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6" r:id="rId10"/>
    <p:sldId id="267" r:id="rId11"/>
    <p:sldId id="268" r:id="rId12"/>
    <p:sldId id="318" r:id="rId13"/>
    <p:sldId id="269" r:id="rId14"/>
    <p:sldId id="316" r:id="rId15"/>
    <p:sldId id="317" r:id="rId16"/>
    <p:sldId id="270" r:id="rId17"/>
    <p:sldId id="271" r:id="rId18"/>
    <p:sldId id="281" r:id="rId19"/>
    <p:sldId id="274" r:id="rId20"/>
    <p:sldId id="276" r:id="rId21"/>
    <p:sldId id="277" r:id="rId22"/>
    <p:sldId id="314" r:id="rId23"/>
    <p:sldId id="315" r:id="rId24"/>
    <p:sldId id="280" r:id="rId25"/>
    <p:sldId id="319" r:id="rId26"/>
    <p:sldId id="283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320" r:id="rId37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CC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42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490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6349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349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349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3494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2 w 1722"/>
                <a:gd name="T1" fmla="*/ 66 h 66"/>
                <a:gd name="T2" fmla="*/ 1722 w 1722"/>
                <a:gd name="T3" fmla="*/ 60 h 66"/>
                <a:gd name="T4" fmla="*/ 0 w 1722"/>
                <a:gd name="T5" fmla="*/ 0 h 66"/>
                <a:gd name="T6" fmla="*/ 0 w 1722"/>
                <a:gd name="T7" fmla="*/ 48 h 66"/>
                <a:gd name="T8" fmla="*/ 1722 w 1722"/>
                <a:gd name="T9" fmla="*/ 66 h 66"/>
                <a:gd name="T10" fmla="*/ 1722 w 1722"/>
                <a:gd name="T11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349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3496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5 w 975"/>
                <a:gd name="T1" fmla="*/ 48 h 101"/>
                <a:gd name="T2" fmla="*/ 975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5 w 975"/>
                <a:gd name="T9" fmla="*/ 48 h 101"/>
                <a:gd name="T10" fmla="*/ 975 w 975"/>
                <a:gd name="T11" fmla="*/ 4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3497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41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41 w 2141"/>
                <a:gd name="T7" fmla="*/ 0 h 198"/>
                <a:gd name="T8" fmla="*/ 2141 w 2141"/>
                <a:gd name="T9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349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3499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82 w 2517"/>
                <a:gd name="T1" fmla="*/ 276 h 276"/>
                <a:gd name="T2" fmla="*/ 2517 w 2517"/>
                <a:gd name="T3" fmla="*/ 204 h 276"/>
                <a:gd name="T4" fmla="*/ 2260 w 2517"/>
                <a:gd name="T5" fmla="*/ 0 h 276"/>
                <a:gd name="T6" fmla="*/ 0 w 2517"/>
                <a:gd name="T7" fmla="*/ 276 h 276"/>
                <a:gd name="T8" fmla="*/ 2182 w 2517"/>
                <a:gd name="T9" fmla="*/ 276 h 276"/>
                <a:gd name="T10" fmla="*/ 2182 w 2517"/>
                <a:gd name="T11" fmla="*/ 27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350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3501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9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9 w 729"/>
                <a:gd name="T7" fmla="*/ 240 h 240"/>
                <a:gd name="T8" fmla="*/ 729 w 729"/>
                <a:gd name="T9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350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3503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9 w 729"/>
                <a:gd name="T1" fmla="*/ 318 h 318"/>
                <a:gd name="T2" fmla="*/ 729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9 w 729"/>
                <a:gd name="T9" fmla="*/ 318 h 318"/>
                <a:gd name="T10" fmla="*/ 729 w 729"/>
                <a:gd name="T11" fmla="*/ 318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350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350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350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3507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350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3509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351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351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351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3513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351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351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3516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2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351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3518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351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352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352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352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352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352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352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352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grpSp>
          <p:nvGrpSpPr>
            <p:cNvPr id="63527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6352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352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63530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fr-FR" altLang="fr-FR" noProof="0" smtClean="0"/>
              <a:t>Cliquez pour modifier le style du titre</a:t>
            </a:r>
          </a:p>
        </p:txBody>
      </p:sp>
      <p:sp>
        <p:nvSpPr>
          <p:cNvPr id="63531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sz="3600"/>
            </a:lvl1pPr>
          </a:lstStyle>
          <a:p>
            <a:pPr lvl="0"/>
            <a:r>
              <a:rPr lang="fr-FR" altLang="fr-FR" noProof="0" smtClean="0"/>
              <a:t>Cliquez pour modifier le style des sous-titres du masque</a:t>
            </a:r>
          </a:p>
        </p:txBody>
      </p:sp>
      <p:sp>
        <p:nvSpPr>
          <p:cNvPr id="63532" name="Rectangle 4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3533" name="Rectangle 4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3534" name="Rectangle 4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947EDC2-9E69-4D1E-BD9B-EEED95B449F1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50A67C-83A8-42AE-9DE6-13914B0DB45B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582146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AAD5DB-E93E-4650-802A-48E7AA086A1E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189842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9A955A-FD63-4EEB-A547-C2FA3D704124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580119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B60561-1AE5-48DF-8031-272847B1F6BD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04240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3C20BA-E63F-44AD-B265-A9368A7FCD6B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55916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EBC2F0-835B-494D-9CD8-71B13BF77FF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852779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E886A7-A987-45B5-9F54-296A814E73F2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106069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43C37F-269C-4E5D-B24E-49272F1B6C03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5761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EB9391-9D9B-4CA2-A1AC-7E03A8BAB943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338579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6BE86D-CAD1-4995-B8ED-4F49E1A82C5E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2504339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re et 4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sz="quarter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F072AE38-E5C1-45DB-9054-1343BD7B6DED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900314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A9657FAD-5295-40AE-BDBF-06CDF0C20AED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207341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34EFC544-A2E3-4F84-88B2-5AD6CD06D890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1109255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2741912C-D391-477E-95D4-2C6083EB4D59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267894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57647"/>
                <a:invGamma/>
              </a:schemeClr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466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62467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2468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2469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247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2 w 1722"/>
                <a:gd name="T1" fmla="*/ 66 h 66"/>
                <a:gd name="T2" fmla="*/ 1722 w 1722"/>
                <a:gd name="T3" fmla="*/ 60 h 66"/>
                <a:gd name="T4" fmla="*/ 0 w 1722"/>
                <a:gd name="T5" fmla="*/ 0 h 66"/>
                <a:gd name="T6" fmla="*/ 0 w 1722"/>
                <a:gd name="T7" fmla="*/ 48 h 66"/>
                <a:gd name="T8" fmla="*/ 1722 w 1722"/>
                <a:gd name="T9" fmla="*/ 66 h 66"/>
                <a:gd name="T10" fmla="*/ 1722 w 1722"/>
                <a:gd name="T11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2471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247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5 w 975"/>
                <a:gd name="T1" fmla="*/ 48 h 101"/>
                <a:gd name="T2" fmla="*/ 975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5 w 975"/>
                <a:gd name="T9" fmla="*/ 48 h 101"/>
                <a:gd name="T10" fmla="*/ 975 w 975"/>
                <a:gd name="T11" fmla="*/ 4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247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41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41 w 2141"/>
                <a:gd name="T7" fmla="*/ 0 h 198"/>
                <a:gd name="T8" fmla="*/ 2141 w 2141"/>
                <a:gd name="T9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2474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247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82 w 2517"/>
                <a:gd name="T1" fmla="*/ 276 h 276"/>
                <a:gd name="T2" fmla="*/ 2517 w 2517"/>
                <a:gd name="T3" fmla="*/ 204 h 276"/>
                <a:gd name="T4" fmla="*/ 2260 w 2517"/>
                <a:gd name="T5" fmla="*/ 0 h 276"/>
                <a:gd name="T6" fmla="*/ 0 w 2517"/>
                <a:gd name="T7" fmla="*/ 276 h 276"/>
                <a:gd name="T8" fmla="*/ 2182 w 2517"/>
                <a:gd name="T9" fmla="*/ 276 h 276"/>
                <a:gd name="T10" fmla="*/ 2182 w 2517"/>
                <a:gd name="T11" fmla="*/ 27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2476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247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9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9 w 729"/>
                <a:gd name="T7" fmla="*/ 240 h 240"/>
                <a:gd name="T8" fmla="*/ 729 w 729"/>
                <a:gd name="T9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2478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247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9 w 729"/>
                <a:gd name="T1" fmla="*/ 318 h 318"/>
                <a:gd name="T2" fmla="*/ 729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9 w 729"/>
                <a:gd name="T9" fmla="*/ 318 h 318"/>
                <a:gd name="T10" fmla="*/ 729 w 729"/>
                <a:gd name="T11" fmla="*/ 318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2480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2481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2482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248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2484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248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2486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2487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2488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248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2490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2491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249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2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2493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249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2495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2496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2497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2498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2499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2500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2501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2502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grpSp>
          <p:nvGrpSpPr>
            <p:cNvPr id="62503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62504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2505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62506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</a:t>
            </a:r>
          </a:p>
        </p:txBody>
      </p:sp>
      <p:sp>
        <p:nvSpPr>
          <p:cNvPr id="62507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62508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fr-FR" altLang="fr-FR"/>
          </a:p>
        </p:txBody>
      </p:sp>
      <p:sp>
        <p:nvSpPr>
          <p:cNvPr id="62509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fr-FR" altLang="fr-FR"/>
          </a:p>
        </p:txBody>
      </p:sp>
      <p:sp>
        <p:nvSpPr>
          <p:cNvPr id="62510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A022BCE6-BB36-45ED-A1D0-ECBA8D919F7C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anose="05000000000000000000" pitchFamily="2" charset="2"/>
        <a:buBlip>
          <a:blip r:embed="rId17"/>
        </a:buBlip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anose="05000000000000000000" pitchFamily="2" charset="2"/>
        <a:buBlip>
          <a:blip r:embed="rId18"/>
        </a:buBlip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anose="05000000000000000000" pitchFamily="2" charset="2"/>
        <a:buBlip>
          <a:blip r:embed="rId19"/>
        </a:buBlip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9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1.png"/><Relationship Id="rId4" Type="http://schemas.openxmlformats.org/officeDocument/2006/relationships/image" Target="../media/image10.w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oleObject" Target="../embeddings/oleObject3.bin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w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oleObject" Target="../embeddings/oleObject4.bin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.png"/><Relationship Id="rId5" Type="http://schemas.openxmlformats.org/officeDocument/2006/relationships/image" Target="../media/image33.gif"/><Relationship Id="rId4" Type="http://schemas.openxmlformats.org/officeDocument/2006/relationships/image" Target="../media/image32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image" Target="../media/image1.png"/><Relationship Id="rId7" Type="http://schemas.openxmlformats.org/officeDocument/2006/relationships/image" Target="../media/image36.gi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5.gif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34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7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46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wmf"/><Relationship Id="rId4" Type="http://schemas.openxmlformats.org/officeDocument/2006/relationships/image" Target="../media/image48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gi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gif"/><Relationship Id="rId2" Type="http://schemas.openxmlformats.org/officeDocument/2006/relationships/image" Target="../media/image56.g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png"/><Relationship Id="rId7" Type="http://schemas.openxmlformats.org/officeDocument/2006/relationships/image" Target="../media/image65.gif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gif"/><Relationship Id="rId4" Type="http://schemas.openxmlformats.org/officeDocument/2006/relationships/image" Target="../media/image6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180px-2006-01-14_Surface_wav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6" name="Oval 4"/>
          <p:cNvSpPr>
            <a:spLocks noChangeArrowheads="1"/>
          </p:cNvSpPr>
          <p:nvPr/>
        </p:nvSpPr>
        <p:spPr bwMode="auto">
          <a:xfrm>
            <a:off x="1403350" y="1484313"/>
            <a:ext cx="6119813" cy="1728787"/>
          </a:xfrm>
          <a:prstGeom prst="ellipse">
            <a:avLst/>
          </a:prstGeom>
          <a:gradFill rotWithShape="1">
            <a:gsLst>
              <a:gs pos="0">
                <a:srgbClr val="000082"/>
              </a:gs>
              <a:gs pos="15000">
                <a:srgbClr val="66008F"/>
              </a:gs>
              <a:gs pos="32499">
                <a:srgbClr val="BA0066"/>
              </a:gs>
              <a:gs pos="45000">
                <a:srgbClr val="FF0000"/>
              </a:gs>
              <a:gs pos="50000">
                <a:srgbClr val="FF8200"/>
              </a:gs>
              <a:gs pos="55001">
                <a:srgbClr val="FF0000"/>
              </a:gs>
              <a:gs pos="67501">
                <a:srgbClr val="BA0066"/>
              </a:gs>
              <a:gs pos="85000">
                <a:srgbClr val="66008F"/>
              </a:gs>
              <a:gs pos="100000">
                <a:srgbClr val="000082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SA" altLang="fr-FR" sz="8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anose="05050102010706020507" pitchFamily="18" charset="2"/>
                <a:cs typeface="Microsoft Uighur" panose="02000000000000000000" pitchFamily="2" charset="-78"/>
              </a:rPr>
              <a:t>ظواهر الانتشار</a:t>
            </a:r>
            <a:endParaRPr lang="fr-FR" altLang="fr-FR" sz="800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ymbol" panose="05050102010706020507" pitchFamily="18" charset="2"/>
              <a:cs typeface="Microsoft Uighur" panose="02000000000000000000" pitchFamily="2" charset="-78"/>
            </a:endParaRPr>
          </a:p>
        </p:txBody>
      </p:sp>
      <p:sp>
        <p:nvSpPr>
          <p:cNvPr id="3077" name="Oval 5"/>
          <p:cNvSpPr>
            <a:spLocks noChangeArrowheads="1"/>
          </p:cNvSpPr>
          <p:nvPr/>
        </p:nvSpPr>
        <p:spPr bwMode="auto">
          <a:xfrm>
            <a:off x="1042988" y="3716338"/>
            <a:ext cx="6911975" cy="1225550"/>
          </a:xfrm>
          <a:prstGeom prst="ellipse">
            <a:avLst/>
          </a:prstGeom>
          <a:gradFill rotWithShape="1">
            <a:gsLst>
              <a:gs pos="0">
                <a:srgbClr val="000082"/>
              </a:gs>
              <a:gs pos="15000">
                <a:srgbClr val="66008F"/>
              </a:gs>
              <a:gs pos="32499">
                <a:srgbClr val="BA0066"/>
              </a:gs>
              <a:gs pos="45000">
                <a:srgbClr val="FF0000"/>
              </a:gs>
              <a:gs pos="50000">
                <a:srgbClr val="FF8200"/>
              </a:gs>
              <a:gs pos="55001">
                <a:srgbClr val="FF0000"/>
              </a:gs>
              <a:gs pos="67501">
                <a:srgbClr val="BA0066"/>
              </a:gs>
              <a:gs pos="85000">
                <a:srgbClr val="66008F"/>
              </a:gs>
              <a:gs pos="100000">
                <a:srgbClr val="000082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SA" altLang="fr-FR" sz="36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anose="05050102010706020507" pitchFamily="18" charset="2"/>
                <a:cs typeface="Microsoft Uighur" panose="02000000000000000000" pitchFamily="2" charset="-78"/>
              </a:rPr>
              <a:t>لأقسام السنة الثالثة علوم تجريبي و رياضيات</a:t>
            </a:r>
            <a:r>
              <a:rPr lang="fr-FR" altLang="fr-FR" sz="36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anose="05050102010706020507" pitchFamily="18" charset="2"/>
                <a:cs typeface="Microsoft Uighur" panose="02000000000000000000" pitchFamily="2" charset="-78"/>
              </a:rPr>
              <a:t> </a:t>
            </a:r>
            <a:r>
              <a:rPr lang="ar-SA" altLang="fr-FR" sz="36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anose="05050102010706020507" pitchFamily="18" charset="2"/>
              </a:rPr>
              <a:t> </a:t>
            </a:r>
            <a:endParaRPr lang="fr-FR" altLang="fr-FR" sz="360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ymbol" panose="05050102010706020507" pitchFamily="18" charset="2"/>
            </a:endParaRPr>
          </a:p>
        </p:txBody>
      </p:sp>
      <p:sp>
        <p:nvSpPr>
          <p:cNvPr id="3078" name="Oval 6"/>
          <p:cNvSpPr>
            <a:spLocks noChangeArrowheads="1"/>
          </p:cNvSpPr>
          <p:nvPr/>
        </p:nvSpPr>
        <p:spPr bwMode="auto">
          <a:xfrm>
            <a:off x="684213" y="188913"/>
            <a:ext cx="7740650" cy="1009650"/>
          </a:xfrm>
          <a:prstGeom prst="ellipse">
            <a:avLst/>
          </a:prstGeom>
          <a:gradFill rotWithShape="0">
            <a:gsLst>
              <a:gs pos="0">
                <a:srgbClr val="000082">
                  <a:alpha val="98000"/>
                </a:srgbClr>
              </a:gs>
              <a:gs pos="15000">
                <a:srgbClr val="66008F">
                  <a:alpha val="94700"/>
                </a:srgbClr>
              </a:gs>
              <a:gs pos="32499">
                <a:srgbClr val="BA0066">
                  <a:alpha val="90850"/>
                </a:srgbClr>
              </a:gs>
              <a:gs pos="45000">
                <a:srgbClr val="FF0000">
                  <a:alpha val="88100"/>
                </a:srgbClr>
              </a:gs>
              <a:gs pos="50000">
                <a:srgbClr val="FF8200">
                  <a:alpha val="87000"/>
                </a:srgbClr>
              </a:gs>
              <a:gs pos="55001">
                <a:srgbClr val="FF0000">
                  <a:alpha val="88100"/>
                </a:srgbClr>
              </a:gs>
              <a:gs pos="67501">
                <a:srgbClr val="BA0066">
                  <a:alpha val="90850"/>
                </a:srgbClr>
              </a:gs>
              <a:gs pos="85000">
                <a:srgbClr val="66008F">
                  <a:alpha val="94700"/>
                </a:srgbClr>
              </a:gs>
              <a:gs pos="100000">
                <a:srgbClr val="000082">
                  <a:alpha val="98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DZ" altLang="fr-FR" sz="3200" b="1">
                <a:solidFill>
                  <a:srgbClr val="FFFF00"/>
                </a:solidFill>
                <a:latin typeface="Times New Roman" panose="02020603050405020304" pitchFamily="18" charset="0"/>
              </a:rPr>
              <a:t>ثـــــــــــــانـــــــوية حـــــــاج عـــــلال بـــــن بــــــيـتور</a:t>
            </a:r>
            <a:endParaRPr lang="fr-FR" altLang="fr-FR" sz="3200" b="1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079" name="Oval 7"/>
          <p:cNvSpPr>
            <a:spLocks noChangeArrowheads="1"/>
          </p:cNvSpPr>
          <p:nvPr/>
        </p:nvSpPr>
        <p:spPr bwMode="auto">
          <a:xfrm>
            <a:off x="827088" y="5661025"/>
            <a:ext cx="7740650" cy="1009650"/>
          </a:xfrm>
          <a:prstGeom prst="ellipse">
            <a:avLst/>
          </a:prstGeom>
          <a:gradFill rotWithShape="0">
            <a:gsLst>
              <a:gs pos="0">
                <a:srgbClr val="000082">
                  <a:alpha val="98000"/>
                </a:srgbClr>
              </a:gs>
              <a:gs pos="15000">
                <a:srgbClr val="66008F">
                  <a:alpha val="94700"/>
                </a:srgbClr>
              </a:gs>
              <a:gs pos="32499">
                <a:srgbClr val="BA0066">
                  <a:alpha val="90850"/>
                </a:srgbClr>
              </a:gs>
              <a:gs pos="45000">
                <a:srgbClr val="FF0000">
                  <a:alpha val="88100"/>
                </a:srgbClr>
              </a:gs>
              <a:gs pos="50000">
                <a:srgbClr val="FF8200">
                  <a:alpha val="87000"/>
                </a:srgbClr>
              </a:gs>
              <a:gs pos="55001">
                <a:srgbClr val="FF0000">
                  <a:alpha val="88100"/>
                </a:srgbClr>
              </a:gs>
              <a:gs pos="67501">
                <a:srgbClr val="BA0066">
                  <a:alpha val="90850"/>
                </a:srgbClr>
              </a:gs>
              <a:gs pos="85000">
                <a:srgbClr val="66008F">
                  <a:alpha val="94700"/>
                </a:srgbClr>
              </a:gs>
              <a:gs pos="100000">
                <a:srgbClr val="000082">
                  <a:alpha val="98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DZ" altLang="fr-FR" sz="3200" b="1">
                <a:solidFill>
                  <a:srgbClr val="FFFF00"/>
                </a:solidFill>
                <a:latin typeface="Times New Roman" panose="02020603050405020304" pitchFamily="18" charset="0"/>
              </a:rPr>
              <a:t>اعـــــــداد الأستـــــــــاذة       بــــــــــهاز مــــــليكة  </a:t>
            </a:r>
            <a:endParaRPr lang="fr-FR" altLang="fr-FR" sz="3200" b="1">
              <a:solidFill>
                <a:srgbClr val="FFFF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3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3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 animBg="1"/>
      <p:bldP spid="3077" grpId="0" animBg="1"/>
      <p:bldP spid="3078" grpId="0" animBg="1" autoUpdateAnimBg="0"/>
      <p:bldP spid="3079" grpId="0" animBg="1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water_drop_causing_a_ripple.jpg"/>
          <p:cNvPicPr>
            <a:picLocks noChangeAspect="1"/>
          </p:cNvPicPr>
          <p:nvPr/>
        </p:nvPicPr>
        <p:blipFill>
          <a:blip r:embed="rId2"/>
          <a:srcRect l="1557" t="2297" r="3439" b="3507"/>
          <a:stretch>
            <a:fillRect/>
          </a:stretch>
        </p:blipFill>
        <p:spPr>
          <a:xfrm>
            <a:off x="115283" y="98803"/>
            <a:ext cx="8929155" cy="646636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611188" y="476250"/>
            <a:ext cx="8229600" cy="489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ar-SA" altLang="fr-FR" b="1" u="sng">
                <a:solidFill>
                  <a:srgbClr val="FF3300"/>
                </a:solidFill>
              </a:rPr>
              <a:t>مؤشر الكفاءة</a:t>
            </a:r>
          </a:p>
          <a:p>
            <a:pPr algn="r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ar-SA" altLang="fr-FR" sz="2800" b="1">
                <a:solidFill>
                  <a:srgbClr val="FFFF00"/>
                </a:solidFill>
              </a:rPr>
              <a:t>1ـ يعرف الموجة الميكانيكية وسرعة انتشارها في وسط معين</a:t>
            </a:r>
          </a:p>
          <a:p>
            <a:pPr algn="r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ar-SA" altLang="fr-FR" sz="2800" b="1">
                <a:solidFill>
                  <a:srgbClr val="FFFF00"/>
                </a:solidFill>
              </a:rPr>
              <a:t>2ـ يعرف بعض خواص الامواج و يميزها عن خواص الجسيمات </a:t>
            </a:r>
          </a:p>
          <a:p>
            <a:pPr algn="r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ar-SA" altLang="fr-FR" sz="2800" b="1">
                <a:solidFill>
                  <a:srgbClr val="FFFF00"/>
                </a:solidFill>
              </a:rPr>
              <a:t> 3ـ يوُظف العلاقة بين التأخر الزمني و المسافة المقطوعة</a:t>
            </a:r>
          </a:p>
          <a:p>
            <a:pPr algn="r">
              <a:lnSpc>
                <a:spcPct val="80000"/>
              </a:lnSpc>
              <a:buFont typeface="Wingdings" panose="05000000000000000000" pitchFamily="2" charset="2"/>
              <a:buNone/>
            </a:pPr>
            <a:endParaRPr lang="ar-SA" altLang="fr-FR" sz="2800" b="1">
              <a:solidFill>
                <a:srgbClr val="FFFF00"/>
              </a:solidFill>
            </a:endParaRPr>
          </a:p>
          <a:p>
            <a:pPr algn="r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ar-SA" altLang="fr-FR" sz="2800" b="1" u="sng">
                <a:solidFill>
                  <a:srgbClr val="FF3300"/>
                </a:solidFill>
              </a:rPr>
              <a:t>المحتوى المفاهيمي</a:t>
            </a:r>
            <a:r>
              <a:rPr lang="ar-SA" altLang="fr-FR" sz="2800" b="1">
                <a:solidFill>
                  <a:srgbClr val="FFFF00"/>
                </a:solidFill>
              </a:rPr>
              <a:t> </a:t>
            </a:r>
          </a:p>
          <a:p>
            <a:pPr algn="r" rtl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ar-SA" altLang="fr-FR" sz="2800" b="1">
                <a:solidFill>
                  <a:srgbClr val="FFFF00"/>
                </a:solidFill>
              </a:rPr>
              <a:t> </a:t>
            </a:r>
            <a:r>
              <a:rPr lang="ar-SA" altLang="fr-FR" sz="2400" b="1">
                <a:solidFill>
                  <a:srgbClr val="FFFF00"/>
                </a:solidFill>
              </a:rPr>
              <a:t>1</a:t>
            </a:r>
            <a:r>
              <a:rPr lang="ar-SA" altLang="fr-FR" sz="2800" b="1">
                <a:solidFill>
                  <a:srgbClr val="FFFF00"/>
                </a:solidFill>
              </a:rPr>
              <a:t> ـ  انتشار اضطراب</a:t>
            </a:r>
          </a:p>
          <a:p>
            <a:pPr algn="r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ar-SA" altLang="fr-FR" sz="2400" b="1">
                <a:solidFill>
                  <a:srgbClr val="FFFF00"/>
                </a:solidFill>
              </a:rPr>
              <a:t>1ـ1</a:t>
            </a:r>
            <a:r>
              <a:rPr lang="ar-SA" altLang="fr-FR" sz="2800" b="1">
                <a:solidFill>
                  <a:srgbClr val="FFFF00"/>
                </a:solidFill>
              </a:rPr>
              <a:t> اضطراب</a:t>
            </a:r>
            <a:r>
              <a:rPr lang="ar-DZ" altLang="fr-FR" sz="2800" b="1">
                <a:solidFill>
                  <a:srgbClr val="FFFF00"/>
                </a:solidFill>
              </a:rPr>
              <a:t> </a:t>
            </a:r>
            <a:r>
              <a:rPr lang="ar-SA" altLang="fr-FR" sz="2800" b="1">
                <a:solidFill>
                  <a:srgbClr val="FFFF00"/>
                </a:solidFill>
              </a:rPr>
              <a:t>طولي </a:t>
            </a:r>
          </a:p>
          <a:p>
            <a:pPr algn="r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ar-SA" altLang="fr-FR" sz="2400" b="1">
                <a:solidFill>
                  <a:srgbClr val="FFFF00"/>
                </a:solidFill>
              </a:rPr>
              <a:t>1ـ2</a:t>
            </a:r>
            <a:r>
              <a:rPr lang="ar-SA" altLang="fr-FR" sz="2800" b="1">
                <a:solidFill>
                  <a:srgbClr val="FFFF00"/>
                </a:solidFill>
              </a:rPr>
              <a:t> اضطراب عرضي </a:t>
            </a:r>
          </a:p>
          <a:p>
            <a:pPr algn="r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ar-SA" altLang="fr-FR" sz="2400" b="1">
                <a:solidFill>
                  <a:srgbClr val="FFFF00"/>
                </a:solidFill>
              </a:rPr>
              <a:t>1ـ3</a:t>
            </a:r>
            <a:r>
              <a:rPr lang="ar-SA" altLang="fr-FR" sz="2800" b="1">
                <a:solidFill>
                  <a:srgbClr val="FFFF00"/>
                </a:solidFill>
              </a:rPr>
              <a:t> مفهوم  سرعة الانتشار </a:t>
            </a:r>
          </a:p>
          <a:p>
            <a:pPr algn="r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ar-SA" altLang="fr-FR" sz="2400" b="1">
                <a:solidFill>
                  <a:srgbClr val="FFFF00"/>
                </a:solidFill>
              </a:rPr>
              <a:t>2</a:t>
            </a:r>
            <a:r>
              <a:rPr lang="ar-SA" altLang="fr-FR" sz="2800" b="1">
                <a:solidFill>
                  <a:srgbClr val="FFFF00"/>
                </a:solidFill>
              </a:rPr>
              <a:t>ـ مفهوم الموجة : الفرق بين حركة انتشار موجة وحركة جسم صلب</a:t>
            </a:r>
          </a:p>
          <a:p>
            <a:pPr algn="r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ar-SA" altLang="fr-FR" sz="2400" b="1">
                <a:solidFill>
                  <a:srgbClr val="FFFF00"/>
                </a:solidFill>
              </a:rPr>
              <a:t>3</a:t>
            </a:r>
            <a:r>
              <a:rPr lang="ar-SA" altLang="fr-FR" sz="2800" b="1">
                <a:solidFill>
                  <a:srgbClr val="FFFF00"/>
                </a:solidFill>
              </a:rPr>
              <a:t>ـ ظواهر التراكب و الانعكاس الانعراج في الامواج   تحليل انتشار </a:t>
            </a:r>
          </a:p>
          <a:p>
            <a:pPr algn="r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ar-SA" altLang="fr-FR" sz="2800" b="1">
                <a:solidFill>
                  <a:srgbClr val="FFFF00"/>
                </a:solidFill>
              </a:rPr>
              <a:t>اضطراب باستعمال التصوير الفوتوغرافي  </a:t>
            </a:r>
            <a:endParaRPr lang="fr-FR" altLang="fr-FR" sz="2800" b="1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0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0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0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0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0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40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0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0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40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9" name="Picture 9" descr="propagation le long d'une cord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325" y="4654550"/>
            <a:ext cx="5795963" cy="16541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1" name="Picture 11" descr="conc_div_petit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71438"/>
            <a:ext cx="8642350" cy="4221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63600" y="620713"/>
            <a:ext cx="8280400" cy="1295400"/>
          </a:xfrm>
        </p:spPr>
        <p:txBody>
          <a:bodyPr/>
          <a:lstStyle/>
          <a:p>
            <a:pPr algn="r" rtl="1"/>
            <a:r>
              <a:rPr lang="ar-SA" altLang="fr-FR" sz="2400" b="1" u="sng">
                <a:solidFill>
                  <a:srgbClr val="FFFF00"/>
                </a:solidFill>
              </a:rPr>
              <a:t>النشاط 1</a:t>
            </a:r>
          </a:p>
          <a:p>
            <a:pPr algn="r" rtl="1"/>
            <a:r>
              <a:rPr lang="ar-SA" altLang="fr-FR" sz="2400" b="1">
                <a:solidFill>
                  <a:srgbClr val="FFFF00"/>
                </a:solidFill>
              </a:rPr>
              <a:t>نترك حجر صغير يسقط فوق سطح سائل يكون هادئا</a:t>
            </a:r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755650" y="4076700"/>
            <a:ext cx="8064500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r" rtl="1"/>
            <a:r>
              <a:rPr lang="ar-SA" altLang="fr-FR" sz="2400" b="1" u="sng">
                <a:solidFill>
                  <a:srgbClr val="FFFF00"/>
                </a:solidFill>
              </a:rPr>
              <a:t>النشاط 2</a:t>
            </a:r>
          </a:p>
          <a:p>
            <a:pPr algn="r" rtl="1"/>
            <a:r>
              <a:rPr lang="ar-SA" altLang="fr-FR" sz="2400" b="1">
                <a:solidFill>
                  <a:srgbClr val="FFFF00"/>
                </a:solidFill>
              </a:rPr>
              <a:t>نأخد حبلا يكون مشدودا بشكل افقي ,و نشده من أحد طرفيه نحدث فيه اضطرابا بتحريك اليد بسرعة </a:t>
            </a:r>
            <a:endParaRPr lang="fr-FR" altLang="fr-FR" sz="2400" b="1">
              <a:solidFill>
                <a:srgbClr val="FFFF00"/>
              </a:solidFill>
            </a:endParaRP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0" y="5805488"/>
            <a:ext cx="8891588" cy="74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r" rtl="1"/>
            <a:r>
              <a:rPr lang="ar-SA" altLang="fr-FR" sz="2400" b="1">
                <a:solidFill>
                  <a:srgbClr val="00FF00"/>
                </a:solidFill>
              </a:rPr>
              <a:t>نلاحظ ان الاضطراب الذي تولد في طرف الحبل انتقل على كامل طول الحبل فهو لم يبقي منحصرا في المنبع.</a:t>
            </a:r>
            <a:endParaRPr lang="fr-FR" altLang="fr-FR" sz="2400" b="1">
              <a:solidFill>
                <a:srgbClr val="00FF00"/>
              </a:solidFill>
            </a:endParaRPr>
          </a:p>
        </p:txBody>
      </p:sp>
      <p:sp>
        <p:nvSpPr>
          <p:cNvPr id="5126" name="Oval 6"/>
          <p:cNvSpPr>
            <a:spLocks noChangeArrowheads="1"/>
          </p:cNvSpPr>
          <p:nvPr/>
        </p:nvSpPr>
        <p:spPr bwMode="auto">
          <a:xfrm>
            <a:off x="2700338" y="0"/>
            <a:ext cx="4248150" cy="692150"/>
          </a:xfrm>
          <a:prstGeom prst="ellipse">
            <a:avLst/>
          </a:prstGeom>
          <a:gradFill rotWithShape="1">
            <a:gsLst>
              <a:gs pos="0">
                <a:srgbClr val="000082"/>
              </a:gs>
              <a:gs pos="15000">
                <a:srgbClr val="66008F"/>
              </a:gs>
              <a:gs pos="32499">
                <a:srgbClr val="BA0066"/>
              </a:gs>
              <a:gs pos="45000">
                <a:srgbClr val="FF0000"/>
              </a:gs>
              <a:gs pos="50000">
                <a:srgbClr val="FF8200"/>
              </a:gs>
              <a:gs pos="55001">
                <a:srgbClr val="FF0000"/>
              </a:gs>
              <a:gs pos="67501">
                <a:srgbClr val="BA0066"/>
              </a:gs>
              <a:gs pos="85000">
                <a:srgbClr val="66008F"/>
              </a:gs>
              <a:gs pos="100000">
                <a:srgbClr val="000082"/>
              </a:gs>
            </a:gsLst>
            <a:lin ang="5400000" scaled="1"/>
          </a:gradFill>
          <a:ln w="9525">
            <a:round/>
            <a:headEnd/>
            <a:tailEnd/>
          </a:ln>
          <a:effectLst/>
          <a:scene3d>
            <a:camera prst="legacyObliqueBottomLeft"/>
            <a:lightRig rig="legacyFlat3" dir="l"/>
          </a:scene3d>
          <a:sp3d extrusionH="430200" prstMaterial="legacyMatte">
            <a:bevelT w="13500" h="13500" prst="angle"/>
            <a:bevelB w="13500" h="13500" prst="angle"/>
            <a:extrusionClr>
              <a:srgbClr val="000082"/>
            </a:extrusionClr>
            <a:contourClr>
              <a:srgbClr val="000082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ctr"/>
            <a:r>
              <a:rPr lang="ar-SA" altLang="fr-FR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انــــتشار اضـــــــطراب</a:t>
            </a:r>
            <a:endParaRPr lang="fr-FR" altLang="fr-FR" sz="2800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1258888" y="1557338"/>
            <a:ext cx="7704137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defRPr sz="3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ar-SA" altLang="fr-FR" sz="2400" u="sng">
                <a:solidFill>
                  <a:srgbClr val="CCFF99"/>
                </a:solidFill>
                <a:effectLst/>
              </a:rPr>
              <a:t>نلاحظ</a:t>
            </a:r>
            <a:r>
              <a:rPr lang="ar-SA" altLang="fr-FR" sz="2400" u="sng">
                <a:solidFill>
                  <a:srgbClr val="CCFF99"/>
                </a:solidFill>
              </a:rPr>
              <a:t> انه</a:t>
            </a:r>
            <a:r>
              <a:rPr lang="ar-SA" altLang="fr-FR" sz="2400">
                <a:solidFill>
                  <a:srgbClr val="FFFF00"/>
                </a:solidFill>
              </a:rPr>
              <a:t> : </a:t>
            </a:r>
            <a:r>
              <a:rPr lang="ar-SA" altLang="fr-FR" sz="2400" b="1">
                <a:solidFill>
                  <a:srgbClr val="FFFF00"/>
                </a:solidFill>
              </a:rPr>
              <a:t>عندما يلامس الحجر سطح السائل يولد فيه اضطراب</a:t>
            </a:r>
          </a:p>
          <a:p>
            <a:pPr algn="r">
              <a:lnSpc>
                <a:spcPct val="80000"/>
              </a:lnSpc>
            </a:pPr>
            <a:r>
              <a:rPr lang="ar-SA" altLang="fr-FR" sz="2400" b="1">
                <a:solidFill>
                  <a:srgbClr val="FFFF00"/>
                </a:solidFill>
              </a:rPr>
              <a:t> ولا يبقى محصور في النقطة التي تولد فيها ,بل ينتشر في كامل سطح السائل </a:t>
            </a:r>
            <a:endParaRPr lang="fr-FR" altLang="fr-FR" sz="2400" b="1">
              <a:solidFill>
                <a:srgbClr val="FFFF00"/>
              </a:solidFill>
            </a:endParaRPr>
          </a:p>
        </p:txBody>
      </p:sp>
      <p:graphicFrame>
        <p:nvGraphicFramePr>
          <p:cNvPr id="5128" name="Object 8"/>
          <p:cNvGraphicFramePr>
            <a:graphicFrameLocks noChangeAspect="1"/>
          </p:cNvGraphicFramePr>
          <p:nvPr/>
        </p:nvGraphicFramePr>
        <p:xfrm>
          <a:off x="177800" y="6381750"/>
          <a:ext cx="506413" cy="269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2" name="Objet d’environnement du Gestionnaire de liaisons" showAsIcon="1" r:id="rId5" imgW="1284120" imgH="685440" progId="Package">
                  <p:embed/>
                </p:oleObj>
              </mc:Choice>
              <mc:Fallback>
                <p:oleObj name="Objet d’environnement du Gestionnaire de liaisons" showAsIcon="1" r:id="rId5" imgW="1284120" imgH="685440" progId="Package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800" y="6381750"/>
                        <a:ext cx="506413" cy="269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0" presetClass="verb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verb" cmd="0">
                                      <p:cBhvr>
                                        <p:cTn id="61" dur="1" fill="hold"/>
                                        <p:tgtEl>
                                          <p:spTgt spid="51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/>
      <p:bldP spid="5124" grpId="0"/>
      <p:bldP spid="5125" grpId="0"/>
      <p:bldP spid="5126" grpId="0" animBg="1"/>
      <p:bldP spid="51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algn="r"/>
            <a:r>
              <a:rPr lang="ar-SA" altLang="fr-FR" sz="2400">
                <a:solidFill>
                  <a:srgbClr val="FFFF00"/>
                </a:solidFill>
              </a:rPr>
              <a:t> </a:t>
            </a:r>
            <a:r>
              <a:rPr lang="ar-SA" altLang="fr-FR" sz="2400" b="1" u="sng">
                <a:solidFill>
                  <a:srgbClr val="FFFF00"/>
                </a:solidFill>
                <a:effectLst/>
              </a:rPr>
              <a:t>النشاط 3</a:t>
            </a:r>
            <a:r>
              <a:rPr lang="ar-SA" altLang="fr-FR" sz="2400" b="1">
                <a:solidFill>
                  <a:srgbClr val="FFFF00"/>
                </a:solidFill>
              </a:rPr>
              <a:t>  </a:t>
            </a:r>
            <a:r>
              <a:rPr lang="ar-SA" altLang="fr-FR" sz="2400">
                <a:solidFill>
                  <a:srgbClr val="FFFF00"/>
                </a:solidFill>
              </a:rPr>
              <a:t/>
            </a:r>
            <a:br>
              <a:rPr lang="ar-SA" altLang="fr-FR" sz="2400">
                <a:solidFill>
                  <a:srgbClr val="FFFF00"/>
                </a:solidFill>
              </a:rPr>
            </a:br>
            <a:r>
              <a:rPr lang="ar-SA" altLang="fr-FR" sz="2400">
                <a:solidFill>
                  <a:srgbClr val="FFFF00"/>
                </a:solidFill>
              </a:rPr>
              <a:t> </a:t>
            </a:r>
            <a:r>
              <a:rPr lang="ar-SA" altLang="fr-FR" sz="4000">
                <a:solidFill>
                  <a:srgbClr val="FFFF00"/>
                </a:solidFill>
              </a:rPr>
              <a:t> </a:t>
            </a:r>
            <a:r>
              <a:rPr lang="ar-SA" altLang="fr-FR" sz="2400" b="1">
                <a:solidFill>
                  <a:srgbClr val="FFFF00"/>
                </a:solidFill>
              </a:rPr>
              <a:t>نأخد نابض طوليا, نضعه على طاولة بشكل أفقي كما هو مبين في الشكل , نحدث في احد طرفي هذا النابض اضطرابا بجعل حلقاته الاولى تنضغط.</a:t>
            </a:r>
            <a:r>
              <a:rPr lang="ar-SA" altLang="fr-FR" sz="4000">
                <a:solidFill>
                  <a:srgbClr val="FFFF00"/>
                </a:solidFill>
              </a:rPr>
              <a:t> </a:t>
            </a:r>
            <a:endParaRPr lang="fr-FR" altLang="fr-FR" sz="4000">
              <a:solidFill>
                <a:srgbClr val="FFFF00"/>
              </a:solidFill>
            </a:endParaRPr>
          </a:p>
        </p:txBody>
      </p:sp>
      <p:graphicFrame>
        <p:nvGraphicFramePr>
          <p:cNvPr id="6147" name="Object 3"/>
          <p:cNvGraphicFramePr>
            <a:graphicFrameLocks noChangeAspect="1"/>
          </p:cNvGraphicFramePr>
          <p:nvPr>
            <p:ph sz="quarter" idx="1"/>
          </p:nvPr>
        </p:nvGraphicFramePr>
        <p:xfrm>
          <a:off x="2627313" y="5445125"/>
          <a:ext cx="671512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1" name="Objet d’environnement du Gestionnaire de liaisons" showAsIcon="1" r:id="rId3" imgW="2046600" imgH="685440" progId="Package">
                  <p:embed/>
                </p:oleObj>
              </mc:Choice>
              <mc:Fallback>
                <p:oleObj name="Objet d’environnement du Gestionnaire de liaisons" showAsIcon="1" r:id="rId3" imgW="2046600" imgH="685440" progId="Packag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313" y="5445125"/>
                        <a:ext cx="671512" cy="22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0" y="4365625"/>
            <a:ext cx="8820150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SA" altLang="fr-FR" sz="2800" b="1">
                <a:solidFill>
                  <a:srgbClr val="00FF00"/>
                </a:solidFill>
              </a:rPr>
              <a:t>نلاحظ ان الاضطراب الذي تولد في الحلقات الاولى للنابض انتقل الى كامل </a:t>
            </a:r>
          </a:p>
          <a:p>
            <a:pPr algn="ctr"/>
            <a:r>
              <a:rPr lang="ar-SA" altLang="fr-FR" sz="2800" b="1">
                <a:solidFill>
                  <a:srgbClr val="00FF00"/>
                </a:solidFill>
              </a:rPr>
              <a:t>الحلقات الاخرى ولم يبقى منحصر في مكان واحد </a:t>
            </a:r>
          </a:p>
          <a:p>
            <a:pPr algn="ctr"/>
            <a:endParaRPr lang="fr-FR" altLang="fr-FR" sz="2800" b="1">
              <a:solidFill>
                <a:srgbClr val="00FF00"/>
              </a:solidFill>
            </a:endParaRP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-252413" y="3716338"/>
            <a:ext cx="4321176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fr-FR" sz="2400" b="1">
              <a:solidFill>
                <a:srgbClr val="FFFF00"/>
              </a:solidFill>
            </a:endParaRPr>
          </a:p>
        </p:txBody>
      </p:sp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844675"/>
            <a:ext cx="6265862" cy="1366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0" presetClass="verb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verb" cmd="0">
                                      <p:cBhvr>
                                        <p:cTn id="13" dur="1" fill="hold"/>
                                        <p:tgtEl>
                                          <p:spTgt spid="61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8" grpId="0"/>
      <p:bldP spid="614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2"/>
          <p:cNvSpPr>
            <a:spLocks noChangeArrowheads="1"/>
          </p:cNvSpPr>
          <p:nvPr/>
        </p:nvSpPr>
        <p:spPr bwMode="auto">
          <a:xfrm>
            <a:off x="3059113" y="0"/>
            <a:ext cx="3744912" cy="981075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FF8200"/>
              </a:gs>
              <a:gs pos="5001">
                <a:srgbClr val="FF0000"/>
              </a:gs>
              <a:gs pos="17501">
                <a:srgbClr val="BA0066"/>
              </a:gs>
              <a:gs pos="35000">
                <a:srgbClr val="66008F"/>
              </a:gs>
              <a:gs pos="50000">
                <a:srgbClr val="000082"/>
              </a:gs>
              <a:gs pos="65000">
                <a:srgbClr val="66008F"/>
              </a:gs>
              <a:gs pos="82500">
                <a:srgbClr val="BA0066"/>
              </a:gs>
              <a:gs pos="95000">
                <a:srgbClr val="FF0000"/>
              </a:gs>
              <a:gs pos="100000">
                <a:srgbClr val="FF8200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SA" altLang="fr-FR" sz="2800" b="1">
                <a:solidFill>
                  <a:srgbClr val="FFFF00"/>
                </a:solidFill>
              </a:rPr>
              <a:t> 1ـ  أنــــواع</a:t>
            </a:r>
            <a:r>
              <a:rPr lang="ar-DZ" altLang="fr-FR" sz="2800" b="1">
                <a:solidFill>
                  <a:srgbClr val="FFFF00"/>
                </a:solidFill>
              </a:rPr>
              <a:t> ال</a:t>
            </a:r>
            <a:r>
              <a:rPr lang="ar-SA" altLang="fr-FR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anose="05050102010706020507" pitchFamily="18" charset="2"/>
              </a:rPr>
              <a:t>اضطراب</a:t>
            </a:r>
            <a:endParaRPr lang="fr-FR" altLang="fr-FR" sz="2800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ymbol" panose="05050102010706020507" pitchFamily="18" charset="2"/>
            </a:endParaRPr>
          </a:p>
        </p:txBody>
      </p:sp>
      <p:sp>
        <p:nvSpPr>
          <p:cNvPr id="7171" name="Rectangle 3"/>
          <p:cNvSpPr>
            <a:spLocks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ar-SA" altLang="fr-FR" b="1">
              <a:effectLst/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fr-FR" altLang="fr-FR" sz="2800" b="1">
              <a:solidFill>
                <a:srgbClr val="FFFF00"/>
              </a:solidFill>
              <a:effectLst/>
            </a:endParaRP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250825" y="1196975"/>
            <a:ext cx="8640763" cy="136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ar-SA" altLang="fr-FR" sz="2800" b="1">
                <a:solidFill>
                  <a:srgbClr val="FFFF00"/>
                </a:solidFill>
              </a:rPr>
              <a:t>  أـ كيف تتحرك قطعة موجودة على سطح السائل؟ </a:t>
            </a:r>
          </a:p>
          <a:p>
            <a:pPr algn="r"/>
            <a:r>
              <a:rPr lang="ar-SA" altLang="fr-FR" sz="2800" b="1">
                <a:solidFill>
                  <a:srgbClr val="FFFF00"/>
                </a:solidFill>
              </a:rPr>
              <a:t>ب ـ كيف ينتقل الاضطراب الذي يتولد في نقطة من سطح سائل هادئ ؟ </a:t>
            </a:r>
          </a:p>
          <a:p>
            <a:pPr algn="r"/>
            <a:r>
              <a:rPr lang="ar-SA" altLang="fr-FR" sz="2800" b="1">
                <a:solidFill>
                  <a:srgbClr val="FFFF00"/>
                </a:solidFill>
              </a:rPr>
              <a:t>جـ ـ ماهو شكل التجاعيد التي تظهر على سطح السائل ؟</a:t>
            </a:r>
          </a:p>
          <a:p>
            <a:pPr algn="r"/>
            <a:r>
              <a:rPr lang="ar-SA" altLang="fr-FR" sz="2800" b="1">
                <a:solidFill>
                  <a:srgbClr val="FFFF00"/>
                </a:solidFill>
              </a:rPr>
              <a:t>                 كيف يمكن تفسير ما تلاحظه؟</a:t>
            </a:r>
            <a:endParaRPr lang="fr-FR" altLang="fr-FR" sz="2800" b="1">
              <a:solidFill>
                <a:srgbClr val="FFFF00"/>
              </a:solidFill>
            </a:endParaRP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8520113" y="692150"/>
            <a:ext cx="6238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ar-SA" altLang="fr-FR" b="1">
                <a:latin typeface="Symbol" panose="05050102010706020507" pitchFamily="18" charset="2"/>
              </a:rPr>
              <a:t>1ـ 1:</a:t>
            </a:r>
            <a:endParaRPr lang="fr-FR" altLang="fr-FR" b="1">
              <a:latin typeface="Symbol" panose="05050102010706020507" pitchFamily="18" charset="2"/>
            </a:endParaRPr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179388" y="2708275"/>
            <a:ext cx="91440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altLang="fr-FR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عند مرور هذه التجاعيد فان قطعة تكون موجودة فوق سطح السائل , تتحرك شاقوليا</a:t>
            </a:r>
          </a:p>
          <a:p>
            <a:pPr algn="r"/>
            <a:r>
              <a:rPr lang="ar-SA" altLang="fr-FR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بالشكل التالي: </a:t>
            </a:r>
            <a:br>
              <a:rPr lang="ar-SA" altLang="fr-FR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endParaRPr lang="fr-FR" altLang="fr-FR" sz="2400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7175" name="Picture 7" descr="220px-Simple_harmonic_motion_animation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3284538"/>
            <a:ext cx="6840537" cy="3573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animBg="1"/>
      <p:bldP spid="7173" grpId="0"/>
      <p:bldP spid="717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schéma vague + d'un bateau(1)"/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08175" y="0"/>
            <a:ext cx="6119813" cy="21717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195" name="Picture 3" descr="schéma vague + d'un bateau(b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2133600"/>
            <a:ext cx="6119813" cy="18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schéma vague + d'un bateau(c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3933825"/>
            <a:ext cx="6189663" cy="191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7" name="AutoShape 5"/>
          <p:cNvSpPr>
            <a:spLocks noChangeArrowheads="1"/>
          </p:cNvSpPr>
          <p:nvPr/>
        </p:nvSpPr>
        <p:spPr bwMode="auto">
          <a:xfrm>
            <a:off x="71438" y="5776913"/>
            <a:ext cx="9072562" cy="1081087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round/>
            <a:headEnd/>
            <a:tailEnd/>
          </a:ln>
          <a:effectLst/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  <a:contourClr>
              <a:schemeClr val="accent1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ctr"/>
            <a:r>
              <a:rPr lang="ar-SA" altLang="fr-FR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نستنتج ان الاضطراب ينقل معه </a:t>
            </a:r>
            <a:r>
              <a:rPr lang="ar-SA" altLang="fr-FR" sz="24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الــــــطاقة</a:t>
            </a:r>
            <a:r>
              <a:rPr lang="ar-SA" altLang="fr-FR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(تغير الطاقة الحركية و الطاقة الكامنة المرونية)</a:t>
            </a:r>
          </a:p>
          <a:p>
            <a:pPr algn="ctr"/>
            <a:r>
              <a:rPr lang="ar-SA" altLang="fr-FR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ولا ينقل معه </a:t>
            </a:r>
            <a:r>
              <a:rPr lang="ar-SA" altLang="fr-FR" sz="24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الـــــــــمادة</a:t>
            </a:r>
            <a:endParaRPr lang="fr-FR" altLang="fr-FR" sz="2400" b="1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Oval 2"/>
          <p:cNvSpPr>
            <a:spLocks noChangeArrowheads="1"/>
          </p:cNvSpPr>
          <p:nvPr/>
        </p:nvSpPr>
        <p:spPr bwMode="auto">
          <a:xfrm>
            <a:off x="755650" y="3860800"/>
            <a:ext cx="7346950" cy="1152525"/>
          </a:xfrm>
          <a:prstGeom prst="ellipse">
            <a:avLst/>
          </a:prstGeom>
          <a:solidFill>
            <a:schemeClr val="accent1"/>
          </a:solidFill>
          <a:ln w="9525">
            <a:round/>
            <a:headEnd/>
            <a:tailEnd/>
          </a:ln>
          <a:effectLst/>
          <a:scene3d>
            <a:camera prst="legacyObliqueTopLeft"/>
            <a:lightRig rig="legacyFlat3" dir="r"/>
          </a:scene3d>
          <a:sp3d extrusionH="430200" prstMaterial="legacyMatte">
            <a:bevelT w="13500" h="13500" prst="angle"/>
            <a:bevelB w="13500" h="13500" prst="angle"/>
            <a:extrusionClr>
              <a:srgbClr val="FFFF00"/>
            </a:extrusionClr>
            <a:contourClr>
              <a:schemeClr val="accent1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ctr"/>
            <a:r>
              <a:rPr lang="ar-SA" altLang="fr-FR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نستنتج ان منحى انتشار الاضطراب يعامد منحى حركة القطعة </a:t>
            </a:r>
            <a:endParaRPr lang="fr-FR" altLang="fr-FR" sz="2800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9219" name="Oval 3"/>
          <p:cNvSpPr>
            <a:spLocks noChangeArrowheads="1"/>
          </p:cNvSpPr>
          <p:nvPr/>
        </p:nvSpPr>
        <p:spPr bwMode="auto">
          <a:xfrm>
            <a:off x="7920038" y="188913"/>
            <a:ext cx="1223962" cy="360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SA" altLang="fr-FR"/>
              <a:t>نلاحظ </a:t>
            </a:r>
            <a:endParaRPr lang="fr-FR" altLang="fr-FR"/>
          </a:p>
        </p:txBody>
      </p:sp>
      <p:sp>
        <p:nvSpPr>
          <p:cNvPr id="9220" name="Oval 4"/>
          <p:cNvSpPr>
            <a:spLocks noChangeArrowheads="1"/>
          </p:cNvSpPr>
          <p:nvPr/>
        </p:nvSpPr>
        <p:spPr bwMode="auto">
          <a:xfrm>
            <a:off x="1403350" y="5445125"/>
            <a:ext cx="6192838" cy="1223963"/>
          </a:xfrm>
          <a:prstGeom prst="ellipse">
            <a:avLst/>
          </a:prstGeom>
          <a:solidFill>
            <a:schemeClr val="accent1"/>
          </a:solidFill>
          <a:ln w="9525">
            <a:round/>
            <a:headEnd/>
            <a:tailEnd/>
          </a:ln>
          <a:effectLst/>
          <a:scene3d>
            <a:camera prst="legacyObliqueTopRight"/>
            <a:lightRig rig="legacyFlat3" dir="r"/>
          </a:scene3d>
          <a:sp3d extrusionH="430200" prstMaterial="legacyMatte">
            <a:bevelT w="13500" h="13500" prst="angle"/>
            <a:bevelB w="13500" h="13500" prst="angle"/>
            <a:extrusionClr>
              <a:srgbClr val="FFFF00"/>
            </a:extrusionClr>
            <a:contourClr>
              <a:schemeClr val="accent1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ctr"/>
            <a:r>
              <a:rPr lang="ar-SA" altLang="fr-FR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يسمى  هذا النوع </a:t>
            </a:r>
            <a:r>
              <a:rPr lang="ar-DZ" altLang="fr-FR" sz="2400" b="1">
                <a:solidFill>
                  <a:srgbClr val="FFFF00"/>
                </a:solidFill>
                <a:latin typeface="Symbol" panose="05050102010706020507" pitchFamily="18" charset="2"/>
              </a:rPr>
              <a:t>ب</a:t>
            </a:r>
            <a:r>
              <a:rPr lang="ar-SA" altLang="fr-FR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anose="05050102010706020507" pitchFamily="18" charset="2"/>
              </a:rPr>
              <a:t>الاضطراب</a:t>
            </a:r>
            <a:r>
              <a:rPr lang="ar-SA" altLang="fr-FR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ar-SA" altLang="fr-FR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العرضي</a:t>
            </a:r>
            <a:endParaRPr lang="fr-FR" altLang="fr-FR" sz="2800" b="1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404813"/>
            <a:ext cx="6638925" cy="266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animBg="1"/>
      <p:bldP spid="9219" grpId="0" animBg="1"/>
      <p:bldP spid="92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Oval 2"/>
          <p:cNvSpPr>
            <a:spLocks noChangeArrowheads="1"/>
          </p:cNvSpPr>
          <p:nvPr/>
        </p:nvSpPr>
        <p:spPr bwMode="auto">
          <a:xfrm>
            <a:off x="1187450" y="765175"/>
            <a:ext cx="6697663" cy="1079500"/>
          </a:xfrm>
          <a:prstGeom prst="ellipse">
            <a:avLst/>
          </a:prstGeom>
          <a:gradFill rotWithShape="1">
            <a:gsLst>
              <a:gs pos="0">
                <a:srgbClr val="000082"/>
              </a:gs>
              <a:gs pos="15000">
                <a:srgbClr val="66008F"/>
              </a:gs>
              <a:gs pos="32499">
                <a:srgbClr val="BA0066"/>
              </a:gs>
              <a:gs pos="45000">
                <a:srgbClr val="FF0000"/>
              </a:gs>
              <a:gs pos="50000">
                <a:srgbClr val="FF8200"/>
              </a:gs>
              <a:gs pos="55001">
                <a:srgbClr val="FF0000"/>
              </a:gs>
              <a:gs pos="67501">
                <a:srgbClr val="BA0066"/>
              </a:gs>
              <a:gs pos="85000">
                <a:srgbClr val="66008F"/>
              </a:gs>
              <a:gs pos="100000">
                <a:srgbClr val="000082"/>
              </a:gs>
            </a:gsLst>
            <a:lin ang="5400000" scaled="1"/>
          </a:gradFill>
          <a:ln w="9525">
            <a:round/>
            <a:headEnd/>
            <a:tailEnd/>
          </a:ln>
          <a:effectLst/>
          <a:scene3d>
            <a:camera prst="legacyObliqueBottomLeft"/>
            <a:lightRig rig="legacyFlat3" dir="l"/>
          </a:scene3d>
          <a:sp3d extrusionH="430200" prstMaterial="legacyMatte">
            <a:bevelT w="13500" h="13500" prst="angle"/>
            <a:bevelB w="13500" h="13500" prst="angle"/>
            <a:extrusionClr>
              <a:srgbClr val="000082"/>
            </a:extrusionClr>
            <a:contourClr>
              <a:srgbClr val="000082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ctr"/>
            <a:r>
              <a:rPr lang="ar-SA" altLang="fr-FR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انــــتشار اضـــــــطراب على القشرة الارضية </a:t>
            </a:r>
            <a:endParaRPr lang="fr-FR" altLang="fr-FR" sz="2800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916113"/>
            <a:ext cx="8964612" cy="3313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4" name="Oval 4"/>
          <p:cNvSpPr>
            <a:spLocks noChangeArrowheads="1"/>
          </p:cNvSpPr>
          <p:nvPr/>
        </p:nvSpPr>
        <p:spPr bwMode="auto">
          <a:xfrm>
            <a:off x="7380288" y="260350"/>
            <a:ext cx="1295400" cy="431800"/>
          </a:xfrm>
          <a:prstGeom prst="ellipse">
            <a:avLst/>
          </a:prstGeom>
          <a:gradFill rotWithShape="1">
            <a:gsLst>
              <a:gs pos="0">
                <a:srgbClr val="FF8200"/>
              </a:gs>
              <a:gs pos="5001">
                <a:srgbClr val="FF0000"/>
              </a:gs>
              <a:gs pos="17501">
                <a:srgbClr val="BA0066"/>
              </a:gs>
              <a:gs pos="35000">
                <a:srgbClr val="66008F"/>
              </a:gs>
              <a:gs pos="50000">
                <a:srgbClr val="000082"/>
              </a:gs>
              <a:gs pos="65000">
                <a:srgbClr val="66008F"/>
              </a:gs>
              <a:gs pos="82500">
                <a:srgbClr val="BA0066"/>
              </a:gs>
              <a:gs pos="95000">
                <a:srgbClr val="FF0000"/>
              </a:gs>
              <a:gs pos="100000">
                <a:srgbClr val="FF8200"/>
              </a:gs>
            </a:gsLst>
            <a:lin ang="5400000" scaled="1"/>
          </a:gradFill>
          <a:ln w="9525">
            <a:round/>
            <a:headEnd/>
            <a:tailEnd/>
          </a:ln>
          <a:effectLst/>
          <a:scene3d>
            <a:camera prst="legacyObliqueBottomLeft"/>
            <a:lightRig rig="legacyFlat3" dir="l"/>
          </a:scene3d>
          <a:sp3d extrusionH="430200" prstMaterial="legacyMatte">
            <a:bevelT w="13500" h="13500" prst="angle"/>
            <a:bevelB w="13500" h="13500" prst="angle"/>
            <a:extrusionClr>
              <a:srgbClr val="000082"/>
            </a:extrusionClr>
            <a:contourClr>
              <a:srgbClr val="000082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ctr"/>
            <a:r>
              <a:rPr lang="ar-SA" altLang="fr-FR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مثال  </a:t>
            </a:r>
            <a:endParaRPr lang="fr-FR" altLang="fr-FR" sz="2800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0245" name="Oval 5"/>
          <p:cNvSpPr>
            <a:spLocks noChangeArrowheads="1"/>
          </p:cNvSpPr>
          <p:nvPr/>
        </p:nvSpPr>
        <p:spPr bwMode="auto">
          <a:xfrm>
            <a:off x="2843213" y="5876925"/>
            <a:ext cx="3311525" cy="692150"/>
          </a:xfrm>
          <a:prstGeom prst="ellipse">
            <a:avLst/>
          </a:prstGeom>
          <a:gradFill rotWithShape="1">
            <a:gsLst>
              <a:gs pos="0">
                <a:srgbClr val="000082"/>
              </a:gs>
              <a:gs pos="15000">
                <a:srgbClr val="66008F"/>
              </a:gs>
              <a:gs pos="32499">
                <a:srgbClr val="BA0066"/>
              </a:gs>
              <a:gs pos="45000">
                <a:srgbClr val="FF0000"/>
              </a:gs>
              <a:gs pos="50000">
                <a:srgbClr val="FF8200"/>
              </a:gs>
              <a:gs pos="55001">
                <a:srgbClr val="FF0000"/>
              </a:gs>
              <a:gs pos="67501">
                <a:srgbClr val="BA0066"/>
              </a:gs>
              <a:gs pos="85000">
                <a:srgbClr val="66008F"/>
              </a:gs>
              <a:gs pos="100000">
                <a:srgbClr val="000082"/>
              </a:gs>
            </a:gsLst>
            <a:lin ang="5400000" scaled="1"/>
          </a:gradFill>
          <a:ln w="9525">
            <a:round/>
            <a:headEnd/>
            <a:tailEnd/>
          </a:ln>
          <a:effectLst/>
          <a:scene3d>
            <a:camera prst="legacyObliqueBottomLeft"/>
            <a:lightRig rig="legacyFlat3" dir="l"/>
          </a:scene3d>
          <a:sp3d extrusionH="430200" prstMaterial="legacyMatte">
            <a:bevelT w="13500" h="13500" prst="angle"/>
            <a:bevelB w="13500" h="13500" prst="angle"/>
            <a:extrusionClr>
              <a:srgbClr val="000082"/>
            </a:extrusionClr>
            <a:contourClr>
              <a:srgbClr val="000082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ctr"/>
            <a:r>
              <a:rPr lang="ar-SA" altLang="fr-FR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الزلــــــــــزال</a:t>
            </a:r>
            <a:endParaRPr lang="fr-FR" altLang="fr-FR" sz="2800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animBg="1"/>
      <p:bldP spid="10244" grpId="0" animBg="1"/>
      <p:bldP spid="1024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635000" y="333375"/>
            <a:ext cx="8509000" cy="647700"/>
          </a:xfrm>
        </p:spPr>
        <p:txBody>
          <a:bodyPr/>
          <a:lstStyle/>
          <a:p>
            <a:pPr algn="r">
              <a:buFont typeface="Wingdings" panose="05000000000000000000" pitchFamily="2" charset="2"/>
              <a:buNone/>
            </a:pPr>
            <a:r>
              <a:rPr lang="ar-SA" altLang="fr-FR" sz="1800" b="1">
                <a:solidFill>
                  <a:srgbClr val="FFFF00"/>
                </a:solidFill>
              </a:rPr>
              <a:t> في النشاط 3 :</a:t>
            </a:r>
          </a:p>
          <a:p>
            <a:pPr algn="r">
              <a:buFont typeface="Wingdings" panose="05000000000000000000" pitchFamily="2" charset="2"/>
              <a:buNone/>
            </a:pPr>
            <a:endParaRPr lang="ar-SA" altLang="fr-FR" sz="1800" b="1">
              <a:solidFill>
                <a:srgbClr val="FFFF00"/>
              </a:solidFill>
            </a:endParaRP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3716338"/>
            <a:ext cx="4284663" cy="157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rtl="1"/>
            <a:r>
              <a:rPr lang="ar-SA" altLang="fr-FR" sz="2400" b="1">
                <a:solidFill>
                  <a:srgbClr val="FFFF00"/>
                </a:solidFill>
              </a:rPr>
              <a:t>لم يتغير وضع اللفات بعد مرور الاضطراب </a:t>
            </a:r>
            <a:br>
              <a:rPr lang="ar-SA" altLang="fr-FR" sz="2400" b="1">
                <a:solidFill>
                  <a:srgbClr val="FFFF00"/>
                </a:solidFill>
              </a:rPr>
            </a:br>
            <a:r>
              <a:rPr lang="ar-SA" altLang="fr-FR" sz="2400" b="1">
                <a:solidFill>
                  <a:srgbClr val="FFFF00"/>
                </a:solidFill>
              </a:rPr>
              <a:t>ومنه نستنتج ان الاضطراب </a:t>
            </a:r>
            <a:r>
              <a:rPr lang="ar-SA" altLang="fr-FR" sz="2400" b="1">
                <a:solidFill>
                  <a:srgbClr val="FF3300"/>
                </a:solidFill>
              </a:rPr>
              <a:t>لم ينقل</a:t>
            </a:r>
            <a:r>
              <a:rPr lang="ar-SA" altLang="fr-FR" sz="2400" b="1">
                <a:solidFill>
                  <a:srgbClr val="FFFF00"/>
                </a:solidFill>
              </a:rPr>
              <a:t> معه </a:t>
            </a:r>
            <a:r>
              <a:rPr lang="ar-SA" altLang="fr-FR" sz="2400" b="1">
                <a:solidFill>
                  <a:srgbClr val="FF3300"/>
                </a:solidFill>
              </a:rPr>
              <a:t>المادة</a:t>
            </a:r>
            <a:r>
              <a:rPr lang="ar-SA" altLang="fr-FR" sz="2400" b="1">
                <a:solidFill>
                  <a:srgbClr val="FFFF00"/>
                </a:solidFill>
              </a:rPr>
              <a:t> ولكن نقل معه </a:t>
            </a:r>
            <a:r>
              <a:rPr lang="ar-SA" altLang="fr-FR" sz="2400" b="1">
                <a:solidFill>
                  <a:srgbClr val="FF3300"/>
                </a:solidFill>
              </a:rPr>
              <a:t>ا</a:t>
            </a:r>
            <a:r>
              <a:rPr lang="ar-SA" altLang="fr-FR" sz="2400" b="1" u="sng">
                <a:solidFill>
                  <a:srgbClr val="FF3300"/>
                </a:solidFill>
              </a:rPr>
              <a:t>لطاقة </a:t>
            </a:r>
            <a:r>
              <a:rPr lang="ar-SA" altLang="fr-FR" sz="2400" b="1">
                <a:solidFill>
                  <a:srgbClr val="FFFF00"/>
                </a:solidFill>
              </a:rPr>
              <a:t>التي جعلت اللفات تهتز.</a:t>
            </a:r>
            <a:br>
              <a:rPr lang="ar-SA" altLang="fr-FR" sz="2400" b="1">
                <a:solidFill>
                  <a:srgbClr val="FFFF00"/>
                </a:solidFill>
              </a:rPr>
            </a:br>
            <a:endParaRPr lang="fr-FR" altLang="fr-FR" sz="2400" b="1">
              <a:solidFill>
                <a:srgbClr val="FFFF00"/>
              </a:solidFill>
            </a:endParaRPr>
          </a:p>
        </p:txBody>
      </p:sp>
      <p:graphicFrame>
        <p:nvGraphicFramePr>
          <p:cNvPr id="12292" name="Object 4"/>
          <p:cNvGraphicFramePr>
            <a:graphicFrameLocks noChangeAspect="1"/>
          </p:cNvGraphicFramePr>
          <p:nvPr/>
        </p:nvGraphicFramePr>
        <p:xfrm>
          <a:off x="250825" y="6453188"/>
          <a:ext cx="287338" cy="160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0" name="Objet d’environnement du Gestionnaire de liaisons" showAsIcon="1" r:id="rId3" imgW="1233000" imgH="685440" progId="Package">
                  <p:embed/>
                </p:oleObj>
              </mc:Choice>
              <mc:Fallback>
                <p:oleObj name="Objet d’environnement du Gestionnaire de liaisons" showAsIcon="1" r:id="rId3" imgW="1233000" imgH="685440" progId="Packag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6453188"/>
                        <a:ext cx="287338" cy="160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3" name="Oval 5"/>
          <p:cNvSpPr>
            <a:spLocks noChangeArrowheads="1"/>
          </p:cNvSpPr>
          <p:nvPr/>
        </p:nvSpPr>
        <p:spPr bwMode="auto">
          <a:xfrm>
            <a:off x="1403350" y="5373688"/>
            <a:ext cx="6337300" cy="836612"/>
          </a:xfrm>
          <a:prstGeom prst="ellipse">
            <a:avLst/>
          </a:prstGeom>
          <a:solidFill>
            <a:srgbClr val="00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SA" altLang="fr-FR" sz="2800" b="1">
                <a:solidFill>
                  <a:srgbClr val="FF3300"/>
                </a:solidFill>
              </a:rPr>
              <a:t>يسمى  هذا النوع </a:t>
            </a:r>
            <a:r>
              <a:rPr lang="ar-DZ" altLang="fr-FR" sz="2800" b="1" u="sng">
                <a:solidFill>
                  <a:srgbClr val="FFFF00"/>
                </a:solidFill>
              </a:rPr>
              <a:t>ب</a:t>
            </a:r>
            <a:r>
              <a:rPr lang="ar-SA" altLang="fr-FR" sz="2800" b="1" u="sng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anose="05050102010706020507" pitchFamily="18" charset="2"/>
              </a:rPr>
              <a:t>الاضطراب</a:t>
            </a:r>
            <a:r>
              <a:rPr lang="ar-SA" altLang="fr-FR" sz="2000" u="sng">
                <a:solidFill>
                  <a:srgbClr val="FFFF00"/>
                </a:solidFill>
                <a:latin typeface="Symbol" panose="05050102010706020507" pitchFamily="18" charset="2"/>
              </a:rPr>
              <a:t> </a:t>
            </a:r>
            <a:r>
              <a:rPr lang="ar-SA" altLang="fr-FR" sz="2800" b="1" u="sng">
                <a:solidFill>
                  <a:srgbClr val="FFFF00"/>
                </a:solidFill>
              </a:rPr>
              <a:t>الطولي </a:t>
            </a:r>
            <a:endParaRPr lang="fr-FR" altLang="fr-FR" sz="2800" b="1" u="sng">
              <a:solidFill>
                <a:srgbClr val="FFFF00"/>
              </a:solidFill>
            </a:endParaRPr>
          </a:p>
        </p:txBody>
      </p:sp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5888"/>
            <a:ext cx="4211638" cy="1150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6975"/>
            <a:ext cx="4211638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6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49500"/>
            <a:ext cx="4211638" cy="107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7" name="Rectangle 9"/>
          <p:cNvSpPr>
            <a:spLocks noChangeArrowheads="1"/>
          </p:cNvSpPr>
          <p:nvPr/>
        </p:nvSpPr>
        <p:spPr bwMode="auto">
          <a:xfrm>
            <a:off x="4354513" y="4221163"/>
            <a:ext cx="4789487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ar-SA" altLang="fr-FR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anose="05050102010706020507" pitchFamily="18" charset="2"/>
              </a:rPr>
              <a:t>ان منحى انتشار الاضطراب يوازي منحى اهــــــــــــــــــتزاز حــــلقات الـــــــــنابض</a:t>
            </a:r>
            <a:endParaRPr lang="fr-FR" altLang="fr-FR" sz="2400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ymbol" panose="05050102010706020507" pitchFamily="18" charset="2"/>
            </a:endParaRPr>
          </a:p>
        </p:txBody>
      </p:sp>
      <p:sp>
        <p:nvSpPr>
          <p:cNvPr id="12298" name="Rectangle 10"/>
          <p:cNvSpPr>
            <a:spLocks noChangeArrowheads="1"/>
          </p:cNvSpPr>
          <p:nvPr/>
        </p:nvSpPr>
        <p:spPr bwMode="auto">
          <a:xfrm>
            <a:off x="4572000" y="88900"/>
            <a:ext cx="26511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ar-SA" altLang="fr-FR" sz="2800" b="1">
                <a:solidFill>
                  <a:srgbClr val="FFFF00"/>
                </a:solidFill>
                <a:latin typeface="Symbol" panose="05050102010706020507" pitchFamily="18" charset="2"/>
              </a:rPr>
              <a:t>1ـ2 </a:t>
            </a:r>
            <a:r>
              <a:rPr lang="ar-SA" altLang="fr-FR" sz="2400" b="1" u="sng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anose="05050102010706020507" pitchFamily="18" charset="2"/>
              </a:rPr>
              <a:t>الاضطراب</a:t>
            </a:r>
            <a:r>
              <a:rPr lang="ar-SA" altLang="fr-FR" sz="2800" b="1" u="sng">
                <a:solidFill>
                  <a:srgbClr val="FFFF00"/>
                </a:solidFill>
                <a:latin typeface="Symbol" panose="05050102010706020507" pitchFamily="18" charset="2"/>
              </a:rPr>
              <a:t> الطولي</a:t>
            </a:r>
            <a:endParaRPr lang="fr-FR" altLang="fr-FR" sz="2800" b="1" u="sng">
              <a:solidFill>
                <a:srgbClr val="FFFF00"/>
              </a:solidFill>
              <a:latin typeface="Symbol" panose="05050102010706020507" pitchFamily="18" charset="2"/>
            </a:endParaRPr>
          </a:p>
        </p:txBody>
      </p:sp>
      <p:pic>
        <p:nvPicPr>
          <p:cNvPr id="12299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8788" y="765175"/>
            <a:ext cx="4875212" cy="2735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122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0" presetClass="verb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verb" cmd="0">
                                      <p:cBhvr>
                                        <p:cTn id="57" dur="1" fill="hold"/>
                                        <p:tgtEl>
                                          <p:spTgt spid="1229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 build="p"/>
      <p:bldP spid="1229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bougie+H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879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95513" y="260350"/>
            <a:ext cx="6769100" cy="1584325"/>
          </a:xfrm>
        </p:spPr>
        <p:txBody>
          <a:bodyPr/>
          <a:lstStyle/>
          <a:p>
            <a:pPr algn="r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ar-SA" altLang="fr-FR" sz="2400" b="1" u="sng">
                <a:solidFill>
                  <a:srgbClr val="FFFF00"/>
                </a:solidFill>
              </a:rPr>
              <a:t>النشاط 4</a:t>
            </a:r>
            <a:r>
              <a:rPr lang="ar-SA" altLang="fr-FR" sz="2400">
                <a:solidFill>
                  <a:srgbClr val="FFFF00"/>
                </a:solidFill>
              </a:rPr>
              <a:t>   </a:t>
            </a:r>
            <a:endParaRPr lang="ar-SA" altLang="fr-FR" sz="2400" b="1">
              <a:solidFill>
                <a:srgbClr val="FFFF00"/>
              </a:solidFill>
            </a:endParaRPr>
          </a:p>
          <a:p>
            <a:pPr algn="r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ar-SA" altLang="fr-FR" sz="2400" b="1">
                <a:solidFill>
                  <a:srgbClr val="FFFF00"/>
                </a:solidFill>
              </a:rPr>
              <a:t>كيف ينتشر الصوت في الفضاء؟</a:t>
            </a:r>
          </a:p>
          <a:p>
            <a:pPr algn="r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ar-SA" altLang="fr-FR" sz="2400" b="1">
                <a:solidFill>
                  <a:srgbClr val="FFFF00"/>
                </a:solidFill>
              </a:rPr>
              <a:t>نضع شمعة مشتعلة امام مكبر الصوت وهو يشتغل.</a:t>
            </a:r>
          </a:p>
          <a:p>
            <a:pPr algn="r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ar-SA" altLang="fr-FR" sz="2400" b="1">
                <a:solidFill>
                  <a:srgbClr val="FFFF00"/>
                </a:solidFill>
              </a:rPr>
              <a:t>كيف يتحرك لهب الشمعة؟ ماذا تستنتج؟ </a:t>
            </a:r>
          </a:p>
          <a:p>
            <a:pPr algn="r">
              <a:lnSpc>
                <a:spcPct val="80000"/>
              </a:lnSpc>
              <a:buFontTx/>
              <a:buChar char="-"/>
            </a:pPr>
            <a:endParaRPr lang="ar-SA" altLang="fr-FR" sz="2400" b="1">
              <a:solidFill>
                <a:srgbClr val="FFFF00"/>
              </a:solidFill>
            </a:endParaRPr>
          </a:p>
          <a:p>
            <a:pPr algn="r">
              <a:lnSpc>
                <a:spcPct val="80000"/>
              </a:lnSpc>
              <a:buFontTx/>
              <a:buChar char="-"/>
            </a:pPr>
            <a:endParaRPr lang="ar-SA" altLang="fr-FR" sz="2400">
              <a:solidFill>
                <a:srgbClr val="FFFF00"/>
              </a:solidFill>
            </a:endParaRPr>
          </a:p>
          <a:p>
            <a:pPr algn="r">
              <a:lnSpc>
                <a:spcPct val="80000"/>
              </a:lnSpc>
              <a:buFont typeface="Wingdings" panose="05000000000000000000" pitchFamily="2" charset="2"/>
              <a:buNone/>
            </a:pPr>
            <a:endParaRPr lang="fr-FR" altLang="fr-FR" sz="2400">
              <a:solidFill>
                <a:srgbClr val="FFFF00"/>
              </a:solidFill>
            </a:endParaRPr>
          </a:p>
          <a:p>
            <a:pPr>
              <a:lnSpc>
                <a:spcPct val="80000"/>
              </a:lnSpc>
            </a:pPr>
            <a:endParaRPr lang="fr-FR" altLang="fr-FR" sz="2400"/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4716463" y="2205038"/>
            <a:ext cx="4427537" cy="223202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/>
            <a:r>
              <a:rPr lang="ar-SA" altLang="fr-FR" sz="24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ان لهب الشمعة الموضوعة امام مكبر </a:t>
            </a:r>
          </a:p>
          <a:p>
            <a:pPr algn="r"/>
            <a:r>
              <a:rPr lang="ar-SA" altLang="fr-FR" sz="24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الصوت يتحرك نحو الامام ثم نحو الوراء </a:t>
            </a:r>
          </a:p>
          <a:p>
            <a:pPr algn="r"/>
            <a:r>
              <a:rPr lang="ar-SA" altLang="fr-FR" sz="24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لما يشتغل هذا الاخير, وهو ما يدل </a:t>
            </a:r>
          </a:p>
          <a:p>
            <a:pPr algn="r"/>
            <a:r>
              <a:rPr lang="ar-SA" altLang="fr-FR" sz="24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أن الامواج الصوتية هي امواج طولية.</a:t>
            </a:r>
            <a:endParaRPr lang="fr-FR" altLang="fr-FR" sz="2400" b="1">
              <a:solidFill>
                <a:schemeClr val="bg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3317" name="Oval 5"/>
          <p:cNvSpPr>
            <a:spLocks noChangeArrowheads="1"/>
          </p:cNvSpPr>
          <p:nvPr/>
        </p:nvSpPr>
        <p:spPr bwMode="auto">
          <a:xfrm>
            <a:off x="4572000" y="4797425"/>
            <a:ext cx="4787900" cy="15113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SA" altLang="fr-FR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يشبه انتشار موجة صوتية في الهواء </a:t>
            </a:r>
          </a:p>
          <a:p>
            <a:pPr algn="ctr"/>
            <a:r>
              <a:rPr lang="ar-SA" altLang="fr-FR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انتشار موجة طولية على طول نابض مرن</a:t>
            </a:r>
            <a:endParaRPr lang="fr-FR" altLang="fr-FR" sz="2400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/>
            <a:endParaRPr lang="fr-FR" altLang="fr-FR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7" dur="1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  <p:bldP spid="13316" grpId="0" animBg="1"/>
      <p:bldP spid="133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1979613" y="404813"/>
            <a:ext cx="6732587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rtl="1"/>
            <a:r>
              <a:rPr lang="ar-SA" altLang="fr-FR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النشاط 5    نضع تحت ناقوس منبعا صوتيا  نقوم بتفريغ الهواء متواجد داخل الناقوس بواسطة مضخة هوائية      ماذا تلاحظ ؟</a:t>
            </a:r>
            <a:endParaRPr lang="fr-FR" altLang="fr-FR" sz="2400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1547813" y="1412875"/>
            <a:ext cx="65532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ar-SA" altLang="fr-FR" sz="2800" b="1">
                <a:solidFill>
                  <a:srgbClr val="FFFF00"/>
                </a:solidFill>
              </a:rPr>
              <a:t>يتناقص شدة الصوت مع تناقص الهواء الموجود داخل الناقوس الزجاجي  ويصبح هذا الصوت غير مسموع لما يفرغ كل الهواء</a:t>
            </a:r>
            <a:endParaRPr lang="fr-FR" altLang="fr-FR" sz="2800" b="1">
              <a:solidFill>
                <a:srgbClr val="FFFF00"/>
              </a:solidFill>
            </a:endParaRPr>
          </a:p>
        </p:txBody>
      </p:sp>
      <p:sp>
        <p:nvSpPr>
          <p:cNvPr id="14340" name="Oval 4"/>
          <p:cNvSpPr>
            <a:spLocks noChangeArrowheads="1"/>
          </p:cNvSpPr>
          <p:nvPr/>
        </p:nvSpPr>
        <p:spPr bwMode="auto">
          <a:xfrm>
            <a:off x="-180975" y="2852738"/>
            <a:ext cx="4608513" cy="10080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SA" altLang="fr-FR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ar-SA" altLang="fr-FR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ar-SA" altLang="fr-FR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ينتشر الصوت في وسط مادي مرن </a:t>
            </a:r>
          </a:p>
          <a:p>
            <a:pPr algn="ctr"/>
            <a:endParaRPr lang="fr-FR" altLang="fr-FR" sz="2400">
              <a:solidFill>
                <a:srgbClr val="FFFF00"/>
              </a:solidFill>
            </a:endParaRPr>
          </a:p>
        </p:txBody>
      </p:sp>
      <p:pic>
        <p:nvPicPr>
          <p:cNvPr id="14341" name="Picture 5" descr="son3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5250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42" name="Oval 6"/>
          <p:cNvSpPr>
            <a:spLocks noChangeArrowheads="1"/>
          </p:cNvSpPr>
          <p:nvPr/>
        </p:nvSpPr>
        <p:spPr bwMode="auto">
          <a:xfrm>
            <a:off x="395288" y="4092575"/>
            <a:ext cx="7704137" cy="250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ar-SA" altLang="fr-FR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anose="05050102010706020507" pitchFamily="18" charset="2"/>
              </a:rPr>
              <a:t>ان الصوت عبارة عن موجة تنتج عن الاضطراب الميكانيكي لجزيئات الهواء أو لسطح  السائل أوالوسط الصلب و تنتشر بفعل مرونة الوسط على شكل موجات طولية </a:t>
            </a:r>
            <a:endParaRPr lang="fr-FR" altLang="fr-FR" sz="2800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ymbol" panose="05050102010706020507" pitchFamily="18" charset="2"/>
            </a:endParaRPr>
          </a:p>
        </p:txBody>
      </p:sp>
      <p:sp>
        <p:nvSpPr>
          <p:cNvPr id="14343" name="Oval 7"/>
          <p:cNvSpPr>
            <a:spLocks noChangeArrowheads="1"/>
          </p:cNvSpPr>
          <p:nvPr/>
        </p:nvSpPr>
        <p:spPr bwMode="auto">
          <a:xfrm>
            <a:off x="4572000" y="2997200"/>
            <a:ext cx="4394200" cy="6953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altLang="fr-FR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anose="05050102010706020507" pitchFamily="18" charset="2"/>
              </a:rPr>
              <a:t>لا ينتقل الصوت في الفراغ</a:t>
            </a:r>
            <a:endParaRPr lang="fr-FR" altLang="fr-FR" sz="2800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ymbol" panose="05050102010706020507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14339" grpId="0"/>
      <p:bldP spid="14340" grpId="0" animBg="1"/>
      <p:bldP spid="14342" grpId="0" animBg="1"/>
      <p:bldP spid="1434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ChangeArrowheads="1"/>
          </p:cNvSpPr>
          <p:nvPr/>
        </p:nvSpPr>
        <p:spPr bwMode="auto">
          <a:xfrm>
            <a:off x="1835150" y="188913"/>
            <a:ext cx="5770563" cy="50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ar-SA" altLang="fr-FR" sz="4000">
                <a:solidFill>
                  <a:srgbClr val="FFFF00"/>
                </a:solidFill>
              </a:rPr>
              <a:t>تعريف الموجة الميكانيكية </a:t>
            </a:r>
            <a:endParaRPr lang="fr-FR" altLang="fr-FR" sz="4000">
              <a:solidFill>
                <a:srgbClr val="FFFF00"/>
              </a:solidFill>
            </a:endParaRPr>
          </a:p>
        </p:txBody>
      </p:sp>
      <p:sp>
        <p:nvSpPr>
          <p:cNvPr id="69635" name="AutoShape 3"/>
          <p:cNvSpPr>
            <a:spLocks noChangeArrowheads="1"/>
          </p:cNvSpPr>
          <p:nvPr/>
        </p:nvSpPr>
        <p:spPr bwMode="auto">
          <a:xfrm>
            <a:off x="0" y="981075"/>
            <a:ext cx="9237663" cy="2663825"/>
          </a:xfrm>
          <a:prstGeom prst="flowChartAlternateProcess">
            <a:avLst/>
          </a:prstGeom>
          <a:gradFill rotWithShape="1">
            <a:gsLst>
              <a:gs pos="0">
                <a:srgbClr val="FF8200"/>
              </a:gs>
              <a:gs pos="10001">
                <a:srgbClr val="FF0000"/>
              </a:gs>
              <a:gs pos="35001">
                <a:srgbClr val="BA0066"/>
              </a:gs>
              <a:gs pos="70000">
                <a:srgbClr val="66008F"/>
              </a:gs>
              <a:gs pos="100000">
                <a:srgbClr val="000082"/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ObliqueBottom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000082"/>
            </a:extrusionClr>
            <a:contourClr>
              <a:srgbClr val="000082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flatTx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>
              <a:buFont typeface="Wingdings" panose="05000000000000000000" pitchFamily="2" charset="2"/>
              <a:buNone/>
            </a:pPr>
            <a:r>
              <a:rPr lang="ar-SA" altLang="fr-FR" b="1">
                <a:solidFill>
                  <a:srgbClr val="FFFF00"/>
                </a:solidFill>
              </a:rPr>
              <a:t>هي ظاهرة الانتشار التدريجي  </a:t>
            </a:r>
            <a:r>
              <a:rPr lang="ar-DZ" altLang="fr-FR" b="1">
                <a:solidFill>
                  <a:srgbClr val="FFFF00"/>
                </a:solidFill>
              </a:rPr>
              <a:t>ل</a:t>
            </a:r>
            <a:r>
              <a:rPr lang="ar-SA" altLang="fr-FR" b="1">
                <a:solidFill>
                  <a:srgbClr val="FFFF00"/>
                </a:solidFill>
              </a:rPr>
              <a:t>اضطراب محلي في وسط مادي دون انتقال للمادة( دقائق الوسط)</a:t>
            </a:r>
          </a:p>
          <a:p>
            <a:pPr algn="r" rtl="1">
              <a:buFont typeface="Wingdings" panose="05000000000000000000" pitchFamily="2" charset="2"/>
              <a:buNone/>
            </a:pPr>
            <a:r>
              <a:rPr lang="ar-SA" altLang="fr-FR" b="1">
                <a:solidFill>
                  <a:srgbClr val="FFFF00"/>
                </a:solidFill>
              </a:rPr>
              <a:t>بينما يرافق انتشار الاضطراب  في وسط مادي انتقال للطاقة</a:t>
            </a:r>
          </a:p>
          <a:p>
            <a:pPr algn="r" rtl="1">
              <a:buFont typeface="Wingdings" panose="05000000000000000000" pitchFamily="2" charset="2"/>
              <a:buNone/>
            </a:pPr>
            <a:r>
              <a:rPr lang="ar-SA" altLang="fr-FR" b="1">
                <a:solidFill>
                  <a:srgbClr val="FFFF00"/>
                </a:solidFill>
              </a:rPr>
              <a:t>المتاح له </a:t>
            </a:r>
            <a:r>
              <a:rPr lang="en-US" altLang="fr-FR" b="1">
                <a:solidFill>
                  <a:srgbClr val="FFFF00"/>
                </a:solidFill>
              </a:rPr>
              <a:t>,</a:t>
            </a:r>
            <a:r>
              <a:rPr lang="ar-SA" altLang="fr-FR" b="1">
                <a:solidFill>
                  <a:srgbClr val="FFFF00"/>
                </a:solidFill>
              </a:rPr>
              <a:t>تسمى هذه الاضطرابات المنتشرة  : الامواج الميكانيكية </a:t>
            </a:r>
            <a:endParaRPr lang="fr-FR" altLang="fr-FR" b="1">
              <a:solidFill>
                <a:srgbClr val="FFFF00"/>
              </a:solidFill>
            </a:endParaRPr>
          </a:p>
        </p:txBody>
      </p:sp>
      <p:sp>
        <p:nvSpPr>
          <p:cNvPr id="69636" name="Rectangle 4"/>
          <p:cNvSpPr>
            <a:spLocks noChangeArrowheads="1"/>
          </p:cNvSpPr>
          <p:nvPr/>
        </p:nvSpPr>
        <p:spPr bwMode="auto">
          <a:xfrm>
            <a:off x="0" y="4292600"/>
            <a:ext cx="8893175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buFont typeface="Wingdings" panose="05000000000000000000" pitchFamily="2" charset="2"/>
              <a:buNone/>
            </a:pPr>
            <a:r>
              <a:rPr lang="ar-SA" altLang="fr-FR">
                <a:solidFill>
                  <a:srgbClr val="FFFF00"/>
                </a:solidFill>
              </a:rPr>
              <a:t>ملاحظة </a:t>
            </a:r>
          </a:p>
          <a:p>
            <a:pPr algn="r">
              <a:buFont typeface="Wingdings" panose="05000000000000000000" pitchFamily="2" charset="2"/>
              <a:buNone/>
            </a:pPr>
            <a:r>
              <a:rPr lang="ar-SA" altLang="fr-FR">
                <a:solidFill>
                  <a:srgbClr val="FFFF00"/>
                </a:solidFill>
              </a:rPr>
              <a:t>عندما يحدث الاضطراب في فترة زمنية قصيرة تدعى عادة  بإشارة </a:t>
            </a:r>
            <a:endParaRPr lang="fr-FR" altLang="fr-FR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9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963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69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5" grpId="0" build="allAtOnce" animBg="1"/>
      <p:bldP spid="6963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Oval 2"/>
          <p:cNvSpPr>
            <a:spLocks noChangeArrowheads="1"/>
          </p:cNvSpPr>
          <p:nvPr/>
        </p:nvSpPr>
        <p:spPr bwMode="auto">
          <a:xfrm>
            <a:off x="2051050" y="5516563"/>
            <a:ext cx="5003800" cy="11509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rtl="1"/>
            <a:endParaRPr lang="ar-SA" altLang="fr-FR" sz="2400" b="1">
              <a:solidFill>
                <a:srgbClr val="FFFF00"/>
              </a:solidFill>
            </a:endParaRPr>
          </a:p>
          <a:p>
            <a:pPr algn="ctr" rtl="1"/>
            <a:r>
              <a:rPr lang="ar-SA" altLang="fr-FR" sz="2400" b="1">
                <a:solidFill>
                  <a:srgbClr val="FFFF00"/>
                </a:solidFill>
              </a:rPr>
              <a:t>سرعة الاضطراب هي ثابتة في نفس الوسط</a:t>
            </a:r>
            <a:endParaRPr lang="fr-CH" altLang="fr-FR" sz="2400" b="1">
              <a:solidFill>
                <a:srgbClr val="FFFF00"/>
              </a:solidFill>
            </a:endParaRPr>
          </a:p>
          <a:p>
            <a:pPr algn="ctr" rtl="1"/>
            <a:r>
              <a:rPr lang="fr-CH" altLang="fr-FR" sz="2400" b="1">
                <a:solidFill>
                  <a:srgbClr val="FFFF00"/>
                </a:solidFill>
              </a:rPr>
              <a:t>V =d/</a:t>
            </a:r>
            <a:r>
              <a:rPr lang="fr-CH" altLang="fr-FR" sz="2400" b="1">
                <a:solidFill>
                  <a:srgbClr val="FFFF00"/>
                </a:solidFill>
                <a:latin typeface="Symbol" panose="05050102010706020507" pitchFamily="18" charset="2"/>
              </a:rPr>
              <a:t>DT</a:t>
            </a:r>
            <a:endParaRPr lang="ar-SA" altLang="fr-FR" sz="2400" b="1">
              <a:solidFill>
                <a:srgbClr val="FFFF00"/>
              </a:solidFill>
              <a:latin typeface="Symbol" panose="05050102010706020507" pitchFamily="18" charset="2"/>
            </a:endParaRPr>
          </a:p>
          <a:p>
            <a:pPr algn="ctr" rtl="1"/>
            <a:endParaRPr lang="fr-CH" altLang="fr-FR" sz="2400" b="1">
              <a:solidFill>
                <a:srgbClr val="FFFF00"/>
              </a:solidFill>
              <a:latin typeface="Symbol" panose="05050102010706020507" pitchFamily="18" charset="2"/>
            </a:endParaRPr>
          </a:p>
        </p:txBody>
      </p:sp>
      <p:sp>
        <p:nvSpPr>
          <p:cNvPr id="15363" name="Oval 3"/>
          <p:cNvSpPr>
            <a:spLocks noChangeArrowheads="1"/>
          </p:cNvSpPr>
          <p:nvPr/>
        </p:nvSpPr>
        <p:spPr bwMode="auto">
          <a:xfrm>
            <a:off x="5292725" y="1557338"/>
            <a:ext cx="2952750" cy="12239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rtl="1"/>
            <a:r>
              <a:rPr lang="ar-SA" altLang="fr-FR" sz="2400" b="1">
                <a:solidFill>
                  <a:srgbClr val="FFFF00"/>
                </a:solidFill>
              </a:rPr>
              <a:t>يسمى </a:t>
            </a:r>
            <a:r>
              <a:rPr lang="fr-CH" altLang="fr-FR" b="1">
                <a:solidFill>
                  <a:srgbClr val="FFFF00"/>
                </a:solidFill>
                <a:latin typeface="Symbol" panose="05050102010706020507" pitchFamily="18" charset="2"/>
              </a:rPr>
              <a:t>D</a:t>
            </a:r>
            <a:r>
              <a:rPr lang="fr-CH" altLang="fr-FR" b="1">
                <a:solidFill>
                  <a:srgbClr val="FFFF00"/>
                </a:solidFill>
              </a:rPr>
              <a:t>T</a:t>
            </a:r>
            <a:r>
              <a:rPr lang="ar-SA" altLang="fr-FR" sz="2400" b="1">
                <a:solidFill>
                  <a:srgbClr val="FFFF00"/>
                </a:solidFill>
              </a:rPr>
              <a:t> التأخر الزمني </a:t>
            </a:r>
            <a:endParaRPr lang="fr-CH" altLang="fr-FR" sz="2400" b="1">
              <a:solidFill>
                <a:srgbClr val="FFFF00"/>
              </a:solidFill>
            </a:endParaRPr>
          </a:p>
          <a:p>
            <a:pPr algn="ctr" rtl="1"/>
            <a:r>
              <a:rPr lang="fr-CH" altLang="fr-FR" sz="2400" b="1">
                <a:solidFill>
                  <a:srgbClr val="FFFF00"/>
                </a:solidFill>
                <a:latin typeface="Symbol" panose="05050102010706020507" pitchFamily="18" charset="2"/>
              </a:rPr>
              <a:t>DT </a:t>
            </a:r>
            <a:r>
              <a:rPr lang="fr-CH" altLang="fr-FR" sz="2400" b="1">
                <a:solidFill>
                  <a:srgbClr val="FFFF00"/>
                </a:solidFill>
              </a:rPr>
              <a:t>=</a:t>
            </a:r>
            <a:r>
              <a:rPr lang="fr-CH" altLang="fr-FR" sz="2400" b="1">
                <a:solidFill>
                  <a:srgbClr val="FFFF00"/>
                </a:solidFill>
                <a:latin typeface="Symbol" panose="05050102010706020507" pitchFamily="18" charset="2"/>
              </a:rPr>
              <a:t> </a:t>
            </a:r>
            <a:r>
              <a:rPr lang="fr-CH" altLang="fr-FR" sz="2400" b="1">
                <a:solidFill>
                  <a:srgbClr val="FFFF00"/>
                </a:solidFill>
              </a:rPr>
              <a:t>d/V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title"/>
          </p:nvPr>
        </p:nvSpPr>
        <p:spPr>
          <a:xfrm>
            <a:off x="971550" y="0"/>
            <a:ext cx="7920038" cy="549275"/>
          </a:xfrm>
        </p:spPr>
        <p:txBody>
          <a:bodyPr/>
          <a:lstStyle/>
          <a:p>
            <a:r>
              <a:rPr lang="ar-SA" altLang="fr-FR" sz="4000"/>
              <a:t>قياس سرعة انتشار اضطراب على طول حبل</a:t>
            </a:r>
            <a:endParaRPr lang="fr-FR" altLang="fr-FR" sz="4000"/>
          </a:p>
        </p:txBody>
      </p:sp>
      <p:graphicFrame>
        <p:nvGraphicFramePr>
          <p:cNvPr id="15365" name="Group 5"/>
          <p:cNvGraphicFramePr>
            <a:graphicFrameLocks noGrp="1"/>
          </p:cNvGraphicFramePr>
          <p:nvPr>
            <p:ph idx="1"/>
          </p:nvPr>
        </p:nvGraphicFramePr>
        <p:xfrm>
          <a:off x="1042988" y="3933825"/>
          <a:ext cx="6985000" cy="1552575"/>
        </p:xfrm>
        <a:graphic>
          <a:graphicData uri="http://schemas.openxmlformats.org/drawingml/2006/table">
            <a:tbl>
              <a:tblPr/>
              <a:tblGrid>
                <a:gridCol w="2538412">
                  <a:extLst>
                    <a:ext uri="{9D8B030D-6E8A-4147-A177-3AD203B41FA5}">
                      <a16:colId xmlns:a16="http://schemas.microsoft.com/office/drawing/2014/main" val="3121748671"/>
                    </a:ext>
                  </a:extLst>
                </a:gridCol>
                <a:gridCol w="1758950">
                  <a:extLst>
                    <a:ext uri="{9D8B030D-6E8A-4147-A177-3AD203B41FA5}">
                      <a16:colId xmlns:a16="http://schemas.microsoft.com/office/drawing/2014/main" val="332385087"/>
                    </a:ext>
                  </a:extLst>
                </a:gridCol>
                <a:gridCol w="1757363">
                  <a:extLst>
                    <a:ext uri="{9D8B030D-6E8A-4147-A177-3AD203B41FA5}">
                      <a16:colId xmlns:a16="http://schemas.microsoft.com/office/drawing/2014/main" val="3383566532"/>
                    </a:ext>
                  </a:extLst>
                </a:gridCol>
                <a:gridCol w="930275">
                  <a:extLst>
                    <a:ext uri="{9D8B030D-6E8A-4147-A177-3AD203B41FA5}">
                      <a16:colId xmlns:a16="http://schemas.microsoft.com/office/drawing/2014/main" val="2274917757"/>
                    </a:ext>
                  </a:extLst>
                </a:gridCol>
              </a:tblGrid>
              <a:tr h="254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altLang="fr-F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المسافة المقطوعة  </a:t>
                      </a:r>
                      <a:r>
                        <a:rPr kumimoji="0" lang="fr-CH" altLang="fr-F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(m)</a:t>
                      </a:r>
                      <a:endParaRPr kumimoji="0" lang="fr-FR" altLang="fr-FR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alt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alt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alt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3578732"/>
                  </a:ext>
                </a:extLst>
              </a:tr>
              <a:tr h="254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altLang="fr-F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المدة الزمنية </a:t>
                      </a:r>
                      <a:r>
                        <a:rPr kumimoji="0" lang="fr-CH" altLang="fr-F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(s)</a:t>
                      </a:r>
                      <a:endParaRPr kumimoji="0" lang="fr-FR" altLang="fr-FR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alt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0,96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alt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2,46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alt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1,50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4923491"/>
                  </a:ext>
                </a:extLst>
              </a:tr>
              <a:tr h="254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altLang="fr-F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السرعة المتوسطة </a:t>
                      </a:r>
                      <a:r>
                        <a:rPr kumimoji="0" lang="fr-CH" altLang="fr-F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(m/s)</a:t>
                      </a:r>
                      <a:endParaRPr kumimoji="0" lang="fr-FR" altLang="fr-FR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789831"/>
                  </a:ext>
                </a:extLst>
              </a:tr>
            </a:tbl>
          </a:graphicData>
        </a:graphic>
      </p:graphicFrame>
      <p:sp>
        <p:nvSpPr>
          <p:cNvPr id="15387" name="AutoShape 27"/>
          <p:cNvSpPr>
            <a:spLocks noChangeArrowheads="1"/>
          </p:cNvSpPr>
          <p:nvPr/>
        </p:nvSpPr>
        <p:spPr bwMode="auto">
          <a:xfrm>
            <a:off x="4643438" y="2852738"/>
            <a:ext cx="4140200" cy="10795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rtl="1"/>
            <a:r>
              <a:rPr lang="ar-SA" altLang="fr-FR" sz="2400" b="1">
                <a:solidFill>
                  <a:srgbClr val="FFFF00"/>
                </a:solidFill>
              </a:rPr>
              <a:t>باستعمال برنامج مناسب نقيس</a:t>
            </a:r>
          </a:p>
          <a:p>
            <a:pPr algn="ctr" rtl="1"/>
            <a:r>
              <a:rPr lang="ar-SA" altLang="fr-FR" sz="2400" b="1">
                <a:solidFill>
                  <a:srgbClr val="FFFF00"/>
                </a:solidFill>
              </a:rPr>
              <a:t> المسافة المقطوعة من طرف موجة و</a:t>
            </a:r>
          </a:p>
          <a:p>
            <a:pPr algn="ctr" rtl="1"/>
            <a:r>
              <a:rPr lang="ar-SA" altLang="fr-FR" sz="2400" b="1">
                <a:solidFill>
                  <a:srgbClr val="FFFF00"/>
                </a:solidFill>
              </a:rPr>
              <a:t>نسجل النتائج في الجدول التالي </a:t>
            </a:r>
          </a:p>
        </p:txBody>
      </p:sp>
      <p:sp>
        <p:nvSpPr>
          <p:cNvPr id="15388" name="Text Box 28"/>
          <p:cNvSpPr txBox="1">
            <a:spLocks noChangeArrowheads="1"/>
          </p:cNvSpPr>
          <p:nvPr/>
        </p:nvSpPr>
        <p:spPr bwMode="auto">
          <a:xfrm>
            <a:off x="900113" y="6308725"/>
            <a:ext cx="12239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fr-FR"/>
          </a:p>
        </p:txBody>
      </p:sp>
      <p:sp>
        <p:nvSpPr>
          <p:cNvPr id="15389" name="Rectangle 29"/>
          <p:cNvSpPr>
            <a:spLocks noChangeArrowheads="1"/>
          </p:cNvSpPr>
          <p:nvPr/>
        </p:nvSpPr>
        <p:spPr bwMode="auto">
          <a:xfrm>
            <a:off x="3995738" y="5013325"/>
            <a:ext cx="628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ar-SA" altLang="fr-FR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2,08</a:t>
            </a:r>
            <a:endParaRPr lang="fr-FR" altLang="fr-FR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5390" name="Rectangle 30"/>
          <p:cNvSpPr>
            <a:spLocks noChangeArrowheads="1"/>
          </p:cNvSpPr>
          <p:nvPr/>
        </p:nvSpPr>
        <p:spPr bwMode="auto">
          <a:xfrm>
            <a:off x="5795963" y="5084763"/>
            <a:ext cx="628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ar-SA" altLang="fr-FR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2,03</a:t>
            </a:r>
            <a:endParaRPr lang="fr-FR" altLang="fr-FR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5391" name="Rectangle 31"/>
          <p:cNvSpPr>
            <a:spLocks noChangeArrowheads="1"/>
          </p:cNvSpPr>
          <p:nvPr/>
        </p:nvSpPr>
        <p:spPr bwMode="auto">
          <a:xfrm>
            <a:off x="7308850" y="5084763"/>
            <a:ext cx="311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ar-SA" altLang="fr-FR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endParaRPr lang="fr-FR" altLang="fr-FR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5392" name="AutoShape 32"/>
          <p:cNvSpPr>
            <a:spLocks noChangeArrowheads="1"/>
          </p:cNvSpPr>
          <p:nvPr/>
        </p:nvSpPr>
        <p:spPr bwMode="auto">
          <a:xfrm>
            <a:off x="5219700" y="908050"/>
            <a:ext cx="3132138" cy="64928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rtl="1"/>
            <a:r>
              <a:rPr lang="ar-SA" altLang="fr-FR" sz="2400" b="1">
                <a:solidFill>
                  <a:srgbClr val="FFFF00"/>
                </a:solidFill>
                <a:latin typeface="Symbol" panose="05050102010706020507" pitchFamily="18" charset="2"/>
              </a:rPr>
              <a:t>نحسب سرعة الاضطراب</a:t>
            </a:r>
            <a:endParaRPr lang="fr-CH" altLang="fr-FR" sz="2400" b="1">
              <a:solidFill>
                <a:srgbClr val="FFFF00"/>
              </a:solidFill>
              <a:latin typeface="Symbol" panose="05050102010706020507" pitchFamily="18" charset="2"/>
            </a:endParaRPr>
          </a:p>
        </p:txBody>
      </p:sp>
      <p:pic>
        <p:nvPicPr>
          <p:cNvPr id="15393" name="Picture 3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20938"/>
            <a:ext cx="3851275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94" name="Picture 3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6613"/>
            <a:ext cx="3851275" cy="158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5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5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5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2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5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3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3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5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3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3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5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63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animBg="1"/>
      <p:bldP spid="15363" grpId="0" animBg="1"/>
      <p:bldP spid="15364" grpId="0"/>
      <p:bldP spid="15387" grpId="0" animBg="1"/>
      <p:bldP spid="15389" grpId="0"/>
      <p:bldP spid="15390" grpId="0"/>
      <p:bldP spid="15391" grpId="0"/>
      <p:bldP spid="1539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932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7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/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188913"/>
            <a:ext cx="8642350" cy="5970587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Oval 2"/>
          <p:cNvSpPr>
            <a:spLocks noChangeArrowheads="1"/>
          </p:cNvSpPr>
          <p:nvPr/>
        </p:nvSpPr>
        <p:spPr bwMode="auto">
          <a:xfrm>
            <a:off x="3959225" y="188913"/>
            <a:ext cx="5184775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SA" altLang="fr-FR" sz="2400" b="1">
                <a:solidFill>
                  <a:srgbClr val="FFFF00"/>
                </a:solidFill>
              </a:rPr>
              <a:t>تمرين تطبيقي حول  حساب سرعة الانتشار </a:t>
            </a:r>
            <a:endParaRPr lang="fr-FR" altLang="fr-FR" sz="2400" b="1">
              <a:solidFill>
                <a:srgbClr val="FFFF00"/>
              </a:solidFill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3887788" y="981075"/>
            <a:ext cx="525621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SA" altLang="fr-FR" sz="2000">
                <a:solidFill>
                  <a:srgbClr val="FFFF00"/>
                </a:solidFill>
              </a:rPr>
              <a:t>يعطي الشكل 1 الصورة المتعاقبة لانتشار موجة على طول حبل</a:t>
            </a:r>
            <a:r>
              <a:rPr lang="fr-FR" altLang="fr-FR" sz="2000">
                <a:solidFill>
                  <a:srgbClr val="FFFF00"/>
                </a:solidFill>
              </a:rPr>
              <a:t> </a:t>
            </a:r>
            <a:r>
              <a:rPr lang="ar-SA" altLang="fr-FR" sz="2000">
                <a:solidFill>
                  <a:srgbClr val="FFFF00"/>
                </a:solidFill>
              </a:rPr>
              <a:t>حيث الفاصل الزمني بين كل صورتتن متتاليتين من</a:t>
            </a:r>
            <a:endParaRPr lang="fr-FR" altLang="fr-FR" sz="2000">
              <a:solidFill>
                <a:srgbClr val="FFFF00"/>
              </a:solidFill>
            </a:endParaRPr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6443663" y="1773238"/>
            <a:ext cx="2447925" cy="779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altLang="fr-FR">
                <a:solidFill>
                  <a:srgbClr val="FFFF00"/>
                </a:solidFill>
              </a:rPr>
              <a:t>مالمقصود بسرعة الانتشار؟</a:t>
            </a:r>
          </a:p>
          <a:p>
            <a:pPr>
              <a:spcBef>
                <a:spcPct val="50000"/>
              </a:spcBef>
            </a:pPr>
            <a:r>
              <a:rPr lang="ar-SA" altLang="fr-FR">
                <a:solidFill>
                  <a:srgbClr val="FFFF00"/>
                </a:solidFill>
              </a:rPr>
              <a:t>احسب قيمتها العددية ؟ </a:t>
            </a:r>
            <a:endParaRPr lang="fr-FR" altLang="fr-FR">
              <a:solidFill>
                <a:srgbClr val="FFFF00"/>
              </a:solidFill>
            </a:endParaRPr>
          </a:p>
        </p:txBody>
      </p:sp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851275" cy="249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1628775"/>
            <a:ext cx="919162" cy="36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250825" y="2565400"/>
            <a:ext cx="8893175" cy="390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>
              <a:spcBef>
                <a:spcPct val="50000"/>
              </a:spcBef>
            </a:pPr>
            <a:r>
              <a:rPr lang="ar-SA" altLang="fr-FR" sz="2000" b="1">
                <a:solidFill>
                  <a:srgbClr val="FFFF00"/>
                </a:solidFill>
              </a:rPr>
              <a:t>يمثل المنحنى في الشكل 2 تطور الزمني لارتفاع نقطتيين    من الحبل ,حيث توافق اللحظة     </a:t>
            </a:r>
            <a:r>
              <a:rPr lang="en-US" altLang="fr-FR" sz="2000" b="1">
                <a:solidFill>
                  <a:srgbClr val="FFFF00"/>
                </a:solidFill>
              </a:rPr>
              <a:t>t=  0</a:t>
            </a:r>
            <a:r>
              <a:rPr lang="ar-SA" altLang="fr-FR" sz="2000" b="1">
                <a:solidFill>
                  <a:srgbClr val="FFFF00"/>
                </a:solidFill>
              </a:rPr>
              <a:t>  بداية حركة المنبع  أجب على الاسئلة التالية مع التعليل </a:t>
            </a:r>
          </a:p>
          <a:p>
            <a:pPr algn="r" rtl="1">
              <a:spcBef>
                <a:spcPct val="50000"/>
              </a:spcBef>
            </a:pPr>
            <a:r>
              <a:rPr lang="ar-SA" altLang="fr-FR" sz="2000" b="1">
                <a:solidFill>
                  <a:srgbClr val="FFFF00"/>
                </a:solidFill>
              </a:rPr>
              <a:t>1  أي النقطتيتن مسها الاضطراب قبل الاخرى</a:t>
            </a:r>
          </a:p>
          <a:p>
            <a:pPr algn="r" rtl="1">
              <a:spcBef>
                <a:spcPct val="50000"/>
              </a:spcBef>
            </a:pPr>
            <a:r>
              <a:rPr lang="ar-SA" altLang="fr-FR" sz="2000" b="1">
                <a:solidFill>
                  <a:srgbClr val="FFFF00"/>
                </a:solidFill>
              </a:rPr>
              <a:t>2   ما مقدار التأخر الزمني بين  </a:t>
            </a:r>
            <a:r>
              <a:rPr lang="en-US" altLang="fr-FR" sz="2000" b="1">
                <a:solidFill>
                  <a:srgbClr val="FFFF00"/>
                </a:solidFill>
              </a:rPr>
              <a:t>S</a:t>
            </a:r>
            <a:r>
              <a:rPr lang="ar-SA" altLang="fr-FR" sz="2000" b="1">
                <a:solidFill>
                  <a:srgbClr val="FFFF00"/>
                </a:solidFill>
              </a:rPr>
              <a:t>  و</a:t>
            </a:r>
            <a:r>
              <a:rPr lang="en-US" altLang="fr-FR" sz="2000" b="1">
                <a:solidFill>
                  <a:srgbClr val="FFFF00"/>
                </a:solidFill>
              </a:rPr>
              <a:t>A</a:t>
            </a:r>
            <a:r>
              <a:rPr lang="ar-SA" altLang="fr-FR" sz="2000" b="1">
                <a:solidFill>
                  <a:srgbClr val="FFFF00"/>
                </a:solidFill>
              </a:rPr>
              <a:t> و  بين   </a:t>
            </a:r>
            <a:r>
              <a:rPr lang="en-US" altLang="fr-FR" sz="2000" b="1">
                <a:solidFill>
                  <a:srgbClr val="FFFF00"/>
                </a:solidFill>
              </a:rPr>
              <a:t>S</a:t>
            </a:r>
            <a:r>
              <a:rPr lang="ar-SA" altLang="fr-FR" sz="2000" b="1">
                <a:solidFill>
                  <a:srgbClr val="FFFF00"/>
                </a:solidFill>
              </a:rPr>
              <a:t>  و </a:t>
            </a:r>
            <a:r>
              <a:rPr lang="en-US" altLang="fr-FR" sz="2000" b="1">
                <a:solidFill>
                  <a:srgbClr val="FFFF00"/>
                </a:solidFill>
              </a:rPr>
              <a:t>B</a:t>
            </a:r>
            <a:r>
              <a:rPr lang="ar-SA" altLang="fr-FR" sz="2000" b="1">
                <a:solidFill>
                  <a:srgbClr val="FFFF00"/>
                </a:solidFill>
              </a:rPr>
              <a:t> ,ثم بين كل من   </a:t>
            </a:r>
            <a:r>
              <a:rPr lang="en-US" altLang="fr-FR" sz="2000" b="1">
                <a:solidFill>
                  <a:srgbClr val="FFFF00"/>
                </a:solidFill>
              </a:rPr>
              <a:t>A</a:t>
            </a:r>
            <a:r>
              <a:rPr lang="ar-SA" altLang="fr-FR" sz="2000" b="1">
                <a:solidFill>
                  <a:srgbClr val="FFFF00"/>
                </a:solidFill>
              </a:rPr>
              <a:t>  و  </a:t>
            </a:r>
            <a:r>
              <a:rPr lang="en-US" altLang="fr-FR" sz="2000" b="1">
                <a:solidFill>
                  <a:srgbClr val="FFFF00"/>
                </a:solidFill>
              </a:rPr>
              <a:t>B</a:t>
            </a:r>
            <a:r>
              <a:rPr lang="ar-SA" altLang="fr-FR" sz="2000" b="1">
                <a:solidFill>
                  <a:srgbClr val="FFFF00"/>
                </a:solidFill>
              </a:rPr>
              <a:t> ؟</a:t>
            </a:r>
          </a:p>
          <a:p>
            <a:pPr algn="r" rtl="1">
              <a:spcBef>
                <a:spcPct val="50000"/>
              </a:spcBef>
            </a:pPr>
            <a:r>
              <a:rPr lang="ar-SA" altLang="fr-FR" sz="2000" b="1">
                <a:solidFill>
                  <a:srgbClr val="FFFF00"/>
                </a:solidFill>
              </a:rPr>
              <a:t>3  ما مقدار المسافة الفاصلة بين </a:t>
            </a:r>
            <a:r>
              <a:rPr lang="en-US" altLang="fr-FR" sz="2000" b="1">
                <a:solidFill>
                  <a:srgbClr val="FFFF00"/>
                </a:solidFill>
              </a:rPr>
              <a:t>A</a:t>
            </a:r>
            <a:r>
              <a:rPr lang="ar-SA" altLang="fr-FR" sz="2000" b="1">
                <a:solidFill>
                  <a:srgbClr val="FFFF00"/>
                </a:solidFill>
              </a:rPr>
              <a:t> و </a:t>
            </a:r>
            <a:r>
              <a:rPr lang="en-US" altLang="fr-FR" sz="2000" b="1">
                <a:solidFill>
                  <a:srgbClr val="FFFF00"/>
                </a:solidFill>
              </a:rPr>
              <a:t>B</a:t>
            </a:r>
            <a:r>
              <a:rPr lang="ar-SA" altLang="fr-FR" sz="2000" b="1">
                <a:solidFill>
                  <a:srgbClr val="FFFF00"/>
                </a:solidFill>
              </a:rPr>
              <a:t>  ؟</a:t>
            </a:r>
          </a:p>
          <a:p>
            <a:pPr algn="r" rtl="1">
              <a:spcBef>
                <a:spcPct val="50000"/>
              </a:spcBef>
              <a:buFontTx/>
              <a:buAutoNum type="arabicPlain" startAt="4"/>
            </a:pPr>
            <a:r>
              <a:rPr lang="ar-SA" altLang="fr-FR" sz="2000" b="1">
                <a:solidFill>
                  <a:srgbClr val="FFFF00"/>
                </a:solidFill>
              </a:rPr>
              <a:t>تبدأ نقط ثالثة   </a:t>
            </a:r>
            <a:r>
              <a:rPr lang="en-US" altLang="fr-FR" sz="2000" b="1">
                <a:solidFill>
                  <a:srgbClr val="FFFF00"/>
                </a:solidFill>
              </a:rPr>
              <a:t>C</a:t>
            </a:r>
            <a:r>
              <a:rPr lang="ar-SA" altLang="fr-FR" sz="2000" b="1">
                <a:solidFill>
                  <a:srgbClr val="FFFF00"/>
                </a:solidFill>
              </a:rPr>
              <a:t> في الحركة في اللحظة   </a:t>
            </a:r>
            <a:r>
              <a:rPr lang="en-US" altLang="fr-FR" sz="2000" b="1">
                <a:solidFill>
                  <a:srgbClr val="FFFF00"/>
                </a:solidFill>
              </a:rPr>
              <a:t>tc=</a:t>
            </a:r>
            <a:r>
              <a:rPr lang="fr-FR" altLang="fr-FR" sz="2000" b="1">
                <a:solidFill>
                  <a:srgbClr val="FFFF00"/>
                </a:solidFill>
              </a:rPr>
              <a:t> 0.5s</a:t>
            </a:r>
            <a:r>
              <a:rPr lang="ar-SA" altLang="fr-FR" sz="2000" b="1">
                <a:solidFill>
                  <a:srgbClr val="FFFF00"/>
                </a:solidFill>
              </a:rPr>
              <a:t> </a:t>
            </a:r>
          </a:p>
          <a:p>
            <a:pPr algn="r" rtl="1">
              <a:spcBef>
                <a:spcPct val="50000"/>
              </a:spcBef>
            </a:pPr>
            <a:r>
              <a:rPr lang="ar-SA" altLang="fr-FR" sz="2000" b="1">
                <a:solidFill>
                  <a:srgbClr val="FFFF00"/>
                </a:solidFill>
              </a:rPr>
              <a:t>   حدد موضعها بالنسبة للنقطة   </a:t>
            </a:r>
            <a:r>
              <a:rPr lang="en-US" altLang="fr-FR" sz="2000" b="1">
                <a:solidFill>
                  <a:srgbClr val="FFFF00"/>
                </a:solidFill>
              </a:rPr>
              <a:t>A</a:t>
            </a:r>
            <a:endParaRPr lang="ar-SA" altLang="fr-FR" sz="2000" b="1">
              <a:solidFill>
                <a:srgbClr val="FFFF00"/>
              </a:solidFill>
            </a:endParaRPr>
          </a:p>
          <a:p>
            <a:pPr algn="r" rtl="1">
              <a:spcBef>
                <a:spcPct val="50000"/>
              </a:spcBef>
              <a:buFontTx/>
              <a:buAutoNum type="arabicPlain" startAt="5"/>
            </a:pPr>
            <a:r>
              <a:rPr lang="ar-SA" altLang="fr-FR" sz="2000" b="1">
                <a:solidFill>
                  <a:srgbClr val="FFFF00"/>
                </a:solidFill>
              </a:rPr>
              <a:t>مثل على رسم تخطيطي مواضع النقاط   </a:t>
            </a:r>
            <a:endParaRPr lang="en-US" altLang="fr-FR" sz="2000" b="1">
              <a:solidFill>
                <a:srgbClr val="FFFF00"/>
              </a:solidFill>
            </a:endParaRPr>
          </a:p>
          <a:p>
            <a:pPr algn="r" rtl="1">
              <a:spcBef>
                <a:spcPct val="50000"/>
              </a:spcBef>
            </a:pPr>
            <a:r>
              <a:rPr lang="en-US" altLang="fr-FR" sz="2000" b="1">
                <a:solidFill>
                  <a:srgbClr val="FFFF00"/>
                </a:solidFill>
              </a:rPr>
              <a:t>                </a:t>
            </a:r>
            <a:r>
              <a:rPr lang="ar-SA" altLang="fr-FR" sz="2000" b="1">
                <a:solidFill>
                  <a:srgbClr val="FFFF00"/>
                </a:solidFill>
              </a:rPr>
              <a:t> </a:t>
            </a:r>
            <a:r>
              <a:rPr lang="en-US" altLang="fr-FR" sz="2000" b="1">
                <a:solidFill>
                  <a:srgbClr val="FFFF00"/>
                </a:solidFill>
              </a:rPr>
              <a:t>A,B,C</a:t>
            </a:r>
            <a:r>
              <a:rPr lang="ar-SA" altLang="fr-FR" sz="2000" b="1">
                <a:solidFill>
                  <a:srgbClr val="FFFF00"/>
                </a:solidFill>
              </a:rPr>
              <a:t>  بالنسبة للمنبع</a:t>
            </a:r>
            <a:r>
              <a:rPr lang="en-US" altLang="fr-FR" sz="2000" b="1">
                <a:solidFill>
                  <a:srgbClr val="FFFF00"/>
                </a:solidFill>
              </a:rPr>
              <a:t>S   </a:t>
            </a:r>
            <a:endParaRPr lang="fr-FR" altLang="fr-FR" sz="2000" b="1">
              <a:solidFill>
                <a:srgbClr val="FFFF00"/>
              </a:solidFill>
            </a:endParaRPr>
          </a:p>
        </p:txBody>
      </p:sp>
      <p:pic>
        <p:nvPicPr>
          <p:cNvPr id="1639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76700"/>
            <a:ext cx="3724275" cy="278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63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163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163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163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500"/>
                                        <p:tgtEl>
                                          <p:spTgt spid="163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3" dur="500"/>
                                        <p:tgtEl>
                                          <p:spTgt spid="163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8" dur="500"/>
                                        <p:tgtEl>
                                          <p:spTgt spid="163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3" dur="500"/>
                                        <p:tgtEl>
                                          <p:spTgt spid="163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6" dur="500"/>
                                        <p:tgtEl>
                                          <p:spTgt spid="163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9" dur="500"/>
                                        <p:tgtEl>
                                          <p:spTgt spid="163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animBg="1"/>
      <p:bldP spid="16387" grpId="0"/>
      <p:bldP spid="16388" grpId="0"/>
      <p:bldP spid="16391" grpId="0" build="allAtOnce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5832475" y="0"/>
            <a:ext cx="3311525" cy="549275"/>
          </a:xfrm>
        </p:spPr>
        <p:txBody>
          <a:bodyPr/>
          <a:lstStyle/>
          <a:p>
            <a:r>
              <a:rPr lang="ar-SA" altLang="fr-FR" sz="2800">
                <a:solidFill>
                  <a:srgbClr val="FFFF00"/>
                </a:solidFill>
              </a:rPr>
              <a:t>تجربة 2</a:t>
            </a:r>
            <a:endParaRPr lang="fr-FR" altLang="fr-FR" sz="2800">
              <a:solidFill>
                <a:srgbClr val="FFFF00"/>
              </a:solidFill>
            </a:endParaRPr>
          </a:p>
        </p:txBody>
      </p:sp>
      <p:graphicFrame>
        <p:nvGraphicFramePr>
          <p:cNvPr id="17411" name="Group 3"/>
          <p:cNvGraphicFramePr>
            <a:graphicFrameLocks noGrp="1"/>
          </p:cNvGraphicFramePr>
          <p:nvPr>
            <p:ph idx="1"/>
          </p:nvPr>
        </p:nvGraphicFramePr>
        <p:xfrm>
          <a:off x="0" y="1628775"/>
          <a:ext cx="8959850" cy="1943100"/>
        </p:xfrm>
        <a:graphic>
          <a:graphicData uri="http://schemas.openxmlformats.org/drawingml/2006/table">
            <a:tbl>
              <a:tblPr/>
              <a:tblGrid>
                <a:gridCol w="2124075">
                  <a:extLst>
                    <a:ext uri="{9D8B030D-6E8A-4147-A177-3AD203B41FA5}">
                      <a16:colId xmlns:a16="http://schemas.microsoft.com/office/drawing/2014/main" val="3996753282"/>
                    </a:ext>
                  </a:extLst>
                </a:gridCol>
                <a:gridCol w="1460500">
                  <a:extLst>
                    <a:ext uri="{9D8B030D-6E8A-4147-A177-3AD203B41FA5}">
                      <a16:colId xmlns:a16="http://schemas.microsoft.com/office/drawing/2014/main" val="3655962313"/>
                    </a:ext>
                  </a:extLst>
                </a:gridCol>
                <a:gridCol w="1790700">
                  <a:extLst>
                    <a:ext uri="{9D8B030D-6E8A-4147-A177-3AD203B41FA5}">
                      <a16:colId xmlns:a16="http://schemas.microsoft.com/office/drawing/2014/main" val="1023133955"/>
                    </a:ext>
                  </a:extLst>
                </a:gridCol>
                <a:gridCol w="1792288">
                  <a:extLst>
                    <a:ext uri="{9D8B030D-6E8A-4147-A177-3AD203B41FA5}">
                      <a16:colId xmlns:a16="http://schemas.microsoft.com/office/drawing/2014/main" val="17763734"/>
                    </a:ext>
                  </a:extLst>
                </a:gridCol>
                <a:gridCol w="1792287">
                  <a:extLst>
                    <a:ext uri="{9D8B030D-6E8A-4147-A177-3AD203B41FA5}">
                      <a16:colId xmlns:a16="http://schemas.microsoft.com/office/drawing/2014/main" val="2429552137"/>
                    </a:ext>
                  </a:extLst>
                </a:gridCol>
              </a:tblGrid>
              <a:tr h="647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alt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الكتلة الخطية</a:t>
                      </a:r>
                      <a:r>
                        <a:rPr kumimoji="0" lang="fr-CH" altLang="fr-F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anose="05050102010706020507" pitchFamily="18" charset="2"/>
                          <a:cs typeface="Arial" panose="020B0604020202020204" pitchFamily="34" charset="0"/>
                        </a:rPr>
                        <a:t>m  </a:t>
                      </a:r>
                      <a:endParaRPr kumimoji="0" lang="fr-FR" altLang="fr-F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alt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alt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alt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alt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400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266632"/>
                  </a:ext>
                </a:extLst>
              </a:tr>
              <a:tr h="719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alt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المدة الزمنية</a:t>
                      </a:r>
                      <a:r>
                        <a:rPr kumimoji="0" lang="en-US" altLang="fr-F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   </a:t>
                      </a:r>
                      <a:endParaRPr kumimoji="0" lang="fr-FR" altLang="fr-F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alt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0,96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alt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1,34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alt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1,69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alt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1,94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8802746"/>
                  </a:ext>
                </a:extLst>
              </a:tr>
              <a:tr h="5762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alt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السرعة</a:t>
                      </a:r>
                      <a:r>
                        <a:rPr kumimoji="0" lang="en-US" altLang="fr-F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       </a:t>
                      </a:r>
                      <a:r>
                        <a:rPr kumimoji="0" lang="ar-SA" alt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fr-F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</a:t>
                      </a:r>
                      <a:endParaRPr kumimoji="0" lang="fr-FR" altLang="fr-F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alt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2,08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alt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1,49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alt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1,18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alt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1,03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5316741"/>
                  </a:ext>
                </a:extLst>
              </a:tr>
            </a:tbl>
          </a:graphicData>
        </a:graphic>
      </p:graphicFrame>
      <p:sp>
        <p:nvSpPr>
          <p:cNvPr id="17437" name="Oval 29"/>
          <p:cNvSpPr>
            <a:spLocks noChangeArrowheads="1"/>
          </p:cNvSpPr>
          <p:nvPr/>
        </p:nvSpPr>
        <p:spPr bwMode="auto">
          <a:xfrm>
            <a:off x="1476375" y="3716338"/>
            <a:ext cx="6084888" cy="14398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SA" altLang="fr-FR" sz="2400" b="1">
                <a:solidFill>
                  <a:srgbClr val="FFFF00"/>
                </a:solidFill>
                <a:latin typeface="Symbol" panose="05050102010706020507" pitchFamily="18" charset="2"/>
              </a:rPr>
              <a:t>سرعة الموجة الميكانيكية تنتشر في حبل  تتعلق بالكتلة </a:t>
            </a:r>
          </a:p>
          <a:p>
            <a:pPr algn="ctr"/>
            <a:r>
              <a:rPr lang="ar-SA" altLang="fr-FR" sz="2400" b="1">
                <a:solidFill>
                  <a:srgbClr val="FFFF00"/>
                </a:solidFill>
                <a:latin typeface="Symbol" panose="05050102010706020507" pitchFamily="18" charset="2"/>
              </a:rPr>
              <a:t>الخطية للحبل</a:t>
            </a:r>
            <a:endParaRPr lang="fr-FR" altLang="fr-FR" sz="2400" b="1">
              <a:solidFill>
                <a:srgbClr val="FFFF00"/>
              </a:solidFill>
              <a:latin typeface="Symbol" panose="05050102010706020507" pitchFamily="18" charset="2"/>
            </a:endParaRPr>
          </a:p>
        </p:txBody>
      </p:sp>
      <p:sp>
        <p:nvSpPr>
          <p:cNvPr id="17438" name="Text Box 30"/>
          <p:cNvSpPr txBox="1">
            <a:spLocks noChangeArrowheads="1"/>
          </p:cNvSpPr>
          <p:nvPr/>
        </p:nvSpPr>
        <p:spPr bwMode="auto">
          <a:xfrm>
            <a:off x="468313" y="620713"/>
            <a:ext cx="8353425" cy="1004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SA" altLang="fr-FR" sz="2400" b="1">
                <a:solidFill>
                  <a:srgbClr val="FFFF00"/>
                </a:solidFill>
              </a:rPr>
              <a:t>نكرر التجربة </a:t>
            </a:r>
          </a:p>
          <a:p>
            <a:pPr>
              <a:spcBef>
                <a:spcPct val="50000"/>
              </a:spcBef>
            </a:pPr>
            <a:r>
              <a:rPr lang="ar-SA" altLang="fr-FR" sz="2400" b="1">
                <a:solidFill>
                  <a:srgbClr val="FFFF00"/>
                </a:solidFill>
              </a:rPr>
              <a:t>نحضر انواع مختلفة للحبل  نغير الكتلة الخطية للحبل (كتلة المتر الواحد من الحبل )</a:t>
            </a:r>
            <a:endParaRPr lang="fr-FR" altLang="fr-FR" sz="2400" b="1">
              <a:solidFill>
                <a:srgbClr val="FFFF00"/>
              </a:solidFill>
            </a:endParaRPr>
          </a:p>
        </p:txBody>
      </p:sp>
      <p:sp>
        <p:nvSpPr>
          <p:cNvPr id="17439" name="Oval 31"/>
          <p:cNvSpPr>
            <a:spLocks noChangeArrowheads="1"/>
          </p:cNvSpPr>
          <p:nvPr/>
        </p:nvSpPr>
        <p:spPr bwMode="auto">
          <a:xfrm>
            <a:off x="1476375" y="5084763"/>
            <a:ext cx="5688013" cy="7207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SA" altLang="fr-FR" sz="2400" b="1">
                <a:solidFill>
                  <a:srgbClr val="FFFF00"/>
                </a:solidFill>
                <a:latin typeface="Symbol" panose="05050102010706020507" pitchFamily="18" charset="2"/>
              </a:rPr>
              <a:t>كما تتعلق  سرعة الموجة الميكانيكية بقوة شد الحبل</a:t>
            </a:r>
            <a:endParaRPr lang="fr-FR" altLang="fr-FR" sz="2400" b="1">
              <a:solidFill>
                <a:srgbClr val="FFFF00"/>
              </a:solidFill>
              <a:latin typeface="Symbol" panose="05050102010706020507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7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7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P spid="17437" grpId="0" animBg="1" autoUpdateAnimBg="0"/>
      <p:bldP spid="17438" grpId="0" autoUpdateAnimBg="0"/>
      <p:bldP spid="17439" grpId="0" animBg="1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50" name="Group 2"/>
          <p:cNvGraphicFramePr>
            <a:graphicFrameLocks noGrp="1"/>
          </p:cNvGraphicFramePr>
          <p:nvPr>
            <p:ph idx="1"/>
          </p:nvPr>
        </p:nvGraphicFramePr>
        <p:xfrm>
          <a:off x="34925" y="381000"/>
          <a:ext cx="9109075" cy="6240463"/>
        </p:xfrm>
        <a:graphic>
          <a:graphicData uri="http://schemas.openxmlformats.org/drawingml/2006/table">
            <a:tbl>
              <a:tblPr/>
              <a:tblGrid>
                <a:gridCol w="4537075">
                  <a:extLst>
                    <a:ext uri="{9D8B030D-6E8A-4147-A177-3AD203B41FA5}">
                      <a16:colId xmlns:a16="http://schemas.microsoft.com/office/drawing/2014/main" val="1910798751"/>
                    </a:ext>
                  </a:extLst>
                </a:gridCol>
                <a:gridCol w="4176713">
                  <a:extLst>
                    <a:ext uri="{9D8B030D-6E8A-4147-A177-3AD203B41FA5}">
                      <a16:colId xmlns:a16="http://schemas.microsoft.com/office/drawing/2014/main" val="2262852967"/>
                    </a:ext>
                  </a:extLst>
                </a:gridCol>
                <a:gridCol w="395287">
                  <a:extLst>
                    <a:ext uri="{9D8B030D-6E8A-4147-A177-3AD203B41FA5}">
                      <a16:colId xmlns:a16="http://schemas.microsoft.com/office/drawing/2014/main" val="2752037858"/>
                    </a:ext>
                  </a:extLst>
                </a:gridCol>
              </a:tblGrid>
              <a:tr h="5667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alt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انتشار موجة حركة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alt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حركة جسم صلب</a:t>
                      </a:r>
                      <a:r>
                        <a:rPr kumimoji="0" lang="ar-SA" altLang="fr-F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kumimoji="0" lang="fr-FR" altLang="fr-FR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3033228"/>
                  </a:ext>
                </a:extLst>
              </a:tr>
              <a:tr h="5048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fr-FR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fr-FR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alt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2271964"/>
                  </a:ext>
                </a:extLst>
              </a:tr>
              <a:tr h="5445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fr-FR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alt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1630558"/>
                  </a:ext>
                </a:extLst>
              </a:tr>
              <a:tr h="771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fr-FR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fr-FR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alt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338122"/>
                  </a:ext>
                </a:extLst>
              </a:tr>
              <a:tr h="12477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fr-FR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fr-FR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alt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0365410"/>
                  </a:ext>
                </a:extLst>
              </a:tr>
              <a:tr h="1131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fr-FR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fr-FR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alt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8796328"/>
                  </a:ext>
                </a:extLst>
              </a:tr>
              <a:tr h="12446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fr-FR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fr-FR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alt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0111454"/>
                  </a:ext>
                </a:extLst>
              </a:tr>
            </a:tbl>
          </a:graphicData>
        </a:graphic>
      </p:graphicFrame>
      <p:sp>
        <p:nvSpPr>
          <p:cNvPr id="27684" name="Rectangle 36"/>
          <p:cNvSpPr>
            <a:spLocks noChangeArrowheads="1"/>
          </p:cNvSpPr>
          <p:nvPr/>
        </p:nvSpPr>
        <p:spPr bwMode="auto">
          <a:xfrm>
            <a:off x="971550" y="0"/>
            <a:ext cx="7416800" cy="476250"/>
          </a:xfrm>
          <a:prstGeom prst="rect">
            <a:avLst/>
          </a:prstGeom>
          <a:solidFill>
            <a:srgbClr val="33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SA" altLang="fr-FR" sz="2800" b="1">
                <a:solidFill>
                  <a:srgbClr val="FF0000"/>
                </a:solidFill>
              </a:rPr>
              <a:t>الفرق بين حركة انتشار  موجة ميكانيكية   وحركة جسم صلب </a:t>
            </a:r>
            <a:endParaRPr lang="fr-FR" altLang="fr-FR" sz="2800" b="1">
              <a:solidFill>
                <a:srgbClr val="FF0000"/>
              </a:solidFill>
            </a:endParaRPr>
          </a:p>
        </p:txBody>
      </p:sp>
      <p:sp>
        <p:nvSpPr>
          <p:cNvPr id="27685" name="Rectangle 37"/>
          <p:cNvSpPr>
            <a:spLocks noChangeArrowheads="1"/>
          </p:cNvSpPr>
          <p:nvPr/>
        </p:nvSpPr>
        <p:spPr bwMode="auto">
          <a:xfrm>
            <a:off x="6156325" y="1052513"/>
            <a:ext cx="2089150" cy="358775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SA" altLang="fr-FR" sz="2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تتم وفق مسار معين</a:t>
            </a:r>
            <a:endParaRPr lang="fr-FR" altLang="fr-FR" sz="240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7686" name="Rectangle 38"/>
          <p:cNvSpPr>
            <a:spLocks noChangeArrowheads="1"/>
          </p:cNvSpPr>
          <p:nvPr/>
        </p:nvSpPr>
        <p:spPr bwMode="auto">
          <a:xfrm>
            <a:off x="6084888" y="1628775"/>
            <a:ext cx="2089150" cy="503238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SA" altLang="fr-FR" sz="2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يرافقها انتقال المادة</a:t>
            </a:r>
            <a:endParaRPr lang="fr-FR" altLang="fr-FR" sz="240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7687" name="Rectangle 39"/>
          <p:cNvSpPr>
            <a:spLocks noChangeArrowheads="1"/>
          </p:cNvSpPr>
          <p:nvPr/>
        </p:nvSpPr>
        <p:spPr bwMode="auto">
          <a:xfrm>
            <a:off x="179388" y="1052513"/>
            <a:ext cx="4140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altLang="fr-FR" sz="2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تتم انطلاقا من منبع في كل الاتجاهات الممكنة</a:t>
            </a:r>
            <a:endParaRPr lang="fr-FR" altLang="fr-FR" sz="200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7688" name="Rectangle 40"/>
          <p:cNvSpPr>
            <a:spLocks noChangeArrowheads="1"/>
          </p:cNvSpPr>
          <p:nvPr/>
        </p:nvSpPr>
        <p:spPr bwMode="auto">
          <a:xfrm>
            <a:off x="-2557463" y="5013325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altLang="fr-FR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7689" name="Rectangle 41"/>
          <p:cNvSpPr>
            <a:spLocks noChangeArrowheads="1"/>
          </p:cNvSpPr>
          <p:nvPr/>
        </p:nvSpPr>
        <p:spPr bwMode="auto">
          <a:xfrm>
            <a:off x="395288" y="2276475"/>
            <a:ext cx="38893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ar-SA" altLang="fr-FR" sz="2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يمكن للموجة ان تتخامد في وسط مادي </a:t>
            </a:r>
          </a:p>
          <a:p>
            <a:pPr algn="r"/>
            <a:r>
              <a:rPr lang="ar-SA" altLang="fr-FR" sz="2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وتتناقص سعتها بينما لا تتأثر سرعة انتشارها</a:t>
            </a:r>
          </a:p>
        </p:txBody>
      </p:sp>
      <p:sp>
        <p:nvSpPr>
          <p:cNvPr id="27690" name="Rectangle 42"/>
          <p:cNvSpPr>
            <a:spLocks noChangeArrowheads="1"/>
          </p:cNvSpPr>
          <p:nvPr/>
        </p:nvSpPr>
        <p:spPr bwMode="auto">
          <a:xfrm>
            <a:off x="971550" y="1628775"/>
            <a:ext cx="22621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ar-SA" altLang="fr-FR" sz="2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لا يرافقها انتقال المادة</a:t>
            </a:r>
          </a:p>
        </p:txBody>
      </p:sp>
      <p:sp>
        <p:nvSpPr>
          <p:cNvPr id="27691" name="Rectangle 43"/>
          <p:cNvSpPr>
            <a:spLocks noChangeArrowheads="1"/>
          </p:cNvSpPr>
          <p:nvPr/>
        </p:nvSpPr>
        <p:spPr bwMode="auto">
          <a:xfrm>
            <a:off x="-2268538" y="5445125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ar-SA" altLang="fr-FR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7692" name="Rectangle 44"/>
          <p:cNvSpPr>
            <a:spLocks noChangeArrowheads="1"/>
          </p:cNvSpPr>
          <p:nvPr/>
        </p:nvSpPr>
        <p:spPr bwMode="auto">
          <a:xfrm>
            <a:off x="4932363" y="2349500"/>
            <a:ext cx="35163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ar-SA" altLang="fr-FR" sz="2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تتخامد بالاحتكاك مع الوسط المادي</a:t>
            </a:r>
          </a:p>
        </p:txBody>
      </p:sp>
      <p:sp>
        <p:nvSpPr>
          <p:cNvPr id="27693" name="Rectangle 45"/>
          <p:cNvSpPr>
            <a:spLocks noChangeArrowheads="1"/>
          </p:cNvSpPr>
          <p:nvPr/>
        </p:nvSpPr>
        <p:spPr bwMode="auto">
          <a:xfrm>
            <a:off x="4500563" y="3068638"/>
            <a:ext cx="4125912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ar-SA" altLang="fr-FR" sz="2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تكون سهلة في الفراغ </a:t>
            </a:r>
          </a:p>
          <a:p>
            <a:pPr algn="r"/>
            <a:r>
              <a:rPr lang="ar-SA" altLang="fr-FR" sz="2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و تكون اقل صعوبة في الغازات منها في السوائل </a:t>
            </a:r>
          </a:p>
          <a:p>
            <a:pPr algn="r"/>
            <a:r>
              <a:rPr lang="ar-SA" altLang="fr-FR" sz="2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وتصبح مستحيلة في الاوساط الصلبة</a:t>
            </a:r>
          </a:p>
        </p:txBody>
      </p:sp>
      <p:sp>
        <p:nvSpPr>
          <p:cNvPr id="27694" name="Rectangle 46"/>
          <p:cNvSpPr>
            <a:spLocks noChangeArrowheads="1"/>
          </p:cNvSpPr>
          <p:nvPr/>
        </p:nvSpPr>
        <p:spPr bwMode="auto">
          <a:xfrm>
            <a:off x="177800" y="3116263"/>
            <a:ext cx="391477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ar-SA" altLang="fr-FR" sz="2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الموجة الميكانيكية لا تنتشر في الفراغ </a:t>
            </a:r>
          </a:p>
          <a:p>
            <a:pPr algn="r"/>
            <a:r>
              <a:rPr lang="ar-SA" altLang="fr-FR" sz="2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تنتشر بسرعة أكبر في الاوساط الصلبة </a:t>
            </a:r>
          </a:p>
          <a:p>
            <a:pPr algn="r"/>
            <a:r>
              <a:rPr lang="ar-SA" altLang="fr-FR" sz="2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أقل منها في الاوساط السائلة ثم أقل في الغازات</a:t>
            </a:r>
          </a:p>
        </p:txBody>
      </p:sp>
      <p:sp>
        <p:nvSpPr>
          <p:cNvPr id="27695" name="Rectangle 47"/>
          <p:cNvSpPr>
            <a:spLocks noChangeArrowheads="1"/>
          </p:cNvSpPr>
          <p:nvPr/>
        </p:nvSpPr>
        <p:spPr bwMode="auto">
          <a:xfrm>
            <a:off x="3708400" y="5373688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ar-SA" altLang="fr-FR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7696" name="Rectangle 48"/>
          <p:cNvSpPr>
            <a:spLocks noChangeArrowheads="1"/>
          </p:cNvSpPr>
          <p:nvPr/>
        </p:nvSpPr>
        <p:spPr bwMode="auto">
          <a:xfrm>
            <a:off x="5076825" y="4149725"/>
            <a:ext cx="3167063" cy="1150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SA" altLang="fr-FR" sz="2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anose="05050102010706020507" pitchFamily="18" charset="2"/>
              </a:rPr>
              <a:t>تتغير بالتصادم مع متحرك أخر </a:t>
            </a:r>
          </a:p>
          <a:p>
            <a:pPr algn="ctr"/>
            <a:r>
              <a:rPr lang="ar-SA" altLang="fr-FR" sz="2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anose="05050102010706020507" pitchFamily="18" charset="2"/>
              </a:rPr>
              <a:t>تغير السرعة تغيير التسارع ,تغيير الطاقة </a:t>
            </a:r>
          </a:p>
          <a:p>
            <a:pPr algn="ctr"/>
            <a:r>
              <a:rPr lang="ar-SA" altLang="fr-FR" sz="2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anose="05050102010706020507" pitchFamily="18" charset="2"/>
              </a:rPr>
              <a:t>الحركية,تشوه الجسم</a:t>
            </a:r>
            <a:endParaRPr lang="fr-FR" altLang="fr-FR" sz="240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ymbol" panose="05050102010706020507" pitchFamily="18" charset="2"/>
            </a:endParaRPr>
          </a:p>
        </p:txBody>
      </p:sp>
      <p:sp>
        <p:nvSpPr>
          <p:cNvPr id="27697" name="Rectangle 49"/>
          <p:cNvSpPr>
            <a:spLocks noChangeArrowheads="1"/>
          </p:cNvSpPr>
          <p:nvPr/>
        </p:nvSpPr>
        <p:spPr bwMode="auto">
          <a:xfrm>
            <a:off x="-252413" y="4365625"/>
            <a:ext cx="4757738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ar-SA" altLang="fr-FR" sz="2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تحتفظ بخصائصها بعد ملاقاتها لأمواج أخرى سرعة الانتشار نفسها  قبل التلاقي شكل سطح الموجة </a:t>
            </a:r>
          </a:p>
          <a:p>
            <a:pPr algn="r"/>
            <a:r>
              <a:rPr lang="ar-SA" altLang="fr-FR" sz="2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نفسه قبل وبعد التلاقي  الدور نفسه  ادا كانت دورية </a:t>
            </a:r>
            <a:endParaRPr lang="fr-FR" altLang="fr-FR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r"/>
            <a:endParaRPr lang="ar-SA" altLang="fr-FR" sz="200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7698" name="Rectangle 50"/>
          <p:cNvSpPr>
            <a:spLocks noChangeArrowheads="1"/>
          </p:cNvSpPr>
          <p:nvPr/>
        </p:nvSpPr>
        <p:spPr bwMode="auto">
          <a:xfrm>
            <a:off x="-2413000" y="5373688"/>
            <a:ext cx="2663825" cy="1150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None/>
            </a:pPr>
            <a:endParaRPr lang="ar-SA" altLang="fr-FR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None/>
            </a:pPr>
            <a:endParaRPr lang="fr-FR" altLang="fr-FR"/>
          </a:p>
        </p:txBody>
      </p:sp>
      <p:sp>
        <p:nvSpPr>
          <p:cNvPr id="27699" name="Rectangle 51"/>
          <p:cNvSpPr>
            <a:spLocks noChangeArrowheads="1"/>
          </p:cNvSpPr>
          <p:nvPr/>
        </p:nvSpPr>
        <p:spPr bwMode="auto">
          <a:xfrm>
            <a:off x="0" y="5373688"/>
            <a:ext cx="4319588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ar-SA" altLang="fr-FR" sz="2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تنتشر الموجة بسرعة ثابتة تتعلق بطبيعة وسط الانتشار </a:t>
            </a:r>
          </a:p>
          <a:p>
            <a:pPr algn="r"/>
            <a:r>
              <a:rPr lang="ar-SA" altLang="fr-FR" sz="2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من اجل السعات الصغيرة تنتشر الموجة بسرعة لا تتعلق بحركة المنبع</a:t>
            </a:r>
            <a:r>
              <a:rPr lang="ar-SA" altLang="fr-FR" sz="2000"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27700" name="Rectangle 52"/>
          <p:cNvSpPr>
            <a:spLocks noChangeArrowheads="1"/>
          </p:cNvSpPr>
          <p:nvPr/>
        </p:nvSpPr>
        <p:spPr bwMode="auto">
          <a:xfrm>
            <a:off x="4787900" y="5445125"/>
            <a:ext cx="3887788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ar-SA" altLang="fr-FR" sz="2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تتم بسرعة متعلقة بالشروط الابتدائية (السرعة ,الابتدائية  ,التسارع  )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7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6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6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76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6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6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6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76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6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76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76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76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6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76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76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76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76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76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76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76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76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7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7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76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76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84" grpId="0" animBg="1"/>
      <p:bldP spid="27685" grpId="0" animBg="1" autoUpdateAnimBg="0"/>
      <p:bldP spid="27686" grpId="0" animBg="1" autoUpdateAnimBg="0"/>
      <p:bldP spid="27687" grpId="0" autoUpdateAnimBg="0"/>
      <p:bldP spid="27689" grpId="0" autoUpdateAnimBg="0"/>
      <p:bldP spid="27690" grpId="0" autoUpdateAnimBg="0"/>
      <p:bldP spid="27692" grpId="0" autoUpdateAnimBg="0"/>
      <p:bldP spid="27693" grpId="0" autoUpdateAnimBg="0"/>
      <p:bldP spid="27694" grpId="0" autoUpdateAnimBg="0"/>
      <p:bldP spid="27696" grpId="0" autoUpdateAnimBg="0"/>
      <p:bldP spid="27697" grpId="0" autoUpdateAnimBg="0"/>
      <p:bldP spid="27699" grpId="0" autoUpdateAnimBg="0"/>
      <p:bldP spid="27700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2" name="Object 2"/>
          <p:cNvGraphicFramePr>
            <a:graphicFrameLocks noChangeAspect="1"/>
          </p:cNvGraphicFramePr>
          <p:nvPr/>
        </p:nvGraphicFramePr>
        <p:xfrm>
          <a:off x="0" y="6597650"/>
          <a:ext cx="395288" cy="153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9" name="Objet d’environnement du Gestionnaire de liaisons" showAsIcon="1" r:id="rId3" imgW="1665360" imgH="685440" progId="Package">
                  <p:embed/>
                </p:oleObj>
              </mc:Choice>
              <mc:Fallback>
                <p:oleObj name="Objet d’environnement du Gestionnaire de liaisons" showAsIcon="1" r:id="rId3" imgW="1665360" imgH="685440" progId="Package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6597650"/>
                        <a:ext cx="395288" cy="153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3" name="Rectangle 3"/>
          <p:cNvSpPr>
            <a:spLocks noGrp="1" noChangeArrowheads="1"/>
          </p:cNvSpPr>
          <p:nvPr>
            <p:ph type="title"/>
          </p:nvPr>
        </p:nvSpPr>
        <p:spPr>
          <a:xfrm>
            <a:off x="684213" y="188913"/>
            <a:ext cx="8229600" cy="774700"/>
          </a:xfrm>
          <a:gradFill rotWithShape="1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1"/>
          </a:gradFill>
          <a:scene3d>
            <a:camera prst="legacyObliqueBottomLeft"/>
            <a:lightRig rig="legacyFlat3" dir="r"/>
          </a:scene3d>
          <a:sp3d extrusionH="430200" prstMaterial="legacyMatte">
            <a:bevelT w="13500" h="13500" prst="angle"/>
            <a:bevelB w="13500" h="13500" prst="angle"/>
            <a:extrusionClr>
              <a:srgbClr val="000082"/>
            </a:extrusionClr>
            <a:contourClr>
              <a:srgbClr val="000082"/>
            </a:contourClr>
          </a:sp3d>
        </p:spPr>
        <p:txBody>
          <a:bodyPr>
            <a:flatTx/>
          </a:bodyPr>
          <a:lstStyle/>
          <a:p>
            <a:pPr rtl="1"/>
            <a:r>
              <a:rPr lang="ar-SA" altLang="fr-FR" sz="2800" b="1">
                <a:solidFill>
                  <a:srgbClr val="FFFF00"/>
                </a:solidFill>
              </a:rPr>
              <a:t>2 ـ ظواهر التراكب و الانعراج و الانعكاس في الامواج  الميكانيكية</a:t>
            </a:r>
            <a:endParaRPr lang="fr-FR" altLang="fr-FR" sz="2800" b="1">
              <a:solidFill>
                <a:srgbClr val="FFFF00"/>
              </a:solidFill>
            </a:endParaRPr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5003800" y="981075"/>
            <a:ext cx="3887788" cy="431800"/>
          </a:xfrm>
        </p:spPr>
        <p:txBody>
          <a:bodyPr/>
          <a:lstStyle/>
          <a:p>
            <a:pPr algn="r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ar-SA" altLang="fr-FR" sz="2400" b="1">
                <a:solidFill>
                  <a:srgbClr val="FFFF00"/>
                </a:solidFill>
                <a:effectLst/>
              </a:rPr>
              <a:t>2ـ1   تراكب الامواج الميكانيكية</a:t>
            </a:r>
            <a:endParaRPr lang="fr-FR" altLang="fr-FR" sz="2400" b="1">
              <a:solidFill>
                <a:srgbClr val="FFFF00"/>
              </a:solidFill>
              <a:effectLst/>
            </a:endParaRPr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3924300" y="1412875"/>
            <a:ext cx="5062538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ar-SA" altLang="fr-FR" sz="2400" b="1">
                <a:solidFill>
                  <a:srgbClr val="FFFF00"/>
                </a:solidFill>
              </a:rPr>
              <a:t> </a:t>
            </a:r>
            <a:r>
              <a:rPr lang="ar-SA" altLang="fr-FR" sz="2400" b="1" u="sng">
                <a:solidFill>
                  <a:srgbClr val="FFFF00"/>
                </a:solidFill>
              </a:rPr>
              <a:t>نشاط </a:t>
            </a:r>
            <a:r>
              <a:rPr lang="fr-FR" altLang="fr-FR" sz="2400" b="1">
                <a:solidFill>
                  <a:srgbClr val="FFFF00"/>
                </a:solidFill>
              </a:rPr>
              <a:t/>
            </a:r>
            <a:br>
              <a:rPr lang="fr-FR" altLang="fr-FR" sz="2400" b="1">
                <a:solidFill>
                  <a:srgbClr val="FFFF00"/>
                </a:solidFill>
              </a:rPr>
            </a:br>
            <a:r>
              <a:rPr lang="ar-SA" altLang="fr-FR" sz="2400" b="1">
                <a:solidFill>
                  <a:srgbClr val="FFFF00"/>
                </a:solidFill>
              </a:rPr>
              <a:t> نـأخد حبلا ونحدث في كلا طرفييه اضطرابا</a:t>
            </a:r>
            <a:endParaRPr lang="fr-FR" altLang="fr-FR" sz="2400" b="1">
              <a:solidFill>
                <a:srgbClr val="FFFF00"/>
              </a:solidFill>
            </a:endParaRPr>
          </a:p>
        </p:txBody>
      </p:sp>
      <p:pic>
        <p:nvPicPr>
          <p:cNvPr id="20486" name="Picture 6" descr="super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205038"/>
            <a:ext cx="7993062" cy="352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7" name="Rectangle 7"/>
          <p:cNvSpPr>
            <a:spLocks noChangeArrowheads="1"/>
          </p:cNvSpPr>
          <p:nvPr/>
        </p:nvSpPr>
        <p:spPr bwMode="auto">
          <a:xfrm>
            <a:off x="611188" y="5749925"/>
            <a:ext cx="8101012" cy="1108075"/>
          </a:xfrm>
          <a:prstGeom prst="rect">
            <a:avLst/>
          </a:prstGeom>
          <a:gradFill rotWithShape="1">
            <a:gsLst>
              <a:gs pos="0">
                <a:srgbClr val="FF8200"/>
              </a:gs>
              <a:gs pos="10001">
                <a:srgbClr val="FF0000"/>
              </a:gs>
              <a:gs pos="35001">
                <a:srgbClr val="BA0066"/>
              </a:gs>
              <a:gs pos="70000">
                <a:srgbClr val="66008F"/>
              </a:gs>
              <a:gs pos="100000">
                <a:srgbClr val="000082"/>
              </a:gs>
            </a:gsLst>
            <a:lin ang="5400000" scaled="1"/>
          </a:gradFill>
          <a:ln>
            <a:noFill/>
          </a:ln>
          <a:effectLst/>
          <a:scene3d>
            <a:camera prst="legacyPerspectiveBottomLeft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33CCFF"/>
            </a:extrusionClr>
            <a:contourClr>
              <a:srgbClr val="000082"/>
            </a:contourClr>
          </a:sp3d>
          <a:extLst>
            <a:ext uri="{91240B29-F687-4F45-9708-019B960494DF}">
              <a14:hiddenLine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flatTx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8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8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8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8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8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buFont typeface="Wingdings" panose="05000000000000000000" pitchFamily="2" charset="2"/>
              <a:buNone/>
            </a:pPr>
            <a:r>
              <a:rPr lang="ar-SA" altLang="fr-FR" sz="2400" b="1">
                <a:solidFill>
                  <a:srgbClr val="FFFF00"/>
                </a:solidFill>
              </a:rPr>
              <a:t>تنتشر الامواج الميكانيكية من المنبعين و عندما تتلاقي الامواج تواصل انتشارها </a:t>
            </a:r>
          </a:p>
          <a:p>
            <a:pPr algn="r">
              <a:buFont typeface="Wingdings" panose="05000000000000000000" pitchFamily="2" charset="2"/>
              <a:buNone/>
            </a:pPr>
            <a:r>
              <a:rPr lang="ar-SA" altLang="fr-FR" sz="2400" b="1">
                <a:solidFill>
                  <a:srgbClr val="FFFF00"/>
                </a:solidFill>
              </a:rPr>
              <a:t>دون ان يحدث لها أي تشوه.                                    </a:t>
            </a:r>
            <a:endParaRPr lang="fr-FR" altLang="fr-FR" sz="2400" b="1">
              <a:solidFill>
                <a:srgbClr val="FFFF00"/>
              </a:solidFill>
            </a:endParaRPr>
          </a:p>
        </p:txBody>
      </p:sp>
      <p:sp>
        <p:nvSpPr>
          <p:cNvPr id="20488" name="Oval 8"/>
          <p:cNvSpPr>
            <a:spLocks noChangeArrowheads="1"/>
          </p:cNvSpPr>
          <p:nvPr/>
        </p:nvSpPr>
        <p:spPr bwMode="auto">
          <a:xfrm>
            <a:off x="3203575" y="1773238"/>
            <a:ext cx="863600" cy="431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SA" altLang="fr-FR">
                <a:latin typeface="Symbol" panose="05050102010706020507" pitchFamily="18" charset="2"/>
              </a:rPr>
              <a:t>نلاحظ</a:t>
            </a:r>
            <a:endParaRPr lang="fr-FR" altLang="fr-FR">
              <a:latin typeface="Symbol" panose="05050102010706020507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verb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verb" cmd="0">
                                      <p:cBhvr>
                                        <p:cTn id="41" dur="1" fill="hold"/>
                                        <p:tgtEl>
                                          <p:spTgt spid="2048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animBg="1"/>
      <p:bldP spid="20484" grpId="0" build="p"/>
      <p:bldP spid="20485" grpId="0"/>
      <p:bldP spid="20487" grpId="0" animBg="1"/>
      <p:bldP spid="2048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547813" y="188913"/>
            <a:ext cx="5256212" cy="558800"/>
          </a:xfrm>
          <a:gradFill rotWithShape="1">
            <a:gsLst>
              <a:gs pos="0">
                <a:srgbClr val="FF8200"/>
              </a:gs>
              <a:gs pos="5001">
                <a:srgbClr val="FF0000"/>
              </a:gs>
              <a:gs pos="17501">
                <a:srgbClr val="BA0066"/>
              </a:gs>
              <a:gs pos="35000">
                <a:srgbClr val="66008F"/>
              </a:gs>
              <a:gs pos="50000">
                <a:srgbClr val="000082"/>
              </a:gs>
              <a:gs pos="65000">
                <a:srgbClr val="66008F"/>
              </a:gs>
              <a:gs pos="82500">
                <a:srgbClr val="BA0066"/>
              </a:gs>
              <a:gs pos="95000">
                <a:srgbClr val="FF0000"/>
              </a:gs>
              <a:gs pos="100000">
                <a:srgbClr val="FF8200"/>
              </a:gs>
            </a:gsLst>
            <a:lin ang="5400000" scaled="1"/>
          </a:gradFill>
          <a:scene3d>
            <a:camera prst="legacyObliqueBottom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000082"/>
            </a:extrusionClr>
            <a:contourClr>
              <a:srgbClr val="000082"/>
            </a:contourClr>
          </a:sp3d>
        </p:spPr>
        <p:txBody>
          <a:bodyPr>
            <a:flatTx/>
          </a:bodyPr>
          <a:lstStyle/>
          <a:p>
            <a:r>
              <a:rPr lang="ar-SA" altLang="fr-FR" sz="2000"/>
              <a:t>2ـ2</a:t>
            </a:r>
            <a:r>
              <a:rPr lang="ar-SA" altLang="fr-FR" sz="3200"/>
              <a:t> انعكاس الامواج الميكانيكية</a:t>
            </a:r>
            <a:endParaRPr lang="fr-FR" altLang="fr-FR" sz="320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932363" y="1844675"/>
            <a:ext cx="4211637" cy="1439863"/>
          </a:xfrm>
        </p:spPr>
        <p:txBody>
          <a:bodyPr/>
          <a:lstStyle/>
          <a:p>
            <a:pPr algn="r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ar-SA" altLang="fr-FR" sz="2400" b="1">
                <a:solidFill>
                  <a:srgbClr val="FFFF00"/>
                </a:solidFill>
              </a:rPr>
              <a:t>لما تلتقي موجة ميكانيكية بحاجز ثابت فانها تنعكس على شكل موجة مشابهة </a:t>
            </a:r>
          </a:p>
          <a:p>
            <a:pPr algn="r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ar-SA" altLang="fr-FR" sz="2400" b="1">
                <a:solidFill>
                  <a:srgbClr val="FFFF00"/>
                </a:solidFill>
              </a:rPr>
              <a:t>و لكن </a:t>
            </a:r>
            <a:r>
              <a:rPr lang="ar-SA" altLang="fr-FR" sz="2400" b="1">
                <a:solidFill>
                  <a:srgbClr val="FF3300"/>
                </a:solidFill>
              </a:rPr>
              <a:t>معكوسة</a:t>
            </a:r>
            <a:r>
              <a:rPr lang="ar-SA" altLang="fr-FR" sz="2400" b="1">
                <a:solidFill>
                  <a:srgbClr val="FFFF00"/>
                </a:solidFill>
              </a:rPr>
              <a:t> من ناحية الجهة و تنتقل في اتجاه معاكس و </a:t>
            </a:r>
            <a:r>
              <a:rPr lang="ar-SA" altLang="fr-FR" sz="2400" b="1">
                <a:solidFill>
                  <a:srgbClr val="FF3300"/>
                </a:solidFill>
              </a:rPr>
              <a:t>بنفس السرعة</a:t>
            </a:r>
            <a:r>
              <a:rPr lang="ar-SA" altLang="fr-FR" sz="2400" b="1">
                <a:solidFill>
                  <a:srgbClr val="FFFF00"/>
                </a:solidFill>
              </a:rPr>
              <a:t> </a:t>
            </a:r>
            <a:endParaRPr lang="fr-FR" altLang="fr-FR" sz="2400" b="1">
              <a:solidFill>
                <a:srgbClr val="FFFF00"/>
              </a:solidFill>
            </a:endParaRP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914400" y="836613"/>
            <a:ext cx="8229600" cy="820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>
              <a:buFont typeface="Wingdings" panose="05000000000000000000" pitchFamily="2" charset="2"/>
              <a:buNone/>
            </a:pPr>
            <a:r>
              <a:rPr lang="ar-SA" altLang="fr-FR" sz="2400">
                <a:solidFill>
                  <a:srgbClr val="FFFF00"/>
                </a:solidFill>
              </a:rPr>
              <a:t>نشاط </a:t>
            </a:r>
          </a:p>
          <a:p>
            <a:pPr algn="r" rtl="1">
              <a:buFont typeface="Wingdings" panose="05000000000000000000" pitchFamily="2" charset="2"/>
              <a:buNone/>
            </a:pPr>
            <a:r>
              <a:rPr lang="ar-SA" altLang="fr-FR" sz="2400">
                <a:solidFill>
                  <a:srgbClr val="FFFF00"/>
                </a:solidFill>
              </a:rPr>
              <a:t>نأخد حبلا طويلا و نشده بشكل أفقي كما هو في الشكل  </a:t>
            </a:r>
            <a:endParaRPr lang="fr-FR" altLang="fr-FR" sz="2400">
              <a:solidFill>
                <a:srgbClr val="FFFF00"/>
              </a:solidFill>
            </a:endParaRPr>
          </a:p>
        </p:txBody>
      </p:sp>
      <p:pic>
        <p:nvPicPr>
          <p:cNvPr id="22533" name="Picture 5" descr="har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3284538"/>
            <a:ext cx="4284662" cy="3573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4" name="Picture 6" descr="soft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13100"/>
            <a:ext cx="4500563" cy="364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0" y="1989138"/>
            <a:ext cx="4643438" cy="1871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ar-SA" altLang="fr-FR" sz="2400" b="1">
                <a:solidFill>
                  <a:srgbClr val="FFFF00"/>
                </a:solidFill>
              </a:rPr>
              <a:t>أما عندما تلتقي الموجة بنهاية حرة  فانها تنعكس على شكل موجة </a:t>
            </a:r>
            <a:r>
              <a:rPr lang="ar-SA" altLang="fr-FR" sz="2400" b="1">
                <a:solidFill>
                  <a:srgbClr val="FF3300"/>
                </a:solidFill>
              </a:rPr>
              <a:t>مشابهة</a:t>
            </a:r>
            <a:r>
              <a:rPr lang="ar-SA" altLang="fr-FR" sz="2400" b="1">
                <a:solidFill>
                  <a:srgbClr val="FFFF00"/>
                </a:solidFill>
              </a:rPr>
              <a:t> و  تنتقل في اتجاه معاكس و </a:t>
            </a:r>
            <a:r>
              <a:rPr lang="ar-SA" altLang="fr-FR" sz="2400" b="1">
                <a:solidFill>
                  <a:srgbClr val="FF3300"/>
                </a:solidFill>
              </a:rPr>
              <a:t>بنفس السرعة</a:t>
            </a:r>
            <a:r>
              <a:rPr lang="ar-SA" altLang="fr-FR" sz="2400" b="1">
                <a:solidFill>
                  <a:srgbClr val="FFFF00"/>
                </a:solidFill>
              </a:rPr>
              <a:t> </a:t>
            </a:r>
            <a:endParaRPr lang="fr-FR" altLang="fr-FR" sz="2400" b="1">
              <a:solidFill>
                <a:srgbClr val="FFFF00"/>
              </a:solidFill>
            </a:endParaRPr>
          </a:p>
        </p:txBody>
      </p:sp>
      <p:sp>
        <p:nvSpPr>
          <p:cNvPr id="22536" name="Line 8"/>
          <p:cNvSpPr>
            <a:spLocks noChangeShapeType="1"/>
          </p:cNvSpPr>
          <p:nvPr/>
        </p:nvSpPr>
        <p:spPr bwMode="auto">
          <a:xfrm>
            <a:off x="4787900" y="1700213"/>
            <a:ext cx="0" cy="51577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aphicFrame>
        <p:nvGraphicFramePr>
          <p:cNvPr id="22537" name="Object 9"/>
          <p:cNvGraphicFramePr>
            <a:graphicFrameLocks noChangeAspect="1"/>
          </p:cNvGraphicFramePr>
          <p:nvPr/>
        </p:nvGraphicFramePr>
        <p:xfrm>
          <a:off x="0" y="6453188"/>
          <a:ext cx="576263" cy="236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8" name="Objet d’environnement du Gestionnaire de liaisons" showAsIcon="1" r:id="rId8" imgW="1665360" imgH="685440" progId="Package">
                  <p:embed/>
                </p:oleObj>
              </mc:Choice>
              <mc:Fallback>
                <p:oleObj name="Objet d’environnement du Gestionnaire de liaisons" showAsIcon="1" r:id="rId8" imgW="1665360" imgH="685440" progId="Package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6453188"/>
                        <a:ext cx="576263" cy="236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225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verb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verb" cmd="0">
                                      <p:cBhvr>
                                        <p:cTn id="46" dur="1" fill="hold"/>
                                        <p:tgtEl>
                                          <p:spTgt spid="225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 animBg="1"/>
      <p:bldP spid="22531" grpId="0" build="p"/>
      <p:bldP spid="22532" grpId="0"/>
      <p:bldP spid="2253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1331913" y="188913"/>
            <a:ext cx="5616575" cy="576262"/>
          </a:xfrm>
          <a:prstGeom prst="rect">
            <a:avLst/>
          </a:prstGeom>
          <a:gradFill rotWithShape="1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1"/>
          </a:gradFill>
          <a:ln>
            <a:noFill/>
          </a:ln>
          <a:effectLst/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000082"/>
            </a:extrusionClr>
            <a:contourClr>
              <a:srgbClr val="000082"/>
            </a:contourClr>
          </a:sp3d>
          <a:extLst>
            <a:ext uri="{91240B29-F687-4F45-9708-019B960494DF}">
              <a14:hiddenLine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flatTx/>
          </a:bodyPr>
          <a:lstStyle>
            <a:lvl1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ar-SA" altLang="fr-FR" sz="3200">
                <a:solidFill>
                  <a:srgbClr val="FFFF00"/>
                </a:solidFill>
              </a:rPr>
              <a:t>2ـ3    ا نعراج الامواج الميكانيكية</a:t>
            </a:r>
            <a:endParaRPr lang="fr-FR" altLang="fr-FR" sz="3200">
              <a:solidFill>
                <a:srgbClr val="FFFF00"/>
              </a:solidFill>
            </a:endParaRPr>
          </a:p>
        </p:txBody>
      </p:sp>
      <p:sp>
        <p:nvSpPr>
          <p:cNvPr id="23555" name="Oval 3"/>
          <p:cNvSpPr>
            <a:spLocks noChangeArrowheads="1"/>
          </p:cNvSpPr>
          <p:nvPr/>
        </p:nvSpPr>
        <p:spPr bwMode="auto">
          <a:xfrm>
            <a:off x="7129463" y="692150"/>
            <a:ext cx="2014537" cy="3587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SA" altLang="fr-FR"/>
              <a:t>ننجز التجربة الوثيقة 1 </a:t>
            </a:r>
            <a:endParaRPr lang="fr-FR" altLang="fr-FR"/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3492500" y="1052513"/>
            <a:ext cx="540226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ar-SA" altLang="fr-FR" sz="2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ماذا يحدث عندما تلاقي امواج  سطح سائل فتحة في حاجز ثابت؟</a:t>
            </a:r>
          </a:p>
          <a:p>
            <a:pPr algn="r"/>
            <a:endParaRPr lang="fr-FR" altLang="fr-FR" sz="2000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23557" name="Picture 5" descr="diffraction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92375"/>
            <a:ext cx="4643438" cy="436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2492375"/>
            <a:ext cx="4500562" cy="436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9" name="Rectangle 7"/>
          <p:cNvSpPr>
            <a:spLocks noChangeArrowheads="1"/>
          </p:cNvSpPr>
          <p:nvPr/>
        </p:nvSpPr>
        <p:spPr bwMode="auto">
          <a:xfrm>
            <a:off x="0" y="1412875"/>
            <a:ext cx="8856663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ar-SA" altLang="fr-FR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anose="05050102010706020507" pitchFamily="18" charset="2"/>
              </a:rPr>
              <a:t>ان الامواج تتوسع في منحى انتشارها بعدما تجتاز الفتحة  تسمى </a:t>
            </a:r>
            <a:endParaRPr lang="en-US" altLang="fr-FR" sz="2800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ymbol" panose="05050102010706020507" pitchFamily="18" charset="2"/>
            </a:endParaRPr>
          </a:p>
          <a:p>
            <a:pPr algn="ctr"/>
            <a:r>
              <a:rPr lang="ar-SA" altLang="fr-FR" sz="28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anose="05050102010706020507" pitchFamily="18" charset="2"/>
              </a:rPr>
              <a:t>هذه الظاهرة بالانعراج</a:t>
            </a:r>
          </a:p>
          <a:p>
            <a:pPr algn="r"/>
            <a:endParaRPr lang="fr-FR" altLang="fr-FR" sz="2800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ymbol" panose="05050102010706020507" pitchFamily="18" charset="2"/>
            </a:endParaRPr>
          </a:p>
        </p:txBody>
      </p:sp>
      <p:sp>
        <p:nvSpPr>
          <p:cNvPr id="23560" name="Line 8"/>
          <p:cNvSpPr>
            <a:spLocks noChangeShapeType="1"/>
          </p:cNvSpPr>
          <p:nvPr/>
        </p:nvSpPr>
        <p:spPr bwMode="auto">
          <a:xfrm>
            <a:off x="5003800" y="2205038"/>
            <a:ext cx="2376488" cy="15113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aphicFrame>
        <p:nvGraphicFramePr>
          <p:cNvPr id="23561" name="Object 9"/>
          <p:cNvGraphicFramePr>
            <a:graphicFrameLocks noChangeAspect="1"/>
          </p:cNvGraphicFramePr>
          <p:nvPr/>
        </p:nvGraphicFramePr>
        <p:xfrm>
          <a:off x="0" y="6604000"/>
          <a:ext cx="539750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5" name="Objet d’environnement du Gestionnaire de liaisons" showAsIcon="1" r:id="rId5" imgW="1461960" imgH="685440" progId="Package">
                  <p:embed/>
                </p:oleObj>
              </mc:Choice>
              <mc:Fallback>
                <p:oleObj name="Objet d’environnement du Gestionnaire de liaisons" showAsIcon="1" r:id="rId5" imgW="1461960" imgH="685440" progId="Package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6604000"/>
                        <a:ext cx="539750" cy="25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62" name="AutoShape 10"/>
          <p:cNvSpPr>
            <a:spLocks noChangeArrowheads="1"/>
          </p:cNvSpPr>
          <p:nvPr/>
        </p:nvSpPr>
        <p:spPr bwMode="auto">
          <a:xfrm>
            <a:off x="2555875" y="3429000"/>
            <a:ext cx="4716463" cy="9366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8200"/>
              </a:gs>
              <a:gs pos="5001">
                <a:srgbClr val="FF0000"/>
              </a:gs>
              <a:gs pos="17501">
                <a:srgbClr val="BA0066"/>
              </a:gs>
              <a:gs pos="35000">
                <a:srgbClr val="66008F"/>
              </a:gs>
              <a:gs pos="50000">
                <a:srgbClr val="000082"/>
              </a:gs>
              <a:gs pos="65000">
                <a:srgbClr val="66008F"/>
              </a:gs>
              <a:gs pos="82500">
                <a:srgbClr val="BA0066"/>
              </a:gs>
              <a:gs pos="95000">
                <a:srgbClr val="FF0000"/>
              </a:gs>
              <a:gs pos="100000">
                <a:srgbClr val="FF8200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ar-SA" altLang="fr-FR" sz="2800" b="1">
                <a:solidFill>
                  <a:srgbClr val="FFFF00"/>
                </a:solidFill>
              </a:rPr>
              <a:t/>
            </a:r>
            <a:br>
              <a:rPr lang="ar-SA" altLang="fr-FR" sz="2800" b="1">
                <a:solidFill>
                  <a:srgbClr val="FFFF00"/>
                </a:solidFill>
              </a:rPr>
            </a:br>
            <a:r>
              <a:rPr lang="ar-SA" altLang="fr-FR" sz="2800" b="1">
                <a:solidFill>
                  <a:srgbClr val="FFFF00"/>
                </a:solidFill>
              </a:rPr>
              <a:t> ان ظاهرة الانعراج تزداد </a:t>
            </a:r>
            <a:br>
              <a:rPr lang="ar-SA" altLang="fr-FR" sz="2800" b="1">
                <a:solidFill>
                  <a:srgbClr val="FFFF00"/>
                </a:solidFill>
              </a:rPr>
            </a:br>
            <a:r>
              <a:rPr lang="ar-SA" altLang="fr-FR" sz="2800" b="1">
                <a:solidFill>
                  <a:srgbClr val="FFFF00"/>
                </a:solidFill>
              </a:rPr>
              <a:t>حدتها لما يتناقص قطر الفتحة .</a:t>
            </a:r>
            <a:br>
              <a:rPr lang="ar-SA" altLang="fr-FR" sz="2800" b="1">
                <a:solidFill>
                  <a:srgbClr val="FFFF00"/>
                </a:solidFill>
              </a:rPr>
            </a:br>
            <a:endParaRPr lang="fr-FR" altLang="fr-FR" sz="2800" b="1">
              <a:solidFill>
                <a:srgbClr val="FFFF00"/>
              </a:solidFill>
            </a:endParaRPr>
          </a:p>
        </p:txBody>
      </p:sp>
      <p:sp>
        <p:nvSpPr>
          <p:cNvPr id="23563" name="AutoShape 11"/>
          <p:cNvSpPr>
            <a:spLocks noChangeArrowheads="1"/>
          </p:cNvSpPr>
          <p:nvPr/>
        </p:nvSpPr>
        <p:spPr bwMode="auto">
          <a:xfrm>
            <a:off x="2987675" y="2420938"/>
            <a:ext cx="4248150" cy="100806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8200"/>
              </a:gs>
              <a:gs pos="5001">
                <a:srgbClr val="FF0000"/>
              </a:gs>
              <a:gs pos="17501">
                <a:srgbClr val="BA0066"/>
              </a:gs>
              <a:gs pos="35000">
                <a:srgbClr val="66008F"/>
              </a:gs>
              <a:gs pos="50000">
                <a:srgbClr val="000082"/>
              </a:gs>
              <a:gs pos="65000">
                <a:srgbClr val="66008F"/>
              </a:gs>
              <a:gs pos="82500">
                <a:srgbClr val="BA0066"/>
              </a:gs>
              <a:gs pos="95000">
                <a:srgbClr val="FF0000"/>
              </a:gs>
              <a:gs pos="100000">
                <a:srgbClr val="FF8200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ar-SA" altLang="fr-FR" sz="2800" b="1">
                <a:solidFill>
                  <a:srgbClr val="FFFF00"/>
                </a:solidFill>
              </a:rPr>
              <a:t/>
            </a:r>
            <a:br>
              <a:rPr lang="ar-SA" altLang="fr-FR" sz="2800" b="1">
                <a:solidFill>
                  <a:srgbClr val="FFFF00"/>
                </a:solidFill>
              </a:rPr>
            </a:br>
            <a:r>
              <a:rPr lang="ar-SA" altLang="fr-FR" sz="2800" b="1">
                <a:solidFill>
                  <a:srgbClr val="FFFF00"/>
                </a:solidFill>
              </a:rPr>
              <a:t> الانعراج هوتغير</a:t>
            </a:r>
            <a:br>
              <a:rPr lang="ar-SA" altLang="fr-FR" sz="2800" b="1">
                <a:solidFill>
                  <a:srgbClr val="FFFF00"/>
                </a:solidFill>
              </a:rPr>
            </a:br>
            <a:r>
              <a:rPr lang="ar-SA" altLang="fr-FR" sz="2800" b="1">
                <a:solidFill>
                  <a:srgbClr val="FFFF00"/>
                </a:solidFill>
              </a:rPr>
              <a:t> لمنحى انتشار الموجة </a:t>
            </a:r>
            <a:br>
              <a:rPr lang="ar-SA" altLang="fr-FR" sz="2800" b="1">
                <a:solidFill>
                  <a:srgbClr val="FFFF00"/>
                </a:solidFill>
              </a:rPr>
            </a:br>
            <a:endParaRPr lang="fr-FR" altLang="fr-FR" sz="2800" b="1">
              <a:solidFill>
                <a:srgbClr val="FFFF00"/>
              </a:solidFill>
            </a:endParaRPr>
          </a:p>
        </p:txBody>
      </p:sp>
      <p:sp>
        <p:nvSpPr>
          <p:cNvPr id="23564" name="AutoShape 12"/>
          <p:cNvSpPr>
            <a:spLocks noChangeArrowheads="1"/>
          </p:cNvSpPr>
          <p:nvPr/>
        </p:nvSpPr>
        <p:spPr bwMode="auto">
          <a:xfrm>
            <a:off x="395288" y="4365625"/>
            <a:ext cx="8569325" cy="12954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8200"/>
              </a:gs>
              <a:gs pos="5001">
                <a:srgbClr val="FF0000"/>
              </a:gs>
              <a:gs pos="17501">
                <a:srgbClr val="BA0066"/>
              </a:gs>
              <a:gs pos="35000">
                <a:srgbClr val="66008F"/>
              </a:gs>
              <a:gs pos="50000">
                <a:srgbClr val="000082"/>
              </a:gs>
              <a:gs pos="65000">
                <a:srgbClr val="66008F"/>
              </a:gs>
              <a:gs pos="82500">
                <a:srgbClr val="BA0066"/>
              </a:gs>
              <a:gs pos="95000">
                <a:srgbClr val="FF0000"/>
              </a:gs>
              <a:gs pos="100000">
                <a:srgbClr val="FF8200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ar-SA" altLang="fr-FR" sz="2800" b="1">
                <a:solidFill>
                  <a:srgbClr val="FFFF00"/>
                </a:solidFill>
              </a:rPr>
              <a:t>للموجة المنعرجة التواتر وسرعة الانتشار نفسها  اذا لم يتغير وسط الانتشار </a:t>
            </a:r>
            <a:endParaRPr lang="fr-FR" altLang="fr-FR" sz="2800" b="1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0" presetClass="verb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verb" cmd="0">
                                      <p:cBhvr>
                                        <p:cTn id="58" dur="1" fill="hold"/>
                                        <p:tgtEl>
                                          <p:spTgt spid="2356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 animBg="1"/>
      <p:bldP spid="23555" grpId="0" animBg="1"/>
      <p:bldP spid="23556" grpId="0"/>
      <p:bldP spid="23559" grpId="0"/>
      <p:bldP spid="23562" grpId="0" animBg="1"/>
      <p:bldP spid="23563" grpId="0" animBg="1"/>
      <p:bldP spid="2356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0"/>
            <a:ext cx="4500562" cy="299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54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513" y="0"/>
            <a:ext cx="4572000" cy="321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54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3141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54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025" y="3141663"/>
            <a:ext cx="4500563" cy="3716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543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3141663"/>
            <a:ext cx="4500562" cy="3716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544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1025" y="3141663"/>
            <a:ext cx="4752975" cy="3789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5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5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5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55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55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5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65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65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/>
          <p:cNvPicPr>
            <a:picLocks noChangeAspect="1" noChangeArrowheads="1"/>
          </p:cNvPicPr>
          <p:nvPr>
            <p:ph type="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4572000" cy="3429000"/>
          </a:xfrm>
          <a:noFill/>
          <a:ln/>
        </p:spPr>
      </p:pic>
      <p:pic>
        <p:nvPicPr>
          <p:cNvPr id="665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00438"/>
            <a:ext cx="4572000" cy="3357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56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4538" y="3357563"/>
            <a:ext cx="4589462" cy="3500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56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0"/>
            <a:ext cx="4500562" cy="338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487362"/>
          </a:xfrm>
        </p:spPr>
        <p:txBody>
          <a:bodyPr/>
          <a:lstStyle/>
          <a:p>
            <a:r>
              <a:rPr lang="ar-SA" altLang="fr-FR" sz="4000"/>
              <a:t>لاحظ انعراج الامواج على الساحل</a:t>
            </a:r>
            <a:endParaRPr lang="fr-FR" altLang="fr-FR" sz="4000"/>
          </a:p>
        </p:txBody>
      </p:sp>
      <p:pic>
        <p:nvPicPr>
          <p:cNvPr id="26627" name="Picture 3" descr="tsunamia"/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188" y="836613"/>
            <a:ext cx="4103687" cy="32400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6628" name="Picture 4" descr="tsunami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836613"/>
            <a:ext cx="4032250" cy="318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9" name="Picture 5" descr="tsunami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4076700"/>
            <a:ext cx="4103687" cy="278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30" name="Picture 6" descr="tsunami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4005263"/>
            <a:ext cx="4032250" cy="2852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395288" y="836613"/>
            <a:ext cx="8569325" cy="136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ar-SA" altLang="fr-FR" sz="3200" b="1">
                <a:solidFill>
                  <a:srgbClr val="FFFF00"/>
                </a:solidFill>
              </a:rPr>
              <a:t>ظاهرة الانعراج هي ظاهرة تميز انتشار الامواج.</a:t>
            </a:r>
            <a:endParaRPr lang="fr-FR" altLang="fr-FR" sz="3200" b="1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4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  <p:bldP spid="26631" grpId="0"/>
      <p:bldP spid="26631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Ch2Exemple2"/>
          <p:cNvPicPr>
            <a:picLocks noChangeAspect="1" noChangeArrowheads="1" noCrop="1"/>
          </p:cNvPicPr>
          <p:nvPr>
            <p:ph type="body" idx="1"/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37893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0659" name="AutoShape 3"/>
          <p:cNvSpPr>
            <a:spLocks noChangeArrowheads="1"/>
          </p:cNvSpPr>
          <p:nvPr/>
        </p:nvSpPr>
        <p:spPr bwMode="auto">
          <a:xfrm>
            <a:off x="6372225" y="0"/>
            <a:ext cx="2771775" cy="57626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SA" altLang="fr-FR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  <a:p>
            <a:pPr algn="ctr"/>
            <a:r>
              <a:rPr lang="ar-SA" altLang="fr-FR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الموجة الميكانيكية   المتقدمة</a:t>
            </a:r>
            <a:endParaRPr lang="fr-FR" altLang="fr-FR" sz="2400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/>
            <a:endParaRPr lang="fr-FR" altLang="fr-FR" sz="2400" b="1"/>
          </a:p>
        </p:txBody>
      </p:sp>
      <p:sp>
        <p:nvSpPr>
          <p:cNvPr id="70660" name="AutoShape 4"/>
          <p:cNvSpPr>
            <a:spLocks noChangeArrowheads="1"/>
          </p:cNvSpPr>
          <p:nvPr/>
        </p:nvSpPr>
        <p:spPr bwMode="auto">
          <a:xfrm>
            <a:off x="2627313" y="4941888"/>
            <a:ext cx="3743325" cy="100806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SA" altLang="fr-FR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  <a:p>
            <a:pPr algn="ctr"/>
            <a:r>
              <a:rPr lang="ar-SA" altLang="fr-FR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هي الموجة المنشرة من المنبع </a:t>
            </a:r>
          </a:p>
          <a:p>
            <a:pPr algn="ctr"/>
            <a:r>
              <a:rPr lang="ar-SA" altLang="fr-FR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نحو الوسط  في اتجاه واحد</a:t>
            </a:r>
            <a:endParaRPr lang="fr-FR" altLang="fr-FR" sz="2400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/>
            <a:endParaRPr lang="fr-FR" altLang="fr-FR" sz="2400" b="1"/>
          </a:p>
        </p:txBody>
      </p:sp>
      <p:sp>
        <p:nvSpPr>
          <p:cNvPr id="70661" name="AutoShape 5"/>
          <p:cNvSpPr>
            <a:spLocks noChangeArrowheads="1"/>
          </p:cNvSpPr>
          <p:nvPr/>
        </p:nvSpPr>
        <p:spPr bwMode="auto">
          <a:xfrm>
            <a:off x="1476375" y="5949950"/>
            <a:ext cx="6048375" cy="57626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SA" altLang="fr-FR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لا تنتقل الموجة الميكانيكية  المتقدمة في غياب الوسط المادي</a:t>
            </a:r>
            <a:endParaRPr lang="fr-FR" altLang="fr-FR" sz="2400" b="1"/>
          </a:p>
        </p:txBody>
      </p:sp>
      <p:sp>
        <p:nvSpPr>
          <p:cNvPr id="70662" name="AutoShape 6"/>
          <p:cNvSpPr>
            <a:spLocks noChangeArrowheads="1"/>
          </p:cNvSpPr>
          <p:nvPr/>
        </p:nvSpPr>
        <p:spPr bwMode="auto">
          <a:xfrm>
            <a:off x="1763713" y="4149725"/>
            <a:ext cx="5472112" cy="6477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SA" altLang="fr-FR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  <a:p>
            <a:pPr algn="ctr"/>
            <a:r>
              <a:rPr lang="ar-SA" altLang="fr-FR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هي الموجة التي تحدث اضطرابا يتقدم بدلالة الزمن</a:t>
            </a:r>
            <a:endParaRPr lang="fr-FR" altLang="fr-FR" sz="2400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/>
            <a:endParaRPr lang="fr-FR" altLang="fr-FR" sz="24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0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06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06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06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06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06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06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06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06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0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0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06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06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06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06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06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06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9" grpId="0" animBg="1"/>
      <p:bldP spid="70660" grpId="0" animBg="1"/>
      <p:bldP spid="70661" grpId="0" animBg="1"/>
      <p:bldP spid="7066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150" y="0"/>
            <a:ext cx="5492750" cy="719138"/>
          </a:xfrm>
        </p:spPr>
        <p:txBody>
          <a:bodyPr/>
          <a:lstStyle/>
          <a:p>
            <a:r>
              <a:rPr lang="ar-SA" altLang="fr-FR" sz="3200">
                <a:solidFill>
                  <a:srgbClr val="FFFF00"/>
                </a:solidFill>
              </a:rPr>
              <a:t>3ــ انتشار موجة ميكانيكية دورية </a:t>
            </a:r>
            <a:endParaRPr lang="fr-FR" altLang="fr-FR" sz="3200">
              <a:solidFill>
                <a:srgbClr val="FFFF00"/>
              </a:solidFill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35488" y="620713"/>
            <a:ext cx="4608512" cy="60960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ar-SA" altLang="fr-FR" sz="2800">
                <a:solidFill>
                  <a:srgbClr val="FFFF00"/>
                </a:solidFill>
              </a:rPr>
              <a:t>3ـ 1 الدورية الزمنية و الدورية المكانية</a:t>
            </a:r>
            <a:endParaRPr lang="fr-FR" altLang="fr-FR" sz="2800">
              <a:solidFill>
                <a:srgbClr val="FFFF00"/>
              </a:solidFill>
            </a:endParaRPr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4535488" y="1844675"/>
            <a:ext cx="4608512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buFont typeface="Wingdings" panose="05000000000000000000" pitchFamily="2" charset="2"/>
              <a:buNone/>
            </a:pPr>
            <a:r>
              <a:rPr lang="ar-SA" altLang="fr-FR" sz="2400" b="1">
                <a:solidFill>
                  <a:srgbClr val="FFFF00"/>
                </a:solidFill>
              </a:rPr>
              <a:t>تكون ظاهرة دورية اذا كان المقدار الفيزيائي يأخد نفس القيمة بنفس الجهة ونفس المنحى في مجالات زمنية مختلفة </a:t>
            </a:r>
            <a:endParaRPr lang="fr-FR" altLang="fr-FR" sz="2400" b="1">
              <a:solidFill>
                <a:srgbClr val="FFFF00"/>
              </a:solidFill>
            </a:endParaRPr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4284663" y="4508500"/>
            <a:ext cx="4608512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buFont typeface="Wingdings" panose="05000000000000000000" pitchFamily="2" charset="2"/>
              <a:buNone/>
            </a:pPr>
            <a:r>
              <a:rPr lang="ar-SA" altLang="fr-FR" sz="2400" b="1">
                <a:solidFill>
                  <a:srgbClr val="FFFF00"/>
                </a:solidFill>
              </a:rPr>
              <a:t>ان الدور  للموجة الميكانيكية الدورية هو أقصر مدة زمنية تلزم لنقطة من وسط الانتشار لتتواجد من جديد في نفس الحالة</a:t>
            </a:r>
            <a:endParaRPr lang="fr-FR" altLang="fr-FR" sz="2400" b="1">
              <a:solidFill>
                <a:srgbClr val="FFFF00"/>
              </a:solidFill>
            </a:endParaRPr>
          </a:p>
        </p:txBody>
      </p:sp>
      <p:pic>
        <p:nvPicPr>
          <p:cNvPr id="29702" name="Picture 6" descr="onde (1)"/>
          <p:cNvPicPr preferRelativeResize="0"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6613"/>
            <a:ext cx="4105275" cy="273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9703" name="Group 7"/>
          <p:cNvGrpSpPr>
            <a:grpSpLocks/>
          </p:cNvGrpSpPr>
          <p:nvPr/>
        </p:nvGrpSpPr>
        <p:grpSpPr bwMode="auto">
          <a:xfrm>
            <a:off x="250825" y="1773238"/>
            <a:ext cx="5456238" cy="2706687"/>
            <a:chOff x="158" y="1117"/>
            <a:chExt cx="3437" cy="1705"/>
          </a:xfrm>
        </p:grpSpPr>
        <p:grpSp>
          <p:nvGrpSpPr>
            <p:cNvPr id="29704" name="Group 8"/>
            <p:cNvGrpSpPr>
              <a:grpSpLocks/>
            </p:cNvGrpSpPr>
            <p:nvPr/>
          </p:nvGrpSpPr>
          <p:grpSpPr bwMode="auto">
            <a:xfrm>
              <a:off x="158" y="1117"/>
              <a:ext cx="3437" cy="1705"/>
              <a:chOff x="158" y="1117"/>
              <a:chExt cx="3437" cy="1705"/>
            </a:xfrm>
          </p:grpSpPr>
          <p:sp>
            <p:nvSpPr>
              <p:cNvPr id="29705" name="Line 9"/>
              <p:cNvSpPr>
                <a:spLocks noChangeShapeType="1"/>
              </p:cNvSpPr>
              <p:nvPr/>
            </p:nvSpPr>
            <p:spPr bwMode="auto">
              <a:xfrm>
                <a:off x="158" y="1117"/>
                <a:ext cx="817" cy="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9706" name="AutoShape 10"/>
              <p:cNvSpPr>
                <a:spLocks/>
              </p:cNvSpPr>
              <p:nvPr/>
            </p:nvSpPr>
            <p:spPr bwMode="auto">
              <a:xfrm>
                <a:off x="2835" y="2523"/>
                <a:ext cx="760" cy="299"/>
              </a:xfrm>
              <a:prstGeom prst="borderCallout2">
                <a:avLst>
                  <a:gd name="adj1" fmla="val 24079"/>
                  <a:gd name="adj2" fmla="val -6315"/>
                  <a:gd name="adj3" fmla="val 24079"/>
                  <a:gd name="adj4" fmla="val -61051"/>
                  <a:gd name="adj5" fmla="val -184282"/>
                  <a:gd name="adj6" fmla="val -118028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 rtl="1"/>
                <a:r>
                  <a:rPr lang="ar-SA" altLang="fr-FR" sz="2400" b="1">
                    <a:solidFill>
                      <a:srgbClr val="FFFF00"/>
                    </a:solidFill>
                    <a:latin typeface="Symbol" panose="05050102010706020507" pitchFamily="18" charset="2"/>
                  </a:rPr>
                  <a:t>الدور </a:t>
                </a:r>
                <a:r>
                  <a:rPr lang="fr-CH" altLang="fr-FR" sz="2400" b="1">
                    <a:solidFill>
                      <a:srgbClr val="FFFF00"/>
                    </a:solidFill>
                    <a:latin typeface="Symbol" panose="05050102010706020507" pitchFamily="18" charset="2"/>
                  </a:rPr>
                  <a:t>T</a:t>
                </a:r>
                <a:endParaRPr lang="fr-FR" altLang="fr-FR" sz="2400" b="1">
                  <a:solidFill>
                    <a:srgbClr val="FFFF00"/>
                  </a:solidFill>
                  <a:latin typeface="Symbol" panose="05050102010706020507" pitchFamily="18" charset="2"/>
                </a:endParaRPr>
              </a:p>
            </p:txBody>
          </p:sp>
          <p:sp>
            <p:nvSpPr>
              <p:cNvPr id="29707" name="Line 11"/>
              <p:cNvSpPr>
                <a:spLocks noChangeShapeType="1"/>
              </p:cNvSpPr>
              <p:nvPr/>
            </p:nvSpPr>
            <p:spPr bwMode="auto">
              <a:xfrm>
                <a:off x="1655" y="1979"/>
                <a:ext cx="817" cy="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9708" name="Line 12"/>
              <p:cNvSpPr>
                <a:spLocks noChangeShapeType="1"/>
              </p:cNvSpPr>
              <p:nvPr/>
            </p:nvSpPr>
            <p:spPr bwMode="auto">
              <a:xfrm>
                <a:off x="1655" y="1117"/>
                <a:ext cx="817" cy="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9709" name="Line 13"/>
            <p:cNvSpPr>
              <a:spLocks noChangeShapeType="1"/>
            </p:cNvSpPr>
            <p:nvPr/>
          </p:nvSpPr>
          <p:spPr bwMode="auto">
            <a:xfrm>
              <a:off x="249" y="1933"/>
              <a:ext cx="771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9710" name="AutoShape 14"/>
          <p:cNvSpPr>
            <a:spLocks/>
          </p:cNvSpPr>
          <p:nvPr/>
        </p:nvSpPr>
        <p:spPr bwMode="auto">
          <a:xfrm>
            <a:off x="971550" y="4365625"/>
            <a:ext cx="2716213" cy="431800"/>
          </a:xfrm>
          <a:prstGeom prst="borderCallout1">
            <a:avLst>
              <a:gd name="adj1" fmla="val 26472"/>
              <a:gd name="adj2" fmla="val 102806"/>
              <a:gd name="adj3" fmla="val -1838"/>
              <a:gd name="adj4" fmla="val 12811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ar-SA" altLang="fr-FR" sz="2400" b="1">
                <a:solidFill>
                  <a:srgbClr val="FFFF00"/>
                </a:solidFill>
              </a:rPr>
              <a:t> تواتر الموجة </a:t>
            </a:r>
            <a:r>
              <a:rPr lang="fr-CH" altLang="fr-FR" sz="2400" b="1">
                <a:solidFill>
                  <a:srgbClr val="FFFF00"/>
                </a:solidFill>
              </a:rPr>
              <a:t>f=1/T</a:t>
            </a:r>
            <a:endParaRPr lang="fr-FR" altLang="fr-FR" sz="2400" b="1">
              <a:solidFill>
                <a:srgbClr val="FFFF00"/>
              </a:solidFill>
            </a:endParaRPr>
          </a:p>
        </p:txBody>
      </p:sp>
      <p:sp>
        <p:nvSpPr>
          <p:cNvPr id="29711" name="Rectangle 15"/>
          <p:cNvSpPr>
            <a:spLocks noChangeArrowheads="1"/>
          </p:cNvSpPr>
          <p:nvPr/>
        </p:nvSpPr>
        <p:spPr bwMode="auto">
          <a:xfrm>
            <a:off x="6300788" y="1196975"/>
            <a:ext cx="3636962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ar-SA" altLang="fr-FR" sz="2800">
                <a:solidFill>
                  <a:srgbClr val="FFFF00"/>
                </a:solidFill>
              </a:rPr>
              <a:t>3ـ 1 ـ1 الدورية الزمنية</a:t>
            </a:r>
            <a:endParaRPr lang="fr-FR" altLang="fr-FR" sz="280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7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7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97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97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 tmFilter="0,0; .5, 1; 1, 1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/>
      <p:bldP spid="29699" grpId="0" build="p"/>
      <p:bldP spid="29700" grpId="0"/>
      <p:bldP spid="29701" grpId="0"/>
      <p:bldP spid="29710" grpId="0" animBg="1"/>
      <p:bldP spid="29711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ocirani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219700" cy="4221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747" name="AutoShape 3"/>
          <p:cNvSpPr>
            <a:spLocks noChangeArrowheads="1"/>
          </p:cNvSpPr>
          <p:nvPr/>
        </p:nvSpPr>
        <p:spPr bwMode="auto">
          <a:xfrm>
            <a:off x="4716463" y="1484313"/>
            <a:ext cx="4427537" cy="2232025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SA" altLang="fr-FR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</a:p>
          <a:p>
            <a:pPr algn="ctr"/>
            <a:r>
              <a:rPr lang="ar-SA" altLang="fr-FR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ان الموجة الميكانيكية  التي تنتشر على سطح </a:t>
            </a:r>
            <a:endParaRPr lang="ar-DZ" altLang="fr-FR" sz="2400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/>
            <a:r>
              <a:rPr lang="ar-SA" altLang="fr-FR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الماء هي دورية </a:t>
            </a:r>
          </a:p>
          <a:p>
            <a:pPr algn="ctr"/>
            <a:r>
              <a:rPr lang="ar-SA" altLang="fr-FR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التشوهات   التي تحدث تتم بنفس الدور </a:t>
            </a:r>
          </a:p>
          <a:p>
            <a:pPr algn="ctr"/>
            <a:r>
              <a:rPr lang="ar-SA" altLang="fr-FR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تسمى هذه الموجة المنتشرة من المنبع نحو</a:t>
            </a:r>
            <a:endParaRPr lang="ar-DZ" altLang="fr-FR" sz="2400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/>
            <a:r>
              <a:rPr lang="ar-SA" altLang="fr-FR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كل السائل   </a:t>
            </a:r>
            <a:r>
              <a:rPr lang="ar-SA" altLang="fr-FR" sz="2400" b="1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موجة متقدمة</a:t>
            </a:r>
            <a:r>
              <a:rPr lang="ar-SA" altLang="fr-FR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endParaRPr lang="fr-FR" altLang="fr-FR" sz="2400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/>
            <a:endParaRPr lang="fr-FR" altLang="fr-FR" sz="2400" b="1"/>
          </a:p>
        </p:txBody>
      </p:sp>
      <p:pic>
        <p:nvPicPr>
          <p:cNvPr id="31748" name="Picture 4" descr="vagues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92600"/>
            <a:ext cx="9144000" cy="256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5940425" y="277813"/>
            <a:ext cx="2746375" cy="414337"/>
          </a:xfrm>
        </p:spPr>
        <p:txBody>
          <a:bodyPr/>
          <a:lstStyle/>
          <a:p>
            <a:r>
              <a:rPr lang="ar-SA" altLang="fr-FR" sz="4000"/>
              <a:t>الدورية المكانية </a:t>
            </a:r>
            <a:endParaRPr lang="fr-FR" altLang="fr-FR" sz="4000"/>
          </a:p>
        </p:txBody>
      </p:sp>
      <p:sp>
        <p:nvSpPr>
          <p:cNvPr id="32771" name="Oval 3"/>
          <p:cNvSpPr>
            <a:spLocks noChangeArrowheads="1"/>
          </p:cNvSpPr>
          <p:nvPr/>
        </p:nvSpPr>
        <p:spPr bwMode="auto">
          <a:xfrm>
            <a:off x="5614988" y="0"/>
            <a:ext cx="3529012" cy="7207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SA" altLang="fr-FR" b="1">
                <a:solidFill>
                  <a:srgbClr val="FFFF00"/>
                </a:solidFill>
                <a:latin typeface="Symbol" panose="05050102010706020507" pitchFamily="18" charset="2"/>
              </a:rPr>
              <a:t>حساب طول الموجة تجريبيا</a:t>
            </a:r>
            <a:endParaRPr lang="fr-FR" altLang="fr-FR" b="1">
              <a:solidFill>
                <a:srgbClr val="FFFF00"/>
              </a:solidFill>
              <a:latin typeface="Symbol" panose="05050102010706020507" pitchFamily="18" charset="2"/>
            </a:endParaRPr>
          </a:p>
        </p:txBody>
      </p:sp>
      <p:sp>
        <p:nvSpPr>
          <p:cNvPr id="32772" name="AutoShape 4"/>
          <p:cNvSpPr>
            <a:spLocks noChangeArrowheads="1"/>
          </p:cNvSpPr>
          <p:nvPr/>
        </p:nvSpPr>
        <p:spPr bwMode="auto">
          <a:xfrm>
            <a:off x="250825" y="0"/>
            <a:ext cx="3851275" cy="79216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 typeface="Symbol" panose="05050102010706020507" pitchFamily="18" charset="2"/>
              <a:buChar char=" "/>
            </a:pPr>
            <a:r>
              <a:rPr lang="ar-SA" altLang="fr-FR" b="1">
                <a:solidFill>
                  <a:srgbClr val="FFFF00"/>
                </a:solidFill>
                <a:latin typeface="Symbol" panose="05050102010706020507" pitchFamily="18" charset="2"/>
              </a:rPr>
              <a:t>أدوات التجربة ميكروفون , راسم الاهتزاز المهبطي</a:t>
            </a:r>
          </a:p>
          <a:p>
            <a:pPr algn="ctr">
              <a:buFont typeface="Symbol" panose="05050102010706020507" pitchFamily="18" charset="2"/>
              <a:buChar char=" "/>
            </a:pPr>
            <a:r>
              <a:rPr lang="ar-SA" altLang="fr-FR" b="1">
                <a:solidFill>
                  <a:srgbClr val="FFFF00"/>
                </a:solidFill>
                <a:latin typeface="Symbol" panose="05050102010706020507" pitchFamily="18" charset="2"/>
              </a:rPr>
              <a:t>مكبر صوت </a:t>
            </a:r>
            <a:endParaRPr lang="fr-FR" altLang="fr-FR" b="1">
              <a:solidFill>
                <a:srgbClr val="FFFF00"/>
              </a:solidFill>
              <a:latin typeface="Symbol" panose="05050102010706020507" pitchFamily="18" charset="2"/>
            </a:endParaRPr>
          </a:p>
        </p:txBody>
      </p:sp>
      <p:pic>
        <p:nvPicPr>
          <p:cNvPr id="3277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6613"/>
            <a:ext cx="9144000" cy="3133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4005263"/>
            <a:ext cx="8281988" cy="2852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775" name="Text Box 7"/>
          <p:cNvSpPr txBox="1">
            <a:spLocks noChangeArrowheads="1"/>
          </p:cNvSpPr>
          <p:nvPr/>
        </p:nvSpPr>
        <p:spPr bwMode="auto">
          <a:xfrm>
            <a:off x="2627313" y="4365625"/>
            <a:ext cx="36004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altLang="fr-FR" sz="2000" b="1">
                <a:solidFill>
                  <a:srgbClr val="FF3300"/>
                </a:solidFill>
              </a:rPr>
              <a:t>نبعد المكروفونيين   عن بعضهما حتى يصبح المنحنيين على توافق في الصفحة </a:t>
            </a:r>
            <a:endParaRPr lang="fr-FR" altLang="fr-FR" sz="2000" b="1">
              <a:solidFill>
                <a:srgbClr val="FF3300"/>
              </a:solidFill>
            </a:endParaRPr>
          </a:p>
        </p:txBody>
      </p:sp>
      <p:sp>
        <p:nvSpPr>
          <p:cNvPr id="32776" name="Oval 8"/>
          <p:cNvSpPr>
            <a:spLocks noChangeArrowheads="1"/>
          </p:cNvSpPr>
          <p:nvPr/>
        </p:nvSpPr>
        <p:spPr bwMode="auto">
          <a:xfrm>
            <a:off x="2268538" y="2133600"/>
            <a:ext cx="4968875" cy="7921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SA" altLang="fr-FR" sz="2400" b="1">
                <a:solidFill>
                  <a:srgbClr val="FFFF00"/>
                </a:solidFill>
              </a:rPr>
              <a:t>يسمى البعد  بين الميكروفونيين  بطول الموجة  </a:t>
            </a:r>
            <a:endParaRPr lang="fr-FR" altLang="fr-FR" sz="2400" b="1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2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/>
      <p:bldP spid="32772" grpId="0" animBg="1"/>
      <p:bldP spid="32775" grpId="0"/>
      <p:bldP spid="3277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81300"/>
            <a:ext cx="5495925" cy="1173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76475"/>
            <a:ext cx="5419725" cy="86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8775"/>
            <a:ext cx="5457825" cy="904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971550" y="0"/>
            <a:ext cx="3313113" cy="119062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rtl="1"/>
            <a:r>
              <a:rPr lang="ar-SA" altLang="fr-FR" b="1">
                <a:solidFill>
                  <a:srgbClr val="FF6600"/>
                </a:solidFill>
              </a:rPr>
              <a:t>طول الموجة هو  المسافة المقطوعة </a:t>
            </a:r>
          </a:p>
          <a:p>
            <a:pPr algn="r"/>
            <a:r>
              <a:rPr lang="ar-SA" altLang="fr-FR" b="1">
                <a:solidFill>
                  <a:srgbClr val="FF6600"/>
                </a:solidFill>
              </a:rPr>
              <a:t>من طرف</a:t>
            </a:r>
            <a:r>
              <a:rPr lang="ar-SA" altLang="fr-FR" b="1">
                <a:solidFill>
                  <a:srgbClr val="FFFF00"/>
                </a:solidFill>
              </a:rPr>
              <a:t> </a:t>
            </a:r>
            <a:r>
              <a:rPr lang="ar-SA" altLang="fr-FR" b="1">
                <a:solidFill>
                  <a:srgbClr val="FF6600"/>
                </a:solidFill>
              </a:rPr>
              <a:t>الموجة خلال دور</a:t>
            </a:r>
          </a:p>
          <a:p>
            <a:pPr algn="r"/>
            <a:endParaRPr lang="ar-SA" altLang="fr-FR" b="1">
              <a:solidFill>
                <a:srgbClr val="FF6600"/>
              </a:solidFill>
            </a:endParaRPr>
          </a:p>
          <a:p>
            <a:pPr algn="r"/>
            <a:endParaRPr lang="fr-FR" altLang="fr-FR"/>
          </a:p>
        </p:txBody>
      </p:sp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5940425" y="5661025"/>
            <a:ext cx="2341563" cy="863600"/>
          </a:xfrm>
          <a:prstGeom prst="rect">
            <a:avLst/>
          </a:prstGeom>
          <a:gradFill rotWithShape="1">
            <a:gsLst>
              <a:gs pos="0">
                <a:srgbClr val="FF8200"/>
              </a:gs>
              <a:gs pos="5001">
                <a:srgbClr val="FF0000"/>
              </a:gs>
              <a:gs pos="17501">
                <a:srgbClr val="BA0066"/>
              </a:gs>
              <a:gs pos="35000">
                <a:srgbClr val="66008F"/>
              </a:gs>
              <a:gs pos="50000">
                <a:srgbClr val="000082"/>
              </a:gs>
              <a:gs pos="65000">
                <a:srgbClr val="66008F"/>
              </a:gs>
              <a:gs pos="82500">
                <a:srgbClr val="BA0066"/>
              </a:gs>
              <a:gs pos="95000">
                <a:srgbClr val="FF0000"/>
              </a:gs>
              <a:gs pos="100000">
                <a:srgbClr val="FF82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 rtl="1"/>
            <a:r>
              <a:rPr lang="ar-SA" altLang="fr-FR" sz="2000" b="1">
                <a:solidFill>
                  <a:srgbClr val="FFFF00"/>
                </a:solidFill>
                <a:latin typeface="Symbol" panose="05050102010706020507" pitchFamily="18" charset="2"/>
              </a:rPr>
              <a:t>ان الدورية االمكانية </a:t>
            </a:r>
          </a:p>
          <a:p>
            <a:pPr algn="r" rtl="1"/>
            <a:r>
              <a:rPr lang="ar-SA" altLang="fr-FR" sz="2000" b="1">
                <a:solidFill>
                  <a:srgbClr val="FFFF00"/>
                </a:solidFill>
                <a:latin typeface="Symbol" panose="05050102010706020507" pitchFamily="18" charset="2"/>
              </a:rPr>
              <a:t>للا نتشارهو طول الموجة </a:t>
            </a:r>
            <a:endParaRPr lang="fr-FR" altLang="fr-FR" sz="2000" b="1">
              <a:solidFill>
                <a:srgbClr val="FFFF00"/>
              </a:solidFill>
              <a:latin typeface="Symbol" panose="05050102010706020507" pitchFamily="18" charset="2"/>
            </a:endParaRPr>
          </a:p>
        </p:txBody>
      </p:sp>
      <p:pic>
        <p:nvPicPr>
          <p:cNvPr id="33799" name="Picture 7" descr="lbd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78275"/>
            <a:ext cx="5508625" cy="287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800" name="Picture 8" descr="image00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549275"/>
            <a:ext cx="1511300" cy="67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801" name="Oval 9"/>
          <p:cNvSpPr>
            <a:spLocks noChangeArrowheads="1"/>
          </p:cNvSpPr>
          <p:nvPr/>
        </p:nvSpPr>
        <p:spPr bwMode="auto">
          <a:xfrm>
            <a:off x="5219700" y="0"/>
            <a:ext cx="3675063" cy="792163"/>
          </a:xfrm>
          <a:prstGeom prst="ellipse">
            <a:avLst/>
          </a:prstGeom>
          <a:gradFill rotWithShape="0">
            <a:gsLst>
              <a:gs pos="0">
                <a:srgbClr val="FF8200"/>
              </a:gs>
              <a:gs pos="5001">
                <a:srgbClr val="FF0000"/>
              </a:gs>
              <a:gs pos="17501">
                <a:srgbClr val="BA0066"/>
              </a:gs>
              <a:gs pos="35000">
                <a:srgbClr val="66008F"/>
              </a:gs>
              <a:gs pos="50000">
                <a:srgbClr val="000082"/>
              </a:gs>
              <a:gs pos="65000">
                <a:srgbClr val="66008F"/>
              </a:gs>
              <a:gs pos="82500">
                <a:srgbClr val="BA0066"/>
              </a:gs>
              <a:gs pos="95000">
                <a:srgbClr val="FF0000"/>
              </a:gs>
              <a:gs pos="100000">
                <a:srgbClr val="FF8200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ar-SA" altLang="fr-FR" sz="2800">
                <a:solidFill>
                  <a:srgbClr val="FFFF00"/>
                </a:solidFill>
              </a:rPr>
              <a:t>مفهوم طول الموجة </a:t>
            </a:r>
            <a:endParaRPr lang="fr-FR" altLang="fr-FR" sz="2800">
              <a:solidFill>
                <a:srgbClr val="FFFF00"/>
              </a:solidFill>
            </a:endParaRPr>
          </a:p>
        </p:txBody>
      </p:sp>
      <p:pic>
        <p:nvPicPr>
          <p:cNvPr id="33802" name="Picture 10" descr="klambda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933825"/>
            <a:ext cx="4716462" cy="1225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803" name="Rectangle 11"/>
          <p:cNvSpPr>
            <a:spLocks noChangeArrowheads="1"/>
          </p:cNvSpPr>
          <p:nvPr/>
        </p:nvSpPr>
        <p:spPr bwMode="auto">
          <a:xfrm>
            <a:off x="5292725" y="836613"/>
            <a:ext cx="3563938" cy="576262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 rtl="1"/>
            <a:r>
              <a:rPr lang="ar-SA" altLang="fr-FR" sz="2000" b="1">
                <a:solidFill>
                  <a:srgbClr val="FF6600"/>
                </a:solidFill>
                <a:latin typeface="Symbol" panose="05050102010706020507" pitchFamily="18" charset="2"/>
              </a:rPr>
              <a:t>مراحل تشكل الموجة الميكانيكية المتقدمة </a:t>
            </a:r>
            <a:endParaRPr lang="fr-FR" altLang="fr-FR" sz="2000" b="1">
              <a:solidFill>
                <a:srgbClr val="FF6600"/>
              </a:solidFill>
              <a:latin typeface="Symbol" panose="05050102010706020507" pitchFamily="18" charset="2"/>
            </a:endParaRPr>
          </a:p>
        </p:txBody>
      </p:sp>
      <p:pic>
        <p:nvPicPr>
          <p:cNvPr id="33804" name="Picture 1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5538"/>
            <a:ext cx="5514975" cy="86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805" name="Rectangle 13"/>
          <p:cNvSpPr>
            <a:spLocks noChangeArrowheads="1"/>
          </p:cNvSpPr>
          <p:nvPr/>
        </p:nvSpPr>
        <p:spPr bwMode="auto">
          <a:xfrm>
            <a:off x="5867400" y="1484313"/>
            <a:ext cx="2268538" cy="576262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 rtl="1"/>
            <a:r>
              <a:rPr lang="ar-SA" altLang="fr-FR" sz="2000" b="1">
                <a:solidFill>
                  <a:srgbClr val="FF6600"/>
                </a:solidFill>
                <a:latin typeface="Symbol" panose="05050102010706020507" pitchFamily="18" charset="2"/>
              </a:rPr>
              <a:t>بعد مرور ربع دور</a:t>
            </a:r>
            <a:endParaRPr lang="fr-FR" altLang="fr-FR" sz="2000" b="1">
              <a:solidFill>
                <a:srgbClr val="FF6600"/>
              </a:solidFill>
              <a:latin typeface="Symbol" panose="05050102010706020507" pitchFamily="18" charset="2"/>
            </a:endParaRPr>
          </a:p>
        </p:txBody>
      </p:sp>
      <p:sp>
        <p:nvSpPr>
          <p:cNvPr id="33806" name="Rectangle 14"/>
          <p:cNvSpPr>
            <a:spLocks noChangeArrowheads="1"/>
          </p:cNvSpPr>
          <p:nvPr/>
        </p:nvSpPr>
        <p:spPr bwMode="auto">
          <a:xfrm>
            <a:off x="5940425" y="1989138"/>
            <a:ext cx="2197100" cy="576262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 rtl="1"/>
            <a:r>
              <a:rPr lang="ar-SA" altLang="fr-FR" b="1">
                <a:solidFill>
                  <a:srgbClr val="FF6600"/>
                </a:solidFill>
              </a:rPr>
              <a:t>بعد مرور نصف دور</a:t>
            </a:r>
            <a:endParaRPr lang="fr-FR" altLang="fr-FR" b="1">
              <a:solidFill>
                <a:srgbClr val="FF6600"/>
              </a:solidFill>
            </a:endParaRPr>
          </a:p>
        </p:txBody>
      </p:sp>
      <p:sp>
        <p:nvSpPr>
          <p:cNvPr id="33807" name="Rectangle 15"/>
          <p:cNvSpPr>
            <a:spLocks noChangeArrowheads="1"/>
          </p:cNvSpPr>
          <p:nvPr/>
        </p:nvSpPr>
        <p:spPr bwMode="auto">
          <a:xfrm>
            <a:off x="5867400" y="2492375"/>
            <a:ext cx="2266950" cy="576263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 rtl="1"/>
            <a:r>
              <a:rPr lang="ar-SA" altLang="fr-FR" b="1">
                <a:solidFill>
                  <a:srgbClr val="FF6600"/>
                </a:solidFill>
              </a:rPr>
              <a:t>بعد مرور ثلاثة أرباع الدور</a:t>
            </a:r>
            <a:endParaRPr lang="fr-FR" altLang="fr-FR" b="1">
              <a:solidFill>
                <a:srgbClr val="FF6600"/>
              </a:solidFill>
            </a:endParaRPr>
          </a:p>
        </p:txBody>
      </p:sp>
      <p:sp>
        <p:nvSpPr>
          <p:cNvPr id="33808" name="Rectangle 16"/>
          <p:cNvSpPr>
            <a:spLocks noChangeArrowheads="1"/>
          </p:cNvSpPr>
          <p:nvPr/>
        </p:nvSpPr>
        <p:spPr bwMode="auto">
          <a:xfrm>
            <a:off x="5867400" y="3068638"/>
            <a:ext cx="2266950" cy="576262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 rtl="1"/>
            <a:r>
              <a:rPr lang="ar-SA" altLang="fr-FR" b="1">
                <a:solidFill>
                  <a:srgbClr val="FF6600"/>
                </a:solidFill>
              </a:rPr>
              <a:t>بعد مرور زمن قدره دور </a:t>
            </a:r>
            <a:endParaRPr lang="fr-FR" altLang="fr-FR" b="1">
              <a:solidFill>
                <a:srgbClr val="FF6600"/>
              </a:solidFill>
            </a:endParaRPr>
          </a:p>
        </p:txBody>
      </p:sp>
      <p:sp>
        <p:nvSpPr>
          <p:cNvPr id="33809" name="Rectangle 17"/>
          <p:cNvSpPr>
            <a:spLocks noChangeArrowheads="1"/>
          </p:cNvSpPr>
          <p:nvPr/>
        </p:nvSpPr>
        <p:spPr bwMode="auto">
          <a:xfrm>
            <a:off x="6011863" y="4508500"/>
            <a:ext cx="2266950" cy="576263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 rtl="1"/>
            <a:r>
              <a:rPr lang="ar-SA" altLang="fr-FR" b="1">
                <a:solidFill>
                  <a:srgbClr val="FF6600"/>
                </a:solidFill>
              </a:rPr>
              <a:t>بعد مرور زمن قدره</a:t>
            </a:r>
            <a:r>
              <a:rPr lang="en-US" altLang="fr-FR" b="1">
                <a:solidFill>
                  <a:srgbClr val="FF6600"/>
                </a:solidFill>
              </a:rPr>
              <a:t>t  </a:t>
            </a:r>
            <a:endParaRPr lang="fr-FR" altLang="fr-FR" b="1">
              <a:solidFill>
                <a:srgbClr val="FF6600"/>
              </a:solidFill>
            </a:endParaRPr>
          </a:p>
        </p:txBody>
      </p:sp>
      <p:sp>
        <p:nvSpPr>
          <p:cNvPr id="33810" name="Rectangle 18"/>
          <p:cNvSpPr>
            <a:spLocks noChangeArrowheads="1"/>
          </p:cNvSpPr>
          <p:nvPr/>
        </p:nvSpPr>
        <p:spPr bwMode="auto">
          <a:xfrm>
            <a:off x="5508625" y="188913"/>
            <a:ext cx="3238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fr-FR" sz="2000" b="1">
                <a:solidFill>
                  <a:srgbClr val="FFFF00"/>
                </a:solidFill>
                <a:latin typeface="Symbol" panose="05050102010706020507" pitchFamily="18" charset="2"/>
              </a:rPr>
              <a:t>l</a:t>
            </a:r>
            <a:endParaRPr lang="fr-FR" altLang="fr-FR" sz="2000" b="1">
              <a:solidFill>
                <a:srgbClr val="FFFF00"/>
              </a:solidFill>
              <a:latin typeface="Symbol" panose="05050102010706020507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3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38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8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8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3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5" dur="5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33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33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0" dur="500"/>
                                        <p:tgtEl>
                                          <p:spTgt spid="33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33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0" dur="5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33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60" dur="5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5" dur="500"/>
                                        <p:tgtEl>
                                          <p:spTgt spid="33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0" dur="5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5" dur="500"/>
                                        <p:tgtEl>
                                          <p:spTgt spid="33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0" dur="5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33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9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7" grpId="0" animBg="1"/>
      <p:bldP spid="33798" grpId="0" animBg="1"/>
      <p:bldP spid="33801" grpId="0" animBg="1"/>
      <p:bldP spid="33803" grpId="0" animBg="1"/>
      <p:bldP spid="33805" grpId="0" animBg="1"/>
      <p:bldP spid="33806" grpId="0" animBg="1"/>
      <p:bldP spid="33807" grpId="0" animBg="1"/>
      <p:bldP spid="33808" grpId="0" animBg="1"/>
      <p:bldP spid="33809" grpId="0" animBg="1"/>
      <p:bldP spid="3381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29600" cy="1143000"/>
          </a:xfrm>
        </p:spPr>
        <p:txBody>
          <a:bodyPr/>
          <a:lstStyle/>
          <a:p>
            <a:r>
              <a:rPr lang="ar-SA" altLang="fr-FR"/>
              <a:t>يتعلق طول الموجة بوسط الانتشار</a:t>
            </a:r>
            <a:endParaRPr lang="fr-FR" altLang="fr-FR"/>
          </a:p>
        </p:txBody>
      </p:sp>
      <p:pic>
        <p:nvPicPr>
          <p:cNvPr id="34819" name="Picture 3" descr="longueur_onde_f"/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31913" y="1052513"/>
            <a:ext cx="6696075" cy="38163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1835150" y="4941888"/>
            <a:ext cx="5545138" cy="503237"/>
          </a:xfrm>
          <a:prstGeom prst="rect">
            <a:avLst/>
          </a:prstGeom>
          <a:solidFill>
            <a:schemeClr val="accent1"/>
          </a:solidFill>
          <a:ln w="9525">
            <a:miter lim="800000"/>
            <a:headEnd/>
            <a:tailEnd/>
          </a:ln>
          <a:effectLst/>
          <a:scene3d>
            <a:camera prst="legacyObliqueBottom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  <a:contourClr>
              <a:schemeClr val="accent1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ctr"/>
            <a:r>
              <a:rPr lang="ar-SA" altLang="fr-FR" sz="2400" b="1">
                <a:solidFill>
                  <a:srgbClr val="FFFF00"/>
                </a:solidFill>
                <a:latin typeface="Symbol" panose="05050102010706020507" pitchFamily="18" charset="2"/>
              </a:rPr>
              <a:t>لكن دور الموجة أو تواترها مستقل عن وسط الانتشار</a:t>
            </a:r>
            <a:endParaRPr lang="fr-FR" altLang="fr-FR" sz="2400" b="1">
              <a:solidFill>
                <a:srgbClr val="FFFF00"/>
              </a:solidFill>
              <a:latin typeface="Symbol" panose="05050102010706020507" pitchFamily="18" charset="2"/>
            </a:endParaRPr>
          </a:p>
        </p:txBody>
      </p:sp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468313" y="5589588"/>
            <a:ext cx="8388350" cy="693737"/>
          </a:xfrm>
          <a:prstGeom prst="rect">
            <a:avLst/>
          </a:prstGeom>
          <a:solidFill>
            <a:schemeClr val="accent1"/>
          </a:solidFill>
          <a:ln w="9525">
            <a:miter lim="800000"/>
            <a:headEnd/>
            <a:tailEnd/>
          </a:ln>
          <a:effectLst/>
          <a:scene3d>
            <a:camera prst="legacyObliqueBottom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  <a:contourClr>
              <a:schemeClr val="accent1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ctr"/>
            <a:r>
              <a:rPr lang="ar-SA" altLang="fr-FR" sz="2800" b="1">
                <a:solidFill>
                  <a:srgbClr val="FFFF00"/>
                </a:solidFill>
                <a:latin typeface="Symbol" panose="05050102010706020507" pitchFamily="18" charset="2"/>
              </a:rPr>
              <a:t>الوسط المبدد هو الوسط الذي تتعلق فيه سرعة انتشار الموجة بتواترها </a:t>
            </a:r>
            <a:endParaRPr lang="fr-FR" altLang="fr-FR" sz="2800" b="1">
              <a:solidFill>
                <a:srgbClr val="FFFF00"/>
              </a:solidFill>
              <a:latin typeface="Symbol" panose="05050102010706020507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/>
      <p:bldP spid="34820" grpId="0" animBg="1"/>
      <p:bldP spid="3482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5888"/>
            <a:ext cx="5580063" cy="6742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5843" name="Group 3"/>
          <p:cNvGrpSpPr>
            <a:grpSpLocks/>
          </p:cNvGrpSpPr>
          <p:nvPr/>
        </p:nvGrpSpPr>
        <p:grpSpPr bwMode="auto">
          <a:xfrm>
            <a:off x="5580063" y="2349500"/>
            <a:ext cx="3314700" cy="935038"/>
            <a:chOff x="3515" y="1480"/>
            <a:chExt cx="2088" cy="589"/>
          </a:xfrm>
        </p:grpSpPr>
        <p:sp>
          <p:nvSpPr>
            <p:cNvPr id="35844" name="Line 4"/>
            <p:cNvSpPr>
              <a:spLocks noChangeShapeType="1"/>
            </p:cNvSpPr>
            <p:nvPr/>
          </p:nvSpPr>
          <p:spPr bwMode="auto">
            <a:xfrm>
              <a:off x="3515" y="1480"/>
              <a:ext cx="318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grpSp>
          <p:nvGrpSpPr>
            <p:cNvPr id="35845" name="Group 5"/>
            <p:cNvGrpSpPr>
              <a:grpSpLocks/>
            </p:cNvGrpSpPr>
            <p:nvPr/>
          </p:nvGrpSpPr>
          <p:grpSpPr bwMode="auto">
            <a:xfrm>
              <a:off x="3515" y="1480"/>
              <a:ext cx="2088" cy="589"/>
              <a:chOff x="3515" y="1480"/>
              <a:chExt cx="2088" cy="589"/>
            </a:xfrm>
          </p:grpSpPr>
          <p:sp>
            <p:nvSpPr>
              <p:cNvPr id="35846" name="Oval 6"/>
              <p:cNvSpPr>
                <a:spLocks noChangeArrowheads="1"/>
              </p:cNvSpPr>
              <p:nvPr/>
            </p:nvSpPr>
            <p:spPr bwMode="auto">
              <a:xfrm>
                <a:off x="3742" y="1480"/>
                <a:ext cx="1861" cy="499"/>
              </a:xfrm>
              <a:prstGeom prst="ellipse">
                <a:avLst/>
              </a:prstGeom>
              <a:gradFill rotWithShape="0">
                <a:gsLst>
                  <a:gs pos="0">
                    <a:srgbClr val="FF8200"/>
                  </a:gs>
                  <a:gs pos="5001">
                    <a:srgbClr val="FF0000"/>
                  </a:gs>
                  <a:gs pos="17501">
                    <a:srgbClr val="BA0066"/>
                  </a:gs>
                  <a:gs pos="35000">
                    <a:srgbClr val="66008F"/>
                  </a:gs>
                  <a:gs pos="50000">
                    <a:srgbClr val="000082"/>
                  </a:gs>
                  <a:gs pos="65000">
                    <a:srgbClr val="66008F"/>
                  </a:gs>
                  <a:gs pos="82500">
                    <a:srgbClr val="BA0066"/>
                  </a:gs>
                  <a:gs pos="95000">
                    <a:srgbClr val="FF0000"/>
                  </a:gs>
                  <a:gs pos="100000">
                    <a:srgbClr val="FF82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ar-SA" altLang="fr-FR" sz="2800">
                    <a:solidFill>
                      <a:srgbClr val="FFFF00"/>
                    </a:solidFill>
                  </a:rPr>
                  <a:t>طول موجة </a:t>
                </a:r>
                <a:endParaRPr lang="fr-FR" altLang="fr-FR" sz="2800">
                  <a:solidFill>
                    <a:srgbClr val="FFFF00"/>
                  </a:solidFill>
                </a:endParaRPr>
              </a:p>
            </p:txBody>
          </p:sp>
          <p:sp>
            <p:nvSpPr>
              <p:cNvPr id="35847" name="Line 7"/>
              <p:cNvSpPr>
                <a:spLocks noChangeShapeType="1"/>
              </p:cNvSpPr>
              <p:nvPr/>
            </p:nvSpPr>
            <p:spPr bwMode="auto">
              <a:xfrm flipV="1">
                <a:off x="3515" y="1842"/>
                <a:ext cx="363" cy="2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669088"/>
          </a:xfrm>
        </p:spPr>
      </p:pic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2916238" y="908050"/>
            <a:ext cx="3313112" cy="720725"/>
          </a:xfrm>
          <a:prstGeom prst="rect">
            <a:avLst/>
          </a:prstGeom>
          <a:gradFill rotWithShape="1">
            <a:gsLst>
              <a:gs pos="0">
                <a:srgbClr val="000082"/>
              </a:gs>
              <a:gs pos="15000">
                <a:srgbClr val="66008F"/>
              </a:gs>
              <a:gs pos="32499">
                <a:srgbClr val="BA0066"/>
              </a:gs>
              <a:gs pos="45000">
                <a:srgbClr val="FF0000"/>
              </a:gs>
              <a:gs pos="50000">
                <a:srgbClr val="FF8200"/>
              </a:gs>
              <a:gs pos="55001">
                <a:srgbClr val="FF0000"/>
              </a:gs>
              <a:gs pos="67501">
                <a:srgbClr val="BA0066"/>
              </a:gs>
              <a:gs pos="85000">
                <a:srgbClr val="66008F"/>
              </a:gs>
              <a:gs pos="100000">
                <a:srgbClr val="000082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 rtl="1"/>
            <a:r>
              <a:rPr lang="ar-SA" altLang="fr-FR" sz="2000" b="1">
                <a:latin typeface="Symbol" panose="05050102010706020507" pitchFamily="18" charset="2"/>
              </a:rPr>
              <a:t>طول الموجة </a:t>
            </a:r>
            <a:r>
              <a:rPr lang="fr-CH" altLang="fr-FR" sz="2000" b="1">
                <a:latin typeface="Symbol" panose="05050102010706020507" pitchFamily="18" charset="2"/>
              </a:rPr>
              <a:t>l</a:t>
            </a:r>
            <a:r>
              <a:rPr lang="ar-SA" altLang="fr-FR" sz="2000" b="1">
                <a:latin typeface="Symbol" panose="05050102010706020507" pitchFamily="18" charset="2"/>
              </a:rPr>
              <a:t>هو أصغر مسافة تفصل </a:t>
            </a:r>
          </a:p>
          <a:p>
            <a:pPr algn="r" rtl="1"/>
            <a:r>
              <a:rPr lang="ar-SA" altLang="fr-FR" sz="2000" b="1">
                <a:latin typeface="Symbol" panose="05050102010706020507" pitchFamily="18" charset="2"/>
              </a:rPr>
              <a:t>بين نقطتين من وسط الانتشار</a:t>
            </a:r>
            <a:endParaRPr lang="fr-FR" altLang="fr-FR" sz="2000" b="1">
              <a:latin typeface="Symbol" panose="05050102010706020507" pitchFamily="18" charset="2"/>
            </a:endParaRPr>
          </a:p>
        </p:txBody>
      </p:sp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6804025" y="6092825"/>
            <a:ext cx="2339975" cy="647700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 rtl="1"/>
            <a:r>
              <a:rPr lang="ar-SA" altLang="fr-FR" sz="2000" b="1">
                <a:solidFill>
                  <a:schemeClr val="bg1"/>
                </a:solidFill>
                <a:latin typeface="Symbol" panose="05050102010706020507" pitchFamily="18" charset="2"/>
              </a:rPr>
              <a:t>طول الموجة في</a:t>
            </a:r>
            <a:r>
              <a:rPr lang="fr-FR" altLang="fr-FR" sz="2000" b="1">
                <a:solidFill>
                  <a:schemeClr val="bg1"/>
                </a:solidFill>
                <a:latin typeface="Symbol" panose="05050102010706020507" pitchFamily="18" charset="2"/>
              </a:rPr>
              <a:t> </a:t>
            </a:r>
            <a:r>
              <a:rPr lang="ar-SA" altLang="fr-FR" sz="2000" b="1">
                <a:solidFill>
                  <a:schemeClr val="bg1"/>
                </a:solidFill>
                <a:latin typeface="Symbol" panose="05050102010706020507" pitchFamily="18" charset="2"/>
              </a:rPr>
              <a:t>حبل</a:t>
            </a:r>
            <a:endParaRPr lang="fr-FR" altLang="fr-FR" sz="2000" b="1">
              <a:solidFill>
                <a:schemeClr val="bg1"/>
              </a:solidFill>
              <a:latin typeface="Symbol" panose="05050102010706020507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animBg="1"/>
      <p:bldP spid="3686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8758238" cy="6858000"/>
          </a:xfrm>
        </p:spPr>
      </p:pic>
      <p:sp>
        <p:nvSpPr>
          <p:cNvPr id="37891" name="Rectangle 3"/>
          <p:cNvSpPr>
            <a:spLocks noGrp="1" noChangeArrowheads="1"/>
          </p:cNvSpPr>
          <p:nvPr>
            <p:ph type="title"/>
          </p:nvPr>
        </p:nvSpPr>
        <p:spPr>
          <a:xfrm>
            <a:off x="323850" y="2924175"/>
            <a:ext cx="3384550" cy="1143000"/>
          </a:xfrm>
          <a:gradFill rotWithShape="1">
            <a:gsLst>
              <a:gs pos="0">
                <a:schemeClr val="accent1"/>
              </a:gs>
              <a:gs pos="50000">
                <a:schemeClr val="accent1">
                  <a:gamma/>
                  <a:shade val="46275"/>
                  <a:invGamma/>
                </a:schemeClr>
              </a:gs>
              <a:gs pos="100000">
                <a:schemeClr val="accent1"/>
              </a:gs>
            </a:gsLst>
            <a:lin ang="5400000" scaled="1"/>
          </a:gradFill>
          <a:ln/>
        </p:spPr>
        <p:txBody>
          <a:bodyPr/>
          <a:lstStyle/>
          <a:p>
            <a:pPr algn="r"/>
            <a:r>
              <a:rPr lang="ar-SA" altLang="fr-FR" sz="2400">
                <a:solidFill>
                  <a:srgbClr val="FF3300"/>
                </a:solidFill>
              </a:rPr>
              <a:t>النقاط التي تبعد عن بعضها بمسافة </a:t>
            </a:r>
            <a:br>
              <a:rPr lang="ar-SA" altLang="fr-FR" sz="2400">
                <a:solidFill>
                  <a:srgbClr val="FF3300"/>
                </a:solidFill>
              </a:rPr>
            </a:br>
            <a:r>
              <a:rPr lang="ar-SA" altLang="fr-FR" sz="2400">
                <a:solidFill>
                  <a:srgbClr val="FF3300"/>
                </a:solidFill>
              </a:rPr>
              <a:t> تهتز  على تعاكس في الصفحة</a:t>
            </a:r>
            <a:endParaRPr lang="fr-FR" altLang="fr-FR" sz="2400">
              <a:solidFill>
                <a:srgbClr val="FF3300"/>
              </a:solidFill>
            </a:endParaRPr>
          </a:p>
        </p:txBody>
      </p:sp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3357563"/>
            <a:ext cx="1368425" cy="36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7893" name="Group 5"/>
          <p:cNvGrpSpPr>
            <a:grpSpLocks/>
          </p:cNvGrpSpPr>
          <p:nvPr/>
        </p:nvGrpSpPr>
        <p:grpSpPr bwMode="auto">
          <a:xfrm>
            <a:off x="3635375" y="4076700"/>
            <a:ext cx="649288" cy="1081088"/>
            <a:chOff x="2290" y="2568"/>
            <a:chExt cx="409" cy="681"/>
          </a:xfrm>
        </p:grpSpPr>
        <p:sp>
          <p:nvSpPr>
            <p:cNvPr id="37894" name="Line 6"/>
            <p:cNvSpPr>
              <a:spLocks noChangeShapeType="1"/>
            </p:cNvSpPr>
            <p:nvPr/>
          </p:nvSpPr>
          <p:spPr bwMode="auto">
            <a:xfrm>
              <a:off x="2290" y="2568"/>
              <a:ext cx="318" cy="272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7895" name="Line 7"/>
            <p:cNvSpPr>
              <a:spLocks noChangeShapeType="1"/>
            </p:cNvSpPr>
            <p:nvPr/>
          </p:nvSpPr>
          <p:spPr bwMode="auto">
            <a:xfrm>
              <a:off x="2290" y="2568"/>
              <a:ext cx="409" cy="681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37896" name="Rectangle 8"/>
          <p:cNvSpPr>
            <a:spLocks noChangeArrowheads="1"/>
          </p:cNvSpPr>
          <p:nvPr/>
        </p:nvSpPr>
        <p:spPr bwMode="auto">
          <a:xfrm>
            <a:off x="250825" y="5634038"/>
            <a:ext cx="6121400" cy="1223962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rtl="1"/>
            <a:r>
              <a:rPr lang="ar-SA" altLang="fr-FR" sz="3200" b="1">
                <a:solidFill>
                  <a:schemeClr val="bg1"/>
                </a:solidFill>
                <a:latin typeface="Symbol" panose="05050102010706020507" pitchFamily="18" charset="2"/>
              </a:rPr>
              <a:t>تزيد سرعة الانتشار بزيادة  سمك حوض الماء </a:t>
            </a:r>
          </a:p>
          <a:p>
            <a:pPr algn="ctr" rtl="1"/>
            <a:r>
              <a:rPr lang="ar-SA" altLang="fr-FR" sz="3200" b="1">
                <a:solidFill>
                  <a:schemeClr val="bg1"/>
                </a:solidFill>
                <a:latin typeface="Symbol" panose="05050102010706020507" pitchFamily="18" charset="2"/>
              </a:rPr>
              <a:t> وتنقص بنقصانه</a:t>
            </a:r>
            <a:endParaRPr lang="fr-FR" altLang="fr-FR" sz="3200" b="1">
              <a:solidFill>
                <a:schemeClr val="bg1"/>
              </a:solidFill>
              <a:latin typeface="Symbol" panose="05050102010706020507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7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animBg="1"/>
      <p:bldP spid="3789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54087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0" y="6021388"/>
            <a:ext cx="2339975" cy="647700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 rtl="1"/>
            <a:r>
              <a:rPr lang="ar-SA" altLang="fr-FR" sz="2000" b="1">
                <a:solidFill>
                  <a:schemeClr val="bg1"/>
                </a:solidFill>
                <a:latin typeface="Symbol" panose="05050102010706020507" pitchFamily="18" charset="2"/>
              </a:rPr>
              <a:t>طول الموجة في حالة سائل </a:t>
            </a:r>
            <a:endParaRPr lang="fr-FR" altLang="fr-FR" sz="2000" b="1">
              <a:solidFill>
                <a:schemeClr val="bg1"/>
              </a:solidFill>
              <a:latin typeface="Symbol" panose="05050102010706020507" pitchFamily="18" charset="2"/>
            </a:endParaRPr>
          </a:p>
        </p:txBody>
      </p:sp>
      <p:grpSp>
        <p:nvGrpSpPr>
          <p:cNvPr id="38916" name="Group 4"/>
          <p:cNvGrpSpPr>
            <a:grpSpLocks/>
          </p:cNvGrpSpPr>
          <p:nvPr/>
        </p:nvGrpSpPr>
        <p:grpSpPr bwMode="auto">
          <a:xfrm>
            <a:off x="3203575" y="2924175"/>
            <a:ext cx="5565775" cy="1935163"/>
            <a:chOff x="2018" y="1842"/>
            <a:chExt cx="3506" cy="1219"/>
          </a:xfrm>
        </p:grpSpPr>
        <p:grpSp>
          <p:nvGrpSpPr>
            <p:cNvPr id="38917" name="Group 5"/>
            <p:cNvGrpSpPr>
              <a:grpSpLocks/>
            </p:cNvGrpSpPr>
            <p:nvPr/>
          </p:nvGrpSpPr>
          <p:grpSpPr bwMode="auto">
            <a:xfrm>
              <a:off x="2018" y="2341"/>
              <a:ext cx="3506" cy="720"/>
              <a:chOff x="1882" y="2523"/>
              <a:chExt cx="3506" cy="720"/>
            </a:xfrm>
          </p:grpSpPr>
          <p:pic>
            <p:nvPicPr>
              <p:cNvPr id="38918" name="Picture 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62" y="2659"/>
                <a:ext cx="590" cy="2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38919" name="Rectangle 7"/>
              <p:cNvSpPr>
                <a:spLocks noChangeArrowheads="1"/>
              </p:cNvSpPr>
              <p:nvPr/>
            </p:nvSpPr>
            <p:spPr bwMode="auto">
              <a:xfrm>
                <a:off x="1882" y="2523"/>
                <a:ext cx="3506" cy="7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algn="ctr">
                  <a:defRPr sz="4400">
                    <a:solidFill>
                      <a:schemeClr val="tx2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algn="ctr">
                  <a:defRPr sz="4400">
                    <a:solidFill>
                      <a:schemeClr val="tx2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algn="ctr">
                  <a:defRPr sz="4400">
                    <a:solidFill>
                      <a:schemeClr val="tx2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algn="ctr">
                  <a:defRPr sz="4400">
                    <a:solidFill>
                      <a:schemeClr val="tx2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algn="ctr">
                  <a:defRPr sz="4400">
                    <a:solidFill>
                      <a:schemeClr val="tx2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457200" algn="ctr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914400" algn="ctr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1371600" algn="ctr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1828800" algn="ctr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r"/>
                <a:r>
                  <a:rPr lang="ar-SA" altLang="fr-FR" sz="2400">
                    <a:solidFill>
                      <a:srgbClr val="FF3300"/>
                    </a:solidFill>
                  </a:rPr>
                  <a:t>النقاط التي تبعد عن بعضها بمسافة </a:t>
                </a:r>
                <a:br>
                  <a:rPr lang="ar-SA" altLang="fr-FR" sz="2400">
                    <a:solidFill>
                      <a:srgbClr val="FF3300"/>
                    </a:solidFill>
                  </a:rPr>
                </a:br>
                <a:r>
                  <a:rPr lang="ar-SA" altLang="fr-FR" sz="2400">
                    <a:solidFill>
                      <a:srgbClr val="FF3300"/>
                    </a:solidFill>
                  </a:rPr>
                  <a:t>تهتز على توافق في الصفحة</a:t>
                </a:r>
                <a:r>
                  <a:rPr lang="ar-SA" altLang="fr-FR" sz="2400"/>
                  <a:t> </a:t>
                </a:r>
                <a:endParaRPr lang="fr-FR" altLang="fr-FR" sz="2400"/>
              </a:p>
            </p:txBody>
          </p:sp>
        </p:grpSp>
        <p:sp>
          <p:nvSpPr>
            <p:cNvPr id="38920" name="Line 8"/>
            <p:cNvSpPr>
              <a:spLocks noChangeShapeType="1"/>
            </p:cNvSpPr>
            <p:nvPr/>
          </p:nvSpPr>
          <p:spPr bwMode="auto">
            <a:xfrm flipH="1" flipV="1">
              <a:off x="3696" y="1842"/>
              <a:ext cx="46" cy="4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8921" name="Line 9"/>
            <p:cNvSpPr>
              <a:spLocks noChangeShapeType="1"/>
            </p:cNvSpPr>
            <p:nvPr/>
          </p:nvSpPr>
          <p:spPr bwMode="auto">
            <a:xfrm flipH="1" flipV="1">
              <a:off x="3061" y="1933"/>
              <a:ext cx="635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88913"/>
            <a:ext cx="9144000" cy="6669087"/>
          </a:xfrm>
        </p:spPr>
      </p:pic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6659563" y="5805488"/>
            <a:ext cx="2089150" cy="647700"/>
          </a:xfrm>
          <a:prstGeom prst="rect">
            <a:avLst/>
          </a:prstGeom>
          <a:gradFill rotWithShape="1">
            <a:gsLst>
              <a:gs pos="0">
                <a:srgbClr val="000082"/>
              </a:gs>
              <a:gs pos="15000">
                <a:srgbClr val="66008F"/>
              </a:gs>
              <a:gs pos="32499">
                <a:srgbClr val="BA0066"/>
              </a:gs>
              <a:gs pos="45000">
                <a:srgbClr val="FF0000"/>
              </a:gs>
              <a:gs pos="50000">
                <a:srgbClr val="FF8200"/>
              </a:gs>
              <a:gs pos="55001">
                <a:srgbClr val="FF0000"/>
              </a:gs>
              <a:gs pos="67501">
                <a:srgbClr val="BA0066"/>
              </a:gs>
              <a:gs pos="85000">
                <a:srgbClr val="66008F"/>
              </a:gs>
              <a:gs pos="100000">
                <a:srgbClr val="000082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 rtl="1"/>
            <a:r>
              <a:rPr lang="ar-SA" altLang="fr-FR" sz="2000" b="1">
                <a:solidFill>
                  <a:srgbClr val="FFFF00"/>
                </a:solidFill>
                <a:latin typeface="Symbol" panose="05050102010706020507" pitchFamily="18" charset="2"/>
              </a:rPr>
              <a:t>طول الموجة في نابض</a:t>
            </a:r>
            <a:endParaRPr lang="fr-FR" altLang="fr-FR" sz="2000" b="1">
              <a:solidFill>
                <a:srgbClr val="FFFF00"/>
              </a:solidFill>
              <a:latin typeface="Symbol" panose="05050102010706020507" pitchFamily="18" charset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9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ext Box 2"/>
          <p:cNvSpPr txBox="1">
            <a:spLocks noChangeArrowheads="1"/>
          </p:cNvSpPr>
          <p:nvPr/>
        </p:nvSpPr>
        <p:spPr bwMode="auto">
          <a:xfrm>
            <a:off x="1258888" y="5949950"/>
            <a:ext cx="30257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fr-FR"/>
          </a:p>
        </p:txBody>
      </p:sp>
      <p:graphicFrame>
        <p:nvGraphicFramePr>
          <p:cNvPr id="71683" name="Group 3"/>
          <p:cNvGraphicFramePr>
            <a:graphicFrameLocks noGrp="1"/>
          </p:cNvGraphicFramePr>
          <p:nvPr>
            <p:ph sz="half" idx="2"/>
          </p:nvPr>
        </p:nvGraphicFramePr>
        <p:xfrm>
          <a:off x="250825" y="1196975"/>
          <a:ext cx="8713788" cy="5256213"/>
        </p:xfrm>
        <a:graphic>
          <a:graphicData uri="http://schemas.openxmlformats.org/drawingml/2006/table">
            <a:tbl>
              <a:tblPr/>
              <a:tblGrid>
                <a:gridCol w="2592388">
                  <a:extLst>
                    <a:ext uri="{9D8B030D-6E8A-4147-A177-3AD203B41FA5}">
                      <a16:colId xmlns:a16="http://schemas.microsoft.com/office/drawing/2014/main" val="4145297519"/>
                    </a:ext>
                  </a:extLst>
                </a:gridCol>
                <a:gridCol w="865187">
                  <a:extLst>
                    <a:ext uri="{9D8B030D-6E8A-4147-A177-3AD203B41FA5}">
                      <a16:colId xmlns:a16="http://schemas.microsoft.com/office/drawing/2014/main" val="3712484507"/>
                    </a:ext>
                  </a:extLst>
                </a:gridCol>
                <a:gridCol w="792163">
                  <a:extLst>
                    <a:ext uri="{9D8B030D-6E8A-4147-A177-3AD203B41FA5}">
                      <a16:colId xmlns:a16="http://schemas.microsoft.com/office/drawing/2014/main" val="73629442"/>
                    </a:ext>
                  </a:extLst>
                </a:gridCol>
                <a:gridCol w="719137">
                  <a:extLst>
                    <a:ext uri="{9D8B030D-6E8A-4147-A177-3AD203B41FA5}">
                      <a16:colId xmlns:a16="http://schemas.microsoft.com/office/drawing/2014/main" val="2062050739"/>
                    </a:ext>
                  </a:extLst>
                </a:gridCol>
                <a:gridCol w="3151188">
                  <a:extLst>
                    <a:ext uri="{9D8B030D-6E8A-4147-A177-3AD203B41FA5}">
                      <a16:colId xmlns:a16="http://schemas.microsoft.com/office/drawing/2014/main" val="4242479323"/>
                    </a:ext>
                  </a:extLst>
                </a:gridCol>
                <a:gridCol w="593725">
                  <a:extLst>
                    <a:ext uri="{9D8B030D-6E8A-4147-A177-3AD203B41FA5}">
                      <a16:colId xmlns:a16="http://schemas.microsoft.com/office/drawing/2014/main" val="607247299"/>
                    </a:ext>
                  </a:extLst>
                </a:gridCol>
              </a:tblGrid>
              <a:tr h="503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alt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السبب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altLang="fr-F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خاطئة دوما</a:t>
                      </a:r>
                      <a:endParaRPr kumimoji="0" lang="fr-FR" alt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altLang="fr-F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صحيحة أحيانا </a:t>
                      </a:r>
                      <a:endParaRPr kumimoji="0" lang="fr-FR" alt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altLang="fr-F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صحيحة دائما </a:t>
                      </a:r>
                      <a:endParaRPr kumimoji="0" lang="fr-FR" alt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alt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الخصائص 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7070154"/>
                  </a:ext>
                </a:extLst>
              </a:tr>
              <a:tr h="6842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alt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2024609"/>
                  </a:ext>
                </a:extLst>
              </a:tr>
              <a:tr h="6175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alt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756482"/>
                  </a:ext>
                </a:extLst>
              </a:tr>
              <a:tr h="711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alt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663772"/>
                  </a:ext>
                </a:extLst>
              </a:tr>
              <a:tr h="9144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alt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3238048"/>
                  </a:ext>
                </a:extLst>
              </a:tr>
              <a:tr h="8620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alt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4744381"/>
                  </a:ext>
                </a:extLst>
              </a:tr>
              <a:tr h="8874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altLang="fr-F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4456130"/>
                  </a:ext>
                </a:extLst>
              </a:tr>
            </a:tbl>
          </a:graphicData>
        </a:graphic>
      </p:graphicFrame>
      <p:sp>
        <p:nvSpPr>
          <p:cNvPr id="71741" name="Text Box 61"/>
          <p:cNvSpPr txBox="1">
            <a:spLocks noChangeArrowheads="1"/>
          </p:cNvSpPr>
          <p:nvPr/>
        </p:nvSpPr>
        <p:spPr bwMode="auto">
          <a:xfrm>
            <a:off x="3059113" y="92075"/>
            <a:ext cx="3168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altLang="fr-FR" sz="2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أجب عما في</a:t>
            </a:r>
            <a:r>
              <a:rPr lang="ar-SA" altLang="fr-FR" sz="2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ar-SA" altLang="fr-FR" sz="2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الجدول التالي</a:t>
            </a:r>
            <a:endParaRPr lang="fr-FR" altLang="fr-FR" sz="240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71742" name="Text Box 62"/>
          <p:cNvSpPr txBox="1">
            <a:spLocks noChangeArrowheads="1"/>
          </p:cNvSpPr>
          <p:nvPr/>
        </p:nvSpPr>
        <p:spPr bwMode="auto">
          <a:xfrm>
            <a:off x="5651500" y="3867150"/>
            <a:ext cx="2520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SA" altLang="fr-FR" b="1">
                <a:solidFill>
                  <a:srgbClr val="FFFF00"/>
                </a:solidFill>
              </a:rPr>
              <a:t>كل نقطة من وسط الانتشار تكرر حركة المنبع بتأخر زمني</a:t>
            </a:r>
            <a:endParaRPr lang="fr-FR" altLang="fr-FR" b="1">
              <a:solidFill>
                <a:srgbClr val="FFFF00"/>
              </a:solidFill>
            </a:endParaRPr>
          </a:p>
        </p:txBody>
      </p:sp>
      <p:sp>
        <p:nvSpPr>
          <p:cNvPr id="71743" name="Text Box 63"/>
          <p:cNvSpPr txBox="1">
            <a:spLocks noChangeArrowheads="1"/>
          </p:cNvSpPr>
          <p:nvPr/>
        </p:nvSpPr>
        <p:spPr bwMode="auto">
          <a:xfrm>
            <a:off x="5651500" y="4803775"/>
            <a:ext cx="25923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SA" altLang="fr-FR" b="1">
                <a:solidFill>
                  <a:srgbClr val="FFFF00"/>
                </a:solidFill>
              </a:rPr>
              <a:t>سرعة نقطة من الوسط عمودية على منحى انتشار الموجة </a:t>
            </a:r>
            <a:endParaRPr lang="fr-FR" altLang="fr-FR" b="1">
              <a:solidFill>
                <a:srgbClr val="FFFF00"/>
              </a:solidFill>
            </a:endParaRPr>
          </a:p>
        </p:txBody>
      </p:sp>
      <p:sp>
        <p:nvSpPr>
          <p:cNvPr id="71744" name="Text Box 64"/>
          <p:cNvSpPr txBox="1">
            <a:spLocks noChangeArrowheads="1"/>
          </p:cNvSpPr>
          <p:nvPr/>
        </p:nvSpPr>
        <p:spPr bwMode="auto">
          <a:xfrm>
            <a:off x="5435600" y="5667375"/>
            <a:ext cx="28098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SA" altLang="fr-FR" b="1">
                <a:solidFill>
                  <a:srgbClr val="FFFF00"/>
                </a:solidFill>
              </a:rPr>
              <a:t>للموجة الواردة والموجة المنعكسة سرعة انتشار نفسها </a:t>
            </a:r>
            <a:endParaRPr lang="fr-FR" altLang="fr-FR" b="1">
              <a:solidFill>
                <a:srgbClr val="FFFF00"/>
              </a:solidFill>
            </a:endParaRPr>
          </a:p>
        </p:txBody>
      </p:sp>
      <p:sp>
        <p:nvSpPr>
          <p:cNvPr id="71745" name="Text Box 65"/>
          <p:cNvSpPr txBox="1">
            <a:spLocks noChangeArrowheads="1"/>
          </p:cNvSpPr>
          <p:nvPr/>
        </p:nvSpPr>
        <p:spPr bwMode="auto">
          <a:xfrm>
            <a:off x="827088" y="6165850"/>
            <a:ext cx="10080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fr-FR"/>
          </a:p>
        </p:txBody>
      </p:sp>
      <p:sp>
        <p:nvSpPr>
          <p:cNvPr id="71746" name="Text Box 66"/>
          <p:cNvSpPr txBox="1">
            <a:spLocks noChangeArrowheads="1"/>
          </p:cNvSpPr>
          <p:nvPr/>
        </p:nvSpPr>
        <p:spPr bwMode="auto">
          <a:xfrm>
            <a:off x="5219700" y="1922463"/>
            <a:ext cx="31686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SA" altLang="fr-FR" b="1">
                <a:solidFill>
                  <a:srgbClr val="FFFF00"/>
                </a:solidFill>
              </a:rPr>
              <a:t>سرعة انتشار الموجة تتعلق بسرعة المنبع </a:t>
            </a:r>
            <a:endParaRPr lang="fr-FR" altLang="fr-FR" b="1">
              <a:solidFill>
                <a:srgbClr val="FFFF00"/>
              </a:solidFill>
            </a:endParaRPr>
          </a:p>
        </p:txBody>
      </p:sp>
      <p:sp>
        <p:nvSpPr>
          <p:cNvPr id="71747" name="Text Box 67"/>
          <p:cNvSpPr txBox="1">
            <a:spLocks noChangeArrowheads="1"/>
          </p:cNvSpPr>
          <p:nvPr/>
        </p:nvSpPr>
        <p:spPr bwMode="auto">
          <a:xfrm>
            <a:off x="5219700" y="2570163"/>
            <a:ext cx="3168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SA" altLang="fr-FR" b="1">
                <a:solidFill>
                  <a:srgbClr val="FFFF00"/>
                </a:solidFill>
              </a:rPr>
              <a:t>دور الموجة  هو نفسه دور المنبع</a:t>
            </a:r>
            <a:endParaRPr lang="fr-FR" altLang="fr-FR" b="1">
              <a:solidFill>
                <a:srgbClr val="FFFF00"/>
              </a:solidFill>
            </a:endParaRPr>
          </a:p>
        </p:txBody>
      </p:sp>
      <p:sp>
        <p:nvSpPr>
          <p:cNvPr id="71748" name="Text Box 68"/>
          <p:cNvSpPr txBox="1">
            <a:spLocks noChangeArrowheads="1"/>
          </p:cNvSpPr>
          <p:nvPr/>
        </p:nvSpPr>
        <p:spPr bwMode="auto">
          <a:xfrm>
            <a:off x="5148263" y="3219450"/>
            <a:ext cx="3168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SA" altLang="fr-FR" b="1">
                <a:solidFill>
                  <a:srgbClr val="FFFF00"/>
                </a:solidFill>
              </a:rPr>
              <a:t>طول الموجة يتعلق بطبيعة وسط الانتشار</a:t>
            </a:r>
            <a:endParaRPr lang="fr-FR" altLang="fr-FR" b="1">
              <a:solidFill>
                <a:srgbClr val="FFFF00"/>
              </a:solidFill>
            </a:endParaRPr>
          </a:p>
        </p:txBody>
      </p:sp>
      <p:pic>
        <p:nvPicPr>
          <p:cNvPr id="71749" name="Picture 6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773238"/>
            <a:ext cx="2519363" cy="792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0" name="Picture 7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492375"/>
            <a:ext cx="2519363" cy="576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1" name="Picture 7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997200"/>
            <a:ext cx="2519363" cy="792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2" name="Picture 7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789363"/>
            <a:ext cx="2592388" cy="935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3" name="Picture 7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5589588"/>
            <a:ext cx="2520950" cy="908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4" name="Picture 7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724400"/>
            <a:ext cx="2520950" cy="865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55" name="Text Box 75"/>
          <p:cNvSpPr txBox="1">
            <a:spLocks noChangeArrowheads="1"/>
          </p:cNvSpPr>
          <p:nvPr/>
        </p:nvSpPr>
        <p:spPr bwMode="auto">
          <a:xfrm>
            <a:off x="2987675" y="1844675"/>
            <a:ext cx="5048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fr-FR" sz="2800" b="1">
                <a:latin typeface="Symbol" panose="05050102010706020507" pitchFamily="18" charset="2"/>
                <a:sym typeface="Symbol" panose="05050102010706020507" pitchFamily="18" charset="2"/>
              </a:rPr>
              <a:t></a:t>
            </a:r>
          </a:p>
        </p:txBody>
      </p:sp>
      <p:sp>
        <p:nvSpPr>
          <p:cNvPr id="71756" name="Text Box 76"/>
          <p:cNvSpPr txBox="1">
            <a:spLocks noChangeArrowheads="1"/>
          </p:cNvSpPr>
          <p:nvPr/>
        </p:nvSpPr>
        <p:spPr bwMode="auto">
          <a:xfrm>
            <a:off x="4643438" y="5589588"/>
            <a:ext cx="5048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fr-FR" b="1">
                <a:latin typeface="Symbol" panose="05050102010706020507" pitchFamily="18" charset="2"/>
                <a:sym typeface="Symbol" panose="05050102010706020507" pitchFamily="18" charset="2"/>
              </a:rPr>
              <a:t></a:t>
            </a:r>
            <a:endParaRPr lang="fr-FR" altLang="fr-FR" b="1">
              <a:latin typeface="Symbol" panose="05050102010706020507" pitchFamily="18" charset="2"/>
              <a:sym typeface="Symbol" panose="05050102010706020507" pitchFamily="18" charset="2"/>
            </a:endParaRPr>
          </a:p>
        </p:txBody>
      </p:sp>
      <p:sp>
        <p:nvSpPr>
          <p:cNvPr id="71757" name="Text Box 77"/>
          <p:cNvSpPr txBox="1">
            <a:spLocks noChangeArrowheads="1"/>
          </p:cNvSpPr>
          <p:nvPr/>
        </p:nvSpPr>
        <p:spPr bwMode="auto">
          <a:xfrm>
            <a:off x="3851275" y="4868863"/>
            <a:ext cx="5048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fr-FR" b="1">
                <a:latin typeface="Symbol" panose="05050102010706020507" pitchFamily="18" charset="2"/>
                <a:sym typeface="Symbol" panose="05050102010706020507" pitchFamily="18" charset="2"/>
              </a:rPr>
              <a:t></a:t>
            </a:r>
            <a:endParaRPr lang="fr-FR" altLang="fr-FR" b="1">
              <a:latin typeface="Symbol" panose="05050102010706020507" pitchFamily="18" charset="2"/>
              <a:sym typeface="Symbol" panose="05050102010706020507" pitchFamily="18" charset="2"/>
            </a:endParaRPr>
          </a:p>
        </p:txBody>
      </p:sp>
      <p:sp>
        <p:nvSpPr>
          <p:cNvPr id="71758" name="Text Box 78"/>
          <p:cNvSpPr txBox="1">
            <a:spLocks noChangeArrowheads="1"/>
          </p:cNvSpPr>
          <p:nvPr/>
        </p:nvSpPr>
        <p:spPr bwMode="auto">
          <a:xfrm>
            <a:off x="3851275" y="3933825"/>
            <a:ext cx="5048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fr-FR" b="1">
                <a:latin typeface="Symbol" panose="05050102010706020507" pitchFamily="18" charset="2"/>
                <a:sym typeface="Symbol" panose="05050102010706020507" pitchFamily="18" charset="2"/>
              </a:rPr>
              <a:t></a:t>
            </a:r>
            <a:endParaRPr lang="fr-FR" altLang="fr-FR" b="1">
              <a:latin typeface="Symbol" panose="05050102010706020507" pitchFamily="18" charset="2"/>
              <a:sym typeface="Symbol" panose="05050102010706020507" pitchFamily="18" charset="2"/>
            </a:endParaRPr>
          </a:p>
        </p:txBody>
      </p:sp>
      <p:sp>
        <p:nvSpPr>
          <p:cNvPr id="71759" name="Text Box 79"/>
          <p:cNvSpPr txBox="1">
            <a:spLocks noChangeArrowheads="1"/>
          </p:cNvSpPr>
          <p:nvPr/>
        </p:nvSpPr>
        <p:spPr bwMode="auto">
          <a:xfrm>
            <a:off x="4572000" y="2492375"/>
            <a:ext cx="5048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fr-FR" b="1">
                <a:latin typeface="Symbol" panose="05050102010706020507" pitchFamily="18" charset="2"/>
                <a:sym typeface="Symbol" panose="05050102010706020507" pitchFamily="18" charset="2"/>
              </a:rPr>
              <a:t></a:t>
            </a:r>
            <a:endParaRPr lang="fr-FR" altLang="fr-FR" b="1">
              <a:latin typeface="Symbol" panose="05050102010706020507" pitchFamily="18" charset="2"/>
              <a:sym typeface="Symbol" panose="05050102010706020507" pitchFamily="18" charset="2"/>
            </a:endParaRPr>
          </a:p>
        </p:txBody>
      </p:sp>
      <p:sp>
        <p:nvSpPr>
          <p:cNvPr id="71760" name="Text Box 80"/>
          <p:cNvSpPr txBox="1">
            <a:spLocks noChangeArrowheads="1"/>
          </p:cNvSpPr>
          <p:nvPr/>
        </p:nvSpPr>
        <p:spPr bwMode="auto">
          <a:xfrm>
            <a:off x="2987675" y="3068638"/>
            <a:ext cx="5048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fr-FR" b="1">
                <a:latin typeface="Symbol" panose="05050102010706020507" pitchFamily="18" charset="2"/>
                <a:sym typeface="Symbol" panose="05050102010706020507" pitchFamily="18" charset="2"/>
              </a:rPr>
              <a:t></a:t>
            </a:r>
            <a:endParaRPr lang="fr-FR" altLang="fr-FR" b="1">
              <a:latin typeface="Symbol" panose="05050102010706020507" pitchFamily="18" charset="2"/>
              <a:sym typeface="Symbol" panose="05050102010706020507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1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1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7" dur="500"/>
                                        <p:tgtEl>
                                          <p:spTgt spid="7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17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17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17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17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17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17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6" dur="500"/>
                                        <p:tgtEl>
                                          <p:spTgt spid="7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17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17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17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17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17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17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55" dur="500"/>
                                        <p:tgtEl>
                                          <p:spTgt spid="7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17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17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17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17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17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17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4" dur="500"/>
                                        <p:tgtEl>
                                          <p:spTgt spid="71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17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17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17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17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717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17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93" dur="500"/>
                                        <p:tgtEl>
                                          <p:spTgt spid="71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71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71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71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71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717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17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12" dur="500"/>
                                        <p:tgtEl>
                                          <p:spTgt spid="71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717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717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 nodeType="clickPar">
                      <p:stCondLst>
                        <p:cond delay="indefinite"/>
                      </p:stCondLst>
                      <p:childTnLst>
                        <p:par>
                          <p:cTn id="1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1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717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717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717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717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41" grpId="0"/>
      <p:bldP spid="71742" grpId="0"/>
      <p:bldP spid="71743" grpId="0"/>
      <p:bldP spid="71744" grpId="0"/>
      <p:bldP spid="71746" grpId="0"/>
      <p:bldP spid="71747" grpId="0"/>
      <p:bldP spid="71748" grpId="0"/>
      <p:bldP spid="71755" grpId="0"/>
      <p:bldP spid="71756" grpId="0"/>
      <p:bldP spid="7175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Rayon">
  <a:themeElements>
    <a:clrScheme name="Rayon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Rayo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Rayon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yon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yon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yon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yon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yon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yon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yon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yon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Beam</Template>
  <TotalTime>273</TotalTime>
  <Words>1441</Words>
  <Application>Microsoft Office PowerPoint</Application>
  <PresentationFormat>Affichage à l'écran (4:3)</PresentationFormat>
  <Paragraphs>255</Paragraphs>
  <Slides>36</Slides>
  <Notes>0</Notes>
  <HiddenSlides>1</HiddenSlides>
  <MMClips>0</MMClips>
  <ScaleCrop>false</ScaleCrop>
  <HeadingPairs>
    <vt:vector size="8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36</vt:i4>
      </vt:variant>
    </vt:vector>
  </HeadingPairs>
  <TitlesOfParts>
    <vt:vector size="43" baseType="lpstr">
      <vt:lpstr>Arial</vt:lpstr>
      <vt:lpstr>Times New Roman</vt:lpstr>
      <vt:lpstr>Wingdings</vt:lpstr>
      <vt:lpstr>Symbol</vt:lpstr>
      <vt:lpstr>Microsoft Uighur</vt:lpstr>
      <vt:lpstr>Rayon</vt:lpstr>
      <vt:lpstr>Package</vt:lpstr>
      <vt:lpstr>Présentation PowerPoint</vt:lpstr>
      <vt:lpstr>Présentation PowerPoint</vt:lpstr>
      <vt:lpstr>Présentation PowerPoint</vt:lpstr>
      <vt:lpstr> النشاط 3     نأخد نابض طوليا, نضعه على طاولة بشكل أفقي كما هو مبين في الشكل , نحدث في احد طرفي هذا النابض اضطرابا بجعل حلقاته الاولى تنضغط.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قياس سرعة انتشار اضطراب على طول حبل</vt:lpstr>
      <vt:lpstr>Présentation PowerPoint</vt:lpstr>
      <vt:lpstr>Présentation PowerPoint</vt:lpstr>
      <vt:lpstr>Présentation PowerPoint</vt:lpstr>
      <vt:lpstr>تجربة 2</vt:lpstr>
      <vt:lpstr>Présentation PowerPoint</vt:lpstr>
      <vt:lpstr>2 ـ ظواهر التراكب و الانعراج و الانعكاس في الامواج  الميكانيكية</vt:lpstr>
      <vt:lpstr>2ـ2 انعكاس الامواج الميكانيكية</vt:lpstr>
      <vt:lpstr>Présentation PowerPoint</vt:lpstr>
      <vt:lpstr>Présentation PowerPoint</vt:lpstr>
      <vt:lpstr>Présentation PowerPoint</vt:lpstr>
      <vt:lpstr>لاحظ انعراج الامواج على الساحل</vt:lpstr>
      <vt:lpstr>Présentation PowerPoint</vt:lpstr>
      <vt:lpstr>3ــ انتشار موجة ميكانيكية دورية </vt:lpstr>
      <vt:lpstr>Présentation PowerPoint</vt:lpstr>
      <vt:lpstr>الدورية المكانية </vt:lpstr>
      <vt:lpstr>Présentation PowerPoint</vt:lpstr>
      <vt:lpstr>يتعلق طول الموجة بوسط الانتشار</vt:lpstr>
      <vt:lpstr>Présentation PowerPoint</vt:lpstr>
      <vt:lpstr>Présentation PowerPoint</vt:lpstr>
      <vt:lpstr>النقاط التي تبعد عن بعضها بمسافة   تهتز  على تعاكس في الصفحة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karim</dc:creator>
  <cp:lastModifiedBy>ency-education.com website</cp:lastModifiedBy>
  <cp:revision>10</cp:revision>
  <dcterms:created xsi:type="dcterms:W3CDTF">2011-11-13T08:10:16Z</dcterms:created>
  <dcterms:modified xsi:type="dcterms:W3CDTF">2019-03-25T11:33:22Z</dcterms:modified>
</cp:coreProperties>
</file>