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5"/>
  </p:notesMasterIdLst>
  <p:sldIdLst>
    <p:sldId id="257" r:id="rId2"/>
    <p:sldId id="258" r:id="rId3"/>
    <p:sldId id="259" r:id="rId4"/>
    <p:sldId id="261" r:id="rId5"/>
    <p:sldId id="384" r:id="rId6"/>
    <p:sldId id="304" r:id="rId7"/>
    <p:sldId id="342" r:id="rId8"/>
    <p:sldId id="340" r:id="rId9"/>
    <p:sldId id="305" r:id="rId10"/>
    <p:sldId id="306" r:id="rId11"/>
    <p:sldId id="307" r:id="rId12"/>
    <p:sldId id="345" r:id="rId13"/>
    <p:sldId id="347" r:id="rId14"/>
    <p:sldId id="312" r:id="rId15"/>
    <p:sldId id="317" r:id="rId16"/>
    <p:sldId id="315" r:id="rId17"/>
    <p:sldId id="316" r:id="rId18"/>
    <p:sldId id="320" r:id="rId19"/>
    <p:sldId id="318" r:id="rId20"/>
    <p:sldId id="346" r:id="rId21"/>
    <p:sldId id="390" r:id="rId22"/>
    <p:sldId id="277" r:id="rId23"/>
    <p:sldId id="401" r:id="rId24"/>
    <p:sldId id="399" r:id="rId25"/>
    <p:sldId id="398" r:id="rId26"/>
    <p:sldId id="326" r:id="rId27"/>
    <p:sldId id="325" r:id="rId28"/>
    <p:sldId id="396" r:id="rId29"/>
    <p:sldId id="393" r:id="rId30"/>
    <p:sldId id="394" r:id="rId31"/>
    <p:sldId id="395" r:id="rId32"/>
    <p:sldId id="404" r:id="rId33"/>
    <p:sldId id="337" r:id="rId34"/>
    <p:sldId id="333" r:id="rId35"/>
    <p:sldId id="338" r:id="rId36"/>
    <p:sldId id="380" r:id="rId37"/>
    <p:sldId id="339" r:id="rId38"/>
    <p:sldId id="335" r:id="rId39"/>
    <p:sldId id="381" r:id="rId40"/>
    <p:sldId id="382" r:id="rId41"/>
    <p:sldId id="350" r:id="rId42"/>
    <p:sldId id="351" r:id="rId43"/>
    <p:sldId id="356" r:id="rId44"/>
    <p:sldId id="355" r:id="rId45"/>
    <p:sldId id="354" r:id="rId46"/>
    <p:sldId id="353" r:id="rId47"/>
    <p:sldId id="352" r:id="rId48"/>
    <p:sldId id="363" r:id="rId49"/>
    <p:sldId id="367" r:id="rId50"/>
    <p:sldId id="366" r:id="rId51"/>
    <p:sldId id="365" r:id="rId52"/>
    <p:sldId id="360" r:id="rId53"/>
    <p:sldId id="358" r:id="rId54"/>
    <p:sldId id="359" r:id="rId55"/>
    <p:sldId id="357" r:id="rId56"/>
    <p:sldId id="279" r:id="rId57"/>
    <p:sldId id="403" r:id="rId58"/>
    <p:sldId id="348" r:id="rId59"/>
    <p:sldId id="383" r:id="rId60"/>
    <p:sldId id="402" r:id="rId61"/>
    <p:sldId id="349" r:id="rId62"/>
    <p:sldId id="371" r:id="rId63"/>
    <p:sldId id="370" r:id="rId64"/>
    <p:sldId id="369" r:id="rId65"/>
    <p:sldId id="375" r:id="rId66"/>
    <p:sldId id="374" r:id="rId67"/>
    <p:sldId id="373" r:id="rId68"/>
    <p:sldId id="372" r:id="rId69"/>
    <p:sldId id="368" r:id="rId70"/>
    <p:sldId id="378" r:id="rId71"/>
    <p:sldId id="405" r:id="rId72"/>
    <p:sldId id="377" r:id="rId73"/>
    <p:sldId id="397" r:id="rId7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3300"/>
    <a:srgbClr val="00FFFF"/>
    <a:srgbClr val="0000FF"/>
    <a:srgbClr val="686868"/>
    <a:srgbClr val="646464"/>
    <a:srgbClr val="626262"/>
    <a:srgbClr val="696969"/>
    <a:srgbClr val="CC00FF"/>
    <a:srgbClr val="996633"/>
  </p:clrMru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4B1156A-380E-4F78-BDF5-A606A8083BF9}" styleName="Style moyen 4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43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88BC61-D14B-4238-8573-1983C93674FA}" type="datetimeFigureOut">
              <a:rPr lang="fr-FR" smtClean="0"/>
              <a:pPr/>
              <a:t>20/01/2022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4EFCB3-323C-4055-B443-B33BD09DD77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EFCB3-323C-4055-B443-B33BD09DD773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EFCB3-323C-4055-B443-B33BD09DD773}" type="slidenum">
              <a:rPr lang="fr-FR" smtClean="0"/>
              <a:pPr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EFCB3-323C-4055-B443-B33BD09DD773}" type="slidenum">
              <a:rPr lang="fr-FR" smtClean="0"/>
              <a:pPr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EFCB3-323C-4055-B443-B33BD09DD773}" type="slidenum">
              <a:rPr lang="fr-FR" smtClean="0"/>
              <a:pPr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4EFCB3-323C-4055-B443-B33BD09DD773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B1E473-A589-48A4-8295-069F444D0CB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42AC8-2283-4F0B-8D2D-14C0F5374F5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18C7F-9500-4DCE-AF55-3F39919E62B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C301E8-235F-4EFE-8E6F-3A84C89130F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D5FA28-4BBD-4ECD-9A64-A7E49ED9CB7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48E58F-CC81-4451-BD4C-6A7D97A15E8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112D61-4283-47F0-8007-544E48232DB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691D01-FB18-4C35-8B3D-6309EE8ADAA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BC2B6D-146A-4EC9-97B9-281CD1EC32C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B5A8E4-D40F-47DD-BFA4-01DC684813B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138513-373B-43FA-B72C-82AF7D0FCFF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F1B7E8-C39C-4B08-B6AF-A29FD060C72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10476213-35BB-4846-ABC2-ABF914D5628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362" y="36195"/>
            <a:ext cx="8931275" cy="67856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WordArt 4"/>
          <p:cNvSpPr>
            <a:spLocks noChangeAspect="1" noChangeArrowheads="1" noChangeShapeType="1" noTextEdit="1"/>
          </p:cNvSpPr>
          <p:nvPr/>
        </p:nvSpPr>
        <p:spPr bwMode="auto">
          <a:xfrm>
            <a:off x="2987675" y="133350"/>
            <a:ext cx="3778250" cy="320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1">
              <a:defRPr/>
            </a:pPr>
            <a:r>
              <a:rPr lang="ar-DZ" sz="20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الوحدة الحسابية والمنطقية  </a:t>
            </a:r>
            <a:r>
              <a:rPr lang="fr-FR" sz="20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cs typeface="Arabic Transparent"/>
              </a:rPr>
              <a:t>UAL</a:t>
            </a:r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7261225" y="620713"/>
            <a:ext cx="1560513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1 ـ طرح الإشكال</a:t>
            </a:r>
            <a:endParaRPr lang="en-US" b="1"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211138" y="620713"/>
            <a:ext cx="7085012" cy="9159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: لقد تمت دراسة </a:t>
            </a:r>
            <a:r>
              <a:rPr lang="ar-DZ" b="1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الدارات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المنطقية البسيطة التي تنتمي إلى المنطق التوافقي</a:t>
            </a:r>
            <a:endParaRPr lang="fr-FR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/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                           ..... حيث كل دارة تؤدي وظيفة معينة فهل يمكن وضع  </a:t>
            </a:r>
            <a:r>
              <a:rPr lang="ar-DZ" b="1" dirty="0" err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الدارات</a:t>
            </a:r>
            <a:endParaRPr lang="fr-FR" b="1" dirty="0">
              <a:solidFill>
                <a:schemeClr val="tx1"/>
              </a:solidFill>
            </a:endParaRPr>
          </a:p>
          <a:p>
            <a:pPr algn="r" rtl="1" eaLnBrk="0" hangingPunct="0"/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 السابقة في دارة واحدة؟</a:t>
            </a:r>
          </a:p>
        </p:txBody>
      </p:sp>
      <p:grpSp>
        <p:nvGrpSpPr>
          <p:cNvPr id="2" name="Group 52"/>
          <p:cNvGrpSpPr>
            <a:grpSpLocks/>
          </p:cNvGrpSpPr>
          <p:nvPr/>
        </p:nvGrpSpPr>
        <p:grpSpPr bwMode="auto">
          <a:xfrm>
            <a:off x="1792288" y="1944688"/>
            <a:ext cx="1416050" cy="715962"/>
            <a:chOff x="1129" y="1225"/>
            <a:chExt cx="892" cy="451"/>
          </a:xfrm>
        </p:grpSpPr>
        <p:pic>
          <p:nvPicPr>
            <p:cNvPr id="5156" name="Picture 40"/>
            <p:cNvPicPr>
              <a:picLocks noChangeAspect="1" noChangeArrowheads="1"/>
            </p:cNvPicPr>
            <p:nvPr/>
          </p:nvPicPr>
          <p:blipFill>
            <a:blip r:embed="rId2"/>
            <a:srcRect r="17007"/>
            <a:stretch>
              <a:fillRect/>
            </a:stretch>
          </p:blipFill>
          <p:spPr bwMode="auto">
            <a:xfrm>
              <a:off x="1247" y="1253"/>
              <a:ext cx="759" cy="4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37"/>
            <p:cNvGrpSpPr>
              <a:grpSpLocks/>
            </p:cNvGrpSpPr>
            <p:nvPr/>
          </p:nvGrpSpPr>
          <p:grpSpPr bwMode="auto">
            <a:xfrm>
              <a:off x="1129" y="1225"/>
              <a:ext cx="892" cy="437"/>
              <a:chOff x="997" y="2716"/>
              <a:chExt cx="1990" cy="1093"/>
            </a:xfrm>
          </p:grpSpPr>
          <p:sp>
            <p:nvSpPr>
              <p:cNvPr id="5158" name="Text Box 39"/>
              <p:cNvSpPr txBox="1">
                <a:spLocks noChangeArrowheads="1"/>
              </p:cNvSpPr>
              <p:nvPr/>
            </p:nvSpPr>
            <p:spPr bwMode="auto">
              <a:xfrm>
                <a:off x="997" y="2716"/>
                <a:ext cx="1990" cy="10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5159" name="AutoShape 38"/>
              <p:cNvSpPr>
                <a:spLocks noChangeArrowheads="1"/>
              </p:cNvSpPr>
              <p:nvPr/>
            </p:nvSpPr>
            <p:spPr bwMode="auto">
              <a:xfrm>
                <a:off x="1306" y="2869"/>
                <a:ext cx="1619" cy="385"/>
              </a:xfrm>
              <a:prstGeom prst="parallelogram">
                <a:avLst>
                  <a:gd name="adj" fmla="val 7475"/>
                </a:avLst>
              </a:prstGeom>
              <a:solidFill>
                <a:srgbClr val="1C1C1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 sz="1400" b="1" dirty="0" smtClean="0">
                    <a:solidFill>
                      <a:schemeClr val="accent1"/>
                    </a:solidFill>
                    <a:cs typeface="Times New Roman" pitchFamily="18" charset="0"/>
                  </a:rPr>
                  <a:t>74LS83</a:t>
                </a:r>
                <a:endParaRPr lang="fr-FR" sz="1400" b="1" dirty="0">
                  <a:solidFill>
                    <a:schemeClr val="accent1"/>
                  </a:solidFill>
                </a:endParaRPr>
              </a:p>
            </p:txBody>
          </p:sp>
        </p:grpSp>
      </p:grpSp>
      <p:sp>
        <p:nvSpPr>
          <p:cNvPr id="3108" name="AutoShape 36"/>
          <p:cNvSpPr>
            <a:spLocks/>
          </p:cNvSpPr>
          <p:nvPr/>
        </p:nvSpPr>
        <p:spPr bwMode="auto">
          <a:xfrm>
            <a:off x="3246438" y="2006600"/>
            <a:ext cx="119062" cy="1976438"/>
          </a:xfrm>
          <a:prstGeom prst="rightBrace">
            <a:avLst>
              <a:gd name="adj1" fmla="val 138334"/>
              <a:gd name="adj2" fmla="val 50000"/>
            </a:avLst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3105" name="AutoShape 33"/>
          <p:cNvSpPr>
            <a:spLocks noChangeArrowheads="1"/>
          </p:cNvSpPr>
          <p:nvPr/>
        </p:nvSpPr>
        <p:spPr bwMode="auto">
          <a:xfrm>
            <a:off x="3419475" y="2895600"/>
            <a:ext cx="533400" cy="168275"/>
          </a:xfrm>
          <a:prstGeom prst="rightArrow">
            <a:avLst>
              <a:gd name="adj1" fmla="val 50000"/>
              <a:gd name="adj2" fmla="val 79245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4" name="Group 51"/>
          <p:cNvGrpSpPr>
            <a:grpSpLocks/>
          </p:cNvGrpSpPr>
          <p:nvPr/>
        </p:nvGrpSpPr>
        <p:grpSpPr bwMode="auto">
          <a:xfrm>
            <a:off x="1820863" y="3357563"/>
            <a:ext cx="1479550" cy="728662"/>
            <a:chOff x="1147" y="2305"/>
            <a:chExt cx="932" cy="459"/>
          </a:xfrm>
        </p:grpSpPr>
        <p:pic>
          <p:nvPicPr>
            <p:cNvPr id="5152" name="Picture 28"/>
            <p:cNvPicPr>
              <a:picLocks noChangeAspect="1" noChangeArrowheads="1"/>
            </p:cNvPicPr>
            <p:nvPr/>
          </p:nvPicPr>
          <p:blipFill>
            <a:blip r:embed="rId2"/>
            <a:srcRect r="17007"/>
            <a:stretch>
              <a:fillRect/>
            </a:stretch>
          </p:blipFill>
          <p:spPr bwMode="auto">
            <a:xfrm>
              <a:off x="1247" y="2341"/>
              <a:ext cx="759" cy="4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" name="Group 29"/>
            <p:cNvGrpSpPr>
              <a:grpSpLocks/>
            </p:cNvGrpSpPr>
            <p:nvPr/>
          </p:nvGrpSpPr>
          <p:grpSpPr bwMode="auto">
            <a:xfrm>
              <a:off x="1147" y="2305"/>
              <a:ext cx="932" cy="437"/>
              <a:chOff x="997" y="2716"/>
              <a:chExt cx="1990" cy="1093"/>
            </a:xfrm>
          </p:grpSpPr>
          <p:sp>
            <p:nvSpPr>
              <p:cNvPr id="5154" name="Text Box 31"/>
              <p:cNvSpPr txBox="1">
                <a:spLocks noChangeArrowheads="1"/>
              </p:cNvSpPr>
              <p:nvPr/>
            </p:nvSpPr>
            <p:spPr bwMode="auto">
              <a:xfrm>
                <a:off x="997" y="2716"/>
                <a:ext cx="1990" cy="10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endParaRPr lang="fr-FR"/>
              </a:p>
            </p:txBody>
          </p:sp>
          <p:sp>
            <p:nvSpPr>
              <p:cNvPr id="5155" name="AutoShape 30"/>
              <p:cNvSpPr>
                <a:spLocks noChangeArrowheads="1"/>
              </p:cNvSpPr>
              <p:nvPr/>
            </p:nvSpPr>
            <p:spPr bwMode="auto">
              <a:xfrm>
                <a:off x="1339" y="2869"/>
                <a:ext cx="1404" cy="382"/>
              </a:xfrm>
              <a:prstGeom prst="parallelogram">
                <a:avLst>
                  <a:gd name="adj" fmla="val 7475"/>
                </a:avLst>
              </a:prstGeom>
              <a:solidFill>
                <a:srgbClr val="1C1C1C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 sz="1400" b="1" dirty="0" smtClean="0">
                    <a:solidFill>
                      <a:schemeClr val="accent1"/>
                    </a:solidFill>
                    <a:cs typeface="Times New Roman" pitchFamily="18" charset="0"/>
                  </a:rPr>
                  <a:t>74LS32</a:t>
                </a:r>
                <a:endParaRPr lang="en-US" sz="1400" b="1" dirty="0">
                  <a:solidFill>
                    <a:schemeClr val="accent1"/>
                  </a:solidFill>
                </a:endParaRPr>
              </a:p>
            </p:txBody>
          </p:sp>
        </p:grpSp>
      </p:grpSp>
      <p:sp>
        <p:nvSpPr>
          <p:cNvPr id="5129" name="Text Box 27"/>
          <p:cNvSpPr txBox="1">
            <a:spLocks noChangeArrowheads="1"/>
          </p:cNvSpPr>
          <p:nvPr/>
        </p:nvSpPr>
        <p:spPr bwMode="auto">
          <a:xfrm>
            <a:off x="1949450" y="2565400"/>
            <a:ext cx="1455738" cy="69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grpSp>
        <p:nvGrpSpPr>
          <p:cNvPr id="6" name="Group 50"/>
          <p:cNvGrpSpPr>
            <a:grpSpLocks/>
          </p:cNvGrpSpPr>
          <p:nvPr/>
        </p:nvGrpSpPr>
        <p:grpSpPr bwMode="auto">
          <a:xfrm>
            <a:off x="1979615" y="2679700"/>
            <a:ext cx="1204913" cy="671513"/>
            <a:chOff x="1247" y="1752"/>
            <a:chExt cx="759" cy="423"/>
          </a:xfrm>
        </p:grpSpPr>
        <p:pic>
          <p:nvPicPr>
            <p:cNvPr id="5150" name="Picture 32"/>
            <p:cNvPicPr>
              <a:picLocks noChangeAspect="1" noChangeArrowheads="1"/>
            </p:cNvPicPr>
            <p:nvPr/>
          </p:nvPicPr>
          <p:blipFill>
            <a:blip r:embed="rId2"/>
            <a:srcRect r="17007"/>
            <a:stretch>
              <a:fillRect/>
            </a:stretch>
          </p:blipFill>
          <p:spPr bwMode="auto">
            <a:xfrm>
              <a:off x="1247" y="1752"/>
              <a:ext cx="759" cy="4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51" name="AutoShape 26"/>
            <p:cNvSpPr>
              <a:spLocks noChangeArrowheads="1"/>
            </p:cNvSpPr>
            <p:nvPr/>
          </p:nvSpPr>
          <p:spPr bwMode="auto">
            <a:xfrm>
              <a:off x="1278" y="1790"/>
              <a:ext cx="706" cy="173"/>
            </a:xfrm>
            <a:prstGeom prst="parallelogram">
              <a:avLst>
                <a:gd name="adj" fmla="val 6703"/>
              </a:avLst>
            </a:prstGeom>
            <a:solidFill>
              <a:srgbClr val="1C1C1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fr-FR" sz="1400" b="1" dirty="0">
                  <a:solidFill>
                    <a:schemeClr val="accent1"/>
                  </a:solidFill>
                  <a:cs typeface="Times New Roman" pitchFamily="18" charset="0"/>
                </a:rPr>
                <a:t>74LS00</a:t>
              </a:r>
              <a:endParaRPr lang="fr-FR" sz="1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5131" name="Rectangle 42"/>
          <p:cNvSpPr>
            <a:spLocks noChangeArrowheads="1"/>
          </p:cNvSpPr>
          <p:nvPr/>
        </p:nvSpPr>
        <p:spPr bwMode="auto">
          <a:xfrm>
            <a:off x="0" y="215741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132" name="Rectangle 44"/>
          <p:cNvSpPr>
            <a:spLocks noChangeArrowheads="1"/>
          </p:cNvSpPr>
          <p:nvPr/>
        </p:nvSpPr>
        <p:spPr bwMode="auto">
          <a:xfrm>
            <a:off x="0" y="2757488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5133" name="Rectangle 45"/>
          <p:cNvSpPr>
            <a:spLocks noChangeArrowheads="1"/>
          </p:cNvSpPr>
          <p:nvPr/>
        </p:nvSpPr>
        <p:spPr bwMode="auto">
          <a:xfrm>
            <a:off x="0" y="3500438"/>
            <a:ext cx="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3125" name="Text Box 53"/>
          <p:cNvSpPr txBox="1">
            <a:spLocks noChangeArrowheads="1"/>
          </p:cNvSpPr>
          <p:nvPr/>
        </p:nvSpPr>
        <p:spPr bwMode="auto">
          <a:xfrm>
            <a:off x="0" y="2060575"/>
            <a:ext cx="1997075" cy="2778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 rtl="1"/>
            <a:r>
              <a:rPr lang="ar-DZ" sz="1600" b="1">
                <a:solidFill>
                  <a:srgbClr val="990099"/>
                </a:solidFill>
                <a:latin typeface="Times New Roman" pitchFamily="18" charset="0"/>
                <a:cs typeface="Arabic Transparent" pitchFamily="2" charset="-78"/>
              </a:rPr>
              <a:t>الدارة المندمجة لـ</a:t>
            </a:r>
            <a:endParaRPr lang="fr-FR" sz="1600" b="1">
              <a:solidFill>
                <a:srgbClr val="990099"/>
              </a:solidFill>
              <a:latin typeface="Times New Roman" pitchFamily="18" charset="0"/>
              <a:cs typeface="Arabic Transparent" pitchFamily="2" charset="-78"/>
            </a:endParaRPr>
          </a:p>
          <a:p>
            <a:pPr algn="ctr" rtl="1"/>
            <a:r>
              <a:rPr lang="ar-DZ" b="1">
                <a:solidFill>
                  <a:srgbClr val="006600"/>
                </a:solidFill>
                <a:cs typeface="Arabic Transparent" pitchFamily="2" charset="-78"/>
              </a:rPr>
              <a:t>للجامع الكامل</a:t>
            </a:r>
            <a:r>
              <a:rPr lang="fr-FR" b="1">
                <a:solidFill>
                  <a:srgbClr val="990099"/>
                </a:solidFill>
              </a:rPr>
              <a:t> </a:t>
            </a:r>
          </a:p>
        </p:txBody>
      </p:sp>
      <p:sp>
        <p:nvSpPr>
          <p:cNvPr id="3126" name="Text Box 54"/>
          <p:cNvSpPr txBox="1">
            <a:spLocks noChangeArrowheads="1"/>
          </p:cNvSpPr>
          <p:nvPr/>
        </p:nvSpPr>
        <p:spPr bwMode="auto">
          <a:xfrm>
            <a:off x="0" y="2852738"/>
            <a:ext cx="1997075" cy="27622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>
                <a:solidFill>
                  <a:srgbClr val="990099"/>
                </a:solidFill>
                <a:latin typeface="Times New Roman" pitchFamily="18" charset="0"/>
                <a:cs typeface="Arabic Transparent" pitchFamily="2" charset="-78"/>
              </a:rPr>
              <a:t>الدارة المندمجة لـ </a:t>
            </a:r>
            <a:r>
              <a:rPr lang="ar-DZ" b="1">
                <a:solidFill>
                  <a:srgbClr val="006600"/>
                </a:solidFill>
                <a:latin typeface="Times New Roman" pitchFamily="18" charset="0"/>
                <a:cs typeface="Arabic Transparent" pitchFamily="2" charset="-78"/>
              </a:rPr>
              <a:t>نفي</a:t>
            </a:r>
          </a:p>
          <a:p>
            <a:pPr algn="r" rtl="1"/>
            <a:r>
              <a:rPr lang="ar-DZ" b="1">
                <a:solidFill>
                  <a:srgbClr val="006600"/>
                </a:solidFill>
                <a:latin typeface="Times New Roman" pitchFamily="18" charset="0"/>
                <a:cs typeface="Arabic Transparent" pitchFamily="2" charset="-78"/>
              </a:rPr>
              <a:t>” و ”</a:t>
            </a:r>
            <a:endParaRPr lang="fr-FR" b="1">
              <a:solidFill>
                <a:srgbClr val="006600"/>
              </a:solidFill>
              <a:cs typeface="Arabic Transparent" pitchFamily="2" charset="-78"/>
            </a:endParaRPr>
          </a:p>
        </p:txBody>
      </p:sp>
      <p:sp>
        <p:nvSpPr>
          <p:cNvPr id="3127" name="Text Box 55"/>
          <p:cNvSpPr txBox="1">
            <a:spLocks noChangeArrowheads="1"/>
          </p:cNvSpPr>
          <p:nvPr/>
        </p:nvSpPr>
        <p:spPr bwMode="auto">
          <a:xfrm>
            <a:off x="179388" y="3500438"/>
            <a:ext cx="1708150" cy="2778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>
                <a:solidFill>
                  <a:srgbClr val="990099"/>
                </a:solidFill>
                <a:latin typeface="Times New Roman" pitchFamily="18" charset="0"/>
                <a:cs typeface="Arabic Transparent" pitchFamily="2" charset="-78"/>
              </a:rPr>
              <a:t>الدارة المندمجة لـ</a:t>
            </a:r>
          </a:p>
          <a:p>
            <a:pPr algn="r" rtl="1"/>
            <a:r>
              <a:rPr lang="ar-DZ" b="1">
                <a:solidFill>
                  <a:srgbClr val="006600"/>
                </a:solidFill>
                <a:latin typeface="Times New Roman" pitchFamily="18" charset="0"/>
                <a:cs typeface="Arabic Transparent" pitchFamily="2" charset="-78"/>
              </a:rPr>
              <a:t>” او ”</a:t>
            </a:r>
            <a:r>
              <a:rPr lang="fr-FR" b="1">
                <a:solidFill>
                  <a:srgbClr val="990099"/>
                </a:solidFill>
                <a:cs typeface="Arabic Transparent" pitchFamily="2" charset="-78"/>
              </a:rPr>
              <a:t> </a:t>
            </a:r>
          </a:p>
        </p:txBody>
      </p:sp>
      <p:sp>
        <p:nvSpPr>
          <p:cNvPr id="3130" name="Rectangle 58"/>
          <p:cNvSpPr>
            <a:spLocks noChangeArrowheads="1"/>
          </p:cNvSpPr>
          <p:nvPr/>
        </p:nvSpPr>
        <p:spPr bwMode="auto">
          <a:xfrm>
            <a:off x="885825" y="620713"/>
            <a:ext cx="75088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كالجامع</a:t>
            </a:r>
            <a:endParaRPr lang="fr-FR" b="1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3132" name="Rectangle 60"/>
          <p:cNvSpPr>
            <a:spLocks noChangeArrowheads="1"/>
          </p:cNvSpPr>
          <p:nvPr/>
        </p:nvSpPr>
        <p:spPr bwMode="auto">
          <a:xfrm>
            <a:off x="166688" y="620713"/>
            <a:ext cx="793750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والطارح</a:t>
            </a:r>
            <a:endParaRPr lang="fr-FR" b="1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3134" name="Rectangle 62"/>
          <p:cNvSpPr>
            <a:spLocks noChangeArrowheads="1"/>
          </p:cNvSpPr>
          <p:nvPr/>
        </p:nvSpPr>
        <p:spPr bwMode="auto">
          <a:xfrm>
            <a:off x="5048250" y="908050"/>
            <a:ext cx="1554163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والبوابات المنطقية</a:t>
            </a:r>
            <a:endParaRPr lang="fr-FR" b="1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pic>
        <p:nvPicPr>
          <p:cNvPr id="42" name="Image 41"/>
          <p:cNvPicPr/>
          <p:nvPr/>
        </p:nvPicPr>
        <p:blipFill>
          <a:blip r:embed="rId3"/>
          <a:srcRect l="26186" t="25783" r="9108" b="13233"/>
          <a:stretch>
            <a:fillRect/>
          </a:stretch>
        </p:blipFill>
        <p:spPr bwMode="auto">
          <a:xfrm>
            <a:off x="4143371" y="1714488"/>
            <a:ext cx="3024000" cy="20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Text Box 87"/>
          <p:cNvSpPr txBox="1">
            <a:spLocks noChangeArrowheads="1"/>
          </p:cNvSpPr>
          <p:nvPr/>
        </p:nvSpPr>
        <p:spPr bwMode="auto">
          <a:xfrm>
            <a:off x="3929058" y="3859214"/>
            <a:ext cx="2794012" cy="641356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rPr>
              <a:t>الدارة المندمجة لـ 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الوحدة الحسابية المنطقية </a:t>
            </a:r>
            <a:r>
              <a:rPr lang="fr-FR" b="1" dirty="0">
                <a:solidFill>
                  <a:srgbClr val="FF0000"/>
                </a:solidFill>
                <a:cs typeface="Arabic Transparent" pitchFamily="2" charset="-78"/>
              </a:rPr>
              <a:t>UAL</a:t>
            </a:r>
            <a:r>
              <a:rPr lang="fr-FR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1" name="Rectangle 88"/>
          <p:cNvSpPr>
            <a:spLocks noChangeArrowheads="1"/>
          </p:cNvSpPr>
          <p:nvPr/>
        </p:nvSpPr>
        <p:spPr bwMode="auto">
          <a:xfrm>
            <a:off x="0" y="4668838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3" name="Rectangle 89"/>
          <p:cNvSpPr>
            <a:spLocks noChangeArrowheads="1"/>
          </p:cNvSpPr>
          <p:nvPr/>
        </p:nvSpPr>
        <p:spPr bwMode="auto">
          <a:xfrm>
            <a:off x="7524750" y="4860925"/>
            <a:ext cx="133667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>
                <a:cs typeface="Arabic Transparent" pitchFamily="2" charset="-78"/>
              </a:rPr>
              <a:t> </a:t>
            </a:r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 ـ تعريف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>
                <a:cs typeface="Arabic Transparent" pitchFamily="2" charset="-78"/>
              </a:rPr>
              <a:t> </a:t>
            </a:r>
            <a:endParaRPr lang="en-US" b="1">
              <a:cs typeface="Arabic Transparent" pitchFamily="2" charset="-78"/>
            </a:endParaRPr>
          </a:p>
        </p:txBody>
      </p:sp>
      <p:sp>
        <p:nvSpPr>
          <p:cNvPr id="44" name="Rectangle 90"/>
          <p:cNvSpPr>
            <a:spLocks noChangeArrowheads="1"/>
          </p:cNvSpPr>
          <p:nvPr/>
        </p:nvSpPr>
        <p:spPr bwMode="auto">
          <a:xfrm>
            <a:off x="1241425" y="4860925"/>
            <a:ext cx="6389688" cy="6413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الوحدة                         </a:t>
            </a:r>
            <a:r>
              <a:rPr lang="fr-FR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</a:t>
            </a:r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هي عبارة عن دارة معقدة           تقوم بالعمليات</a:t>
            </a:r>
            <a:endParaRPr lang="fr-FR" b="1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  <a:p>
            <a:pPr algn="r" rtl="1" eaLnBrk="0" hangingPunct="0"/>
            <a:r>
              <a:rPr lang="ar-DZ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                     ..... والعمليات             كا"و" ، "او" ......</a:t>
            </a:r>
            <a:r>
              <a:rPr lang="ar-DZ" b="1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5" name="Rectangle 91"/>
          <p:cNvSpPr>
            <a:spLocks noChangeArrowheads="1"/>
          </p:cNvSpPr>
          <p:nvPr/>
        </p:nvSpPr>
        <p:spPr bwMode="auto">
          <a:xfrm>
            <a:off x="5135563" y="4878388"/>
            <a:ext cx="199231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الحسابية المنطقية </a:t>
            </a:r>
            <a:r>
              <a:rPr lang="fr-FR" sz="1600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UAL</a:t>
            </a:r>
          </a:p>
        </p:txBody>
      </p:sp>
      <p:sp>
        <p:nvSpPr>
          <p:cNvPr id="46" name="Rectangle 92"/>
          <p:cNvSpPr>
            <a:spLocks noChangeArrowheads="1"/>
          </p:cNvSpPr>
          <p:nvPr/>
        </p:nvSpPr>
        <p:spPr bwMode="auto">
          <a:xfrm>
            <a:off x="2411413" y="4860925"/>
            <a:ext cx="85248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الكترونية</a:t>
            </a:r>
            <a:endParaRPr lang="fr-FR" b="1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47" name="Rectangle 93"/>
          <p:cNvSpPr>
            <a:spLocks noChangeArrowheads="1"/>
          </p:cNvSpPr>
          <p:nvPr/>
        </p:nvSpPr>
        <p:spPr bwMode="auto">
          <a:xfrm>
            <a:off x="565150" y="4860925"/>
            <a:ext cx="81915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الحسابية</a:t>
            </a:r>
            <a:endParaRPr lang="fr-FR" b="1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48" name="Rectangle 94"/>
          <p:cNvSpPr>
            <a:spLocks noChangeArrowheads="1"/>
          </p:cNvSpPr>
          <p:nvPr/>
        </p:nvSpPr>
        <p:spPr bwMode="auto">
          <a:xfrm>
            <a:off x="5881688" y="5106988"/>
            <a:ext cx="1325562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كالجمع والطرح</a:t>
            </a:r>
            <a:endParaRPr lang="fr-FR" b="1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49" name="Rectangle 95"/>
          <p:cNvSpPr>
            <a:spLocks noChangeArrowheads="1"/>
          </p:cNvSpPr>
          <p:nvPr/>
        </p:nvSpPr>
        <p:spPr bwMode="auto">
          <a:xfrm>
            <a:off x="3981450" y="5149850"/>
            <a:ext cx="79533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المنطقية</a:t>
            </a:r>
            <a:endParaRPr lang="fr-FR" b="1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3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3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/>
      <p:bldP spid="3080" grpId="0"/>
      <p:bldP spid="3108" grpId="0" animBg="1"/>
      <p:bldP spid="3105" grpId="0" animBg="1"/>
      <p:bldP spid="3125" grpId="0"/>
      <p:bldP spid="3126" grpId="0"/>
      <p:bldP spid="3127" grpId="0"/>
      <p:bldP spid="3130" grpId="0"/>
      <p:bldP spid="3132" grpId="0"/>
      <p:bldP spid="3134" grpId="0"/>
      <p:bldP spid="40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7667625" y="260350"/>
            <a:ext cx="1190625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3 ـ الرمز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:</a:t>
            </a:r>
            <a:r>
              <a:rPr lang="fr-FR" b="1"/>
              <a:t> </a:t>
            </a: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260350"/>
            <a:ext cx="2320925" cy="2351088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</p:pic>
      <p:sp>
        <p:nvSpPr>
          <p:cNvPr id="4116" name="Text Box 20"/>
          <p:cNvSpPr txBox="1">
            <a:spLocks noChangeArrowheads="1"/>
          </p:cNvSpPr>
          <p:nvPr/>
        </p:nvSpPr>
        <p:spPr bwMode="auto">
          <a:xfrm>
            <a:off x="8243888" y="400050"/>
            <a:ext cx="444500" cy="2778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>
                <a:solidFill>
                  <a:srgbClr val="FF0000"/>
                </a:solidFill>
                <a:cs typeface="Times New Roman" pitchFamily="18" charset="0"/>
              </a:rPr>
              <a:t> :A</a:t>
            </a:r>
            <a:endParaRPr lang="fr-FR" b="1">
              <a:solidFill>
                <a:srgbClr val="FF0000"/>
              </a:solidFill>
            </a:endParaRPr>
          </a:p>
        </p:txBody>
      </p:sp>
      <p:sp>
        <p:nvSpPr>
          <p:cNvPr id="4115" name="Text Box 19"/>
          <p:cNvSpPr txBox="1">
            <a:spLocks noChangeArrowheads="1"/>
          </p:cNvSpPr>
          <p:nvPr/>
        </p:nvSpPr>
        <p:spPr bwMode="auto">
          <a:xfrm>
            <a:off x="8243888" y="823913"/>
            <a:ext cx="444500" cy="2778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>
                <a:solidFill>
                  <a:srgbClr val="FF0000"/>
                </a:solidFill>
                <a:cs typeface="Times New Roman" pitchFamily="18" charset="0"/>
              </a:rPr>
              <a:t> :B</a:t>
            </a:r>
            <a:endParaRPr lang="fr-FR" b="1">
              <a:solidFill>
                <a:srgbClr val="FF0000"/>
              </a:solidFill>
            </a:endParaRPr>
          </a:p>
        </p:txBody>
      </p:sp>
      <p:sp>
        <p:nvSpPr>
          <p:cNvPr id="4113" name="Text Box 17"/>
          <p:cNvSpPr txBox="1">
            <a:spLocks noChangeArrowheads="1"/>
          </p:cNvSpPr>
          <p:nvPr/>
        </p:nvSpPr>
        <p:spPr bwMode="auto">
          <a:xfrm>
            <a:off x="8243888" y="1649413"/>
            <a:ext cx="444500" cy="2778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>
                <a:solidFill>
                  <a:srgbClr val="FF0000"/>
                </a:solidFill>
                <a:cs typeface="Times New Roman" pitchFamily="18" charset="0"/>
              </a:rPr>
              <a:t> :S</a:t>
            </a:r>
            <a:endParaRPr lang="fr-FR" b="1">
              <a:solidFill>
                <a:srgbClr val="FF0000"/>
              </a:solidFill>
            </a:endParaRPr>
          </a:p>
        </p:txBody>
      </p:sp>
      <p:sp>
        <p:nvSpPr>
          <p:cNvPr id="4114" name="Text Box 18"/>
          <p:cNvSpPr txBox="1">
            <a:spLocks noChangeArrowheads="1"/>
          </p:cNvSpPr>
          <p:nvPr/>
        </p:nvSpPr>
        <p:spPr bwMode="auto">
          <a:xfrm>
            <a:off x="8231188" y="1243013"/>
            <a:ext cx="444500" cy="2778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>
                <a:solidFill>
                  <a:srgbClr val="FF0000"/>
                </a:solidFill>
                <a:cs typeface="Times New Roman" pitchFamily="18" charset="0"/>
              </a:rPr>
              <a:t> :F</a:t>
            </a:r>
            <a:endParaRPr lang="fr-FR" b="1">
              <a:solidFill>
                <a:srgbClr val="FF0000"/>
              </a:solidFill>
            </a:endParaRPr>
          </a:p>
        </p:txBody>
      </p:sp>
      <p:sp>
        <p:nvSpPr>
          <p:cNvPr id="4112" name="Text Box 16"/>
          <p:cNvSpPr txBox="1">
            <a:spLocks noChangeArrowheads="1"/>
          </p:cNvSpPr>
          <p:nvPr/>
        </p:nvSpPr>
        <p:spPr bwMode="auto">
          <a:xfrm>
            <a:off x="8231188" y="2082800"/>
            <a:ext cx="444500" cy="2778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fr-FR" b="1">
                <a:solidFill>
                  <a:srgbClr val="FF0000"/>
                </a:solidFill>
                <a:cs typeface="Times New Roman" pitchFamily="18" charset="0"/>
              </a:rPr>
              <a:t> :C</a:t>
            </a:r>
            <a:endParaRPr lang="fr-FR" b="1">
              <a:solidFill>
                <a:srgbClr val="FF0000"/>
              </a:solidFill>
            </a:endParaRPr>
          </a:p>
        </p:txBody>
      </p:sp>
      <p:sp>
        <p:nvSpPr>
          <p:cNvPr id="6153" name="Rectangle 23"/>
          <p:cNvSpPr>
            <a:spLocks noChangeArrowheads="1"/>
          </p:cNvSpPr>
          <p:nvPr/>
        </p:nvSpPr>
        <p:spPr bwMode="auto">
          <a:xfrm>
            <a:off x="0" y="-15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fr-FR"/>
          </a:p>
        </p:txBody>
      </p:sp>
      <p:sp>
        <p:nvSpPr>
          <p:cNvPr id="6154" name="Rectangle 25"/>
          <p:cNvSpPr>
            <a:spLocks noChangeArrowheads="1"/>
          </p:cNvSpPr>
          <p:nvPr/>
        </p:nvSpPr>
        <p:spPr bwMode="auto">
          <a:xfrm>
            <a:off x="0" y="2316163"/>
            <a:ext cx="18415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fr-FR" sz="1400"/>
              <a:t/>
            </a:r>
            <a:br>
              <a:rPr lang="fr-FR" sz="1400"/>
            </a:br>
            <a:endParaRPr lang="fr-FR"/>
          </a:p>
          <a:p>
            <a:pPr eaLnBrk="0" hangingPunct="0"/>
            <a:endParaRPr lang="fr-FR"/>
          </a:p>
        </p:txBody>
      </p:sp>
      <p:sp>
        <p:nvSpPr>
          <p:cNvPr id="4127" name="Rectangle 31"/>
          <p:cNvSpPr>
            <a:spLocks noChangeArrowheads="1"/>
          </p:cNvSpPr>
          <p:nvPr/>
        </p:nvSpPr>
        <p:spPr bwMode="auto">
          <a:xfrm>
            <a:off x="4251450" y="692150"/>
            <a:ext cx="402578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SA" b="1" dirty="0" smtClean="0">
                <a:solidFill>
                  <a:schemeClr val="tx1"/>
                </a:solidFill>
                <a:cs typeface="Arabic Transparent" pitchFamily="2" charset="-78"/>
              </a:rPr>
              <a:t>المدخل</a:t>
            </a:r>
            <a:r>
              <a:rPr lang="fr-FR" b="1" dirty="0" smtClean="0">
                <a:solidFill>
                  <a:schemeClr val="tx1"/>
                </a:solidFill>
                <a:cs typeface="Arabic Transparent" pitchFamily="2" charset="-78"/>
              </a:rPr>
              <a:t>(A3 A2 A1 A0) </a:t>
            </a:r>
            <a:r>
              <a:rPr lang="fr-FR" b="1" dirty="0">
                <a:solidFill>
                  <a:schemeClr val="tx1"/>
                </a:solidFill>
              </a:rPr>
              <a:t>A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  </a:t>
            </a:r>
            <a:r>
              <a:rPr lang="ar-SA" b="1" dirty="0">
                <a:solidFill>
                  <a:schemeClr val="tx1"/>
                </a:solidFill>
                <a:cs typeface="Arabic Transparent" pitchFamily="2" charset="-78"/>
              </a:rPr>
              <a:t>المتكون من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fr-FR" sz="1400" b="1" dirty="0">
                <a:solidFill>
                  <a:schemeClr val="tx1"/>
                </a:solidFill>
              </a:rPr>
              <a:t>4 BIT</a:t>
            </a:r>
            <a:r>
              <a:rPr lang="ar-DZ" sz="1400" b="1" dirty="0">
                <a:solidFill>
                  <a:schemeClr val="tx1"/>
                </a:solidFill>
              </a:rPr>
              <a:t> </a:t>
            </a:r>
            <a:endParaRPr lang="fr-FR" sz="1400" b="1" dirty="0">
              <a:solidFill>
                <a:schemeClr val="tx1"/>
              </a:solidFill>
            </a:endParaRPr>
          </a:p>
        </p:txBody>
      </p:sp>
      <p:sp>
        <p:nvSpPr>
          <p:cNvPr id="4129" name="Rectangle 33"/>
          <p:cNvSpPr>
            <a:spLocks noChangeArrowheads="1"/>
          </p:cNvSpPr>
          <p:nvPr/>
        </p:nvSpPr>
        <p:spPr bwMode="auto">
          <a:xfrm>
            <a:off x="4280781" y="1103313"/>
            <a:ext cx="398057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 eaLnBrk="0" hangingPunct="0"/>
            <a:r>
              <a:rPr lang="ar-SA" b="1" dirty="0">
                <a:solidFill>
                  <a:schemeClr val="tx1"/>
                </a:solidFill>
                <a:cs typeface="Arabic Transparent" pitchFamily="2" charset="-78"/>
              </a:rPr>
              <a:t>المدخل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chemeClr val="tx1"/>
                </a:solidFill>
                <a:cs typeface="Arabic Transparent" pitchFamily="2" charset="-78"/>
              </a:rPr>
              <a:t>(b3 b2 b1 b0) </a:t>
            </a:r>
            <a:r>
              <a:rPr lang="fr-FR" b="1" dirty="0" smtClean="0">
                <a:solidFill>
                  <a:schemeClr val="tx1"/>
                </a:solidFill>
              </a:rPr>
              <a:t>B</a:t>
            </a:r>
            <a:r>
              <a:rPr lang="fr-FR" b="1" dirty="0" smtClean="0">
                <a:solidFill>
                  <a:schemeClr val="tx1"/>
                </a:solidFill>
                <a:cs typeface="Arabic Transparent" pitchFamily="2" charset="-78"/>
              </a:rPr>
              <a:t>  </a:t>
            </a:r>
            <a:r>
              <a:rPr lang="ar-SA" b="1" dirty="0">
                <a:solidFill>
                  <a:schemeClr val="tx1"/>
                </a:solidFill>
                <a:cs typeface="Arabic Transparent" pitchFamily="2" charset="-78"/>
              </a:rPr>
              <a:t>المتكون من</a:t>
            </a:r>
            <a:r>
              <a:rPr lang="fr-FR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fr-FR" sz="1400" b="1" dirty="0">
                <a:solidFill>
                  <a:schemeClr val="tx1"/>
                </a:solidFill>
              </a:rPr>
              <a:t>4 BIT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131" name="Rectangle 35"/>
          <p:cNvSpPr>
            <a:spLocks noChangeArrowheads="1"/>
          </p:cNvSpPr>
          <p:nvPr/>
        </p:nvSpPr>
        <p:spPr bwMode="auto">
          <a:xfrm>
            <a:off x="4829690" y="1509713"/>
            <a:ext cx="3528530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SA" b="1" dirty="0" smtClean="0">
                <a:solidFill>
                  <a:schemeClr val="tx1"/>
                </a:solidFill>
                <a:cs typeface="Arabic Transparent" pitchFamily="2" charset="-78"/>
              </a:rPr>
              <a:t>المخرج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chemeClr val="tx1"/>
                </a:solidFill>
                <a:cs typeface="Arabic Transparent" pitchFamily="2" charset="-78"/>
              </a:rPr>
              <a:t>F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fr-FR" b="1" dirty="0" smtClean="0">
                <a:solidFill>
                  <a:schemeClr val="tx1"/>
                </a:solidFill>
                <a:cs typeface="Arabic Transparent" pitchFamily="2" charset="-78"/>
              </a:rPr>
              <a:t>( F3 F2 F1 F0 )</a:t>
            </a:r>
            <a:r>
              <a:rPr lang="ar-SA" b="1" dirty="0" smtClean="0">
                <a:solidFill>
                  <a:schemeClr val="tx1"/>
                </a:solidFill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chemeClr val="tx1"/>
                </a:solidFill>
                <a:cs typeface="Arabic Transparent" pitchFamily="2" charset="-78"/>
              </a:rPr>
              <a:t>( </a:t>
            </a:r>
            <a:r>
              <a:rPr lang="ar-SA" b="1" dirty="0">
                <a:solidFill>
                  <a:schemeClr val="tx1"/>
                </a:solidFill>
                <a:cs typeface="Arabic Transparent" pitchFamily="2" charset="-78"/>
              </a:rPr>
              <a:t>النتيجة</a:t>
            </a:r>
            <a:r>
              <a:rPr lang="ar-DZ" b="1" dirty="0">
                <a:solidFill>
                  <a:schemeClr val="tx1"/>
                </a:solidFill>
                <a:cs typeface="Arabic Transparent" pitchFamily="2" charset="-78"/>
              </a:rPr>
              <a:t>).</a:t>
            </a:r>
            <a:endParaRPr lang="fr-FR" b="1" dirty="0">
              <a:solidFill>
                <a:schemeClr val="tx1"/>
              </a:solidFill>
              <a:cs typeface="Arabic Transparent" pitchFamily="2" charset="-78"/>
            </a:endParaRPr>
          </a:p>
        </p:txBody>
      </p:sp>
      <p:sp>
        <p:nvSpPr>
          <p:cNvPr id="4133" name="Rectangle 37"/>
          <p:cNvSpPr>
            <a:spLocks noChangeArrowheads="1"/>
          </p:cNvSpPr>
          <p:nvPr/>
        </p:nvSpPr>
        <p:spPr bwMode="auto">
          <a:xfrm>
            <a:off x="5341938" y="1925638"/>
            <a:ext cx="299878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 eaLnBrk="0" hangingPunct="0"/>
            <a:r>
              <a:rPr lang="ar-SA" b="1">
                <a:solidFill>
                  <a:schemeClr val="tx1"/>
                </a:solidFill>
                <a:cs typeface="Arabic Transparent" pitchFamily="2" charset="-78"/>
              </a:rPr>
              <a:t>مدخل جانبي </a:t>
            </a:r>
            <a:r>
              <a:rPr lang="ar-DZ" b="1">
                <a:solidFill>
                  <a:schemeClr val="tx1"/>
                </a:solidFill>
                <a:cs typeface="Arabic Transparent" pitchFamily="2" charset="-78"/>
              </a:rPr>
              <a:t>يحدد</a:t>
            </a:r>
            <a:r>
              <a:rPr lang="ar-SA" b="1">
                <a:solidFill>
                  <a:schemeClr val="tx1"/>
                </a:solidFill>
                <a:cs typeface="Arabic Transparent" pitchFamily="2" charset="-78"/>
              </a:rPr>
              <a:t> اختيار نوع العملية</a:t>
            </a:r>
            <a:r>
              <a:rPr lang="fr-FR" b="1">
                <a:solidFill>
                  <a:schemeClr val="tx1"/>
                </a:solidFill>
                <a:cs typeface="Arabic Transparent" pitchFamily="2" charset="-78"/>
              </a:rPr>
              <a:t>.</a:t>
            </a:r>
          </a:p>
        </p:txBody>
      </p:sp>
      <p:sp>
        <p:nvSpPr>
          <p:cNvPr id="4135" name="Rectangle 39"/>
          <p:cNvSpPr>
            <a:spLocks noChangeArrowheads="1"/>
          </p:cNvSpPr>
          <p:nvPr/>
        </p:nvSpPr>
        <p:spPr bwMode="auto">
          <a:xfrm>
            <a:off x="3981450" y="2349500"/>
            <a:ext cx="454162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 مخرج </a:t>
            </a:r>
            <a:r>
              <a:rPr lang="ar-DZ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جانبي يدل على نوع الإشارة للأعداد </a:t>
            </a:r>
            <a:r>
              <a:rPr lang="ar-DZ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والاحتفاظ....</a:t>
            </a:r>
            <a:endParaRPr lang="fr-FR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4137" name="Rectangle 41"/>
          <p:cNvSpPr>
            <a:spLocks noChangeArrowheads="1"/>
          </p:cNvSpPr>
          <p:nvPr/>
        </p:nvSpPr>
        <p:spPr bwMode="auto">
          <a:xfrm>
            <a:off x="5505450" y="2997200"/>
            <a:ext cx="34559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4 ـ كيفية عمل الوحدة الحسابية المنطقية</a:t>
            </a:r>
            <a:r>
              <a:rPr lang="fr-FR" b="1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:</a:t>
            </a:r>
            <a:r>
              <a:rPr lang="fr-FR" b="1"/>
              <a:t> </a:t>
            </a:r>
          </a:p>
        </p:txBody>
      </p:sp>
      <p:pic>
        <p:nvPicPr>
          <p:cNvPr id="4154" name="Picture 5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6775" y="3894138"/>
            <a:ext cx="2238375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62" name="Text Box 57"/>
          <p:cNvSpPr txBox="1">
            <a:spLocks noChangeAspect="1" noChangeArrowheads="1"/>
          </p:cNvSpPr>
          <p:nvPr/>
        </p:nvSpPr>
        <p:spPr bwMode="auto">
          <a:xfrm>
            <a:off x="835025" y="3860800"/>
            <a:ext cx="2411413" cy="257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4152" name="Text Box 56"/>
          <p:cNvSpPr txBox="1">
            <a:spLocks noChangeAspect="1" noChangeArrowheads="1"/>
          </p:cNvSpPr>
          <p:nvPr/>
        </p:nvSpPr>
        <p:spPr bwMode="auto">
          <a:xfrm>
            <a:off x="74613" y="4335463"/>
            <a:ext cx="795337" cy="320675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مدخل </a:t>
            </a:r>
            <a:r>
              <a:rPr lang="fr-FR" sz="16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A</a:t>
            </a:r>
            <a:endParaRPr lang="ar-DZ" sz="1600" b="1">
              <a:solidFill>
                <a:schemeClr val="tx1"/>
              </a:solidFill>
            </a:endParaRPr>
          </a:p>
        </p:txBody>
      </p:sp>
      <p:sp>
        <p:nvSpPr>
          <p:cNvPr id="4151" name="Text Box 55"/>
          <p:cNvSpPr txBox="1">
            <a:spLocks noChangeAspect="1" noChangeArrowheads="1"/>
          </p:cNvSpPr>
          <p:nvPr/>
        </p:nvSpPr>
        <p:spPr bwMode="auto">
          <a:xfrm>
            <a:off x="66675" y="5073650"/>
            <a:ext cx="819150" cy="3190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مدخل </a:t>
            </a:r>
            <a:r>
              <a:rPr lang="fr-FR" sz="16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B</a:t>
            </a:r>
            <a:endParaRPr lang="fr-FR" sz="1600" b="1">
              <a:solidFill>
                <a:schemeClr val="tx1"/>
              </a:solidFill>
            </a:endParaRPr>
          </a:p>
          <a:p>
            <a:pPr eaLnBrk="0" hangingPunct="0"/>
            <a:endParaRPr lang="fr-FR" sz="1600" b="1">
              <a:solidFill>
                <a:schemeClr val="tx1"/>
              </a:solidFill>
            </a:endParaRPr>
          </a:p>
        </p:txBody>
      </p:sp>
      <p:sp>
        <p:nvSpPr>
          <p:cNvPr id="4150" name="Text Box 54"/>
          <p:cNvSpPr txBox="1">
            <a:spLocks noChangeAspect="1" noChangeArrowheads="1"/>
          </p:cNvSpPr>
          <p:nvPr/>
        </p:nvSpPr>
        <p:spPr bwMode="auto">
          <a:xfrm>
            <a:off x="2971800" y="4359275"/>
            <a:ext cx="733425" cy="36036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النتيجة</a:t>
            </a:r>
          </a:p>
        </p:txBody>
      </p:sp>
      <p:sp>
        <p:nvSpPr>
          <p:cNvPr id="4149" name="Text Box 53"/>
          <p:cNvSpPr txBox="1">
            <a:spLocks noChangeAspect="1" noChangeArrowheads="1"/>
          </p:cNvSpPr>
          <p:nvPr/>
        </p:nvSpPr>
        <p:spPr bwMode="auto">
          <a:xfrm>
            <a:off x="2779713" y="4975224"/>
            <a:ext cx="863593" cy="41133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 dirty="0" smtClean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الاحتفاظ</a:t>
            </a:r>
            <a:endParaRPr lang="ar-DZ" sz="1600" b="1" dirty="0">
              <a:solidFill>
                <a:schemeClr val="tx1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4148" name="Text Box 52"/>
          <p:cNvSpPr txBox="1">
            <a:spLocks noChangeAspect="1" noChangeArrowheads="1"/>
          </p:cNvSpPr>
          <p:nvPr/>
        </p:nvSpPr>
        <p:spPr bwMode="auto">
          <a:xfrm>
            <a:off x="1417638" y="6319838"/>
            <a:ext cx="1536700" cy="31908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1600" b="1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rPr>
              <a:t>اختيار نوع العملية</a:t>
            </a:r>
          </a:p>
        </p:txBody>
      </p:sp>
      <p:sp>
        <p:nvSpPr>
          <p:cNvPr id="4146" name="AutoShape 50"/>
          <p:cNvSpPr>
            <a:spLocks noChangeArrowheads="1"/>
          </p:cNvSpPr>
          <p:nvPr/>
        </p:nvSpPr>
        <p:spPr bwMode="auto">
          <a:xfrm>
            <a:off x="3779838" y="5300663"/>
            <a:ext cx="406400" cy="168275"/>
          </a:xfrm>
          <a:prstGeom prst="rightArrow">
            <a:avLst>
              <a:gd name="adj1" fmla="val 50000"/>
              <a:gd name="adj2" fmla="val 60377"/>
            </a:avLst>
          </a:prstGeom>
          <a:solidFill>
            <a:srgbClr val="FFCC99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6169" name="Rectangle 60"/>
          <p:cNvSpPr>
            <a:spLocks noChangeArrowheads="1"/>
          </p:cNvSpPr>
          <p:nvPr/>
        </p:nvSpPr>
        <p:spPr bwMode="auto">
          <a:xfrm>
            <a:off x="61913" y="1560513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graphicFrame>
        <p:nvGraphicFramePr>
          <p:cNvPr id="4167" name="Group 71"/>
          <p:cNvGraphicFramePr>
            <a:graphicFrameLocks noGrp="1"/>
          </p:cNvGraphicFramePr>
          <p:nvPr/>
        </p:nvGraphicFramePr>
        <p:xfrm>
          <a:off x="4356100" y="3465513"/>
          <a:ext cx="4392613" cy="3277870"/>
        </p:xfrm>
        <a:graphic>
          <a:graphicData uri="http://schemas.openxmlformats.org/drawingml/2006/table">
            <a:tbl>
              <a:tblPr/>
              <a:tblGrid>
                <a:gridCol w="539750"/>
                <a:gridCol w="538163"/>
                <a:gridCol w="539750"/>
                <a:gridCol w="1333500"/>
                <a:gridCol w="1441450"/>
              </a:tblGrid>
              <a:tr h="33972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S2</a:t>
                      </a:r>
                      <a:endParaRPr kumimoji="0" lang="fr-F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S1</a:t>
                      </a:r>
                      <a:endParaRPr kumimoji="0" lang="fr-FR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S0</a:t>
                      </a:r>
                      <a:endParaRPr kumimoji="0" lang="fr-FR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ar-DZ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العملية</a:t>
                      </a:r>
                      <a:endParaRPr kumimoji="0" lang="ar-DZ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 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F=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661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F=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F=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F=</a:t>
                      </a:r>
                      <a:endParaRPr kumimoji="0" lang="fr-F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F=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F=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F=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abic Transparent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F=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Arabic Transparent" pitchFamily="2" charset="-78"/>
                        </a:rPr>
                        <a:t> </a:t>
                      </a:r>
                      <a:endParaRPr kumimoji="0" lang="fr-F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abic Transparent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209" name="Text Box 113"/>
          <p:cNvSpPr txBox="1">
            <a:spLocks noChangeArrowheads="1"/>
          </p:cNvSpPr>
          <p:nvPr/>
        </p:nvSpPr>
        <p:spPr bwMode="auto">
          <a:xfrm>
            <a:off x="4427538" y="3897313"/>
            <a:ext cx="151288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00FF"/>
                </a:solidFill>
              </a:rPr>
              <a:t>0       0      0</a:t>
            </a:r>
          </a:p>
        </p:txBody>
      </p:sp>
      <p:sp>
        <p:nvSpPr>
          <p:cNvPr id="4210" name="Text Box 114"/>
          <p:cNvSpPr txBox="1">
            <a:spLocks noChangeArrowheads="1"/>
          </p:cNvSpPr>
          <p:nvPr/>
        </p:nvSpPr>
        <p:spPr bwMode="auto">
          <a:xfrm>
            <a:off x="6300788" y="3897313"/>
            <a:ext cx="86518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chemeClr val="tx1"/>
                </a:solidFill>
              </a:rPr>
              <a:t>0000</a:t>
            </a:r>
          </a:p>
        </p:txBody>
      </p:sp>
      <p:sp>
        <p:nvSpPr>
          <p:cNvPr id="4211" name="Text Box 115"/>
          <p:cNvSpPr txBox="1">
            <a:spLocks noChangeArrowheads="1"/>
          </p:cNvSpPr>
          <p:nvPr/>
        </p:nvSpPr>
        <p:spPr bwMode="auto">
          <a:xfrm>
            <a:off x="4429125" y="4365625"/>
            <a:ext cx="15128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00FF"/>
                </a:solidFill>
              </a:rPr>
              <a:t>0       0      1</a:t>
            </a:r>
          </a:p>
        </p:txBody>
      </p:sp>
      <p:sp>
        <p:nvSpPr>
          <p:cNvPr id="4212" name="Text Box 116"/>
          <p:cNvSpPr txBox="1">
            <a:spLocks noChangeArrowheads="1"/>
          </p:cNvSpPr>
          <p:nvPr/>
        </p:nvSpPr>
        <p:spPr bwMode="auto">
          <a:xfrm>
            <a:off x="6300788" y="4322763"/>
            <a:ext cx="86518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chemeClr val="tx1"/>
                </a:solidFill>
              </a:rPr>
              <a:t>B - A</a:t>
            </a:r>
            <a:endParaRPr lang="el-GR">
              <a:solidFill>
                <a:schemeClr val="tx1"/>
              </a:solidFill>
            </a:endParaRPr>
          </a:p>
        </p:txBody>
      </p:sp>
      <p:sp>
        <p:nvSpPr>
          <p:cNvPr id="4213" name="Text Box 117"/>
          <p:cNvSpPr txBox="1">
            <a:spLocks noChangeArrowheads="1"/>
          </p:cNvSpPr>
          <p:nvPr/>
        </p:nvSpPr>
        <p:spPr bwMode="auto">
          <a:xfrm>
            <a:off x="4429125" y="4621213"/>
            <a:ext cx="151288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00FF"/>
                </a:solidFill>
              </a:rPr>
              <a:t>0       1      0</a:t>
            </a:r>
          </a:p>
        </p:txBody>
      </p:sp>
      <p:sp>
        <p:nvSpPr>
          <p:cNvPr id="4214" name="Text Box 118"/>
          <p:cNvSpPr txBox="1">
            <a:spLocks noChangeArrowheads="1"/>
          </p:cNvSpPr>
          <p:nvPr/>
        </p:nvSpPr>
        <p:spPr bwMode="auto">
          <a:xfrm>
            <a:off x="6272213" y="4595813"/>
            <a:ext cx="86518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dirty="0">
                <a:solidFill>
                  <a:schemeClr val="tx1"/>
                </a:solidFill>
              </a:rPr>
              <a:t>A - B</a:t>
            </a:r>
          </a:p>
        </p:txBody>
      </p:sp>
      <p:sp>
        <p:nvSpPr>
          <p:cNvPr id="4215" name="Text Box 119"/>
          <p:cNvSpPr txBox="1">
            <a:spLocks noChangeArrowheads="1"/>
          </p:cNvSpPr>
          <p:nvPr/>
        </p:nvSpPr>
        <p:spPr bwMode="auto">
          <a:xfrm>
            <a:off x="4429125" y="4868863"/>
            <a:ext cx="151288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00FF"/>
                </a:solidFill>
              </a:rPr>
              <a:t>0       1      1</a:t>
            </a:r>
          </a:p>
        </p:txBody>
      </p:sp>
      <p:sp>
        <p:nvSpPr>
          <p:cNvPr id="4216" name="Text Box 120"/>
          <p:cNvSpPr txBox="1">
            <a:spLocks noChangeArrowheads="1"/>
          </p:cNvSpPr>
          <p:nvPr/>
        </p:nvSpPr>
        <p:spPr bwMode="auto">
          <a:xfrm>
            <a:off x="6272213" y="4870450"/>
            <a:ext cx="86518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chemeClr val="tx1"/>
                </a:solidFill>
              </a:rPr>
              <a:t>A + B</a:t>
            </a:r>
          </a:p>
        </p:txBody>
      </p:sp>
      <p:sp>
        <p:nvSpPr>
          <p:cNvPr id="4217" name="Rectangle 121"/>
          <p:cNvSpPr>
            <a:spLocks noChangeArrowheads="1"/>
          </p:cNvSpPr>
          <p:nvPr/>
        </p:nvSpPr>
        <p:spPr bwMode="auto">
          <a:xfrm>
            <a:off x="7596188" y="4473575"/>
            <a:ext cx="965200" cy="91598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 rtl="1"/>
            <a:r>
              <a:rPr lang="ar-DZ" b="1"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العمليات</a:t>
            </a:r>
          </a:p>
          <a:p>
            <a:pPr algn="r" rtl="1"/>
            <a:r>
              <a:rPr lang="ar-DZ" b="1"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الحسابية </a:t>
            </a:r>
            <a:endParaRPr lang="fr-FR" b="1">
              <a:solidFill>
                <a:srgbClr val="006600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  <a:p>
            <a:pPr algn="r" rtl="1"/>
            <a:endParaRPr lang="fr-FR" b="1">
              <a:solidFill>
                <a:srgbClr val="006600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4218" name="Rectangle 122"/>
          <p:cNvSpPr>
            <a:spLocks noChangeArrowheads="1"/>
          </p:cNvSpPr>
          <p:nvPr/>
        </p:nvSpPr>
        <p:spPr bwMode="auto">
          <a:xfrm>
            <a:off x="7669213" y="5337175"/>
            <a:ext cx="868362" cy="64135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r"/>
            <a:r>
              <a:rPr lang="ar-DZ" b="1"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العمليات</a:t>
            </a:r>
          </a:p>
          <a:p>
            <a:pPr algn="r" rtl="1"/>
            <a:r>
              <a:rPr lang="ar-DZ" b="1">
                <a:solidFill>
                  <a:srgbClr val="006600"/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 المنطقية</a:t>
            </a:r>
            <a:endParaRPr lang="fr-FR" b="1">
              <a:solidFill>
                <a:srgbClr val="006600"/>
              </a:solidFill>
              <a:latin typeface="Times New Roman" pitchFamily="18" charset="0"/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4219" name="Text Box 123"/>
          <p:cNvSpPr txBox="1">
            <a:spLocks noChangeArrowheads="1"/>
          </p:cNvSpPr>
          <p:nvPr/>
        </p:nvSpPr>
        <p:spPr bwMode="auto">
          <a:xfrm>
            <a:off x="4429125" y="5256213"/>
            <a:ext cx="151288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00FF"/>
                </a:solidFill>
              </a:rPr>
              <a:t>1       0      0</a:t>
            </a:r>
          </a:p>
        </p:txBody>
      </p:sp>
      <p:sp>
        <p:nvSpPr>
          <p:cNvPr id="4220" name="Text Box 124"/>
          <p:cNvSpPr txBox="1">
            <a:spLocks noChangeArrowheads="1"/>
          </p:cNvSpPr>
          <p:nvPr/>
        </p:nvSpPr>
        <p:spPr bwMode="auto">
          <a:xfrm>
            <a:off x="6300788" y="5241925"/>
            <a:ext cx="865187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chemeClr val="tx1"/>
                </a:solidFill>
              </a:rPr>
              <a:t>A </a:t>
            </a:r>
            <a:r>
              <a:rPr lang="ar-DZ">
                <a:solidFill>
                  <a:schemeClr val="tx1"/>
                </a:solidFill>
              </a:rPr>
              <a:t>+</a:t>
            </a:r>
            <a:r>
              <a:rPr lang="fr-FR">
                <a:solidFill>
                  <a:schemeClr val="tx1"/>
                </a:solidFill>
              </a:rPr>
              <a:t> B </a:t>
            </a:r>
          </a:p>
        </p:txBody>
      </p:sp>
      <p:sp>
        <p:nvSpPr>
          <p:cNvPr id="4221" name="Text Box 125"/>
          <p:cNvSpPr txBox="1">
            <a:spLocks noChangeArrowheads="1"/>
          </p:cNvSpPr>
          <p:nvPr/>
        </p:nvSpPr>
        <p:spPr bwMode="auto">
          <a:xfrm>
            <a:off x="4429125" y="5524500"/>
            <a:ext cx="15128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00FF"/>
                </a:solidFill>
              </a:rPr>
              <a:t>1       0      1</a:t>
            </a:r>
          </a:p>
        </p:txBody>
      </p:sp>
      <p:sp>
        <p:nvSpPr>
          <p:cNvPr id="4222" name="Text Box 126"/>
          <p:cNvSpPr txBox="1">
            <a:spLocks noChangeArrowheads="1"/>
          </p:cNvSpPr>
          <p:nvPr/>
        </p:nvSpPr>
        <p:spPr bwMode="auto">
          <a:xfrm>
            <a:off x="6286500" y="5500688"/>
            <a:ext cx="865188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chemeClr val="tx1"/>
                </a:solidFill>
              </a:rPr>
              <a:t>A </a:t>
            </a:r>
            <a:r>
              <a:rPr lang="fr-FR">
                <a:solidFill>
                  <a:schemeClr val="tx1"/>
                </a:solidFill>
                <a:sym typeface="Symbol" pitchFamily="18" charset="2"/>
              </a:rPr>
              <a:t> B</a:t>
            </a:r>
          </a:p>
        </p:txBody>
      </p:sp>
      <p:sp>
        <p:nvSpPr>
          <p:cNvPr id="4223" name="Text Box 127"/>
          <p:cNvSpPr txBox="1">
            <a:spLocks noChangeArrowheads="1"/>
          </p:cNvSpPr>
          <p:nvPr/>
        </p:nvSpPr>
        <p:spPr bwMode="auto">
          <a:xfrm>
            <a:off x="4429125" y="5772150"/>
            <a:ext cx="15128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00FF"/>
                </a:solidFill>
              </a:rPr>
              <a:t>1       1      0</a:t>
            </a:r>
          </a:p>
        </p:txBody>
      </p:sp>
      <p:sp>
        <p:nvSpPr>
          <p:cNvPr id="4224" name="Text Box 128"/>
          <p:cNvSpPr txBox="1">
            <a:spLocks noChangeArrowheads="1"/>
          </p:cNvSpPr>
          <p:nvPr/>
        </p:nvSpPr>
        <p:spPr bwMode="auto">
          <a:xfrm>
            <a:off x="6299200" y="5762625"/>
            <a:ext cx="8651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chemeClr val="tx1"/>
                </a:solidFill>
              </a:rPr>
              <a:t>A </a:t>
            </a:r>
            <a:r>
              <a:rPr lang="fr-FR" sz="1600">
                <a:solidFill>
                  <a:schemeClr val="tx1"/>
                </a:solidFill>
              </a:rPr>
              <a:t>.</a:t>
            </a:r>
            <a:r>
              <a:rPr lang="fr-FR">
                <a:solidFill>
                  <a:schemeClr val="tx1"/>
                </a:solidFill>
              </a:rPr>
              <a:t> B </a:t>
            </a:r>
          </a:p>
        </p:txBody>
      </p:sp>
      <p:sp>
        <p:nvSpPr>
          <p:cNvPr id="4225" name="Text Box 129"/>
          <p:cNvSpPr txBox="1">
            <a:spLocks noChangeArrowheads="1"/>
          </p:cNvSpPr>
          <p:nvPr/>
        </p:nvSpPr>
        <p:spPr bwMode="auto">
          <a:xfrm>
            <a:off x="4424363" y="6259513"/>
            <a:ext cx="1512887" cy="36671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rgbClr val="0000FF"/>
                </a:solidFill>
              </a:rPr>
              <a:t>1       1      1</a:t>
            </a:r>
          </a:p>
        </p:txBody>
      </p:sp>
      <p:sp>
        <p:nvSpPr>
          <p:cNvPr id="4226" name="Text Box 130"/>
          <p:cNvSpPr txBox="1">
            <a:spLocks noChangeArrowheads="1"/>
          </p:cNvSpPr>
          <p:nvPr/>
        </p:nvSpPr>
        <p:spPr bwMode="auto">
          <a:xfrm>
            <a:off x="6273800" y="6267450"/>
            <a:ext cx="865188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>
                <a:solidFill>
                  <a:schemeClr val="tx1"/>
                </a:solidFill>
              </a:rPr>
              <a:t>1111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4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4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4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4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4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4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7" dur="500"/>
                                        <p:tgtEl>
                                          <p:spTgt spid="4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2" dur="500"/>
                                        <p:tgtEl>
                                          <p:spTgt spid="4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7" dur="500"/>
                                        <p:tgtEl>
                                          <p:spTgt spid="4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2" dur="500"/>
                                        <p:tgtEl>
                                          <p:spTgt spid="4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7" dur="500"/>
                                        <p:tgtEl>
                                          <p:spTgt spid="4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2" dur="500"/>
                                        <p:tgtEl>
                                          <p:spTgt spid="4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7" dur="500"/>
                                        <p:tgtEl>
                                          <p:spTgt spid="4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2" dur="500"/>
                                        <p:tgtEl>
                                          <p:spTgt spid="4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7" dur="500"/>
                                        <p:tgtEl>
                                          <p:spTgt spid="4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2" dur="500"/>
                                        <p:tgtEl>
                                          <p:spTgt spid="4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7" dur="500"/>
                                        <p:tgtEl>
                                          <p:spTgt spid="4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2" dur="500"/>
                                        <p:tgtEl>
                                          <p:spTgt spid="4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7" dur="500"/>
                                        <p:tgtEl>
                                          <p:spTgt spid="4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2" dur="500"/>
                                        <p:tgtEl>
                                          <p:spTgt spid="4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7" dur="500"/>
                                        <p:tgtEl>
                                          <p:spTgt spid="4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2" dur="500"/>
                                        <p:tgtEl>
                                          <p:spTgt spid="4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7" dur="500"/>
                                        <p:tgtEl>
                                          <p:spTgt spid="4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2" dur="500"/>
                                        <p:tgtEl>
                                          <p:spTgt spid="4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7" dur="500"/>
                                        <p:tgtEl>
                                          <p:spTgt spid="4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1" grpId="0"/>
      <p:bldP spid="4116" grpId="0"/>
      <p:bldP spid="4115" grpId="0"/>
      <p:bldP spid="4113" grpId="0"/>
      <p:bldP spid="4114" grpId="0"/>
      <p:bldP spid="4112" grpId="0"/>
      <p:bldP spid="4127" grpId="0"/>
      <p:bldP spid="4129" grpId="0"/>
      <p:bldP spid="4131" grpId="0"/>
      <p:bldP spid="4133" grpId="0"/>
      <p:bldP spid="4135" grpId="0"/>
      <p:bldP spid="4137" grpId="0"/>
      <p:bldP spid="4152" grpId="0"/>
      <p:bldP spid="4151" grpId="0"/>
      <p:bldP spid="4150" grpId="0"/>
      <p:bldP spid="4149" grpId="0"/>
      <p:bldP spid="4148" grpId="0"/>
      <p:bldP spid="4146" grpId="0" animBg="1"/>
      <p:bldP spid="4209" grpId="0"/>
      <p:bldP spid="4210" grpId="0"/>
      <p:bldP spid="4211" grpId="0"/>
      <p:bldP spid="4212" grpId="0"/>
      <p:bldP spid="4213" grpId="0"/>
      <p:bldP spid="4214" grpId="0"/>
      <p:bldP spid="4215" grpId="0"/>
      <p:bldP spid="4216" grpId="0"/>
      <p:bldP spid="4217" grpId="0"/>
      <p:bldP spid="4218" grpId="0"/>
      <p:bldP spid="4219" grpId="0"/>
      <p:bldP spid="4220" grpId="0"/>
      <p:bldP spid="4221" grpId="0"/>
      <p:bldP spid="4222" grpId="0"/>
      <p:bldP spid="4223" grpId="0"/>
      <p:bldP spid="4224" grpId="0"/>
      <p:bldP spid="4225" grpId="0"/>
      <p:bldP spid="42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85720" y="1928802"/>
            <a:ext cx="8352000" cy="3420000"/>
            <a:chOff x="440" y="218"/>
            <a:chExt cx="5116" cy="1677"/>
          </a:xfrm>
        </p:grpSpPr>
        <p:pic>
          <p:nvPicPr>
            <p:cNvPr id="8196" name="Picture 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40" y="218"/>
              <a:ext cx="5116" cy="16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197" name="Rectangle 7"/>
            <p:cNvSpPr>
              <a:spLocks noChangeArrowheads="1"/>
            </p:cNvSpPr>
            <p:nvPr/>
          </p:nvSpPr>
          <p:spPr bwMode="auto">
            <a:xfrm>
              <a:off x="2789" y="1706"/>
              <a:ext cx="545" cy="18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</p:grpSp>
      <p:sp>
        <p:nvSpPr>
          <p:cNvPr id="5" name="Text Box 87"/>
          <p:cNvSpPr txBox="1">
            <a:spLocks noChangeArrowheads="1"/>
          </p:cNvSpPr>
          <p:nvPr/>
        </p:nvSpPr>
        <p:spPr bwMode="auto">
          <a:xfrm>
            <a:off x="3357554" y="142852"/>
            <a:ext cx="5508656" cy="641356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5- الدارة </a:t>
            </a:r>
            <a:r>
              <a:rPr lang="ar-DZ" b="1" dirty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المندمجة لـ 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الوحدة الحسابية المنطقية </a:t>
            </a:r>
            <a:r>
              <a:rPr lang="ar-DZ" b="1" dirty="0" smtClean="0">
                <a:solidFill>
                  <a:srgbClr val="FF0000"/>
                </a:solidFill>
                <a:cs typeface="+mj-cs"/>
              </a:rPr>
              <a:t>74181</a:t>
            </a:r>
            <a:r>
              <a:rPr lang="fr-FR" b="1" dirty="0" smtClean="0">
                <a:solidFill>
                  <a:srgbClr val="FF0000"/>
                </a:solidFill>
                <a:cs typeface="Arabic Transparent" pitchFamily="2" charset="-78"/>
              </a:rPr>
              <a:t>UAL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endParaRPr lang="fr-F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Image 18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3985" y="929394"/>
            <a:ext cx="4502003" cy="3132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8" name="Image 18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5096272"/>
            <a:ext cx="2762457" cy="147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9" name="Image 18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0562" y="4500570"/>
            <a:ext cx="4254808" cy="154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 Box 87"/>
          <p:cNvSpPr txBox="1">
            <a:spLocks noChangeArrowheads="1"/>
          </p:cNvSpPr>
          <p:nvPr/>
        </p:nvSpPr>
        <p:spPr bwMode="auto">
          <a:xfrm>
            <a:off x="6286512" y="571480"/>
            <a:ext cx="2079632" cy="35719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 smtClean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rPr>
              <a:t>1- </a:t>
            </a: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الوحدة 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الحسابية </a:t>
            </a: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:</a:t>
            </a:r>
            <a:endParaRPr lang="fr-FR" b="1" dirty="0">
              <a:solidFill>
                <a:srgbClr val="0000FF"/>
              </a:solidFill>
            </a:endParaRPr>
          </a:p>
        </p:txBody>
      </p:sp>
      <p:sp>
        <p:nvSpPr>
          <p:cNvPr id="6" name="Text Box 87"/>
          <p:cNvSpPr txBox="1">
            <a:spLocks noChangeArrowheads="1"/>
          </p:cNvSpPr>
          <p:nvPr/>
        </p:nvSpPr>
        <p:spPr bwMode="auto">
          <a:xfrm>
            <a:off x="5357818" y="142852"/>
            <a:ext cx="3508392" cy="42862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6-  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الوحدة الحسابية المنطقية </a:t>
            </a:r>
            <a:r>
              <a:rPr lang="fr-FR" b="1" dirty="0" smtClean="0">
                <a:solidFill>
                  <a:srgbClr val="FF0000"/>
                </a:solidFill>
                <a:cs typeface="Arabic Transparent" pitchFamily="2" charset="-78"/>
              </a:rPr>
              <a:t>UAL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ar-DZ" b="1" dirty="0" smtClean="0">
                <a:solidFill>
                  <a:srgbClr val="FF0000"/>
                </a:solidFill>
              </a:rPr>
              <a:t>:</a:t>
            </a:r>
            <a:endParaRPr lang="fr-F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87"/>
          <p:cNvSpPr txBox="1">
            <a:spLocks noChangeArrowheads="1"/>
          </p:cNvSpPr>
          <p:nvPr/>
        </p:nvSpPr>
        <p:spPr bwMode="auto">
          <a:xfrm>
            <a:off x="6564334" y="428604"/>
            <a:ext cx="2079632" cy="35719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 smtClean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rPr>
              <a:t>1- </a:t>
            </a: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الوحدة </a:t>
            </a:r>
            <a:r>
              <a:rPr lang="ar-DZ" b="1" dirty="0">
                <a:solidFill>
                  <a:srgbClr val="0000FF"/>
                </a:solidFill>
                <a:cs typeface="Arabic Transparent" pitchFamily="2" charset="-78"/>
              </a:rPr>
              <a:t>الحسابية </a:t>
            </a: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:</a:t>
            </a:r>
            <a:endParaRPr lang="fr-FR" b="1" dirty="0">
              <a:solidFill>
                <a:srgbClr val="0000FF"/>
              </a:solidFill>
            </a:endParaRPr>
          </a:p>
        </p:txBody>
      </p:sp>
      <p:sp>
        <p:nvSpPr>
          <p:cNvPr id="6" name="Text Box 87"/>
          <p:cNvSpPr txBox="1">
            <a:spLocks noChangeArrowheads="1"/>
          </p:cNvSpPr>
          <p:nvPr/>
        </p:nvSpPr>
        <p:spPr bwMode="auto">
          <a:xfrm>
            <a:off x="8001024" y="27272"/>
            <a:ext cx="1000132" cy="42862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 u="sng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الشرح:</a:t>
            </a:r>
            <a:endParaRPr lang="fr-FR" sz="2400" b="1" u="sng" dirty="0">
              <a:solidFill>
                <a:srgbClr val="FF0000"/>
              </a:solidFill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634" y="835877"/>
            <a:ext cx="8424000" cy="2714881"/>
          </a:xfrm>
          <a:prstGeom prst="rect">
            <a:avLst/>
          </a:prstGeom>
          <a:ln>
            <a:solidFill>
              <a:srgbClr val="008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4" name="Groupe 13"/>
          <p:cNvGrpSpPr/>
          <p:nvPr/>
        </p:nvGrpSpPr>
        <p:grpSpPr>
          <a:xfrm>
            <a:off x="202589" y="3942586"/>
            <a:ext cx="8475593" cy="2808000"/>
            <a:chOff x="202589" y="3942586"/>
            <a:chExt cx="8475593" cy="2808000"/>
          </a:xfrm>
        </p:grpSpPr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4"/>
            <a:srcRect l="2841" r="4835"/>
            <a:stretch>
              <a:fillRect/>
            </a:stretch>
          </p:blipFill>
          <p:spPr bwMode="auto">
            <a:xfrm>
              <a:off x="202589" y="3942586"/>
              <a:ext cx="8475593" cy="2808000"/>
            </a:xfrm>
            <a:prstGeom prst="rect">
              <a:avLst/>
            </a:prstGeom>
            <a:ln>
              <a:solidFill>
                <a:srgbClr val="008000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cxnSp>
          <p:nvCxnSpPr>
            <p:cNvPr id="13" name="Connecteur droit 12"/>
            <p:cNvCxnSpPr/>
            <p:nvPr/>
          </p:nvCxnSpPr>
          <p:spPr>
            <a:xfrm>
              <a:off x="4286248" y="5754372"/>
              <a:ext cx="144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Image 82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857232"/>
            <a:ext cx="2597150" cy="20421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6" name="Image 95"/>
          <p:cNvPicPr/>
          <p:nvPr/>
        </p:nvPicPr>
        <p:blipFill>
          <a:blip r:embed="rId4"/>
          <a:srcRect l="5186" t="7133" r="5374" b="5477"/>
          <a:stretch>
            <a:fillRect/>
          </a:stretch>
        </p:blipFill>
        <p:spPr bwMode="auto">
          <a:xfrm>
            <a:off x="0" y="71414"/>
            <a:ext cx="4929190" cy="3500462"/>
          </a:xfrm>
          <a:prstGeom prst="rect">
            <a:avLst/>
          </a:prstGeom>
          <a:noFill/>
        </p:spPr>
      </p:pic>
      <p:sp>
        <p:nvSpPr>
          <p:cNvPr id="51" name="Text Box 87"/>
          <p:cNvSpPr txBox="1">
            <a:spLocks noChangeArrowheads="1"/>
          </p:cNvSpPr>
          <p:nvPr/>
        </p:nvSpPr>
        <p:spPr bwMode="auto">
          <a:xfrm>
            <a:off x="6858016" y="214290"/>
            <a:ext cx="2079632" cy="35719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 smtClean="0">
                <a:solidFill>
                  <a:srgbClr val="0000FF"/>
                </a:solidFill>
                <a:latin typeface="Times New Roman" pitchFamily="18" charset="0"/>
                <a:cs typeface="Arabic Transparent" pitchFamily="2" charset="-78"/>
              </a:rPr>
              <a:t>2- </a:t>
            </a:r>
            <a:r>
              <a:rPr lang="ar-DZ" b="1" dirty="0" smtClean="0">
                <a:solidFill>
                  <a:srgbClr val="0000FF"/>
                </a:solidFill>
                <a:cs typeface="Arabic Transparent" pitchFamily="2" charset="-78"/>
              </a:rPr>
              <a:t>الوحدة المنطقية :</a:t>
            </a:r>
            <a:endParaRPr lang="fr-FR" b="1" dirty="0">
              <a:solidFill>
                <a:srgbClr val="0000FF"/>
              </a:solidFill>
            </a:endParaRPr>
          </a:p>
        </p:txBody>
      </p:sp>
      <p:sp>
        <p:nvSpPr>
          <p:cNvPr id="42" name="Text Box 87"/>
          <p:cNvSpPr txBox="1">
            <a:spLocks noChangeArrowheads="1"/>
          </p:cNvSpPr>
          <p:nvPr/>
        </p:nvSpPr>
        <p:spPr bwMode="auto">
          <a:xfrm>
            <a:off x="7786710" y="3071810"/>
            <a:ext cx="1000132" cy="42862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 u="sng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الشرح:</a:t>
            </a:r>
            <a:endParaRPr lang="fr-FR" sz="2400" b="1" u="sng" dirty="0">
              <a:solidFill>
                <a:srgbClr val="FF0000"/>
              </a:solidFill>
            </a:endParaRPr>
          </a:p>
        </p:txBody>
      </p:sp>
      <p:grpSp>
        <p:nvGrpSpPr>
          <p:cNvPr id="43" name="Groupe 42"/>
          <p:cNvGrpSpPr/>
          <p:nvPr/>
        </p:nvGrpSpPr>
        <p:grpSpPr>
          <a:xfrm>
            <a:off x="677868" y="3643314"/>
            <a:ext cx="4608512" cy="366712"/>
            <a:chOff x="785786" y="4334919"/>
            <a:chExt cx="4608512" cy="366712"/>
          </a:xfrm>
        </p:grpSpPr>
        <p:sp>
          <p:nvSpPr>
            <p:cNvPr id="44" name="Rectangle 35"/>
            <p:cNvSpPr>
              <a:spLocks noChangeArrowheads="1"/>
            </p:cNvSpPr>
            <p:nvPr/>
          </p:nvSpPr>
          <p:spPr bwMode="auto">
            <a:xfrm>
              <a:off x="785786" y="4334919"/>
              <a:ext cx="4608512" cy="366712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F=D</a:t>
              </a:r>
              <a:r>
                <a:rPr kumimoji="0" lang="fr-FR" sz="1800" b="1" i="0" u="none" strike="noStrike" kern="0" cap="none" spc="0" normalizeH="0" baseline="-2500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0</a:t>
              </a: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S</a:t>
              </a:r>
              <a:r>
                <a:rPr kumimoji="0" lang="fr-FR" sz="1800" b="1" i="0" u="none" strike="noStrike" kern="0" cap="none" spc="0" normalizeH="0" baseline="-2500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0</a:t>
              </a: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S</a:t>
              </a:r>
              <a:r>
                <a:rPr kumimoji="0" lang="fr-FR" sz="1800" b="1" i="0" u="none" strike="noStrike" kern="0" cap="none" spc="0" normalizeH="0" baseline="-2500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1</a:t>
              </a: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 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+ D</a:t>
              </a:r>
              <a:r>
                <a:rPr kumimoji="0" lang="fr-FR" sz="1800" b="1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1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S</a:t>
              </a:r>
              <a:r>
                <a:rPr kumimoji="0" lang="fr-FR" sz="1800" b="1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0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S</a:t>
              </a:r>
              <a:r>
                <a:rPr kumimoji="0" lang="fr-FR" sz="1800" b="1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1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 + D</a:t>
              </a:r>
              <a:r>
                <a:rPr kumimoji="0" lang="fr-FR" sz="1800" b="1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2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S</a:t>
              </a:r>
              <a:r>
                <a:rPr kumimoji="0" lang="fr-FR" sz="1800" b="1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0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S</a:t>
              </a:r>
              <a:r>
                <a:rPr kumimoji="0" lang="fr-FR" sz="1800" b="1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1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 + D</a:t>
              </a:r>
              <a:r>
                <a:rPr kumimoji="0" lang="fr-FR" sz="1800" b="1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3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S</a:t>
              </a:r>
              <a:r>
                <a:rPr kumimoji="0" lang="fr-FR" sz="1800" b="1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0</a:t>
              </a: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S</a:t>
              </a:r>
              <a:r>
                <a:rPr kumimoji="0" lang="fr-FR" sz="1800" b="1" i="0" u="none" strike="noStrike" kern="0" cap="none" spc="0" normalizeH="0" baseline="-2500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1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Line 36"/>
            <p:cNvSpPr>
              <a:spLocks noChangeShapeType="1"/>
            </p:cNvSpPr>
            <p:nvPr/>
          </p:nvSpPr>
          <p:spPr bwMode="auto">
            <a:xfrm>
              <a:off x="1378230" y="4381914"/>
              <a:ext cx="14446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Line 37"/>
            <p:cNvSpPr>
              <a:spLocks noChangeShapeType="1"/>
            </p:cNvSpPr>
            <p:nvPr/>
          </p:nvSpPr>
          <p:spPr bwMode="auto">
            <a:xfrm>
              <a:off x="1635405" y="4383501"/>
              <a:ext cx="14446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Line 38"/>
            <p:cNvSpPr>
              <a:spLocks noChangeShapeType="1"/>
            </p:cNvSpPr>
            <p:nvPr/>
          </p:nvSpPr>
          <p:spPr bwMode="auto">
            <a:xfrm>
              <a:off x="2605368" y="4400964"/>
              <a:ext cx="14446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Line 39"/>
            <p:cNvSpPr>
              <a:spLocks noChangeShapeType="1"/>
            </p:cNvSpPr>
            <p:nvPr/>
          </p:nvSpPr>
          <p:spPr bwMode="auto">
            <a:xfrm>
              <a:off x="3366738" y="4396201"/>
              <a:ext cx="144462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9" name="Groupe 48"/>
          <p:cNvGrpSpPr/>
          <p:nvPr/>
        </p:nvGrpSpPr>
        <p:grpSpPr>
          <a:xfrm>
            <a:off x="661961" y="4143380"/>
            <a:ext cx="6264275" cy="385763"/>
            <a:chOff x="661961" y="4143380"/>
            <a:chExt cx="6264275" cy="385763"/>
          </a:xfrm>
        </p:grpSpPr>
        <p:sp>
          <p:nvSpPr>
            <p:cNvPr id="50" name="Text Box 28"/>
            <p:cNvSpPr txBox="1">
              <a:spLocks noChangeArrowheads="1"/>
            </p:cNvSpPr>
            <p:nvPr/>
          </p:nvSpPr>
          <p:spPr bwMode="auto">
            <a:xfrm>
              <a:off x="5199036" y="4159255"/>
              <a:ext cx="1727200" cy="3667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lvl="0">
                <a:spcBef>
                  <a:spcPct val="50000"/>
                </a:spcBef>
                <a:defRPr/>
              </a:pP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+ </a:t>
              </a:r>
              <a:r>
                <a:rPr lang="fr-FR" b="1" kern="0" dirty="0" smtClean="0">
                  <a:solidFill>
                    <a:srgbClr val="0000FF"/>
                  </a:solidFill>
                </a:rPr>
                <a:t>(A)</a:t>
              </a: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</a:rPr>
                <a:t>S</a:t>
              </a:r>
              <a:r>
                <a:rPr kumimoji="0" lang="fr-FR" sz="1800" b="1" i="0" u="none" strike="noStrike" kern="0" cap="none" spc="0" normalizeH="0" baseline="-25000" noProof="0" dirty="0" smtClean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</a:rPr>
                <a:t>0</a:t>
              </a: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</a:rPr>
                <a:t>.S</a:t>
              </a:r>
              <a:r>
                <a:rPr kumimoji="0" lang="fr-FR" sz="1800" b="1" i="0" u="none" strike="noStrike" kern="0" cap="none" spc="0" normalizeH="0" baseline="-25000" noProof="0" dirty="0" smtClean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</a:rPr>
                <a:t>1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endParaRPr>
            </a:p>
          </p:txBody>
        </p:sp>
        <p:grpSp>
          <p:nvGrpSpPr>
            <p:cNvPr id="52" name="Groupe 99"/>
            <p:cNvGrpSpPr/>
            <p:nvPr/>
          </p:nvGrpSpPr>
          <p:grpSpPr>
            <a:xfrm>
              <a:off x="661961" y="4143380"/>
              <a:ext cx="5026875" cy="385763"/>
              <a:chOff x="661961" y="5186377"/>
              <a:chExt cx="5026875" cy="385763"/>
            </a:xfrm>
          </p:grpSpPr>
          <p:grpSp>
            <p:nvGrpSpPr>
              <p:cNvPr id="53" name="Groupe 97"/>
              <p:cNvGrpSpPr/>
              <p:nvPr/>
            </p:nvGrpSpPr>
            <p:grpSpPr>
              <a:xfrm>
                <a:off x="661961" y="5186377"/>
                <a:ext cx="5026875" cy="385763"/>
                <a:chOff x="661961" y="5186377"/>
                <a:chExt cx="5026875" cy="385763"/>
              </a:xfrm>
            </p:grpSpPr>
            <p:sp>
              <p:nvSpPr>
                <p:cNvPr id="73" name="Text Box 5"/>
                <p:cNvSpPr txBox="1">
                  <a:spLocks noChangeArrowheads="1"/>
                </p:cNvSpPr>
                <p:nvPr/>
              </p:nvSpPr>
              <p:spPr bwMode="auto">
                <a:xfrm>
                  <a:off x="661961" y="5186377"/>
                  <a:ext cx="1727200" cy="366713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 lvl="0">
                    <a:spcBef>
                      <a:spcPct val="50000"/>
                    </a:spcBef>
                    <a:defRPr/>
                  </a:pPr>
                  <a:r>
                    <a:rPr kumimoji="0" lang="fr-FR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rPr>
                    <a:t>F= </a:t>
                  </a:r>
                  <a:r>
                    <a:rPr lang="fr-FR" b="1" kern="0" dirty="0" smtClean="0">
                      <a:solidFill>
                        <a:srgbClr val="0000FF"/>
                      </a:solidFill>
                    </a:rPr>
                    <a:t>(A.B)</a:t>
                  </a:r>
                  <a:r>
                    <a:rPr kumimoji="0" lang="fr-FR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3300"/>
                      </a:solidFill>
                      <a:effectLst/>
                      <a:uLnTx/>
                      <a:uFillTx/>
                    </a:rPr>
                    <a:t>S</a:t>
                  </a:r>
                  <a:r>
                    <a:rPr kumimoji="0" lang="fr-FR" sz="1800" b="1" i="0" u="none" strike="noStrike" kern="0" cap="none" spc="0" normalizeH="0" baseline="-25000" noProof="0" dirty="0" smtClean="0">
                      <a:ln>
                        <a:noFill/>
                      </a:ln>
                      <a:solidFill>
                        <a:srgbClr val="FF3300"/>
                      </a:solidFill>
                      <a:effectLst/>
                      <a:uLnTx/>
                      <a:uFillTx/>
                    </a:rPr>
                    <a:t>0</a:t>
                  </a:r>
                  <a:r>
                    <a:rPr kumimoji="0" lang="fr-FR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3300"/>
                      </a:solidFill>
                      <a:effectLst/>
                      <a:uLnTx/>
                      <a:uFillTx/>
                    </a:rPr>
                    <a:t>.S</a:t>
                  </a:r>
                  <a:r>
                    <a:rPr kumimoji="0" lang="fr-FR" sz="1800" b="1" i="0" u="none" strike="noStrike" kern="0" cap="none" spc="0" normalizeH="0" baseline="-25000" noProof="0" dirty="0" smtClean="0">
                      <a:ln>
                        <a:noFill/>
                      </a:ln>
                      <a:solidFill>
                        <a:srgbClr val="FF3300"/>
                      </a:solidFill>
                      <a:effectLst/>
                      <a:uLnTx/>
                      <a:uFillTx/>
                    </a:rPr>
                    <a:t>1</a:t>
                  </a:r>
                  <a:endParaRPr kumimoji="0" lang="fr-F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4" name="Line 7"/>
                <p:cNvSpPr>
                  <a:spLocks noChangeShapeType="1"/>
                </p:cNvSpPr>
                <p:nvPr/>
              </p:nvSpPr>
              <p:spPr bwMode="auto">
                <a:xfrm>
                  <a:off x="1666748" y="5224450"/>
                  <a:ext cx="144000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5" name="Line 8"/>
                <p:cNvSpPr>
                  <a:spLocks noChangeShapeType="1"/>
                </p:cNvSpPr>
                <p:nvPr/>
              </p:nvSpPr>
              <p:spPr bwMode="auto">
                <a:xfrm>
                  <a:off x="1941318" y="5224450"/>
                  <a:ext cx="144000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6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2192311" y="5205427"/>
                  <a:ext cx="1727200" cy="366713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 lvl="0">
                    <a:spcBef>
                      <a:spcPct val="50000"/>
                    </a:spcBef>
                    <a:defRPr/>
                  </a:pPr>
                  <a:r>
                    <a:rPr kumimoji="0" lang="fr-FR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rPr>
                    <a:t>+ </a:t>
                  </a:r>
                  <a:r>
                    <a:rPr lang="fr-FR" b="1" kern="0" dirty="0" smtClean="0">
                      <a:solidFill>
                        <a:srgbClr val="0000FF"/>
                      </a:solidFill>
                    </a:rPr>
                    <a:t>(A+B)</a:t>
                  </a:r>
                  <a:r>
                    <a:rPr kumimoji="0" lang="fr-FR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3300"/>
                      </a:solidFill>
                      <a:effectLst/>
                      <a:uLnTx/>
                      <a:uFillTx/>
                    </a:rPr>
                    <a:t>S</a:t>
                  </a:r>
                  <a:r>
                    <a:rPr kumimoji="0" lang="fr-FR" sz="1800" b="1" i="0" u="none" strike="noStrike" kern="0" cap="none" spc="0" normalizeH="0" baseline="-25000" noProof="0" dirty="0" smtClean="0">
                      <a:ln>
                        <a:noFill/>
                      </a:ln>
                      <a:solidFill>
                        <a:srgbClr val="FF3300"/>
                      </a:solidFill>
                      <a:effectLst/>
                      <a:uLnTx/>
                      <a:uFillTx/>
                    </a:rPr>
                    <a:t>0</a:t>
                  </a:r>
                  <a:r>
                    <a:rPr kumimoji="0" lang="fr-FR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3300"/>
                      </a:solidFill>
                      <a:effectLst/>
                      <a:uLnTx/>
                      <a:uFillTx/>
                    </a:rPr>
                    <a:t>.S</a:t>
                  </a:r>
                  <a:r>
                    <a:rPr kumimoji="0" lang="fr-FR" sz="1800" b="1" i="0" u="none" strike="noStrike" kern="0" cap="none" spc="0" normalizeH="0" baseline="-25000" noProof="0" dirty="0" smtClean="0">
                      <a:ln>
                        <a:noFill/>
                      </a:ln>
                      <a:solidFill>
                        <a:srgbClr val="FF3300"/>
                      </a:solidFill>
                      <a:effectLst/>
                      <a:uLnTx/>
                      <a:uFillTx/>
                    </a:rPr>
                    <a:t>1</a:t>
                  </a:r>
                  <a:endParaRPr kumimoji="0" lang="fr-F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7" name="Line 13"/>
                <p:cNvSpPr>
                  <a:spLocks noChangeShapeType="1"/>
                </p:cNvSpPr>
                <p:nvPr/>
              </p:nvSpPr>
              <p:spPr bwMode="auto">
                <a:xfrm>
                  <a:off x="3397374" y="5243500"/>
                  <a:ext cx="144000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8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3614711" y="5205427"/>
                  <a:ext cx="1727200" cy="366713"/>
                </a:xfrm>
                <a:prstGeom prst="rect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 lvl="0">
                    <a:spcBef>
                      <a:spcPct val="50000"/>
                    </a:spcBef>
                    <a:defRPr/>
                  </a:pPr>
                  <a:r>
                    <a:rPr kumimoji="0" lang="fr-FR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rPr>
                    <a:t>+ </a:t>
                  </a:r>
                  <a:r>
                    <a:rPr lang="fr-FR" b="1" kern="0" dirty="0" smtClean="0">
                      <a:solidFill>
                        <a:srgbClr val="0000FF"/>
                      </a:solidFill>
                    </a:rPr>
                    <a:t>(A + B)</a:t>
                  </a:r>
                  <a:r>
                    <a:rPr kumimoji="0" lang="fr-FR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fr-FR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3300"/>
                      </a:solidFill>
                      <a:effectLst/>
                      <a:uLnTx/>
                      <a:uFillTx/>
                    </a:rPr>
                    <a:t>S</a:t>
                  </a:r>
                  <a:r>
                    <a:rPr kumimoji="0" lang="fr-FR" sz="1800" b="1" i="0" u="none" strike="noStrike" kern="0" cap="none" spc="0" normalizeH="0" baseline="-25000" noProof="0" dirty="0" smtClean="0">
                      <a:ln>
                        <a:noFill/>
                      </a:ln>
                      <a:solidFill>
                        <a:srgbClr val="FF3300"/>
                      </a:solidFill>
                      <a:effectLst/>
                      <a:uLnTx/>
                      <a:uFillTx/>
                    </a:rPr>
                    <a:t>0</a:t>
                  </a:r>
                  <a:r>
                    <a:rPr kumimoji="0" lang="fr-FR" sz="18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3300"/>
                      </a:solidFill>
                      <a:effectLst/>
                      <a:uLnTx/>
                      <a:uFillTx/>
                    </a:rPr>
                    <a:t>.S</a:t>
                  </a:r>
                  <a:r>
                    <a:rPr kumimoji="0" lang="fr-FR" sz="1800" b="1" i="0" u="none" strike="noStrike" kern="0" cap="none" spc="0" normalizeH="0" baseline="-25000" noProof="0" dirty="0" smtClean="0">
                      <a:ln>
                        <a:noFill/>
                      </a:ln>
                      <a:solidFill>
                        <a:srgbClr val="FF3300"/>
                      </a:solidFill>
                      <a:effectLst/>
                      <a:uLnTx/>
                      <a:uFillTx/>
                    </a:rPr>
                    <a:t>1</a:t>
                  </a:r>
                  <a:endParaRPr kumimoji="0" lang="fr-F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9" name="Line 25"/>
                <p:cNvSpPr>
                  <a:spLocks noChangeShapeType="1"/>
                </p:cNvSpPr>
                <p:nvPr/>
              </p:nvSpPr>
              <p:spPr bwMode="auto">
                <a:xfrm>
                  <a:off x="4714876" y="5243500"/>
                  <a:ext cx="144000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0" name="Oval 31"/>
                <p:cNvSpPr>
                  <a:spLocks noChangeAspect="1" noChangeArrowheads="1"/>
                </p:cNvSpPr>
                <p:nvPr/>
              </p:nvSpPr>
              <p:spPr bwMode="auto">
                <a:xfrm>
                  <a:off x="4694211" y="5297502"/>
                  <a:ext cx="198438" cy="198438"/>
                </a:xfrm>
                <a:prstGeom prst="ellipse">
                  <a:avLst/>
                </a:prstGeom>
                <a:noFill/>
                <a:ln>
                  <a:headEnd/>
                  <a:tailEnd/>
                </a:ln>
              </p:spPr>
              <p:style>
                <a:lnRef idx="0">
                  <a:schemeClr val="accent6"/>
                </a:lnRef>
                <a:fillRef idx="3">
                  <a:schemeClr val="accent6"/>
                </a:fillRef>
                <a:effectRef idx="3">
                  <a:schemeClr val="accent6"/>
                </a:effectRef>
                <a:fontRef idx="minor">
                  <a:schemeClr val="lt1"/>
                </a:fontRef>
              </p:style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1" name="Line 32"/>
                <p:cNvSpPr>
                  <a:spLocks noChangeShapeType="1"/>
                </p:cNvSpPr>
                <p:nvPr/>
              </p:nvSpPr>
              <p:spPr bwMode="auto">
                <a:xfrm>
                  <a:off x="5544836" y="5259429"/>
                  <a:ext cx="144000" cy="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72" name="Oval 31"/>
              <p:cNvSpPr>
                <a:spLocks noChangeAspect="1" noChangeArrowheads="1"/>
              </p:cNvSpPr>
              <p:nvPr/>
            </p:nvSpPr>
            <p:spPr bwMode="auto">
              <a:xfrm>
                <a:off x="4170668" y="5286388"/>
                <a:ext cx="198438" cy="198438"/>
              </a:xfrm>
              <a:prstGeom prst="ellipse">
                <a:avLst/>
              </a:prstGeom>
              <a:noFill/>
              <a:ln w="19050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95" name="Groupe 94"/>
          <p:cNvGrpSpPr/>
          <p:nvPr/>
        </p:nvGrpSpPr>
        <p:grpSpPr>
          <a:xfrm>
            <a:off x="785786" y="4643446"/>
            <a:ext cx="1143008" cy="642942"/>
            <a:chOff x="785786" y="4643446"/>
            <a:chExt cx="1143008" cy="642942"/>
          </a:xfrm>
        </p:grpSpPr>
        <p:sp>
          <p:nvSpPr>
            <p:cNvPr id="101" name="Rectangle 100"/>
            <p:cNvSpPr/>
            <p:nvPr/>
          </p:nvSpPr>
          <p:spPr>
            <a:xfrm>
              <a:off x="785786" y="4643446"/>
              <a:ext cx="1143008" cy="64294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2" name="ZoneTexte 101"/>
            <p:cNvSpPr txBox="1"/>
            <p:nvPr/>
          </p:nvSpPr>
          <p:spPr>
            <a:xfrm>
              <a:off x="785786" y="4672019"/>
              <a:ext cx="1143008" cy="58477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600" b="1" dirty="0" smtClean="0">
                  <a:solidFill>
                    <a:srgbClr val="FF0000"/>
                  </a:solidFill>
                </a:rPr>
                <a:t>S0 = 0</a:t>
              </a:r>
            </a:p>
            <a:p>
              <a:r>
                <a:rPr lang="fr-FR" sz="1600" b="1" dirty="0" smtClean="0">
                  <a:solidFill>
                    <a:srgbClr val="FF0000"/>
                  </a:solidFill>
                </a:rPr>
                <a:t>S1 = 0</a:t>
              </a:r>
              <a:endParaRPr lang="fr-FR" sz="16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05" name="Text Box 87"/>
          <p:cNvSpPr txBox="1">
            <a:spLocks noChangeArrowheads="1"/>
          </p:cNvSpPr>
          <p:nvPr/>
        </p:nvSpPr>
        <p:spPr bwMode="auto">
          <a:xfrm>
            <a:off x="2500298" y="4714884"/>
            <a:ext cx="1000132" cy="42862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sz="2400" b="1" u="sng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مثال:</a:t>
            </a:r>
            <a:endParaRPr lang="fr-FR" sz="2400" b="1" u="sng" dirty="0">
              <a:solidFill>
                <a:srgbClr val="FF0000"/>
              </a:solidFill>
            </a:endParaRPr>
          </a:p>
        </p:txBody>
      </p:sp>
      <p:grpSp>
        <p:nvGrpSpPr>
          <p:cNvPr id="106" name="Groupe 105"/>
          <p:cNvGrpSpPr/>
          <p:nvPr/>
        </p:nvGrpSpPr>
        <p:grpSpPr>
          <a:xfrm>
            <a:off x="629262" y="5429288"/>
            <a:ext cx="4977827" cy="385763"/>
            <a:chOff x="629262" y="5429288"/>
            <a:chExt cx="4977827" cy="385763"/>
          </a:xfrm>
        </p:grpSpPr>
        <p:sp>
          <p:nvSpPr>
            <p:cNvPr id="107" name="Text Box 28"/>
            <p:cNvSpPr txBox="1">
              <a:spLocks noChangeArrowheads="1"/>
            </p:cNvSpPr>
            <p:nvPr/>
          </p:nvSpPr>
          <p:spPr bwMode="auto">
            <a:xfrm>
              <a:off x="4500562" y="5448338"/>
              <a:ext cx="1106527" cy="3667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>
                <a:spcBef>
                  <a:spcPct val="50000"/>
                </a:spcBef>
                <a:defRPr/>
              </a:pP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+ </a:t>
              </a:r>
              <a:r>
                <a:rPr lang="fr-FR" b="1" kern="0" dirty="0" smtClean="0">
                  <a:solidFill>
                    <a:srgbClr val="0000FF"/>
                  </a:solidFill>
                </a:rPr>
                <a:t>(A)</a:t>
              </a: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</a:rPr>
                <a:t>0.0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endParaRPr>
            </a:p>
          </p:txBody>
        </p:sp>
        <p:sp>
          <p:nvSpPr>
            <p:cNvPr id="108" name="Text Box 5"/>
            <p:cNvSpPr txBox="1">
              <a:spLocks noChangeArrowheads="1"/>
            </p:cNvSpPr>
            <p:nvPr/>
          </p:nvSpPr>
          <p:spPr bwMode="auto">
            <a:xfrm>
              <a:off x="629262" y="5429288"/>
              <a:ext cx="1727200" cy="3667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lvl="0">
                <a:spcBef>
                  <a:spcPct val="50000"/>
                </a:spcBef>
                <a:defRPr/>
              </a:pP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F= </a:t>
              </a:r>
              <a:r>
                <a:rPr lang="fr-FR" b="1" kern="0" dirty="0" smtClean="0">
                  <a:solidFill>
                    <a:srgbClr val="0000FF"/>
                  </a:solidFill>
                </a:rPr>
                <a:t>(A.B)</a:t>
              </a: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</a:rPr>
                <a:t>0.0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endParaRPr>
            </a:p>
          </p:txBody>
        </p:sp>
        <p:sp>
          <p:nvSpPr>
            <p:cNvPr id="109" name="Line 7"/>
            <p:cNvSpPr>
              <a:spLocks noChangeShapeType="1"/>
            </p:cNvSpPr>
            <p:nvPr/>
          </p:nvSpPr>
          <p:spPr bwMode="auto">
            <a:xfrm>
              <a:off x="1585183" y="5467361"/>
              <a:ext cx="144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0" name="Line 8"/>
            <p:cNvSpPr>
              <a:spLocks noChangeShapeType="1"/>
            </p:cNvSpPr>
            <p:nvPr/>
          </p:nvSpPr>
          <p:spPr bwMode="auto">
            <a:xfrm>
              <a:off x="1812090" y="5467361"/>
              <a:ext cx="144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1" name="Text Box 11"/>
            <p:cNvSpPr txBox="1">
              <a:spLocks noChangeArrowheads="1"/>
            </p:cNvSpPr>
            <p:nvPr/>
          </p:nvSpPr>
          <p:spPr bwMode="auto">
            <a:xfrm>
              <a:off x="1928794" y="5448338"/>
              <a:ext cx="1727200" cy="3667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lvl="0">
                <a:spcBef>
                  <a:spcPct val="50000"/>
                </a:spcBef>
                <a:defRPr/>
              </a:pP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+ </a:t>
              </a:r>
              <a:r>
                <a:rPr lang="fr-FR" b="1" kern="0" dirty="0" smtClean="0">
                  <a:solidFill>
                    <a:srgbClr val="0000FF"/>
                  </a:solidFill>
                </a:rPr>
                <a:t>(A+B)</a:t>
              </a: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</a:rPr>
                <a:t>0.0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endParaRPr>
            </a:p>
          </p:txBody>
        </p:sp>
        <p:sp>
          <p:nvSpPr>
            <p:cNvPr id="112" name="Line 13"/>
            <p:cNvSpPr>
              <a:spLocks noChangeShapeType="1"/>
            </p:cNvSpPr>
            <p:nvPr/>
          </p:nvSpPr>
          <p:spPr bwMode="auto">
            <a:xfrm>
              <a:off x="2999240" y="5486411"/>
              <a:ext cx="144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3" name="Text Box 24"/>
            <p:cNvSpPr txBox="1">
              <a:spLocks noChangeArrowheads="1"/>
            </p:cNvSpPr>
            <p:nvPr/>
          </p:nvSpPr>
          <p:spPr bwMode="auto">
            <a:xfrm>
              <a:off x="3214678" y="5448338"/>
              <a:ext cx="1727200" cy="36671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lvl="0">
                <a:spcBef>
                  <a:spcPct val="50000"/>
                </a:spcBef>
                <a:defRPr/>
              </a:pP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+ </a:t>
              </a:r>
              <a:r>
                <a:rPr lang="fr-FR" b="1" kern="0" dirty="0" smtClean="0">
                  <a:solidFill>
                    <a:srgbClr val="0000FF"/>
                  </a:solidFill>
                </a:rPr>
                <a:t>(A + B)</a:t>
              </a:r>
              <a:r>
                <a:rPr kumimoji="0" lang="fr-FR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3300"/>
                  </a:solidFill>
                  <a:effectLst/>
                  <a:uLnTx/>
                  <a:uFillTx/>
                </a:rPr>
                <a:t>0.0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endParaRPr>
            </a:p>
          </p:txBody>
        </p:sp>
        <p:sp>
          <p:nvSpPr>
            <p:cNvPr id="114" name="Line 25"/>
            <p:cNvSpPr>
              <a:spLocks noChangeShapeType="1"/>
            </p:cNvSpPr>
            <p:nvPr/>
          </p:nvSpPr>
          <p:spPr bwMode="auto">
            <a:xfrm>
              <a:off x="4214810" y="5486411"/>
              <a:ext cx="144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5" name="Oval 31"/>
            <p:cNvSpPr>
              <a:spLocks noChangeAspect="1" noChangeArrowheads="1"/>
            </p:cNvSpPr>
            <p:nvPr/>
          </p:nvSpPr>
          <p:spPr bwMode="auto">
            <a:xfrm>
              <a:off x="4294178" y="5540413"/>
              <a:ext cx="198438" cy="198438"/>
            </a:xfrm>
            <a:prstGeom prst="ellipse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6" name="Line 32"/>
            <p:cNvSpPr>
              <a:spLocks noChangeShapeType="1"/>
            </p:cNvSpPr>
            <p:nvPr/>
          </p:nvSpPr>
          <p:spPr bwMode="auto">
            <a:xfrm>
              <a:off x="4844104" y="5488692"/>
              <a:ext cx="144000" cy="0"/>
            </a:xfrm>
            <a:prstGeom prst="lin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7" name="Oval 31"/>
            <p:cNvSpPr>
              <a:spLocks noChangeAspect="1" noChangeArrowheads="1"/>
            </p:cNvSpPr>
            <p:nvPr/>
          </p:nvSpPr>
          <p:spPr bwMode="auto">
            <a:xfrm>
              <a:off x="3758886" y="5529299"/>
              <a:ext cx="198438" cy="198438"/>
            </a:xfrm>
            <a:prstGeom prst="ellipse">
              <a:avLst/>
            </a:prstGeom>
            <a:noFill/>
            <a:ln w="19050">
              <a:solidFill>
                <a:srgbClr val="0000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18" name="Text Box 5"/>
          <p:cNvSpPr txBox="1">
            <a:spLocks noChangeArrowheads="1"/>
          </p:cNvSpPr>
          <p:nvPr/>
        </p:nvSpPr>
        <p:spPr bwMode="auto">
          <a:xfrm>
            <a:off x="639712" y="5876966"/>
            <a:ext cx="1727200" cy="366713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lvl="0">
              <a:spcBef>
                <a:spcPct val="50000"/>
              </a:spcBef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F= </a:t>
            </a:r>
            <a:r>
              <a:rPr lang="fr-FR" b="1" kern="0" dirty="0" smtClean="0">
                <a:solidFill>
                  <a:srgbClr val="0000FF"/>
                </a:solidFill>
              </a:rPr>
              <a:t>(A.B)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</a:rPr>
              <a:t>1.1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sp>
        <p:nvSpPr>
          <p:cNvPr id="119" name="Text Box 5"/>
          <p:cNvSpPr txBox="1">
            <a:spLocks noChangeArrowheads="1"/>
          </p:cNvSpPr>
          <p:nvPr/>
        </p:nvSpPr>
        <p:spPr bwMode="auto">
          <a:xfrm>
            <a:off x="642910" y="6286520"/>
            <a:ext cx="242889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F= </a:t>
            </a:r>
            <a:r>
              <a:rPr kumimoji="0" lang="fr-FR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A.B</a:t>
            </a:r>
            <a:r>
              <a:rPr kumimoji="0" lang="fr-FR" sz="1800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</a:t>
            </a:r>
            <a:r>
              <a:rPr kumimoji="0" lang="fr-FR" sz="1800" b="1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(porte AND)</a:t>
            </a: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42" grpId="0"/>
      <p:bldP spid="105" grpId="0"/>
      <p:bldP spid="118" grpId="0"/>
      <p:bldP spid="1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Image 162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98586"/>
            <a:ext cx="8352000" cy="658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 Box 87"/>
          <p:cNvSpPr txBox="1">
            <a:spLocks noChangeArrowheads="1"/>
          </p:cNvSpPr>
          <p:nvPr/>
        </p:nvSpPr>
        <p:spPr bwMode="auto">
          <a:xfrm>
            <a:off x="5492764" y="142852"/>
            <a:ext cx="3508392" cy="42862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r" rtl="1"/>
            <a:r>
              <a:rPr lang="ar-DZ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7-  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الوحدة الحسابية المنطقية </a:t>
            </a:r>
            <a:r>
              <a:rPr lang="fr-FR" b="1" dirty="0" smtClean="0">
                <a:solidFill>
                  <a:srgbClr val="FF0000"/>
                </a:solidFill>
                <a:cs typeface="Arabic Transparent" pitchFamily="2" charset="-78"/>
              </a:rPr>
              <a:t>UAL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ar-DZ" b="1" dirty="0" smtClean="0">
                <a:solidFill>
                  <a:srgbClr val="FF0000"/>
                </a:solidFill>
              </a:rPr>
              <a:t>:</a:t>
            </a:r>
            <a:endParaRPr lang="fr-F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Image 17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932" y="2862586"/>
            <a:ext cx="4858290" cy="392400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3" name="Image 17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32" y="3714752"/>
            <a:ext cx="3148001" cy="288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5" name="Image 174"/>
          <p:cNvPicPr>
            <a:picLocks noChangeAspect="1"/>
          </p:cNvPicPr>
          <p:nvPr/>
        </p:nvPicPr>
        <p:blipFill>
          <a:blip r:embed="rId5"/>
          <a:srcRect l="3062" r="50000" b="55341"/>
          <a:stretch>
            <a:fillRect/>
          </a:stretch>
        </p:blipFill>
        <p:spPr bwMode="auto">
          <a:xfrm>
            <a:off x="500034" y="0"/>
            <a:ext cx="2748528" cy="205200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1" name="Image 180"/>
          <p:cNvPicPr>
            <a:picLocks noChangeAspect="1"/>
          </p:cNvPicPr>
          <p:nvPr/>
        </p:nvPicPr>
        <p:blipFill>
          <a:blip r:embed="rId5"/>
          <a:srcRect t="50000" r="48871"/>
          <a:stretch>
            <a:fillRect/>
          </a:stretch>
        </p:blipFill>
        <p:spPr bwMode="auto">
          <a:xfrm>
            <a:off x="5143506" y="0"/>
            <a:ext cx="2861785" cy="2196000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83" name="Rectangle avec flèche vers le bas 182"/>
          <p:cNvSpPr/>
          <p:nvPr/>
        </p:nvSpPr>
        <p:spPr>
          <a:xfrm>
            <a:off x="428596" y="2357430"/>
            <a:ext cx="7704000" cy="360000"/>
          </a:xfrm>
          <a:prstGeom prst="downArrowCallout">
            <a:avLst>
              <a:gd name="adj1" fmla="val 43337"/>
              <a:gd name="adj2" fmla="val 66558"/>
              <a:gd name="adj3" fmla="val 25000"/>
              <a:gd name="adj4" fmla="val 40042"/>
            </a:avLst>
          </a:prstGeom>
          <a:solidFill>
            <a:srgbClr val="CCCC00"/>
          </a:solidFill>
          <a:ln w="38100">
            <a:solidFill>
              <a:schemeClr val="tx1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 38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795" y="87947"/>
            <a:ext cx="8614410" cy="66821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71480"/>
            <a:ext cx="8203577" cy="59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 Box 87"/>
          <p:cNvSpPr txBox="1">
            <a:spLocks noChangeArrowheads="1"/>
          </p:cNvSpPr>
          <p:nvPr/>
        </p:nvSpPr>
        <p:spPr bwMode="auto">
          <a:xfrm>
            <a:off x="4357686" y="71414"/>
            <a:ext cx="4579962" cy="42862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r" rtl="1"/>
            <a:r>
              <a:rPr lang="ar-DZ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8- </a:t>
            </a:r>
            <a:r>
              <a:rPr lang="ar-DZ" b="1" dirty="0" smtClean="0">
                <a:solidFill>
                  <a:srgbClr val="FF0000"/>
                </a:solidFill>
              </a:rPr>
              <a:t>جدول التشغيل</a:t>
            </a:r>
            <a:r>
              <a:rPr lang="ar-DZ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الوحدة الحسابية المنطقية </a:t>
            </a:r>
            <a:r>
              <a:rPr lang="fr-FR" b="1" dirty="0" smtClean="0">
                <a:solidFill>
                  <a:srgbClr val="FF0000"/>
                </a:solidFill>
                <a:cs typeface="Arabic Transparent" pitchFamily="2" charset="-78"/>
              </a:rPr>
              <a:t>UAL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ar-DZ" b="1" dirty="0" smtClean="0">
                <a:solidFill>
                  <a:srgbClr val="FF0000"/>
                </a:solidFill>
              </a:rPr>
              <a:t>:</a:t>
            </a:r>
            <a:endParaRPr lang="fr-F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19" y="-24"/>
            <a:ext cx="5831465" cy="42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Légende encadrée 2 2"/>
          <p:cNvSpPr/>
          <p:nvPr/>
        </p:nvSpPr>
        <p:spPr>
          <a:xfrm>
            <a:off x="5902026" y="3286124"/>
            <a:ext cx="3276000" cy="612000"/>
          </a:xfrm>
          <a:prstGeom prst="borderCallout2">
            <a:avLst>
              <a:gd name="adj1" fmla="val 17102"/>
              <a:gd name="adj2" fmla="val -2917"/>
              <a:gd name="adj3" fmla="val 17102"/>
              <a:gd name="adj4" fmla="val -7502"/>
              <a:gd name="adj5" fmla="val -8381"/>
              <a:gd name="adj6" fmla="val -10918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sz="1600" b="1" u="sng" dirty="0" smtClean="0">
                <a:solidFill>
                  <a:schemeClr val="tx2"/>
                </a:solidFill>
              </a:rPr>
              <a:t>تقرأ</a:t>
            </a:r>
            <a:r>
              <a:rPr lang="ar-DZ" sz="1600" b="1" dirty="0" smtClean="0">
                <a:solidFill>
                  <a:schemeClr val="tx2"/>
                </a:solidFill>
              </a:rPr>
              <a:t>: </a:t>
            </a:r>
            <a:r>
              <a:rPr lang="fr-FR" sz="1600" b="1" dirty="0" smtClean="0">
                <a:solidFill>
                  <a:schemeClr val="tx2"/>
                </a:solidFill>
              </a:rPr>
              <a:t>A</a:t>
            </a:r>
            <a:r>
              <a:rPr lang="ar-DZ" sz="1600" b="1" dirty="0" smtClean="0">
                <a:solidFill>
                  <a:schemeClr val="tx2"/>
                </a:solidFill>
              </a:rPr>
              <a:t> </a:t>
            </a:r>
            <a:r>
              <a:rPr lang="ar-DZ" sz="1600" b="1" dirty="0" smtClean="0">
                <a:solidFill>
                  <a:srgbClr val="FF0000"/>
                </a:solidFill>
              </a:rPr>
              <a:t>أو</a:t>
            </a:r>
            <a:r>
              <a:rPr lang="ar-DZ" sz="1600" b="1" dirty="0" smtClean="0">
                <a:solidFill>
                  <a:schemeClr val="tx2"/>
                </a:solidFill>
              </a:rPr>
              <a:t> </a:t>
            </a:r>
            <a:r>
              <a:rPr lang="fr-FR" sz="1600" b="1" dirty="0" smtClean="0">
                <a:solidFill>
                  <a:schemeClr val="tx2"/>
                </a:solidFill>
              </a:rPr>
              <a:t>B</a:t>
            </a:r>
            <a:r>
              <a:rPr lang="ar-DZ" sz="1600" b="1" dirty="0" smtClean="0">
                <a:solidFill>
                  <a:schemeClr val="tx2"/>
                </a:solidFill>
              </a:rPr>
              <a:t> </a:t>
            </a:r>
            <a:r>
              <a:rPr lang="ar-DZ" sz="1600" b="1" dirty="0" smtClean="0">
                <a:solidFill>
                  <a:srgbClr val="008000"/>
                </a:solidFill>
              </a:rPr>
              <a:t>(وليس </a:t>
            </a:r>
            <a:r>
              <a:rPr lang="fr-FR" sz="1600" b="1" dirty="0" smtClean="0">
                <a:solidFill>
                  <a:srgbClr val="008000"/>
                </a:solidFill>
              </a:rPr>
              <a:t>A</a:t>
            </a:r>
            <a:r>
              <a:rPr lang="ar-DZ" sz="1600" b="1" dirty="0" smtClean="0">
                <a:solidFill>
                  <a:srgbClr val="008000"/>
                </a:solidFill>
              </a:rPr>
              <a:t> زائد </a:t>
            </a:r>
            <a:r>
              <a:rPr lang="fr-FR" sz="1600" b="1" dirty="0" smtClean="0">
                <a:solidFill>
                  <a:srgbClr val="008000"/>
                </a:solidFill>
              </a:rPr>
              <a:t>(</a:t>
            </a:r>
            <a:r>
              <a:rPr lang="en-US" sz="1600" b="1" dirty="0" smtClean="0">
                <a:solidFill>
                  <a:srgbClr val="008000"/>
                </a:solidFill>
              </a:rPr>
              <a:t>B</a:t>
            </a:r>
            <a:r>
              <a:rPr lang="ar-DZ" sz="1600" b="1" dirty="0" smtClean="0">
                <a:solidFill>
                  <a:schemeClr val="tx2"/>
                </a:solidFill>
              </a:rPr>
              <a:t> زائد 1</a:t>
            </a:r>
          </a:p>
          <a:p>
            <a:pPr algn="r" rtl="1"/>
            <a:r>
              <a:rPr lang="ar-DZ" sz="1600" b="1" dirty="0" smtClean="0">
                <a:solidFill>
                  <a:schemeClr val="tx2"/>
                </a:solidFill>
              </a:rPr>
              <a:t>رغم أننا في الوحدة الحسابية </a:t>
            </a:r>
            <a:r>
              <a:rPr lang="ar-DZ" sz="1600" b="1" dirty="0" smtClean="0">
                <a:solidFill>
                  <a:srgbClr val="FF0000"/>
                </a:solidFill>
              </a:rPr>
              <a:t>(”أو ” المنطقية) 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4" name="Légende encadrée 2 3"/>
          <p:cNvSpPr/>
          <p:nvPr/>
        </p:nvSpPr>
        <p:spPr>
          <a:xfrm>
            <a:off x="4143372" y="4429132"/>
            <a:ext cx="2000264" cy="85725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88095"/>
              <a:gd name="adj6" fmla="val -47258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sz="1600" b="1" u="sng" dirty="0" smtClean="0">
                <a:solidFill>
                  <a:schemeClr val="tx2"/>
                </a:solidFill>
              </a:rPr>
              <a:t>تقرأ</a:t>
            </a:r>
            <a:r>
              <a:rPr lang="ar-DZ" sz="1600" b="1" dirty="0" smtClean="0">
                <a:solidFill>
                  <a:schemeClr val="tx2"/>
                </a:solidFill>
              </a:rPr>
              <a:t>: </a:t>
            </a:r>
            <a:r>
              <a:rPr lang="fr-FR" sz="1600" b="1" dirty="0" smtClean="0">
                <a:solidFill>
                  <a:schemeClr val="tx2"/>
                </a:solidFill>
              </a:rPr>
              <a:t>A</a:t>
            </a:r>
            <a:r>
              <a:rPr lang="ar-DZ" sz="1600" b="1" dirty="0" smtClean="0">
                <a:solidFill>
                  <a:schemeClr val="tx2"/>
                </a:solidFill>
              </a:rPr>
              <a:t> </a:t>
            </a:r>
            <a:r>
              <a:rPr lang="ar-DZ" sz="1600" b="1" dirty="0" smtClean="0">
                <a:solidFill>
                  <a:srgbClr val="FF0000"/>
                </a:solidFill>
              </a:rPr>
              <a:t>و</a:t>
            </a:r>
            <a:r>
              <a:rPr lang="ar-DZ" sz="1600" b="1" dirty="0" smtClean="0">
                <a:solidFill>
                  <a:schemeClr val="tx2"/>
                </a:solidFill>
              </a:rPr>
              <a:t> </a:t>
            </a:r>
            <a:r>
              <a:rPr lang="fr-FR" sz="1600" b="1" dirty="0" smtClean="0">
                <a:solidFill>
                  <a:schemeClr val="tx2"/>
                </a:solidFill>
              </a:rPr>
              <a:t>B</a:t>
            </a:r>
            <a:r>
              <a:rPr lang="ar-DZ" sz="1600" b="1" dirty="0" smtClean="0">
                <a:solidFill>
                  <a:schemeClr val="tx2"/>
                </a:solidFill>
              </a:rPr>
              <a:t> زائد </a:t>
            </a:r>
            <a:r>
              <a:rPr lang="fr-FR" sz="1600" b="1" dirty="0" smtClean="0">
                <a:solidFill>
                  <a:schemeClr val="tx2"/>
                </a:solidFill>
              </a:rPr>
              <a:t>A</a:t>
            </a:r>
            <a:endParaRPr lang="ar-DZ" sz="1600" b="1" dirty="0" smtClean="0">
              <a:solidFill>
                <a:schemeClr val="tx2"/>
              </a:solidFill>
            </a:endParaRPr>
          </a:p>
          <a:p>
            <a:pPr algn="r" rtl="1"/>
            <a:r>
              <a:rPr lang="ar-DZ" sz="1600" b="1" dirty="0" smtClean="0">
                <a:solidFill>
                  <a:schemeClr val="tx2"/>
                </a:solidFill>
              </a:rPr>
              <a:t>رغم أننا في الوحدة الحسابية </a:t>
            </a:r>
            <a:r>
              <a:rPr lang="ar-DZ" sz="1600" b="1" dirty="0" smtClean="0">
                <a:solidFill>
                  <a:srgbClr val="FF0000"/>
                </a:solidFill>
              </a:rPr>
              <a:t>(”و ” المنطقية) 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5" name="Légende encadrée 2 4"/>
          <p:cNvSpPr/>
          <p:nvPr/>
        </p:nvSpPr>
        <p:spPr>
          <a:xfrm>
            <a:off x="5929322" y="1142984"/>
            <a:ext cx="3240000" cy="612000"/>
          </a:xfrm>
          <a:prstGeom prst="borderCallout2">
            <a:avLst>
              <a:gd name="adj1" fmla="val 20980"/>
              <a:gd name="adj2" fmla="val -3700"/>
              <a:gd name="adj3" fmla="val 23210"/>
              <a:gd name="adj4" fmla="val -10770"/>
              <a:gd name="adj5" fmla="val -18368"/>
              <a:gd name="adj6" fmla="val -24143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sz="1600" b="1" u="sng" dirty="0" smtClean="0">
                <a:solidFill>
                  <a:schemeClr val="tx2"/>
                </a:solidFill>
              </a:rPr>
              <a:t>تقرأ</a:t>
            </a:r>
            <a:r>
              <a:rPr lang="ar-DZ" sz="1600" b="1" dirty="0" smtClean="0">
                <a:solidFill>
                  <a:schemeClr val="tx2"/>
                </a:solidFill>
              </a:rPr>
              <a:t>: </a:t>
            </a:r>
            <a:r>
              <a:rPr lang="fr-FR" sz="1600" b="1" dirty="0" smtClean="0">
                <a:solidFill>
                  <a:schemeClr val="tx2"/>
                </a:solidFill>
              </a:rPr>
              <a:t>A</a:t>
            </a:r>
            <a:r>
              <a:rPr lang="ar-DZ" sz="1600" b="1" dirty="0" smtClean="0">
                <a:solidFill>
                  <a:schemeClr val="tx2"/>
                </a:solidFill>
              </a:rPr>
              <a:t> </a:t>
            </a:r>
            <a:r>
              <a:rPr lang="ar-DZ" sz="1600" b="1" dirty="0" smtClean="0">
                <a:solidFill>
                  <a:srgbClr val="FF0000"/>
                </a:solidFill>
              </a:rPr>
              <a:t>و</a:t>
            </a:r>
            <a:r>
              <a:rPr lang="ar-DZ" sz="1600" b="1" dirty="0" smtClean="0">
                <a:solidFill>
                  <a:schemeClr val="tx2"/>
                </a:solidFill>
              </a:rPr>
              <a:t> </a:t>
            </a:r>
            <a:r>
              <a:rPr lang="fr-FR" sz="1600" b="1" dirty="0" smtClean="0">
                <a:solidFill>
                  <a:schemeClr val="tx2"/>
                </a:solidFill>
              </a:rPr>
              <a:t>B</a:t>
            </a:r>
            <a:r>
              <a:rPr lang="ar-DZ" sz="1600" b="1" dirty="0" smtClean="0">
                <a:solidFill>
                  <a:schemeClr val="tx2"/>
                </a:solidFill>
              </a:rPr>
              <a:t> </a:t>
            </a:r>
            <a:r>
              <a:rPr lang="ar-DZ" sz="1600" b="1" dirty="0" smtClean="0">
                <a:solidFill>
                  <a:srgbClr val="008000"/>
                </a:solidFill>
              </a:rPr>
              <a:t>(وليس </a:t>
            </a:r>
            <a:r>
              <a:rPr lang="fr-FR" sz="1600" b="1" dirty="0" smtClean="0">
                <a:solidFill>
                  <a:srgbClr val="008000"/>
                </a:solidFill>
              </a:rPr>
              <a:t>A</a:t>
            </a:r>
            <a:r>
              <a:rPr lang="ar-DZ" sz="1600" b="1" dirty="0" smtClean="0">
                <a:solidFill>
                  <a:srgbClr val="008000"/>
                </a:solidFill>
              </a:rPr>
              <a:t> ضرب</a:t>
            </a:r>
            <a:r>
              <a:rPr lang="fr-FR" sz="1600" b="1" dirty="0" smtClean="0">
                <a:solidFill>
                  <a:srgbClr val="008000"/>
                </a:solidFill>
              </a:rPr>
              <a:t> (</a:t>
            </a:r>
            <a:r>
              <a:rPr lang="en-US" sz="1600" b="1" dirty="0" smtClean="0">
                <a:solidFill>
                  <a:srgbClr val="008000"/>
                </a:solidFill>
              </a:rPr>
              <a:t>B </a:t>
            </a:r>
            <a:endParaRPr lang="ar-DZ" sz="1600" b="1" dirty="0" smtClean="0">
              <a:solidFill>
                <a:srgbClr val="008000"/>
              </a:solidFill>
            </a:endParaRPr>
          </a:p>
          <a:p>
            <a:pPr algn="r" rtl="1"/>
            <a:r>
              <a:rPr lang="ar-DZ" sz="1600" b="1" dirty="0" smtClean="0">
                <a:solidFill>
                  <a:schemeClr val="tx2"/>
                </a:solidFill>
              </a:rPr>
              <a:t>رغم أننا في الوحدة الحسابية </a:t>
            </a:r>
            <a:r>
              <a:rPr lang="ar-DZ" sz="1600" b="1" dirty="0" smtClean="0">
                <a:solidFill>
                  <a:srgbClr val="FF0000"/>
                </a:solidFill>
              </a:rPr>
              <a:t>(”و ” المنطقية) 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6" name="Légende encadrée 2 5"/>
          <p:cNvSpPr/>
          <p:nvPr/>
        </p:nvSpPr>
        <p:spPr>
          <a:xfrm>
            <a:off x="6357950" y="2357430"/>
            <a:ext cx="1728000" cy="324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36585"/>
              <a:gd name="adj6" fmla="val -41213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sz="1600" b="1" u="sng" dirty="0" smtClean="0">
                <a:solidFill>
                  <a:schemeClr val="tx2"/>
                </a:solidFill>
              </a:rPr>
              <a:t>تقرأ</a:t>
            </a:r>
            <a:r>
              <a:rPr lang="ar-DZ" sz="1600" b="1" dirty="0" smtClean="0">
                <a:solidFill>
                  <a:schemeClr val="tx2"/>
                </a:solidFill>
              </a:rPr>
              <a:t>: </a:t>
            </a:r>
            <a:r>
              <a:rPr lang="fr-FR" sz="1600" b="1" dirty="0" smtClean="0">
                <a:solidFill>
                  <a:schemeClr val="tx2"/>
                </a:solidFill>
              </a:rPr>
              <a:t>A</a:t>
            </a:r>
            <a:r>
              <a:rPr lang="ar-DZ" sz="1600" b="1" dirty="0" smtClean="0">
                <a:solidFill>
                  <a:schemeClr val="tx2"/>
                </a:solidFill>
              </a:rPr>
              <a:t> </a:t>
            </a:r>
            <a:r>
              <a:rPr lang="ar-DZ" sz="1600" b="1" dirty="0" smtClean="0">
                <a:solidFill>
                  <a:schemeClr val="tx1"/>
                </a:solidFill>
              </a:rPr>
              <a:t>زائد</a:t>
            </a:r>
            <a:r>
              <a:rPr lang="ar-DZ" sz="1600" b="1" dirty="0" smtClean="0">
                <a:solidFill>
                  <a:schemeClr val="tx2"/>
                </a:solidFill>
              </a:rPr>
              <a:t> </a:t>
            </a:r>
            <a:r>
              <a:rPr lang="fr-FR" sz="1600" b="1" dirty="0" smtClean="0">
                <a:solidFill>
                  <a:schemeClr val="tx2"/>
                </a:solidFill>
              </a:rPr>
              <a:t>B</a:t>
            </a:r>
            <a:r>
              <a:rPr lang="ar-DZ" sz="1600" b="1" dirty="0" smtClean="0">
                <a:solidFill>
                  <a:schemeClr val="tx2"/>
                </a:solidFill>
              </a:rPr>
              <a:t> زائد 1</a:t>
            </a:r>
          </a:p>
        </p:txBody>
      </p:sp>
      <p:grpSp>
        <p:nvGrpSpPr>
          <p:cNvPr id="14" name="Groupe 13"/>
          <p:cNvGrpSpPr/>
          <p:nvPr/>
        </p:nvGrpSpPr>
        <p:grpSpPr>
          <a:xfrm>
            <a:off x="4597701" y="5684522"/>
            <a:ext cx="4515995" cy="1081588"/>
            <a:chOff x="4597701" y="5684522"/>
            <a:chExt cx="4515995" cy="1081588"/>
          </a:xfrm>
        </p:grpSpPr>
        <p:sp>
          <p:nvSpPr>
            <p:cNvPr id="11" name="Rectangle à coins arrondis 10"/>
            <p:cNvSpPr/>
            <p:nvPr/>
          </p:nvSpPr>
          <p:spPr>
            <a:xfrm>
              <a:off x="4597701" y="5686110"/>
              <a:ext cx="4514400" cy="1080000"/>
            </a:xfrm>
            <a:prstGeom prst="roundRect">
              <a:avLst>
                <a:gd name="adj" fmla="val 35771"/>
              </a:avLst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endParaRPr lang="fr-FR" sz="1400" b="1" dirty="0">
                <a:solidFill>
                  <a:schemeClr val="tx2"/>
                </a:solidFill>
              </a:endParaRPr>
            </a:p>
          </p:txBody>
        </p:sp>
        <p:sp>
          <p:nvSpPr>
            <p:cNvPr id="8" name="Rectangle à coins arrondis 7"/>
            <p:cNvSpPr/>
            <p:nvPr/>
          </p:nvSpPr>
          <p:spPr>
            <a:xfrm>
              <a:off x="4599296" y="5684522"/>
              <a:ext cx="4514400" cy="1080000"/>
            </a:xfrm>
            <a:prstGeom prst="roundRect">
              <a:avLst>
                <a:gd name="adj" fmla="val 3577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DZ" sz="1400" b="1" dirty="0" smtClean="0">
                  <a:solidFill>
                    <a:schemeClr val="tx2"/>
                  </a:solidFill>
                </a:rPr>
                <a:t>الإشكالية تطرح في الوحدة الحسابية وليس الوحدة المنطقية :</a:t>
              </a:r>
            </a:p>
            <a:p>
              <a:pPr algn="r" rtl="1">
                <a:buFontTx/>
                <a:buChar char="-"/>
              </a:pPr>
              <a:r>
                <a:rPr lang="ar-DZ" sz="1400" b="1" dirty="0" smtClean="0">
                  <a:solidFill>
                    <a:schemeClr val="tx2"/>
                  </a:solidFill>
                </a:rPr>
                <a:t> إذا وجد في الوحدة الحسابية  في نفس الخانة </a:t>
              </a:r>
              <a:r>
                <a:rPr lang="ar-DZ" sz="1400" b="1" u="sng" dirty="0" smtClean="0">
                  <a:solidFill>
                    <a:schemeClr val="tx2"/>
                  </a:solidFill>
                </a:rPr>
                <a:t> + </a:t>
              </a:r>
              <a:r>
                <a:rPr lang="ar-DZ" sz="1400" b="1" dirty="0" err="1" smtClean="0">
                  <a:solidFill>
                    <a:schemeClr val="tx2"/>
                  </a:solidFill>
                </a:rPr>
                <a:t>و</a:t>
              </a:r>
              <a:r>
                <a:rPr lang="ar-DZ" sz="1400" b="1" dirty="0" smtClean="0">
                  <a:solidFill>
                    <a:schemeClr val="tx2"/>
                  </a:solidFill>
                </a:rPr>
                <a:t> </a:t>
              </a:r>
              <a:r>
                <a:rPr lang="fr-FR" sz="1400" b="1" u="sng" dirty="0" smtClean="0">
                  <a:solidFill>
                    <a:schemeClr val="tx2"/>
                  </a:solidFill>
                </a:rPr>
                <a:t>plus</a:t>
              </a:r>
              <a:r>
                <a:rPr lang="ar-DZ" sz="1400" b="1" dirty="0" smtClean="0">
                  <a:solidFill>
                    <a:schemeClr val="tx2"/>
                  </a:solidFill>
                </a:rPr>
                <a:t> :</a:t>
              </a:r>
            </a:p>
            <a:p>
              <a:pPr algn="r" rtl="1"/>
              <a:r>
                <a:rPr lang="ar-DZ" sz="1400" b="1" dirty="0" smtClean="0">
                  <a:solidFill>
                    <a:schemeClr val="tx2"/>
                  </a:solidFill>
                </a:rPr>
                <a:t>   </a:t>
              </a:r>
              <a:r>
                <a:rPr lang="ar-DZ" sz="1400" b="1" u="sng" dirty="0" smtClean="0">
                  <a:solidFill>
                    <a:schemeClr val="tx2"/>
                  </a:solidFill>
                </a:rPr>
                <a:t> </a:t>
              </a:r>
              <a:r>
                <a:rPr lang="ar-DZ" sz="1400" b="1" u="sng" dirty="0" smtClean="0">
                  <a:solidFill>
                    <a:srgbClr val="0000FF"/>
                  </a:solidFill>
                </a:rPr>
                <a:t>+ </a:t>
              </a:r>
              <a:r>
                <a:rPr lang="ar-DZ" sz="1400" b="1" dirty="0" smtClean="0">
                  <a:solidFill>
                    <a:srgbClr val="0000FF"/>
                  </a:solidFill>
                </a:rPr>
                <a:t>: </a:t>
              </a:r>
              <a:r>
                <a:rPr lang="ar-DZ" sz="1400" b="1" dirty="0" smtClean="0">
                  <a:solidFill>
                    <a:schemeClr val="tx2"/>
                  </a:solidFill>
                </a:rPr>
                <a:t>تعني </a:t>
              </a:r>
              <a:r>
                <a:rPr lang="ar-DZ" sz="1400" b="1" dirty="0" smtClean="0">
                  <a:solidFill>
                    <a:srgbClr val="FF0000"/>
                  </a:solidFill>
                </a:rPr>
                <a:t>”أو“ </a:t>
              </a:r>
              <a:r>
                <a:rPr lang="ar-DZ" sz="1400" b="1" dirty="0" smtClean="0">
                  <a:solidFill>
                    <a:schemeClr val="tx2"/>
                  </a:solidFill>
                </a:rPr>
                <a:t>المنطقي رغم أننا في الوحدة الحسابية </a:t>
              </a:r>
              <a:r>
                <a:rPr lang="ar-DZ" sz="1400" b="1" dirty="0" smtClean="0">
                  <a:solidFill>
                    <a:srgbClr val="FF0000"/>
                  </a:solidFill>
                </a:rPr>
                <a:t>(أو المنطقية). </a:t>
              </a:r>
              <a:endParaRPr lang="fr-FR" sz="1400" b="1" dirty="0" smtClean="0">
                <a:solidFill>
                  <a:srgbClr val="FF0000"/>
                </a:solidFill>
              </a:endParaRPr>
            </a:p>
            <a:p>
              <a:pPr algn="r" rtl="1"/>
              <a:r>
                <a:rPr lang="ar-DZ" sz="1400" b="1" dirty="0" smtClean="0">
                  <a:solidFill>
                    <a:schemeClr val="tx2"/>
                  </a:solidFill>
                </a:rPr>
                <a:t>  </a:t>
              </a:r>
              <a:r>
                <a:rPr lang="ar-DZ" sz="1400" b="1" dirty="0" smtClean="0">
                  <a:solidFill>
                    <a:srgbClr val="0000FF"/>
                  </a:solidFill>
                </a:rPr>
                <a:t> </a:t>
              </a:r>
              <a:r>
                <a:rPr lang="fr-FR" sz="1400" b="1" u="sng" dirty="0" smtClean="0">
                  <a:solidFill>
                    <a:srgbClr val="0000FF"/>
                  </a:solidFill>
                </a:rPr>
                <a:t>plus</a:t>
              </a:r>
              <a:r>
                <a:rPr lang="ar-DZ" sz="1400" b="1" dirty="0" smtClean="0">
                  <a:solidFill>
                    <a:srgbClr val="0000FF"/>
                  </a:solidFill>
                </a:rPr>
                <a:t> : </a:t>
              </a:r>
              <a:r>
                <a:rPr lang="ar-DZ" sz="1400" b="1" dirty="0" smtClean="0">
                  <a:solidFill>
                    <a:schemeClr val="tx2"/>
                  </a:solidFill>
                </a:rPr>
                <a:t>تعني</a:t>
              </a:r>
              <a:r>
                <a:rPr lang="ar-DZ" sz="1400" b="1" dirty="0" smtClean="0">
                  <a:solidFill>
                    <a:srgbClr val="FF0000"/>
                  </a:solidFill>
                </a:rPr>
                <a:t> زائد </a:t>
              </a:r>
              <a:r>
                <a:rPr lang="ar-DZ" sz="1400" b="1" dirty="0" smtClean="0">
                  <a:solidFill>
                    <a:schemeClr val="tx2"/>
                  </a:solidFill>
                </a:rPr>
                <a:t>( الجامع الرياضي العادي).</a:t>
              </a:r>
              <a:endParaRPr lang="fr-FR" sz="14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5" name="Groupe 14"/>
          <p:cNvGrpSpPr/>
          <p:nvPr/>
        </p:nvGrpSpPr>
        <p:grpSpPr>
          <a:xfrm>
            <a:off x="0" y="5715016"/>
            <a:ext cx="4514400" cy="1088392"/>
            <a:chOff x="0" y="5715016"/>
            <a:chExt cx="4514400" cy="1088392"/>
          </a:xfrm>
        </p:grpSpPr>
        <p:sp>
          <p:nvSpPr>
            <p:cNvPr id="10" name="Rectangle à coins arrondis 9"/>
            <p:cNvSpPr/>
            <p:nvPr/>
          </p:nvSpPr>
          <p:spPr>
            <a:xfrm>
              <a:off x="0" y="5715016"/>
              <a:ext cx="4514400" cy="1080000"/>
            </a:xfrm>
            <a:prstGeom prst="roundRect">
              <a:avLst>
                <a:gd name="adj" fmla="val 35771"/>
              </a:avLst>
            </a:prstGeom>
            <a:solidFill>
              <a:schemeClr val="accent3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endParaRPr lang="fr-FR" sz="1400" b="1" dirty="0">
                <a:solidFill>
                  <a:schemeClr val="tx2"/>
                </a:solidFill>
              </a:endParaRPr>
            </a:p>
          </p:txBody>
        </p:sp>
        <p:sp>
          <p:nvSpPr>
            <p:cNvPr id="9" name="Rectangle à coins arrondis 8"/>
            <p:cNvSpPr/>
            <p:nvPr/>
          </p:nvSpPr>
          <p:spPr>
            <a:xfrm>
              <a:off x="0" y="5723408"/>
              <a:ext cx="4514400" cy="1080000"/>
            </a:xfrm>
            <a:prstGeom prst="roundRect">
              <a:avLst>
                <a:gd name="adj" fmla="val 3577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DZ" sz="1400" b="1" dirty="0" smtClean="0">
                  <a:solidFill>
                    <a:schemeClr val="tx2"/>
                  </a:solidFill>
                </a:rPr>
                <a:t>الإشكالية تطرح في الوحدة الحسابية وليس الوحدة المنطقية :</a:t>
              </a:r>
            </a:p>
            <a:p>
              <a:pPr algn="r" rtl="1">
                <a:buFontTx/>
                <a:buChar char="-"/>
              </a:pPr>
              <a:r>
                <a:rPr lang="ar-DZ" sz="1400" b="1" dirty="0" smtClean="0">
                  <a:solidFill>
                    <a:schemeClr val="tx2"/>
                  </a:solidFill>
                </a:rPr>
                <a:t> إذا وجد في الوحدة الحسابية  في نفس الخانة </a:t>
              </a:r>
              <a:r>
                <a:rPr lang="ar-DZ" sz="1400" b="1" u="sng" dirty="0" smtClean="0">
                  <a:solidFill>
                    <a:schemeClr val="tx2"/>
                  </a:solidFill>
                </a:rPr>
                <a:t> . </a:t>
              </a:r>
              <a:r>
                <a:rPr lang="ar-DZ" sz="1400" b="1" dirty="0" err="1" smtClean="0">
                  <a:solidFill>
                    <a:schemeClr val="tx2"/>
                  </a:solidFill>
                </a:rPr>
                <a:t>و</a:t>
              </a:r>
              <a:r>
                <a:rPr lang="ar-DZ" sz="1400" b="1" dirty="0" smtClean="0">
                  <a:solidFill>
                    <a:schemeClr val="tx2"/>
                  </a:solidFill>
                </a:rPr>
                <a:t> </a:t>
              </a:r>
              <a:r>
                <a:rPr lang="fr-FR" sz="1400" b="1" u="sng" dirty="0" smtClean="0">
                  <a:solidFill>
                    <a:schemeClr val="tx2"/>
                  </a:solidFill>
                </a:rPr>
                <a:t>plus</a:t>
              </a:r>
              <a:r>
                <a:rPr lang="ar-DZ" sz="1400" b="1" u="sng" dirty="0" smtClean="0">
                  <a:solidFill>
                    <a:schemeClr val="tx2"/>
                  </a:solidFill>
                </a:rPr>
                <a:t> </a:t>
              </a:r>
              <a:r>
                <a:rPr lang="ar-DZ" sz="1400" b="1" dirty="0" smtClean="0">
                  <a:solidFill>
                    <a:schemeClr val="tx2"/>
                  </a:solidFill>
                </a:rPr>
                <a:t>:</a:t>
              </a:r>
            </a:p>
            <a:p>
              <a:pPr algn="r" rtl="1"/>
              <a:r>
                <a:rPr lang="ar-DZ" sz="1400" b="1" u="sng" dirty="0" smtClean="0">
                  <a:solidFill>
                    <a:schemeClr val="tx2"/>
                  </a:solidFill>
                </a:rPr>
                <a:t>    </a:t>
              </a:r>
              <a:r>
                <a:rPr lang="ar-DZ" sz="1400" b="1" u="sng" dirty="0" smtClean="0">
                  <a:solidFill>
                    <a:srgbClr val="0000FF"/>
                  </a:solidFill>
                </a:rPr>
                <a:t>. </a:t>
              </a:r>
              <a:r>
                <a:rPr lang="ar-DZ" sz="1400" b="1" dirty="0" smtClean="0">
                  <a:solidFill>
                    <a:srgbClr val="0000FF"/>
                  </a:solidFill>
                </a:rPr>
                <a:t>: </a:t>
              </a:r>
              <a:r>
                <a:rPr lang="ar-DZ" sz="1400" b="1" dirty="0" smtClean="0">
                  <a:solidFill>
                    <a:schemeClr val="tx2"/>
                  </a:solidFill>
                </a:rPr>
                <a:t>تعني </a:t>
              </a:r>
              <a:r>
                <a:rPr lang="ar-DZ" sz="1400" b="1" dirty="0" smtClean="0">
                  <a:solidFill>
                    <a:srgbClr val="FF0000"/>
                  </a:solidFill>
                </a:rPr>
                <a:t>”و“ </a:t>
              </a:r>
              <a:r>
                <a:rPr lang="ar-DZ" sz="1400" b="1" dirty="0" smtClean="0">
                  <a:solidFill>
                    <a:schemeClr val="tx2"/>
                  </a:solidFill>
                </a:rPr>
                <a:t>المنطقي رغم أننا في الوحدة الحسابية </a:t>
              </a:r>
              <a:r>
                <a:rPr lang="ar-DZ" sz="1400" b="1" dirty="0" smtClean="0">
                  <a:solidFill>
                    <a:srgbClr val="FF0000"/>
                  </a:solidFill>
                </a:rPr>
                <a:t>(و المنطقية). </a:t>
              </a:r>
              <a:endParaRPr lang="fr-FR" sz="1400" b="1" dirty="0" smtClean="0">
                <a:solidFill>
                  <a:srgbClr val="FF0000"/>
                </a:solidFill>
              </a:endParaRPr>
            </a:p>
            <a:p>
              <a:pPr algn="r" rtl="1"/>
              <a:r>
                <a:rPr lang="ar-DZ" sz="1400" b="1" dirty="0" smtClean="0">
                  <a:solidFill>
                    <a:schemeClr val="tx2"/>
                  </a:solidFill>
                </a:rPr>
                <a:t>  </a:t>
              </a:r>
              <a:r>
                <a:rPr lang="ar-DZ" sz="1400" b="1" dirty="0" smtClean="0">
                  <a:solidFill>
                    <a:srgbClr val="0000FF"/>
                  </a:solidFill>
                </a:rPr>
                <a:t> </a:t>
              </a:r>
              <a:r>
                <a:rPr lang="fr-FR" sz="1400" b="1" u="sng" dirty="0" smtClean="0">
                  <a:solidFill>
                    <a:srgbClr val="0000FF"/>
                  </a:solidFill>
                </a:rPr>
                <a:t>plus</a:t>
              </a:r>
              <a:r>
                <a:rPr lang="ar-DZ" sz="1400" b="1" dirty="0" smtClean="0">
                  <a:solidFill>
                    <a:srgbClr val="0000FF"/>
                  </a:solidFill>
                </a:rPr>
                <a:t> : </a:t>
              </a:r>
              <a:r>
                <a:rPr lang="ar-DZ" sz="1400" b="1" dirty="0" smtClean="0">
                  <a:solidFill>
                    <a:schemeClr val="tx2"/>
                  </a:solidFill>
                </a:rPr>
                <a:t>تعني</a:t>
              </a:r>
              <a:r>
                <a:rPr lang="ar-DZ" sz="1400" b="1" dirty="0" smtClean="0">
                  <a:solidFill>
                    <a:srgbClr val="FF0000"/>
                  </a:solidFill>
                </a:rPr>
                <a:t> زائد </a:t>
              </a:r>
              <a:r>
                <a:rPr lang="ar-DZ" sz="1400" b="1" dirty="0" smtClean="0">
                  <a:solidFill>
                    <a:schemeClr val="tx2"/>
                  </a:solidFill>
                </a:rPr>
                <a:t>( الجامع الرياضي العادي).</a:t>
              </a:r>
              <a:endParaRPr lang="fr-FR" sz="14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Text Box 87"/>
          <p:cNvSpPr txBox="1">
            <a:spLocks noChangeArrowheads="1"/>
          </p:cNvSpPr>
          <p:nvPr/>
        </p:nvSpPr>
        <p:spPr bwMode="auto">
          <a:xfrm>
            <a:off x="6064268" y="71414"/>
            <a:ext cx="3008326" cy="71438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r" rtl="1"/>
            <a:r>
              <a:rPr lang="ar-DZ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9- كيفية قراءة </a:t>
            </a:r>
            <a:r>
              <a:rPr lang="ar-DZ" b="1" dirty="0" smtClean="0">
                <a:solidFill>
                  <a:srgbClr val="FF0000"/>
                </a:solidFill>
              </a:rPr>
              <a:t>جدول التشغيل</a:t>
            </a:r>
          </a:p>
          <a:p>
            <a:pPr lvl="0" algn="r" rtl="1"/>
            <a:r>
              <a:rPr lang="ar-DZ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الوحدة الحسابية المنطقية </a:t>
            </a:r>
            <a:r>
              <a:rPr lang="fr-FR" b="1" dirty="0" smtClean="0">
                <a:solidFill>
                  <a:srgbClr val="FF0000"/>
                </a:solidFill>
                <a:cs typeface="Arabic Transparent" pitchFamily="2" charset="-78"/>
              </a:rPr>
              <a:t>UAL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ar-DZ" b="1" dirty="0" smtClean="0">
                <a:solidFill>
                  <a:srgbClr val="FF0000"/>
                </a:solidFill>
              </a:rPr>
              <a:t>:</a:t>
            </a:r>
            <a:endParaRPr lang="fr-F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928670"/>
            <a:ext cx="7749320" cy="53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87"/>
          <p:cNvSpPr txBox="1">
            <a:spLocks noChangeArrowheads="1"/>
          </p:cNvSpPr>
          <p:nvPr/>
        </p:nvSpPr>
        <p:spPr bwMode="auto">
          <a:xfrm>
            <a:off x="4000496" y="142852"/>
            <a:ext cx="5000660" cy="428628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lvl="0" algn="r" rtl="1"/>
            <a:r>
              <a:rPr lang="ar-DZ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10- </a:t>
            </a:r>
            <a:r>
              <a:rPr lang="ar-DZ" b="1" dirty="0" smtClean="0">
                <a:solidFill>
                  <a:srgbClr val="FF0000"/>
                </a:solidFill>
              </a:rPr>
              <a:t>جدول التشغيل</a:t>
            </a:r>
            <a:r>
              <a:rPr lang="ar-DZ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 </a:t>
            </a:r>
            <a:r>
              <a:rPr lang="ar-DZ" b="1" dirty="0" smtClean="0">
                <a:solidFill>
                  <a:srgbClr val="008000"/>
                </a:solidFill>
                <a:latin typeface="Times New Roman" pitchFamily="18" charset="0"/>
                <a:cs typeface="Arabic Transparent" pitchFamily="2" charset="-78"/>
              </a:rPr>
              <a:t>من جديد </a:t>
            </a:r>
            <a:r>
              <a:rPr lang="ar-DZ" b="1" dirty="0" smtClean="0">
                <a:solidFill>
                  <a:srgbClr val="FF0000"/>
                </a:solidFill>
                <a:latin typeface="Times New Roman" pitchFamily="18" charset="0"/>
                <a:cs typeface="Arabic Transparent" pitchFamily="2" charset="-78"/>
              </a:rPr>
              <a:t>ل</a:t>
            </a:r>
            <a:r>
              <a:rPr lang="ar-DZ" b="1" dirty="0" smtClean="0">
                <a:solidFill>
                  <a:srgbClr val="FF0000"/>
                </a:solidFill>
                <a:cs typeface="Arabic Transparent" pitchFamily="2" charset="-78"/>
              </a:rPr>
              <a:t>لوحدة </a:t>
            </a:r>
            <a:r>
              <a:rPr lang="ar-DZ" b="1" dirty="0">
                <a:solidFill>
                  <a:srgbClr val="FF0000"/>
                </a:solidFill>
                <a:cs typeface="Arabic Transparent" pitchFamily="2" charset="-78"/>
              </a:rPr>
              <a:t>الحسابية المنطقية </a:t>
            </a:r>
            <a:r>
              <a:rPr lang="fr-FR" b="1" dirty="0" smtClean="0">
                <a:solidFill>
                  <a:srgbClr val="FF0000"/>
                </a:solidFill>
                <a:cs typeface="Arabic Transparent" pitchFamily="2" charset="-78"/>
              </a:rPr>
              <a:t>UAL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ar-DZ" b="1" dirty="0" smtClean="0">
                <a:solidFill>
                  <a:srgbClr val="FF0000"/>
                </a:solidFill>
              </a:rPr>
              <a:t>:</a:t>
            </a:r>
            <a:endParaRPr lang="fr-F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lum bright="-40000"/>
          </a:blip>
          <a:srcRect/>
          <a:stretch>
            <a:fillRect/>
          </a:stretch>
        </p:blipFill>
        <p:spPr bwMode="auto">
          <a:xfrm>
            <a:off x="428596" y="214290"/>
            <a:ext cx="7656369" cy="576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4"/>
          <p:cNvSpPr txBox="1">
            <a:spLocks noChangeArrowheads="1"/>
          </p:cNvSpPr>
          <p:nvPr/>
        </p:nvSpPr>
        <p:spPr bwMode="auto">
          <a:xfrm>
            <a:off x="7643835" y="71414"/>
            <a:ext cx="1428760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u="sng" dirty="0" smtClean="0">
                <a:solidFill>
                  <a:srgbClr val="FF0000"/>
                </a:solidFill>
                <a:cs typeface="Arabic Transparent" pitchFamily="2" charset="-78"/>
              </a:rPr>
              <a:t>11 - أمثلة:</a:t>
            </a:r>
            <a:endParaRPr lang="fr-FR" sz="2000" b="1" u="sng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2" name="Groupe 91"/>
          <p:cNvGrpSpPr/>
          <p:nvPr/>
        </p:nvGrpSpPr>
        <p:grpSpPr>
          <a:xfrm>
            <a:off x="1987211" y="3286124"/>
            <a:ext cx="1656095" cy="593725"/>
            <a:chOff x="2071338" y="5429264"/>
            <a:chExt cx="1656095" cy="593725"/>
          </a:xfrm>
        </p:grpSpPr>
        <p:sp>
          <p:nvSpPr>
            <p:cNvPr id="91" name="Text Box 5"/>
            <p:cNvSpPr txBox="1">
              <a:spLocks noChangeAspect="1" noChangeArrowheads="1"/>
            </p:cNvSpPr>
            <p:nvPr/>
          </p:nvSpPr>
          <p:spPr bwMode="auto">
            <a:xfrm>
              <a:off x="2071338" y="5429264"/>
              <a:ext cx="1655763" cy="59372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600" b="1" dirty="0"/>
            </a:p>
          </p:txBody>
        </p:sp>
        <p:sp>
          <p:nvSpPr>
            <p:cNvPr id="147461" name="Text Box 5"/>
            <p:cNvSpPr txBox="1">
              <a:spLocks noChangeAspect="1" noChangeArrowheads="1"/>
            </p:cNvSpPr>
            <p:nvPr/>
          </p:nvSpPr>
          <p:spPr bwMode="auto">
            <a:xfrm>
              <a:off x="2071670" y="5429264"/>
              <a:ext cx="1655763" cy="593725"/>
            </a:xfrm>
            <a:prstGeom prst="rect">
              <a:avLst/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S3   S2  S1  S0   </a:t>
              </a:r>
            </a:p>
            <a:p>
              <a:r>
                <a:rPr lang="fr-FR" sz="1600" b="1" dirty="0" smtClean="0">
                  <a:solidFill>
                    <a:schemeClr val="tx1"/>
                  </a:solidFill>
                </a:rPr>
                <a:t> </a:t>
              </a:r>
              <a:r>
                <a:rPr lang="ar-DZ" sz="1600" b="1" dirty="0" smtClean="0">
                  <a:solidFill>
                    <a:schemeClr val="tx1"/>
                  </a:solidFill>
                </a:rPr>
                <a:t>1</a:t>
              </a:r>
              <a:r>
                <a:rPr lang="fr-FR" sz="1600" b="1" dirty="0" smtClean="0">
                  <a:solidFill>
                    <a:schemeClr val="tx1"/>
                  </a:solidFill>
                </a:rPr>
                <a:t>     0     0    1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Groupe 85"/>
          <p:cNvGrpSpPr>
            <a:grpSpLocks noChangeAspect="1"/>
          </p:cNvGrpSpPr>
          <p:nvPr/>
        </p:nvGrpSpPr>
        <p:grpSpPr>
          <a:xfrm>
            <a:off x="2572068" y="245485"/>
            <a:ext cx="972000" cy="390523"/>
            <a:chOff x="4214810" y="714356"/>
            <a:chExt cx="1074737" cy="431800"/>
          </a:xfrm>
        </p:grpSpPr>
        <p:sp>
          <p:nvSpPr>
            <p:cNvPr id="85" name="AutoShape 6"/>
            <p:cNvSpPr>
              <a:spLocks noChangeAspect="1" noChangeArrowheads="1"/>
            </p:cNvSpPr>
            <p:nvPr/>
          </p:nvSpPr>
          <p:spPr bwMode="auto">
            <a:xfrm>
              <a:off x="4214810" y="714356"/>
              <a:ext cx="1074737" cy="431800"/>
            </a:xfrm>
            <a:prstGeom prst="wedgeRoundRectCallout">
              <a:avLst>
                <a:gd name="adj1" fmla="val -60046"/>
                <a:gd name="adj2" fmla="val 231250"/>
                <a:gd name="adj3" fmla="val 16667"/>
              </a:avLst>
            </a:prstGeom>
            <a:solidFill>
              <a:srgbClr val="FFC000"/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fr-FR" sz="2000" b="1" dirty="0"/>
            </a:p>
          </p:txBody>
        </p:sp>
        <p:sp>
          <p:nvSpPr>
            <p:cNvPr id="147462" name="AutoShape 6"/>
            <p:cNvSpPr>
              <a:spLocks noChangeAspect="1" noChangeArrowheads="1"/>
            </p:cNvSpPr>
            <p:nvPr/>
          </p:nvSpPr>
          <p:spPr bwMode="auto">
            <a:xfrm>
              <a:off x="4214810" y="714356"/>
              <a:ext cx="1074737" cy="431800"/>
            </a:xfrm>
            <a:prstGeom prst="wedgeRoundRectCallout">
              <a:avLst>
                <a:gd name="adj1" fmla="val -60046"/>
                <a:gd name="adj2" fmla="val 231250"/>
                <a:gd name="adj3" fmla="val 16667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2000" b="1">
                  <a:solidFill>
                    <a:srgbClr val="FF0000"/>
                  </a:solidFill>
                  <a:cs typeface="Times New Roman" pitchFamily="18" charset="0"/>
                </a:rPr>
                <a:t>M = 1</a:t>
              </a:r>
              <a:endParaRPr lang="fr-FR" sz="2000" b="1"/>
            </a:p>
          </p:txBody>
        </p:sp>
      </p:grpSp>
      <p:grpSp>
        <p:nvGrpSpPr>
          <p:cNvPr id="4" name="Groupe 87"/>
          <p:cNvGrpSpPr>
            <a:grpSpLocks noChangeAspect="1"/>
          </p:cNvGrpSpPr>
          <p:nvPr/>
        </p:nvGrpSpPr>
        <p:grpSpPr>
          <a:xfrm>
            <a:off x="4202785" y="214290"/>
            <a:ext cx="1548000" cy="455414"/>
            <a:chOff x="928662" y="357166"/>
            <a:chExt cx="1655431" cy="487020"/>
          </a:xfrm>
        </p:grpSpPr>
        <p:sp>
          <p:nvSpPr>
            <p:cNvPr id="87" name="AutoShape 8"/>
            <p:cNvSpPr>
              <a:spLocks noChangeAspect="1" noChangeArrowheads="1"/>
            </p:cNvSpPr>
            <p:nvPr/>
          </p:nvSpPr>
          <p:spPr bwMode="auto">
            <a:xfrm>
              <a:off x="933093" y="369523"/>
              <a:ext cx="1651000" cy="474663"/>
            </a:xfrm>
            <a:prstGeom prst="roundRect">
              <a:avLst>
                <a:gd name="adj" fmla="val 20745"/>
              </a:avLst>
            </a:prstGeom>
            <a:solidFill>
              <a:srgbClr val="FF66FF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endParaRPr lang="ar-DZ" sz="2000" b="1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147464" name="AutoShape 8"/>
            <p:cNvSpPr>
              <a:spLocks noChangeAspect="1" noChangeArrowheads="1"/>
            </p:cNvSpPr>
            <p:nvPr/>
          </p:nvSpPr>
          <p:spPr bwMode="auto">
            <a:xfrm>
              <a:off x="928662" y="357166"/>
              <a:ext cx="1651000" cy="474663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ar-DZ" sz="2000" b="1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وحدة منطقية</a:t>
              </a:r>
            </a:p>
          </p:txBody>
        </p:sp>
      </p:grpSp>
      <p:sp>
        <p:nvSpPr>
          <p:cNvPr id="147616" name="AutoShape 160"/>
          <p:cNvSpPr>
            <a:spLocks noChangeArrowheads="1"/>
          </p:cNvSpPr>
          <p:nvPr/>
        </p:nvSpPr>
        <p:spPr bwMode="auto">
          <a:xfrm>
            <a:off x="5410206" y="2909883"/>
            <a:ext cx="720000" cy="576000"/>
          </a:xfrm>
          <a:prstGeom prst="roundRect">
            <a:avLst>
              <a:gd name="adj" fmla="val 0"/>
            </a:avLst>
          </a:prstGeom>
          <a:solidFill>
            <a:srgbClr val="FF3300">
              <a:alpha val="32157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147617" name="Rectangle 161"/>
          <p:cNvSpPr>
            <a:spLocks noChangeArrowheads="1"/>
          </p:cNvSpPr>
          <p:nvPr/>
        </p:nvSpPr>
        <p:spPr bwMode="auto">
          <a:xfrm>
            <a:off x="3882462" y="5332688"/>
            <a:ext cx="773112" cy="180000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pic>
        <p:nvPicPr>
          <p:cNvPr id="83" name="Image 82"/>
          <p:cNvPicPr>
            <a:picLocks noChangeAspect="1"/>
          </p:cNvPicPr>
          <p:nvPr/>
        </p:nvPicPr>
        <p:blipFill>
          <a:blip r:embed="rId2"/>
          <a:srcRect l="3214"/>
          <a:stretch>
            <a:fillRect/>
          </a:stretch>
        </p:blipFill>
        <p:spPr bwMode="auto">
          <a:xfrm>
            <a:off x="-32" y="534408"/>
            <a:ext cx="3670288" cy="3168000"/>
          </a:xfrm>
          <a:prstGeom prst="rect">
            <a:avLst/>
          </a:prstGeom>
          <a:noFill/>
        </p:spPr>
      </p:pic>
      <p:pic>
        <p:nvPicPr>
          <p:cNvPr id="93" name="Image 92"/>
          <p:cNvPicPr>
            <a:picLocks noChangeAspect="1"/>
          </p:cNvPicPr>
          <p:nvPr/>
        </p:nvPicPr>
        <p:blipFill>
          <a:blip r:embed="rId3">
            <a:lum bright="-40000"/>
          </a:blip>
          <a:srcRect/>
          <a:stretch>
            <a:fillRect/>
          </a:stretch>
        </p:blipFill>
        <p:spPr bwMode="auto">
          <a:xfrm>
            <a:off x="3808843" y="2826586"/>
            <a:ext cx="5263751" cy="396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AutoShape 5"/>
          <p:cNvSpPr>
            <a:spLocks noChangeAspect="1" noChangeArrowheads="1"/>
          </p:cNvSpPr>
          <p:nvPr/>
        </p:nvSpPr>
        <p:spPr bwMode="auto">
          <a:xfrm>
            <a:off x="3715076" y="391532"/>
            <a:ext cx="412750" cy="152400"/>
          </a:xfrm>
          <a:prstGeom prst="rightArrow">
            <a:avLst>
              <a:gd name="adj1" fmla="val 50000"/>
              <a:gd name="adj2" fmla="val 67708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3" name="Rectangle 161"/>
          <p:cNvSpPr>
            <a:spLocks noChangeArrowheads="1"/>
          </p:cNvSpPr>
          <p:nvPr/>
        </p:nvSpPr>
        <p:spPr bwMode="auto">
          <a:xfrm>
            <a:off x="5418149" y="5332688"/>
            <a:ext cx="720000" cy="180000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26" name="AutoShape 10"/>
          <p:cNvSpPr>
            <a:spLocks noChangeAspect="1" noChangeArrowheads="1"/>
          </p:cNvSpPr>
          <p:nvPr/>
        </p:nvSpPr>
        <p:spPr bwMode="auto">
          <a:xfrm>
            <a:off x="3500430" y="2233604"/>
            <a:ext cx="360000" cy="176797"/>
          </a:xfrm>
          <a:prstGeom prst="rightArrow">
            <a:avLst>
              <a:gd name="adj1" fmla="val 50000"/>
              <a:gd name="adj2" fmla="val 50906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7" name="Groupe 26"/>
          <p:cNvGrpSpPr/>
          <p:nvPr/>
        </p:nvGrpSpPr>
        <p:grpSpPr>
          <a:xfrm>
            <a:off x="3929058" y="2071678"/>
            <a:ext cx="1285884" cy="473075"/>
            <a:chOff x="3929058" y="2071678"/>
            <a:chExt cx="1285884" cy="473075"/>
          </a:xfrm>
        </p:grpSpPr>
        <p:grpSp>
          <p:nvGrpSpPr>
            <p:cNvPr id="28" name="Groupe 89"/>
            <p:cNvGrpSpPr/>
            <p:nvPr/>
          </p:nvGrpSpPr>
          <p:grpSpPr>
            <a:xfrm>
              <a:off x="3929058" y="2071678"/>
              <a:ext cx="1285884" cy="473075"/>
              <a:chOff x="1928794" y="1142984"/>
              <a:chExt cx="1149350" cy="473075"/>
            </a:xfrm>
          </p:grpSpPr>
          <p:sp>
            <p:nvSpPr>
              <p:cNvPr id="30" name="AutoShape 9"/>
              <p:cNvSpPr>
                <a:spLocks noChangeAspect="1" noChangeArrowheads="1"/>
              </p:cNvSpPr>
              <p:nvPr/>
            </p:nvSpPr>
            <p:spPr bwMode="auto">
              <a:xfrm>
                <a:off x="1928794" y="1142984"/>
                <a:ext cx="1149350" cy="473075"/>
              </a:xfrm>
              <a:prstGeom prst="roundRect">
                <a:avLst>
                  <a:gd name="adj" fmla="val 20745"/>
                </a:avLst>
              </a:prstGeom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rtl="1"/>
                <a:endParaRPr lang="ar-DZ" sz="2000" b="1" dirty="0"/>
              </a:p>
            </p:txBody>
          </p:sp>
          <p:sp>
            <p:nvSpPr>
              <p:cNvPr id="31" name="AutoShape 9"/>
              <p:cNvSpPr>
                <a:spLocks noChangeAspect="1" noChangeArrowheads="1"/>
              </p:cNvSpPr>
              <p:nvPr/>
            </p:nvSpPr>
            <p:spPr bwMode="auto">
              <a:xfrm>
                <a:off x="1928794" y="1142984"/>
                <a:ext cx="1149350" cy="473075"/>
              </a:xfrm>
              <a:prstGeom prst="roundRect">
                <a:avLst>
                  <a:gd name="adj" fmla="val 20745"/>
                </a:avLst>
              </a:prstGeom>
              <a:noFill/>
              <a:ln>
                <a:solidFill>
                  <a:schemeClr val="tx1"/>
                </a:solidFill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rtl="1"/>
                <a:r>
                  <a:rPr lang="fr-FR" sz="2000" b="1" dirty="0">
                    <a:solidFill>
                      <a:schemeClr val="tx1"/>
                    </a:solidFill>
                    <a:cs typeface="Times New Roman" pitchFamily="18" charset="0"/>
                  </a:rPr>
                  <a:t>F=A </a:t>
                </a:r>
                <a:r>
                  <a:rPr lang="fr-FR" sz="2000" b="1" dirty="0" smtClean="0">
                    <a:solidFill>
                      <a:schemeClr val="tx1"/>
                    </a:solidFill>
                    <a:cs typeface="Times New Roman" pitchFamily="18" charset="0"/>
                  </a:rPr>
                  <a:t>+ B</a:t>
                </a:r>
                <a:endParaRPr lang="ar-DZ" sz="20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9" name="Ellipse 28"/>
            <p:cNvSpPr>
              <a:spLocks noChangeAspect="1"/>
            </p:cNvSpPr>
            <p:nvPr/>
          </p:nvSpPr>
          <p:spPr>
            <a:xfrm>
              <a:off x="4556449" y="2189416"/>
              <a:ext cx="216000" cy="216000"/>
            </a:xfrm>
            <a:prstGeom prst="ellipse">
              <a:avLst/>
            </a:prstGeom>
            <a:noFill/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4" name="Groupe 54"/>
          <p:cNvGrpSpPr/>
          <p:nvPr/>
        </p:nvGrpSpPr>
        <p:grpSpPr>
          <a:xfrm>
            <a:off x="4071934" y="1571612"/>
            <a:ext cx="1000132" cy="360000"/>
            <a:chOff x="5929322" y="1214422"/>
            <a:chExt cx="828000" cy="360000"/>
          </a:xfrm>
        </p:grpSpPr>
        <p:sp>
          <p:nvSpPr>
            <p:cNvPr id="25" name="AutoShape 9"/>
            <p:cNvSpPr>
              <a:spLocks noChangeAspect="1" noChangeArrowheads="1"/>
            </p:cNvSpPr>
            <p:nvPr/>
          </p:nvSpPr>
          <p:spPr bwMode="auto">
            <a:xfrm>
              <a:off x="5929322" y="1214422"/>
              <a:ext cx="828000" cy="360000"/>
            </a:xfrm>
            <a:prstGeom prst="roundRect">
              <a:avLst>
                <a:gd name="adj" fmla="val 20745"/>
              </a:avLst>
            </a:prstGeom>
            <a:solidFill>
              <a:srgbClr val="CCCC00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1600" b="1" dirty="0"/>
            </a:p>
          </p:txBody>
        </p:sp>
        <p:sp>
          <p:nvSpPr>
            <p:cNvPr id="32" name="AutoShape 9"/>
            <p:cNvSpPr>
              <a:spLocks noChangeAspect="1" noChangeArrowheads="1"/>
            </p:cNvSpPr>
            <p:nvPr/>
          </p:nvSpPr>
          <p:spPr bwMode="auto">
            <a:xfrm>
              <a:off x="5929322" y="1214422"/>
              <a:ext cx="828000" cy="360000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1600" b="1" dirty="0" err="1" smtClean="0">
                  <a:solidFill>
                    <a:schemeClr val="tx1"/>
                  </a:solidFill>
                  <a:cs typeface="Times New Roman" pitchFamily="18" charset="0"/>
                </a:rPr>
                <a:t>Cn</a:t>
              </a: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 = X</a:t>
              </a:r>
              <a:endParaRPr lang="ar-DZ" sz="1600" b="1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47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47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47616" grpId="0" animBg="1"/>
      <p:bldP spid="147617" grpId="0" animBg="1"/>
      <p:bldP spid="22" grpId="0" animBg="1"/>
      <p:bldP spid="23" grpId="0" animBg="1"/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91"/>
          <p:cNvGrpSpPr/>
          <p:nvPr/>
        </p:nvGrpSpPr>
        <p:grpSpPr>
          <a:xfrm>
            <a:off x="1987211" y="3286124"/>
            <a:ext cx="1656095" cy="593725"/>
            <a:chOff x="2071338" y="5429264"/>
            <a:chExt cx="1656095" cy="593725"/>
          </a:xfrm>
        </p:grpSpPr>
        <p:sp>
          <p:nvSpPr>
            <p:cNvPr id="91" name="Text Box 5"/>
            <p:cNvSpPr txBox="1">
              <a:spLocks noChangeAspect="1" noChangeArrowheads="1"/>
            </p:cNvSpPr>
            <p:nvPr/>
          </p:nvSpPr>
          <p:spPr bwMode="auto">
            <a:xfrm>
              <a:off x="2071338" y="5429264"/>
              <a:ext cx="1655763" cy="59372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600" b="1" dirty="0"/>
            </a:p>
          </p:txBody>
        </p:sp>
        <p:sp>
          <p:nvSpPr>
            <p:cNvPr id="147461" name="Text Box 5"/>
            <p:cNvSpPr txBox="1">
              <a:spLocks noChangeAspect="1" noChangeArrowheads="1"/>
            </p:cNvSpPr>
            <p:nvPr/>
          </p:nvSpPr>
          <p:spPr bwMode="auto">
            <a:xfrm>
              <a:off x="2071670" y="5429264"/>
              <a:ext cx="1655763" cy="593725"/>
            </a:xfrm>
            <a:prstGeom prst="rect">
              <a:avLst/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S3   S2  S1  S0   </a:t>
              </a:r>
            </a:p>
            <a:p>
              <a:r>
                <a:rPr lang="fr-FR" sz="1600" b="1" dirty="0" smtClean="0">
                  <a:solidFill>
                    <a:schemeClr val="tx1"/>
                  </a:solidFill>
                </a:rPr>
                <a:t> </a:t>
              </a:r>
              <a:r>
                <a:rPr lang="ar-DZ" sz="1600" b="1" dirty="0" smtClean="0">
                  <a:solidFill>
                    <a:schemeClr val="tx1"/>
                  </a:solidFill>
                </a:rPr>
                <a:t>1</a:t>
              </a:r>
              <a:r>
                <a:rPr lang="fr-FR" sz="1600" b="1" dirty="0" smtClean="0">
                  <a:solidFill>
                    <a:schemeClr val="tx1"/>
                  </a:solidFill>
                </a:rPr>
                <a:t>     0     1    1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Groupe 85"/>
          <p:cNvGrpSpPr>
            <a:grpSpLocks noChangeAspect="1"/>
          </p:cNvGrpSpPr>
          <p:nvPr/>
        </p:nvGrpSpPr>
        <p:grpSpPr>
          <a:xfrm>
            <a:off x="2572068" y="245485"/>
            <a:ext cx="972000" cy="390523"/>
            <a:chOff x="4214810" y="714356"/>
            <a:chExt cx="1074737" cy="431800"/>
          </a:xfrm>
        </p:grpSpPr>
        <p:sp>
          <p:nvSpPr>
            <p:cNvPr id="85" name="AutoShape 6"/>
            <p:cNvSpPr>
              <a:spLocks noChangeAspect="1" noChangeArrowheads="1"/>
            </p:cNvSpPr>
            <p:nvPr/>
          </p:nvSpPr>
          <p:spPr bwMode="auto">
            <a:xfrm>
              <a:off x="4214810" y="714356"/>
              <a:ext cx="1074737" cy="431800"/>
            </a:xfrm>
            <a:prstGeom prst="wedgeRoundRectCallout">
              <a:avLst>
                <a:gd name="adj1" fmla="val -60046"/>
                <a:gd name="adj2" fmla="val 231250"/>
                <a:gd name="adj3" fmla="val 16667"/>
              </a:avLst>
            </a:prstGeom>
            <a:solidFill>
              <a:srgbClr val="FFC000"/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fr-FR" sz="2000" b="1" dirty="0"/>
            </a:p>
          </p:txBody>
        </p:sp>
        <p:sp>
          <p:nvSpPr>
            <p:cNvPr id="147462" name="AutoShape 6"/>
            <p:cNvSpPr>
              <a:spLocks noChangeAspect="1" noChangeArrowheads="1"/>
            </p:cNvSpPr>
            <p:nvPr/>
          </p:nvSpPr>
          <p:spPr bwMode="auto">
            <a:xfrm>
              <a:off x="4214810" y="714356"/>
              <a:ext cx="1074737" cy="431800"/>
            </a:xfrm>
            <a:prstGeom prst="wedgeRoundRectCallout">
              <a:avLst>
                <a:gd name="adj1" fmla="val -60046"/>
                <a:gd name="adj2" fmla="val 231250"/>
                <a:gd name="adj3" fmla="val 16667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2000" b="1">
                  <a:solidFill>
                    <a:srgbClr val="FF0000"/>
                  </a:solidFill>
                  <a:cs typeface="Times New Roman" pitchFamily="18" charset="0"/>
                </a:rPr>
                <a:t>M = 1</a:t>
              </a:r>
              <a:endParaRPr lang="fr-FR" sz="2000" b="1"/>
            </a:p>
          </p:txBody>
        </p:sp>
      </p:grpSp>
      <p:grpSp>
        <p:nvGrpSpPr>
          <p:cNvPr id="4" name="Groupe 87"/>
          <p:cNvGrpSpPr>
            <a:grpSpLocks noChangeAspect="1"/>
          </p:cNvGrpSpPr>
          <p:nvPr/>
        </p:nvGrpSpPr>
        <p:grpSpPr>
          <a:xfrm>
            <a:off x="4202785" y="214290"/>
            <a:ext cx="1548000" cy="455414"/>
            <a:chOff x="928662" y="357166"/>
            <a:chExt cx="1655431" cy="487020"/>
          </a:xfrm>
        </p:grpSpPr>
        <p:sp>
          <p:nvSpPr>
            <p:cNvPr id="87" name="AutoShape 8"/>
            <p:cNvSpPr>
              <a:spLocks noChangeAspect="1" noChangeArrowheads="1"/>
            </p:cNvSpPr>
            <p:nvPr/>
          </p:nvSpPr>
          <p:spPr bwMode="auto">
            <a:xfrm>
              <a:off x="933093" y="369523"/>
              <a:ext cx="1651000" cy="474663"/>
            </a:xfrm>
            <a:prstGeom prst="roundRect">
              <a:avLst>
                <a:gd name="adj" fmla="val 20745"/>
              </a:avLst>
            </a:prstGeom>
            <a:solidFill>
              <a:srgbClr val="FF66FF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endParaRPr lang="ar-DZ" sz="2000" b="1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147464" name="AutoShape 8"/>
            <p:cNvSpPr>
              <a:spLocks noChangeAspect="1" noChangeArrowheads="1"/>
            </p:cNvSpPr>
            <p:nvPr/>
          </p:nvSpPr>
          <p:spPr bwMode="auto">
            <a:xfrm>
              <a:off x="928662" y="357166"/>
              <a:ext cx="1651000" cy="474663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ar-DZ" sz="2000" b="1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وحدة منطقية</a:t>
              </a:r>
            </a:p>
          </p:txBody>
        </p:sp>
      </p:grpSp>
      <p:grpSp>
        <p:nvGrpSpPr>
          <p:cNvPr id="5" name="Groupe 89"/>
          <p:cNvGrpSpPr/>
          <p:nvPr/>
        </p:nvGrpSpPr>
        <p:grpSpPr>
          <a:xfrm>
            <a:off x="3929058" y="2071678"/>
            <a:ext cx="1285884" cy="473075"/>
            <a:chOff x="1928794" y="1142984"/>
            <a:chExt cx="1149350" cy="473075"/>
          </a:xfrm>
        </p:grpSpPr>
        <p:sp>
          <p:nvSpPr>
            <p:cNvPr id="89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1149350" cy="473075"/>
            </a:xfrm>
            <a:prstGeom prst="roundRect">
              <a:avLst>
                <a:gd name="adj" fmla="val 20745"/>
              </a:avLst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2000" b="1" dirty="0"/>
            </a:p>
          </p:txBody>
        </p:sp>
        <p:sp>
          <p:nvSpPr>
            <p:cNvPr id="147465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1149350" cy="473075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2000" b="1" dirty="0">
                  <a:solidFill>
                    <a:schemeClr val="tx1"/>
                  </a:solidFill>
                  <a:cs typeface="Times New Roman" pitchFamily="18" charset="0"/>
                </a:rPr>
                <a:t>F=A </a:t>
              </a:r>
              <a:r>
                <a:rPr lang="fr-FR" sz="2000" b="1" dirty="0" smtClean="0">
                  <a:solidFill>
                    <a:schemeClr val="tx1"/>
                  </a:solidFill>
                  <a:cs typeface="Times New Roman" pitchFamily="18" charset="0"/>
                </a:rPr>
                <a:t>+ B</a:t>
              </a:r>
              <a:endParaRPr lang="ar-DZ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47466" name="AutoShape 10"/>
          <p:cNvSpPr>
            <a:spLocks noChangeAspect="1" noChangeArrowheads="1"/>
          </p:cNvSpPr>
          <p:nvPr/>
        </p:nvSpPr>
        <p:spPr bwMode="auto">
          <a:xfrm>
            <a:off x="3500430" y="2233604"/>
            <a:ext cx="360000" cy="176797"/>
          </a:xfrm>
          <a:prstGeom prst="rightArrow">
            <a:avLst>
              <a:gd name="adj1" fmla="val 50000"/>
              <a:gd name="adj2" fmla="val 50906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47616" name="AutoShape 160"/>
          <p:cNvSpPr>
            <a:spLocks noChangeArrowheads="1"/>
          </p:cNvSpPr>
          <p:nvPr/>
        </p:nvSpPr>
        <p:spPr bwMode="auto">
          <a:xfrm>
            <a:off x="5410206" y="2909883"/>
            <a:ext cx="720000" cy="576000"/>
          </a:xfrm>
          <a:prstGeom prst="roundRect">
            <a:avLst>
              <a:gd name="adj" fmla="val 0"/>
            </a:avLst>
          </a:prstGeom>
          <a:solidFill>
            <a:srgbClr val="FF3300">
              <a:alpha val="32157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147617" name="Rectangle 161"/>
          <p:cNvSpPr>
            <a:spLocks noChangeArrowheads="1"/>
          </p:cNvSpPr>
          <p:nvPr/>
        </p:nvSpPr>
        <p:spPr bwMode="auto">
          <a:xfrm>
            <a:off x="3882462" y="5724541"/>
            <a:ext cx="773112" cy="180000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pic>
        <p:nvPicPr>
          <p:cNvPr id="83" name="Image 82"/>
          <p:cNvPicPr>
            <a:picLocks noChangeAspect="1"/>
          </p:cNvPicPr>
          <p:nvPr/>
        </p:nvPicPr>
        <p:blipFill>
          <a:blip r:embed="rId2"/>
          <a:srcRect l="3214"/>
          <a:stretch>
            <a:fillRect/>
          </a:stretch>
        </p:blipFill>
        <p:spPr bwMode="auto">
          <a:xfrm>
            <a:off x="-32" y="534408"/>
            <a:ext cx="3670288" cy="3168000"/>
          </a:xfrm>
          <a:prstGeom prst="rect">
            <a:avLst/>
          </a:prstGeom>
          <a:noFill/>
        </p:spPr>
      </p:pic>
      <p:pic>
        <p:nvPicPr>
          <p:cNvPr id="93" name="Image 92"/>
          <p:cNvPicPr>
            <a:picLocks noChangeAspect="1"/>
          </p:cNvPicPr>
          <p:nvPr/>
        </p:nvPicPr>
        <p:blipFill>
          <a:blip r:embed="rId3">
            <a:lum bright="-40000"/>
          </a:blip>
          <a:srcRect/>
          <a:stretch>
            <a:fillRect/>
          </a:stretch>
        </p:blipFill>
        <p:spPr bwMode="auto">
          <a:xfrm>
            <a:off x="3808843" y="2826586"/>
            <a:ext cx="5263751" cy="396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AutoShape 5"/>
          <p:cNvSpPr>
            <a:spLocks noChangeAspect="1" noChangeArrowheads="1"/>
          </p:cNvSpPr>
          <p:nvPr/>
        </p:nvSpPr>
        <p:spPr bwMode="auto">
          <a:xfrm>
            <a:off x="3715076" y="391532"/>
            <a:ext cx="412750" cy="152400"/>
          </a:xfrm>
          <a:prstGeom prst="rightArrow">
            <a:avLst>
              <a:gd name="adj1" fmla="val 50000"/>
              <a:gd name="adj2" fmla="val 67708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3" name="Rectangle 161"/>
          <p:cNvSpPr>
            <a:spLocks noChangeArrowheads="1"/>
          </p:cNvSpPr>
          <p:nvPr/>
        </p:nvSpPr>
        <p:spPr bwMode="auto">
          <a:xfrm>
            <a:off x="5418149" y="5724541"/>
            <a:ext cx="720000" cy="180000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grpSp>
        <p:nvGrpSpPr>
          <p:cNvPr id="27" name="Groupe 54"/>
          <p:cNvGrpSpPr/>
          <p:nvPr/>
        </p:nvGrpSpPr>
        <p:grpSpPr>
          <a:xfrm>
            <a:off x="4071934" y="1571612"/>
            <a:ext cx="1000132" cy="360000"/>
            <a:chOff x="5929322" y="1214422"/>
            <a:chExt cx="828000" cy="360000"/>
          </a:xfrm>
        </p:grpSpPr>
        <p:sp>
          <p:nvSpPr>
            <p:cNvPr id="28" name="AutoShape 9"/>
            <p:cNvSpPr>
              <a:spLocks noChangeAspect="1" noChangeArrowheads="1"/>
            </p:cNvSpPr>
            <p:nvPr/>
          </p:nvSpPr>
          <p:spPr bwMode="auto">
            <a:xfrm>
              <a:off x="5929322" y="1214422"/>
              <a:ext cx="828000" cy="360000"/>
            </a:xfrm>
            <a:prstGeom prst="roundRect">
              <a:avLst>
                <a:gd name="adj" fmla="val 20745"/>
              </a:avLst>
            </a:prstGeom>
            <a:solidFill>
              <a:srgbClr val="CCCC00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1600" b="1" dirty="0"/>
            </a:p>
          </p:txBody>
        </p:sp>
        <p:sp>
          <p:nvSpPr>
            <p:cNvPr id="29" name="AutoShape 9"/>
            <p:cNvSpPr>
              <a:spLocks noChangeAspect="1" noChangeArrowheads="1"/>
            </p:cNvSpPr>
            <p:nvPr/>
          </p:nvSpPr>
          <p:spPr bwMode="auto">
            <a:xfrm>
              <a:off x="5929322" y="1214422"/>
              <a:ext cx="828000" cy="360000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1600" b="1" dirty="0" err="1" smtClean="0">
                  <a:solidFill>
                    <a:schemeClr val="tx1"/>
                  </a:solidFill>
                  <a:cs typeface="Times New Roman" pitchFamily="18" charset="0"/>
                </a:rPr>
                <a:t>Cn</a:t>
              </a: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 = X</a:t>
              </a:r>
              <a:endParaRPr lang="ar-DZ" sz="1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5" name="Text Box 4"/>
          <p:cNvSpPr txBox="1">
            <a:spLocks noChangeArrowheads="1"/>
          </p:cNvSpPr>
          <p:nvPr/>
        </p:nvSpPr>
        <p:spPr bwMode="auto">
          <a:xfrm>
            <a:off x="7643835" y="71414"/>
            <a:ext cx="1428760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u="sng" dirty="0" smtClean="0">
                <a:solidFill>
                  <a:srgbClr val="FF0000"/>
                </a:solidFill>
                <a:cs typeface="Arabic Transparent" pitchFamily="2" charset="-78"/>
              </a:rPr>
              <a:t>11 - أمثلة:</a:t>
            </a:r>
            <a:endParaRPr lang="fr-FR" sz="2000" b="1" u="sng" dirty="0">
              <a:solidFill>
                <a:srgbClr val="FF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47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47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47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66" grpId="0" animBg="1"/>
      <p:bldP spid="147616" grpId="0" animBg="1"/>
      <p:bldP spid="147617" grpId="0" animBg="1"/>
      <p:bldP spid="22" grpId="0" animBg="1"/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91"/>
          <p:cNvGrpSpPr/>
          <p:nvPr/>
        </p:nvGrpSpPr>
        <p:grpSpPr>
          <a:xfrm>
            <a:off x="1987211" y="3286124"/>
            <a:ext cx="1656095" cy="593725"/>
            <a:chOff x="2071338" y="5429264"/>
            <a:chExt cx="1656095" cy="593725"/>
          </a:xfrm>
        </p:grpSpPr>
        <p:sp>
          <p:nvSpPr>
            <p:cNvPr id="91" name="Text Box 5"/>
            <p:cNvSpPr txBox="1">
              <a:spLocks noChangeAspect="1" noChangeArrowheads="1"/>
            </p:cNvSpPr>
            <p:nvPr/>
          </p:nvSpPr>
          <p:spPr bwMode="auto">
            <a:xfrm>
              <a:off x="2071338" y="5429264"/>
              <a:ext cx="1655763" cy="59372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600" b="1" dirty="0"/>
            </a:p>
          </p:txBody>
        </p:sp>
        <p:sp>
          <p:nvSpPr>
            <p:cNvPr id="147461" name="Text Box 5"/>
            <p:cNvSpPr txBox="1">
              <a:spLocks noChangeAspect="1" noChangeArrowheads="1"/>
            </p:cNvSpPr>
            <p:nvPr/>
          </p:nvSpPr>
          <p:spPr bwMode="auto">
            <a:xfrm>
              <a:off x="2071670" y="5429264"/>
              <a:ext cx="1655763" cy="593725"/>
            </a:xfrm>
            <a:prstGeom prst="rect">
              <a:avLst/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S3   S2  S1  S0   </a:t>
              </a:r>
            </a:p>
            <a:p>
              <a:r>
                <a:rPr lang="fr-FR" sz="1600" b="1" dirty="0" smtClean="0">
                  <a:solidFill>
                    <a:schemeClr val="tx1"/>
                  </a:solidFill>
                </a:rPr>
                <a:t> </a:t>
              </a:r>
              <a:r>
                <a:rPr lang="ar-DZ" sz="1600" b="1" dirty="0" smtClean="0">
                  <a:solidFill>
                    <a:schemeClr val="tx1"/>
                  </a:solidFill>
                </a:rPr>
                <a:t>1</a:t>
              </a:r>
              <a:r>
                <a:rPr lang="fr-FR" sz="1600" b="1" dirty="0" smtClean="0">
                  <a:solidFill>
                    <a:schemeClr val="tx1"/>
                  </a:solidFill>
                </a:rPr>
                <a:t>     1     1    0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Groupe 85"/>
          <p:cNvGrpSpPr>
            <a:grpSpLocks noChangeAspect="1"/>
          </p:cNvGrpSpPr>
          <p:nvPr/>
        </p:nvGrpSpPr>
        <p:grpSpPr>
          <a:xfrm>
            <a:off x="2572068" y="245485"/>
            <a:ext cx="972000" cy="390523"/>
            <a:chOff x="4214810" y="714356"/>
            <a:chExt cx="1074737" cy="431800"/>
          </a:xfrm>
        </p:grpSpPr>
        <p:sp>
          <p:nvSpPr>
            <p:cNvPr id="85" name="AutoShape 6"/>
            <p:cNvSpPr>
              <a:spLocks noChangeAspect="1" noChangeArrowheads="1"/>
            </p:cNvSpPr>
            <p:nvPr/>
          </p:nvSpPr>
          <p:spPr bwMode="auto">
            <a:xfrm>
              <a:off x="4214810" y="714356"/>
              <a:ext cx="1074737" cy="431800"/>
            </a:xfrm>
            <a:prstGeom prst="wedgeRoundRectCallout">
              <a:avLst>
                <a:gd name="adj1" fmla="val -60046"/>
                <a:gd name="adj2" fmla="val 231250"/>
                <a:gd name="adj3" fmla="val 16667"/>
              </a:avLst>
            </a:prstGeom>
            <a:solidFill>
              <a:srgbClr val="FFC000"/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fr-FR" sz="2000" b="1" dirty="0"/>
            </a:p>
          </p:txBody>
        </p:sp>
        <p:sp>
          <p:nvSpPr>
            <p:cNvPr id="147462" name="AutoShape 6"/>
            <p:cNvSpPr>
              <a:spLocks noChangeAspect="1" noChangeArrowheads="1"/>
            </p:cNvSpPr>
            <p:nvPr/>
          </p:nvSpPr>
          <p:spPr bwMode="auto">
            <a:xfrm>
              <a:off x="4214810" y="714356"/>
              <a:ext cx="1074737" cy="431800"/>
            </a:xfrm>
            <a:prstGeom prst="wedgeRoundRectCallout">
              <a:avLst>
                <a:gd name="adj1" fmla="val -60046"/>
                <a:gd name="adj2" fmla="val 231250"/>
                <a:gd name="adj3" fmla="val 16667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2000" b="1" dirty="0">
                  <a:solidFill>
                    <a:srgbClr val="FF0000"/>
                  </a:solidFill>
                  <a:cs typeface="Times New Roman" pitchFamily="18" charset="0"/>
                </a:rPr>
                <a:t>M = 1</a:t>
              </a:r>
              <a:endParaRPr lang="fr-FR" sz="2000" b="1" dirty="0"/>
            </a:p>
          </p:txBody>
        </p:sp>
      </p:grpSp>
      <p:grpSp>
        <p:nvGrpSpPr>
          <p:cNvPr id="4" name="Groupe 87"/>
          <p:cNvGrpSpPr>
            <a:grpSpLocks noChangeAspect="1"/>
          </p:cNvGrpSpPr>
          <p:nvPr/>
        </p:nvGrpSpPr>
        <p:grpSpPr>
          <a:xfrm>
            <a:off x="4202785" y="214290"/>
            <a:ext cx="1548000" cy="455414"/>
            <a:chOff x="928662" y="357166"/>
            <a:chExt cx="1655431" cy="487020"/>
          </a:xfrm>
        </p:grpSpPr>
        <p:sp>
          <p:nvSpPr>
            <p:cNvPr id="87" name="AutoShape 8"/>
            <p:cNvSpPr>
              <a:spLocks noChangeAspect="1" noChangeArrowheads="1"/>
            </p:cNvSpPr>
            <p:nvPr/>
          </p:nvSpPr>
          <p:spPr bwMode="auto">
            <a:xfrm>
              <a:off x="933093" y="369523"/>
              <a:ext cx="1651000" cy="474663"/>
            </a:xfrm>
            <a:prstGeom prst="roundRect">
              <a:avLst>
                <a:gd name="adj" fmla="val 20745"/>
              </a:avLst>
            </a:prstGeom>
            <a:solidFill>
              <a:srgbClr val="FF66FF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endParaRPr lang="ar-DZ" sz="2000" b="1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147464" name="AutoShape 8"/>
            <p:cNvSpPr>
              <a:spLocks noChangeAspect="1" noChangeArrowheads="1"/>
            </p:cNvSpPr>
            <p:nvPr/>
          </p:nvSpPr>
          <p:spPr bwMode="auto">
            <a:xfrm>
              <a:off x="928662" y="357166"/>
              <a:ext cx="1651000" cy="474663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ar-DZ" sz="2000" b="1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وحدة منطقية</a:t>
              </a:r>
            </a:p>
          </p:txBody>
        </p:sp>
      </p:grpSp>
      <p:grpSp>
        <p:nvGrpSpPr>
          <p:cNvPr id="5" name="Groupe 89"/>
          <p:cNvGrpSpPr/>
          <p:nvPr/>
        </p:nvGrpSpPr>
        <p:grpSpPr>
          <a:xfrm>
            <a:off x="3929058" y="2071678"/>
            <a:ext cx="1285884" cy="473075"/>
            <a:chOff x="1928794" y="1142984"/>
            <a:chExt cx="1149350" cy="473075"/>
          </a:xfrm>
        </p:grpSpPr>
        <p:sp>
          <p:nvSpPr>
            <p:cNvPr id="89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1149350" cy="473075"/>
            </a:xfrm>
            <a:prstGeom prst="roundRect">
              <a:avLst>
                <a:gd name="adj" fmla="val 20745"/>
              </a:avLst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2000" b="1" dirty="0"/>
            </a:p>
          </p:txBody>
        </p:sp>
        <p:sp>
          <p:nvSpPr>
            <p:cNvPr id="147465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1149350" cy="473075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2000" b="1" dirty="0">
                  <a:solidFill>
                    <a:schemeClr val="tx1"/>
                  </a:solidFill>
                  <a:cs typeface="Times New Roman" pitchFamily="18" charset="0"/>
                </a:rPr>
                <a:t>F=A </a:t>
              </a:r>
              <a:r>
                <a:rPr lang="fr-FR" sz="2000" b="1" dirty="0" smtClean="0">
                  <a:solidFill>
                    <a:schemeClr val="tx1"/>
                  </a:solidFill>
                  <a:cs typeface="Times New Roman" pitchFamily="18" charset="0"/>
                </a:rPr>
                <a:t>. B</a:t>
              </a:r>
              <a:endParaRPr lang="ar-DZ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47466" name="AutoShape 10"/>
          <p:cNvSpPr>
            <a:spLocks noChangeAspect="1" noChangeArrowheads="1"/>
          </p:cNvSpPr>
          <p:nvPr/>
        </p:nvSpPr>
        <p:spPr bwMode="auto">
          <a:xfrm>
            <a:off x="3500430" y="2233604"/>
            <a:ext cx="360000" cy="176797"/>
          </a:xfrm>
          <a:prstGeom prst="rightArrow">
            <a:avLst>
              <a:gd name="adj1" fmla="val 50000"/>
              <a:gd name="adj2" fmla="val 50906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47616" name="AutoShape 160"/>
          <p:cNvSpPr>
            <a:spLocks noChangeArrowheads="1"/>
          </p:cNvSpPr>
          <p:nvPr/>
        </p:nvSpPr>
        <p:spPr bwMode="auto">
          <a:xfrm>
            <a:off x="5410206" y="2909883"/>
            <a:ext cx="720000" cy="576000"/>
          </a:xfrm>
          <a:prstGeom prst="roundRect">
            <a:avLst>
              <a:gd name="adj" fmla="val 0"/>
            </a:avLst>
          </a:prstGeom>
          <a:solidFill>
            <a:srgbClr val="FF3300">
              <a:alpha val="32157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147617" name="Rectangle 161"/>
          <p:cNvSpPr>
            <a:spLocks noChangeArrowheads="1"/>
          </p:cNvSpPr>
          <p:nvPr/>
        </p:nvSpPr>
        <p:spPr bwMode="auto">
          <a:xfrm>
            <a:off x="3882462" y="6332409"/>
            <a:ext cx="773112" cy="180000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pic>
        <p:nvPicPr>
          <p:cNvPr id="83" name="Image 82"/>
          <p:cNvPicPr>
            <a:picLocks noChangeAspect="1"/>
          </p:cNvPicPr>
          <p:nvPr/>
        </p:nvPicPr>
        <p:blipFill>
          <a:blip r:embed="rId2"/>
          <a:srcRect l="3214"/>
          <a:stretch>
            <a:fillRect/>
          </a:stretch>
        </p:blipFill>
        <p:spPr bwMode="auto">
          <a:xfrm>
            <a:off x="-32" y="534408"/>
            <a:ext cx="3670288" cy="3168000"/>
          </a:xfrm>
          <a:prstGeom prst="rect">
            <a:avLst/>
          </a:prstGeom>
          <a:noFill/>
        </p:spPr>
      </p:pic>
      <p:pic>
        <p:nvPicPr>
          <p:cNvPr id="93" name="Image 92"/>
          <p:cNvPicPr>
            <a:picLocks noChangeAspect="1"/>
          </p:cNvPicPr>
          <p:nvPr/>
        </p:nvPicPr>
        <p:blipFill>
          <a:blip r:embed="rId3">
            <a:lum bright="-40000"/>
          </a:blip>
          <a:srcRect/>
          <a:stretch>
            <a:fillRect/>
          </a:stretch>
        </p:blipFill>
        <p:spPr bwMode="auto">
          <a:xfrm>
            <a:off x="3808843" y="2826586"/>
            <a:ext cx="5263751" cy="396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AutoShape 5"/>
          <p:cNvSpPr>
            <a:spLocks noChangeAspect="1" noChangeArrowheads="1"/>
          </p:cNvSpPr>
          <p:nvPr/>
        </p:nvSpPr>
        <p:spPr bwMode="auto">
          <a:xfrm>
            <a:off x="3715076" y="391532"/>
            <a:ext cx="412750" cy="152400"/>
          </a:xfrm>
          <a:prstGeom prst="rightArrow">
            <a:avLst>
              <a:gd name="adj1" fmla="val 50000"/>
              <a:gd name="adj2" fmla="val 67708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3" name="Rectangle 161"/>
          <p:cNvSpPr>
            <a:spLocks noChangeArrowheads="1"/>
          </p:cNvSpPr>
          <p:nvPr/>
        </p:nvSpPr>
        <p:spPr bwMode="auto">
          <a:xfrm>
            <a:off x="5418149" y="6332409"/>
            <a:ext cx="720000" cy="180000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grpSp>
        <p:nvGrpSpPr>
          <p:cNvPr id="27" name="Groupe 54"/>
          <p:cNvGrpSpPr/>
          <p:nvPr/>
        </p:nvGrpSpPr>
        <p:grpSpPr>
          <a:xfrm>
            <a:off x="4071934" y="1571612"/>
            <a:ext cx="1000132" cy="360000"/>
            <a:chOff x="5929322" y="1214422"/>
            <a:chExt cx="828000" cy="360000"/>
          </a:xfrm>
        </p:grpSpPr>
        <p:sp>
          <p:nvSpPr>
            <p:cNvPr id="28" name="AutoShape 9"/>
            <p:cNvSpPr>
              <a:spLocks noChangeAspect="1" noChangeArrowheads="1"/>
            </p:cNvSpPr>
            <p:nvPr/>
          </p:nvSpPr>
          <p:spPr bwMode="auto">
            <a:xfrm>
              <a:off x="5929322" y="1214422"/>
              <a:ext cx="828000" cy="360000"/>
            </a:xfrm>
            <a:prstGeom prst="roundRect">
              <a:avLst>
                <a:gd name="adj" fmla="val 20745"/>
              </a:avLst>
            </a:prstGeom>
            <a:solidFill>
              <a:srgbClr val="CCCC00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1600" b="1" dirty="0"/>
            </a:p>
          </p:txBody>
        </p:sp>
        <p:sp>
          <p:nvSpPr>
            <p:cNvPr id="29" name="AutoShape 9"/>
            <p:cNvSpPr>
              <a:spLocks noChangeAspect="1" noChangeArrowheads="1"/>
            </p:cNvSpPr>
            <p:nvPr/>
          </p:nvSpPr>
          <p:spPr bwMode="auto">
            <a:xfrm>
              <a:off x="5929322" y="1214422"/>
              <a:ext cx="828000" cy="360000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1600" b="1" dirty="0" err="1" smtClean="0">
                  <a:solidFill>
                    <a:schemeClr val="tx1"/>
                  </a:solidFill>
                  <a:cs typeface="Times New Roman" pitchFamily="18" charset="0"/>
                </a:rPr>
                <a:t>Cn</a:t>
              </a: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 = X</a:t>
              </a:r>
              <a:endParaRPr lang="ar-DZ" sz="1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5" name="Text Box 4"/>
          <p:cNvSpPr txBox="1">
            <a:spLocks noChangeArrowheads="1"/>
          </p:cNvSpPr>
          <p:nvPr/>
        </p:nvSpPr>
        <p:spPr bwMode="auto">
          <a:xfrm>
            <a:off x="7643835" y="71414"/>
            <a:ext cx="1428760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u="sng" dirty="0" smtClean="0">
                <a:solidFill>
                  <a:srgbClr val="FF0000"/>
                </a:solidFill>
                <a:cs typeface="Arabic Transparent" pitchFamily="2" charset="-78"/>
              </a:rPr>
              <a:t>11 - أمثلة:</a:t>
            </a:r>
            <a:endParaRPr lang="fr-FR" sz="2000" b="1" u="sng" dirty="0">
              <a:solidFill>
                <a:srgbClr val="FF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47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47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47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66" grpId="0" animBg="1"/>
      <p:bldP spid="147616" grpId="0" animBg="1"/>
      <p:bldP spid="147617" grpId="0" animBg="1"/>
      <p:bldP spid="22" grpId="0" animBg="1"/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91"/>
          <p:cNvGrpSpPr/>
          <p:nvPr/>
        </p:nvGrpSpPr>
        <p:grpSpPr>
          <a:xfrm>
            <a:off x="1987211" y="3286124"/>
            <a:ext cx="1656095" cy="593725"/>
            <a:chOff x="2071338" y="5429264"/>
            <a:chExt cx="1656095" cy="593725"/>
          </a:xfrm>
        </p:grpSpPr>
        <p:sp>
          <p:nvSpPr>
            <p:cNvPr id="91" name="Text Box 5"/>
            <p:cNvSpPr txBox="1">
              <a:spLocks noChangeAspect="1" noChangeArrowheads="1"/>
            </p:cNvSpPr>
            <p:nvPr/>
          </p:nvSpPr>
          <p:spPr bwMode="auto">
            <a:xfrm>
              <a:off x="2071338" y="5429264"/>
              <a:ext cx="1655763" cy="59372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600" b="1" dirty="0"/>
            </a:p>
          </p:txBody>
        </p:sp>
        <p:sp>
          <p:nvSpPr>
            <p:cNvPr id="147461" name="Text Box 5"/>
            <p:cNvSpPr txBox="1">
              <a:spLocks noChangeAspect="1" noChangeArrowheads="1"/>
            </p:cNvSpPr>
            <p:nvPr/>
          </p:nvSpPr>
          <p:spPr bwMode="auto">
            <a:xfrm>
              <a:off x="2071670" y="5429264"/>
              <a:ext cx="1655763" cy="593725"/>
            </a:xfrm>
            <a:prstGeom prst="rect">
              <a:avLst/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S3   S2  S1  S0   </a:t>
              </a:r>
            </a:p>
            <a:p>
              <a:r>
                <a:rPr lang="fr-FR" sz="1600" b="1" dirty="0" smtClean="0">
                  <a:solidFill>
                    <a:schemeClr val="tx1"/>
                  </a:solidFill>
                </a:rPr>
                <a:t> 0     0     0    0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Groupe 85"/>
          <p:cNvGrpSpPr>
            <a:grpSpLocks noChangeAspect="1"/>
          </p:cNvGrpSpPr>
          <p:nvPr/>
        </p:nvGrpSpPr>
        <p:grpSpPr>
          <a:xfrm>
            <a:off x="2572068" y="245485"/>
            <a:ext cx="972000" cy="390523"/>
            <a:chOff x="4214810" y="714356"/>
            <a:chExt cx="1074737" cy="431800"/>
          </a:xfrm>
        </p:grpSpPr>
        <p:sp>
          <p:nvSpPr>
            <p:cNvPr id="85" name="AutoShape 6"/>
            <p:cNvSpPr>
              <a:spLocks noChangeAspect="1" noChangeArrowheads="1"/>
            </p:cNvSpPr>
            <p:nvPr/>
          </p:nvSpPr>
          <p:spPr bwMode="auto">
            <a:xfrm>
              <a:off x="4214810" y="714356"/>
              <a:ext cx="1074737" cy="431800"/>
            </a:xfrm>
            <a:prstGeom prst="wedgeRoundRectCallout">
              <a:avLst>
                <a:gd name="adj1" fmla="val -60046"/>
                <a:gd name="adj2" fmla="val 231250"/>
                <a:gd name="adj3" fmla="val 16667"/>
              </a:avLst>
            </a:prstGeom>
            <a:solidFill>
              <a:srgbClr val="FFC000"/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fr-FR" sz="2000" b="1" dirty="0"/>
            </a:p>
          </p:txBody>
        </p:sp>
        <p:sp>
          <p:nvSpPr>
            <p:cNvPr id="147462" name="AutoShape 6"/>
            <p:cNvSpPr>
              <a:spLocks noChangeAspect="1" noChangeArrowheads="1"/>
            </p:cNvSpPr>
            <p:nvPr/>
          </p:nvSpPr>
          <p:spPr bwMode="auto">
            <a:xfrm>
              <a:off x="4214810" y="714356"/>
              <a:ext cx="1074737" cy="431800"/>
            </a:xfrm>
            <a:prstGeom prst="wedgeRoundRectCallout">
              <a:avLst>
                <a:gd name="adj1" fmla="val -60046"/>
                <a:gd name="adj2" fmla="val 231250"/>
                <a:gd name="adj3" fmla="val 16667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2000" b="1" dirty="0">
                  <a:solidFill>
                    <a:srgbClr val="FF0000"/>
                  </a:solidFill>
                  <a:cs typeface="Times New Roman" pitchFamily="18" charset="0"/>
                </a:rPr>
                <a:t>M = </a:t>
              </a:r>
              <a:r>
                <a:rPr lang="fr-FR" sz="2000" b="1" dirty="0" smtClean="0">
                  <a:solidFill>
                    <a:srgbClr val="FF0000"/>
                  </a:solidFill>
                  <a:cs typeface="Times New Roman" pitchFamily="18" charset="0"/>
                </a:rPr>
                <a:t>0</a:t>
              </a:r>
              <a:endParaRPr lang="fr-FR" sz="2000" b="1" dirty="0"/>
            </a:p>
          </p:txBody>
        </p:sp>
      </p:grpSp>
      <p:grpSp>
        <p:nvGrpSpPr>
          <p:cNvPr id="4" name="Groupe 87"/>
          <p:cNvGrpSpPr>
            <a:grpSpLocks noChangeAspect="1"/>
          </p:cNvGrpSpPr>
          <p:nvPr/>
        </p:nvGrpSpPr>
        <p:grpSpPr>
          <a:xfrm>
            <a:off x="4202785" y="214290"/>
            <a:ext cx="1548000" cy="455414"/>
            <a:chOff x="928662" y="357166"/>
            <a:chExt cx="1655431" cy="487020"/>
          </a:xfrm>
        </p:grpSpPr>
        <p:sp>
          <p:nvSpPr>
            <p:cNvPr id="87" name="AutoShape 8"/>
            <p:cNvSpPr>
              <a:spLocks noChangeAspect="1" noChangeArrowheads="1"/>
            </p:cNvSpPr>
            <p:nvPr/>
          </p:nvSpPr>
          <p:spPr bwMode="auto">
            <a:xfrm>
              <a:off x="933093" y="369523"/>
              <a:ext cx="1651000" cy="474663"/>
            </a:xfrm>
            <a:prstGeom prst="roundRect">
              <a:avLst>
                <a:gd name="adj" fmla="val 20745"/>
              </a:avLst>
            </a:prstGeom>
            <a:solidFill>
              <a:srgbClr val="FF66FF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endParaRPr lang="ar-DZ" sz="2000" b="1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147464" name="AutoShape 8"/>
            <p:cNvSpPr>
              <a:spLocks noChangeAspect="1" noChangeArrowheads="1"/>
            </p:cNvSpPr>
            <p:nvPr/>
          </p:nvSpPr>
          <p:spPr bwMode="auto">
            <a:xfrm>
              <a:off x="928662" y="357166"/>
              <a:ext cx="1651000" cy="474663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ar-DZ" sz="20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وحدة </a:t>
              </a:r>
              <a:r>
                <a:rPr lang="ar-DZ" sz="20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حسابية</a:t>
              </a:r>
              <a:endParaRPr lang="ar-DZ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</p:grpSp>
      <p:sp>
        <p:nvSpPr>
          <p:cNvPr id="147466" name="AutoShape 10"/>
          <p:cNvSpPr>
            <a:spLocks noChangeAspect="1" noChangeArrowheads="1"/>
          </p:cNvSpPr>
          <p:nvPr/>
        </p:nvSpPr>
        <p:spPr bwMode="auto">
          <a:xfrm>
            <a:off x="3500430" y="2233604"/>
            <a:ext cx="360000" cy="176797"/>
          </a:xfrm>
          <a:prstGeom prst="rightArrow">
            <a:avLst>
              <a:gd name="adj1" fmla="val 50000"/>
              <a:gd name="adj2" fmla="val 50906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47616" name="AutoShape 160"/>
          <p:cNvSpPr>
            <a:spLocks noChangeArrowheads="1"/>
          </p:cNvSpPr>
          <p:nvPr/>
        </p:nvSpPr>
        <p:spPr bwMode="auto">
          <a:xfrm>
            <a:off x="6161476" y="2868938"/>
            <a:ext cx="2447942" cy="216000"/>
          </a:xfrm>
          <a:prstGeom prst="roundRect">
            <a:avLst>
              <a:gd name="adj" fmla="val 0"/>
            </a:avLst>
          </a:prstGeom>
          <a:solidFill>
            <a:srgbClr val="FF3300">
              <a:alpha val="32157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147617" name="Rectangle 161"/>
          <p:cNvSpPr>
            <a:spLocks noChangeArrowheads="1"/>
          </p:cNvSpPr>
          <p:nvPr/>
        </p:nvSpPr>
        <p:spPr bwMode="auto">
          <a:xfrm>
            <a:off x="3882462" y="3512013"/>
            <a:ext cx="773112" cy="180000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pic>
        <p:nvPicPr>
          <p:cNvPr id="83" name="Image 82"/>
          <p:cNvPicPr>
            <a:picLocks noChangeAspect="1"/>
          </p:cNvPicPr>
          <p:nvPr/>
        </p:nvPicPr>
        <p:blipFill>
          <a:blip r:embed="rId2"/>
          <a:srcRect l="3214"/>
          <a:stretch>
            <a:fillRect/>
          </a:stretch>
        </p:blipFill>
        <p:spPr bwMode="auto">
          <a:xfrm>
            <a:off x="-32" y="534408"/>
            <a:ext cx="3670288" cy="3168000"/>
          </a:xfrm>
          <a:prstGeom prst="rect">
            <a:avLst/>
          </a:prstGeom>
          <a:noFill/>
        </p:spPr>
      </p:pic>
      <p:pic>
        <p:nvPicPr>
          <p:cNvPr id="93" name="Image 92"/>
          <p:cNvPicPr>
            <a:picLocks noChangeAspect="1"/>
          </p:cNvPicPr>
          <p:nvPr/>
        </p:nvPicPr>
        <p:blipFill>
          <a:blip r:embed="rId3">
            <a:lum bright="-40000"/>
          </a:blip>
          <a:srcRect/>
          <a:stretch>
            <a:fillRect/>
          </a:stretch>
        </p:blipFill>
        <p:spPr bwMode="auto">
          <a:xfrm>
            <a:off x="3808843" y="2826586"/>
            <a:ext cx="5263751" cy="396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AutoShape 5"/>
          <p:cNvSpPr>
            <a:spLocks noChangeAspect="1" noChangeArrowheads="1"/>
          </p:cNvSpPr>
          <p:nvPr/>
        </p:nvSpPr>
        <p:spPr bwMode="auto">
          <a:xfrm>
            <a:off x="3715076" y="391532"/>
            <a:ext cx="412750" cy="152400"/>
          </a:xfrm>
          <a:prstGeom prst="rightArrow">
            <a:avLst>
              <a:gd name="adj1" fmla="val 50000"/>
              <a:gd name="adj2" fmla="val 67708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3" name="Rectangle 161"/>
          <p:cNvSpPr>
            <a:spLocks noChangeArrowheads="1"/>
          </p:cNvSpPr>
          <p:nvPr/>
        </p:nvSpPr>
        <p:spPr bwMode="auto">
          <a:xfrm>
            <a:off x="6149591" y="3512013"/>
            <a:ext cx="828000" cy="180000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grpSp>
        <p:nvGrpSpPr>
          <p:cNvPr id="5" name="Groupe 89"/>
          <p:cNvGrpSpPr/>
          <p:nvPr/>
        </p:nvGrpSpPr>
        <p:grpSpPr>
          <a:xfrm>
            <a:off x="4143372" y="1598058"/>
            <a:ext cx="1764000" cy="473075"/>
            <a:chOff x="1928794" y="1142984"/>
            <a:chExt cx="1149350" cy="473075"/>
          </a:xfrm>
        </p:grpSpPr>
        <p:sp>
          <p:nvSpPr>
            <p:cNvPr id="89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1149350" cy="473075"/>
            </a:xfrm>
            <a:prstGeom prst="roundRect">
              <a:avLst>
                <a:gd name="adj" fmla="val 20745"/>
              </a:avLst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2000" b="1" dirty="0"/>
            </a:p>
          </p:txBody>
        </p:sp>
        <p:sp>
          <p:nvSpPr>
            <p:cNvPr id="147465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1149350" cy="473075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2000" b="1" dirty="0">
                  <a:solidFill>
                    <a:schemeClr val="tx1"/>
                  </a:solidFill>
                  <a:cs typeface="Times New Roman" pitchFamily="18" charset="0"/>
                </a:rPr>
                <a:t>F=A </a:t>
              </a:r>
              <a:r>
                <a:rPr lang="fr-FR" sz="2000" b="1" dirty="0" smtClean="0">
                  <a:solidFill>
                    <a:schemeClr val="tx1"/>
                  </a:solidFill>
                  <a:cs typeface="Times New Roman" pitchFamily="18" charset="0"/>
                </a:rPr>
                <a:t>moins 1</a:t>
              </a:r>
              <a:endParaRPr lang="ar-DZ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5" name="Accolade ouvrante 24"/>
          <p:cNvSpPr/>
          <p:nvPr/>
        </p:nvSpPr>
        <p:spPr>
          <a:xfrm>
            <a:off x="3929058" y="1621208"/>
            <a:ext cx="144000" cy="1116000"/>
          </a:xfrm>
          <a:prstGeom prst="leftBrace">
            <a:avLst>
              <a:gd name="adj1" fmla="val 34025"/>
              <a:gd name="adj2" fmla="val 50000"/>
            </a:avLst>
          </a:prstGeom>
          <a:solidFill>
            <a:srgbClr val="3486D9"/>
          </a:solidFill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30"/>
          <p:cNvGrpSpPr/>
          <p:nvPr/>
        </p:nvGrpSpPr>
        <p:grpSpPr>
          <a:xfrm>
            <a:off x="6172892" y="1634771"/>
            <a:ext cx="828000" cy="360000"/>
            <a:chOff x="5929322" y="1214422"/>
            <a:chExt cx="828000" cy="360000"/>
          </a:xfrm>
        </p:grpSpPr>
        <p:sp>
          <p:nvSpPr>
            <p:cNvPr id="29" name="AutoShape 9"/>
            <p:cNvSpPr>
              <a:spLocks noChangeAspect="1" noChangeArrowheads="1"/>
            </p:cNvSpPr>
            <p:nvPr/>
          </p:nvSpPr>
          <p:spPr bwMode="auto">
            <a:xfrm>
              <a:off x="5929322" y="1214422"/>
              <a:ext cx="828000" cy="360000"/>
            </a:xfrm>
            <a:prstGeom prst="roundRect">
              <a:avLst>
                <a:gd name="adj" fmla="val 20745"/>
              </a:avLst>
            </a:prstGeom>
            <a:solidFill>
              <a:srgbClr val="CCCC00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1600" b="1" dirty="0"/>
            </a:p>
          </p:txBody>
        </p:sp>
        <p:sp>
          <p:nvSpPr>
            <p:cNvPr id="30" name="AutoShape 9"/>
            <p:cNvSpPr>
              <a:spLocks noChangeAspect="1" noChangeArrowheads="1"/>
            </p:cNvSpPr>
            <p:nvPr/>
          </p:nvSpPr>
          <p:spPr bwMode="auto">
            <a:xfrm>
              <a:off x="5929322" y="1214422"/>
              <a:ext cx="828000" cy="360000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1600" b="1" dirty="0" err="1" smtClean="0">
                  <a:solidFill>
                    <a:schemeClr val="tx1"/>
                  </a:solidFill>
                  <a:cs typeface="Times New Roman" pitchFamily="18" charset="0"/>
                </a:rPr>
                <a:t>Cn</a:t>
              </a: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= 0</a:t>
              </a:r>
              <a:endParaRPr lang="ar-DZ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e 89"/>
          <p:cNvGrpSpPr/>
          <p:nvPr/>
        </p:nvGrpSpPr>
        <p:grpSpPr>
          <a:xfrm>
            <a:off x="4143372" y="2241000"/>
            <a:ext cx="1800000" cy="473075"/>
            <a:chOff x="1928794" y="1142984"/>
            <a:chExt cx="1149350" cy="473075"/>
          </a:xfrm>
        </p:grpSpPr>
        <p:sp>
          <p:nvSpPr>
            <p:cNvPr id="33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1149350" cy="473075"/>
            </a:xfrm>
            <a:prstGeom prst="roundRect">
              <a:avLst>
                <a:gd name="adj" fmla="val 20745"/>
              </a:avLst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2000" b="1" dirty="0"/>
            </a:p>
          </p:txBody>
        </p:sp>
        <p:sp>
          <p:nvSpPr>
            <p:cNvPr id="34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1149350" cy="473075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2000" b="1" dirty="0">
                  <a:solidFill>
                    <a:schemeClr val="tx1"/>
                  </a:solidFill>
                  <a:cs typeface="Times New Roman" pitchFamily="18" charset="0"/>
                </a:rPr>
                <a:t>F=A </a:t>
              </a:r>
              <a:endParaRPr lang="ar-DZ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e 34"/>
          <p:cNvGrpSpPr/>
          <p:nvPr/>
        </p:nvGrpSpPr>
        <p:grpSpPr>
          <a:xfrm>
            <a:off x="6215074" y="2285992"/>
            <a:ext cx="828000" cy="360000"/>
            <a:chOff x="5929322" y="1214422"/>
            <a:chExt cx="828000" cy="360000"/>
          </a:xfrm>
        </p:grpSpPr>
        <p:sp>
          <p:nvSpPr>
            <p:cNvPr id="36" name="AutoShape 9"/>
            <p:cNvSpPr>
              <a:spLocks noChangeAspect="1" noChangeArrowheads="1"/>
            </p:cNvSpPr>
            <p:nvPr/>
          </p:nvSpPr>
          <p:spPr bwMode="auto">
            <a:xfrm>
              <a:off x="5929322" y="1214422"/>
              <a:ext cx="828000" cy="360000"/>
            </a:xfrm>
            <a:prstGeom prst="roundRect">
              <a:avLst>
                <a:gd name="adj" fmla="val 20745"/>
              </a:avLst>
            </a:prstGeom>
            <a:solidFill>
              <a:srgbClr val="CCCC00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1600" b="1" dirty="0"/>
            </a:p>
          </p:txBody>
        </p:sp>
        <p:sp>
          <p:nvSpPr>
            <p:cNvPr id="37" name="AutoShape 9"/>
            <p:cNvSpPr>
              <a:spLocks noChangeAspect="1" noChangeArrowheads="1"/>
            </p:cNvSpPr>
            <p:nvPr/>
          </p:nvSpPr>
          <p:spPr bwMode="auto">
            <a:xfrm>
              <a:off x="5929322" y="1214422"/>
              <a:ext cx="828000" cy="360000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1600" b="1" dirty="0" err="1" smtClean="0">
                  <a:solidFill>
                    <a:schemeClr val="tx1"/>
                  </a:solidFill>
                  <a:cs typeface="Times New Roman" pitchFamily="18" charset="0"/>
                </a:rPr>
                <a:t>Cn</a:t>
              </a: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= 1</a:t>
              </a:r>
              <a:endParaRPr lang="ar-DZ" sz="1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8" name="Rectangle 161"/>
          <p:cNvSpPr>
            <a:spLocks noChangeArrowheads="1"/>
          </p:cNvSpPr>
          <p:nvPr/>
        </p:nvSpPr>
        <p:spPr bwMode="auto">
          <a:xfrm>
            <a:off x="7686502" y="3500438"/>
            <a:ext cx="540000" cy="180000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35" name="Text Box 4"/>
          <p:cNvSpPr txBox="1">
            <a:spLocks noChangeArrowheads="1"/>
          </p:cNvSpPr>
          <p:nvPr/>
        </p:nvSpPr>
        <p:spPr bwMode="auto">
          <a:xfrm>
            <a:off x="7643835" y="71414"/>
            <a:ext cx="1428760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u="sng" dirty="0" smtClean="0">
                <a:solidFill>
                  <a:srgbClr val="FF0000"/>
                </a:solidFill>
                <a:cs typeface="Arabic Transparent" pitchFamily="2" charset="-78"/>
              </a:rPr>
              <a:t>11 - أمثلة:</a:t>
            </a:r>
            <a:endParaRPr lang="fr-FR" sz="2000" b="1" u="sng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39" name="Rectangle 161"/>
          <p:cNvSpPr>
            <a:spLocks noChangeArrowheads="1"/>
          </p:cNvSpPr>
          <p:nvPr/>
        </p:nvSpPr>
        <p:spPr bwMode="auto">
          <a:xfrm>
            <a:off x="6157284" y="3071810"/>
            <a:ext cx="642942" cy="180000"/>
          </a:xfrm>
          <a:prstGeom prst="rect">
            <a:avLst/>
          </a:prstGeom>
          <a:solidFill>
            <a:schemeClr val="bg1">
              <a:lumMod val="50000"/>
              <a:alpha val="47059"/>
            </a:scheme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0" name="Rectangle 161"/>
          <p:cNvSpPr>
            <a:spLocks noChangeArrowheads="1"/>
          </p:cNvSpPr>
          <p:nvPr/>
        </p:nvSpPr>
        <p:spPr bwMode="auto">
          <a:xfrm>
            <a:off x="7701624" y="3071810"/>
            <a:ext cx="642942" cy="180000"/>
          </a:xfrm>
          <a:prstGeom prst="rect">
            <a:avLst/>
          </a:prstGeom>
          <a:solidFill>
            <a:schemeClr val="bg1">
              <a:lumMod val="50000"/>
              <a:alpha val="47059"/>
            </a:scheme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47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47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47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66" grpId="0" animBg="1"/>
      <p:bldP spid="147616" grpId="0" animBg="1"/>
      <p:bldP spid="147617" grpId="0" animBg="1"/>
      <p:bldP spid="22" grpId="0" animBg="1"/>
      <p:bldP spid="23" grpId="0" animBg="1"/>
      <p:bldP spid="25" grpId="0" animBg="1"/>
      <p:bldP spid="38" grpId="0" animBg="1"/>
      <p:bldP spid="39" grpId="0" animBg="1"/>
      <p:bldP spid="4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91"/>
          <p:cNvGrpSpPr/>
          <p:nvPr/>
        </p:nvGrpSpPr>
        <p:grpSpPr>
          <a:xfrm>
            <a:off x="1987211" y="3286124"/>
            <a:ext cx="1656095" cy="593725"/>
            <a:chOff x="2071338" y="5429264"/>
            <a:chExt cx="1656095" cy="593725"/>
          </a:xfrm>
        </p:grpSpPr>
        <p:sp>
          <p:nvSpPr>
            <p:cNvPr id="91" name="Text Box 5"/>
            <p:cNvSpPr txBox="1">
              <a:spLocks noChangeAspect="1" noChangeArrowheads="1"/>
            </p:cNvSpPr>
            <p:nvPr/>
          </p:nvSpPr>
          <p:spPr bwMode="auto">
            <a:xfrm>
              <a:off x="2071338" y="5429264"/>
              <a:ext cx="1655763" cy="59372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600" b="1" dirty="0"/>
            </a:p>
          </p:txBody>
        </p:sp>
        <p:sp>
          <p:nvSpPr>
            <p:cNvPr id="147461" name="Text Box 5"/>
            <p:cNvSpPr txBox="1">
              <a:spLocks noChangeAspect="1" noChangeArrowheads="1"/>
            </p:cNvSpPr>
            <p:nvPr/>
          </p:nvSpPr>
          <p:spPr bwMode="auto">
            <a:xfrm>
              <a:off x="2071670" y="5429264"/>
              <a:ext cx="1655763" cy="593725"/>
            </a:xfrm>
            <a:prstGeom prst="rect">
              <a:avLst/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S3   S2  S1  S0   </a:t>
              </a:r>
            </a:p>
            <a:p>
              <a:r>
                <a:rPr lang="fr-FR" sz="1600" b="1" dirty="0" smtClean="0">
                  <a:solidFill>
                    <a:schemeClr val="tx1"/>
                  </a:solidFill>
                </a:rPr>
                <a:t> </a:t>
              </a:r>
              <a:r>
                <a:rPr lang="ar-DZ" sz="1600" b="1" dirty="0" smtClean="0">
                  <a:solidFill>
                    <a:schemeClr val="tx1"/>
                  </a:solidFill>
                </a:rPr>
                <a:t>1</a:t>
              </a:r>
              <a:r>
                <a:rPr lang="fr-FR" sz="1600" b="1" dirty="0" smtClean="0">
                  <a:solidFill>
                    <a:schemeClr val="tx1"/>
                  </a:solidFill>
                </a:rPr>
                <a:t>     0     0    1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Groupe 85"/>
          <p:cNvGrpSpPr>
            <a:grpSpLocks noChangeAspect="1"/>
          </p:cNvGrpSpPr>
          <p:nvPr/>
        </p:nvGrpSpPr>
        <p:grpSpPr>
          <a:xfrm>
            <a:off x="2572068" y="245485"/>
            <a:ext cx="972000" cy="390523"/>
            <a:chOff x="4214810" y="714356"/>
            <a:chExt cx="1074737" cy="431800"/>
          </a:xfrm>
        </p:grpSpPr>
        <p:sp>
          <p:nvSpPr>
            <p:cNvPr id="85" name="AutoShape 6"/>
            <p:cNvSpPr>
              <a:spLocks noChangeAspect="1" noChangeArrowheads="1"/>
            </p:cNvSpPr>
            <p:nvPr/>
          </p:nvSpPr>
          <p:spPr bwMode="auto">
            <a:xfrm>
              <a:off x="4214810" y="714356"/>
              <a:ext cx="1074737" cy="431800"/>
            </a:xfrm>
            <a:prstGeom prst="wedgeRoundRectCallout">
              <a:avLst>
                <a:gd name="adj1" fmla="val -60046"/>
                <a:gd name="adj2" fmla="val 231250"/>
                <a:gd name="adj3" fmla="val 16667"/>
              </a:avLst>
            </a:prstGeom>
            <a:solidFill>
              <a:srgbClr val="FFC000"/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fr-FR" sz="2000" b="1" dirty="0"/>
            </a:p>
          </p:txBody>
        </p:sp>
        <p:sp>
          <p:nvSpPr>
            <p:cNvPr id="147462" name="AutoShape 6"/>
            <p:cNvSpPr>
              <a:spLocks noChangeAspect="1" noChangeArrowheads="1"/>
            </p:cNvSpPr>
            <p:nvPr/>
          </p:nvSpPr>
          <p:spPr bwMode="auto">
            <a:xfrm>
              <a:off x="4214810" y="714356"/>
              <a:ext cx="1074737" cy="431800"/>
            </a:xfrm>
            <a:prstGeom prst="wedgeRoundRectCallout">
              <a:avLst>
                <a:gd name="adj1" fmla="val -60046"/>
                <a:gd name="adj2" fmla="val 231250"/>
                <a:gd name="adj3" fmla="val 16667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2000" b="1" dirty="0">
                  <a:solidFill>
                    <a:srgbClr val="FF0000"/>
                  </a:solidFill>
                  <a:cs typeface="Times New Roman" pitchFamily="18" charset="0"/>
                </a:rPr>
                <a:t>M = </a:t>
              </a:r>
              <a:r>
                <a:rPr lang="fr-FR" sz="2000" b="1" dirty="0" smtClean="0">
                  <a:solidFill>
                    <a:srgbClr val="FF0000"/>
                  </a:solidFill>
                  <a:cs typeface="Times New Roman" pitchFamily="18" charset="0"/>
                </a:rPr>
                <a:t>0</a:t>
              </a:r>
              <a:endParaRPr lang="fr-FR" sz="2000" b="1" dirty="0"/>
            </a:p>
          </p:txBody>
        </p:sp>
      </p:grpSp>
      <p:grpSp>
        <p:nvGrpSpPr>
          <p:cNvPr id="4" name="Groupe 87"/>
          <p:cNvGrpSpPr>
            <a:grpSpLocks noChangeAspect="1"/>
          </p:cNvGrpSpPr>
          <p:nvPr/>
        </p:nvGrpSpPr>
        <p:grpSpPr>
          <a:xfrm>
            <a:off x="4202785" y="214290"/>
            <a:ext cx="1548000" cy="455414"/>
            <a:chOff x="928662" y="357166"/>
            <a:chExt cx="1655431" cy="487020"/>
          </a:xfrm>
        </p:grpSpPr>
        <p:sp>
          <p:nvSpPr>
            <p:cNvPr id="87" name="AutoShape 8"/>
            <p:cNvSpPr>
              <a:spLocks noChangeAspect="1" noChangeArrowheads="1"/>
            </p:cNvSpPr>
            <p:nvPr/>
          </p:nvSpPr>
          <p:spPr bwMode="auto">
            <a:xfrm>
              <a:off x="933093" y="369523"/>
              <a:ext cx="1651000" cy="474663"/>
            </a:xfrm>
            <a:prstGeom prst="roundRect">
              <a:avLst>
                <a:gd name="adj" fmla="val 20745"/>
              </a:avLst>
            </a:prstGeom>
            <a:solidFill>
              <a:srgbClr val="FF66FF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endParaRPr lang="ar-DZ" sz="2000" b="1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147464" name="AutoShape 8"/>
            <p:cNvSpPr>
              <a:spLocks noChangeAspect="1" noChangeArrowheads="1"/>
            </p:cNvSpPr>
            <p:nvPr/>
          </p:nvSpPr>
          <p:spPr bwMode="auto">
            <a:xfrm>
              <a:off x="928662" y="357166"/>
              <a:ext cx="1651000" cy="474663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ar-DZ" sz="20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وحدة </a:t>
              </a:r>
              <a:r>
                <a:rPr lang="ar-DZ" sz="20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حسابية</a:t>
              </a:r>
              <a:endParaRPr lang="ar-DZ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</p:grpSp>
      <p:sp>
        <p:nvSpPr>
          <p:cNvPr id="147466" name="AutoShape 10"/>
          <p:cNvSpPr>
            <a:spLocks noChangeAspect="1" noChangeArrowheads="1"/>
          </p:cNvSpPr>
          <p:nvPr/>
        </p:nvSpPr>
        <p:spPr bwMode="auto">
          <a:xfrm>
            <a:off x="3500430" y="2233604"/>
            <a:ext cx="360000" cy="176797"/>
          </a:xfrm>
          <a:prstGeom prst="rightArrow">
            <a:avLst>
              <a:gd name="adj1" fmla="val 50000"/>
              <a:gd name="adj2" fmla="val 50906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47616" name="AutoShape 160"/>
          <p:cNvSpPr>
            <a:spLocks noChangeArrowheads="1"/>
          </p:cNvSpPr>
          <p:nvPr/>
        </p:nvSpPr>
        <p:spPr bwMode="auto">
          <a:xfrm>
            <a:off x="6144630" y="2855291"/>
            <a:ext cx="2590818" cy="216000"/>
          </a:xfrm>
          <a:prstGeom prst="roundRect">
            <a:avLst>
              <a:gd name="adj" fmla="val 0"/>
            </a:avLst>
          </a:prstGeom>
          <a:solidFill>
            <a:srgbClr val="FF3300">
              <a:alpha val="32157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147617" name="Rectangle 161"/>
          <p:cNvSpPr>
            <a:spLocks noChangeArrowheads="1"/>
          </p:cNvSpPr>
          <p:nvPr/>
        </p:nvSpPr>
        <p:spPr bwMode="auto">
          <a:xfrm>
            <a:off x="3882462" y="5332688"/>
            <a:ext cx="773112" cy="180000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pic>
        <p:nvPicPr>
          <p:cNvPr id="83" name="Image 82"/>
          <p:cNvPicPr>
            <a:picLocks noChangeAspect="1"/>
          </p:cNvPicPr>
          <p:nvPr/>
        </p:nvPicPr>
        <p:blipFill>
          <a:blip r:embed="rId2"/>
          <a:srcRect l="3214"/>
          <a:stretch>
            <a:fillRect/>
          </a:stretch>
        </p:blipFill>
        <p:spPr bwMode="auto">
          <a:xfrm>
            <a:off x="-32" y="534408"/>
            <a:ext cx="3670288" cy="3168000"/>
          </a:xfrm>
          <a:prstGeom prst="rect">
            <a:avLst/>
          </a:prstGeom>
          <a:noFill/>
        </p:spPr>
      </p:pic>
      <p:pic>
        <p:nvPicPr>
          <p:cNvPr id="93" name="Image 92"/>
          <p:cNvPicPr>
            <a:picLocks noChangeAspect="1"/>
          </p:cNvPicPr>
          <p:nvPr/>
        </p:nvPicPr>
        <p:blipFill>
          <a:blip r:embed="rId3">
            <a:lum bright="-40000"/>
          </a:blip>
          <a:srcRect/>
          <a:stretch>
            <a:fillRect/>
          </a:stretch>
        </p:blipFill>
        <p:spPr bwMode="auto">
          <a:xfrm>
            <a:off x="3808843" y="2826586"/>
            <a:ext cx="5263751" cy="396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AutoShape 5"/>
          <p:cNvSpPr>
            <a:spLocks noChangeAspect="1" noChangeArrowheads="1"/>
          </p:cNvSpPr>
          <p:nvPr/>
        </p:nvSpPr>
        <p:spPr bwMode="auto">
          <a:xfrm>
            <a:off x="3715076" y="391532"/>
            <a:ext cx="412750" cy="152400"/>
          </a:xfrm>
          <a:prstGeom prst="rightArrow">
            <a:avLst>
              <a:gd name="adj1" fmla="val 50000"/>
              <a:gd name="adj2" fmla="val 67708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3" name="Rectangle 161"/>
          <p:cNvSpPr>
            <a:spLocks noChangeArrowheads="1"/>
          </p:cNvSpPr>
          <p:nvPr/>
        </p:nvSpPr>
        <p:spPr bwMode="auto">
          <a:xfrm>
            <a:off x="6149591" y="5332688"/>
            <a:ext cx="720000" cy="180000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grpSp>
        <p:nvGrpSpPr>
          <p:cNvPr id="6" name="Groupe 89"/>
          <p:cNvGrpSpPr/>
          <p:nvPr/>
        </p:nvGrpSpPr>
        <p:grpSpPr>
          <a:xfrm>
            <a:off x="4143372" y="1598058"/>
            <a:ext cx="1571636" cy="473075"/>
            <a:chOff x="1928794" y="1142984"/>
            <a:chExt cx="1149350" cy="473075"/>
          </a:xfrm>
        </p:grpSpPr>
        <p:sp>
          <p:nvSpPr>
            <p:cNvPr id="89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1149350" cy="473075"/>
            </a:xfrm>
            <a:prstGeom prst="roundRect">
              <a:avLst>
                <a:gd name="adj" fmla="val 20745"/>
              </a:avLst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2000" b="1" dirty="0"/>
            </a:p>
          </p:txBody>
        </p:sp>
        <p:sp>
          <p:nvSpPr>
            <p:cNvPr id="147465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1149350" cy="473075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2000" b="1" dirty="0">
                  <a:solidFill>
                    <a:schemeClr val="tx1"/>
                  </a:solidFill>
                  <a:cs typeface="Times New Roman" pitchFamily="18" charset="0"/>
                </a:rPr>
                <a:t>F=A </a:t>
              </a:r>
              <a:r>
                <a:rPr lang="fr-FR" sz="2000" b="1" dirty="0" smtClean="0">
                  <a:solidFill>
                    <a:schemeClr val="tx1"/>
                  </a:solidFill>
                  <a:cs typeface="Times New Roman" pitchFamily="18" charset="0"/>
                </a:rPr>
                <a:t>plus B</a:t>
              </a:r>
              <a:endParaRPr lang="ar-DZ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5" name="Accolade ouvrante 24"/>
          <p:cNvSpPr/>
          <p:nvPr/>
        </p:nvSpPr>
        <p:spPr>
          <a:xfrm>
            <a:off x="3929058" y="1621208"/>
            <a:ext cx="144000" cy="1116000"/>
          </a:xfrm>
          <a:prstGeom prst="leftBrace">
            <a:avLst>
              <a:gd name="adj1" fmla="val 34025"/>
              <a:gd name="adj2" fmla="val 50000"/>
            </a:avLst>
          </a:prstGeom>
          <a:solidFill>
            <a:srgbClr val="3486D9"/>
          </a:solidFill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1" name="Groupe 30"/>
          <p:cNvGrpSpPr/>
          <p:nvPr/>
        </p:nvGrpSpPr>
        <p:grpSpPr>
          <a:xfrm>
            <a:off x="5857884" y="1634771"/>
            <a:ext cx="828000" cy="360000"/>
            <a:chOff x="5929322" y="1214422"/>
            <a:chExt cx="828000" cy="360000"/>
          </a:xfrm>
        </p:grpSpPr>
        <p:sp>
          <p:nvSpPr>
            <p:cNvPr id="29" name="AutoShape 9"/>
            <p:cNvSpPr>
              <a:spLocks noChangeAspect="1" noChangeArrowheads="1"/>
            </p:cNvSpPr>
            <p:nvPr/>
          </p:nvSpPr>
          <p:spPr bwMode="auto">
            <a:xfrm>
              <a:off x="5929322" y="1214422"/>
              <a:ext cx="828000" cy="360000"/>
            </a:xfrm>
            <a:prstGeom prst="roundRect">
              <a:avLst>
                <a:gd name="adj" fmla="val 20745"/>
              </a:avLst>
            </a:prstGeom>
            <a:solidFill>
              <a:srgbClr val="CCCC00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1600" b="1" dirty="0"/>
            </a:p>
          </p:txBody>
        </p:sp>
        <p:sp>
          <p:nvSpPr>
            <p:cNvPr id="30" name="AutoShape 9"/>
            <p:cNvSpPr>
              <a:spLocks noChangeAspect="1" noChangeArrowheads="1"/>
            </p:cNvSpPr>
            <p:nvPr/>
          </p:nvSpPr>
          <p:spPr bwMode="auto">
            <a:xfrm>
              <a:off x="5929322" y="1214422"/>
              <a:ext cx="828000" cy="360000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1600" b="1" dirty="0" err="1" smtClean="0">
                  <a:solidFill>
                    <a:schemeClr val="tx1"/>
                  </a:solidFill>
                  <a:cs typeface="Times New Roman" pitchFamily="18" charset="0"/>
                </a:rPr>
                <a:t>Cn</a:t>
              </a: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= 0</a:t>
              </a:r>
              <a:endParaRPr lang="ar-DZ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Groupe 89"/>
          <p:cNvGrpSpPr/>
          <p:nvPr/>
        </p:nvGrpSpPr>
        <p:grpSpPr>
          <a:xfrm>
            <a:off x="4143372" y="2241000"/>
            <a:ext cx="2500330" cy="473075"/>
            <a:chOff x="1928794" y="1142984"/>
            <a:chExt cx="1149350" cy="473075"/>
          </a:xfrm>
        </p:grpSpPr>
        <p:sp>
          <p:nvSpPr>
            <p:cNvPr id="33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1149350" cy="473075"/>
            </a:xfrm>
            <a:prstGeom prst="roundRect">
              <a:avLst>
                <a:gd name="adj" fmla="val 20745"/>
              </a:avLst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2000" b="1" dirty="0"/>
            </a:p>
          </p:txBody>
        </p:sp>
        <p:sp>
          <p:nvSpPr>
            <p:cNvPr id="34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1149350" cy="473075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2000" b="1" dirty="0">
                  <a:solidFill>
                    <a:schemeClr val="tx1"/>
                  </a:solidFill>
                  <a:cs typeface="Times New Roman" pitchFamily="18" charset="0"/>
                </a:rPr>
                <a:t>F=A </a:t>
              </a:r>
              <a:r>
                <a:rPr lang="fr-FR" sz="2000" b="1" dirty="0" smtClean="0">
                  <a:solidFill>
                    <a:schemeClr val="tx1"/>
                  </a:solidFill>
                  <a:cs typeface="Times New Roman" pitchFamily="18" charset="0"/>
                </a:rPr>
                <a:t>plus B plus 1</a:t>
              </a:r>
              <a:endParaRPr lang="ar-DZ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Groupe 34"/>
          <p:cNvGrpSpPr/>
          <p:nvPr/>
        </p:nvGrpSpPr>
        <p:grpSpPr>
          <a:xfrm>
            <a:off x="6786578" y="2285992"/>
            <a:ext cx="828000" cy="360000"/>
            <a:chOff x="5929322" y="1214422"/>
            <a:chExt cx="828000" cy="360000"/>
          </a:xfrm>
        </p:grpSpPr>
        <p:sp>
          <p:nvSpPr>
            <p:cNvPr id="36" name="AutoShape 9"/>
            <p:cNvSpPr>
              <a:spLocks noChangeAspect="1" noChangeArrowheads="1"/>
            </p:cNvSpPr>
            <p:nvPr/>
          </p:nvSpPr>
          <p:spPr bwMode="auto">
            <a:xfrm>
              <a:off x="5929322" y="1214422"/>
              <a:ext cx="828000" cy="360000"/>
            </a:xfrm>
            <a:prstGeom prst="roundRect">
              <a:avLst>
                <a:gd name="adj" fmla="val 20745"/>
              </a:avLst>
            </a:prstGeom>
            <a:solidFill>
              <a:srgbClr val="CCCC00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1600" b="1" dirty="0"/>
            </a:p>
          </p:txBody>
        </p:sp>
        <p:sp>
          <p:nvSpPr>
            <p:cNvPr id="37" name="AutoShape 9"/>
            <p:cNvSpPr>
              <a:spLocks noChangeAspect="1" noChangeArrowheads="1"/>
            </p:cNvSpPr>
            <p:nvPr/>
          </p:nvSpPr>
          <p:spPr bwMode="auto">
            <a:xfrm>
              <a:off x="5929322" y="1214422"/>
              <a:ext cx="828000" cy="360000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1600" b="1" dirty="0" err="1" smtClean="0">
                  <a:solidFill>
                    <a:schemeClr val="tx1"/>
                  </a:solidFill>
                  <a:cs typeface="Times New Roman" pitchFamily="18" charset="0"/>
                </a:rPr>
                <a:t>Cn</a:t>
              </a: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= 1</a:t>
              </a:r>
              <a:endParaRPr lang="ar-DZ" sz="1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8" name="Rectangle 161"/>
          <p:cNvSpPr>
            <a:spLocks noChangeArrowheads="1"/>
          </p:cNvSpPr>
          <p:nvPr/>
        </p:nvSpPr>
        <p:spPr bwMode="auto">
          <a:xfrm>
            <a:off x="7686502" y="5321113"/>
            <a:ext cx="1080000" cy="180000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39" name="Text Box 4"/>
          <p:cNvSpPr txBox="1">
            <a:spLocks noChangeArrowheads="1"/>
          </p:cNvSpPr>
          <p:nvPr/>
        </p:nvSpPr>
        <p:spPr bwMode="auto">
          <a:xfrm>
            <a:off x="7643835" y="71414"/>
            <a:ext cx="1428760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u="sng" dirty="0" smtClean="0">
                <a:solidFill>
                  <a:srgbClr val="FF0000"/>
                </a:solidFill>
                <a:cs typeface="Arabic Transparent" pitchFamily="2" charset="-78"/>
              </a:rPr>
              <a:t>11 - أمثلة:</a:t>
            </a:r>
            <a:endParaRPr lang="fr-FR" sz="2000" b="1" u="sng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40" name="Rectangle 161"/>
          <p:cNvSpPr>
            <a:spLocks noChangeArrowheads="1"/>
          </p:cNvSpPr>
          <p:nvPr/>
        </p:nvSpPr>
        <p:spPr bwMode="auto">
          <a:xfrm>
            <a:off x="6157284" y="3071810"/>
            <a:ext cx="642942" cy="180000"/>
          </a:xfrm>
          <a:prstGeom prst="rect">
            <a:avLst/>
          </a:prstGeom>
          <a:solidFill>
            <a:schemeClr val="bg1">
              <a:lumMod val="50000"/>
              <a:alpha val="47059"/>
            </a:scheme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41" name="Rectangle 161"/>
          <p:cNvSpPr>
            <a:spLocks noChangeArrowheads="1"/>
          </p:cNvSpPr>
          <p:nvPr/>
        </p:nvSpPr>
        <p:spPr bwMode="auto">
          <a:xfrm>
            <a:off x="7701624" y="3071810"/>
            <a:ext cx="642942" cy="180000"/>
          </a:xfrm>
          <a:prstGeom prst="rect">
            <a:avLst/>
          </a:prstGeom>
          <a:solidFill>
            <a:schemeClr val="bg1">
              <a:lumMod val="50000"/>
              <a:alpha val="47059"/>
            </a:scheme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47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47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47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66" grpId="0" animBg="1"/>
      <p:bldP spid="147616" grpId="0" animBg="1"/>
      <p:bldP spid="147617" grpId="0" animBg="1"/>
      <p:bldP spid="22" grpId="0" animBg="1"/>
      <p:bldP spid="23" grpId="0" animBg="1"/>
      <p:bldP spid="25" grpId="0" animBg="1"/>
      <p:bldP spid="38" grpId="0" animBg="1"/>
      <p:bldP spid="40" grpId="0" animBg="1"/>
      <p:bldP spid="4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70"/>
          <p:cNvGrpSpPr>
            <a:grpSpLocks noChangeAspect="1"/>
          </p:cNvGrpSpPr>
          <p:nvPr/>
        </p:nvGrpSpPr>
        <p:grpSpPr bwMode="auto">
          <a:xfrm>
            <a:off x="7286644" y="3714752"/>
            <a:ext cx="1080000" cy="2911864"/>
            <a:chOff x="1586" y="927"/>
            <a:chExt cx="454" cy="1225"/>
          </a:xfrm>
        </p:grpSpPr>
        <p:sp>
          <p:nvSpPr>
            <p:cNvPr id="23" name="Rectangle 71"/>
            <p:cNvSpPr>
              <a:spLocks noChangeAspect="1" noChangeArrowheads="1"/>
            </p:cNvSpPr>
            <p:nvPr/>
          </p:nvSpPr>
          <p:spPr bwMode="auto">
            <a:xfrm>
              <a:off x="1586" y="927"/>
              <a:ext cx="454" cy="1225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fr-FR"/>
            </a:p>
          </p:txBody>
        </p:sp>
        <p:pic>
          <p:nvPicPr>
            <p:cNvPr id="24" name="Picture 7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635" y="962"/>
              <a:ext cx="383" cy="11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95" name="Rectangle 25"/>
          <p:cNvSpPr>
            <a:spLocks noChangeArrowheads="1"/>
          </p:cNvSpPr>
          <p:nvPr/>
        </p:nvSpPr>
        <p:spPr bwMode="auto">
          <a:xfrm>
            <a:off x="0" y="1995488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pic>
        <p:nvPicPr>
          <p:cNvPr id="96" name="Picture 2"/>
          <p:cNvPicPr>
            <a:picLocks noChangeAspect="1" noChangeArrowheads="1"/>
          </p:cNvPicPr>
          <p:nvPr/>
        </p:nvPicPr>
        <p:blipFill>
          <a:blip r:embed="rId3"/>
          <a:srcRect l="62340" t="5208"/>
          <a:stretch>
            <a:fillRect/>
          </a:stretch>
        </p:blipFill>
        <p:spPr bwMode="auto">
          <a:xfrm>
            <a:off x="0" y="3"/>
            <a:ext cx="1908000" cy="2463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7" name="Picture 4" descr="H:\Quelle est la différence entre les encodeurs absolus et incrémentaux _ _ RealPars_files\Absolute-and-Incremental-Rotary-Encoder.png"/>
          <p:cNvPicPr>
            <a:picLocks noChangeAspect="1" noChangeArrowheads="1"/>
          </p:cNvPicPr>
          <p:nvPr/>
        </p:nvPicPr>
        <p:blipFill>
          <a:blip r:embed="rId4"/>
          <a:srcRect l="7297" t="29630" r="62476" b="14815"/>
          <a:stretch>
            <a:fillRect/>
          </a:stretch>
        </p:blipFill>
        <p:spPr bwMode="auto">
          <a:xfrm>
            <a:off x="0" y="2643183"/>
            <a:ext cx="1944000" cy="2011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" name="Picture 2"/>
          <p:cNvPicPr>
            <a:picLocks noChangeAspect="1" noChangeArrowheads="1"/>
          </p:cNvPicPr>
          <p:nvPr/>
        </p:nvPicPr>
        <p:blipFill>
          <a:blip r:embed="rId5"/>
          <a:srcRect l="31571" t="31667" r="42912" b="27499"/>
          <a:stretch>
            <a:fillRect/>
          </a:stretch>
        </p:blipFill>
        <p:spPr bwMode="auto">
          <a:xfrm>
            <a:off x="0" y="4878001"/>
            <a:ext cx="1944000" cy="1943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" name="Rectangle 5"/>
          <p:cNvSpPr>
            <a:spLocks noChangeArrowheads="1"/>
          </p:cNvSpPr>
          <p:nvPr/>
        </p:nvSpPr>
        <p:spPr bwMode="auto">
          <a:xfrm>
            <a:off x="6555264" y="71414"/>
            <a:ext cx="2483372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12 </a:t>
            </a:r>
            <a:r>
              <a:rPr lang="ar-DZ" b="1" dirty="0" err="1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العجلة الحرة المشفرة :</a:t>
            </a:r>
            <a:endParaRPr lang="ar-DZ" b="1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pic>
        <p:nvPicPr>
          <p:cNvPr id="101" name="Picture 5" descr="H:\#03 Incremental type and absolute type _ Basic Knowledge of Encoder _ TUTORIALS _ Asahi Kasei Microdevices (AKM)_files\1612829136095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71736" y="500042"/>
            <a:ext cx="4680456" cy="28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" name="ZoneTexte 3"/>
          <p:cNvSpPr txBox="1">
            <a:spLocks noChangeArrowheads="1"/>
          </p:cNvSpPr>
          <p:nvPr/>
        </p:nvSpPr>
        <p:spPr bwMode="auto">
          <a:xfrm>
            <a:off x="2643174" y="232926"/>
            <a:ext cx="3214687" cy="338554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>
              <a:defRPr/>
            </a:pPr>
            <a:r>
              <a:rPr lang="ar-DZ" sz="1600" b="1" dirty="0">
                <a:solidFill>
                  <a:srgbClr val="0000FF"/>
                </a:solidFill>
              </a:rPr>
              <a:t>الخطوة الزاوية بقرص مشفر على 4 بيت</a:t>
            </a:r>
            <a:endParaRPr lang="fr-FR" sz="1600" b="1" dirty="0">
              <a:solidFill>
                <a:srgbClr val="0000FF"/>
              </a:solidFill>
            </a:endParaRPr>
          </a:p>
        </p:txBody>
      </p:sp>
      <p:sp>
        <p:nvSpPr>
          <p:cNvPr id="100" name="Légende encadrée 2 99"/>
          <p:cNvSpPr/>
          <p:nvPr/>
        </p:nvSpPr>
        <p:spPr>
          <a:xfrm>
            <a:off x="5143504" y="4071942"/>
            <a:ext cx="1285884" cy="612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74590"/>
              <a:gd name="adj6" fmla="val -44544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b="1" dirty="0" smtClean="0">
                <a:solidFill>
                  <a:srgbClr val="0000FF"/>
                </a:solidFill>
              </a:rPr>
              <a:t>خلية </a:t>
            </a:r>
            <a:r>
              <a:rPr lang="ar-DZ" b="1" dirty="0" err="1" smtClean="0">
                <a:solidFill>
                  <a:srgbClr val="0000FF"/>
                </a:solidFill>
              </a:rPr>
              <a:t>كهروضوئية</a:t>
            </a:r>
            <a:endParaRPr lang="fr-FR" b="1" dirty="0">
              <a:solidFill>
                <a:srgbClr val="0000FF"/>
              </a:solidFill>
            </a:endParaRPr>
          </a:p>
        </p:txBody>
      </p:sp>
      <p:grpSp>
        <p:nvGrpSpPr>
          <p:cNvPr id="107" name="Groupe 106"/>
          <p:cNvGrpSpPr/>
          <p:nvPr/>
        </p:nvGrpSpPr>
        <p:grpSpPr>
          <a:xfrm>
            <a:off x="3401696" y="3500438"/>
            <a:ext cx="1143008" cy="3199613"/>
            <a:chOff x="3401696" y="3500438"/>
            <a:chExt cx="1143008" cy="3199613"/>
          </a:xfrm>
        </p:grpSpPr>
        <p:grpSp>
          <p:nvGrpSpPr>
            <p:cNvPr id="94" name="Groupe 93"/>
            <p:cNvGrpSpPr>
              <a:grpSpLocks noChangeAspect="1"/>
            </p:cNvGrpSpPr>
            <p:nvPr/>
          </p:nvGrpSpPr>
          <p:grpSpPr>
            <a:xfrm>
              <a:off x="3428992" y="3500438"/>
              <a:ext cx="1044000" cy="3199613"/>
              <a:chOff x="2500297" y="1643050"/>
              <a:chExt cx="1468498" cy="4500594"/>
            </a:xfrm>
          </p:grpSpPr>
          <p:grpSp>
            <p:nvGrpSpPr>
              <p:cNvPr id="4" name="Group 25"/>
              <p:cNvGrpSpPr>
                <a:grpSpLocks/>
              </p:cNvGrpSpPr>
              <p:nvPr/>
            </p:nvGrpSpPr>
            <p:grpSpPr bwMode="auto">
              <a:xfrm rot="5400000">
                <a:off x="2489820" y="1867842"/>
                <a:ext cx="622300" cy="601345"/>
                <a:chOff x="7847" y="2579"/>
                <a:chExt cx="980" cy="947"/>
              </a:xfrm>
            </p:grpSpPr>
            <p:grpSp>
              <p:nvGrpSpPr>
                <p:cNvPr id="5" name="Group 28"/>
                <p:cNvGrpSpPr>
                  <a:grpSpLocks/>
                </p:cNvGrpSpPr>
                <p:nvPr/>
              </p:nvGrpSpPr>
              <p:grpSpPr bwMode="auto">
                <a:xfrm>
                  <a:off x="7847" y="2993"/>
                  <a:ext cx="980" cy="533"/>
                  <a:chOff x="7847" y="2993"/>
                  <a:chExt cx="980" cy="533"/>
                </a:xfrm>
              </p:grpSpPr>
              <p:sp>
                <p:nvSpPr>
                  <p:cNvPr id="8" name="Oval 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8122" y="2993"/>
                    <a:ext cx="532" cy="533"/>
                  </a:xfrm>
                  <a:prstGeom prst="ellipse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 rtl="1">
                      <a:defRPr/>
                    </a:pPr>
                    <a:endParaRPr lang="fr-FR"/>
                  </a:p>
                </p:txBody>
              </p:sp>
              <p:sp>
                <p:nvSpPr>
                  <p:cNvPr id="9" name="Line 32"/>
                  <p:cNvSpPr>
                    <a:spLocks noChangeShapeType="1"/>
                  </p:cNvSpPr>
                  <p:nvPr/>
                </p:nvSpPr>
                <p:spPr bwMode="auto">
                  <a:xfrm>
                    <a:off x="7847" y="3252"/>
                    <a:ext cx="980" cy="0"/>
                  </a:xfrm>
                  <a:prstGeom prst="line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pPr algn="r" rtl="1">
                      <a:defRPr/>
                    </a:pPr>
                    <a:endParaRPr lang="fr-FR"/>
                  </a:p>
                </p:txBody>
              </p:sp>
              <p:sp>
                <p:nvSpPr>
                  <p:cNvPr id="10" name="AutoShape 31"/>
                  <p:cNvSpPr>
                    <a:spLocks noChangeAspect="1" noChangeArrowheads="1"/>
                  </p:cNvSpPr>
                  <p:nvPr/>
                </p:nvSpPr>
                <p:spPr bwMode="auto">
                  <a:xfrm rot="5400000">
                    <a:off x="8218" y="3100"/>
                    <a:ext cx="345" cy="303"/>
                  </a:xfrm>
                  <a:prstGeom prst="triangle">
                    <a:avLst>
                      <a:gd name="adj" fmla="val 50000"/>
                    </a:avLst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 rtl="1">
                      <a:defRPr/>
                    </a:pPr>
                    <a:endParaRPr lang="fr-FR"/>
                  </a:p>
                </p:txBody>
              </p:sp>
              <p:sp>
                <p:nvSpPr>
                  <p:cNvPr id="11" name="Line 29"/>
                  <p:cNvSpPr>
                    <a:spLocks noChangeShapeType="1"/>
                  </p:cNvSpPr>
                  <p:nvPr/>
                </p:nvSpPr>
                <p:spPr bwMode="auto">
                  <a:xfrm>
                    <a:off x="8547" y="3095"/>
                    <a:ext cx="0" cy="322"/>
                  </a:xfrm>
                  <a:prstGeom prst="line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pPr algn="r" rtl="1">
                      <a:defRPr/>
                    </a:pPr>
                    <a:endParaRPr lang="fr-FR"/>
                  </a:p>
                </p:txBody>
              </p:sp>
            </p:grpSp>
            <p:sp>
              <p:nvSpPr>
                <p:cNvPr id="6" name="Line 27"/>
                <p:cNvSpPr>
                  <a:spLocks noChangeAspect="1" noChangeShapeType="1"/>
                </p:cNvSpPr>
                <p:nvPr/>
              </p:nvSpPr>
              <p:spPr bwMode="auto">
                <a:xfrm rot="19440000" flipV="1">
                  <a:off x="8217" y="2584"/>
                  <a:ext cx="197" cy="27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 rtl="1">
                    <a:defRPr/>
                  </a:pPr>
                  <a:endParaRPr lang="fr-FR"/>
                </a:p>
              </p:txBody>
            </p:sp>
            <p:sp>
              <p:nvSpPr>
                <p:cNvPr id="7" name="Line 26"/>
                <p:cNvSpPr>
                  <a:spLocks noChangeAspect="1" noChangeShapeType="1"/>
                </p:cNvSpPr>
                <p:nvPr/>
              </p:nvSpPr>
              <p:spPr bwMode="auto">
                <a:xfrm rot="19440000" flipV="1">
                  <a:off x="8399" y="2579"/>
                  <a:ext cx="200" cy="27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 rtl="1">
                    <a:defRPr/>
                  </a:pPr>
                  <a:endParaRPr lang="fr-FR"/>
                </a:p>
              </p:txBody>
            </p:sp>
          </p:grpSp>
          <p:sp>
            <p:nvSpPr>
              <p:cNvPr id="12" name="Oval 103"/>
              <p:cNvSpPr>
                <a:spLocks noChangeAspect="1" noChangeArrowheads="1"/>
              </p:cNvSpPr>
              <p:nvPr/>
            </p:nvSpPr>
            <p:spPr bwMode="auto">
              <a:xfrm>
                <a:off x="3598906" y="1979601"/>
                <a:ext cx="369888" cy="371475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>
                  <a:defRPr/>
                </a:pPr>
                <a:endParaRPr lang="fr-FR"/>
              </a:p>
            </p:txBody>
          </p:sp>
          <p:grpSp>
            <p:nvGrpSpPr>
              <p:cNvPr id="14" name="Group 105"/>
              <p:cNvGrpSpPr>
                <a:grpSpLocks noChangeAspect="1"/>
              </p:cNvGrpSpPr>
              <p:nvPr/>
            </p:nvGrpSpPr>
            <p:grpSpPr bwMode="auto">
              <a:xfrm>
                <a:off x="3744956" y="1785926"/>
                <a:ext cx="130175" cy="754062"/>
                <a:chOff x="4600" y="2547"/>
                <a:chExt cx="218" cy="1259"/>
              </a:xfrm>
            </p:grpSpPr>
            <p:sp>
              <p:nvSpPr>
                <p:cNvPr id="15" name="Line 110"/>
                <p:cNvSpPr>
                  <a:spLocks noChangeAspect="1" noChangeShapeType="1"/>
                </p:cNvSpPr>
                <p:nvPr/>
              </p:nvSpPr>
              <p:spPr bwMode="auto">
                <a:xfrm>
                  <a:off x="4600" y="2907"/>
                  <a:ext cx="0" cy="541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 rtl="1">
                    <a:defRPr/>
                  </a:pPr>
                  <a:endParaRPr lang="fr-FR"/>
                </a:p>
              </p:txBody>
            </p:sp>
            <p:sp>
              <p:nvSpPr>
                <p:cNvPr id="16" name="Line 10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600" y="2907"/>
                  <a:ext cx="218" cy="18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 rtl="1">
                    <a:defRPr/>
                  </a:pPr>
                  <a:endParaRPr lang="fr-FR"/>
                </a:p>
              </p:txBody>
            </p:sp>
            <p:sp>
              <p:nvSpPr>
                <p:cNvPr id="17" name="Line 108"/>
                <p:cNvSpPr>
                  <a:spLocks noChangeAspect="1" noChangeShapeType="1"/>
                </p:cNvSpPr>
                <p:nvPr/>
              </p:nvSpPr>
              <p:spPr bwMode="auto">
                <a:xfrm>
                  <a:off x="4600" y="3268"/>
                  <a:ext cx="218" cy="18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 rtl="1">
                    <a:defRPr/>
                  </a:pPr>
                  <a:endParaRPr lang="fr-FR"/>
                </a:p>
              </p:txBody>
            </p:sp>
            <p:sp>
              <p:nvSpPr>
                <p:cNvPr id="18" name="Line 10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818" y="2547"/>
                  <a:ext cx="0" cy="36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 rtl="1">
                    <a:defRPr/>
                  </a:pPr>
                  <a:endParaRPr lang="fr-FR"/>
                </a:p>
              </p:txBody>
            </p:sp>
            <p:sp>
              <p:nvSpPr>
                <p:cNvPr id="19" name="Line 10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815" y="3446"/>
                  <a:ext cx="0" cy="36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 rtl="1">
                    <a:defRPr/>
                  </a:pPr>
                  <a:endParaRPr lang="fr-FR"/>
                </a:p>
              </p:txBody>
            </p:sp>
          </p:grpSp>
          <p:grpSp>
            <p:nvGrpSpPr>
              <p:cNvPr id="43" name="Group 25"/>
              <p:cNvGrpSpPr>
                <a:grpSpLocks/>
              </p:cNvGrpSpPr>
              <p:nvPr/>
            </p:nvGrpSpPr>
            <p:grpSpPr bwMode="auto">
              <a:xfrm rot="5400000">
                <a:off x="2489821" y="2971168"/>
                <a:ext cx="622300" cy="601345"/>
                <a:chOff x="7847" y="2579"/>
                <a:chExt cx="980" cy="947"/>
              </a:xfrm>
            </p:grpSpPr>
            <p:grpSp>
              <p:nvGrpSpPr>
                <p:cNvPr id="44" name="Group 28"/>
                <p:cNvGrpSpPr>
                  <a:grpSpLocks/>
                </p:cNvGrpSpPr>
                <p:nvPr/>
              </p:nvGrpSpPr>
              <p:grpSpPr bwMode="auto">
                <a:xfrm>
                  <a:off x="7847" y="2993"/>
                  <a:ext cx="980" cy="533"/>
                  <a:chOff x="7847" y="2993"/>
                  <a:chExt cx="980" cy="533"/>
                </a:xfrm>
              </p:grpSpPr>
              <p:sp>
                <p:nvSpPr>
                  <p:cNvPr id="47" name="Oval 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8122" y="2993"/>
                    <a:ext cx="532" cy="533"/>
                  </a:xfrm>
                  <a:prstGeom prst="ellipse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 rtl="1">
                      <a:defRPr/>
                    </a:pPr>
                    <a:endParaRPr lang="fr-FR"/>
                  </a:p>
                </p:txBody>
              </p:sp>
              <p:sp>
                <p:nvSpPr>
                  <p:cNvPr id="48" name="Line 32"/>
                  <p:cNvSpPr>
                    <a:spLocks noChangeShapeType="1"/>
                  </p:cNvSpPr>
                  <p:nvPr/>
                </p:nvSpPr>
                <p:spPr bwMode="auto">
                  <a:xfrm>
                    <a:off x="7847" y="3252"/>
                    <a:ext cx="980" cy="0"/>
                  </a:xfrm>
                  <a:prstGeom prst="line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pPr algn="r" rtl="1">
                      <a:defRPr/>
                    </a:pPr>
                    <a:endParaRPr lang="fr-FR"/>
                  </a:p>
                </p:txBody>
              </p:sp>
              <p:sp>
                <p:nvSpPr>
                  <p:cNvPr id="49" name="AutoShape 31"/>
                  <p:cNvSpPr>
                    <a:spLocks noChangeAspect="1" noChangeArrowheads="1"/>
                  </p:cNvSpPr>
                  <p:nvPr/>
                </p:nvSpPr>
                <p:spPr bwMode="auto">
                  <a:xfrm rot="5400000">
                    <a:off x="8218" y="3100"/>
                    <a:ext cx="345" cy="303"/>
                  </a:xfrm>
                  <a:prstGeom prst="triangle">
                    <a:avLst>
                      <a:gd name="adj" fmla="val 50000"/>
                    </a:avLst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 rtl="1">
                      <a:defRPr/>
                    </a:pPr>
                    <a:endParaRPr lang="fr-FR"/>
                  </a:p>
                </p:txBody>
              </p:sp>
              <p:sp>
                <p:nvSpPr>
                  <p:cNvPr id="50" name="Line 29"/>
                  <p:cNvSpPr>
                    <a:spLocks noChangeShapeType="1"/>
                  </p:cNvSpPr>
                  <p:nvPr/>
                </p:nvSpPr>
                <p:spPr bwMode="auto">
                  <a:xfrm>
                    <a:off x="8547" y="3095"/>
                    <a:ext cx="0" cy="322"/>
                  </a:xfrm>
                  <a:prstGeom prst="line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pPr algn="r" rtl="1">
                      <a:defRPr/>
                    </a:pPr>
                    <a:endParaRPr lang="fr-FR"/>
                  </a:p>
                </p:txBody>
              </p:sp>
            </p:grpSp>
            <p:sp>
              <p:nvSpPr>
                <p:cNvPr id="45" name="Line 27"/>
                <p:cNvSpPr>
                  <a:spLocks noChangeAspect="1" noChangeShapeType="1"/>
                </p:cNvSpPr>
                <p:nvPr/>
              </p:nvSpPr>
              <p:spPr bwMode="auto">
                <a:xfrm rot="19440000" flipV="1">
                  <a:off x="8217" y="2584"/>
                  <a:ext cx="197" cy="27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 rtl="1">
                    <a:defRPr/>
                  </a:pPr>
                  <a:endParaRPr lang="fr-FR"/>
                </a:p>
              </p:txBody>
            </p:sp>
            <p:sp>
              <p:nvSpPr>
                <p:cNvPr id="46" name="Line 26"/>
                <p:cNvSpPr>
                  <a:spLocks noChangeAspect="1" noChangeShapeType="1"/>
                </p:cNvSpPr>
                <p:nvPr/>
              </p:nvSpPr>
              <p:spPr bwMode="auto">
                <a:xfrm rot="19440000" flipV="1">
                  <a:off x="8399" y="2579"/>
                  <a:ext cx="200" cy="27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 rtl="1">
                    <a:defRPr/>
                  </a:pPr>
                  <a:endParaRPr lang="fr-FR"/>
                </a:p>
              </p:txBody>
            </p:sp>
          </p:grpSp>
          <p:sp>
            <p:nvSpPr>
              <p:cNvPr id="51" name="Oval 103"/>
              <p:cNvSpPr>
                <a:spLocks noChangeAspect="1" noChangeArrowheads="1"/>
              </p:cNvSpPr>
              <p:nvPr/>
            </p:nvSpPr>
            <p:spPr bwMode="auto">
              <a:xfrm>
                <a:off x="3598907" y="3082927"/>
                <a:ext cx="369888" cy="371475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>
                  <a:defRPr/>
                </a:pPr>
                <a:endParaRPr lang="fr-FR"/>
              </a:p>
            </p:txBody>
          </p:sp>
          <p:grpSp>
            <p:nvGrpSpPr>
              <p:cNvPr id="52" name="Group 105"/>
              <p:cNvGrpSpPr>
                <a:grpSpLocks noChangeAspect="1"/>
              </p:cNvGrpSpPr>
              <p:nvPr/>
            </p:nvGrpSpPr>
            <p:grpSpPr bwMode="auto">
              <a:xfrm>
                <a:off x="3744957" y="2889252"/>
                <a:ext cx="130175" cy="754062"/>
                <a:chOff x="4600" y="2547"/>
                <a:chExt cx="218" cy="1259"/>
              </a:xfrm>
            </p:grpSpPr>
            <p:sp>
              <p:nvSpPr>
                <p:cNvPr id="53" name="Line 110"/>
                <p:cNvSpPr>
                  <a:spLocks noChangeAspect="1" noChangeShapeType="1"/>
                </p:cNvSpPr>
                <p:nvPr/>
              </p:nvSpPr>
              <p:spPr bwMode="auto">
                <a:xfrm>
                  <a:off x="4600" y="2907"/>
                  <a:ext cx="0" cy="541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 rtl="1">
                    <a:defRPr/>
                  </a:pPr>
                  <a:endParaRPr lang="fr-FR"/>
                </a:p>
              </p:txBody>
            </p:sp>
            <p:sp>
              <p:nvSpPr>
                <p:cNvPr id="54" name="Line 10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600" y="2907"/>
                  <a:ext cx="218" cy="18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 rtl="1">
                    <a:defRPr/>
                  </a:pPr>
                  <a:endParaRPr lang="fr-FR"/>
                </a:p>
              </p:txBody>
            </p:sp>
            <p:sp>
              <p:nvSpPr>
                <p:cNvPr id="55" name="Line 108"/>
                <p:cNvSpPr>
                  <a:spLocks noChangeAspect="1" noChangeShapeType="1"/>
                </p:cNvSpPr>
                <p:nvPr/>
              </p:nvSpPr>
              <p:spPr bwMode="auto">
                <a:xfrm>
                  <a:off x="4600" y="3268"/>
                  <a:ext cx="218" cy="18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 rtl="1">
                    <a:defRPr/>
                  </a:pPr>
                  <a:endParaRPr lang="fr-FR"/>
                </a:p>
              </p:txBody>
            </p:sp>
            <p:sp>
              <p:nvSpPr>
                <p:cNvPr id="56" name="Line 10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818" y="2547"/>
                  <a:ext cx="0" cy="36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 rtl="1">
                    <a:defRPr/>
                  </a:pPr>
                  <a:endParaRPr lang="fr-FR"/>
                </a:p>
              </p:txBody>
            </p:sp>
            <p:sp>
              <p:nvSpPr>
                <p:cNvPr id="57" name="Line 10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815" y="3446"/>
                  <a:ext cx="0" cy="36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 rtl="1">
                    <a:defRPr/>
                  </a:pPr>
                  <a:endParaRPr lang="fr-FR"/>
                </a:p>
              </p:txBody>
            </p:sp>
          </p:grpSp>
          <p:grpSp>
            <p:nvGrpSpPr>
              <p:cNvPr id="58" name="Group 25"/>
              <p:cNvGrpSpPr>
                <a:grpSpLocks/>
              </p:cNvGrpSpPr>
              <p:nvPr/>
            </p:nvGrpSpPr>
            <p:grpSpPr bwMode="auto">
              <a:xfrm rot="5400000">
                <a:off x="2489821" y="4114176"/>
                <a:ext cx="622300" cy="601345"/>
                <a:chOff x="7847" y="2579"/>
                <a:chExt cx="980" cy="947"/>
              </a:xfrm>
            </p:grpSpPr>
            <p:grpSp>
              <p:nvGrpSpPr>
                <p:cNvPr id="59" name="Group 28"/>
                <p:cNvGrpSpPr>
                  <a:grpSpLocks/>
                </p:cNvGrpSpPr>
                <p:nvPr/>
              </p:nvGrpSpPr>
              <p:grpSpPr bwMode="auto">
                <a:xfrm>
                  <a:off x="7847" y="2993"/>
                  <a:ext cx="980" cy="533"/>
                  <a:chOff x="7847" y="2993"/>
                  <a:chExt cx="980" cy="533"/>
                </a:xfrm>
              </p:grpSpPr>
              <p:sp>
                <p:nvSpPr>
                  <p:cNvPr id="62" name="Oval 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8122" y="2993"/>
                    <a:ext cx="532" cy="533"/>
                  </a:xfrm>
                  <a:prstGeom prst="ellipse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 rtl="1">
                      <a:defRPr/>
                    </a:pPr>
                    <a:endParaRPr lang="fr-FR"/>
                  </a:p>
                </p:txBody>
              </p:sp>
              <p:sp>
                <p:nvSpPr>
                  <p:cNvPr id="63" name="Line 32"/>
                  <p:cNvSpPr>
                    <a:spLocks noChangeShapeType="1"/>
                  </p:cNvSpPr>
                  <p:nvPr/>
                </p:nvSpPr>
                <p:spPr bwMode="auto">
                  <a:xfrm>
                    <a:off x="7847" y="3252"/>
                    <a:ext cx="980" cy="0"/>
                  </a:xfrm>
                  <a:prstGeom prst="line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pPr algn="r" rtl="1">
                      <a:defRPr/>
                    </a:pPr>
                    <a:endParaRPr lang="fr-FR"/>
                  </a:p>
                </p:txBody>
              </p:sp>
              <p:sp>
                <p:nvSpPr>
                  <p:cNvPr id="64" name="AutoShape 31"/>
                  <p:cNvSpPr>
                    <a:spLocks noChangeAspect="1" noChangeArrowheads="1"/>
                  </p:cNvSpPr>
                  <p:nvPr/>
                </p:nvSpPr>
                <p:spPr bwMode="auto">
                  <a:xfrm rot="5400000">
                    <a:off x="8218" y="3100"/>
                    <a:ext cx="345" cy="303"/>
                  </a:xfrm>
                  <a:prstGeom prst="triangle">
                    <a:avLst>
                      <a:gd name="adj" fmla="val 50000"/>
                    </a:avLst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 rtl="1">
                      <a:defRPr/>
                    </a:pPr>
                    <a:endParaRPr lang="fr-FR"/>
                  </a:p>
                </p:txBody>
              </p:sp>
              <p:sp>
                <p:nvSpPr>
                  <p:cNvPr id="65" name="Line 29"/>
                  <p:cNvSpPr>
                    <a:spLocks noChangeShapeType="1"/>
                  </p:cNvSpPr>
                  <p:nvPr/>
                </p:nvSpPr>
                <p:spPr bwMode="auto">
                  <a:xfrm>
                    <a:off x="8547" y="3095"/>
                    <a:ext cx="0" cy="322"/>
                  </a:xfrm>
                  <a:prstGeom prst="line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pPr algn="r" rtl="1">
                      <a:defRPr/>
                    </a:pPr>
                    <a:endParaRPr lang="fr-FR"/>
                  </a:p>
                </p:txBody>
              </p:sp>
            </p:grpSp>
            <p:sp>
              <p:nvSpPr>
                <p:cNvPr id="60" name="Line 27"/>
                <p:cNvSpPr>
                  <a:spLocks noChangeAspect="1" noChangeShapeType="1"/>
                </p:cNvSpPr>
                <p:nvPr/>
              </p:nvSpPr>
              <p:spPr bwMode="auto">
                <a:xfrm rot="19440000" flipV="1">
                  <a:off x="8217" y="2584"/>
                  <a:ext cx="197" cy="27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 rtl="1">
                    <a:defRPr/>
                  </a:pPr>
                  <a:endParaRPr lang="fr-FR"/>
                </a:p>
              </p:txBody>
            </p:sp>
            <p:sp>
              <p:nvSpPr>
                <p:cNvPr id="61" name="Line 26"/>
                <p:cNvSpPr>
                  <a:spLocks noChangeAspect="1" noChangeShapeType="1"/>
                </p:cNvSpPr>
                <p:nvPr/>
              </p:nvSpPr>
              <p:spPr bwMode="auto">
                <a:xfrm rot="19440000" flipV="1">
                  <a:off x="8399" y="2579"/>
                  <a:ext cx="200" cy="27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 rtl="1">
                    <a:defRPr/>
                  </a:pPr>
                  <a:endParaRPr lang="fr-FR"/>
                </a:p>
              </p:txBody>
            </p:sp>
          </p:grpSp>
          <p:sp>
            <p:nvSpPr>
              <p:cNvPr id="66" name="Oval 103"/>
              <p:cNvSpPr>
                <a:spLocks noChangeAspect="1" noChangeArrowheads="1"/>
              </p:cNvSpPr>
              <p:nvPr/>
            </p:nvSpPr>
            <p:spPr bwMode="auto">
              <a:xfrm>
                <a:off x="3598907" y="4225935"/>
                <a:ext cx="369888" cy="371475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>
                  <a:defRPr/>
                </a:pPr>
                <a:endParaRPr lang="fr-FR"/>
              </a:p>
            </p:txBody>
          </p:sp>
          <p:grpSp>
            <p:nvGrpSpPr>
              <p:cNvPr id="67" name="Group 105"/>
              <p:cNvGrpSpPr>
                <a:grpSpLocks noChangeAspect="1"/>
              </p:cNvGrpSpPr>
              <p:nvPr/>
            </p:nvGrpSpPr>
            <p:grpSpPr bwMode="auto">
              <a:xfrm>
                <a:off x="3744957" y="4032260"/>
                <a:ext cx="130175" cy="754062"/>
                <a:chOff x="4600" y="2547"/>
                <a:chExt cx="218" cy="1259"/>
              </a:xfrm>
            </p:grpSpPr>
            <p:sp>
              <p:nvSpPr>
                <p:cNvPr id="68" name="Line 110"/>
                <p:cNvSpPr>
                  <a:spLocks noChangeAspect="1" noChangeShapeType="1"/>
                </p:cNvSpPr>
                <p:nvPr/>
              </p:nvSpPr>
              <p:spPr bwMode="auto">
                <a:xfrm>
                  <a:off x="4600" y="2907"/>
                  <a:ext cx="0" cy="541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 rtl="1">
                    <a:defRPr/>
                  </a:pPr>
                  <a:endParaRPr lang="fr-FR"/>
                </a:p>
              </p:txBody>
            </p:sp>
            <p:sp>
              <p:nvSpPr>
                <p:cNvPr id="69" name="Line 10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600" y="2907"/>
                  <a:ext cx="218" cy="18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 rtl="1">
                    <a:defRPr/>
                  </a:pPr>
                  <a:endParaRPr lang="fr-FR"/>
                </a:p>
              </p:txBody>
            </p:sp>
            <p:sp>
              <p:nvSpPr>
                <p:cNvPr id="70" name="Line 108"/>
                <p:cNvSpPr>
                  <a:spLocks noChangeAspect="1" noChangeShapeType="1"/>
                </p:cNvSpPr>
                <p:nvPr/>
              </p:nvSpPr>
              <p:spPr bwMode="auto">
                <a:xfrm>
                  <a:off x="4600" y="3268"/>
                  <a:ext cx="218" cy="18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 rtl="1">
                    <a:defRPr/>
                  </a:pPr>
                  <a:endParaRPr lang="fr-FR"/>
                </a:p>
              </p:txBody>
            </p:sp>
            <p:sp>
              <p:nvSpPr>
                <p:cNvPr id="71" name="Line 10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818" y="2547"/>
                  <a:ext cx="0" cy="36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 rtl="1">
                    <a:defRPr/>
                  </a:pPr>
                  <a:endParaRPr lang="fr-FR"/>
                </a:p>
              </p:txBody>
            </p:sp>
            <p:sp>
              <p:nvSpPr>
                <p:cNvPr id="72" name="Line 10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815" y="3446"/>
                  <a:ext cx="0" cy="36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 rtl="1">
                    <a:defRPr/>
                  </a:pPr>
                  <a:endParaRPr lang="fr-FR"/>
                </a:p>
              </p:txBody>
            </p:sp>
          </p:grpSp>
          <p:grpSp>
            <p:nvGrpSpPr>
              <p:cNvPr id="73" name="Group 25"/>
              <p:cNvGrpSpPr>
                <a:grpSpLocks/>
              </p:cNvGrpSpPr>
              <p:nvPr/>
            </p:nvGrpSpPr>
            <p:grpSpPr bwMode="auto">
              <a:xfrm rot="5400000">
                <a:off x="2489821" y="5368304"/>
                <a:ext cx="622300" cy="601345"/>
                <a:chOff x="7847" y="2579"/>
                <a:chExt cx="980" cy="947"/>
              </a:xfrm>
            </p:grpSpPr>
            <p:grpSp>
              <p:nvGrpSpPr>
                <p:cNvPr id="74" name="Group 28"/>
                <p:cNvGrpSpPr>
                  <a:grpSpLocks/>
                </p:cNvGrpSpPr>
                <p:nvPr/>
              </p:nvGrpSpPr>
              <p:grpSpPr bwMode="auto">
                <a:xfrm>
                  <a:off x="7847" y="2993"/>
                  <a:ext cx="980" cy="533"/>
                  <a:chOff x="7847" y="2993"/>
                  <a:chExt cx="980" cy="533"/>
                </a:xfrm>
              </p:grpSpPr>
              <p:sp>
                <p:nvSpPr>
                  <p:cNvPr id="77" name="Oval 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8122" y="2993"/>
                    <a:ext cx="532" cy="533"/>
                  </a:xfrm>
                  <a:prstGeom prst="ellipse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 rtl="1">
                      <a:defRPr/>
                    </a:pPr>
                    <a:endParaRPr lang="fr-FR"/>
                  </a:p>
                </p:txBody>
              </p:sp>
              <p:sp>
                <p:nvSpPr>
                  <p:cNvPr id="78" name="Line 32"/>
                  <p:cNvSpPr>
                    <a:spLocks noChangeShapeType="1"/>
                  </p:cNvSpPr>
                  <p:nvPr/>
                </p:nvSpPr>
                <p:spPr bwMode="auto">
                  <a:xfrm>
                    <a:off x="7847" y="3252"/>
                    <a:ext cx="980" cy="0"/>
                  </a:xfrm>
                  <a:prstGeom prst="line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pPr algn="r" rtl="1">
                      <a:defRPr/>
                    </a:pPr>
                    <a:endParaRPr lang="fr-FR"/>
                  </a:p>
                </p:txBody>
              </p:sp>
              <p:sp>
                <p:nvSpPr>
                  <p:cNvPr id="79" name="AutoShape 31"/>
                  <p:cNvSpPr>
                    <a:spLocks noChangeAspect="1" noChangeArrowheads="1"/>
                  </p:cNvSpPr>
                  <p:nvPr/>
                </p:nvSpPr>
                <p:spPr bwMode="auto">
                  <a:xfrm rot="5400000">
                    <a:off x="8218" y="3100"/>
                    <a:ext cx="345" cy="303"/>
                  </a:xfrm>
                  <a:prstGeom prst="triangle">
                    <a:avLst>
                      <a:gd name="adj" fmla="val 50000"/>
                    </a:avLst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/>
                  <a:lstStyle/>
                  <a:p>
                    <a:pPr algn="r" rtl="1">
                      <a:defRPr/>
                    </a:pPr>
                    <a:endParaRPr lang="fr-FR"/>
                  </a:p>
                </p:txBody>
              </p:sp>
              <p:sp>
                <p:nvSpPr>
                  <p:cNvPr id="80" name="Line 29"/>
                  <p:cNvSpPr>
                    <a:spLocks noChangeShapeType="1"/>
                  </p:cNvSpPr>
                  <p:nvPr/>
                </p:nvSpPr>
                <p:spPr bwMode="auto">
                  <a:xfrm>
                    <a:off x="8547" y="3095"/>
                    <a:ext cx="0" cy="322"/>
                  </a:xfrm>
                  <a:prstGeom prst="line">
                    <a:avLst/>
                  </a:prstGeom>
                  <a:ln>
                    <a:headEnd/>
                    <a:tailEnd/>
                  </a:ln>
                </p:spPr>
                <p:style>
                  <a:lnRef idx="2">
                    <a:schemeClr val="dk1"/>
                  </a:lnRef>
                  <a:fillRef idx="0">
                    <a:schemeClr val="dk1"/>
                  </a:fillRef>
                  <a:effectRef idx="1">
                    <a:schemeClr val="dk1"/>
                  </a:effectRef>
                  <a:fontRef idx="minor">
                    <a:schemeClr val="tx1"/>
                  </a:fontRef>
                </p:style>
                <p:txBody>
                  <a:bodyPr/>
                  <a:lstStyle/>
                  <a:p>
                    <a:pPr algn="r" rtl="1">
                      <a:defRPr/>
                    </a:pPr>
                    <a:endParaRPr lang="fr-FR"/>
                  </a:p>
                </p:txBody>
              </p:sp>
            </p:grpSp>
            <p:sp>
              <p:nvSpPr>
                <p:cNvPr id="75" name="Line 27"/>
                <p:cNvSpPr>
                  <a:spLocks noChangeAspect="1" noChangeShapeType="1"/>
                </p:cNvSpPr>
                <p:nvPr/>
              </p:nvSpPr>
              <p:spPr bwMode="auto">
                <a:xfrm rot="19440000" flipV="1">
                  <a:off x="8217" y="2584"/>
                  <a:ext cx="197" cy="27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 rtl="1">
                    <a:defRPr/>
                  </a:pPr>
                  <a:endParaRPr lang="fr-FR"/>
                </a:p>
              </p:txBody>
            </p:sp>
            <p:sp>
              <p:nvSpPr>
                <p:cNvPr id="76" name="Line 26"/>
                <p:cNvSpPr>
                  <a:spLocks noChangeAspect="1" noChangeShapeType="1"/>
                </p:cNvSpPr>
                <p:nvPr/>
              </p:nvSpPr>
              <p:spPr bwMode="auto">
                <a:xfrm rot="19440000" flipV="1">
                  <a:off x="8399" y="2579"/>
                  <a:ext cx="200" cy="270"/>
                </a:xfrm>
                <a:prstGeom prst="line">
                  <a:avLst/>
                </a:prstGeom>
                <a:ln>
                  <a:solidFill>
                    <a:srgbClr val="FF0000"/>
                  </a:solidFill>
                  <a:headEnd/>
                  <a:tailEnd type="triangl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 rtl="1">
                    <a:defRPr/>
                  </a:pPr>
                  <a:endParaRPr lang="fr-FR"/>
                </a:p>
              </p:txBody>
            </p:sp>
          </p:grpSp>
          <p:sp>
            <p:nvSpPr>
              <p:cNvPr id="81" name="Oval 103"/>
              <p:cNvSpPr>
                <a:spLocks noChangeAspect="1" noChangeArrowheads="1"/>
              </p:cNvSpPr>
              <p:nvPr/>
            </p:nvSpPr>
            <p:spPr bwMode="auto">
              <a:xfrm>
                <a:off x="3598907" y="5480063"/>
                <a:ext cx="369888" cy="371475"/>
              </a:xfrm>
              <a:prstGeom prst="ellipse">
                <a:avLst/>
              </a:prstGeom>
              <a:ln>
                <a:headEnd/>
                <a:tailEnd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>
                  <a:defRPr/>
                </a:pPr>
                <a:endParaRPr lang="fr-FR"/>
              </a:p>
            </p:txBody>
          </p:sp>
          <p:grpSp>
            <p:nvGrpSpPr>
              <p:cNvPr id="82" name="Group 105"/>
              <p:cNvGrpSpPr>
                <a:grpSpLocks noChangeAspect="1"/>
              </p:cNvGrpSpPr>
              <p:nvPr/>
            </p:nvGrpSpPr>
            <p:grpSpPr bwMode="auto">
              <a:xfrm>
                <a:off x="3744957" y="5286388"/>
                <a:ext cx="130175" cy="754062"/>
                <a:chOff x="4600" y="2547"/>
                <a:chExt cx="218" cy="1259"/>
              </a:xfrm>
            </p:grpSpPr>
            <p:sp>
              <p:nvSpPr>
                <p:cNvPr id="83" name="Line 110"/>
                <p:cNvSpPr>
                  <a:spLocks noChangeAspect="1" noChangeShapeType="1"/>
                </p:cNvSpPr>
                <p:nvPr/>
              </p:nvSpPr>
              <p:spPr bwMode="auto">
                <a:xfrm>
                  <a:off x="4600" y="2907"/>
                  <a:ext cx="0" cy="541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 rtl="1">
                    <a:defRPr/>
                  </a:pPr>
                  <a:endParaRPr lang="fr-FR"/>
                </a:p>
              </p:txBody>
            </p:sp>
            <p:sp>
              <p:nvSpPr>
                <p:cNvPr id="84" name="Line 109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600" y="2907"/>
                  <a:ext cx="218" cy="18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 rtl="1">
                    <a:defRPr/>
                  </a:pPr>
                  <a:endParaRPr lang="fr-FR"/>
                </a:p>
              </p:txBody>
            </p:sp>
            <p:sp>
              <p:nvSpPr>
                <p:cNvPr id="85" name="Line 108"/>
                <p:cNvSpPr>
                  <a:spLocks noChangeAspect="1" noChangeShapeType="1"/>
                </p:cNvSpPr>
                <p:nvPr/>
              </p:nvSpPr>
              <p:spPr bwMode="auto">
                <a:xfrm>
                  <a:off x="4600" y="3268"/>
                  <a:ext cx="218" cy="18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 rtl="1">
                    <a:defRPr/>
                  </a:pPr>
                  <a:endParaRPr lang="fr-FR"/>
                </a:p>
              </p:txBody>
            </p:sp>
            <p:sp>
              <p:nvSpPr>
                <p:cNvPr id="86" name="Line 10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818" y="2547"/>
                  <a:ext cx="0" cy="36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 rtl="1">
                    <a:defRPr/>
                  </a:pPr>
                  <a:endParaRPr lang="fr-FR"/>
                </a:p>
              </p:txBody>
            </p:sp>
            <p:sp>
              <p:nvSpPr>
                <p:cNvPr id="87" name="Line 106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815" y="3446"/>
                  <a:ext cx="0" cy="360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 algn="r" rtl="1">
                    <a:defRPr/>
                  </a:pPr>
                  <a:endParaRPr lang="fr-FR"/>
                </a:p>
              </p:txBody>
            </p:sp>
          </p:grpSp>
          <p:sp>
            <p:nvSpPr>
              <p:cNvPr id="88" name="Rectangle 87"/>
              <p:cNvSpPr/>
              <p:nvPr/>
            </p:nvSpPr>
            <p:spPr>
              <a:xfrm>
                <a:off x="3228746" y="1643050"/>
                <a:ext cx="252000" cy="4500594"/>
              </a:xfrm>
              <a:prstGeom prst="rect">
                <a:avLst/>
              </a:prstGeom>
              <a:ln w="381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9" name="Rectangle 88"/>
              <p:cNvSpPr/>
              <p:nvPr/>
            </p:nvSpPr>
            <p:spPr>
              <a:xfrm>
                <a:off x="3242814" y="2344460"/>
                <a:ext cx="202551" cy="7858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0" name="Rectangle 89"/>
              <p:cNvSpPr/>
              <p:nvPr/>
            </p:nvSpPr>
            <p:spPr>
              <a:xfrm>
                <a:off x="3242814" y="3500438"/>
                <a:ext cx="202551" cy="7858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3242814" y="4700815"/>
                <a:ext cx="202551" cy="785819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3228746" y="5884342"/>
                <a:ext cx="252000" cy="2520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3" name="Rectangle 92"/>
              <p:cNvSpPr/>
              <p:nvPr/>
            </p:nvSpPr>
            <p:spPr>
              <a:xfrm>
                <a:off x="3228746" y="1643050"/>
                <a:ext cx="252000" cy="25200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03" name="Rectangle 102"/>
            <p:cNvSpPr/>
            <p:nvPr/>
          </p:nvSpPr>
          <p:spPr>
            <a:xfrm>
              <a:off x="3401696" y="3571876"/>
              <a:ext cx="1143008" cy="571504"/>
            </a:xfrm>
            <a:prstGeom prst="rect">
              <a:avLst/>
            </a:prstGeom>
            <a:noFill/>
            <a:ln w="6350"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3401696" y="4357694"/>
              <a:ext cx="1143008" cy="571504"/>
            </a:xfrm>
            <a:prstGeom prst="rect">
              <a:avLst/>
            </a:prstGeom>
            <a:noFill/>
            <a:ln w="6350"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3401696" y="5174006"/>
              <a:ext cx="1143008" cy="571504"/>
            </a:xfrm>
            <a:prstGeom prst="rect">
              <a:avLst/>
            </a:prstGeom>
            <a:noFill/>
            <a:ln w="6350"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6" name="Rectangle 105"/>
            <p:cNvSpPr/>
            <p:nvPr/>
          </p:nvSpPr>
          <p:spPr>
            <a:xfrm>
              <a:off x="3401696" y="6072206"/>
              <a:ext cx="1143008" cy="571504"/>
            </a:xfrm>
            <a:prstGeom prst="rect">
              <a:avLst/>
            </a:prstGeom>
            <a:noFill/>
            <a:ln w="6350">
              <a:solidFill>
                <a:srgbClr val="0000FF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08" name="Légende encadrée 2 107"/>
          <p:cNvSpPr/>
          <p:nvPr/>
        </p:nvSpPr>
        <p:spPr>
          <a:xfrm>
            <a:off x="5214942" y="5929330"/>
            <a:ext cx="1285884" cy="612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4751"/>
              <a:gd name="adj6" fmla="val -91243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b="1" dirty="0" smtClean="0">
                <a:solidFill>
                  <a:srgbClr val="0000FF"/>
                </a:solidFill>
              </a:rPr>
              <a:t>القرص المشفر</a:t>
            </a:r>
            <a:endParaRPr lang="fr-FR" b="1" dirty="0">
              <a:solidFill>
                <a:srgbClr val="0000FF"/>
              </a:solidFill>
            </a:endParaRPr>
          </a:p>
        </p:txBody>
      </p:sp>
      <p:sp>
        <p:nvSpPr>
          <p:cNvPr id="110" name="Flèche droite 109"/>
          <p:cNvSpPr/>
          <p:nvPr/>
        </p:nvSpPr>
        <p:spPr>
          <a:xfrm>
            <a:off x="5929322" y="5072074"/>
            <a:ext cx="857256" cy="285752"/>
          </a:xfrm>
          <a:prstGeom prst="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/>
      <p:bldP spid="100" grpId="0" animBg="1"/>
      <p:bldP spid="108" grpId="0" animBg="1"/>
      <p:bldP spid="1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>
            <a:spLocks noChangeArrowheads="1"/>
          </p:cNvSpPr>
          <p:nvPr/>
        </p:nvSpPr>
        <p:spPr bwMode="auto">
          <a:xfrm>
            <a:off x="6215074" y="1785926"/>
            <a:ext cx="3571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/>
            <a:r>
              <a:rPr lang="fr-FR" sz="1600" b="1"/>
              <a:t>E</a:t>
            </a:r>
          </a:p>
        </p:txBody>
      </p:sp>
      <p:grpSp>
        <p:nvGrpSpPr>
          <p:cNvPr id="13" name="Groupe 302"/>
          <p:cNvGrpSpPr>
            <a:grpSpLocks/>
          </p:cNvGrpSpPr>
          <p:nvPr/>
        </p:nvGrpSpPr>
        <p:grpSpPr bwMode="auto">
          <a:xfrm>
            <a:off x="4603762" y="1216014"/>
            <a:ext cx="1703387" cy="2154237"/>
            <a:chOff x="5711517" y="948802"/>
            <a:chExt cx="1703379" cy="2154718"/>
          </a:xfrm>
        </p:grpSpPr>
        <p:grpSp>
          <p:nvGrpSpPr>
            <p:cNvPr id="14" name="Groupe 171"/>
            <p:cNvGrpSpPr>
              <a:grpSpLocks/>
            </p:cNvGrpSpPr>
            <p:nvPr/>
          </p:nvGrpSpPr>
          <p:grpSpPr bwMode="auto">
            <a:xfrm>
              <a:off x="5711499" y="948801"/>
              <a:ext cx="1703397" cy="2154719"/>
              <a:chOff x="5711499" y="948801"/>
              <a:chExt cx="1703397" cy="2154719"/>
            </a:xfrm>
          </p:grpSpPr>
          <p:grpSp>
            <p:nvGrpSpPr>
              <p:cNvPr id="16" name="Groupe 39"/>
              <p:cNvGrpSpPr>
                <a:grpSpLocks noChangeAspect="1"/>
              </p:cNvGrpSpPr>
              <p:nvPr/>
            </p:nvGrpSpPr>
            <p:grpSpPr bwMode="auto">
              <a:xfrm>
                <a:off x="5711499" y="1423570"/>
                <a:ext cx="323847" cy="342977"/>
                <a:chOff x="6981072" y="87554"/>
                <a:chExt cx="557047" cy="591656"/>
              </a:xfrm>
            </p:grpSpPr>
            <p:cxnSp>
              <p:nvCxnSpPr>
                <p:cNvPr id="31" name="Connecteur droit 30"/>
                <p:cNvCxnSpPr>
                  <a:cxnSpLocks noChangeAspect="1"/>
                </p:cNvCxnSpPr>
                <p:nvPr/>
              </p:nvCxnSpPr>
              <p:spPr bwMode="auto">
                <a:xfrm rot="5400000">
                  <a:off x="7044850" y="86580"/>
                  <a:ext cx="252002" cy="253949"/>
                </a:xfrm>
                <a:prstGeom prst="line">
                  <a:avLst/>
                </a:prstGeom>
                <a:ln>
                  <a:solidFill>
                    <a:srgbClr val="3366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Connecteur droit 31"/>
                <p:cNvCxnSpPr>
                  <a:cxnSpLocks noChangeAspect="1"/>
                </p:cNvCxnSpPr>
                <p:nvPr/>
              </p:nvCxnSpPr>
              <p:spPr bwMode="auto">
                <a:xfrm rot="5400000">
                  <a:off x="7286510" y="326252"/>
                  <a:ext cx="252002" cy="251217"/>
                </a:xfrm>
                <a:prstGeom prst="line">
                  <a:avLst/>
                </a:prstGeom>
                <a:ln>
                  <a:solidFill>
                    <a:srgbClr val="3366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Connecteur droit 32"/>
                <p:cNvCxnSpPr/>
                <p:nvPr/>
              </p:nvCxnSpPr>
              <p:spPr bwMode="auto">
                <a:xfrm rot="3180000">
                  <a:off x="6991774" y="372536"/>
                  <a:ext cx="142436" cy="70996"/>
                </a:xfrm>
                <a:prstGeom prst="line">
                  <a:avLst/>
                </a:prstGeom>
                <a:ln>
                  <a:solidFill>
                    <a:srgbClr val="3366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Connecteur droit 33"/>
                <p:cNvCxnSpPr/>
                <p:nvPr/>
              </p:nvCxnSpPr>
              <p:spPr bwMode="auto">
                <a:xfrm rot="10800000">
                  <a:off x="7158562" y="572383"/>
                  <a:ext cx="141992" cy="0"/>
                </a:xfrm>
                <a:prstGeom prst="line">
                  <a:avLst/>
                </a:prstGeom>
                <a:ln>
                  <a:solidFill>
                    <a:srgbClr val="3366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Connecteur droit 34"/>
                <p:cNvCxnSpPr>
                  <a:cxnSpLocks noChangeAspect="1"/>
                </p:cNvCxnSpPr>
                <p:nvPr/>
              </p:nvCxnSpPr>
              <p:spPr bwMode="auto">
                <a:xfrm rot="5400000">
                  <a:off x="6980905" y="476680"/>
                  <a:ext cx="106828" cy="106493"/>
                </a:xfrm>
                <a:prstGeom prst="line">
                  <a:avLst/>
                </a:prstGeom>
                <a:ln>
                  <a:solidFill>
                    <a:srgbClr val="3366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Connecteur droit 35"/>
                <p:cNvCxnSpPr>
                  <a:cxnSpLocks noChangeAspect="1"/>
                </p:cNvCxnSpPr>
                <p:nvPr/>
              </p:nvCxnSpPr>
              <p:spPr bwMode="auto">
                <a:xfrm rot="5400000">
                  <a:off x="7072382" y="571184"/>
                  <a:ext cx="106826" cy="109225"/>
                </a:xfrm>
                <a:prstGeom prst="line">
                  <a:avLst/>
                </a:prstGeom>
                <a:ln>
                  <a:solidFill>
                    <a:srgbClr val="336600"/>
                  </a:solidFill>
                  <a:headEnd type="none" w="med" len="med"/>
                  <a:tailEnd type="none" w="med" len="med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7" name="Connecteur droit 16"/>
              <p:cNvCxnSpPr/>
              <p:nvPr/>
            </p:nvCxnSpPr>
            <p:spPr bwMode="auto">
              <a:xfrm>
                <a:off x="5887728" y="1421983"/>
                <a:ext cx="396873" cy="0"/>
              </a:xfrm>
              <a:prstGeom prst="line">
                <a:avLst/>
              </a:prstGeom>
              <a:ln>
                <a:solidFill>
                  <a:srgbClr val="3366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17"/>
              <p:cNvCxnSpPr/>
              <p:nvPr/>
            </p:nvCxnSpPr>
            <p:spPr bwMode="auto">
              <a:xfrm rot="5400000" flipH="1" flipV="1">
                <a:off x="6044835" y="1191743"/>
                <a:ext cx="487471" cy="1588"/>
              </a:xfrm>
              <a:prstGeom prst="line">
                <a:avLst/>
              </a:prstGeom>
              <a:ln>
                <a:solidFill>
                  <a:srgbClr val="3366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18"/>
              <p:cNvCxnSpPr/>
              <p:nvPr/>
            </p:nvCxnSpPr>
            <p:spPr bwMode="auto">
              <a:xfrm>
                <a:off x="6287776" y="953565"/>
                <a:ext cx="1009645" cy="3176"/>
              </a:xfrm>
              <a:prstGeom prst="line">
                <a:avLst/>
              </a:prstGeom>
              <a:ln>
                <a:solidFill>
                  <a:srgbClr val="3366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19"/>
              <p:cNvCxnSpPr/>
              <p:nvPr/>
            </p:nvCxnSpPr>
            <p:spPr bwMode="auto">
              <a:xfrm rot="5400000">
                <a:off x="6940951" y="1295749"/>
                <a:ext cx="682777" cy="1588"/>
              </a:xfrm>
              <a:prstGeom prst="line">
                <a:avLst/>
              </a:prstGeom>
              <a:ln>
                <a:solidFill>
                  <a:srgbClr val="3366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Connecteur droit 20"/>
              <p:cNvCxnSpPr/>
              <p:nvPr/>
            </p:nvCxnSpPr>
            <p:spPr bwMode="auto">
              <a:xfrm rot="10800000">
                <a:off x="7151372" y="1636342"/>
                <a:ext cx="263524" cy="1588"/>
              </a:xfrm>
              <a:prstGeom prst="line">
                <a:avLst/>
              </a:prstGeom>
              <a:ln>
                <a:solidFill>
                  <a:srgbClr val="3366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/>
              <p:cNvCxnSpPr/>
              <p:nvPr/>
            </p:nvCxnSpPr>
            <p:spPr bwMode="auto">
              <a:xfrm>
                <a:off x="7195822" y="1720499"/>
                <a:ext cx="174624" cy="3176"/>
              </a:xfrm>
              <a:prstGeom prst="line">
                <a:avLst/>
              </a:prstGeom>
              <a:ln>
                <a:solidFill>
                  <a:srgbClr val="3366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/>
              <p:cNvCxnSpPr/>
              <p:nvPr/>
            </p:nvCxnSpPr>
            <p:spPr bwMode="auto">
              <a:xfrm rot="5400000">
                <a:off x="6746439" y="2257194"/>
                <a:ext cx="1071802" cy="1588"/>
              </a:xfrm>
              <a:prstGeom prst="line">
                <a:avLst/>
              </a:prstGeom>
              <a:ln>
                <a:solidFill>
                  <a:srgbClr val="3366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Connecteur droit 23"/>
              <p:cNvCxnSpPr/>
              <p:nvPr/>
            </p:nvCxnSpPr>
            <p:spPr bwMode="auto">
              <a:xfrm>
                <a:off x="6019491" y="1571241"/>
                <a:ext cx="539747" cy="3176"/>
              </a:xfrm>
              <a:prstGeom prst="line">
                <a:avLst/>
              </a:prstGeom>
              <a:ln>
                <a:solidFill>
                  <a:srgbClr val="3366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Connecteur droit 24"/>
              <p:cNvCxnSpPr/>
              <p:nvPr/>
            </p:nvCxnSpPr>
            <p:spPr bwMode="auto">
              <a:xfrm rot="5400000">
                <a:off x="5836766" y="2279424"/>
                <a:ext cx="1424305" cy="1588"/>
              </a:xfrm>
              <a:prstGeom prst="line">
                <a:avLst/>
              </a:prstGeom>
              <a:ln>
                <a:solidFill>
                  <a:srgbClr val="3366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25"/>
              <p:cNvCxnSpPr/>
              <p:nvPr/>
            </p:nvCxnSpPr>
            <p:spPr bwMode="auto">
              <a:xfrm rot="10800000">
                <a:off x="6549713" y="2781186"/>
                <a:ext cx="720722" cy="1587"/>
              </a:xfrm>
              <a:prstGeom prst="line">
                <a:avLst/>
              </a:prstGeom>
              <a:ln>
                <a:solidFill>
                  <a:srgbClr val="3366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Connecteur droit 26"/>
              <p:cNvCxnSpPr/>
              <p:nvPr/>
            </p:nvCxnSpPr>
            <p:spPr bwMode="auto">
              <a:xfrm>
                <a:off x="6419539" y="2992370"/>
                <a:ext cx="261936" cy="1588"/>
              </a:xfrm>
              <a:prstGeom prst="line">
                <a:avLst/>
              </a:prstGeom>
              <a:ln>
                <a:solidFill>
                  <a:srgbClr val="3366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27"/>
              <p:cNvCxnSpPr/>
              <p:nvPr/>
            </p:nvCxnSpPr>
            <p:spPr bwMode="auto">
              <a:xfrm>
                <a:off x="6459225" y="3043182"/>
                <a:ext cx="176212" cy="1588"/>
              </a:xfrm>
              <a:prstGeom prst="line">
                <a:avLst/>
              </a:prstGeom>
              <a:ln>
                <a:solidFill>
                  <a:srgbClr val="3366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28"/>
              <p:cNvCxnSpPr/>
              <p:nvPr/>
            </p:nvCxnSpPr>
            <p:spPr bwMode="auto">
              <a:xfrm>
                <a:off x="6506850" y="3101933"/>
                <a:ext cx="88900" cy="1587"/>
              </a:xfrm>
              <a:prstGeom prst="line">
                <a:avLst/>
              </a:prstGeom>
              <a:ln>
                <a:solidFill>
                  <a:srgbClr val="3366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0" name="Rectangle 29"/>
              <p:cNvSpPr/>
              <p:nvPr/>
            </p:nvSpPr>
            <p:spPr bwMode="auto">
              <a:xfrm>
                <a:off x="6462400" y="2103172"/>
                <a:ext cx="180974" cy="46841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336600"/>
                </a:solidFill>
                <a:headEnd type="none" w="med" len="med"/>
                <a:tailEnd type="none" w="med" len="med"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/>
              <a:lstStyle/>
              <a:p>
                <a:pPr algn="r" rtl="1">
                  <a:defRPr/>
                </a:pPr>
                <a:endParaRPr lang="fr-FR" b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" name="ZoneTexte 304"/>
            <p:cNvSpPr txBox="1">
              <a:spLocks noChangeArrowheads="1"/>
            </p:cNvSpPr>
            <p:nvPr/>
          </p:nvSpPr>
          <p:spPr bwMode="auto">
            <a:xfrm>
              <a:off x="6572264" y="2143116"/>
              <a:ext cx="35719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/>
              <a:r>
                <a:rPr lang="fr-FR" sz="1600" b="1"/>
                <a:t>R</a:t>
              </a:r>
            </a:p>
          </p:txBody>
        </p:sp>
      </p:grpSp>
      <p:sp>
        <p:nvSpPr>
          <p:cNvPr id="37" name="ZoneTexte 36"/>
          <p:cNvSpPr txBox="1">
            <a:spLocks noChangeArrowheads="1"/>
          </p:cNvSpPr>
          <p:nvPr/>
        </p:nvSpPr>
        <p:spPr bwMode="auto">
          <a:xfrm>
            <a:off x="2749562" y="1409689"/>
            <a:ext cx="1357312" cy="3381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sz="1600" b="1" dirty="0">
                <a:solidFill>
                  <a:srgbClr val="C00000"/>
                </a:solidFill>
              </a:rPr>
              <a:t>مقحل ضوئي</a:t>
            </a:r>
            <a:endParaRPr lang="fr-FR" sz="1600" b="1" dirty="0">
              <a:solidFill>
                <a:srgbClr val="C00000"/>
              </a:solidFill>
            </a:endParaRPr>
          </a:p>
        </p:txBody>
      </p:sp>
      <p:sp>
        <p:nvSpPr>
          <p:cNvPr id="38" name="ZoneTexte 37"/>
          <p:cNvSpPr txBox="1">
            <a:spLocks noChangeArrowheads="1"/>
          </p:cNvSpPr>
          <p:nvPr/>
        </p:nvSpPr>
        <p:spPr bwMode="auto">
          <a:xfrm>
            <a:off x="1177937" y="3267064"/>
            <a:ext cx="1357312" cy="3381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sz="1600" b="1">
                <a:solidFill>
                  <a:srgbClr val="C00000"/>
                </a:solidFill>
              </a:rPr>
              <a:t>كهرو صمام</a:t>
            </a:r>
            <a:endParaRPr lang="fr-FR" sz="1600" b="1">
              <a:solidFill>
                <a:srgbClr val="C00000"/>
              </a:solidFill>
            </a:endParaRPr>
          </a:p>
        </p:txBody>
      </p:sp>
      <p:sp>
        <p:nvSpPr>
          <p:cNvPr id="39" name="ZoneTexte 38"/>
          <p:cNvSpPr txBox="1">
            <a:spLocks noChangeArrowheads="1"/>
          </p:cNvSpPr>
          <p:nvPr/>
        </p:nvSpPr>
        <p:spPr bwMode="auto">
          <a:xfrm>
            <a:off x="1606562" y="2266939"/>
            <a:ext cx="1357312" cy="338137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sz="1600" b="1">
                <a:solidFill>
                  <a:srgbClr val="C00000"/>
                </a:solidFill>
              </a:rPr>
              <a:t>قرص مشفر</a:t>
            </a:r>
            <a:endParaRPr lang="fr-FR" sz="1600" b="1">
              <a:solidFill>
                <a:srgbClr val="C00000"/>
              </a:solidFill>
            </a:endParaRPr>
          </a:p>
        </p:txBody>
      </p:sp>
      <p:cxnSp>
        <p:nvCxnSpPr>
          <p:cNvPr id="40" name="Connecteur droit avec flèche 39"/>
          <p:cNvCxnSpPr>
            <a:cxnSpLocks noChangeShapeType="1"/>
          </p:cNvCxnSpPr>
          <p:nvPr/>
        </p:nvCxnSpPr>
        <p:spPr bwMode="auto">
          <a:xfrm>
            <a:off x="3749687" y="1766876"/>
            <a:ext cx="571500" cy="214313"/>
          </a:xfrm>
          <a:prstGeom prst="straightConnector1">
            <a:avLst/>
          </a:prstGeom>
          <a:noFill/>
          <a:ln w="9525" algn="ctr">
            <a:solidFill>
              <a:srgbClr val="9900FF"/>
            </a:solidFill>
            <a:prstDash val="dash"/>
            <a:round/>
            <a:headEnd/>
            <a:tailEnd type="triangle" w="med" len="med"/>
          </a:ln>
        </p:spPr>
      </p:cxnSp>
      <p:cxnSp>
        <p:nvCxnSpPr>
          <p:cNvPr id="41" name="Connecteur droit avec flèche 40"/>
          <p:cNvCxnSpPr>
            <a:cxnSpLocks noChangeShapeType="1"/>
          </p:cNvCxnSpPr>
          <p:nvPr/>
        </p:nvCxnSpPr>
        <p:spPr bwMode="auto">
          <a:xfrm>
            <a:off x="2892437" y="2552689"/>
            <a:ext cx="357187" cy="285750"/>
          </a:xfrm>
          <a:prstGeom prst="straightConnector1">
            <a:avLst/>
          </a:prstGeom>
          <a:noFill/>
          <a:ln w="9525" algn="ctr">
            <a:solidFill>
              <a:srgbClr val="9900FF"/>
            </a:solidFill>
            <a:prstDash val="dash"/>
            <a:round/>
            <a:headEnd/>
            <a:tailEnd type="triangle" w="med" len="med"/>
          </a:ln>
        </p:spPr>
      </p:cxnSp>
      <p:grpSp>
        <p:nvGrpSpPr>
          <p:cNvPr id="42" name="Groupe 62"/>
          <p:cNvGrpSpPr>
            <a:grpSpLocks/>
          </p:cNvGrpSpPr>
          <p:nvPr/>
        </p:nvGrpSpPr>
        <p:grpSpPr bwMode="auto">
          <a:xfrm>
            <a:off x="2749562" y="2624126"/>
            <a:ext cx="2428875" cy="2430463"/>
            <a:chOff x="5103862" y="1221395"/>
            <a:chExt cx="2429588" cy="2429596"/>
          </a:xfrm>
        </p:grpSpPr>
        <p:sp>
          <p:nvSpPr>
            <p:cNvPr id="43" name="Ellipse 42"/>
            <p:cNvSpPr>
              <a:spLocks noChangeAspect="1"/>
            </p:cNvSpPr>
            <p:nvPr/>
          </p:nvSpPr>
          <p:spPr bwMode="auto">
            <a:xfrm>
              <a:off x="5103862" y="1221395"/>
              <a:ext cx="2429588" cy="242959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5000"/>
                    <a:shade val="30000"/>
                    <a:satMod val="115000"/>
                  </a:schemeClr>
                </a:gs>
                <a:gs pos="50000">
                  <a:schemeClr val="accent1">
                    <a:lumMod val="65000"/>
                    <a:shade val="67500"/>
                    <a:satMod val="115000"/>
                  </a:schemeClr>
                </a:gs>
                <a:gs pos="100000">
                  <a:schemeClr val="accent1">
                    <a:lumMod val="65000"/>
                    <a:shade val="100000"/>
                    <a:satMod val="11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rtl="1">
                <a:defRPr/>
              </a:pPr>
              <a:endParaRPr lang="fr-FR">
                <a:latin typeface="Arial" charset="0"/>
                <a:cs typeface="Arial" charset="0"/>
              </a:endParaRPr>
            </a:p>
          </p:txBody>
        </p:sp>
        <p:grpSp>
          <p:nvGrpSpPr>
            <p:cNvPr id="44" name="Groupe 9"/>
            <p:cNvGrpSpPr>
              <a:grpSpLocks/>
            </p:cNvGrpSpPr>
            <p:nvPr/>
          </p:nvGrpSpPr>
          <p:grpSpPr bwMode="auto">
            <a:xfrm>
              <a:off x="6195124" y="1281021"/>
              <a:ext cx="234748" cy="2307977"/>
              <a:chOff x="6445290" y="1119252"/>
              <a:chExt cx="187830" cy="1846685"/>
            </a:xfrm>
          </p:grpSpPr>
          <p:sp>
            <p:nvSpPr>
              <p:cNvPr id="54" name="Ellipse 3"/>
              <p:cNvSpPr>
                <a:spLocks noChangeAspect="1"/>
              </p:cNvSpPr>
              <p:nvPr/>
            </p:nvSpPr>
            <p:spPr bwMode="auto">
              <a:xfrm>
                <a:off x="6445290" y="1119252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r" rtl="1"/>
                <a:endParaRPr lang="fr-FR"/>
              </a:p>
            </p:txBody>
          </p:sp>
          <p:sp>
            <p:nvSpPr>
              <p:cNvPr id="55" name="Ellipse 8"/>
              <p:cNvSpPr>
                <a:spLocks noChangeAspect="1"/>
              </p:cNvSpPr>
              <p:nvPr/>
            </p:nvSpPr>
            <p:spPr bwMode="auto">
              <a:xfrm>
                <a:off x="6453120" y="27859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r" rtl="1"/>
                <a:endParaRPr lang="fr-FR"/>
              </a:p>
            </p:txBody>
          </p:sp>
        </p:grpSp>
        <p:grpSp>
          <p:nvGrpSpPr>
            <p:cNvPr id="45" name="Groupe 10"/>
            <p:cNvGrpSpPr>
              <a:grpSpLocks/>
            </p:cNvGrpSpPr>
            <p:nvPr/>
          </p:nvGrpSpPr>
          <p:grpSpPr bwMode="auto">
            <a:xfrm rot="5400000">
              <a:off x="6193442" y="1285990"/>
              <a:ext cx="234748" cy="2307966"/>
              <a:chOff x="6445290" y="1119252"/>
              <a:chExt cx="187830" cy="1846685"/>
            </a:xfrm>
          </p:grpSpPr>
          <p:sp>
            <p:nvSpPr>
              <p:cNvPr id="52" name="Ellipse 11"/>
              <p:cNvSpPr>
                <a:spLocks noChangeAspect="1"/>
              </p:cNvSpPr>
              <p:nvPr/>
            </p:nvSpPr>
            <p:spPr bwMode="auto">
              <a:xfrm>
                <a:off x="6445290" y="1119252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r" rtl="1"/>
                <a:endParaRPr lang="fr-FR"/>
              </a:p>
            </p:txBody>
          </p:sp>
          <p:sp>
            <p:nvSpPr>
              <p:cNvPr id="53" name="Ellipse 12"/>
              <p:cNvSpPr>
                <a:spLocks noChangeAspect="1"/>
              </p:cNvSpPr>
              <p:nvPr/>
            </p:nvSpPr>
            <p:spPr bwMode="auto">
              <a:xfrm>
                <a:off x="6453120" y="27859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r" rtl="1"/>
                <a:endParaRPr lang="fr-FR"/>
              </a:p>
            </p:txBody>
          </p:sp>
        </p:grpSp>
        <p:grpSp>
          <p:nvGrpSpPr>
            <p:cNvPr id="46" name="Groupe 14"/>
            <p:cNvGrpSpPr>
              <a:grpSpLocks/>
            </p:cNvGrpSpPr>
            <p:nvPr/>
          </p:nvGrpSpPr>
          <p:grpSpPr bwMode="auto">
            <a:xfrm rot="2700000">
              <a:off x="6190531" y="1283936"/>
              <a:ext cx="234748" cy="2307966"/>
              <a:chOff x="6445290" y="1119252"/>
              <a:chExt cx="187830" cy="1846685"/>
            </a:xfrm>
          </p:grpSpPr>
          <p:sp>
            <p:nvSpPr>
              <p:cNvPr id="50" name="Ellipse 15"/>
              <p:cNvSpPr>
                <a:spLocks noChangeAspect="1"/>
              </p:cNvSpPr>
              <p:nvPr/>
            </p:nvSpPr>
            <p:spPr bwMode="auto">
              <a:xfrm>
                <a:off x="6445290" y="1119252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r" rtl="1"/>
                <a:endParaRPr lang="fr-FR"/>
              </a:p>
            </p:txBody>
          </p:sp>
          <p:sp>
            <p:nvSpPr>
              <p:cNvPr id="51" name="Ellipse 16"/>
              <p:cNvSpPr>
                <a:spLocks noChangeAspect="1"/>
              </p:cNvSpPr>
              <p:nvPr/>
            </p:nvSpPr>
            <p:spPr bwMode="auto">
              <a:xfrm>
                <a:off x="6453120" y="27859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r" rtl="1"/>
                <a:endParaRPr lang="fr-FR"/>
              </a:p>
            </p:txBody>
          </p:sp>
        </p:grpSp>
        <p:grpSp>
          <p:nvGrpSpPr>
            <p:cNvPr id="47" name="Groupe 17"/>
            <p:cNvGrpSpPr>
              <a:grpSpLocks/>
            </p:cNvGrpSpPr>
            <p:nvPr/>
          </p:nvGrpSpPr>
          <p:grpSpPr bwMode="auto">
            <a:xfrm rot="-2700000">
              <a:off x="6190687" y="1291331"/>
              <a:ext cx="234748" cy="2307977"/>
              <a:chOff x="6445290" y="1119252"/>
              <a:chExt cx="187830" cy="1846685"/>
            </a:xfrm>
          </p:grpSpPr>
          <p:sp>
            <p:nvSpPr>
              <p:cNvPr id="48" name="Ellipse 18"/>
              <p:cNvSpPr>
                <a:spLocks noChangeAspect="1"/>
              </p:cNvSpPr>
              <p:nvPr/>
            </p:nvSpPr>
            <p:spPr bwMode="auto">
              <a:xfrm>
                <a:off x="6445290" y="1119252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r" rtl="1"/>
                <a:endParaRPr lang="fr-FR"/>
              </a:p>
            </p:txBody>
          </p:sp>
          <p:sp>
            <p:nvSpPr>
              <p:cNvPr id="49" name="Ellipse 19"/>
              <p:cNvSpPr>
                <a:spLocks noChangeAspect="1"/>
              </p:cNvSpPr>
              <p:nvPr/>
            </p:nvSpPr>
            <p:spPr bwMode="auto">
              <a:xfrm>
                <a:off x="6453120" y="2785937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19050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r" rtl="1"/>
                <a:endParaRPr lang="fr-FR"/>
              </a:p>
            </p:txBody>
          </p:sp>
        </p:grpSp>
      </p:grpSp>
      <p:sp>
        <p:nvSpPr>
          <p:cNvPr id="56" name="Cylindre 20"/>
          <p:cNvSpPr>
            <a:spLocks noChangeArrowheads="1"/>
          </p:cNvSpPr>
          <p:nvPr/>
        </p:nvSpPr>
        <p:spPr bwMode="auto">
          <a:xfrm rot="12538470">
            <a:off x="3675074" y="3659176"/>
            <a:ext cx="323850" cy="669925"/>
          </a:xfrm>
          <a:prstGeom prst="can">
            <a:avLst>
              <a:gd name="adj" fmla="val 103431"/>
            </a:avLst>
          </a:prstGeom>
          <a:solidFill>
            <a:schemeClr val="tx2"/>
          </a:solidFill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57" name="Arc 56"/>
          <p:cNvSpPr/>
          <p:nvPr/>
        </p:nvSpPr>
        <p:spPr bwMode="auto">
          <a:xfrm>
            <a:off x="3284549" y="3338501"/>
            <a:ext cx="1143000" cy="1143000"/>
          </a:xfrm>
          <a:prstGeom prst="arc">
            <a:avLst>
              <a:gd name="adj1" fmla="val 16200000"/>
              <a:gd name="adj2" fmla="val 3366226"/>
            </a:avLst>
          </a:prstGeom>
          <a:ln>
            <a:headEnd type="none" w="med" len="med"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pPr algn="r" rtl="1">
              <a:defRPr/>
            </a:pPr>
            <a:endParaRPr lang="fr-FR"/>
          </a:p>
        </p:txBody>
      </p:sp>
      <p:sp>
        <p:nvSpPr>
          <p:cNvPr id="58" name="Organigramme : Délai 57"/>
          <p:cNvSpPr>
            <a:spLocks noChangeAspect="1"/>
          </p:cNvSpPr>
          <p:nvPr/>
        </p:nvSpPr>
        <p:spPr bwMode="auto">
          <a:xfrm rot="18840000">
            <a:off x="3421074" y="3078151"/>
            <a:ext cx="287338" cy="287338"/>
          </a:xfrm>
          <a:prstGeom prst="flowChartDelay">
            <a:avLst/>
          </a:prstGeom>
          <a:solidFill>
            <a:schemeClr val="accent2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grpSp>
        <p:nvGrpSpPr>
          <p:cNvPr id="59" name="Groupe 39"/>
          <p:cNvGrpSpPr>
            <a:grpSpLocks noChangeAspect="1"/>
          </p:cNvGrpSpPr>
          <p:nvPr/>
        </p:nvGrpSpPr>
        <p:grpSpPr bwMode="auto">
          <a:xfrm rot="10800000">
            <a:off x="3119449" y="3262301"/>
            <a:ext cx="374650" cy="390525"/>
            <a:chOff x="6980571" y="68552"/>
            <a:chExt cx="644480" cy="673883"/>
          </a:xfrm>
        </p:grpSpPr>
        <p:cxnSp>
          <p:nvCxnSpPr>
            <p:cNvPr id="60" name="Connecteur droit 59"/>
            <p:cNvCxnSpPr>
              <a:cxnSpLocks noChangeAspect="1"/>
            </p:cNvCxnSpPr>
            <p:nvPr/>
          </p:nvCxnSpPr>
          <p:spPr bwMode="auto">
            <a:xfrm rot="5400000">
              <a:off x="7063469" y="67580"/>
              <a:ext cx="252021" cy="25396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Connecteur droit 60"/>
            <p:cNvCxnSpPr>
              <a:cxnSpLocks noChangeAspect="1"/>
            </p:cNvCxnSpPr>
            <p:nvPr/>
          </p:nvCxnSpPr>
          <p:spPr bwMode="auto">
            <a:xfrm rot="5400000">
              <a:off x="7378883" y="386710"/>
              <a:ext cx="252021" cy="251238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Connecteur droit 61"/>
            <p:cNvCxnSpPr/>
            <p:nvPr/>
          </p:nvCxnSpPr>
          <p:spPr bwMode="auto">
            <a:xfrm rot="3180000">
              <a:off x="6999465" y="339860"/>
              <a:ext cx="142447" cy="71002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Connecteur droit 62"/>
            <p:cNvCxnSpPr/>
            <p:nvPr/>
          </p:nvCxnSpPr>
          <p:spPr bwMode="auto">
            <a:xfrm rot="10800000">
              <a:off x="7237271" y="632861"/>
              <a:ext cx="142004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Connecteur droit 63"/>
            <p:cNvCxnSpPr>
              <a:cxnSpLocks noChangeAspect="1"/>
            </p:cNvCxnSpPr>
            <p:nvPr/>
          </p:nvCxnSpPr>
          <p:spPr bwMode="auto">
            <a:xfrm rot="5400000">
              <a:off x="6991328" y="454967"/>
              <a:ext cx="106836" cy="106502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Connecteur droit 64"/>
            <p:cNvCxnSpPr>
              <a:cxnSpLocks noChangeAspect="1"/>
            </p:cNvCxnSpPr>
            <p:nvPr/>
          </p:nvCxnSpPr>
          <p:spPr bwMode="auto">
            <a:xfrm rot="5400000">
              <a:off x="7137428" y="639878"/>
              <a:ext cx="106836" cy="109234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66" name="Connecteur droit 58"/>
          <p:cNvCxnSpPr>
            <a:cxnSpLocks noChangeAspect="1"/>
          </p:cNvCxnSpPr>
          <p:nvPr/>
        </p:nvCxnSpPr>
        <p:spPr bwMode="auto">
          <a:xfrm rot="5400000">
            <a:off x="4083216" y="2244560"/>
            <a:ext cx="395287" cy="336550"/>
          </a:xfrm>
          <a:prstGeom prst="line">
            <a:avLst/>
          </a:prstGeom>
          <a:noFill/>
          <a:ln w="19050" algn="ctr">
            <a:solidFill>
              <a:srgbClr val="FF0000"/>
            </a:solidFill>
            <a:prstDash val="dash"/>
            <a:round/>
            <a:headEnd/>
            <a:tailEnd/>
          </a:ln>
        </p:spPr>
      </p:cxnSp>
      <p:cxnSp>
        <p:nvCxnSpPr>
          <p:cNvPr id="67" name="Connecteur droit 59"/>
          <p:cNvCxnSpPr>
            <a:cxnSpLocks noChangeAspect="1"/>
          </p:cNvCxnSpPr>
          <p:nvPr/>
        </p:nvCxnSpPr>
        <p:spPr bwMode="auto">
          <a:xfrm rot="5400000">
            <a:off x="3659993" y="2809070"/>
            <a:ext cx="323850" cy="274638"/>
          </a:xfrm>
          <a:prstGeom prst="line">
            <a:avLst/>
          </a:prstGeom>
          <a:noFill/>
          <a:ln w="19050" algn="ctr">
            <a:solidFill>
              <a:srgbClr val="FF0000"/>
            </a:solidFill>
            <a:prstDash val="dash"/>
            <a:round/>
            <a:headEnd/>
            <a:tailEnd/>
          </a:ln>
        </p:spPr>
      </p:cxnSp>
      <p:sp>
        <p:nvSpPr>
          <p:cNvPr id="68" name="Organigramme : Délai 67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rgbClr val="FF0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69" name="Organigramme : Délai 68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rgbClr val="FF0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70" name="Organigramme : Délai 69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chemeClr val="accent2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71" name="Organigramme : Délai 70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rgbClr val="FF0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72" name="Organigramme : Délai 71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chemeClr val="accent2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73" name="Organigramme : Délai 72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rgbClr val="FF0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74" name="Organigramme : Délai 73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chemeClr val="accent2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75" name="Organigramme : Délai 74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rgbClr val="FF0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76" name="Organigramme : Délai 75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chemeClr val="accent2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77" name="Organigramme : Délai 76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rgbClr val="FF0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78" name="Organigramme : Délai 77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chemeClr val="accent2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79" name="Organigramme : Délai 78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rgbClr val="FF0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80" name="Organigramme : Délai 79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rgbClr val="FF0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81" name="Organigramme : Délai 80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chemeClr val="accent2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82" name="Organigramme : Délai 81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rgbClr val="FF0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83" name="Organigramme : Délai 82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chemeClr val="accent2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84" name="Organigramme : Délai 83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rgbClr val="FF0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85" name="Organigramme : Délai 84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chemeClr val="accent2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86" name="Organigramme : Délai 85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rgbClr val="FF0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87" name="Organigramme : Délai 86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chemeClr val="accent2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88" name="Organigramme : Délai 87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rgbClr val="FF0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89" name="Organigramme : Délai 88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chemeClr val="accent2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90" name="Organigramme : Délai 89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rgbClr val="FF0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91" name="Organigramme : Délai 90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rgbClr val="FF0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92" name="Organigramme : Délai 91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chemeClr val="accent2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93" name="Organigramme : Délai 92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rgbClr val="FF0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94" name="Organigramme : Délai 93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chemeClr val="accent2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95" name="Organigramme : Délai 94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rgbClr val="FF0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96" name="Organigramme : Délai 95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chemeClr val="accent2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97" name="Organigramme : Délai 96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rgbClr val="FF0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98" name="Organigramme : Délai 97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chemeClr val="accent2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99" name="Organigramme : Délai 98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rgbClr val="FF0000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100" name="Organigramme : Délai 99"/>
          <p:cNvSpPr>
            <a:spLocks noChangeAspect="1"/>
          </p:cNvSpPr>
          <p:nvPr/>
        </p:nvSpPr>
        <p:spPr bwMode="auto">
          <a:xfrm rot="8040000">
            <a:off x="4380718" y="1969282"/>
            <a:ext cx="287338" cy="288925"/>
          </a:xfrm>
          <a:prstGeom prst="flowChartDelay">
            <a:avLst/>
          </a:prstGeom>
          <a:solidFill>
            <a:schemeClr val="accent2"/>
          </a:solidFill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r" rtl="1">
              <a:defRPr/>
            </a:pPr>
            <a:endParaRPr lang="fr-FR">
              <a:solidFill>
                <a:schemeClr val="tx1"/>
              </a:solidFill>
            </a:endParaRPr>
          </a:p>
        </p:txBody>
      </p:sp>
      <p:cxnSp>
        <p:nvCxnSpPr>
          <p:cNvPr id="101" name="Connecteur droit avec flèche 100"/>
          <p:cNvCxnSpPr>
            <a:cxnSpLocks noChangeShapeType="1"/>
          </p:cNvCxnSpPr>
          <p:nvPr/>
        </p:nvCxnSpPr>
        <p:spPr bwMode="auto">
          <a:xfrm flipV="1">
            <a:off x="2535249" y="3278176"/>
            <a:ext cx="828675" cy="169863"/>
          </a:xfrm>
          <a:prstGeom prst="straightConnector1">
            <a:avLst/>
          </a:prstGeom>
          <a:noFill/>
          <a:ln w="9525" algn="ctr">
            <a:solidFill>
              <a:srgbClr val="9900FF"/>
            </a:solidFill>
            <a:prstDash val="dash"/>
            <a:round/>
            <a:headEnd/>
            <a:tailEnd type="triangle" w="med" len="med"/>
          </a:ln>
        </p:spPr>
      </p:cxnSp>
      <p:sp>
        <p:nvSpPr>
          <p:cNvPr id="105" name="ZoneTexte 391"/>
          <p:cNvSpPr txBox="1">
            <a:spLocks noChangeArrowheads="1"/>
          </p:cNvSpPr>
          <p:nvPr/>
        </p:nvSpPr>
        <p:spPr bwMode="auto">
          <a:xfrm>
            <a:off x="7786688" y="43542"/>
            <a:ext cx="1357312" cy="369888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>
                <a:solidFill>
                  <a:schemeClr val="tx1"/>
                </a:solidFill>
              </a:rPr>
              <a:t>اضغط وانتظر</a:t>
            </a:r>
            <a:endParaRPr lang="fr-FR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3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8" presetClass="entr" presetSubtype="1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8" presetClass="entr" presetSubtype="1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8" presetClass="entr" presetSubtype="12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8" presetClass="entr" presetSubtype="12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12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8" presetClass="entr" presetSubtype="12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8" presetClass="entr" presetSubtype="12" fill="hold" grpId="0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8" presetClass="entr" presetSubtype="12" fill="hold" grpId="0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8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8" presetClass="entr" presetSubtype="1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1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8" presetClass="entr" presetSubtype="12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8" presetClass="entr" presetSubtype="12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8" presetClass="entr" presetSubtype="12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8" presetClass="entr" presetSubtype="12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8" presetClass="entr" presetSubtype="12" fill="hold" grpId="0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8" presetClass="entr" presetSubtype="12" fill="hold" grpId="0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8" presetClass="entr" presetSubtype="12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8" presetClass="entr" presetSubtype="12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8" presetClass="entr" presetSubtype="12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8" presetClass="entr" presetSubtype="12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8" presetClass="entr" presetSubtype="12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8" presetClass="entr" presetSubtype="12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8" presetClass="entr" presetSubtype="12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0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8" presetClass="entr" presetSubtype="12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8" presetClass="entr" presetSubtype="12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8" presetClass="entr" presetSubtype="12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8" presetClass="entr" presetSubtype="12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8" presetClass="entr" presetSubtype="1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8" presetClass="entr" presetSubtype="1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8" presetClass="entr" presetSubtype="1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8" presetClass="entr" presetSubtype="12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8" presetClass="entr" presetSubtype="12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8" presetClass="entr" presetSubtype="12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8" presetClass="entr" presetSubtype="12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8" presetClass="entr" presetSubtype="12" fill="hold" grpId="0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8" presetClass="entr" presetSubtype="12" fill="hold" grpId="0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8" presetClass="entr" presetSubtype="12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8" presetClass="entr" presetSubtype="12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8" presetClass="entr" presetSubtype="12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8" presetClass="entr" presetSubtype="12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8" presetClass="entr" presetSubtype="12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8" presetClass="entr" presetSubtype="12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8" presetClass="entr" presetSubtype="12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8" presetClass="entr" presetSubtype="12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8" presetClass="entr" presetSubtype="12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8" presetClass="entr" presetSubtype="12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8" presetClass="entr" presetSubtype="12" fill="hold" grpId="1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8" presetClass="entr" presetSubtype="12" fill="hold" grpId="2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8" presetClass="entr" presetSubtype="12" fill="hold" grpId="2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18" presetClass="entr" presetSubtype="12" fill="hold" grpId="2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8" presetClass="entr" presetSubtype="12" fill="hold" grpId="2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8" presetClass="entr" presetSubtype="12" fill="hold" grpId="2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8" presetClass="entr" presetSubtype="12" fill="hold" grpId="2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18" presetClass="entr" presetSubtype="12" fill="hold" grpId="2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18" presetClass="entr" presetSubtype="12" fill="hold" grpId="2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18" presetClass="entr" presetSubtype="12" fill="hold" grpId="2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8" presetID="18" presetClass="entr" presetSubtype="12" fill="hold" grpId="2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1" presetID="18" presetClass="entr" presetSubtype="12" fill="hold" grpId="2" nodeType="withEffect">
                                  <p:stCondLst>
                                    <p:cond delay="1150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6" grpId="0" animBg="1"/>
      <p:bldP spid="57" grpId="0" animBg="1"/>
      <p:bldP spid="58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0" grpId="2" animBg="1"/>
      <p:bldP spid="91" grpId="0" animBg="1"/>
      <p:bldP spid="91" grpId="1" animBg="1"/>
      <p:bldP spid="91" grpId="2" animBg="1"/>
      <p:bldP spid="92" grpId="0" animBg="1"/>
      <p:bldP spid="92" grpId="1" animBg="1"/>
      <p:bldP spid="92" grpId="2" animBg="1"/>
      <p:bldP spid="93" grpId="0" animBg="1"/>
      <p:bldP spid="93" grpId="1" animBg="1"/>
      <p:bldP spid="93" grpId="2" animBg="1"/>
      <p:bldP spid="94" grpId="0" animBg="1"/>
      <p:bldP spid="94" grpId="1" animBg="1"/>
      <p:bldP spid="94" grpId="2" animBg="1"/>
      <p:bldP spid="95" grpId="0" animBg="1"/>
      <p:bldP spid="95" grpId="1" animBg="1"/>
      <p:bldP spid="95" grpId="2" animBg="1"/>
      <p:bldP spid="96" grpId="0" animBg="1"/>
      <p:bldP spid="96" grpId="1" animBg="1"/>
      <p:bldP spid="96" grpId="2" animBg="1"/>
      <p:bldP spid="97" grpId="0" animBg="1"/>
      <p:bldP spid="97" grpId="1" animBg="1"/>
      <p:bldP spid="97" grpId="2" animBg="1"/>
      <p:bldP spid="98" grpId="0" animBg="1"/>
      <p:bldP spid="98" grpId="1" animBg="1"/>
      <p:bldP spid="98" grpId="2" animBg="1"/>
      <p:bldP spid="99" grpId="0" animBg="1"/>
      <p:bldP spid="99" grpId="1" animBg="1"/>
      <p:bldP spid="99" grpId="2" animBg="1"/>
      <p:bldP spid="100" grpId="0" animBg="1"/>
      <p:bldP spid="100" grpId="1" animBg="1"/>
      <p:bldP spid="100" grpId="2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4485785" y="71414"/>
            <a:ext cx="4552849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13 </a:t>
            </a:r>
            <a:r>
              <a:rPr lang="ar-DZ" b="1" dirty="0" err="1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الوحدة الحسابية المنطقية والعجلة 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الحرة المشفرة :</a:t>
            </a:r>
            <a:endParaRPr lang="ar-DZ" b="1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68065" y="1192567"/>
            <a:ext cx="2352158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1346" y="4017958"/>
            <a:ext cx="2352158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Image 6"/>
          <p:cNvPicPr preferRelativeResize="0"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64768" y="1369032"/>
            <a:ext cx="3816000" cy="3744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Rectangle 23"/>
          <p:cNvSpPr>
            <a:spLocks noChangeAspect="1" noChangeArrowheads="1"/>
          </p:cNvSpPr>
          <p:nvPr/>
        </p:nvSpPr>
        <p:spPr bwMode="auto">
          <a:xfrm>
            <a:off x="3044506" y="742874"/>
            <a:ext cx="1838965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/>
            <a:r>
              <a:rPr lang="ar-DZ" sz="2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العجلة الحرة ـ1ـ</a:t>
            </a:r>
            <a:r>
              <a:rPr lang="fr-FR" sz="2000" b="1" dirty="0">
                <a:solidFill>
                  <a:schemeClr val="bg1">
                    <a:lumMod val="25000"/>
                  </a:schemeClr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endParaRPr lang="fr-FR" sz="2000" b="1" dirty="0">
              <a:solidFill>
                <a:schemeClr val="bg1">
                  <a:lumMod val="25000"/>
                </a:schemeClr>
              </a:solidFill>
            </a:endParaRPr>
          </a:p>
        </p:txBody>
      </p:sp>
      <p:sp>
        <p:nvSpPr>
          <p:cNvPr id="9" name="Rectangle 37"/>
          <p:cNvSpPr>
            <a:spLocks noChangeAspect="1" noChangeArrowheads="1"/>
          </p:cNvSpPr>
          <p:nvPr/>
        </p:nvSpPr>
        <p:spPr bwMode="auto">
          <a:xfrm>
            <a:off x="3249131" y="6386476"/>
            <a:ext cx="1822935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/>
            <a:r>
              <a:rPr lang="ar-DZ" sz="2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العجلة الحرة </a:t>
            </a:r>
            <a:r>
              <a:rPr lang="ar-DZ" sz="2000" b="1" dirty="0" err="1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fr-FR" sz="2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ar-DZ" sz="2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fr-FR" sz="2000" b="1" dirty="0">
                <a:solidFill>
                  <a:schemeClr val="bg1">
                    <a:lumMod val="25000"/>
                  </a:schemeClr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endParaRPr lang="fr-FR" sz="2000" b="1" dirty="0">
              <a:solidFill>
                <a:schemeClr val="bg1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Rectangle 5"/>
          <p:cNvSpPr>
            <a:spLocks noChangeArrowheads="1"/>
          </p:cNvSpPr>
          <p:nvPr/>
        </p:nvSpPr>
        <p:spPr bwMode="auto">
          <a:xfrm>
            <a:off x="3636200" y="71414"/>
            <a:ext cx="5402441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14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 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كيفية عمل الوحدة 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الحسابية المنطقية والعجلة 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الحرة المشفرة :</a:t>
            </a:r>
            <a:endParaRPr lang="ar-DZ" b="1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22" name="ZoneTexte 391"/>
          <p:cNvSpPr txBox="1">
            <a:spLocks noChangeArrowheads="1"/>
          </p:cNvSpPr>
          <p:nvPr/>
        </p:nvSpPr>
        <p:spPr bwMode="auto">
          <a:xfrm>
            <a:off x="6000760" y="714356"/>
            <a:ext cx="2786072" cy="369332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defRPr/>
            </a:pPr>
            <a:r>
              <a:rPr lang="ar-DZ" b="1" dirty="0">
                <a:solidFill>
                  <a:schemeClr val="tx1"/>
                </a:solidFill>
              </a:rPr>
              <a:t>اضغط </a:t>
            </a:r>
            <a:r>
              <a:rPr lang="ar-DZ" b="1" dirty="0" smtClean="0">
                <a:solidFill>
                  <a:schemeClr val="tx1"/>
                </a:solidFill>
              </a:rPr>
              <a:t>وانتظر حتى تدور العجلتين</a:t>
            </a:r>
            <a:endParaRPr lang="fr-FR" b="1" dirty="0">
              <a:solidFill>
                <a:schemeClr val="tx1"/>
              </a:solidFill>
            </a:endParaRPr>
          </a:p>
        </p:txBody>
      </p:sp>
      <p:pic>
        <p:nvPicPr>
          <p:cNvPr id="12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68065" y="1192567"/>
            <a:ext cx="2352158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1346" y="4017958"/>
            <a:ext cx="2352158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7" name="Image 166"/>
          <p:cNvPicPr preferRelativeResize="0"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64768" y="1369032"/>
            <a:ext cx="3816000" cy="3744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68" name="Groupe 16"/>
          <p:cNvGrpSpPr/>
          <p:nvPr/>
        </p:nvGrpSpPr>
        <p:grpSpPr>
          <a:xfrm>
            <a:off x="1428728" y="1450684"/>
            <a:ext cx="1072217" cy="1978316"/>
            <a:chOff x="1428728" y="857232"/>
            <a:chExt cx="1072217" cy="1978316"/>
          </a:xfrm>
          <a:solidFill>
            <a:srgbClr val="FFC000"/>
          </a:solidFill>
        </p:grpSpPr>
        <p:grpSp>
          <p:nvGrpSpPr>
            <p:cNvPr id="181" name="Groupe 12"/>
            <p:cNvGrpSpPr/>
            <p:nvPr/>
          </p:nvGrpSpPr>
          <p:grpSpPr>
            <a:xfrm>
              <a:off x="2087548" y="857232"/>
              <a:ext cx="413397" cy="1888453"/>
              <a:chOff x="2087548" y="857232"/>
              <a:chExt cx="413397" cy="1888453"/>
            </a:xfrm>
            <a:grpFill/>
          </p:grpSpPr>
          <p:sp>
            <p:nvSpPr>
              <p:cNvPr id="184" name="Text Box 22"/>
              <p:cNvSpPr txBox="1">
                <a:spLocks noChangeAspect="1" noChangeArrowheads="1"/>
              </p:cNvSpPr>
              <p:nvPr/>
            </p:nvSpPr>
            <p:spPr bwMode="auto">
              <a:xfrm>
                <a:off x="2087548" y="857232"/>
                <a:ext cx="412750" cy="1881187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fr-FR" sz="2000" b="1" dirty="0"/>
              </a:p>
            </p:txBody>
          </p:sp>
          <p:sp>
            <p:nvSpPr>
              <p:cNvPr id="185" name="Text Box 22"/>
              <p:cNvSpPr txBox="1">
                <a:spLocks noChangeAspect="1" noChangeArrowheads="1"/>
              </p:cNvSpPr>
              <p:nvPr/>
            </p:nvSpPr>
            <p:spPr bwMode="auto">
              <a:xfrm>
                <a:off x="2088195" y="864498"/>
                <a:ext cx="412750" cy="1881187"/>
              </a:xfrm>
              <a:prstGeom prst="rect">
                <a:avLst/>
              </a:prstGeom>
              <a:grp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/>
                <a:r>
                  <a:rPr lang="fr-FR" sz="1600" b="1" dirty="0" smtClean="0">
                    <a:solidFill>
                      <a:schemeClr val="tx1"/>
                    </a:solidFill>
                    <a:cs typeface="Times New Roman" pitchFamily="18" charset="0"/>
                  </a:rPr>
                  <a:t>1</a:t>
                </a:r>
                <a:endParaRPr lang="fr-FR" sz="1600" b="1" dirty="0">
                  <a:solidFill>
                    <a:schemeClr val="tx1"/>
                  </a:solidFill>
                  <a:cs typeface="Times New Roman" pitchFamily="18" charset="0"/>
                </a:endParaRPr>
              </a:p>
              <a:p>
                <a:pPr algn="ctr"/>
                <a:endParaRPr lang="fr-FR" sz="1600" b="1" dirty="0">
                  <a:solidFill>
                    <a:schemeClr val="tx1"/>
                  </a:solidFill>
                </a:endParaRPr>
              </a:p>
              <a:p>
                <a:pPr algn="ctr" eaLnBrk="0" hangingPunct="0"/>
                <a:r>
                  <a:rPr lang="fr-FR" sz="1600" b="1" dirty="0" smtClean="0">
                    <a:solidFill>
                      <a:schemeClr val="tx1"/>
                    </a:solidFill>
                    <a:cs typeface="Times New Roman" pitchFamily="18" charset="0"/>
                  </a:rPr>
                  <a:t>1</a:t>
                </a:r>
                <a:endParaRPr lang="fr-FR" sz="1600" b="1" dirty="0">
                  <a:solidFill>
                    <a:schemeClr val="tx1"/>
                  </a:solidFill>
                  <a:cs typeface="Times New Roman" pitchFamily="18" charset="0"/>
                </a:endParaRPr>
              </a:p>
              <a:p>
                <a:pPr algn="ctr" eaLnBrk="0" hangingPunct="0"/>
                <a:endParaRPr lang="fr-FR" sz="1600" b="1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fr-FR" sz="1600" b="1" dirty="0" smtClean="0">
                    <a:solidFill>
                      <a:schemeClr val="tx1"/>
                    </a:solidFill>
                    <a:cs typeface="Times New Roman" pitchFamily="18" charset="0"/>
                  </a:rPr>
                  <a:t>1</a:t>
                </a:r>
              </a:p>
              <a:p>
                <a:pPr algn="ctr" eaLnBrk="0" hangingPunct="0"/>
                <a:endParaRPr lang="fr-FR" sz="1600" b="1" dirty="0">
                  <a:solidFill>
                    <a:schemeClr val="tx1"/>
                  </a:solidFill>
                </a:endParaRPr>
              </a:p>
              <a:p>
                <a:pPr algn="ctr" eaLnBrk="0" hangingPunct="0"/>
                <a:r>
                  <a:rPr lang="fr-FR" sz="1600" b="1" dirty="0" smtClean="0">
                    <a:solidFill>
                      <a:schemeClr val="tx1"/>
                    </a:solidFill>
                    <a:cs typeface="Times New Roman" pitchFamily="18" charset="0"/>
                  </a:rPr>
                  <a:t>1</a:t>
                </a:r>
                <a:endParaRPr lang="fr-FR" sz="1600" b="1" dirty="0">
                  <a:solidFill>
                    <a:schemeClr val="tx1"/>
                  </a:solidFill>
                  <a:cs typeface="Times New Roman" pitchFamily="18" charset="0"/>
                </a:endParaRPr>
              </a:p>
              <a:p>
                <a:pPr algn="ctr" eaLnBrk="0" hangingPunct="0"/>
                <a:endParaRPr lang="fr-FR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82" name="Text Box 8"/>
            <p:cNvSpPr txBox="1">
              <a:spLocks noChangeAspect="1" noChangeArrowheads="1"/>
            </p:cNvSpPr>
            <p:nvPr/>
          </p:nvSpPr>
          <p:spPr bwMode="auto">
            <a:xfrm>
              <a:off x="1500166" y="889262"/>
              <a:ext cx="758825" cy="3746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200" b="1" dirty="0">
                  <a:solidFill>
                    <a:schemeClr val="tx1"/>
                  </a:solidFill>
                  <a:cs typeface="Times New Roman" pitchFamily="18" charset="0"/>
                </a:rPr>
                <a:t>LSB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83" name="Text Box 7"/>
            <p:cNvSpPr txBox="1">
              <a:spLocks noChangeAspect="1" noChangeArrowheads="1"/>
            </p:cNvSpPr>
            <p:nvPr/>
          </p:nvSpPr>
          <p:spPr bwMode="auto">
            <a:xfrm>
              <a:off x="1428728" y="2460898"/>
              <a:ext cx="825500" cy="3746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200" b="1" dirty="0">
                  <a:solidFill>
                    <a:schemeClr val="tx1"/>
                  </a:solidFill>
                  <a:cs typeface="Times New Roman" pitchFamily="18" charset="0"/>
                </a:rPr>
                <a:t>MSB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6" name="Groupe 13"/>
          <p:cNvGrpSpPr/>
          <p:nvPr/>
        </p:nvGrpSpPr>
        <p:grpSpPr>
          <a:xfrm>
            <a:off x="2087397" y="1448917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187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188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89" name="Groupe 16"/>
          <p:cNvGrpSpPr/>
          <p:nvPr/>
        </p:nvGrpSpPr>
        <p:grpSpPr>
          <a:xfrm>
            <a:off x="2090912" y="1446936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190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191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2" name="Groupe 16"/>
          <p:cNvGrpSpPr/>
          <p:nvPr/>
        </p:nvGrpSpPr>
        <p:grpSpPr>
          <a:xfrm>
            <a:off x="2090809" y="1446776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193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194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5" name="Groupe 16"/>
          <p:cNvGrpSpPr/>
          <p:nvPr/>
        </p:nvGrpSpPr>
        <p:grpSpPr>
          <a:xfrm>
            <a:off x="2090980" y="1444648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196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197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8" name="Groupe 16"/>
          <p:cNvGrpSpPr/>
          <p:nvPr/>
        </p:nvGrpSpPr>
        <p:grpSpPr>
          <a:xfrm>
            <a:off x="2089958" y="1446112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199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200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1" name="Groupe 16"/>
          <p:cNvGrpSpPr/>
          <p:nvPr/>
        </p:nvGrpSpPr>
        <p:grpSpPr>
          <a:xfrm>
            <a:off x="1428728" y="4276276"/>
            <a:ext cx="1072217" cy="1978316"/>
            <a:chOff x="1428728" y="857232"/>
            <a:chExt cx="1072217" cy="1978316"/>
          </a:xfrm>
          <a:solidFill>
            <a:srgbClr val="FFC000"/>
          </a:solidFill>
        </p:grpSpPr>
        <p:grpSp>
          <p:nvGrpSpPr>
            <p:cNvPr id="202" name="Groupe 12"/>
            <p:cNvGrpSpPr/>
            <p:nvPr/>
          </p:nvGrpSpPr>
          <p:grpSpPr>
            <a:xfrm>
              <a:off x="2087548" y="857232"/>
              <a:ext cx="413397" cy="1888453"/>
              <a:chOff x="2087548" y="857232"/>
              <a:chExt cx="413397" cy="1888453"/>
            </a:xfrm>
            <a:grpFill/>
          </p:grpSpPr>
          <p:sp>
            <p:nvSpPr>
              <p:cNvPr id="205" name="Text Box 22"/>
              <p:cNvSpPr txBox="1">
                <a:spLocks noChangeAspect="1" noChangeArrowheads="1"/>
              </p:cNvSpPr>
              <p:nvPr/>
            </p:nvSpPr>
            <p:spPr bwMode="auto">
              <a:xfrm>
                <a:off x="2087548" y="857232"/>
                <a:ext cx="412750" cy="1881187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ctr" eaLnBrk="0" hangingPunct="0"/>
                <a:endParaRPr lang="fr-FR" sz="2000" b="1" dirty="0"/>
              </a:p>
            </p:txBody>
          </p:sp>
          <p:sp>
            <p:nvSpPr>
              <p:cNvPr id="206" name="Text Box 22"/>
              <p:cNvSpPr txBox="1">
                <a:spLocks noChangeAspect="1" noChangeArrowheads="1"/>
              </p:cNvSpPr>
              <p:nvPr/>
            </p:nvSpPr>
            <p:spPr bwMode="auto">
              <a:xfrm>
                <a:off x="2088195" y="864498"/>
                <a:ext cx="412750" cy="1881187"/>
              </a:xfrm>
              <a:prstGeom prst="rect">
                <a:avLst/>
              </a:prstGeom>
              <a:grpFill/>
              <a:ln>
                <a:noFill/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/>
                <a:r>
                  <a:rPr lang="fr-FR" sz="1600" b="1" dirty="0" smtClean="0">
                    <a:solidFill>
                      <a:schemeClr val="tx1"/>
                    </a:solidFill>
                    <a:cs typeface="Times New Roman" pitchFamily="18" charset="0"/>
                  </a:rPr>
                  <a:t>1</a:t>
                </a:r>
                <a:endParaRPr lang="fr-FR" sz="1600" b="1" dirty="0">
                  <a:solidFill>
                    <a:schemeClr val="tx1"/>
                  </a:solidFill>
                  <a:cs typeface="Times New Roman" pitchFamily="18" charset="0"/>
                </a:endParaRPr>
              </a:p>
              <a:p>
                <a:pPr algn="ctr"/>
                <a:endParaRPr lang="fr-FR" sz="1600" b="1" dirty="0">
                  <a:solidFill>
                    <a:schemeClr val="tx1"/>
                  </a:solidFill>
                </a:endParaRPr>
              </a:p>
              <a:p>
                <a:pPr algn="ctr" eaLnBrk="0" hangingPunct="0"/>
                <a:r>
                  <a:rPr lang="fr-FR" sz="1600" b="1" dirty="0" smtClean="0">
                    <a:solidFill>
                      <a:schemeClr val="tx1"/>
                    </a:solidFill>
                    <a:cs typeface="Times New Roman" pitchFamily="18" charset="0"/>
                  </a:rPr>
                  <a:t>1</a:t>
                </a:r>
                <a:endParaRPr lang="fr-FR" sz="1600" b="1" dirty="0">
                  <a:solidFill>
                    <a:schemeClr val="tx1"/>
                  </a:solidFill>
                  <a:cs typeface="Times New Roman" pitchFamily="18" charset="0"/>
                </a:endParaRPr>
              </a:p>
              <a:p>
                <a:pPr algn="ctr" eaLnBrk="0" hangingPunct="0"/>
                <a:endParaRPr lang="fr-FR" sz="1600" b="1" dirty="0">
                  <a:solidFill>
                    <a:schemeClr val="tx1"/>
                  </a:solidFill>
                </a:endParaRPr>
              </a:p>
              <a:p>
                <a:pPr algn="ctr"/>
                <a:r>
                  <a:rPr lang="fr-FR" sz="1600" b="1" dirty="0" smtClean="0">
                    <a:solidFill>
                      <a:schemeClr val="tx1"/>
                    </a:solidFill>
                    <a:cs typeface="Times New Roman" pitchFamily="18" charset="0"/>
                  </a:rPr>
                  <a:t>1</a:t>
                </a:r>
              </a:p>
              <a:p>
                <a:pPr algn="ctr" eaLnBrk="0" hangingPunct="0"/>
                <a:endParaRPr lang="fr-FR" sz="1600" b="1" dirty="0">
                  <a:solidFill>
                    <a:schemeClr val="tx1"/>
                  </a:solidFill>
                </a:endParaRPr>
              </a:p>
              <a:p>
                <a:pPr algn="ctr" eaLnBrk="0" hangingPunct="0"/>
                <a:r>
                  <a:rPr lang="fr-FR" sz="1600" b="1" dirty="0" smtClean="0">
                    <a:solidFill>
                      <a:schemeClr val="tx1"/>
                    </a:solidFill>
                    <a:cs typeface="Times New Roman" pitchFamily="18" charset="0"/>
                  </a:rPr>
                  <a:t>1</a:t>
                </a:r>
                <a:endParaRPr lang="fr-FR" sz="1600" b="1" dirty="0">
                  <a:solidFill>
                    <a:schemeClr val="tx1"/>
                  </a:solidFill>
                  <a:cs typeface="Times New Roman" pitchFamily="18" charset="0"/>
                </a:endParaRPr>
              </a:p>
              <a:p>
                <a:pPr algn="ctr" eaLnBrk="0" hangingPunct="0"/>
                <a:endParaRPr lang="fr-FR" sz="16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03" name="Text Box 8"/>
            <p:cNvSpPr txBox="1">
              <a:spLocks noChangeAspect="1" noChangeArrowheads="1"/>
            </p:cNvSpPr>
            <p:nvPr/>
          </p:nvSpPr>
          <p:spPr bwMode="auto">
            <a:xfrm>
              <a:off x="1500166" y="889262"/>
              <a:ext cx="758825" cy="3746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200" b="1" dirty="0">
                  <a:solidFill>
                    <a:schemeClr val="tx1"/>
                  </a:solidFill>
                  <a:cs typeface="Times New Roman" pitchFamily="18" charset="0"/>
                </a:rPr>
                <a:t>LSB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204" name="Text Box 7"/>
            <p:cNvSpPr txBox="1">
              <a:spLocks noChangeAspect="1" noChangeArrowheads="1"/>
            </p:cNvSpPr>
            <p:nvPr/>
          </p:nvSpPr>
          <p:spPr bwMode="auto">
            <a:xfrm>
              <a:off x="1428728" y="2460898"/>
              <a:ext cx="825500" cy="374650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200" b="1" dirty="0">
                  <a:solidFill>
                    <a:schemeClr val="tx1"/>
                  </a:solidFill>
                  <a:cs typeface="Times New Roman" pitchFamily="18" charset="0"/>
                </a:rPr>
                <a:t>MSB</a:t>
              </a:r>
              <a:endParaRPr lang="fr-FR" sz="12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7" name="Groupe 13"/>
          <p:cNvGrpSpPr/>
          <p:nvPr/>
        </p:nvGrpSpPr>
        <p:grpSpPr>
          <a:xfrm>
            <a:off x="2091618" y="4276221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208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209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0" name="Groupe 16"/>
          <p:cNvGrpSpPr/>
          <p:nvPr/>
        </p:nvGrpSpPr>
        <p:grpSpPr>
          <a:xfrm>
            <a:off x="2086901" y="4276276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211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212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3" name="Groupe 16"/>
          <p:cNvGrpSpPr/>
          <p:nvPr/>
        </p:nvGrpSpPr>
        <p:grpSpPr>
          <a:xfrm>
            <a:off x="2088296" y="4276276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214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215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6" name="Groupe 16"/>
          <p:cNvGrpSpPr/>
          <p:nvPr/>
        </p:nvGrpSpPr>
        <p:grpSpPr>
          <a:xfrm>
            <a:off x="2086901" y="4276276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217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218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9" name="Groupe 16"/>
          <p:cNvGrpSpPr/>
          <p:nvPr/>
        </p:nvGrpSpPr>
        <p:grpSpPr>
          <a:xfrm>
            <a:off x="2086742" y="4276276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220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221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2" name="Groupe 16"/>
          <p:cNvGrpSpPr/>
          <p:nvPr/>
        </p:nvGrpSpPr>
        <p:grpSpPr>
          <a:xfrm>
            <a:off x="2089510" y="1446224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223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224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5" name="Groupe 16"/>
          <p:cNvGrpSpPr/>
          <p:nvPr/>
        </p:nvGrpSpPr>
        <p:grpSpPr>
          <a:xfrm>
            <a:off x="2089510" y="4276276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226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227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28" name="Groupe 16"/>
          <p:cNvGrpSpPr/>
          <p:nvPr/>
        </p:nvGrpSpPr>
        <p:grpSpPr>
          <a:xfrm>
            <a:off x="2085386" y="1450684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229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230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1" name="Groupe 16"/>
          <p:cNvGrpSpPr/>
          <p:nvPr/>
        </p:nvGrpSpPr>
        <p:grpSpPr>
          <a:xfrm>
            <a:off x="2090204" y="4276276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232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233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4" name="Groupe 16"/>
          <p:cNvGrpSpPr/>
          <p:nvPr/>
        </p:nvGrpSpPr>
        <p:grpSpPr>
          <a:xfrm>
            <a:off x="2091925" y="1445660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235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236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7" name="Groupe 16"/>
          <p:cNvGrpSpPr/>
          <p:nvPr/>
        </p:nvGrpSpPr>
        <p:grpSpPr>
          <a:xfrm>
            <a:off x="2086901" y="4276276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238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239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0" name="Groupe 16"/>
          <p:cNvGrpSpPr/>
          <p:nvPr/>
        </p:nvGrpSpPr>
        <p:grpSpPr>
          <a:xfrm>
            <a:off x="2086901" y="1450684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241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242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3" name="Groupe 16"/>
          <p:cNvGrpSpPr/>
          <p:nvPr/>
        </p:nvGrpSpPr>
        <p:grpSpPr>
          <a:xfrm>
            <a:off x="2088296" y="4276276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244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245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6" name="Groupe 16"/>
          <p:cNvGrpSpPr/>
          <p:nvPr/>
        </p:nvGrpSpPr>
        <p:grpSpPr>
          <a:xfrm>
            <a:off x="2086901" y="1445660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247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248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9" name="Groupe 16"/>
          <p:cNvGrpSpPr/>
          <p:nvPr/>
        </p:nvGrpSpPr>
        <p:grpSpPr>
          <a:xfrm>
            <a:off x="2085386" y="4276276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250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251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2" name="Groupe 16"/>
          <p:cNvGrpSpPr/>
          <p:nvPr/>
        </p:nvGrpSpPr>
        <p:grpSpPr>
          <a:xfrm>
            <a:off x="2086901" y="1446350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253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254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5" name="Groupe 16"/>
          <p:cNvGrpSpPr/>
          <p:nvPr/>
        </p:nvGrpSpPr>
        <p:grpSpPr>
          <a:xfrm>
            <a:off x="2089006" y="4276276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256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257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8" name="Groupe 16"/>
          <p:cNvGrpSpPr/>
          <p:nvPr/>
        </p:nvGrpSpPr>
        <p:grpSpPr>
          <a:xfrm>
            <a:off x="2086901" y="1450684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259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260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1" name="Groupe 16"/>
          <p:cNvGrpSpPr/>
          <p:nvPr/>
        </p:nvGrpSpPr>
        <p:grpSpPr>
          <a:xfrm>
            <a:off x="2086901" y="4276276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262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263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4" name="Groupe 16"/>
          <p:cNvGrpSpPr/>
          <p:nvPr/>
        </p:nvGrpSpPr>
        <p:grpSpPr>
          <a:xfrm>
            <a:off x="2086901" y="1450684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265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266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7" name="Groupe 16"/>
          <p:cNvGrpSpPr/>
          <p:nvPr/>
        </p:nvGrpSpPr>
        <p:grpSpPr>
          <a:xfrm>
            <a:off x="2090204" y="4276276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268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269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0" name="Groupe 16"/>
          <p:cNvGrpSpPr/>
          <p:nvPr/>
        </p:nvGrpSpPr>
        <p:grpSpPr>
          <a:xfrm>
            <a:off x="2086901" y="1450684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271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272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3" name="Groupe 16"/>
          <p:cNvGrpSpPr/>
          <p:nvPr/>
        </p:nvGrpSpPr>
        <p:grpSpPr>
          <a:xfrm>
            <a:off x="2086901" y="4276276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274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275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6" name="Groupe 16"/>
          <p:cNvGrpSpPr/>
          <p:nvPr/>
        </p:nvGrpSpPr>
        <p:grpSpPr>
          <a:xfrm>
            <a:off x="2086901" y="1450684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277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278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9" name="Groupe 16"/>
          <p:cNvGrpSpPr/>
          <p:nvPr/>
        </p:nvGrpSpPr>
        <p:grpSpPr>
          <a:xfrm>
            <a:off x="2086901" y="4276276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280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281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2" name="Groupe 16"/>
          <p:cNvGrpSpPr/>
          <p:nvPr/>
        </p:nvGrpSpPr>
        <p:grpSpPr>
          <a:xfrm>
            <a:off x="2086901" y="1450684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283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284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5" name="Groupe 16"/>
          <p:cNvGrpSpPr/>
          <p:nvPr/>
        </p:nvGrpSpPr>
        <p:grpSpPr>
          <a:xfrm>
            <a:off x="2086901" y="4276276"/>
            <a:ext cx="413397" cy="1888453"/>
            <a:chOff x="2087548" y="857232"/>
            <a:chExt cx="413397" cy="1888453"/>
          </a:xfrm>
          <a:solidFill>
            <a:srgbClr val="FFC000"/>
          </a:solidFill>
        </p:grpSpPr>
        <p:sp>
          <p:nvSpPr>
            <p:cNvPr id="286" name="Text Box 22"/>
            <p:cNvSpPr txBox="1">
              <a:spLocks noChangeAspect="1" noChangeArrowheads="1"/>
            </p:cNvSpPr>
            <p:nvPr/>
          </p:nvSpPr>
          <p:spPr bwMode="auto">
            <a:xfrm>
              <a:off x="2087548" y="857232"/>
              <a:ext cx="412750" cy="188118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287" name="Text Box 22"/>
            <p:cNvSpPr txBox="1">
              <a:spLocks noChangeAspect="1" noChangeArrowheads="1"/>
            </p:cNvSpPr>
            <p:nvPr/>
          </p:nvSpPr>
          <p:spPr bwMode="auto">
            <a:xfrm>
              <a:off x="2088195" y="864498"/>
              <a:ext cx="412750" cy="1881187"/>
            </a:xfrm>
            <a:prstGeom prst="rect">
              <a:avLst/>
            </a:prstGeom>
            <a:grp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6" dur="100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18" presetClass="entr" presetSubtype="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8" presetClass="entr" presetSubtype="12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8" presetClass="entr" presetSubtype="12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animRot by="-21600000">
                                      <p:cBhvr>
                                        <p:cTn id="47" dur="100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18" presetClass="entr" presetSubtype="6" fill="hold" nodeType="withEffect">
                                  <p:stCondLst>
                                    <p:cond delay="1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8" presetClass="entr" presetSubtype="6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8" presetClass="entr" presetSubtype="6" fill="hold" nodeType="with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6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8" presetClass="entr" presetSubtype="6" fill="hold" nodeType="withEffect">
                                  <p:stCondLst>
                                    <p:cond delay="3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8" presetClass="entr" presetSubtype="6" fill="hold" nodeType="withEffect">
                                  <p:stCondLst>
                                    <p:cond delay="39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8" presetClass="entr" presetSubtype="12" fill="hold" nodeType="withEffect">
                                  <p:stCondLst>
                                    <p:cond delay="4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8" presetClass="entr" presetSubtype="12" fill="hold" nodeType="withEffect">
                                  <p:stCondLst>
                                    <p:cond delay="5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8" presetClass="entr" presetSubtype="12" fill="hold" nodeType="withEffect">
                                  <p:stCondLst>
                                    <p:cond delay="58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8" presetClass="entr" presetSubtype="12" fill="hold" nodeType="withEffect">
                                  <p:stCondLst>
                                    <p:cond delay="69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8" presetClass="entr" presetSubtype="12" fill="hold" nodeType="withEffect">
                                  <p:stCondLst>
                                    <p:cond delay="7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0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8" presetClass="entr" presetSubtype="12" fill="hold" nodeType="withEffect">
                                  <p:stCondLst>
                                    <p:cond delay="77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3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8" presetClass="entr" presetSubtype="12" fill="hold" nodeType="withEffect">
                                  <p:stCondLst>
                                    <p:cond delay="83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6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8" presetClass="entr" presetSubtype="12" fill="hold" nodeType="withEffect">
                                  <p:stCondLst>
                                    <p:cond delay="90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9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8" presetClass="entr" presetSubtype="12" fill="hold" nodeType="withEffect">
                                  <p:stCondLst>
                                    <p:cond delay="95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8" presetClass="entr" presetSubtype="12" fill="hold" nodeType="withEffect">
                                  <p:stCondLst>
                                    <p:cond delay="10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5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8" presetClass="entr" presetSubtype="12" fill="hold" nodeType="withEffect">
                                  <p:stCondLst>
                                    <p:cond delay="107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8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8" presetClass="entr" presetSubtype="12" fill="hold" nodeType="withEffect">
                                  <p:stCondLst>
                                    <p:cond delay="19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8" presetClass="entr" presetSubtype="12" fill="hold" nodeType="withEffect">
                                  <p:stCondLst>
                                    <p:cond delay="26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4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8" presetClass="entr" presetSubtype="12" fill="hold" nodeType="withEffect">
                                  <p:stCondLst>
                                    <p:cond delay="32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8" presetClass="entr" presetSubtype="12" fill="hold" nodeType="withEffect">
                                  <p:stCondLst>
                                    <p:cond delay="38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0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8" presetClass="entr" presetSubtype="12" fill="hold" nodeType="withEffect">
                                  <p:stCondLst>
                                    <p:cond delay="44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3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8" presetClass="entr" presetSubtype="12" fill="hold" nodeType="withEffect">
                                  <p:stCondLst>
                                    <p:cond delay="54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6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8" presetClass="entr" presetSubtype="12" fill="hold" nodeType="withEffect">
                                  <p:stCondLst>
                                    <p:cond delay="58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9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8" presetClass="entr" presetSubtype="12" fill="hold" nodeType="withEffect">
                                  <p:stCondLst>
                                    <p:cond delay="64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2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8" presetClass="entr" presetSubtype="12" fill="hold" nodeType="withEffect">
                                  <p:stCondLst>
                                    <p:cond delay="70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5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8" presetClass="entr" presetSubtype="12" fill="hold" nodeType="withEffect">
                                  <p:stCondLst>
                                    <p:cond delay="770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8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8" presetClass="entr" presetSubtype="12" fill="hold" nodeType="withEffect">
                                  <p:stCondLst>
                                    <p:cond delay="820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1" dur="5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8" presetClass="entr" presetSubtype="12" fill="hold" nodeType="withEffect">
                                  <p:stCondLst>
                                    <p:cond delay="88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4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8" presetClass="entr" presetSubtype="12" fill="hold" nodeType="withEffect">
                                  <p:stCondLst>
                                    <p:cond delay="950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  <p:bldP spid="12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7081505">
            <a:off x="1544106" y="714356"/>
            <a:ext cx="2352158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1635600">
            <a:off x="1546121" y="3541642"/>
            <a:ext cx="2352158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Image 4"/>
          <p:cNvPicPr preferRelativeResize="0"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0809" y="878946"/>
            <a:ext cx="3816000" cy="3744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59" name="Groupe 58"/>
          <p:cNvGrpSpPr/>
          <p:nvPr/>
        </p:nvGrpSpPr>
        <p:grpSpPr>
          <a:xfrm>
            <a:off x="204769" y="3984631"/>
            <a:ext cx="1097928" cy="1944699"/>
            <a:chOff x="204769" y="3984631"/>
            <a:chExt cx="1097928" cy="1944699"/>
          </a:xfrm>
        </p:grpSpPr>
        <p:sp>
          <p:nvSpPr>
            <p:cNvPr id="36" name="Text Box 18"/>
            <p:cNvSpPr txBox="1">
              <a:spLocks noChangeAspect="1" noChangeArrowheads="1"/>
            </p:cNvSpPr>
            <p:nvPr/>
          </p:nvSpPr>
          <p:spPr bwMode="auto">
            <a:xfrm>
              <a:off x="875652" y="3994806"/>
              <a:ext cx="412750" cy="1833563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600" b="1" dirty="0"/>
            </a:p>
          </p:txBody>
        </p:sp>
        <p:sp>
          <p:nvSpPr>
            <p:cNvPr id="39" name="Text Box 18"/>
            <p:cNvSpPr txBox="1">
              <a:spLocks noChangeAspect="1" noChangeArrowheads="1"/>
            </p:cNvSpPr>
            <p:nvPr/>
          </p:nvSpPr>
          <p:spPr bwMode="auto">
            <a:xfrm>
              <a:off x="889947" y="4002072"/>
              <a:ext cx="412750" cy="1833563"/>
            </a:xfrm>
            <a:prstGeom prst="rect">
              <a:avLst/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40" name="Text Box 10"/>
            <p:cNvSpPr txBox="1">
              <a:spLocks noChangeAspect="1" noChangeArrowheads="1"/>
            </p:cNvSpPr>
            <p:nvPr/>
          </p:nvSpPr>
          <p:spPr bwMode="auto">
            <a:xfrm>
              <a:off x="291513" y="3984631"/>
              <a:ext cx="758825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LSB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41" name="Text Box 9"/>
            <p:cNvSpPr txBox="1">
              <a:spLocks noChangeAspect="1" noChangeArrowheads="1"/>
            </p:cNvSpPr>
            <p:nvPr/>
          </p:nvSpPr>
          <p:spPr bwMode="auto">
            <a:xfrm>
              <a:off x="204769" y="5556267"/>
              <a:ext cx="825500" cy="3730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MSB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8" name="Groupe 57"/>
          <p:cNvGrpSpPr/>
          <p:nvPr/>
        </p:nvGrpSpPr>
        <p:grpSpPr>
          <a:xfrm>
            <a:off x="216832" y="857232"/>
            <a:ext cx="1072217" cy="1978316"/>
            <a:chOff x="216832" y="857232"/>
            <a:chExt cx="1072217" cy="1978316"/>
          </a:xfrm>
        </p:grpSpPr>
        <p:sp>
          <p:nvSpPr>
            <p:cNvPr id="35" name="Text Box 22"/>
            <p:cNvSpPr txBox="1">
              <a:spLocks noChangeAspect="1" noChangeArrowheads="1"/>
            </p:cNvSpPr>
            <p:nvPr/>
          </p:nvSpPr>
          <p:spPr bwMode="auto">
            <a:xfrm>
              <a:off x="875652" y="857232"/>
              <a:ext cx="412750" cy="1881187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38" name="Text Box 22"/>
            <p:cNvSpPr txBox="1">
              <a:spLocks noChangeAspect="1" noChangeArrowheads="1"/>
            </p:cNvSpPr>
            <p:nvPr/>
          </p:nvSpPr>
          <p:spPr bwMode="auto">
            <a:xfrm>
              <a:off x="876299" y="864498"/>
              <a:ext cx="412750" cy="1881187"/>
            </a:xfrm>
            <a:prstGeom prst="rect">
              <a:avLst/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42" name="Text Box 8"/>
            <p:cNvSpPr txBox="1">
              <a:spLocks noChangeAspect="1" noChangeArrowheads="1"/>
            </p:cNvSpPr>
            <p:nvPr/>
          </p:nvSpPr>
          <p:spPr bwMode="auto">
            <a:xfrm>
              <a:off x="288270" y="889262"/>
              <a:ext cx="758825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LSB</a:t>
              </a:r>
              <a:endParaRPr lang="fr-FR" sz="1600" b="1">
                <a:solidFill>
                  <a:schemeClr val="tx1"/>
                </a:solidFill>
              </a:endParaRPr>
            </a:p>
          </p:txBody>
        </p:sp>
        <p:sp>
          <p:nvSpPr>
            <p:cNvPr id="43" name="Text Box 7"/>
            <p:cNvSpPr txBox="1">
              <a:spLocks noChangeAspect="1" noChangeArrowheads="1"/>
            </p:cNvSpPr>
            <p:nvPr/>
          </p:nvSpPr>
          <p:spPr bwMode="auto">
            <a:xfrm>
              <a:off x="216832" y="2460898"/>
              <a:ext cx="82550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MSB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Groupe 85"/>
          <p:cNvGrpSpPr>
            <a:grpSpLocks noChangeAspect="1"/>
          </p:cNvGrpSpPr>
          <p:nvPr/>
        </p:nvGrpSpPr>
        <p:grpSpPr>
          <a:xfrm>
            <a:off x="5153492" y="1057898"/>
            <a:ext cx="972000" cy="390523"/>
            <a:chOff x="4214810" y="714356"/>
            <a:chExt cx="1074737" cy="431800"/>
          </a:xfrm>
        </p:grpSpPr>
        <p:sp>
          <p:nvSpPr>
            <p:cNvPr id="45" name="AutoShape 6"/>
            <p:cNvSpPr>
              <a:spLocks noChangeAspect="1" noChangeArrowheads="1"/>
            </p:cNvSpPr>
            <p:nvPr/>
          </p:nvSpPr>
          <p:spPr bwMode="auto">
            <a:xfrm>
              <a:off x="4214810" y="714356"/>
              <a:ext cx="1074737" cy="431800"/>
            </a:xfrm>
            <a:prstGeom prst="wedgeRoundRectCallout">
              <a:avLst>
                <a:gd name="adj1" fmla="val -60046"/>
                <a:gd name="adj2" fmla="val 231250"/>
                <a:gd name="adj3" fmla="val 16667"/>
              </a:avLst>
            </a:prstGeom>
            <a:solidFill>
              <a:srgbClr val="FFC000"/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fr-FR" sz="2000" b="1" dirty="0"/>
            </a:p>
          </p:txBody>
        </p:sp>
        <p:sp>
          <p:nvSpPr>
            <p:cNvPr id="46" name="AutoShape 6"/>
            <p:cNvSpPr>
              <a:spLocks noChangeAspect="1" noChangeArrowheads="1"/>
            </p:cNvSpPr>
            <p:nvPr/>
          </p:nvSpPr>
          <p:spPr bwMode="auto">
            <a:xfrm>
              <a:off x="4214810" y="714356"/>
              <a:ext cx="1074737" cy="431800"/>
            </a:xfrm>
            <a:prstGeom prst="wedgeRoundRectCallout">
              <a:avLst>
                <a:gd name="adj1" fmla="val -60046"/>
                <a:gd name="adj2" fmla="val 231250"/>
                <a:gd name="adj3" fmla="val 16667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2000" b="1" dirty="0">
                  <a:solidFill>
                    <a:srgbClr val="FF0000"/>
                  </a:solidFill>
                  <a:cs typeface="Times New Roman" pitchFamily="18" charset="0"/>
                </a:rPr>
                <a:t>M = </a:t>
              </a:r>
              <a:r>
                <a:rPr lang="fr-FR" sz="2000" b="1" dirty="0" smtClean="0">
                  <a:solidFill>
                    <a:srgbClr val="FF0000"/>
                  </a:solidFill>
                  <a:cs typeface="Times New Roman" pitchFamily="18" charset="0"/>
                </a:rPr>
                <a:t>1</a:t>
              </a:r>
              <a:endParaRPr lang="fr-FR" sz="2000" b="1" dirty="0"/>
            </a:p>
          </p:txBody>
        </p:sp>
      </p:grpSp>
      <p:grpSp>
        <p:nvGrpSpPr>
          <p:cNvPr id="3" name="Groupe 87"/>
          <p:cNvGrpSpPr>
            <a:grpSpLocks noChangeAspect="1"/>
          </p:cNvGrpSpPr>
          <p:nvPr/>
        </p:nvGrpSpPr>
        <p:grpSpPr>
          <a:xfrm>
            <a:off x="6738776" y="1000108"/>
            <a:ext cx="1548000" cy="455414"/>
            <a:chOff x="928662" y="357166"/>
            <a:chExt cx="1655431" cy="487020"/>
          </a:xfrm>
        </p:grpSpPr>
        <p:sp>
          <p:nvSpPr>
            <p:cNvPr id="48" name="AutoShape 8"/>
            <p:cNvSpPr>
              <a:spLocks noChangeAspect="1" noChangeArrowheads="1"/>
            </p:cNvSpPr>
            <p:nvPr/>
          </p:nvSpPr>
          <p:spPr bwMode="auto">
            <a:xfrm>
              <a:off x="933093" y="369523"/>
              <a:ext cx="1651000" cy="474663"/>
            </a:xfrm>
            <a:prstGeom prst="roundRect">
              <a:avLst>
                <a:gd name="adj" fmla="val 20745"/>
              </a:avLst>
            </a:prstGeom>
            <a:solidFill>
              <a:srgbClr val="FF66FF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endParaRPr lang="ar-DZ" sz="2000" b="1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49" name="AutoShape 8"/>
            <p:cNvSpPr>
              <a:spLocks noChangeAspect="1" noChangeArrowheads="1"/>
            </p:cNvSpPr>
            <p:nvPr/>
          </p:nvSpPr>
          <p:spPr bwMode="auto">
            <a:xfrm>
              <a:off x="928662" y="357166"/>
              <a:ext cx="1651000" cy="474663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ar-DZ" sz="20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وحدة </a:t>
              </a:r>
              <a:r>
                <a:rPr lang="ar-DZ" sz="20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منطقية</a:t>
              </a:r>
              <a:endParaRPr lang="ar-DZ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</p:grpSp>
      <p:sp>
        <p:nvSpPr>
          <p:cNvPr id="50" name="AutoShape 10"/>
          <p:cNvSpPr>
            <a:spLocks noChangeAspect="1" noChangeArrowheads="1"/>
          </p:cNvSpPr>
          <p:nvPr/>
        </p:nvSpPr>
        <p:spPr bwMode="auto">
          <a:xfrm>
            <a:off x="6426578" y="2928934"/>
            <a:ext cx="360000" cy="176797"/>
          </a:xfrm>
          <a:prstGeom prst="rightArrow">
            <a:avLst>
              <a:gd name="adj1" fmla="val 50000"/>
              <a:gd name="adj2" fmla="val 50906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51" name="AutoShape 5"/>
          <p:cNvSpPr>
            <a:spLocks noChangeAspect="1" noChangeArrowheads="1"/>
          </p:cNvSpPr>
          <p:nvPr/>
        </p:nvSpPr>
        <p:spPr bwMode="auto">
          <a:xfrm>
            <a:off x="6251067" y="1177350"/>
            <a:ext cx="412750" cy="152400"/>
          </a:xfrm>
          <a:prstGeom prst="rightArrow">
            <a:avLst>
              <a:gd name="adj1" fmla="val 50000"/>
              <a:gd name="adj2" fmla="val 67708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7" name="Groupe 54"/>
          <p:cNvGrpSpPr/>
          <p:nvPr/>
        </p:nvGrpSpPr>
        <p:grpSpPr>
          <a:xfrm>
            <a:off x="7643834" y="2214554"/>
            <a:ext cx="1000132" cy="360000"/>
            <a:chOff x="5929322" y="1214422"/>
            <a:chExt cx="828000" cy="360000"/>
          </a:xfrm>
        </p:grpSpPr>
        <p:sp>
          <p:nvSpPr>
            <p:cNvPr id="56" name="AutoShape 9"/>
            <p:cNvSpPr>
              <a:spLocks noChangeAspect="1" noChangeArrowheads="1"/>
            </p:cNvSpPr>
            <p:nvPr/>
          </p:nvSpPr>
          <p:spPr bwMode="auto">
            <a:xfrm>
              <a:off x="5929322" y="1214422"/>
              <a:ext cx="828000" cy="360000"/>
            </a:xfrm>
            <a:prstGeom prst="roundRect">
              <a:avLst>
                <a:gd name="adj" fmla="val 20745"/>
              </a:avLst>
            </a:prstGeom>
            <a:solidFill>
              <a:srgbClr val="CCCC00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1600" b="1" dirty="0"/>
            </a:p>
          </p:txBody>
        </p:sp>
        <p:sp>
          <p:nvSpPr>
            <p:cNvPr id="57" name="AutoShape 9"/>
            <p:cNvSpPr>
              <a:spLocks noChangeAspect="1" noChangeArrowheads="1"/>
            </p:cNvSpPr>
            <p:nvPr/>
          </p:nvSpPr>
          <p:spPr bwMode="auto">
            <a:xfrm>
              <a:off x="5929322" y="1214422"/>
              <a:ext cx="828000" cy="360000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1600" b="1" dirty="0" err="1" smtClean="0">
                  <a:solidFill>
                    <a:schemeClr val="tx1"/>
                  </a:solidFill>
                  <a:cs typeface="Times New Roman" pitchFamily="18" charset="0"/>
                </a:rPr>
                <a:t>Cn</a:t>
              </a: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 = X</a:t>
              </a:r>
              <a:endParaRPr lang="ar-DZ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e 91"/>
          <p:cNvGrpSpPr/>
          <p:nvPr/>
        </p:nvGrpSpPr>
        <p:grpSpPr>
          <a:xfrm>
            <a:off x="4643438" y="4357694"/>
            <a:ext cx="1656095" cy="593725"/>
            <a:chOff x="2071338" y="5429264"/>
            <a:chExt cx="1656095" cy="593725"/>
          </a:xfrm>
        </p:grpSpPr>
        <p:sp>
          <p:nvSpPr>
            <p:cNvPr id="61" name="Text Box 5"/>
            <p:cNvSpPr txBox="1">
              <a:spLocks noChangeAspect="1" noChangeArrowheads="1"/>
            </p:cNvSpPr>
            <p:nvPr/>
          </p:nvSpPr>
          <p:spPr bwMode="auto">
            <a:xfrm>
              <a:off x="2071338" y="5429264"/>
              <a:ext cx="1655763" cy="59372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600" b="1" dirty="0"/>
            </a:p>
          </p:txBody>
        </p:sp>
        <p:sp>
          <p:nvSpPr>
            <p:cNvPr id="62" name="Text Box 5"/>
            <p:cNvSpPr txBox="1">
              <a:spLocks noChangeAspect="1" noChangeArrowheads="1"/>
            </p:cNvSpPr>
            <p:nvPr/>
          </p:nvSpPr>
          <p:spPr bwMode="auto">
            <a:xfrm>
              <a:off x="2071670" y="5429264"/>
              <a:ext cx="1655763" cy="593725"/>
            </a:xfrm>
            <a:prstGeom prst="rect">
              <a:avLst/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S3   S2  S1  S0   </a:t>
              </a:r>
            </a:p>
            <a:p>
              <a:r>
                <a:rPr lang="fr-FR" sz="1600" b="1" dirty="0" smtClean="0">
                  <a:solidFill>
                    <a:schemeClr val="tx1"/>
                  </a:solidFill>
                </a:rPr>
                <a:t> </a:t>
              </a:r>
              <a:r>
                <a:rPr lang="ar-DZ" sz="1600" b="1" dirty="0" smtClean="0">
                  <a:solidFill>
                    <a:schemeClr val="tx1"/>
                  </a:solidFill>
                </a:rPr>
                <a:t>1</a:t>
              </a:r>
              <a:r>
                <a:rPr lang="fr-FR" sz="1600" b="1" dirty="0" smtClean="0">
                  <a:solidFill>
                    <a:schemeClr val="tx1"/>
                  </a:solidFill>
                </a:rPr>
                <a:t>     0     0    1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4" name="Groupe 53"/>
          <p:cNvGrpSpPr/>
          <p:nvPr/>
        </p:nvGrpSpPr>
        <p:grpSpPr>
          <a:xfrm>
            <a:off x="6977731" y="3869383"/>
            <a:ext cx="1666235" cy="488311"/>
            <a:chOff x="6977731" y="3869383"/>
            <a:chExt cx="1666235" cy="488311"/>
          </a:xfrm>
        </p:grpSpPr>
        <p:sp>
          <p:nvSpPr>
            <p:cNvPr id="33" name="AutoShape 12"/>
            <p:cNvSpPr>
              <a:spLocks noChangeAspect="1" noChangeArrowheads="1"/>
            </p:cNvSpPr>
            <p:nvPr/>
          </p:nvSpPr>
          <p:spPr bwMode="auto">
            <a:xfrm>
              <a:off x="6977731" y="3869383"/>
              <a:ext cx="1652587" cy="474663"/>
            </a:xfrm>
            <a:prstGeom prst="roundRect">
              <a:avLst>
                <a:gd name="adj" fmla="val 20745"/>
              </a:avLst>
            </a:prstGeom>
            <a:solidFill>
              <a:schemeClr val="bg2">
                <a:lumMod val="60000"/>
                <a:lumOff val="40000"/>
              </a:schemeClr>
            </a:solidFill>
            <a:ln w="9525">
              <a:solidFill>
                <a:srgbClr val="292929"/>
              </a:solidFill>
              <a:round/>
              <a:headEnd/>
              <a:tailEnd/>
            </a:ln>
          </p:spPr>
          <p:txBody>
            <a:bodyPr/>
            <a:lstStyle/>
            <a:p>
              <a:pPr algn="ctr" rtl="1"/>
              <a:endParaRPr lang="ar-DZ" b="1" dirty="0"/>
            </a:p>
          </p:txBody>
        </p:sp>
        <p:sp>
          <p:nvSpPr>
            <p:cNvPr id="37" name="AutoShape 12"/>
            <p:cNvSpPr>
              <a:spLocks noChangeAspect="1" noChangeArrowheads="1"/>
            </p:cNvSpPr>
            <p:nvPr/>
          </p:nvSpPr>
          <p:spPr bwMode="auto">
            <a:xfrm>
              <a:off x="6991379" y="3883031"/>
              <a:ext cx="1652587" cy="474663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fr-FR" sz="2000" b="1" dirty="0">
                  <a:solidFill>
                    <a:schemeClr val="tx1"/>
                  </a:solidFill>
                  <a:cs typeface="Times New Roman" pitchFamily="18" charset="0"/>
                </a:rPr>
                <a:t>F = </a:t>
              </a:r>
              <a:r>
                <a:rPr lang="fr-FR" sz="2000" b="1" dirty="0" smtClean="0">
                  <a:solidFill>
                    <a:schemeClr val="tx1"/>
                  </a:solidFill>
                  <a:cs typeface="Times New Roman" pitchFamily="18" charset="0"/>
                </a:rPr>
                <a:t>0100</a:t>
              </a:r>
              <a:endParaRPr lang="ar-DZ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44" name="AutoShape 10"/>
          <p:cNvSpPr>
            <a:spLocks noChangeAspect="1" noChangeArrowheads="1"/>
          </p:cNvSpPr>
          <p:nvPr/>
        </p:nvSpPr>
        <p:spPr bwMode="auto">
          <a:xfrm rot="5400000">
            <a:off x="7520722" y="3494878"/>
            <a:ext cx="439826" cy="216000"/>
          </a:xfrm>
          <a:prstGeom prst="rightArrow">
            <a:avLst>
              <a:gd name="adj1" fmla="val 50000"/>
              <a:gd name="adj2" fmla="val 50906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47" name="Groupe 46"/>
          <p:cNvGrpSpPr/>
          <p:nvPr/>
        </p:nvGrpSpPr>
        <p:grpSpPr>
          <a:xfrm>
            <a:off x="6991379" y="2770517"/>
            <a:ext cx="1285884" cy="473075"/>
            <a:chOff x="3929058" y="2071678"/>
            <a:chExt cx="1285884" cy="473075"/>
          </a:xfrm>
        </p:grpSpPr>
        <p:grpSp>
          <p:nvGrpSpPr>
            <p:cNvPr id="52" name="Groupe 89"/>
            <p:cNvGrpSpPr/>
            <p:nvPr/>
          </p:nvGrpSpPr>
          <p:grpSpPr>
            <a:xfrm>
              <a:off x="3929058" y="2071678"/>
              <a:ext cx="1285884" cy="473075"/>
              <a:chOff x="1928794" y="1142984"/>
              <a:chExt cx="1149350" cy="473075"/>
            </a:xfrm>
          </p:grpSpPr>
          <p:sp>
            <p:nvSpPr>
              <p:cNvPr id="60" name="AutoShape 9"/>
              <p:cNvSpPr>
                <a:spLocks noChangeAspect="1" noChangeArrowheads="1"/>
              </p:cNvSpPr>
              <p:nvPr/>
            </p:nvSpPr>
            <p:spPr bwMode="auto">
              <a:xfrm>
                <a:off x="1928794" y="1142984"/>
                <a:ext cx="1149350" cy="473075"/>
              </a:xfrm>
              <a:prstGeom prst="roundRect">
                <a:avLst>
                  <a:gd name="adj" fmla="val 20745"/>
                </a:avLst>
              </a:prstGeom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rtl="1"/>
                <a:endParaRPr lang="ar-DZ" sz="2000" b="1" dirty="0"/>
              </a:p>
            </p:txBody>
          </p:sp>
          <p:sp>
            <p:nvSpPr>
              <p:cNvPr id="63" name="AutoShape 9"/>
              <p:cNvSpPr>
                <a:spLocks noChangeAspect="1" noChangeArrowheads="1"/>
              </p:cNvSpPr>
              <p:nvPr/>
            </p:nvSpPr>
            <p:spPr bwMode="auto">
              <a:xfrm>
                <a:off x="1928794" y="1142984"/>
                <a:ext cx="1149350" cy="473075"/>
              </a:xfrm>
              <a:prstGeom prst="roundRect">
                <a:avLst>
                  <a:gd name="adj" fmla="val 20745"/>
                </a:avLst>
              </a:prstGeom>
              <a:noFill/>
              <a:ln>
                <a:solidFill>
                  <a:schemeClr val="tx1"/>
                </a:solidFill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rtl="1"/>
                <a:r>
                  <a:rPr lang="fr-FR" sz="2000" b="1" dirty="0">
                    <a:solidFill>
                      <a:schemeClr val="tx1"/>
                    </a:solidFill>
                    <a:cs typeface="Times New Roman" pitchFamily="18" charset="0"/>
                  </a:rPr>
                  <a:t>F=A </a:t>
                </a:r>
                <a:r>
                  <a:rPr lang="fr-FR" sz="2000" b="1" dirty="0" smtClean="0">
                    <a:solidFill>
                      <a:schemeClr val="tx1"/>
                    </a:solidFill>
                    <a:cs typeface="Times New Roman" pitchFamily="18" charset="0"/>
                  </a:rPr>
                  <a:t>+ B</a:t>
                </a:r>
                <a:endParaRPr lang="ar-DZ" sz="20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5" name="Ellipse 54"/>
            <p:cNvSpPr>
              <a:spLocks noChangeAspect="1"/>
            </p:cNvSpPr>
            <p:nvPr/>
          </p:nvSpPr>
          <p:spPr>
            <a:xfrm>
              <a:off x="4556449" y="2189416"/>
              <a:ext cx="216000" cy="216000"/>
            </a:xfrm>
            <a:prstGeom prst="ellipse">
              <a:avLst/>
            </a:prstGeom>
            <a:noFill/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3" name="Text Box 4"/>
          <p:cNvSpPr txBox="1">
            <a:spLocks noChangeArrowheads="1"/>
          </p:cNvSpPr>
          <p:nvPr/>
        </p:nvSpPr>
        <p:spPr bwMode="auto">
          <a:xfrm>
            <a:off x="7643835" y="71414"/>
            <a:ext cx="1428760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u="sng" dirty="0" smtClean="0">
                <a:solidFill>
                  <a:srgbClr val="FF0000"/>
                </a:solidFill>
                <a:cs typeface="Arabic Transparent" pitchFamily="2" charset="-78"/>
              </a:rPr>
              <a:t>11 - أمثلة:</a:t>
            </a:r>
            <a:endParaRPr lang="fr-FR" sz="2000" b="1" u="sng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64" name="Rectangle 23"/>
          <p:cNvSpPr>
            <a:spLocks noChangeAspect="1" noChangeArrowheads="1"/>
          </p:cNvSpPr>
          <p:nvPr/>
        </p:nvSpPr>
        <p:spPr bwMode="auto">
          <a:xfrm>
            <a:off x="1785918" y="268882"/>
            <a:ext cx="1838965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/>
            <a:r>
              <a:rPr lang="ar-DZ" sz="2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العجلة الحرة ـ1ـ</a:t>
            </a:r>
            <a:r>
              <a:rPr lang="fr-FR" sz="2000" b="1" dirty="0">
                <a:solidFill>
                  <a:schemeClr val="bg1">
                    <a:lumMod val="25000"/>
                  </a:schemeClr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endParaRPr lang="fr-FR" sz="2000" b="1" dirty="0">
              <a:solidFill>
                <a:schemeClr val="bg1">
                  <a:lumMod val="25000"/>
                </a:schemeClr>
              </a:solidFill>
            </a:endParaRPr>
          </a:p>
        </p:txBody>
      </p:sp>
      <p:sp>
        <p:nvSpPr>
          <p:cNvPr id="65" name="Rectangle 37"/>
          <p:cNvSpPr>
            <a:spLocks noChangeAspect="1" noChangeArrowheads="1"/>
          </p:cNvSpPr>
          <p:nvPr/>
        </p:nvSpPr>
        <p:spPr bwMode="auto">
          <a:xfrm>
            <a:off x="1990543" y="5912484"/>
            <a:ext cx="1822935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/>
            <a:r>
              <a:rPr lang="ar-DZ" sz="2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العجلة الحرة </a:t>
            </a:r>
            <a:r>
              <a:rPr lang="ar-DZ" sz="2000" b="1" dirty="0" err="1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fr-FR" sz="2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ar-DZ" sz="2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fr-FR" sz="2000" b="1" dirty="0">
                <a:solidFill>
                  <a:schemeClr val="bg1">
                    <a:lumMod val="25000"/>
                  </a:schemeClr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endParaRPr lang="fr-FR" sz="2000" b="1" dirty="0">
              <a:solidFill>
                <a:schemeClr val="bg1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44" grpId="0" animBg="1"/>
      <p:bldP spid="53" grpId="0"/>
      <p:bldP spid="64" grpId="0"/>
      <p:bldP spid="6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7081505">
            <a:off x="1544106" y="714356"/>
            <a:ext cx="2352158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1803414">
            <a:off x="1573417" y="3527994"/>
            <a:ext cx="2352158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Image 4"/>
          <p:cNvPicPr preferRelativeResize="0"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0809" y="878946"/>
            <a:ext cx="3816000" cy="3744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64" name="Groupe 63"/>
          <p:cNvGrpSpPr/>
          <p:nvPr/>
        </p:nvGrpSpPr>
        <p:grpSpPr>
          <a:xfrm>
            <a:off x="204769" y="3984631"/>
            <a:ext cx="1097928" cy="1944699"/>
            <a:chOff x="204769" y="3984631"/>
            <a:chExt cx="1097928" cy="1944699"/>
          </a:xfrm>
        </p:grpSpPr>
        <p:sp>
          <p:nvSpPr>
            <p:cNvPr id="36" name="Text Box 18"/>
            <p:cNvSpPr txBox="1">
              <a:spLocks noChangeAspect="1" noChangeArrowheads="1"/>
            </p:cNvSpPr>
            <p:nvPr/>
          </p:nvSpPr>
          <p:spPr bwMode="auto">
            <a:xfrm>
              <a:off x="875652" y="3994806"/>
              <a:ext cx="412750" cy="1833563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600" b="1" dirty="0"/>
            </a:p>
          </p:txBody>
        </p:sp>
        <p:sp>
          <p:nvSpPr>
            <p:cNvPr id="39" name="Text Box 18"/>
            <p:cNvSpPr txBox="1">
              <a:spLocks noChangeAspect="1" noChangeArrowheads="1"/>
            </p:cNvSpPr>
            <p:nvPr/>
          </p:nvSpPr>
          <p:spPr bwMode="auto">
            <a:xfrm>
              <a:off x="889947" y="4002072"/>
              <a:ext cx="412750" cy="1833563"/>
            </a:xfrm>
            <a:prstGeom prst="rect">
              <a:avLst/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40" name="Text Box 10"/>
            <p:cNvSpPr txBox="1">
              <a:spLocks noChangeAspect="1" noChangeArrowheads="1"/>
            </p:cNvSpPr>
            <p:nvPr/>
          </p:nvSpPr>
          <p:spPr bwMode="auto">
            <a:xfrm>
              <a:off x="291513" y="3984631"/>
              <a:ext cx="758825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LSB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41" name="Text Box 9"/>
            <p:cNvSpPr txBox="1">
              <a:spLocks noChangeAspect="1" noChangeArrowheads="1"/>
            </p:cNvSpPr>
            <p:nvPr/>
          </p:nvSpPr>
          <p:spPr bwMode="auto">
            <a:xfrm>
              <a:off x="204769" y="5556267"/>
              <a:ext cx="825500" cy="3730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MSB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3" name="Groupe 62"/>
          <p:cNvGrpSpPr/>
          <p:nvPr/>
        </p:nvGrpSpPr>
        <p:grpSpPr>
          <a:xfrm>
            <a:off x="216832" y="857232"/>
            <a:ext cx="1072217" cy="1978316"/>
            <a:chOff x="216832" y="857232"/>
            <a:chExt cx="1072217" cy="1978316"/>
          </a:xfrm>
        </p:grpSpPr>
        <p:sp>
          <p:nvSpPr>
            <p:cNvPr id="35" name="Text Box 22"/>
            <p:cNvSpPr txBox="1">
              <a:spLocks noChangeAspect="1" noChangeArrowheads="1"/>
            </p:cNvSpPr>
            <p:nvPr/>
          </p:nvSpPr>
          <p:spPr bwMode="auto">
            <a:xfrm>
              <a:off x="875652" y="857232"/>
              <a:ext cx="412750" cy="1881187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38" name="Text Box 22"/>
            <p:cNvSpPr txBox="1">
              <a:spLocks noChangeAspect="1" noChangeArrowheads="1"/>
            </p:cNvSpPr>
            <p:nvPr/>
          </p:nvSpPr>
          <p:spPr bwMode="auto">
            <a:xfrm>
              <a:off x="876299" y="864498"/>
              <a:ext cx="412750" cy="1881187"/>
            </a:xfrm>
            <a:prstGeom prst="rect">
              <a:avLst/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42" name="Text Box 8"/>
            <p:cNvSpPr txBox="1">
              <a:spLocks noChangeAspect="1" noChangeArrowheads="1"/>
            </p:cNvSpPr>
            <p:nvPr/>
          </p:nvSpPr>
          <p:spPr bwMode="auto">
            <a:xfrm>
              <a:off x="288270" y="889262"/>
              <a:ext cx="758825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LSB</a:t>
              </a:r>
              <a:endParaRPr lang="fr-FR" sz="1600" b="1">
                <a:solidFill>
                  <a:schemeClr val="tx1"/>
                </a:solidFill>
              </a:endParaRPr>
            </a:p>
          </p:txBody>
        </p:sp>
        <p:sp>
          <p:nvSpPr>
            <p:cNvPr id="43" name="Text Box 7"/>
            <p:cNvSpPr txBox="1">
              <a:spLocks noChangeAspect="1" noChangeArrowheads="1"/>
            </p:cNvSpPr>
            <p:nvPr/>
          </p:nvSpPr>
          <p:spPr bwMode="auto">
            <a:xfrm>
              <a:off x="216832" y="2460898"/>
              <a:ext cx="82550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MSB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e 85"/>
          <p:cNvGrpSpPr>
            <a:grpSpLocks noChangeAspect="1"/>
          </p:cNvGrpSpPr>
          <p:nvPr/>
        </p:nvGrpSpPr>
        <p:grpSpPr>
          <a:xfrm>
            <a:off x="5153492" y="1057898"/>
            <a:ext cx="972000" cy="390523"/>
            <a:chOff x="4214810" y="714356"/>
            <a:chExt cx="1074737" cy="431800"/>
          </a:xfrm>
        </p:grpSpPr>
        <p:sp>
          <p:nvSpPr>
            <p:cNvPr id="45" name="AutoShape 6"/>
            <p:cNvSpPr>
              <a:spLocks noChangeAspect="1" noChangeArrowheads="1"/>
            </p:cNvSpPr>
            <p:nvPr/>
          </p:nvSpPr>
          <p:spPr bwMode="auto">
            <a:xfrm>
              <a:off x="4214810" y="714356"/>
              <a:ext cx="1074737" cy="431800"/>
            </a:xfrm>
            <a:prstGeom prst="wedgeRoundRectCallout">
              <a:avLst>
                <a:gd name="adj1" fmla="val -60046"/>
                <a:gd name="adj2" fmla="val 231250"/>
                <a:gd name="adj3" fmla="val 16667"/>
              </a:avLst>
            </a:prstGeom>
            <a:solidFill>
              <a:srgbClr val="FFC000"/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fr-FR" sz="2000" b="1" dirty="0"/>
            </a:p>
          </p:txBody>
        </p:sp>
        <p:sp>
          <p:nvSpPr>
            <p:cNvPr id="46" name="AutoShape 6"/>
            <p:cNvSpPr>
              <a:spLocks noChangeAspect="1" noChangeArrowheads="1"/>
            </p:cNvSpPr>
            <p:nvPr/>
          </p:nvSpPr>
          <p:spPr bwMode="auto">
            <a:xfrm>
              <a:off x="4214810" y="714356"/>
              <a:ext cx="1074737" cy="431800"/>
            </a:xfrm>
            <a:prstGeom prst="wedgeRoundRectCallout">
              <a:avLst>
                <a:gd name="adj1" fmla="val -60046"/>
                <a:gd name="adj2" fmla="val 231250"/>
                <a:gd name="adj3" fmla="val 16667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2000" b="1" dirty="0">
                  <a:solidFill>
                    <a:srgbClr val="FF0000"/>
                  </a:solidFill>
                  <a:cs typeface="Times New Roman" pitchFamily="18" charset="0"/>
                </a:rPr>
                <a:t>M = </a:t>
              </a:r>
              <a:r>
                <a:rPr lang="fr-FR" sz="2000" b="1" dirty="0" smtClean="0">
                  <a:solidFill>
                    <a:srgbClr val="FF0000"/>
                  </a:solidFill>
                  <a:cs typeface="Times New Roman" pitchFamily="18" charset="0"/>
                </a:rPr>
                <a:t>0</a:t>
              </a:r>
              <a:endParaRPr lang="fr-FR" sz="2000" b="1" dirty="0"/>
            </a:p>
          </p:txBody>
        </p:sp>
      </p:grpSp>
      <p:grpSp>
        <p:nvGrpSpPr>
          <p:cNvPr id="47" name="Groupe 87"/>
          <p:cNvGrpSpPr>
            <a:grpSpLocks noChangeAspect="1"/>
          </p:cNvGrpSpPr>
          <p:nvPr/>
        </p:nvGrpSpPr>
        <p:grpSpPr>
          <a:xfrm>
            <a:off x="6738776" y="1000108"/>
            <a:ext cx="1548000" cy="455414"/>
            <a:chOff x="928662" y="357166"/>
            <a:chExt cx="1655431" cy="487020"/>
          </a:xfrm>
        </p:grpSpPr>
        <p:sp>
          <p:nvSpPr>
            <p:cNvPr id="48" name="AutoShape 8"/>
            <p:cNvSpPr>
              <a:spLocks noChangeAspect="1" noChangeArrowheads="1"/>
            </p:cNvSpPr>
            <p:nvPr/>
          </p:nvSpPr>
          <p:spPr bwMode="auto">
            <a:xfrm>
              <a:off x="933093" y="369523"/>
              <a:ext cx="1651000" cy="474663"/>
            </a:xfrm>
            <a:prstGeom prst="roundRect">
              <a:avLst>
                <a:gd name="adj" fmla="val 20745"/>
              </a:avLst>
            </a:prstGeom>
            <a:solidFill>
              <a:srgbClr val="FF66FF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endParaRPr lang="ar-DZ" sz="2000" b="1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49" name="AutoShape 8"/>
            <p:cNvSpPr>
              <a:spLocks noChangeAspect="1" noChangeArrowheads="1"/>
            </p:cNvSpPr>
            <p:nvPr/>
          </p:nvSpPr>
          <p:spPr bwMode="auto">
            <a:xfrm>
              <a:off x="928662" y="357166"/>
              <a:ext cx="1651000" cy="474663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ar-DZ" sz="20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وحدة </a:t>
              </a:r>
              <a:r>
                <a:rPr lang="ar-DZ" sz="20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حسابية</a:t>
              </a:r>
              <a:endParaRPr lang="ar-DZ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</p:grpSp>
      <p:sp>
        <p:nvSpPr>
          <p:cNvPr id="50" name="AutoShape 10"/>
          <p:cNvSpPr>
            <a:spLocks noChangeAspect="1" noChangeArrowheads="1"/>
          </p:cNvSpPr>
          <p:nvPr/>
        </p:nvSpPr>
        <p:spPr bwMode="auto">
          <a:xfrm>
            <a:off x="6498016" y="2928934"/>
            <a:ext cx="360000" cy="176797"/>
          </a:xfrm>
          <a:prstGeom prst="rightArrow">
            <a:avLst>
              <a:gd name="adj1" fmla="val 50000"/>
              <a:gd name="adj2" fmla="val 50906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51" name="AutoShape 5"/>
          <p:cNvSpPr>
            <a:spLocks noChangeAspect="1" noChangeArrowheads="1"/>
          </p:cNvSpPr>
          <p:nvPr/>
        </p:nvSpPr>
        <p:spPr bwMode="auto">
          <a:xfrm>
            <a:off x="6251067" y="1177350"/>
            <a:ext cx="412750" cy="152400"/>
          </a:xfrm>
          <a:prstGeom prst="rightArrow">
            <a:avLst>
              <a:gd name="adj1" fmla="val 50000"/>
              <a:gd name="adj2" fmla="val 67708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52" name="Groupe 89"/>
          <p:cNvGrpSpPr/>
          <p:nvPr/>
        </p:nvGrpSpPr>
        <p:grpSpPr>
          <a:xfrm>
            <a:off x="7048580" y="2800986"/>
            <a:ext cx="1571636" cy="473075"/>
            <a:chOff x="1928794" y="1142984"/>
            <a:chExt cx="1149350" cy="473075"/>
          </a:xfrm>
        </p:grpSpPr>
        <p:sp>
          <p:nvSpPr>
            <p:cNvPr id="53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1149350" cy="473075"/>
            </a:xfrm>
            <a:prstGeom prst="roundRect">
              <a:avLst>
                <a:gd name="adj" fmla="val 20745"/>
              </a:avLst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2000" b="1" dirty="0"/>
            </a:p>
          </p:txBody>
        </p:sp>
        <p:sp>
          <p:nvSpPr>
            <p:cNvPr id="54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1149350" cy="473075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2000" b="1" dirty="0">
                  <a:solidFill>
                    <a:schemeClr val="tx1"/>
                  </a:solidFill>
                  <a:cs typeface="Times New Roman" pitchFamily="18" charset="0"/>
                </a:rPr>
                <a:t>F=A </a:t>
              </a:r>
              <a:r>
                <a:rPr lang="fr-FR" sz="2000" b="1" dirty="0" smtClean="0">
                  <a:solidFill>
                    <a:schemeClr val="tx1"/>
                  </a:solidFill>
                  <a:cs typeface="Times New Roman" pitchFamily="18" charset="0"/>
                </a:rPr>
                <a:t>plus B</a:t>
              </a:r>
              <a:endParaRPr lang="ar-DZ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5" name="Groupe 54"/>
          <p:cNvGrpSpPr/>
          <p:nvPr/>
        </p:nvGrpSpPr>
        <p:grpSpPr>
          <a:xfrm>
            <a:off x="7643834" y="2214554"/>
            <a:ext cx="828000" cy="360000"/>
            <a:chOff x="5929322" y="1214422"/>
            <a:chExt cx="828000" cy="360000"/>
          </a:xfrm>
        </p:grpSpPr>
        <p:sp>
          <p:nvSpPr>
            <p:cNvPr id="56" name="AutoShape 9"/>
            <p:cNvSpPr>
              <a:spLocks noChangeAspect="1" noChangeArrowheads="1"/>
            </p:cNvSpPr>
            <p:nvPr/>
          </p:nvSpPr>
          <p:spPr bwMode="auto">
            <a:xfrm>
              <a:off x="5929322" y="1214422"/>
              <a:ext cx="828000" cy="360000"/>
            </a:xfrm>
            <a:prstGeom prst="roundRect">
              <a:avLst>
                <a:gd name="adj" fmla="val 20745"/>
              </a:avLst>
            </a:prstGeom>
            <a:solidFill>
              <a:srgbClr val="CCCC00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1600" b="1" dirty="0"/>
            </a:p>
          </p:txBody>
        </p:sp>
        <p:sp>
          <p:nvSpPr>
            <p:cNvPr id="57" name="AutoShape 9"/>
            <p:cNvSpPr>
              <a:spLocks noChangeAspect="1" noChangeArrowheads="1"/>
            </p:cNvSpPr>
            <p:nvPr/>
          </p:nvSpPr>
          <p:spPr bwMode="auto">
            <a:xfrm>
              <a:off x="5929322" y="1214422"/>
              <a:ext cx="828000" cy="360000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1600" b="1" dirty="0" err="1" smtClean="0">
                  <a:solidFill>
                    <a:schemeClr val="tx1"/>
                  </a:solidFill>
                  <a:cs typeface="Times New Roman" pitchFamily="18" charset="0"/>
                </a:rPr>
                <a:t>Cn</a:t>
              </a: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= 0</a:t>
              </a:r>
              <a:endParaRPr lang="ar-DZ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7" name="Groupe 36"/>
          <p:cNvGrpSpPr/>
          <p:nvPr/>
        </p:nvGrpSpPr>
        <p:grpSpPr>
          <a:xfrm>
            <a:off x="7036618" y="3831917"/>
            <a:ext cx="1666235" cy="488311"/>
            <a:chOff x="7036618" y="3831917"/>
            <a:chExt cx="1666235" cy="488311"/>
          </a:xfrm>
        </p:grpSpPr>
        <p:sp>
          <p:nvSpPr>
            <p:cNvPr id="34" name="AutoShape 12"/>
            <p:cNvSpPr>
              <a:spLocks noChangeAspect="1" noChangeArrowheads="1"/>
            </p:cNvSpPr>
            <p:nvPr/>
          </p:nvSpPr>
          <p:spPr bwMode="auto">
            <a:xfrm>
              <a:off x="7036618" y="3831917"/>
              <a:ext cx="1652587" cy="474663"/>
            </a:xfrm>
            <a:prstGeom prst="roundRect">
              <a:avLst>
                <a:gd name="adj" fmla="val 20745"/>
              </a:avLst>
            </a:prstGeom>
            <a:solidFill>
              <a:schemeClr val="bg2">
                <a:lumMod val="60000"/>
                <a:lumOff val="40000"/>
              </a:schemeClr>
            </a:solidFill>
            <a:ln w="9525">
              <a:solidFill>
                <a:srgbClr val="292929"/>
              </a:solidFill>
              <a:round/>
              <a:headEnd/>
              <a:tailEnd/>
            </a:ln>
          </p:spPr>
          <p:txBody>
            <a:bodyPr/>
            <a:lstStyle/>
            <a:p>
              <a:pPr algn="ctr" rtl="1"/>
              <a:endParaRPr lang="ar-DZ" b="1" dirty="0"/>
            </a:p>
          </p:txBody>
        </p:sp>
        <p:sp>
          <p:nvSpPr>
            <p:cNvPr id="58" name="AutoShape 12"/>
            <p:cNvSpPr>
              <a:spLocks noChangeAspect="1" noChangeArrowheads="1"/>
            </p:cNvSpPr>
            <p:nvPr/>
          </p:nvSpPr>
          <p:spPr bwMode="auto">
            <a:xfrm>
              <a:off x="7050266" y="3845565"/>
              <a:ext cx="1652587" cy="474663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fr-FR" sz="2000" b="1" dirty="0">
                  <a:solidFill>
                    <a:schemeClr val="tx1"/>
                  </a:solidFill>
                  <a:cs typeface="Times New Roman" pitchFamily="18" charset="0"/>
                </a:rPr>
                <a:t>F = </a:t>
              </a:r>
              <a:r>
                <a:rPr lang="fr-FR" sz="2000" b="1" dirty="0" smtClean="0">
                  <a:solidFill>
                    <a:schemeClr val="tx1"/>
                  </a:solidFill>
                  <a:cs typeface="Times New Roman" pitchFamily="18" charset="0"/>
                </a:rPr>
                <a:t>1010</a:t>
              </a:r>
              <a:endParaRPr lang="ar-DZ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59" name="AutoShape 10"/>
          <p:cNvSpPr>
            <a:spLocks noChangeAspect="1" noChangeArrowheads="1"/>
          </p:cNvSpPr>
          <p:nvPr/>
        </p:nvSpPr>
        <p:spPr bwMode="auto">
          <a:xfrm rot="5400000">
            <a:off x="7579609" y="3457412"/>
            <a:ext cx="439826" cy="216000"/>
          </a:xfrm>
          <a:prstGeom prst="rightArrow">
            <a:avLst>
              <a:gd name="adj1" fmla="val 50000"/>
              <a:gd name="adj2" fmla="val 50906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60" name="Groupe 91"/>
          <p:cNvGrpSpPr/>
          <p:nvPr/>
        </p:nvGrpSpPr>
        <p:grpSpPr>
          <a:xfrm>
            <a:off x="4643626" y="4357694"/>
            <a:ext cx="1656095" cy="593725"/>
            <a:chOff x="2071338" y="5429264"/>
            <a:chExt cx="1656095" cy="593725"/>
          </a:xfrm>
        </p:grpSpPr>
        <p:sp>
          <p:nvSpPr>
            <p:cNvPr id="61" name="Text Box 5"/>
            <p:cNvSpPr txBox="1">
              <a:spLocks noChangeAspect="1" noChangeArrowheads="1"/>
            </p:cNvSpPr>
            <p:nvPr/>
          </p:nvSpPr>
          <p:spPr bwMode="auto">
            <a:xfrm>
              <a:off x="2071338" y="5429264"/>
              <a:ext cx="1655763" cy="59372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600" b="1" dirty="0"/>
            </a:p>
          </p:txBody>
        </p:sp>
        <p:sp>
          <p:nvSpPr>
            <p:cNvPr id="62" name="Text Box 5"/>
            <p:cNvSpPr txBox="1">
              <a:spLocks noChangeAspect="1" noChangeArrowheads="1"/>
            </p:cNvSpPr>
            <p:nvPr/>
          </p:nvSpPr>
          <p:spPr bwMode="auto">
            <a:xfrm>
              <a:off x="2071670" y="5429264"/>
              <a:ext cx="1655763" cy="593725"/>
            </a:xfrm>
            <a:prstGeom prst="rect">
              <a:avLst/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S3   S2  S1  S0   </a:t>
              </a:r>
            </a:p>
            <a:p>
              <a:r>
                <a:rPr lang="fr-FR" sz="1600" b="1" dirty="0" smtClean="0">
                  <a:solidFill>
                    <a:schemeClr val="tx1"/>
                  </a:solidFill>
                </a:rPr>
                <a:t> </a:t>
              </a:r>
              <a:r>
                <a:rPr lang="ar-DZ" sz="1600" b="1" dirty="0" smtClean="0">
                  <a:solidFill>
                    <a:schemeClr val="tx1"/>
                  </a:solidFill>
                </a:rPr>
                <a:t>1</a:t>
              </a:r>
              <a:r>
                <a:rPr lang="fr-FR" sz="1600" b="1" dirty="0" smtClean="0">
                  <a:solidFill>
                    <a:schemeClr val="tx1"/>
                  </a:solidFill>
                </a:rPr>
                <a:t>     0     0    1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7643835" y="71414"/>
            <a:ext cx="1428760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u="sng" dirty="0" smtClean="0">
                <a:solidFill>
                  <a:srgbClr val="FF0000"/>
                </a:solidFill>
                <a:cs typeface="Arabic Transparent" pitchFamily="2" charset="-78"/>
              </a:rPr>
              <a:t>11 - أمثلة:</a:t>
            </a:r>
            <a:endParaRPr lang="fr-FR" sz="2000" b="1" u="sng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sp>
        <p:nvSpPr>
          <p:cNvPr id="65" name="Rectangle 23"/>
          <p:cNvSpPr>
            <a:spLocks noChangeAspect="1" noChangeArrowheads="1"/>
          </p:cNvSpPr>
          <p:nvPr/>
        </p:nvSpPr>
        <p:spPr bwMode="auto">
          <a:xfrm>
            <a:off x="1785918" y="268882"/>
            <a:ext cx="1838965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/>
            <a:r>
              <a:rPr lang="ar-DZ" sz="2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العجلة الحرة ـ1ـ</a:t>
            </a:r>
            <a:r>
              <a:rPr lang="fr-FR" sz="2000" b="1" dirty="0">
                <a:solidFill>
                  <a:schemeClr val="bg1">
                    <a:lumMod val="25000"/>
                  </a:schemeClr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endParaRPr lang="fr-FR" sz="2000" b="1" dirty="0">
              <a:solidFill>
                <a:schemeClr val="bg1">
                  <a:lumMod val="25000"/>
                </a:schemeClr>
              </a:solidFill>
            </a:endParaRPr>
          </a:p>
        </p:txBody>
      </p:sp>
      <p:sp>
        <p:nvSpPr>
          <p:cNvPr id="66" name="Rectangle 37"/>
          <p:cNvSpPr>
            <a:spLocks noChangeAspect="1" noChangeArrowheads="1"/>
          </p:cNvSpPr>
          <p:nvPr/>
        </p:nvSpPr>
        <p:spPr bwMode="auto">
          <a:xfrm>
            <a:off x="1990543" y="5912484"/>
            <a:ext cx="1822935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/>
            <a:r>
              <a:rPr lang="ar-DZ" sz="2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العجلة الحرة </a:t>
            </a:r>
            <a:r>
              <a:rPr lang="ar-DZ" sz="2000" b="1" dirty="0" err="1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fr-FR" sz="2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ar-DZ" sz="2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fr-FR" sz="2000" b="1" dirty="0">
                <a:solidFill>
                  <a:schemeClr val="bg1">
                    <a:lumMod val="25000"/>
                  </a:schemeClr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endParaRPr lang="fr-FR" sz="2000" b="1" dirty="0">
              <a:solidFill>
                <a:schemeClr val="bg1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9" grpId="0" animBg="1"/>
      <p:bldP spid="33" grpId="0"/>
      <p:bldP spid="65" grpId="0"/>
      <p:bldP spid="6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8322" y="1222708"/>
            <a:ext cx="3298190" cy="4706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49" name="Groupe 48"/>
          <p:cNvGrpSpPr/>
          <p:nvPr/>
        </p:nvGrpSpPr>
        <p:grpSpPr>
          <a:xfrm>
            <a:off x="1785918" y="3893441"/>
            <a:ext cx="1085865" cy="1908886"/>
            <a:chOff x="1785918" y="3893441"/>
            <a:chExt cx="1085865" cy="1908886"/>
          </a:xfrm>
        </p:grpSpPr>
        <p:sp>
          <p:nvSpPr>
            <p:cNvPr id="14" name="Text Box 18"/>
            <p:cNvSpPr txBox="1">
              <a:spLocks noChangeAspect="1" noChangeArrowheads="1"/>
            </p:cNvSpPr>
            <p:nvPr/>
          </p:nvSpPr>
          <p:spPr bwMode="auto">
            <a:xfrm>
              <a:off x="2444738" y="3939241"/>
              <a:ext cx="412750" cy="1833563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600" b="1" dirty="0"/>
            </a:p>
          </p:txBody>
        </p:sp>
        <p:sp>
          <p:nvSpPr>
            <p:cNvPr id="6" name="Text Box 18"/>
            <p:cNvSpPr txBox="1">
              <a:spLocks noChangeAspect="1" noChangeArrowheads="1"/>
            </p:cNvSpPr>
            <p:nvPr/>
          </p:nvSpPr>
          <p:spPr bwMode="auto">
            <a:xfrm>
              <a:off x="2459033" y="3946507"/>
              <a:ext cx="412750" cy="1833563"/>
            </a:xfrm>
            <a:prstGeom prst="rect">
              <a:avLst/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Text Box 10"/>
            <p:cNvSpPr txBox="1">
              <a:spLocks noChangeAspect="1" noChangeArrowheads="1"/>
            </p:cNvSpPr>
            <p:nvPr/>
          </p:nvSpPr>
          <p:spPr bwMode="auto">
            <a:xfrm>
              <a:off x="1857168" y="3893441"/>
              <a:ext cx="758825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LSB</a:t>
              </a:r>
              <a:endParaRPr lang="fr-FR" sz="1600" b="1">
                <a:solidFill>
                  <a:schemeClr val="tx1"/>
                </a:solidFill>
              </a:endParaRPr>
            </a:p>
          </p:txBody>
        </p:sp>
        <p:sp>
          <p:nvSpPr>
            <p:cNvPr id="8" name="Text Box 9"/>
            <p:cNvSpPr txBox="1">
              <a:spLocks noChangeAspect="1" noChangeArrowheads="1"/>
            </p:cNvSpPr>
            <p:nvPr/>
          </p:nvSpPr>
          <p:spPr bwMode="auto">
            <a:xfrm>
              <a:off x="1785918" y="5429264"/>
              <a:ext cx="825500" cy="3730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MSB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8" name="Groupe 47"/>
          <p:cNvGrpSpPr/>
          <p:nvPr/>
        </p:nvGrpSpPr>
        <p:grpSpPr>
          <a:xfrm>
            <a:off x="1785918" y="1357298"/>
            <a:ext cx="1072217" cy="2017724"/>
            <a:chOff x="1785918" y="1357298"/>
            <a:chExt cx="1072217" cy="2017724"/>
          </a:xfrm>
        </p:grpSpPr>
        <p:sp>
          <p:nvSpPr>
            <p:cNvPr id="13" name="Text Box 22"/>
            <p:cNvSpPr txBox="1">
              <a:spLocks noChangeAspect="1" noChangeArrowheads="1"/>
            </p:cNvSpPr>
            <p:nvPr/>
          </p:nvSpPr>
          <p:spPr bwMode="auto">
            <a:xfrm>
              <a:off x="2444738" y="1396706"/>
              <a:ext cx="412750" cy="1881187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5" name="Text Box 22"/>
            <p:cNvSpPr txBox="1">
              <a:spLocks noChangeAspect="1" noChangeArrowheads="1"/>
            </p:cNvSpPr>
            <p:nvPr/>
          </p:nvSpPr>
          <p:spPr bwMode="auto">
            <a:xfrm>
              <a:off x="2445385" y="1403972"/>
              <a:ext cx="412750" cy="1881187"/>
            </a:xfrm>
            <a:prstGeom prst="rect">
              <a:avLst/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Text Box 8"/>
            <p:cNvSpPr txBox="1">
              <a:spLocks noChangeAspect="1" noChangeArrowheads="1"/>
            </p:cNvSpPr>
            <p:nvPr/>
          </p:nvSpPr>
          <p:spPr bwMode="auto">
            <a:xfrm>
              <a:off x="1857356" y="1357298"/>
              <a:ext cx="758825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LSB</a:t>
              </a:r>
              <a:endParaRPr lang="fr-FR" sz="1600" b="1">
                <a:solidFill>
                  <a:schemeClr val="tx1"/>
                </a:solidFill>
              </a:endParaRPr>
            </a:p>
          </p:txBody>
        </p:sp>
        <p:sp>
          <p:nvSpPr>
            <p:cNvPr id="10" name="Text Box 7"/>
            <p:cNvSpPr txBox="1">
              <a:spLocks noChangeAspect="1" noChangeArrowheads="1"/>
            </p:cNvSpPr>
            <p:nvPr/>
          </p:nvSpPr>
          <p:spPr bwMode="auto">
            <a:xfrm>
              <a:off x="1785918" y="3000372"/>
              <a:ext cx="82550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MSB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1" name="Rectangle 23"/>
          <p:cNvSpPr>
            <a:spLocks noChangeAspect="1" noChangeArrowheads="1"/>
          </p:cNvSpPr>
          <p:nvPr/>
        </p:nvSpPr>
        <p:spPr bwMode="auto">
          <a:xfrm>
            <a:off x="2490179" y="816288"/>
            <a:ext cx="1838965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/>
            <a:r>
              <a:rPr lang="ar-DZ" sz="2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العجلة الحرة ـ1ـ</a:t>
            </a:r>
            <a:r>
              <a:rPr lang="fr-FR" sz="2000" b="1" dirty="0">
                <a:solidFill>
                  <a:schemeClr val="bg1">
                    <a:lumMod val="25000"/>
                  </a:schemeClr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endParaRPr lang="fr-FR" sz="2000" b="1" dirty="0">
              <a:solidFill>
                <a:schemeClr val="bg1">
                  <a:lumMod val="25000"/>
                </a:schemeClr>
              </a:solidFill>
            </a:endParaRPr>
          </a:p>
        </p:txBody>
      </p:sp>
      <p:sp>
        <p:nvSpPr>
          <p:cNvPr id="12" name="Rectangle 37"/>
          <p:cNvSpPr>
            <a:spLocks noChangeAspect="1" noChangeArrowheads="1"/>
          </p:cNvSpPr>
          <p:nvPr/>
        </p:nvSpPr>
        <p:spPr bwMode="auto">
          <a:xfrm>
            <a:off x="2571736" y="5932470"/>
            <a:ext cx="1822935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/>
            <a:r>
              <a:rPr lang="ar-DZ" sz="2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العجلة الحرة </a:t>
            </a:r>
            <a:r>
              <a:rPr lang="ar-DZ" sz="2000" b="1" dirty="0" err="1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fr-FR" sz="2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ar-DZ" sz="2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fr-FR" sz="2000" b="1" dirty="0">
                <a:solidFill>
                  <a:schemeClr val="bg1">
                    <a:lumMod val="25000"/>
                  </a:schemeClr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endParaRPr lang="fr-FR" sz="2000" b="1" dirty="0">
              <a:solidFill>
                <a:schemeClr val="bg1">
                  <a:lumMod val="25000"/>
                </a:schemeClr>
              </a:solidFill>
            </a:endParaRPr>
          </a:p>
        </p:txBody>
      </p:sp>
      <p:grpSp>
        <p:nvGrpSpPr>
          <p:cNvPr id="2" name="Groupe 85"/>
          <p:cNvGrpSpPr>
            <a:grpSpLocks noChangeAspect="1"/>
          </p:cNvGrpSpPr>
          <p:nvPr/>
        </p:nvGrpSpPr>
        <p:grpSpPr>
          <a:xfrm>
            <a:off x="4786314" y="1316354"/>
            <a:ext cx="972000" cy="390523"/>
            <a:chOff x="4214810" y="714356"/>
            <a:chExt cx="1074737" cy="431800"/>
          </a:xfrm>
        </p:grpSpPr>
        <p:sp>
          <p:nvSpPr>
            <p:cNvPr id="19" name="AutoShape 6"/>
            <p:cNvSpPr>
              <a:spLocks noChangeAspect="1" noChangeArrowheads="1"/>
            </p:cNvSpPr>
            <p:nvPr/>
          </p:nvSpPr>
          <p:spPr bwMode="auto">
            <a:xfrm>
              <a:off x="4214810" y="714356"/>
              <a:ext cx="1074737" cy="431800"/>
            </a:xfrm>
            <a:prstGeom prst="wedgeRoundRectCallout">
              <a:avLst>
                <a:gd name="adj1" fmla="val -60046"/>
                <a:gd name="adj2" fmla="val 231250"/>
                <a:gd name="adj3" fmla="val 16667"/>
              </a:avLst>
            </a:prstGeom>
            <a:solidFill>
              <a:srgbClr val="FFC000"/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fr-FR" sz="2000" b="1" dirty="0"/>
            </a:p>
          </p:txBody>
        </p:sp>
        <p:sp>
          <p:nvSpPr>
            <p:cNvPr id="20" name="AutoShape 6"/>
            <p:cNvSpPr>
              <a:spLocks noChangeAspect="1" noChangeArrowheads="1"/>
            </p:cNvSpPr>
            <p:nvPr/>
          </p:nvSpPr>
          <p:spPr bwMode="auto">
            <a:xfrm>
              <a:off x="4214810" y="714356"/>
              <a:ext cx="1074737" cy="431800"/>
            </a:xfrm>
            <a:prstGeom prst="wedgeRoundRectCallout">
              <a:avLst>
                <a:gd name="adj1" fmla="val -60046"/>
                <a:gd name="adj2" fmla="val 231250"/>
                <a:gd name="adj3" fmla="val 16667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2000" b="1" dirty="0">
                  <a:solidFill>
                    <a:srgbClr val="FF0000"/>
                  </a:solidFill>
                  <a:cs typeface="Times New Roman" pitchFamily="18" charset="0"/>
                </a:rPr>
                <a:t>M = </a:t>
              </a:r>
              <a:r>
                <a:rPr lang="fr-FR" sz="2000" b="1" dirty="0" smtClean="0">
                  <a:solidFill>
                    <a:srgbClr val="FF0000"/>
                  </a:solidFill>
                  <a:cs typeface="Times New Roman" pitchFamily="18" charset="0"/>
                </a:rPr>
                <a:t>1</a:t>
              </a:r>
              <a:endParaRPr lang="fr-FR" sz="2000" b="1" dirty="0"/>
            </a:p>
          </p:txBody>
        </p:sp>
      </p:grpSp>
      <p:sp>
        <p:nvSpPr>
          <p:cNvPr id="24" name="AutoShape 10"/>
          <p:cNvSpPr>
            <a:spLocks noChangeAspect="1" noChangeArrowheads="1"/>
          </p:cNvSpPr>
          <p:nvPr/>
        </p:nvSpPr>
        <p:spPr bwMode="auto">
          <a:xfrm>
            <a:off x="6266468" y="3282926"/>
            <a:ext cx="360000" cy="176797"/>
          </a:xfrm>
          <a:prstGeom prst="rightArrow">
            <a:avLst>
              <a:gd name="adj1" fmla="val 50000"/>
              <a:gd name="adj2" fmla="val 50906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5" name="AutoShape 5"/>
          <p:cNvSpPr>
            <a:spLocks noChangeAspect="1" noChangeArrowheads="1"/>
          </p:cNvSpPr>
          <p:nvPr/>
        </p:nvSpPr>
        <p:spPr bwMode="auto">
          <a:xfrm>
            <a:off x="5883889" y="1435806"/>
            <a:ext cx="412750" cy="152400"/>
          </a:xfrm>
          <a:prstGeom prst="rightArrow">
            <a:avLst>
              <a:gd name="adj1" fmla="val 50000"/>
              <a:gd name="adj2" fmla="val 67708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47" name="Groupe 46"/>
          <p:cNvGrpSpPr/>
          <p:nvPr/>
        </p:nvGrpSpPr>
        <p:grpSpPr>
          <a:xfrm>
            <a:off x="6792974" y="4211620"/>
            <a:ext cx="1666235" cy="488311"/>
            <a:chOff x="6792974" y="4211620"/>
            <a:chExt cx="1666235" cy="488311"/>
          </a:xfrm>
        </p:grpSpPr>
        <p:sp>
          <p:nvSpPr>
            <p:cNvPr id="58" name="AutoShape 12"/>
            <p:cNvSpPr>
              <a:spLocks noChangeAspect="1" noChangeArrowheads="1"/>
            </p:cNvSpPr>
            <p:nvPr/>
          </p:nvSpPr>
          <p:spPr bwMode="auto">
            <a:xfrm>
              <a:off x="6792974" y="4211620"/>
              <a:ext cx="1652587" cy="474663"/>
            </a:xfrm>
            <a:prstGeom prst="roundRect">
              <a:avLst>
                <a:gd name="adj" fmla="val 20745"/>
              </a:avLst>
            </a:prstGeom>
            <a:solidFill>
              <a:schemeClr val="bg2">
                <a:lumMod val="60000"/>
                <a:lumOff val="40000"/>
              </a:schemeClr>
            </a:solidFill>
            <a:ln w="9525">
              <a:solidFill>
                <a:srgbClr val="292929"/>
              </a:solidFill>
              <a:round/>
              <a:headEnd/>
              <a:tailEnd/>
            </a:ln>
          </p:spPr>
          <p:txBody>
            <a:bodyPr/>
            <a:lstStyle/>
            <a:p>
              <a:pPr algn="ctr" rtl="1"/>
              <a:endParaRPr lang="ar-DZ" b="1" dirty="0"/>
            </a:p>
          </p:txBody>
        </p:sp>
        <p:sp>
          <p:nvSpPr>
            <p:cNvPr id="55" name="AutoShape 12"/>
            <p:cNvSpPr>
              <a:spLocks noChangeAspect="1" noChangeArrowheads="1"/>
            </p:cNvSpPr>
            <p:nvPr/>
          </p:nvSpPr>
          <p:spPr bwMode="auto">
            <a:xfrm>
              <a:off x="6806622" y="4225268"/>
              <a:ext cx="1652587" cy="474663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fr-FR" sz="2000" b="1" dirty="0">
                  <a:solidFill>
                    <a:schemeClr val="tx1"/>
                  </a:solidFill>
                  <a:cs typeface="Times New Roman" pitchFamily="18" charset="0"/>
                </a:rPr>
                <a:t>F = </a:t>
              </a:r>
              <a:r>
                <a:rPr lang="fr-FR" sz="2000" b="1" dirty="0" smtClean="0">
                  <a:solidFill>
                    <a:schemeClr val="tx1"/>
                  </a:solidFill>
                  <a:cs typeface="Times New Roman" pitchFamily="18" charset="0"/>
                </a:rPr>
                <a:t>0010</a:t>
              </a:r>
              <a:endParaRPr lang="ar-DZ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57" name="AutoShape 10"/>
          <p:cNvSpPr>
            <a:spLocks noChangeAspect="1" noChangeArrowheads="1"/>
          </p:cNvSpPr>
          <p:nvPr/>
        </p:nvSpPr>
        <p:spPr bwMode="auto">
          <a:xfrm rot="5400000">
            <a:off x="7335965" y="3837115"/>
            <a:ext cx="439826" cy="216000"/>
          </a:xfrm>
          <a:prstGeom prst="rightArrow">
            <a:avLst>
              <a:gd name="adj1" fmla="val 50000"/>
              <a:gd name="adj2" fmla="val 50906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33" name="Groupe 87"/>
          <p:cNvGrpSpPr>
            <a:grpSpLocks noChangeAspect="1"/>
          </p:cNvGrpSpPr>
          <p:nvPr/>
        </p:nvGrpSpPr>
        <p:grpSpPr>
          <a:xfrm>
            <a:off x="6371598" y="1255366"/>
            <a:ext cx="1548000" cy="455414"/>
            <a:chOff x="928662" y="357166"/>
            <a:chExt cx="1655431" cy="487020"/>
          </a:xfrm>
        </p:grpSpPr>
        <p:sp>
          <p:nvSpPr>
            <p:cNvPr id="34" name="AutoShape 8"/>
            <p:cNvSpPr>
              <a:spLocks noChangeAspect="1" noChangeArrowheads="1"/>
            </p:cNvSpPr>
            <p:nvPr/>
          </p:nvSpPr>
          <p:spPr bwMode="auto">
            <a:xfrm>
              <a:off x="933093" y="369523"/>
              <a:ext cx="1651000" cy="474663"/>
            </a:xfrm>
            <a:prstGeom prst="roundRect">
              <a:avLst>
                <a:gd name="adj" fmla="val 20745"/>
              </a:avLst>
            </a:prstGeom>
            <a:solidFill>
              <a:srgbClr val="FF66FF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endParaRPr lang="ar-DZ" sz="2000" b="1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35" name="AutoShape 8"/>
            <p:cNvSpPr>
              <a:spLocks noChangeAspect="1" noChangeArrowheads="1"/>
            </p:cNvSpPr>
            <p:nvPr/>
          </p:nvSpPr>
          <p:spPr bwMode="auto">
            <a:xfrm>
              <a:off x="928662" y="357166"/>
              <a:ext cx="1651000" cy="474663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ar-DZ" sz="20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وحدة منطقية</a:t>
              </a:r>
            </a:p>
          </p:txBody>
        </p:sp>
      </p:grpSp>
      <p:grpSp>
        <p:nvGrpSpPr>
          <p:cNvPr id="36" name="Groupe 35"/>
          <p:cNvGrpSpPr/>
          <p:nvPr/>
        </p:nvGrpSpPr>
        <p:grpSpPr>
          <a:xfrm>
            <a:off x="6806622" y="3112754"/>
            <a:ext cx="1285884" cy="473075"/>
            <a:chOff x="3929058" y="2071678"/>
            <a:chExt cx="1285884" cy="473075"/>
          </a:xfrm>
        </p:grpSpPr>
        <p:grpSp>
          <p:nvGrpSpPr>
            <p:cNvPr id="37" name="Groupe 89"/>
            <p:cNvGrpSpPr/>
            <p:nvPr/>
          </p:nvGrpSpPr>
          <p:grpSpPr>
            <a:xfrm>
              <a:off x="3929058" y="2071678"/>
              <a:ext cx="1285884" cy="473075"/>
              <a:chOff x="1928794" y="1142984"/>
              <a:chExt cx="1149350" cy="473075"/>
            </a:xfrm>
          </p:grpSpPr>
          <p:sp>
            <p:nvSpPr>
              <p:cNvPr id="39" name="AutoShape 9"/>
              <p:cNvSpPr>
                <a:spLocks noChangeAspect="1" noChangeArrowheads="1"/>
              </p:cNvSpPr>
              <p:nvPr/>
            </p:nvSpPr>
            <p:spPr bwMode="auto">
              <a:xfrm>
                <a:off x="1928794" y="1142984"/>
                <a:ext cx="1149350" cy="473075"/>
              </a:xfrm>
              <a:prstGeom prst="roundRect">
                <a:avLst>
                  <a:gd name="adj" fmla="val 20745"/>
                </a:avLst>
              </a:prstGeom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rtl="1"/>
                <a:endParaRPr lang="ar-DZ" sz="2000" b="1" dirty="0"/>
              </a:p>
            </p:txBody>
          </p:sp>
          <p:sp>
            <p:nvSpPr>
              <p:cNvPr id="42" name="AutoShape 9"/>
              <p:cNvSpPr>
                <a:spLocks noChangeAspect="1" noChangeArrowheads="1"/>
              </p:cNvSpPr>
              <p:nvPr/>
            </p:nvSpPr>
            <p:spPr bwMode="auto">
              <a:xfrm>
                <a:off x="1928794" y="1142984"/>
                <a:ext cx="1149350" cy="473075"/>
              </a:xfrm>
              <a:prstGeom prst="roundRect">
                <a:avLst>
                  <a:gd name="adj" fmla="val 20745"/>
                </a:avLst>
              </a:prstGeom>
              <a:noFill/>
              <a:ln>
                <a:solidFill>
                  <a:schemeClr val="tx1"/>
                </a:solidFill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rtl="1"/>
                <a:r>
                  <a:rPr lang="fr-FR" sz="2000" b="1" dirty="0">
                    <a:solidFill>
                      <a:schemeClr val="tx1"/>
                    </a:solidFill>
                    <a:cs typeface="Times New Roman" pitchFamily="18" charset="0"/>
                  </a:rPr>
                  <a:t>F=A </a:t>
                </a:r>
                <a:r>
                  <a:rPr lang="fr-FR" sz="2000" b="1" dirty="0" smtClean="0">
                    <a:solidFill>
                      <a:schemeClr val="tx1"/>
                    </a:solidFill>
                    <a:cs typeface="Times New Roman" pitchFamily="18" charset="0"/>
                  </a:rPr>
                  <a:t>+ B</a:t>
                </a:r>
                <a:endParaRPr lang="ar-DZ" sz="20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8" name="Ellipse 37"/>
            <p:cNvSpPr>
              <a:spLocks noChangeAspect="1"/>
            </p:cNvSpPr>
            <p:nvPr/>
          </p:nvSpPr>
          <p:spPr>
            <a:xfrm>
              <a:off x="4556449" y="2189416"/>
              <a:ext cx="216000" cy="216000"/>
            </a:xfrm>
            <a:prstGeom prst="ellipse">
              <a:avLst/>
            </a:prstGeom>
            <a:noFill/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3" name="Groupe 91"/>
          <p:cNvGrpSpPr/>
          <p:nvPr/>
        </p:nvGrpSpPr>
        <p:grpSpPr>
          <a:xfrm>
            <a:off x="4429124" y="4572008"/>
            <a:ext cx="1656095" cy="593725"/>
            <a:chOff x="2071338" y="5429264"/>
            <a:chExt cx="1656095" cy="593725"/>
          </a:xfrm>
        </p:grpSpPr>
        <p:sp>
          <p:nvSpPr>
            <p:cNvPr id="44" name="Text Box 5"/>
            <p:cNvSpPr txBox="1">
              <a:spLocks noChangeAspect="1" noChangeArrowheads="1"/>
            </p:cNvSpPr>
            <p:nvPr/>
          </p:nvSpPr>
          <p:spPr bwMode="auto">
            <a:xfrm>
              <a:off x="2071338" y="5429264"/>
              <a:ext cx="1655763" cy="59372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600" b="1" dirty="0"/>
            </a:p>
          </p:txBody>
        </p:sp>
        <p:sp>
          <p:nvSpPr>
            <p:cNvPr id="45" name="Text Box 5"/>
            <p:cNvSpPr txBox="1">
              <a:spLocks noChangeAspect="1" noChangeArrowheads="1"/>
            </p:cNvSpPr>
            <p:nvPr/>
          </p:nvSpPr>
          <p:spPr bwMode="auto">
            <a:xfrm>
              <a:off x="2071670" y="5429264"/>
              <a:ext cx="1655763" cy="593725"/>
            </a:xfrm>
            <a:prstGeom prst="rect">
              <a:avLst/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S3   S2  S1  S0   </a:t>
              </a:r>
            </a:p>
            <a:p>
              <a:r>
                <a:rPr lang="fr-FR" sz="1600" b="1" dirty="0" smtClean="0">
                  <a:solidFill>
                    <a:schemeClr val="tx1"/>
                  </a:solidFill>
                </a:rPr>
                <a:t> </a:t>
              </a:r>
              <a:r>
                <a:rPr lang="ar-DZ" sz="1600" b="1" dirty="0" smtClean="0">
                  <a:solidFill>
                    <a:schemeClr val="tx1"/>
                  </a:solidFill>
                </a:rPr>
                <a:t>1</a:t>
              </a:r>
              <a:r>
                <a:rPr lang="fr-FR" sz="1600" b="1" dirty="0" smtClean="0">
                  <a:solidFill>
                    <a:schemeClr val="tx1"/>
                  </a:solidFill>
                </a:rPr>
                <a:t>     0     0    1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Groupe 54"/>
          <p:cNvGrpSpPr/>
          <p:nvPr/>
        </p:nvGrpSpPr>
        <p:grpSpPr>
          <a:xfrm>
            <a:off x="7215206" y="2500306"/>
            <a:ext cx="1000132" cy="360000"/>
            <a:chOff x="5929322" y="1214422"/>
            <a:chExt cx="828000" cy="360000"/>
          </a:xfrm>
        </p:grpSpPr>
        <p:sp>
          <p:nvSpPr>
            <p:cNvPr id="40" name="AutoShape 9"/>
            <p:cNvSpPr>
              <a:spLocks noChangeAspect="1" noChangeArrowheads="1"/>
            </p:cNvSpPr>
            <p:nvPr/>
          </p:nvSpPr>
          <p:spPr bwMode="auto">
            <a:xfrm>
              <a:off x="5929322" y="1214422"/>
              <a:ext cx="828000" cy="360000"/>
            </a:xfrm>
            <a:prstGeom prst="roundRect">
              <a:avLst>
                <a:gd name="adj" fmla="val 20745"/>
              </a:avLst>
            </a:prstGeom>
            <a:solidFill>
              <a:srgbClr val="CCCC00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1600" b="1" dirty="0"/>
            </a:p>
          </p:txBody>
        </p:sp>
        <p:sp>
          <p:nvSpPr>
            <p:cNvPr id="41" name="AutoShape 9"/>
            <p:cNvSpPr>
              <a:spLocks noChangeAspect="1" noChangeArrowheads="1"/>
            </p:cNvSpPr>
            <p:nvPr/>
          </p:nvSpPr>
          <p:spPr bwMode="auto">
            <a:xfrm>
              <a:off x="5929322" y="1214422"/>
              <a:ext cx="828000" cy="360000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1600" b="1" dirty="0" err="1" smtClean="0">
                  <a:solidFill>
                    <a:schemeClr val="tx1"/>
                  </a:solidFill>
                  <a:cs typeface="Times New Roman" pitchFamily="18" charset="0"/>
                </a:rPr>
                <a:t>Cn</a:t>
              </a: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 = X</a:t>
              </a:r>
              <a:endParaRPr lang="ar-DZ" sz="1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46" name="Text Box 4"/>
          <p:cNvSpPr txBox="1">
            <a:spLocks noChangeArrowheads="1"/>
          </p:cNvSpPr>
          <p:nvPr/>
        </p:nvSpPr>
        <p:spPr bwMode="auto">
          <a:xfrm>
            <a:off x="6500826" y="71414"/>
            <a:ext cx="2571769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u="sng" dirty="0" smtClean="0">
                <a:solidFill>
                  <a:srgbClr val="FF0000"/>
                </a:solidFill>
                <a:cs typeface="Arabic Transparent" pitchFamily="2" charset="-78"/>
              </a:rPr>
              <a:t>11 – أمثلة بطريقة </a:t>
            </a:r>
            <a:r>
              <a:rPr lang="ar-DZ" sz="2000" b="1" u="sng" dirty="0" smtClean="0">
                <a:solidFill>
                  <a:srgbClr val="FF0000"/>
                </a:solidFill>
                <a:cs typeface="Arabic Transparent" pitchFamily="2" charset="-78"/>
              </a:rPr>
              <a:t>أخرى:</a:t>
            </a:r>
            <a:endParaRPr lang="fr-FR" sz="2000" b="1" u="sng" dirty="0">
              <a:solidFill>
                <a:srgbClr val="FF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4" grpId="0" animBg="1"/>
      <p:bldP spid="25" grpId="0" animBg="1"/>
      <p:bldP spid="57" grpId="0" animBg="1"/>
      <p:bldP spid="4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8322" y="1222708"/>
            <a:ext cx="3298190" cy="4706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6" name="Groupe 35"/>
          <p:cNvGrpSpPr/>
          <p:nvPr/>
        </p:nvGrpSpPr>
        <p:grpSpPr>
          <a:xfrm>
            <a:off x="1773855" y="3929066"/>
            <a:ext cx="1097928" cy="1944699"/>
            <a:chOff x="1773855" y="3929066"/>
            <a:chExt cx="1097928" cy="1944699"/>
          </a:xfrm>
        </p:grpSpPr>
        <p:sp>
          <p:nvSpPr>
            <p:cNvPr id="14" name="Text Box 18"/>
            <p:cNvSpPr txBox="1">
              <a:spLocks noChangeAspect="1" noChangeArrowheads="1"/>
            </p:cNvSpPr>
            <p:nvPr/>
          </p:nvSpPr>
          <p:spPr bwMode="auto">
            <a:xfrm>
              <a:off x="2444738" y="3939241"/>
              <a:ext cx="412750" cy="1833563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fr-FR" sz="1600" b="1" dirty="0"/>
            </a:p>
          </p:txBody>
        </p:sp>
        <p:sp>
          <p:nvSpPr>
            <p:cNvPr id="6" name="Text Box 18"/>
            <p:cNvSpPr txBox="1">
              <a:spLocks noChangeAspect="1" noChangeArrowheads="1"/>
            </p:cNvSpPr>
            <p:nvPr/>
          </p:nvSpPr>
          <p:spPr bwMode="auto">
            <a:xfrm>
              <a:off x="2459033" y="3946507"/>
              <a:ext cx="412750" cy="1833563"/>
            </a:xfrm>
            <a:prstGeom prst="rect">
              <a:avLst/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Text Box 10"/>
            <p:cNvSpPr txBox="1">
              <a:spLocks noChangeAspect="1" noChangeArrowheads="1"/>
            </p:cNvSpPr>
            <p:nvPr/>
          </p:nvSpPr>
          <p:spPr bwMode="auto">
            <a:xfrm>
              <a:off x="1860599" y="3929066"/>
              <a:ext cx="758825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LSB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Text Box 9"/>
            <p:cNvSpPr txBox="1">
              <a:spLocks noChangeAspect="1" noChangeArrowheads="1"/>
            </p:cNvSpPr>
            <p:nvPr/>
          </p:nvSpPr>
          <p:spPr bwMode="auto">
            <a:xfrm>
              <a:off x="1773855" y="5500702"/>
              <a:ext cx="825500" cy="373063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MSB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Groupe 34"/>
          <p:cNvGrpSpPr/>
          <p:nvPr/>
        </p:nvGrpSpPr>
        <p:grpSpPr>
          <a:xfrm>
            <a:off x="1785918" y="1396706"/>
            <a:ext cx="1072217" cy="1978316"/>
            <a:chOff x="1785918" y="1396706"/>
            <a:chExt cx="1072217" cy="1978316"/>
          </a:xfrm>
        </p:grpSpPr>
        <p:sp>
          <p:nvSpPr>
            <p:cNvPr id="13" name="Text Box 22"/>
            <p:cNvSpPr txBox="1">
              <a:spLocks noChangeAspect="1" noChangeArrowheads="1"/>
            </p:cNvSpPr>
            <p:nvPr/>
          </p:nvSpPr>
          <p:spPr bwMode="auto">
            <a:xfrm>
              <a:off x="2444738" y="1396706"/>
              <a:ext cx="412750" cy="1881187"/>
            </a:xfrm>
            <a:prstGeom prst="rect">
              <a:avLst/>
            </a:prstGeom>
            <a:solidFill>
              <a:srgbClr val="00FF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 eaLnBrk="0" hangingPunct="0"/>
              <a:endParaRPr lang="fr-FR" sz="2000" b="1" dirty="0"/>
            </a:p>
          </p:txBody>
        </p:sp>
        <p:sp>
          <p:nvSpPr>
            <p:cNvPr id="5" name="Text Box 22"/>
            <p:cNvSpPr txBox="1">
              <a:spLocks noChangeAspect="1" noChangeArrowheads="1"/>
            </p:cNvSpPr>
            <p:nvPr/>
          </p:nvSpPr>
          <p:spPr bwMode="auto">
            <a:xfrm>
              <a:off x="2445385" y="1403972"/>
              <a:ext cx="412750" cy="1881187"/>
            </a:xfrm>
            <a:prstGeom prst="rect">
              <a:avLst/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1</a:t>
              </a: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  <a:p>
              <a:pPr algn="ctr" eaLnBrk="0" hangingPunct="0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0</a:t>
              </a:r>
              <a:endParaRPr lang="fr-FR" sz="1600" b="1" dirty="0">
                <a:solidFill>
                  <a:schemeClr val="tx1"/>
                </a:solidFill>
                <a:cs typeface="Times New Roman" pitchFamily="18" charset="0"/>
              </a:endParaRPr>
            </a:p>
            <a:p>
              <a:pPr algn="ctr" eaLnBrk="0" hangingPunct="0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Text Box 8"/>
            <p:cNvSpPr txBox="1">
              <a:spLocks noChangeAspect="1" noChangeArrowheads="1"/>
            </p:cNvSpPr>
            <p:nvPr/>
          </p:nvSpPr>
          <p:spPr bwMode="auto">
            <a:xfrm>
              <a:off x="1857356" y="1428736"/>
              <a:ext cx="758825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>
                  <a:solidFill>
                    <a:schemeClr val="tx1"/>
                  </a:solidFill>
                  <a:cs typeface="Times New Roman" pitchFamily="18" charset="0"/>
                </a:rPr>
                <a:t>LSB</a:t>
              </a:r>
              <a:endParaRPr lang="fr-FR" sz="1600" b="1">
                <a:solidFill>
                  <a:schemeClr val="tx1"/>
                </a:solidFill>
              </a:endParaRPr>
            </a:p>
          </p:txBody>
        </p:sp>
        <p:sp>
          <p:nvSpPr>
            <p:cNvPr id="10" name="Text Box 7"/>
            <p:cNvSpPr txBox="1">
              <a:spLocks noChangeAspect="1" noChangeArrowheads="1"/>
            </p:cNvSpPr>
            <p:nvPr/>
          </p:nvSpPr>
          <p:spPr bwMode="auto">
            <a:xfrm>
              <a:off x="1785918" y="3000372"/>
              <a:ext cx="825500" cy="374650"/>
            </a:xfrm>
            <a:prstGeom prst="rect">
              <a:avLst/>
            </a:prstGeom>
            <a:noFill/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MSB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1" name="Rectangle 23"/>
          <p:cNvSpPr>
            <a:spLocks noChangeAspect="1" noChangeArrowheads="1"/>
          </p:cNvSpPr>
          <p:nvPr/>
        </p:nvSpPr>
        <p:spPr bwMode="auto">
          <a:xfrm>
            <a:off x="2490179" y="816288"/>
            <a:ext cx="1909497" cy="707886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/>
            <a:r>
              <a:rPr lang="ar-DZ" sz="2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العجلة الحرة ـ1ـ</a:t>
            </a:r>
            <a:r>
              <a:rPr lang="fr-FR" sz="2000" b="1" dirty="0">
                <a:solidFill>
                  <a:schemeClr val="bg1">
                    <a:lumMod val="25000"/>
                  </a:schemeClr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endParaRPr lang="fr-FR" sz="2000" b="1" dirty="0">
              <a:solidFill>
                <a:schemeClr val="bg1">
                  <a:lumMod val="25000"/>
                </a:schemeClr>
              </a:solidFill>
            </a:endParaRPr>
          </a:p>
          <a:p>
            <a:pPr eaLnBrk="0" hangingPunct="0"/>
            <a:endParaRPr lang="fr-FR" sz="2000" b="1" dirty="0">
              <a:solidFill>
                <a:schemeClr val="bg1">
                  <a:lumMod val="25000"/>
                </a:schemeClr>
              </a:solidFill>
            </a:endParaRPr>
          </a:p>
        </p:txBody>
      </p:sp>
      <p:sp>
        <p:nvSpPr>
          <p:cNvPr id="12" name="Rectangle 37"/>
          <p:cNvSpPr>
            <a:spLocks noChangeAspect="1" noChangeArrowheads="1"/>
          </p:cNvSpPr>
          <p:nvPr/>
        </p:nvSpPr>
        <p:spPr bwMode="auto">
          <a:xfrm>
            <a:off x="2571736" y="5932470"/>
            <a:ext cx="1822935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rtl="1"/>
            <a:r>
              <a:rPr lang="ar-DZ" sz="2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العجلة الحرة </a:t>
            </a:r>
            <a:r>
              <a:rPr lang="ar-DZ" sz="2000" b="1" dirty="0" err="1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fr-FR" sz="2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2</a:t>
            </a:r>
            <a:r>
              <a:rPr lang="ar-DZ" sz="2000" b="1" dirty="0">
                <a:solidFill>
                  <a:schemeClr val="bg1">
                    <a:lumMod val="25000"/>
                  </a:schemeClr>
                </a:solidFill>
                <a:latin typeface="Times New Roman" pitchFamily="18" charset="0"/>
                <a:ea typeface="Times New Roman" pitchFamily="18" charset="0"/>
                <a:cs typeface="Arabic Transparent" pitchFamily="2" charset="-78"/>
              </a:rPr>
              <a:t>ـ</a:t>
            </a:r>
            <a:r>
              <a:rPr lang="fr-FR" sz="2000" b="1" dirty="0">
                <a:solidFill>
                  <a:schemeClr val="bg1">
                    <a:lumMod val="25000"/>
                  </a:schemeClr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endParaRPr lang="fr-FR" sz="2000" b="1" dirty="0">
              <a:solidFill>
                <a:schemeClr val="bg1">
                  <a:lumMod val="25000"/>
                </a:schemeClr>
              </a:solidFill>
            </a:endParaRPr>
          </a:p>
        </p:txBody>
      </p:sp>
      <p:grpSp>
        <p:nvGrpSpPr>
          <p:cNvPr id="18" name="Groupe 85"/>
          <p:cNvGrpSpPr>
            <a:grpSpLocks noChangeAspect="1"/>
          </p:cNvGrpSpPr>
          <p:nvPr/>
        </p:nvGrpSpPr>
        <p:grpSpPr>
          <a:xfrm>
            <a:off x="4786314" y="1316354"/>
            <a:ext cx="972000" cy="390523"/>
            <a:chOff x="4214810" y="714356"/>
            <a:chExt cx="1074737" cy="431800"/>
          </a:xfrm>
        </p:grpSpPr>
        <p:sp>
          <p:nvSpPr>
            <p:cNvPr id="19" name="AutoShape 6"/>
            <p:cNvSpPr>
              <a:spLocks noChangeAspect="1" noChangeArrowheads="1"/>
            </p:cNvSpPr>
            <p:nvPr/>
          </p:nvSpPr>
          <p:spPr bwMode="auto">
            <a:xfrm>
              <a:off x="4214810" y="714356"/>
              <a:ext cx="1074737" cy="431800"/>
            </a:xfrm>
            <a:prstGeom prst="wedgeRoundRectCallout">
              <a:avLst>
                <a:gd name="adj1" fmla="val -60046"/>
                <a:gd name="adj2" fmla="val 231250"/>
                <a:gd name="adj3" fmla="val 16667"/>
              </a:avLst>
            </a:prstGeom>
            <a:solidFill>
              <a:srgbClr val="FFC000"/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fr-FR" sz="2000" b="1" dirty="0"/>
            </a:p>
          </p:txBody>
        </p:sp>
        <p:sp>
          <p:nvSpPr>
            <p:cNvPr id="20" name="AutoShape 6"/>
            <p:cNvSpPr>
              <a:spLocks noChangeAspect="1" noChangeArrowheads="1"/>
            </p:cNvSpPr>
            <p:nvPr/>
          </p:nvSpPr>
          <p:spPr bwMode="auto">
            <a:xfrm>
              <a:off x="4214810" y="714356"/>
              <a:ext cx="1074737" cy="431800"/>
            </a:xfrm>
            <a:prstGeom prst="wedgeRoundRectCallout">
              <a:avLst>
                <a:gd name="adj1" fmla="val -60046"/>
                <a:gd name="adj2" fmla="val 231250"/>
                <a:gd name="adj3" fmla="val 16667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2000" b="1" dirty="0">
                  <a:solidFill>
                    <a:srgbClr val="FF0000"/>
                  </a:solidFill>
                  <a:cs typeface="Times New Roman" pitchFamily="18" charset="0"/>
                </a:rPr>
                <a:t>M = </a:t>
              </a:r>
              <a:r>
                <a:rPr lang="fr-FR" sz="2000" b="1" dirty="0" smtClean="0">
                  <a:solidFill>
                    <a:srgbClr val="FF0000"/>
                  </a:solidFill>
                  <a:cs typeface="Times New Roman" pitchFamily="18" charset="0"/>
                </a:rPr>
                <a:t>0</a:t>
              </a:r>
              <a:endParaRPr lang="fr-FR" sz="2000" b="1" dirty="0"/>
            </a:p>
          </p:txBody>
        </p:sp>
      </p:grpSp>
      <p:grpSp>
        <p:nvGrpSpPr>
          <p:cNvPr id="21" name="Groupe 87"/>
          <p:cNvGrpSpPr>
            <a:grpSpLocks noChangeAspect="1"/>
          </p:cNvGrpSpPr>
          <p:nvPr/>
        </p:nvGrpSpPr>
        <p:grpSpPr>
          <a:xfrm>
            <a:off x="6371598" y="1258564"/>
            <a:ext cx="1548000" cy="455414"/>
            <a:chOff x="928662" y="357166"/>
            <a:chExt cx="1655431" cy="487020"/>
          </a:xfrm>
        </p:grpSpPr>
        <p:sp>
          <p:nvSpPr>
            <p:cNvPr id="22" name="AutoShape 8"/>
            <p:cNvSpPr>
              <a:spLocks noChangeAspect="1" noChangeArrowheads="1"/>
            </p:cNvSpPr>
            <p:nvPr/>
          </p:nvSpPr>
          <p:spPr bwMode="auto">
            <a:xfrm>
              <a:off x="933093" y="369523"/>
              <a:ext cx="1651000" cy="474663"/>
            </a:xfrm>
            <a:prstGeom prst="roundRect">
              <a:avLst>
                <a:gd name="adj" fmla="val 20745"/>
              </a:avLst>
            </a:prstGeom>
            <a:solidFill>
              <a:srgbClr val="FF66FF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endParaRPr lang="ar-DZ" sz="2000" b="1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23" name="AutoShape 8"/>
            <p:cNvSpPr>
              <a:spLocks noChangeAspect="1" noChangeArrowheads="1"/>
            </p:cNvSpPr>
            <p:nvPr/>
          </p:nvSpPr>
          <p:spPr bwMode="auto">
            <a:xfrm>
              <a:off x="928662" y="357166"/>
              <a:ext cx="1651000" cy="474663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ar-DZ" sz="20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وحدة </a:t>
              </a:r>
              <a:r>
                <a:rPr lang="ar-DZ" sz="20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حسابية</a:t>
              </a:r>
              <a:endParaRPr lang="ar-DZ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</p:grpSp>
      <p:sp>
        <p:nvSpPr>
          <p:cNvPr id="24" name="AutoShape 10"/>
          <p:cNvSpPr>
            <a:spLocks noChangeAspect="1" noChangeArrowheads="1"/>
          </p:cNvSpPr>
          <p:nvPr/>
        </p:nvSpPr>
        <p:spPr bwMode="auto">
          <a:xfrm>
            <a:off x="6184580" y="3255630"/>
            <a:ext cx="360000" cy="176797"/>
          </a:xfrm>
          <a:prstGeom prst="rightArrow">
            <a:avLst>
              <a:gd name="adj1" fmla="val 50000"/>
              <a:gd name="adj2" fmla="val 50906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5" name="AutoShape 5"/>
          <p:cNvSpPr>
            <a:spLocks noChangeAspect="1" noChangeArrowheads="1"/>
          </p:cNvSpPr>
          <p:nvPr/>
        </p:nvSpPr>
        <p:spPr bwMode="auto">
          <a:xfrm>
            <a:off x="5883889" y="1435806"/>
            <a:ext cx="412750" cy="152400"/>
          </a:xfrm>
          <a:prstGeom prst="rightArrow">
            <a:avLst>
              <a:gd name="adj1" fmla="val 50000"/>
              <a:gd name="adj2" fmla="val 67708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49" name="Groupe 89"/>
          <p:cNvGrpSpPr/>
          <p:nvPr/>
        </p:nvGrpSpPr>
        <p:grpSpPr>
          <a:xfrm>
            <a:off x="6786578" y="3085458"/>
            <a:ext cx="1571636" cy="473075"/>
            <a:chOff x="1928794" y="1142984"/>
            <a:chExt cx="1149350" cy="473075"/>
          </a:xfrm>
        </p:grpSpPr>
        <p:sp>
          <p:nvSpPr>
            <p:cNvPr id="50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1149350" cy="473075"/>
            </a:xfrm>
            <a:prstGeom prst="roundRect">
              <a:avLst>
                <a:gd name="adj" fmla="val 20745"/>
              </a:avLst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2000" b="1" dirty="0"/>
            </a:p>
          </p:txBody>
        </p:sp>
        <p:sp>
          <p:nvSpPr>
            <p:cNvPr id="51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1149350" cy="473075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2000" b="1" dirty="0">
                  <a:solidFill>
                    <a:schemeClr val="tx1"/>
                  </a:solidFill>
                  <a:cs typeface="Times New Roman" pitchFamily="18" charset="0"/>
                </a:rPr>
                <a:t>F=A </a:t>
              </a:r>
              <a:r>
                <a:rPr lang="fr-FR" sz="2000" b="1" dirty="0" smtClean="0">
                  <a:solidFill>
                    <a:schemeClr val="tx1"/>
                  </a:solidFill>
                  <a:cs typeface="Times New Roman" pitchFamily="18" charset="0"/>
                </a:rPr>
                <a:t>plus B</a:t>
              </a:r>
              <a:endParaRPr lang="ar-DZ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2" name="Groupe 51"/>
          <p:cNvGrpSpPr/>
          <p:nvPr/>
        </p:nvGrpSpPr>
        <p:grpSpPr>
          <a:xfrm>
            <a:off x="7215206" y="2428868"/>
            <a:ext cx="828000" cy="360000"/>
            <a:chOff x="5929322" y="1214422"/>
            <a:chExt cx="828000" cy="360000"/>
          </a:xfrm>
        </p:grpSpPr>
        <p:sp>
          <p:nvSpPr>
            <p:cNvPr id="53" name="AutoShape 9"/>
            <p:cNvSpPr>
              <a:spLocks noChangeAspect="1" noChangeArrowheads="1"/>
            </p:cNvSpPr>
            <p:nvPr/>
          </p:nvSpPr>
          <p:spPr bwMode="auto">
            <a:xfrm>
              <a:off x="5929322" y="1214422"/>
              <a:ext cx="828000" cy="360000"/>
            </a:xfrm>
            <a:prstGeom prst="roundRect">
              <a:avLst>
                <a:gd name="adj" fmla="val 20745"/>
              </a:avLst>
            </a:prstGeom>
            <a:solidFill>
              <a:srgbClr val="CCCC00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1600" b="1" dirty="0"/>
            </a:p>
          </p:txBody>
        </p:sp>
        <p:sp>
          <p:nvSpPr>
            <p:cNvPr id="54" name="AutoShape 9"/>
            <p:cNvSpPr>
              <a:spLocks noChangeAspect="1" noChangeArrowheads="1"/>
            </p:cNvSpPr>
            <p:nvPr/>
          </p:nvSpPr>
          <p:spPr bwMode="auto">
            <a:xfrm>
              <a:off x="5929322" y="1214422"/>
              <a:ext cx="828000" cy="360000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1600" b="1" dirty="0" err="1" smtClean="0">
                  <a:solidFill>
                    <a:schemeClr val="tx1"/>
                  </a:solidFill>
                  <a:cs typeface="Times New Roman" pitchFamily="18" charset="0"/>
                </a:rPr>
                <a:t>Cn</a:t>
              </a: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= 0</a:t>
              </a:r>
              <a:endParaRPr lang="ar-DZ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Groupe 33"/>
          <p:cNvGrpSpPr/>
          <p:nvPr/>
        </p:nvGrpSpPr>
        <p:grpSpPr>
          <a:xfrm>
            <a:off x="6915806" y="4129732"/>
            <a:ext cx="1666235" cy="488311"/>
            <a:chOff x="6915806" y="4129732"/>
            <a:chExt cx="1666235" cy="488311"/>
          </a:xfrm>
        </p:grpSpPr>
        <p:sp>
          <p:nvSpPr>
            <p:cNvPr id="58" name="AutoShape 12"/>
            <p:cNvSpPr>
              <a:spLocks noChangeAspect="1" noChangeArrowheads="1"/>
            </p:cNvSpPr>
            <p:nvPr/>
          </p:nvSpPr>
          <p:spPr bwMode="auto">
            <a:xfrm>
              <a:off x="6915806" y="4129732"/>
              <a:ext cx="1652587" cy="474663"/>
            </a:xfrm>
            <a:prstGeom prst="roundRect">
              <a:avLst>
                <a:gd name="adj" fmla="val 20745"/>
              </a:avLst>
            </a:prstGeom>
            <a:solidFill>
              <a:schemeClr val="bg2">
                <a:lumMod val="60000"/>
                <a:lumOff val="40000"/>
              </a:schemeClr>
            </a:solidFill>
            <a:ln w="9525">
              <a:solidFill>
                <a:srgbClr val="292929"/>
              </a:solidFill>
              <a:round/>
              <a:headEnd/>
              <a:tailEnd/>
            </a:ln>
          </p:spPr>
          <p:txBody>
            <a:bodyPr/>
            <a:lstStyle/>
            <a:p>
              <a:pPr algn="ctr" rtl="1"/>
              <a:endParaRPr lang="ar-DZ" b="1" dirty="0"/>
            </a:p>
          </p:txBody>
        </p:sp>
        <p:sp>
          <p:nvSpPr>
            <p:cNvPr id="55" name="AutoShape 12"/>
            <p:cNvSpPr>
              <a:spLocks noChangeAspect="1" noChangeArrowheads="1"/>
            </p:cNvSpPr>
            <p:nvPr/>
          </p:nvSpPr>
          <p:spPr bwMode="auto">
            <a:xfrm>
              <a:off x="6929454" y="4143380"/>
              <a:ext cx="1652587" cy="474663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fr-FR" sz="2000" b="1">
                  <a:solidFill>
                    <a:schemeClr val="tx1"/>
                  </a:solidFill>
                  <a:cs typeface="Times New Roman" pitchFamily="18" charset="0"/>
                </a:rPr>
                <a:t>F = 1100</a:t>
              </a:r>
              <a:endParaRPr lang="ar-DZ" sz="2000" b="1">
                <a:solidFill>
                  <a:schemeClr val="tx1"/>
                </a:solidFill>
              </a:endParaRPr>
            </a:p>
          </p:txBody>
        </p:sp>
      </p:grpSp>
      <p:sp>
        <p:nvSpPr>
          <p:cNvPr id="57" name="AutoShape 10"/>
          <p:cNvSpPr>
            <a:spLocks noChangeAspect="1" noChangeArrowheads="1"/>
          </p:cNvSpPr>
          <p:nvPr/>
        </p:nvSpPr>
        <p:spPr bwMode="auto">
          <a:xfrm rot="5400000">
            <a:off x="7458797" y="3755227"/>
            <a:ext cx="439826" cy="216000"/>
          </a:xfrm>
          <a:prstGeom prst="rightArrow">
            <a:avLst>
              <a:gd name="adj1" fmla="val 50000"/>
              <a:gd name="adj2" fmla="val 50906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59" name="Groupe 91"/>
          <p:cNvGrpSpPr/>
          <p:nvPr/>
        </p:nvGrpSpPr>
        <p:grpSpPr>
          <a:xfrm>
            <a:off x="4429124" y="4572008"/>
            <a:ext cx="1656095" cy="593725"/>
            <a:chOff x="2071338" y="5429264"/>
            <a:chExt cx="1656095" cy="593725"/>
          </a:xfrm>
        </p:grpSpPr>
        <p:sp>
          <p:nvSpPr>
            <p:cNvPr id="60" name="Text Box 5"/>
            <p:cNvSpPr txBox="1">
              <a:spLocks noChangeAspect="1" noChangeArrowheads="1"/>
            </p:cNvSpPr>
            <p:nvPr/>
          </p:nvSpPr>
          <p:spPr bwMode="auto">
            <a:xfrm>
              <a:off x="2071338" y="5429264"/>
              <a:ext cx="1655763" cy="59372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600" b="1" dirty="0"/>
            </a:p>
          </p:txBody>
        </p:sp>
        <p:sp>
          <p:nvSpPr>
            <p:cNvPr id="61" name="Text Box 5"/>
            <p:cNvSpPr txBox="1">
              <a:spLocks noChangeAspect="1" noChangeArrowheads="1"/>
            </p:cNvSpPr>
            <p:nvPr/>
          </p:nvSpPr>
          <p:spPr bwMode="auto">
            <a:xfrm>
              <a:off x="2071670" y="5429264"/>
              <a:ext cx="1655763" cy="593725"/>
            </a:xfrm>
            <a:prstGeom prst="rect">
              <a:avLst/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S3   S2  S1  S0   </a:t>
              </a:r>
            </a:p>
            <a:p>
              <a:r>
                <a:rPr lang="fr-FR" sz="1600" b="1" dirty="0" smtClean="0">
                  <a:solidFill>
                    <a:schemeClr val="tx1"/>
                  </a:solidFill>
                </a:rPr>
                <a:t> </a:t>
              </a:r>
              <a:r>
                <a:rPr lang="ar-DZ" sz="1600" b="1" dirty="0" smtClean="0">
                  <a:solidFill>
                    <a:schemeClr val="tx1"/>
                  </a:solidFill>
                </a:rPr>
                <a:t>1</a:t>
              </a:r>
              <a:r>
                <a:rPr lang="fr-FR" sz="1600" b="1" dirty="0" smtClean="0">
                  <a:solidFill>
                    <a:schemeClr val="tx1"/>
                  </a:solidFill>
                </a:rPr>
                <a:t>     0     0    1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7643835" y="71414"/>
            <a:ext cx="1428760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u="sng" dirty="0" smtClean="0">
                <a:solidFill>
                  <a:srgbClr val="FF0000"/>
                </a:solidFill>
                <a:cs typeface="Arabic Transparent" pitchFamily="2" charset="-78"/>
              </a:rPr>
              <a:t>11 - أمثلة:</a:t>
            </a:r>
            <a:endParaRPr lang="fr-FR" sz="2000" b="1" u="sng" dirty="0">
              <a:solidFill>
                <a:srgbClr val="FF0000"/>
              </a:solidFill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4" grpId="0" animBg="1"/>
      <p:bldP spid="25" grpId="0" animBg="1"/>
      <p:bldP spid="57" grpId="0" animBg="1"/>
      <p:bldP spid="3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507428" y="202148"/>
            <a:ext cx="7531229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14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 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كيفية عمل الوحدة 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الحسابية المنطقية 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ذات عجلتين مشفرتين بنفس الاتجاه ونفس السرعة :</a:t>
            </a:r>
            <a:endParaRPr lang="ar-DZ" b="1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8" name="ZoneTexte 391"/>
          <p:cNvSpPr txBox="1">
            <a:spLocks noChangeArrowheads="1"/>
          </p:cNvSpPr>
          <p:nvPr/>
        </p:nvSpPr>
        <p:spPr bwMode="auto">
          <a:xfrm>
            <a:off x="7358082" y="857232"/>
            <a:ext cx="1357312" cy="369888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 dirty="0">
                <a:solidFill>
                  <a:schemeClr val="tx1"/>
                </a:solidFill>
              </a:rPr>
              <a:t>اضغط وانتظر</a:t>
            </a:r>
            <a:endParaRPr lang="fr-FR" b="1" dirty="0">
              <a:solidFill>
                <a:schemeClr val="tx1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357298"/>
            <a:ext cx="2352158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0703" y="4184584"/>
            <a:ext cx="2352158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Image 10"/>
          <p:cNvPicPr preferRelativeResize="0"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54125" y="1521888"/>
            <a:ext cx="3816000" cy="3744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1" dur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3" dur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12755" y="202148"/>
            <a:ext cx="6825908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14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 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كيفية عمل الوحدة 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الحسابية المنطقية 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ذات عجلتين مشفرتين مختلفتين في الإقلاع:</a:t>
            </a:r>
            <a:endParaRPr lang="ar-DZ" b="1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2" name="ZoneTexte 391"/>
          <p:cNvSpPr txBox="1">
            <a:spLocks noChangeArrowheads="1"/>
          </p:cNvSpPr>
          <p:nvPr/>
        </p:nvSpPr>
        <p:spPr bwMode="auto">
          <a:xfrm>
            <a:off x="7358082" y="857232"/>
            <a:ext cx="1357312" cy="369888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 dirty="0">
                <a:solidFill>
                  <a:schemeClr val="tx1"/>
                </a:solidFill>
              </a:rPr>
              <a:t>اضغط وانتظر</a:t>
            </a:r>
            <a:endParaRPr lang="fr-FR" b="1" dirty="0">
              <a:solidFill>
                <a:schemeClr val="tx1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357298"/>
            <a:ext cx="2352158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0703" y="4184584"/>
            <a:ext cx="2352158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Image 14"/>
          <p:cNvPicPr preferRelativeResize="0"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54125" y="1521888"/>
            <a:ext cx="3816000" cy="3744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1" dur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Rot by="-21600000">
                                      <p:cBhvr>
                                        <p:cTn id="33" dur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867835" y="202148"/>
            <a:ext cx="8170827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14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 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كيفية عمل الوحدة 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الحسابية المنطقية 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ذات عجلتين مشفرتين </a:t>
            </a:r>
            <a:r>
              <a:rPr lang="ar-DZ" b="1" dirty="0" err="1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متعاكتسين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في الاتجاه ونفس السرعة :</a:t>
            </a:r>
            <a:endParaRPr lang="ar-DZ" b="1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2" name="ZoneTexte 391"/>
          <p:cNvSpPr txBox="1">
            <a:spLocks noChangeArrowheads="1"/>
          </p:cNvSpPr>
          <p:nvPr/>
        </p:nvSpPr>
        <p:spPr bwMode="auto">
          <a:xfrm>
            <a:off x="7358082" y="857232"/>
            <a:ext cx="1357312" cy="369888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 dirty="0">
                <a:solidFill>
                  <a:schemeClr val="tx1"/>
                </a:solidFill>
              </a:rPr>
              <a:t>اضغط وانتظر</a:t>
            </a:r>
            <a:endParaRPr lang="fr-FR" b="1" dirty="0">
              <a:solidFill>
                <a:schemeClr val="tx1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357298"/>
            <a:ext cx="2352158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0703" y="4184584"/>
            <a:ext cx="2352158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Image 14"/>
          <p:cNvPicPr preferRelativeResize="0"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54125" y="1521888"/>
            <a:ext cx="3816000" cy="3744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1" dur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94100" y="202148"/>
            <a:ext cx="8244565" cy="369332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>
            <a:spAutoFit/>
          </a:bodyPr>
          <a:lstStyle/>
          <a:p>
            <a:pPr algn="r" rtl="1"/>
            <a:r>
              <a:rPr lang="fr-FR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14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 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ـ 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كيفية عمل الوحدة </a:t>
            </a:r>
            <a:r>
              <a:rPr lang="ar-DZ" b="1" dirty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الحسابية المنطقية </a:t>
            </a:r>
            <a:r>
              <a:rPr lang="ar-DZ" b="1" dirty="0" smtClean="0">
                <a:solidFill>
                  <a:srgbClr val="FF0000"/>
                </a:solidFill>
                <a:ea typeface="Times New Roman" pitchFamily="18" charset="0"/>
                <a:cs typeface="Arabic Transparent" pitchFamily="2" charset="-78"/>
              </a:rPr>
              <a:t>ذات عجلتين مشفرتين في نفس الاتجاه ومختلفين في السرعة :</a:t>
            </a:r>
            <a:endParaRPr lang="ar-DZ" b="1" dirty="0">
              <a:solidFill>
                <a:srgbClr val="FF0000"/>
              </a:solidFill>
              <a:ea typeface="Times New Roman" pitchFamily="18" charset="0"/>
              <a:cs typeface="Arabic Transparent" pitchFamily="2" charset="-78"/>
            </a:endParaRPr>
          </a:p>
        </p:txBody>
      </p:sp>
      <p:sp>
        <p:nvSpPr>
          <p:cNvPr id="12" name="ZoneTexte 391"/>
          <p:cNvSpPr txBox="1">
            <a:spLocks noChangeArrowheads="1"/>
          </p:cNvSpPr>
          <p:nvPr/>
        </p:nvSpPr>
        <p:spPr bwMode="auto">
          <a:xfrm>
            <a:off x="7358082" y="857232"/>
            <a:ext cx="1357312" cy="369888"/>
          </a:xfrm>
          <a:prstGeom prst="rect">
            <a:avLst/>
          </a:prstGeom>
          <a:noFill/>
          <a:ln>
            <a:solidFill>
              <a:srgbClr val="FF0000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r" rtl="1">
              <a:defRPr/>
            </a:pPr>
            <a:r>
              <a:rPr lang="ar-DZ" b="1" dirty="0">
                <a:solidFill>
                  <a:schemeClr val="tx1"/>
                </a:solidFill>
              </a:rPr>
              <a:t>اضغط وانتظر</a:t>
            </a:r>
            <a:endParaRPr lang="fr-FR" b="1" dirty="0">
              <a:solidFill>
                <a:schemeClr val="tx1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357298"/>
            <a:ext cx="2352158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80703" y="4184584"/>
            <a:ext cx="2352158" cy="23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Image 14"/>
          <p:cNvPicPr preferRelativeResize="0"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54125" y="1521888"/>
            <a:ext cx="3816000" cy="3744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1" dur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33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Gmail (1)\IMG20211215131747_01.jpg"/>
          <p:cNvPicPr>
            <a:picLocks noChangeAspect="1" noChangeArrowheads="1"/>
          </p:cNvPicPr>
          <p:nvPr/>
        </p:nvPicPr>
        <p:blipFill>
          <a:blip r:embed="rId2" cstate="print"/>
          <a:srcRect l="14924" t="10973" r="7767" b="11455"/>
          <a:stretch>
            <a:fillRect/>
          </a:stretch>
        </p:blipFill>
        <p:spPr bwMode="auto">
          <a:xfrm>
            <a:off x="30462" y="1126284"/>
            <a:ext cx="9089210" cy="4104000"/>
          </a:xfrm>
          <a:prstGeom prst="rect">
            <a:avLst/>
          </a:prstGeom>
          <a:noFill/>
        </p:spPr>
      </p:pic>
      <p:sp>
        <p:nvSpPr>
          <p:cNvPr id="6" name="Légende encadrée 2 5"/>
          <p:cNvSpPr/>
          <p:nvPr/>
        </p:nvSpPr>
        <p:spPr>
          <a:xfrm flipH="1">
            <a:off x="6072166" y="637010"/>
            <a:ext cx="2000264" cy="39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32711"/>
              <a:gd name="adj6" fmla="val -16902"/>
            </a:avLst>
          </a:prstGeom>
          <a:noFill/>
          <a:ln>
            <a:solidFill>
              <a:schemeClr val="tx1"/>
            </a:solidFill>
            <a:headEnd type="none" w="lg" len="lg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1600" b="1" dirty="0" smtClean="0">
                <a:solidFill>
                  <a:schemeClr val="tx1"/>
                </a:solidFill>
              </a:rPr>
              <a:t>المخارج </a:t>
            </a:r>
            <a:r>
              <a:rPr lang="fr-FR" sz="1600" b="1" dirty="0" smtClean="0">
                <a:solidFill>
                  <a:schemeClr val="tx1"/>
                </a:solidFill>
              </a:rPr>
              <a:t>F3 F2 F1 F0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7" name="Légende encadrée 2 6"/>
          <p:cNvSpPr/>
          <p:nvPr/>
        </p:nvSpPr>
        <p:spPr>
          <a:xfrm flipH="1">
            <a:off x="428564" y="681152"/>
            <a:ext cx="1913652" cy="39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29653"/>
              <a:gd name="adj6" fmla="val -51200"/>
            </a:avLst>
          </a:prstGeom>
          <a:noFill/>
          <a:ln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1600" b="1" dirty="0" smtClean="0">
                <a:solidFill>
                  <a:srgbClr val="FF0000"/>
                </a:solidFill>
              </a:rPr>
              <a:t>المداخل </a:t>
            </a:r>
            <a:r>
              <a:rPr lang="fr-FR" sz="1600" b="1" dirty="0" smtClean="0">
                <a:solidFill>
                  <a:srgbClr val="FF0000"/>
                </a:solidFill>
              </a:rPr>
              <a:t>A3 A2 A1 A0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8" name="Légende encadrée 2 7"/>
          <p:cNvSpPr/>
          <p:nvPr/>
        </p:nvSpPr>
        <p:spPr>
          <a:xfrm flipH="1">
            <a:off x="214282" y="5324622"/>
            <a:ext cx="2163934" cy="39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98599"/>
              <a:gd name="adj6" fmla="val -49152"/>
            </a:avLst>
          </a:prstGeom>
          <a:noFill/>
          <a:ln>
            <a:solidFill>
              <a:srgbClr val="0000FF"/>
            </a:solidFill>
            <a:headEnd type="none" w="lg" len="lg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1600" b="1" dirty="0" smtClean="0">
                <a:solidFill>
                  <a:srgbClr val="0000FF"/>
                </a:solidFill>
              </a:rPr>
              <a:t>المداخل </a:t>
            </a:r>
            <a:r>
              <a:rPr lang="fr-FR" sz="1600" b="1" dirty="0" smtClean="0">
                <a:solidFill>
                  <a:srgbClr val="0000FF"/>
                </a:solidFill>
              </a:rPr>
              <a:t>B3 B2 B1 B0</a:t>
            </a:r>
            <a:endParaRPr lang="fr-FR" sz="1600" b="1" dirty="0">
              <a:solidFill>
                <a:srgbClr val="0000FF"/>
              </a:solidFill>
            </a:endParaRPr>
          </a:p>
        </p:txBody>
      </p:sp>
      <p:sp>
        <p:nvSpPr>
          <p:cNvPr id="9" name="Légende encadrée 2 8"/>
          <p:cNvSpPr/>
          <p:nvPr/>
        </p:nvSpPr>
        <p:spPr>
          <a:xfrm>
            <a:off x="7786710" y="5324622"/>
            <a:ext cx="900000" cy="39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63711"/>
              <a:gd name="adj6" fmla="val 32506"/>
            </a:avLst>
          </a:prstGeom>
          <a:noFill/>
          <a:ln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1600" b="1" dirty="0" smtClean="0">
                <a:solidFill>
                  <a:schemeClr val="tx1"/>
                </a:solidFill>
              </a:rPr>
              <a:t>المداخل </a:t>
            </a:r>
            <a:r>
              <a:rPr lang="fr-FR" sz="1600" b="1" dirty="0" smtClean="0">
                <a:solidFill>
                  <a:schemeClr val="tx1"/>
                </a:solidFill>
              </a:rPr>
              <a:t>M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0" name="Légende encadrée 2 9"/>
          <p:cNvSpPr/>
          <p:nvPr/>
        </p:nvSpPr>
        <p:spPr>
          <a:xfrm>
            <a:off x="6500826" y="5341468"/>
            <a:ext cx="1008000" cy="39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60744"/>
              <a:gd name="adj6" fmla="val 88216"/>
            </a:avLst>
          </a:prstGeom>
          <a:noFill/>
          <a:ln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1600" b="1" dirty="0" smtClean="0">
                <a:solidFill>
                  <a:schemeClr val="tx1"/>
                </a:solidFill>
              </a:rPr>
              <a:t>المداخل </a:t>
            </a:r>
            <a:r>
              <a:rPr lang="fr-FR" sz="1600" b="1" dirty="0" err="1" smtClean="0">
                <a:solidFill>
                  <a:schemeClr val="tx1"/>
                </a:solidFill>
              </a:rPr>
              <a:t>Cn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1" name="Légende encadrée 2 10"/>
          <p:cNvSpPr/>
          <p:nvPr/>
        </p:nvSpPr>
        <p:spPr>
          <a:xfrm flipH="1">
            <a:off x="2928926" y="5324622"/>
            <a:ext cx="2056528" cy="39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28127"/>
              <a:gd name="adj6" fmla="val -38975"/>
            </a:avLst>
          </a:prstGeom>
          <a:noFill/>
          <a:ln>
            <a:solidFill>
              <a:srgbClr val="008000"/>
            </a:solidFill>
            <a:headEnd type="none" w="lg" len="lg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1600" b="1" dirty="0" smtClean="0">
                <a:solidFill>
                  <a:srgbClr val="008000"/>
                </a:solidFill>
              </a:rPr>
              <a:t>المداخل </a:t>
            </a:r>
            <a:r>
              <a:rPr lang="fr-FR" sz="1600" b="1" dirty="0" smtClean="0">
                <a:solidFill>
                  <a:srgbClr val="008000"/>
                </a:solidFill>
              </a:rPr>
              <a:t>S3 S2 S1 S0</a:t>
            </a:r>
            <a:endParaRPr lang="fr-FR" sz="1600" b="1" dirty="0">
              <a:solidFill>
                <a:srgbClr val="008000"/>
              </a:solidFill>
            </a:endParaRPr>
          </a:p>
        </p:txBody>
      </p:sp>
      <p:sp>
        <p:nvSpPr>
          <p:cNvPr id="12" name="Légende encadrée 2 11"/>
          <p:cNvSpPr/>
          <p:nvPr/>
        </p:nvSpPr>
        <p:spPr>
          <a:xfrm>
            <a:off x="6357918" y="6181878"/>
            <a:ext cx="1944000" cy="39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68485"/>
              <a:gd name="adj6" fmla="val -106873"/>
            </a:avLst>
          </a:prstGeom>
          <a:noFill/>
          <a:ln>
            <a:solidFill>
              <a:schemeClr val="accent1"/>
            </a:solidFill>
            <a:headEnd type="none" w="lg" len="lg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1600" b="1" dirty="0" smtClean="0">
                <a:solidFill>
                  <a:srgbClr val="996633"/>
                </a:solidFill>
              </a:rPr>
              <a:t> 3 </a:t>
            </a:r>
            <a:r>
              <a:rPr lang="ar-DZ" sz="1600" b="1" dirty="0" err="1" smtClean="0">
                <a:solidFill>
                  <a:srgbClr val="996633"/>
                </a:solidFill>
              </a:rPr>
              <a:t>دارات</a:t>
            </a:r>
            <a:r>
              <a:rPr lang="ar-DZ" sz="1600" b="1" dirty="0" smtClean="0">
                <a:solidFill>
                  <a:srgbClr val="996633"/>
                </a:solidFill>
              </a:rPr>
              <a:t> مندمجة 7404</a:t>
            </a:r>
            <a:endParaRPr lang="fr-FR" sz="1600" b="1" dirty="0">
              <a:solidFill>
                <a:srgbClr val="996633"/>
              </a:solidFill>
            </a:endParaRPr>
          </a:p>
        </p:txBody>
      </p:sp>
      <p:grpSp>
        <p:nvGrpSpPr>
          <p:cNvPr id="2" name="Groupe 12"/>
          <p:cNvGrpSpPr/>
          <p:nvPr/>
        </p:nvGrpSpPr>
        <p:grpSpPr>
          <a:xfrm>
            <a:off x="3241942" y="623362"/>
            <a:ext cx="2232000" cy="406450"/>
            <a:chOff x="3027660" y="513690"/>
            <a:chExt cx="2232000" cy="406450"/>
          </a:xfrm>
        </p:grpSpPr>
        <p:sp>
          <p:nvSpPr>
            <p:cNvPr id="14" name="Rectangle 13"/>
            <p:cNvSpPr/>
            <p:nvPr/>
          </p:nvSpPr>
          <p:spPr>
            <a:xfrm>
              <a:off x="3027660" y="513690"/>
              <a:ext cx="2232000" cy="39600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Légende encadrée 2 14"/>
            <p:cNvSpPr/>
            <p:nvPr/>
          </p:nvSpPr>
          <p:spPr>
            <a:xfrm flipH="1">
              <a:off x="3041308" y="524140"/>
              <a:ext cx="2214578" cy="396000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361094"/>
                <a:gd name="adj6" fmla="val -11061"/>
              </a:avLst>
            </a:prstGeom>
            <a:noFill/>
            <a:ln>
              <a:solidFill>
                <a:srgbClr val="996633"/>
              </a:solidFill>
              <a:headEnd type="none" w="lg" len="lg"/>
              <a:tailEnd type="triangle" w="lg" len="lg"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DZ" sz="2000" b="1" dirty="0" smtClean="0">
                  <a:solidFill>
                    <a:schemeClr val="tx1"/>
                  </a:solidFill>
                </a:rPr>
                <a:t>الدارة المندمجة 74181</a:t>
              </a:r>
              <a:endParaRPr lang="fr-FR" sz="2000" b="1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16" name="Connecteur droit avec flèche 15"/>
          <p:cNvCxnSpPr/>
          <p:nvPr/>
        </p:nvCxnSpPr>
        <p:spPr>
          <a:xfrm rot="5400000" flipH="1" flipV="1">
            <a:off x="4409991" y="3805291"/>
            <a:ext cx="4110200" cy="78585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rot="16200000" flipV="1">
            <a:off x="3159826" y="3340976"/>
            <a:ext cx="4110200" cy="171448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e 19"/>
          <p:cNvGrpSpPr/>
          <p:nvPr/>
        </p:nvGrpSpPr>
        <p:grpSpPr>
          <a:xfrm>
            <a:off x="71406" y="5922586"/>
            <a:ext cx="5406150" cy="864000"/>
            <a:chOff x="71406" y="5922586"/>
            <a:chExt cx="5406150" cy="864000"/>
          </a:xfrm>
        </p:grpSpPr>
        <p:sp>
          <p:nvSpPr>
            <p:cNvPr id="5" name="Rectangle à coins arrondis 4"/>
            <p:cNvSpPr/>
            <p:nvPr/>
          </p:nvSpPr>
          <p:spPr>
            <a:xfrm>
              <a:off x="77556" y="5922586"/>
              <a:ext cx="5400000" cy="864000"/>
            </a:xfrm>
            <a:prstGeom prst="roundRect">
              <a:avLst>
                <a:gd name="adj" fmla="val 35771"/>
              </a:avLst>
            </a:prstGeom>
            <a:solidFill>
              <a:schemeClr val="accent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endParaRPr lang="fr-FR" sz="1600" b="1" dirty="0">
                <a:solidFill>
                  <a:schemeClr val="tx2"/>
                </a:solidFill>
              </a:endParaRPr>
            </a:p>
          </p:txBody>
        </p:sp>
        <p:sp>
          <p:nvSpPr>
            <p:cNvPr id="18" name="Rectangle à coins arrondis 17"/>
            <p:cNvSpPr/>
            <p:nvPr/>
          </p:nvSpPr>
          <p:spPr>
            <a:xfrm>
              <a:off x="71406" y="5922586"/>
              <a:ext cx="5400000" cy="864000"/>
            </a:xfrm>
            <a:prstGeom prst="roundRect">
              <a:avLst>
                <a:gd name="adj" fmla="val 3577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DZ" sz="1600" b="1" dirty="0" smtClean="0">
                  <a:solidFill>
                    <a:schemeClr val="tx2"/>
                  </a:solidFill>
                </a:rPr>
                <a:t>لقد تم إضافة 3 </a:t>
              </a:r>
              <a:r>
                <a:rPr lang="ar-DZ" sz="1600" b="1" dirty="0" err="1" smtClean="0">
                  <a:solidFill>
                    <a:schemeClr val="tx2"/>
                  </a:solidFill>
                </a:rPr>
                <a:t>دارات</a:t>
              </a:r>
              <a:r>
                <a:rPr lang="ar-DZ" sz="1600" b="1" dirty="0" smtClean="0">
                  <a:solidFill>
                    <a:schemeClr val="tx2"/>
                  </a:solidFill>
                </a:rPr>
                <a:t> مندمجة 7404(بوابة النفي) إلى كل من المدخل </a:t>
              </a:r>
              <a:r>
                <a:rPr lang="fr-FR" sz="1600" b="1" dirty="0" smtClean="0">
                  <a:solidFill>
                    <a:schemeClr val="tx2"/>
                  </a:solidFill>
                </a:rPr>
                <a:t>A</a:t>
              </a:r>
              <a:r>
                <a:rPr lang="ar-DZ" sz="1600" b="1" dirty="0" smtClean="0">
                  <a:solidFill>
                    <a:schemeClr val="tx2"/>
                  </a:solidFill>
                </a:rPr>
                <a:t> والمدخل </a:t>
              </a:r>
              <a:r>
                <a:rPr lang="fr-FR" sz="1600" b="1" dirty="0" smtClean="0">
                  <a:solidFill>
                    <a:schemeClr val="tx2"/>
                  </a:solidFill>
                </a:rPr>
                <a:t>B</a:t>
              </a:r>
              <a:r>
                <a:rPr lang="ar-DZ" sz="1600" b="1" dirty="0" smtClean="0">
                  <a:solidFill>
                    <a:schemeClr val="tx2"/>
                  </a:solidFill>
                </a:rPr>
                <a:t> والمخرج </a:t>
              </a:r>
              <a:r>
                <a:rPr lang="fr-FR" sz="1600" b="1" dirty="0" smtClean="0">
                  <a:solidFill>
                    <a:schemeClr val="tx2"/>
                  </a:solidFill>
                </a:rPr>
                <a:t>F</a:t>
              </a:r>
              <a:r>
                <a:rPr lang="ar-DZ" sz="1600" b="1" dirty="0" smtClean="0">
                  <a:solidFill>
                    <a:schemeClr val="tx2"/>
                  </a:solidFill>
                </a:rPr>
                <a:t> لان أقطابها منفية (تشتغل بالمستوى أدنى (</a:t>
              </a:r>
              <a:r>
                <a:rPr lang="fr-FR" sz="1600" b="1" dirty="0" smtClean="0">
                  <a:solidFill>
                    <a:schemeClr val="tx2"/>
                  </a:solidFill>
                </a:rPr>
                <a:t>niveau bas</a:t>
              </a:r>
              <a:r>
                <a:rPr lang="ar-DZ" sz="1600" b="1" dirty="0" smtClean="0">
                  <a:solidFill>
                    <a:schemeClr val="tx2"/>
                  </a:solidFill>
                </a:rPr>
                <a:t>) وذلك لجعلها تشتغل بالمستوى الأعلى (</a:t>
              </a:r>
              <a:r>
                <a:rPr lang="fr-FR" sz="1600" b="1" dirty="0" smtClean="0">
                  <a:solidFill>
                    <a:schemeClr val="tx2"/>
                  </a:solidFill>
                </a:rPr>
                <a:t>niveau haut</a:t>
              </a:r>
              <a:r>
                <a:rPr lang="ar-DZ" sz="1600" b="1" dirty="0" smtClean="0">
                  <a:solidFill>
                    <a:schemeClr val="tx2"/>
                  </a:solidFill>
                </a:rPr>
                <a:t>)</a:t>
              </a:r>
              <a:endParaRPr lang="fr-FR" sz="16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9" name="ZoneTexte 18"/>
          <p:cNvSpPr txBox="1"/>
          <p:nvPr/>
        </p:nvSpPr>
        <p:spPr>
          <a:xfrm>
            <a:off x="6909410" y="3174"/>
            <a:ext cx="2214578" cy="46166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400" b="1" u="sng" dirty="0" smtClean="0">
                <a:solidFill>
                  <a:srgbClr val="FF0000"/>
                </a:solidFill>
              </a:rPr>
              <a:t>15- </a:t>
            </a:r>
            <a:r>
              <a:rPr lang="ar-DZ" sz="2400" b="1" u="sng" dirty="0" smtClean="0">
                <a:solidFill>
                  <a:srgbClr val="FF0000"/>
                </a:solidFill>
              </a:rPr>
              <a:t>أعمال ورشة:</a:t>
            </a:r>
            <a:endParaRPr lang="fr-FR" sz="2400" b="1" u="sn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/>
        </p:nvPicPr>
        <p:blipFill>
          <a:blip r:embed="rId2">
            <a:lum bright="-40000"/>
          </a:blip>
          <a:srcRect/>
          <a:stretch>
            <a:fillRect/>
          </a:stretch>
        </p:blipFill>
        <p:spPr bwMode="auto">
          <a:xfrm>
            <a:off x="3808843" y="2826586"/>
            <a:ext cx="5263751" cy="396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8072430" y="857232"/>
            <a:ext cx="1071570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u="sng" dirty="0" smtClean="0">
                <a:solidFill>
                  <a:srgbClr val="FF0000"/>
                </a:solidFill>
                <a:cs typeface="Arabic Transparent" pitchFamily="2" charset="-78"/>
              </a:rPr>
              <a:t>مثال</a:t>
            </a:r>
            <a:r>
              <a:rPr lang="fr-FR" sz="2000" b="1" u="sng" dirty="0" smtClean="0">
                <a:solidFill>
                  <a:srgbClr val="FF0000"/>
                </a:solidFill>
                <a:cs typeface="Arabic Transparent" pitchFamily="2" charset="-78"/>
              </a:rPr>
              <a:t>1</a:t>
            </a:r>
            <a:r>
              <a:rPr lang="ar-DZ" sz="2000" b="1" u="sng" dirty="0" smtClean="0">
                <a:solidFill>
                  <a:srgbClr val="FF0000"/>
                </a:solidFill>
                <a:cs typeface="Arabic Transparent" pitchFamily="2" charset="-78"/>
              </a:rPr>
              <a:t>:</a:t>
            </a:r>
            <a:endParaRPr lang="fr-FR" sz="2000" b="1" u="sng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5" name="Groupe 91"/>
          <p:cNvGrpSpPr/>
          <p:nvPr/>
        </p:nvGrpSpPr>
        <p:grpSpPr>
          <a:xfrm>
            <a:off x="1987211" y="3286124"/>
            <a:ext cx="1656095" cy="593725"/>
            <a:chOff x="2071338" y="5429264"/>
            <a:chExt cx="1656095" cy="593725"/>
          </a:xfrm>
        </p:grpSpPr>
        <p:sp>
          <p:nvSpPr>
            <p:cNvPr id="6" name="Text Box 5"/>
            <p:cNvSpPr txBox="1">
              <a:spLocks noChangeAspect="1" noChangeArrowheads="1"/>
            </p:cNvSpPr>
            <p:nvPr/>
          </p:nvSpPr>
          <p:spPr bwMode="auto">
            <a:xfrm>
              <a:off x="2071338" y="5429264"/>
              <a:ext cx="1655763" cy="59372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600" b="1" dirty="0"/>
            </a:p>
          </p:txBody>
        </p:sp>
        <p:sp>
          <p:nvSpPr>
            <p:cNvPr id="7" name="Text Box 5"/>
            <p:cNvSpPr txBox="1">
              <a:spLocks noChangeAspect="1" noChangeArrowheads="1"/>
            </p:cNvSpPr>
            <p:nvPr/>
          </p:nvSpPr>
          <p:spPr bwMode="auto">
            <a:xfrm>
              <a:off x="2071670" y="5429264"/>
              <a:ext cx="1655763" cy="593725"/>
            </a:xfrm>
            <a:prstGeom prst="rect">
              <a:avLst/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S3   S2  S1  S0   </a:t>
              </a:r>
            </a:p>
            <a:p>
              <a:r>
                <a:rPr lang="fr-FR" sz="1600" b="1" dirty="0" smtClean="0">
                  <a:solidFill>
                    <a:schemeClr val="tx1"/>
                  </a:solidFill>
                </a:rPr>
                <a:t> 0     0     0    0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e 85"/>
          <p:cNvGrpSpPr>
            <a:grpSpLocks noChangeAspect="1"/>
          </p:cNvGrpSpPr>
          <p:nvPr/>
        </p:nvGrpSpPr>
        <p:grpSpPr>
          <a:xfrm>
            <a:off x="2572068" y="245485"/>
            <a:ext cx="972000" cy="390523"/>
            <a:chOff x="4214810" y="714356"/>
            <a:chExt cx="1074737" cy="431800"/>
          </a:xfrm>
        </p:grpSpPr>
        <p:sp>
          <p:nvSpPr>
            <p:cNvPr id="9" name="AutoShape 6"/>
            <p:cNvSpPr>
              <a:spLocks noChangeAspect="1" noChangeArrowheads="1"/>
            </p:cNvSpPr>
            <p:nvPr/>
          </p:nvSpPr>
          <p:spPr bwMode="auto">
            <a:xfrm>
              <a:off x="4214810" y="714356"/>
              <a:ext cx="1074737" cy="431800"/>
            </a:xfrm>
            <a:prstGeom prst="wedgeRoundRectCallout">
              <a:avLst>
                <a:gd name="adj1" fmla="val -60046"/>
                <a:gd name="adj2" fmla="val 231250"/>
                <a:gd name="adj3" fmla="val 16667"/>
              </a:avLst>
            </a:prstGeom>
            <a:solidFill>
              <a:srgbClr val="FFC000"/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fr-FR" sz="2000" b="1" dirty="0"/>
            </a:p>
          </p:txBody>
        </p:sp>
        <p:sp>
          <p:nvSpPr>
            <p:cNvPr id="10" name="AutoShape 6"/>
            <p:cNvSpPr>
              <a:spLocks noChangeAspect="1" noChangeArrowheads="1"/>
            </p:cNvSpPr>
            <p:nvPr/>
          </p:nvSpPr>
          <p:spPr bwMode="auto">
            <a:xfrm>
              <a:off x="4214810" y="714356"/>
              <a:ext cx="1074737" cy="431800"/>
            </a:xfrm>
            <a:prstGeom prst="wedgeRoundRectCallout">
              <a:avLst>
                <a:gd name="adj1" fmla="val -60046"/>
                <a:gd name="adj2" fmla="val 231250"/>
                <a:gd name="adj3" fmla="val 16667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2000" b="1">
                  <a:solidFill>
                    <a:srgbClr val="FF0000"/>
                  </a:solidFill>
                  <a:cs typeface="Times New Roman" pitchFamily="18" charset="0"/>
                </a:rPr>
                <a:t>M = 1</a:t>
              </a:r>
              <a:endParaRPr lang="fr-FR" sz="2000" b="1"/>
            </a:p>
          </p:txBody>
        </p:sp>
      </p:grpSp>
      <p:grpSp>
        <p:nvGrpSpPr>
          <p:cNvPr id="11" name="Groupe 87"/>
          <p:cNvGrpSpPr>
            <a:grpSpLocks noChangeAspect="1"/>
          </p:cNvGrpSpPr>
          <p:nvPr/>
        </p:nvGrpSpPr>
        <p:grpSpPr>
          <a:xfrm>
            <a:off x="4202785" y="214290"/>
            <a:ext cx="1548000" cy="455414"/>
            <a:chOff x="928662" y="357166"/>
            <a:chExt cx="1655431" cy="487020"/>
          </a:xfrm>
        </p:grpSpPr>
        <p:sp>
          <p:nvSpPr>
            <p:cNvPr id="12" name="AutoShape 8"/>
            <p:cNvSpPr>
              <a:spLocks noChangeAspect="1" noChangeArrowheads="1"/>
            </p:cNvSpPr>
            <p:nvPr/>
          </p:nvSpPr>
          <p:spPr bwMode="auto">
            <a:xfrm>
              <a:off x="933093" y="369523"/>
              <a:ext cx="1651000" cy="474663"/>
            </a:xfrm>
            <a:prstGeom prst="roundRect">
              <a:avLst>
                <a:gd name="adj" fmla="val 20745"/>
              </a:avLst>
            </a:prstGeom>
            <a:solidFill>
              <a:srgbClr val="FF66FF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endParaRPr lang="ar-DZ" sz="2000" b="1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13" name="AutoShape 8"/>
            <p:cNvSpPr>
              <a:spLocks noChangeAspect="1" noChangeArrowheads="1"/>
            </p:cNvSpPr>
            <p:nvPr/>
          </p:nvSpPr>
          <p:spPr bwMode="auto">
            <a:xfrm>
              <a:off x="928662" y="357166"/>
              <a:ext cx="1651000" cy="474663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ar-DZ" sz="2000" b="1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وحدة منطقية</a:t>
              </a:r>
            </a:p>
          </p:txBody>
        </p:sp>
      </p:grpSp>
      <p:sp>
        <p:nvSpPr>
          <p:cNvPr id="17" name="AutoShape 10"/>
          <p:cNvSpPr>
            <a:spLocks noChangeAspect="1" noChangeArrowheads="1"/>
          </p:cNvSpPr>
          <p:nvPr/>
        </p:nvSpPr>
        <p:spPr bwMode="auto">
          <a:xfrm>
            <a:off x="3500430" y="2233604"/>
            <a:ext cx="360000" cy="176797"/>
          </a:xfrm>
          <a:prstGeom prst="rightArrow">
            <a:avLst>
              <a:gd name="adj1" fmla="val 50000"/>
              <a:gd name="adj2" fmla="val 50906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8" name="AutoShape 160"/>
          <p:cNvSpPr>
            <a:spLocks noChangeArrowheads="1"/>
          </p:cNvSpPr>
          <p:nvPr/>
        </p:nvSpPr>
        <p:spPr bwMode="auto">
          <a:xfrm>
            <a:off x="5410206" y="2909883"/>
            <a:ext cx="720000" cy="576000"/>
          </a:xfrm>
          <a:prstGeom prst="roundRect">
            <a:avLst>
              <a:gd name="adj" fmla="val 0"/>
            </a:avLst>
          </a:prstGeom>
          <a:solidFill>
            <a:srgbClr val="FF3300">
              <a:alpha val="32157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19" name="Rectangle 161"/>
          <p:cNvSpPr>
            <a:spLocks noChangeArrowheads="1"/>
          </p:cNvSpPr>
          <p:nvPr/>
        </p:nvSpPr>
        <p:spPr bwMode="auto">
          <a:xfrm>
            <a:off x="3882462" y="3511071"/>
            <a:ext cx="773112" cy="180000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3"/>
          <a:srcRect l="3214"/>
          <a:stretch>
            <a:fillRect/>
          </a:stretch>
        </p:blipFill>
        <p:spPr bwMode="auto">
          <a:xfrm>
            <a:off x="-32" y="534408"/>
            <a:ext cx="3670288" cy="3168000"/>
          </a:xfrm>
          <a:prstGeom prst="rect">
            <a:avLst/>
          </a:prstGeom>
          <a:noFill/>
        </p:spPr>
      </p:pic>
      <p:sp>
        <p:nvSpPr>
          <p:cNvPr id="22" name="AutoShape 5"/>
          <p:cNvSpPr>
            <a:spLocks noChangeAspect="1" noChangeArrowheads="1"/>
          </p:cNvSpPr>
          <p:nvPr/>
        </p:nvSpPr>
        <p:spPr bwMode="auto">
          <a:xfrm>
            <a:off x="3715076" y="391532"/>
            <a:ext cx="412750" cy="152400"/>
          </a:xfrm>
          <a:prstGeom prst="rightArrow">
            <a:avLst>
              <a:gd name="adj1" fmla="val 50000"/>
              <a:gd name="adj2" fmla="val 67708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3" name="Rectangle 161"/>
          <p:cNvSpPr>
            <a:spLocks noChangeArrowheads="1"/>
          </p:cNvSpPr>
          <p:nvPr/>
        </p:nvSpPr>
        <p:spPr bwMode="auto">
          <a:xfrm>
            <a:off x="5418149" y="3511071"/>
            <a:ext cx="720000" cy="180000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grpSp>
        <p:nvGrpSpPr>
          <p:cNvPr id="26" name="Groupe 25"/>
          <p:cNvGrpSpPr/>
          <p:nvPr/>
        </p:nvGrpSpPr>
        <p:grpSpPr>
          <a:xfrm>
            <a:off x="3929058" y="2071678"/>
            <a:ext cx="1044000" cy="473075"/>
            <a:chOff x="3929058" y="2071678"/>
            <a:chExt cx="1044000" cy="473075"/>
          </a:xfrm>
        </p:grpSpPr>
        <p:grpSp>
          <p:nvGrpSpPr>
            <p:cNvPr id="14" name="Groupe 89"/>
            <p:cNvGrpSpPr/>
            <p:nvPr/>
          </p:nvGrpSpPr>
          <p:grpSpPr>
            <a:xfrm>
              <a:off x="3929058" y="2071678"/>
              <a:ext cx="1044000" cy="473075"/>
              <a:chOff x="1928794" y="1142984"/>
              <a:chExt cx="1149350" cy="473075"/>
            </a:xfrm>
          </p:grpSpPr>
          <p:sp>
            <p:nvSpPr>
              <p:cNvPr id="15" name="AutoShape 9"/>
              <p:cNvSpPr>
                <a:spLocks noChangeAspect="1" noChangeArrowheads="1"/>
              </p:cNvSpPr>
              <p:nvPr/>
            </p:nvSpPr>
            <p:spPr bwMode="auto">
              <a:xfrm>
                <a:off x="1928794" y="1142984"/>
                <a:ext cx="1149350" cy="473075"/>
              </a:xfrm>
              <a:prstGeom prst="roundRect">
                <a:avLst>
                  <a:gd name="adj" fmla="val 20745"/>
                </a:avLst>
              </a:prstGeom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rtl="1"/>
                <a:endParaRPr lang="ar-DZ" sz="2000" b="1" dirty="0"/>
              </a:p>
            </p:txBody>
          </p:sp>
          <p:sp>
            <p:nvSpPr>
              <p:cNvPr id="16" name="AutoShape 9"/>
              <p:cNvSpPr>
                <a:spLocks noChangeAspect="1" noChangeArrowheads="1"/>
              </p:cNvSpPr>
              <p:nvPr/>
            </p:nvSpPr>
            <p:spPr bwMode="auto">
              <a:xfrm>
                <a:off x="1928794" y="1142984"/>
                <a:ext cx="1149350" cy="473075"/>
              </a:xfrm>
              <a:prstGeom prst="roundRect">
                <a:avLst>
                  <a:gd name="adj" fmla="val 20745"/>
                </a:avLst>
              </a:prstGeom>
              <a:noFill/>
              <a:ln>
                <a:solidFill>
                  <a:schemeClr val="tx1"/>
                </a:solidFill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rtl="1"/>
                <a:r>
                  <a:rPr lang="fr-FR" sz="2000" b="1" dirty="0" smtClean="0">
                    <a:solidFill>
                      <a:schemeClr val="tx1"/>
                    </a:solidFill>
                    <a:cs typeface="Times New Roman" pitchFamily="18" charset="0"/>
                  </a:rPr>
                  <a:t>F = A </a:t>
                </a:r>
                <a:endParaRPr lang="ar-DZ" sz="2000" b="1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25" name="Connecteur droit 24"/>
            <p:cNvCxnSpPr/>
            <p:nvPr/>
          </p:nvCxnSpPr>
          <p:spPr>
            <a:xfrm>
              <a:off x="4482768" y="2138970"/>
              <a:ext cx="180000" cy="1588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27" name="Rectangle 26"/>
          <p:cNvSpPr/>
          <p:nvPr/>
        </p:nvSpPr>
        <p:spPr>
          <a:xfrm>
            <a:off x="27296" y="642918"/>
            <a:ext cx="324000" cy="7858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>
            <a:off x="71438" y="626727"/>
            <a:ext cx="500034" cy="111825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fr-FR" sz="1600" b="1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1600"/>
              </a:lnSpc>
            </a:pPr>
            <a:r>
              <a:rPr lang="fr-FR" sz="1600" b="1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1600"/>
              </a:lnSpc>
            </a:pPr>
            <a:r>
              <a:rPr lang="fr-FR" sz="1600" b="1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1600"/>
              </a:lnSpc>
            </a:pPr>
            <a:r>
              <a:rPr lang="fr-FR" sz="1600" b="1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1600"/>
              </a:lnSpc>
            </a:pP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29" name="AutoShape 10"/>
          <p:cNvSpPr>
            <a:spLocks noChangeAspect="1" noChangeArrowheads="1"/>
          </p:cNvSpPr>
          <p:nvPr/>
        </p:nvSpPr>
        <p:spPr bwMode="auto">
          <a:xfrm>
            <a:off x="5130130" y="2233604"/>
            <a:ext cx="360000" cy="176797"/>
          </a:xfrm>
          <a:prstGeom prst="rightArrow">
            <a:avLst>
              <a:gd name="adj1" fmla="val 50000"/>
              <a:gd name="adj2" fmla="val 50906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31" name="Groupe 89"/>
          <p:cNvGrpSpPr/>
          <p:nvPr/>
        </p:nvGrpSpPr>
        <p:grpSpPr>
          <a:xfrm>
            <a:off x="5599702" y="2071678"/>
            <a:ext cx="1296000" cy="473075"/>
            <a:chOff x="1928794" y="1142984"/>
            <a:chExt cx="1149350" cy="473075"/>
          </a:xfrm>
        </p:grpSpPr>
        <p:sp>
          <p:nvSpPr>
            <p:cNvPr id="33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1149350" cy="473075"/>
            </a:xfrm>
            <a:prstGeom prst="roundRect">
              <a:avLst>
                <a:gd name="adj" fmla="val 20745"/>
              </a:avLst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2000" b="1" dirty="0"/>
            </a:p>
          </p:txBody>
        </p:sp>
        <p:sp>
          <p:nvSpPr>
            <p:cNvPr id="34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1149350" cy="473075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2000" b="1" dirty="0" smtClean="0">
                  <a:solidFill>
                    <a:schemeClr val="tx1"/>
                  </a:solidFill>
                  <a:cs typeface="Times New Roman" pitchFamily="18" charset="0"/>
                </a:rPr>
                <a:t>F = 0011 </a:t>
              </a:r>
              <a:endParaRPr lang="ar-DZ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2" name="ZoneTexte 31"/>
          <p:cNvSpPr txBox="1"/>
          <p:nvPr/>
        </p:nvSpPr>
        <p:spPr>
          <a:xfrm>
            <a:off x="6786578" y="71414"/>
            <a:ext cx="221457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FF0000"/>
                </a:solidFill>
              </a:rPr>
              <a:t>15</a:t>
            </a:r>
            <a:r>
              <a:rPr lang="ar-DZ" b="1" dirty="0" smtClean="0">
                <a:solidFill>
                  <a:srgbClr val="FF0000"/>
                </a:solidFill>
              </a:rPr>
              <a:t>- </a:t>
            </a:r>
            <a:r>
              <a:rPr lang="ar-DZ" b="1" dirty="0" smtClean="0">
                <a:solidFill>
                  <a:srgbClr val="FF0000"/>
                </a:solidFill>
              </a:rPr>
              <a:t>أعمال ورشة:</a:t>
            </a:r>
            <a:endParaRPr lang="fr-FR" b="1" dirty="0">
              <a:solidFill>
                <a:srgbClr val="FF0000"/>
              </a:solidFill>
            </a:endParaRPr>
          </a:p>
        </p:txBody>
      </p:sp>
      <p:grpSp>
        <p:nvGrpSpPr>
          <p:cNvPr id="36" name="Groupe 54"/>
          <p:cNvGrpSpPr/>
          <p:nvPr/>
        </p:nvGrpSpPr>
        <p:grpSpPr>
          <a:xfrm>
            <a:off x="4071934" y="1571612"/>
            <a:ext cx="1000132" cy="360000"/>
            <a:chOff x="5929322" y="1214422"/>
            <a:chExt cx="828000" cy="360000"/>
          </a:xfrm>
        </p:grpSpPr>
        <p:sp>
          <p:nvSpPr>
            <p:cNvPr id="37" name="AutoShape 9"/>
            <p:cNvSpPr>
              <a:spLocks noChangeAspect="1" noChangeArrowheads="1"/>
            </p:cNvSpPr>
            <p:nvPr/>
          </p:nvSpPr>
          <p:spPr bwMode="auto">
            <a:xfrm>
              <a:off x="5929322" y="1214422"/>
              <a:ext cx="828000" cy="360000"/>
            </a:xfrm>
            <a:prstGeom prst="roundRect">
              <a:avLst>
                <a:gd name="adj" fmla="val 20745"/>
              </a:avLst>
            </a:prstGeom>
            <a:solidFill>
              <a:srgbClr val="CCCC00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1600" b="1" dirty="0"/>
            </a:p>
          </p:txBody>
        </p:sp>
        <p:sp>
          <p:nvSpPr>
            <p:cNvPr id="38" name="AutoShape 9"/>
            <p:cNvSpPr>
              <a:spLocks noChangeAspect="1" noChangeArrowheads="1"/>
            </p:cNvSpPr>
            <p:nvPr/>
          </p:nvSpPr>
          <p:spPr bwMode="auto">
            <a:xfrm>
              <a:off x="5929322" y="1214422"/>
              <a:ext cx="828000" cy="360000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1600" b="1" dirty="0" err="1" smtClean="0">
                  <a:solidFill>
                    <a:schemeClr val="tx1"/>
                  </a:solidFill>
                  <a:cs typeface="Times New Roman" pitchFamily="18" charset="0"/>
                </a:rPr>
                <a:t>Cn</a:t>
              </a: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 = X</a:t>
              </a:r>
              <a:endParaRPr lang="ar-DZ" sz="1600" b="1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 animBg="1"/>
      <p:bldP spid="18" grpId="0" animBg="1"/>
      <p:bldP spid="19" grpId="0" animBg="1"/>
      <p:bldP spid="22" grpId="0" animBg="1"/>
      <p:bldP spid="23" grpId="0" animBg="1"/>
      <p:bldP spid="28" grpId="0"/>
      <p:bldP spid="29" grpId="0" animBg="1"/>
      <p:bldP spid="3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 t="23437" r="6250" b="16015"/>
          <a:stretch>
            <a:fillRect/>
          </a:stretch>
        </p:blipFill>
        <p:spPr bwMode="auto">
          <a:xfrm>
            <a:off x="36594" y="1604950"/>
            <a:ext cx="903600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Légende encadrée 2 4"/>
          <p:cNvSpPr/>
          <p:nvPr/>
        </p:nvSpPr>
        <p:spPr>
          <a:xfrm>
            <a:off x="5072066" y="92052"/>
            <a:ext cx="1500198" cy="540000"/>
          </a:xfrm>
          <a:prstGeom prst="borderCallout2">
            <a:avLst>
              <a:gd name="adj1" fmla="val 46551"/>
              <a:gd name="adj2" fmla="val -8333"/>
              <a:gd name="adj3" fmla="val 135009"/>
              <a:gd name="adj4" fmla="val -8479"/>
              <a:gd name="adj5" fmla="val 383262"/>
              <a:gd name="adj6" fmla="val 146062"/>
            </a:avLst>
          </a:prstGeom>
          <a:noFill/>
          <a:ln>
            <a:solidFill>
              <a:schemeClr val="tx1"/>
            </a:solidFill>
            <a:headEnd type="none" w="lg" len="lg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FR" sz="1600" b="1" dirty="0" smtClean="0">
              <a:solidFill>
                <a:schemeClr val="tx1"/>
              </a:solidFill>
            </a:endParaRPr>
          </a:p>
          <a:p>
            <a:pPr algn="ctr" rtl="1"/>
            <a:endParaRPr lang="fr-FR" sz="1600" b="1" dirty="0" smtClean="0">
              <a:solidFill>
                <a:schemeClr val="tx1"/>
              </a:solidFill>
            </a:endParaRPr>
          </a:p>
          <a:p>
            <a:pPr algn="ctr" rtl="1"/>
            <a:endParaRPr lang="fr-FR" sz="1600" b="1" dirty="0" smtClean="0">
              <a:solidFill>
                <a:schemeClr val="tx1"/>
              </a:solidFill>
            </a:endParaRPr>
          </a:p>
          <a:p>
            <a:pPr algn="ctr" rtl="1"/>
            <a:r>
              <a:rPr lang="fr-FR" sz="1600" b="1" dirty="0" smtClean="0">
                <a:solidFill>
                  <a:schemeClr val="tx1"/>
                </a:solidFill>
              </a:rPr>
              <a:t>F3 F2 F1 F0</a:t>
            </a:r>
          </a:p>
          <a:p>
            <a:pPr algn="ctr" rtl="1"/>
            <a:r>
              <a:rPr lang="fr-FR" sz="1600" b="1" dirty="0" smtClean="0">
                <a:solidFill>
                  <a:schemeClr val="tx1"/>
                </a:solidFill>
              </a:rPr>
              <a:t>0    0    1    1</a:t>
            </a:r>
          </a:p>
          <a:p>
            <a:pPr algn="ctr" rtl="1"/>
            <a:endParaRPr lang="fr-FR" sz="1600" b="1" dirty="0" smtClean="0">
              <a:solidFill>
                <a:schemeClr val="tx1"/>
              </a:solidFill>
            </a:endParaRPr>
          </a:p>
          <a:p>
            <a:pPr algn="ctr" rtl="1"/>
            <a:endParaRPr lang="fr-FR" sz="1600" b="1" dirty="0" smtClean="0">
              <a:solidFill>
                <a:schemeClr val="tx1"/>
              </a:solidFill>
            </a:endParaRPr>
          </a:p>
          <a:p>
            <a:pPr algn="ctr" rtl="1"/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6" name="Légende encadrée 2 5"/>
          <p:cNvSpPr/>
          <p:nvPr/>
        </p:nvSpPr>
        <p:spPr>
          <a:xfrm flipH="1">
            <a:off x="379670" y="785794"/>
            <a:ext cx="1692000" cy="57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01306"/>
              <a:gd name="adj6" fmla="val -27036"/>
            </a:avLst>
          </a:prstGeom>
          <a:noFill/>
          <a:ln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 smtClean="0">
                <a:solidFill>
                  <a:srgbClr val="FF0000"/>
                </a:solidFill>
              </a:rPr>
              <a:t>A3 A2 A1 A0</a:t>
            </a:r>
          </a:p>
          <a:p>
            <a:pPr algn="ctr" rtl="1"/>
            <a:r>
              <a:rPr lang="fr-FR" b="1" dirty="0" smtClean="0">
                <a:solidFill>
                  <a:schemeClr val="tx1"/>
                </a:solidFill>
              </a:rPr>
              <a:t>1    1    0    0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7" name="Légende encadrée 2 6"/>
          <p:cNvSpPr/>
          <p:nvPr/>
        </p:nvSpPr>
        <p:spPr>
          <a:xfrm flipH="1">
            <a:off x="214282" y="6033396"/>
            <a:ext cx="2163934" cy="39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99175"/>
              <a:gd name="adj6" fmla="val -30889"/>
            </a:avLst>
          </a:prstGeom>
          <a:noFill/>
          <a:ln>
            <a:solidFill>
              <a:srgbClr val="0000FF"/>
            </a:solidFill>
            <a:headEnd type="none" w="lg" len="lg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1600" b="1" dirty="0" smtClean="0">
                <a:solidFill>
                  <a:srgbClr val="0000FF"/>
                </a:solidFill>
              </a:rPr>
              <a:t>المداخل </a:t>
            </a:r>
            <a:r>
              <a:rPr lang="fr-FR" sz="1600" b="1" dirty="0" smtClean="0">
                <a:solidFill>
                  <a:srgbClr val="0000FF"/>
                </a:solidFill>
              </a:rPr>
              <a:t>B3 B2 B1 B0</a:t>
            </a:r>
            <a:endParaRPr lang="fr-FR" sz="1600" b="1" dirty="0">
              <a:solidFill>
                <a:srgbClr val="0000FF"/>
              </a:solidFill>
            </a:endParaRPr>
          </a:p>
        </p:txBody>
      </p:sp>
      <p:sp>
        <p:nvSpPr>
          <p:cNvPr id="8" name="Légende encadrée 2 7"/>
          <p:cNvSpPr/>
          <p:nvPr/>
        </p:nvSpPr>
        <p:spPr>
          <a:xfrm>
            <a:off x="8001024" y="5825064"/>
            <a:ext cx="900000" cy="39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57304"/>
              <a:gd name="adj6" fmla="val 23978"/>
            </a:avLst>
          </a:prstGeom>
          <a:noFill/>
          <a:ln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sz="1600" b="1" dirty="0" smtClean="0">
                <a:solidFill>
                  <a:schemeClr val="tx1"/>
                </a:solidFill>
              </a:rPr>
              <a:t>=1</a:t>
            </a:r>
            <a:r>
              <a:rPr lang="ar-DZ" sz="1600" b="1" dirty="0" smtClean="0">
                <a:solidFill>
                  <a:schemeClr val="tx1"/>
                </a:solidFill>
              </a:rPr>
              <a:t> </a:t>
            </a:r>
            <a:r>
              <a:rPr lang="fr-FR" sz="1600" b="1" dirty="0" smtClean="0">
                <a:solidFill>
                  <a:schemeClr val="tx1"/>
                </a:solidFill>
              </a:rPr>
              <a:t>M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9" name="Légende encadrée 2 8"/>
          <p:cNvSpPr/>
          <p:nvPr/>
        </p:nvSpPr>
        <p:spPr>
          <a:xfrm>
            <a:off x="6715140" y="5803810"/>
            <a:ext cx="1008000" cy="39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82960"/>
              <a:gd name="adj6" fmla="val 58147"/>
            </a:avLst>
          </a:prstGeom>
          <a:noFill/>
          <a:ln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sz="1600" b="1" dirty="0" smtClean="0">
                <a:solidFill>
                  <a:schemeClr val="tx1"/>
                </a:solidFill>
              </a:rPr>
              <a:t>= X</a:t>
            </a:r>
            <a:r>
              <a:rPr lang="ar-DZ" sz="1600" b="1" dirty="0" smtClean="0">
                <a:solidFill>
                  <a:schemeClr val="tx1"/>
                </a:solidFill>
              </a:rPr>
              <a:t> </a:t>
            </a:r>
            <a:r>
              <a:rPr lang="fr-FR" sz="1600" b="1" dirty="0" err="1" smtClean="0">
                <a:solidFill>
                  <a:schemeClr val="tx1"/>
                </a:solidFill>
              </a:rPr>
              <a:t>Cn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0" name="Légende encadrée 2 9"/>
          <p:cNvSpPr/>
          <p:nvPr/>
        </p:nvSpPr>
        <p:spPr>
          <a:xfrm flipH="1">
            <a:off x="3071802" y="6032272"/>
            <a:ext cx="2056528" cy="54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22740"/>
              <a:gd name="adj6" fmla="val -34901"/>
            </a:avLst>
          </a:prstGeom>
          <a:noFill/>
          <a:ln>
            <a:solidFill>
              <a:srgbClr val="008000"/>
            </a:solidFill>
            <a:headEnd type="none" w="lg" len="lg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 smtClean="0">
                <a:solidFill>
                  <a:srgbClr val="008000"/>
                </a:solidFill>
              </a:rPr>
              <a:t>S3 S2 S1 S0</a:t>
            </a:r>
            <a:endParaRPr lang="ar-DZ" b="1" dirty="0" smtClean="0">
              <a:solidFill>
                <a:srgbClr val="008000"/>
              </a:solidFill>
            </a:endParaRPr>
          </a:p>
          <a:p>
            <a:pPr algn="ctr" rtl="1"/>
            <a:r>
              <a:rPr lang="fr-FR" b="1" dirty="0" smtClean="0">
                <a:solidFill>
                  <a:schemeClr val="tx1"/>
                </a:solidFill>
              </a:rPr>
              <a:t> </a:t>
            </a:r>
            <a:r>
              <a:rPr lang="ar-DZ" b="1" dirty="0" smtClean="0">
                <a:solidFill>
                  <a:schemeClr val="tx1"/>
                </a:solidFill>
              </a:rPr>
              <a:t>0</a:t>
            </a:r>
            <a:r>
              <a:rPr lang="fr-FR" b="1" dirty="0" smtClean="0">
                <a:solidFill>
                  <a:schemeClr val="tx1"/>
                </a:solidFill>
              </a:rPr>
              <a:t>    </a:t>
            </a:r>
            <a:r>
              <a:rPr lang="ar-DZ" b="1" dirty="0" smtClean="0">
                <a:solidFill>
                  <a:schemeClr val="tx1"/>
                </a:solidFill>
              </a:rPr>
              <a:t>0</a:t>
            </a:r>
            <a:r>
              <a:rPr lang="fr-FR" b="1" dirty="0" smtClean="0">
                <a:solidFill>
                  <a:schemeClr val="tx1"/>
                </a:solidFill>
              </a:rPr>
              <a:t>    </a:t>
            </a:r>
            <a:r>
              <a:rPr lang="ar-DZ" b="1" dirty="0" smtClean="0">
                <a:solidFill>
                  <a:schemeClr val="tx1"/>
                </a:solidFill>
              </a:rPr>
              <a:t>0</a:t>
            </a:r>
            <a:r>
              <a:rPr lang="fr-FR" b="1" dirty="0" smtClean="0">
                <a:solidFill>
                  <a:schemeClr val="tx1"/>
                </a:solidFill>
              </a:rPr>
              <a:t>    </a:t>
            </a:r>
            <a:r>
              <a:rPr lang="ar-DZ" b="1" dirty="0" smtClean="0">
                <a:solidFill>
                  <a:schemeClr val="tx1"/>
                </a:solidFill>
              </a:rPr>
              <a:t>0</a:t>
            </a:r>
            <a:r>
              <a:rPr lang="fr-FR" b="1" dirty="0" smtClean="0">
                <a:solidFill>
                  <a:srgbClr val="008000"/>
                </a:solidFill>
              </a:rPr>
              <a:t>  </a:t>
            </a:r>
            <a:endParaRPr lang="fr-FR" b="1" dirty="0">
              <a:solidFill>
                <a:srgbClr val="008000"/>
              </a:solidFill>
            </a:endParaRPr>
          </a:p>
        </p:txBody>
      </p:sp>
      <p:sp>
        <p:nvSpPr>
          <p:cNvPr id="11" name="Virage 10"/>
          <p:cNvSpPr/>
          <p:nvPr/>
        </p:nvSpPr>
        <p:spPr>
          <a:xfrm flipH="1" flipV="1">
            <a:off x="8143900" y="6287054"/>
            <a:ext cx="432000" cy="396000"/>
          </a:xfrm>
          <a:prstGeom prst="bentArrow">
            <a:avLst/>
          </a:prstGeom>
          <a:solidFill>
            <a:srgbClr val="008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3" name="AutoShape 10"/>
          <p:cNvSpPr>
            <a:spLocks noChangeAspect="1" noChangeArrowheads="1"/>
          </p:cNvSpPr>
          <p:nvPr/>
        </p:nvSpPr>
        <p:spPr bwMode="auto">
          <a:xfrm rot="10800000">
            <a:off x="6643702" y="306366"/>
            <a:ext cx="360000" cy="176797"/>
          </a:xfrm>
          <a:prstGeom prst="rightArrow">
            <a:avLst>
              <a:gd name="adj1" fmla="val 50000"/>
              <a:gd name="adj2" fmla="val 50906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9" name="Groupe 28"/>
          <p:cNvGrpSpPr/>
          <p:nvPr/>
        </p:nvGrpSpPr>
        <p:grpSpPr>
          <a:xfrm>
            <a:off x="7143768" y="163490"/>
            <a:ext cx="1260000" cy="488311"/>
            <a:chOff x="5844236" y="200642"/>
            <a:chExt cx="1666235" cy="488311"/>
          </a:xfrm>
        </p:grpSpPr>
        <p:sp>
          <p:nvSpPr>
            <p:cNvPr id="12" name="AutoShape 12"/>
            <p:cNvSpPr>
              <a:spLocks noChangeAspect="1" noChangeArrowheads="1"/>
            </p:cNvSpPr>
            <p:nvPr/>
          </p:nvSpPr>
          <p:spPr bwMode="auto">
            <a:xfrm>
              <a:off x="5844236" y="200642"/>
              <a:ext cx="1652587" cy="474663"/>
            </a:xfrm>
            <a:prstGeom prst="roundRect">
              <a:avLst>
                <a:gd name="adj" fmla="val 20745"/>
              </a:avLst>
            </a:prstGeom>
            <a:solidFill>
              <a:schemeClr val="bg2">
                <a:lumMod val="60000"/>
                <a:lumOff val="40000"/>
              </a:schemeClr>
            </a:solidFill>
            <a:ln w="9525">
              <a:solidFill>
                <a:srgbClr val="292929"/>
              </a:solidFill>
              <a:round/>
              <a:headEnd/>
              <a:tailEnd/>
            </a:ln>
          </p:spPr>
          <p:txBody>
            <a:bodyPr/>
            <a:lstStyle/>
            <a:p>
              <a:pPr algn="ctr" rtl="1"/>
              <a:endParaRPr lang="ar-DZ" b="1" dirty="0"/>
            </a:p>
          </p:txBody>
        </p:sp>
        <p:sp>
          <p:nvSpPr>
            <p:cNvPr id="14" name="AutoShape 12"/>
            <p:cNvSpPr>
              <a:spLocks noChangeAspect="1" noChangeArrowheads="1"/>
            </p:cNvSpPr>
            <p:nvPr/>
          </p:nvSpPr>
          <p:spPr bwMode="auto">
            <a:xfrm>
              <a:off x="5857884" y="214290"/>
              <a:ext cx="1652587" cy="474663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fr-FR" sz="2000" b="1" dirty="0">
                  <a:solidFill>
                    <a:schemeClr val="tx1"/>
                  </a:solidFill>
                  <a:cs typeface="Times New Roman" pitchFamily="18" charset="0"/>
                </a:rPr>
                <a:t>F = </a:t>
              </a:r>
              <a:r>
                <a:rPr lang="fr-FR" sz="2000" b="1" dirty="0" smtClean="0">
                  <a:solidFill>
                    <a:schemeClr val="tx1"/>
                  </a:solidFill>
                  <a:cs typeface="Times New Roman" pitchFamily="18" charset="0"/>
                </a:rPr>
                <a:t>0011</a:t>
              </a:r>
              <a:endParaRPr lang="ar-DZ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AutoShape 10"/>
          <p:cNvSpPr>
            <a:spLocks noChangeArrowheads="1"/>
          </p:cNvSpPr>
          <p:nvPr/>
        </p:nvSpPr>
        <p:spPr bwMode="auto">
          <a:xfrm rot="16200000">
            <a:off x="7750711" y="703349"/>
            <a:ext cx="288000" cy="216000"/>
          </a:xfrm>
          <a:prstGeom prst="rightArrow">
            <a:avLst>
              <a:gd name="adj1" fmla="val 50000"/>
              <a:gd name="adj2" fmla="val 50906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16" name="Groupe 87"/>
          <p:cNvGrpSpPr>
            <a:grpSpLocks noChangeAspect="1"/>
          </p:cNvGrpSpPr>
          <p:nvPr/>
        </p:nvGrpSpPr>
        <p:grpSpPr>
          <a:xfrm>
            <a:off x="6500826" y="6331172"/>
            <a:ext cx="1548000" cy="455414"/>
            <a:chOff x="928662" y="357166"/>
            <a:chExt cx="1655431" cy="487020"/>
          </a:xfrm>
        </p:grpSpPr>
        <p:sp>
          <p:nvSpPr>
            <p:cNvPr id="17" name="AutoShape 8"/>
            <p:cNvSpPr>
              <a:spLocks noChangeAspect="1" noChangeArrowheads="1"/>
            </p:cNvSpPr>
            <p:nvPr/>
          </p:nvSpPr>
          <p:spPr bwMode="auto">
            <a:xfrm>
              <a:off x="933093" y="369523"/>
              <a:ext cx="1651000" cy="474663"/>
            </a:xfrm>
            <a:prstGeom prst="roundRect">
              <a:avLst>
                <a:gd name="adj" fmla="val 20745"/>
              </a:avLst>
            </a:prstGeom>
            <a:solidFill>
              <a:srgbClr val="FF66FF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endParaRPr lang="ar-DZ" sz="2000" b="1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18" name="AutoShape 8"/>
            <p:cNvSpPr>
              <a:spLocks noChangeAspect="1" noChangeArrowheads="1"/>
            </p:cNvSpPr>
            <p:nvPr/>
          </p:nvSpPr>
          <p:spPr bwMode="auto">
            <a:xfrm>
              <a:off x="928662" y="357166"/>
              <a:ext cx="1651000" cy="474663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ar-DZ" sz="20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وحدة منطقية</a:t>
              </a:r>
            </a:p>
          </p:txBody>
        </p:sp>
      </p:grpSp>
      <p:grpSp>
        <p:nvGrpSpPr>
          <p:cNvPr id="27" name="Groupe 26"/>
          <p:cNvGrpSpPr/>
          <p:nvPr/>
        </p:nvGrpSpPr>
        <p:grpSpPr>
          <a:xfrm>
            <a:off x="7429520" y="1025508"/>
            <a:ext cx="928694" cy="473075"/>
            <a:chOff x="3214678" y="357166"/>
            <a:chExt cx="928694" cy="473075"/>
          </a:xfrm>
        </p:grpSpPr>
        <p:grpSp>
          <p:nvGrpSpPr>
            <p:cNvPr id="20" name="Groupe 89"/>
            <p:cNvGrpSpPr/>
            <p:nvPr/>
          </p:nvGrpSpPr>
          <p:grpSpPr>
            <a:xfrm>
              <a:off x="3214678" y="357166"/>
              <a:ext cx="928694" cy="473075"/>
              <a:chOff x="1928794" y="1142984"/>
              <a:chExt cx="830086" cy="473075"/>
            </a:xfrm>
          </p:grpSpPr>
          <p:sp>
            <p:nvSpPr>
              <p:cNvPr id="22" name="AutoShape 9"/>
              <p:cNvSpPr>
                <a:spLocks noChangeAspect="1" noChangeArrowheads="1"/>
              </p:cNvSpPr>
              <p:nvPr/>
            </p:nvSpPr>
            <p:spPr bwMode="auto">
              <a:xfrm>
                <a:off x="1928794" y="1142984"/>
                <a:ext cx="830086" cy="473075"/>
              </a:xfrm>
              <a:prstGeom prst="roundRect">
                <a:avLst>
                  <a:gd name="adj" fmla="val 20745"/>
                </a:avLst>
              </a:prstGeom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rtl="1"/>
                <a:endParaRPr lang="ar-DZ" sz="2000" b="1" dirty="0"/>
              </a:p>
            </p:txBody>
          </p:sp>
          <p:sp>
            <p:nvSpPr>
              <p:cNvPr id="23" name="AutoShape 9"/>
              <p:cNvSpPr>
                <a:spLocks noChangeAspect="1" noChangeArrowheads="1"/>
              </p:cNvSpPr>
              <p:nvPr/>
            </p:nvSpPr>
            <p:spPr bwMode="auto">
              <a:xfrm>
                <a:off x="1928794" y="1142984"/>
                <a:ext cx="830086" cy="473075"/>
              </a:xfrm>
              <a:prstGeom prst="roundRect">
                <a:avLst>
                  <a:gd name="adj" fmla="val 20745"/>
                </a:avLst>
              </a:prstGeom>
              <a:noFill/>
              <a:ln>
                <a:solidFill>
                  <a:schemeClr val="tx1"/>
                </a:solidFill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rtl="1"/>
                <a:r>
                  <a:rPr lang="fr-FR" sz="2000" b="1" dirty="0" smtClean="0">
                    <a:solidFill>
                      <a:schemeClr val="tx1"/>
                    </a:solidFill>
                    <a:cs typeface="Times New Roman" pitchFamily="18" charset="0"/>
                  </a:rPr>
                  <a:t>F = A </a:t>
                </a:r>
                <a:endParaRPr lang="ar-DZ" sz="2000" b="1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26" name="Connecteur droit 25"/>
            <p:cNvCxnSpPr/>
            <p:nvPr/>
          </p:nvCxnSpPr>
          <p:spPr>
            <a:xfrm flipV="1">
              <a:off x="3755688" y="442252"/>
              <a:ext cx="180000" cy="0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28" name="Rectangle 27"/>
          <p:cNvSpPr/>
          <p:nvPr/>
        </p:nvSpPr>
        <p:spPr>
          <a:xfrm>
            <a:off x="849510" y="2819396"/>
            <a:ext cx="20794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fr-FR" sz="2800" b="1" dirty="0" smtClean="0">
                <a:solidFill>
                  <a:srgbClr val="00FFFF"/>
                </a:solidFill>
              </a:rPr>
              <a:t>1    1   0    0</a:t>
            </a:r>
            <a:endParaRPr lang="fr-FR" sz="2800" b="1" dirty="0">
              <a:solidFill>
                <a:srgbClr val="00FF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714876" y="3949704"/>
            <a:ext cx="13805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fr-FR" sz="2400" b="1" dirty="0" smtClean="0">
                <a:solidFill>
                  <a:srgbClr val="00FFFF"/>
                </a:solidFill>
              </a:rPr>
              <a:t>0  0  0  0</a:t>
            </a:r>
            <a:endParaRPr lang="fr-FR" sz="2400" b="1" dirty="0">
              <a:solidFill>
                <a:srgbClr val="00FFFF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321834" y="1785288"/>
            <a:ext cx="15824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fr-FR" sz="2800" b="1" dirty="0" smtClean="0">
                <a:solidFill>
                  <a:srgbClr val="00FFFF"/>
                </a:solidFill>
              </a:rPr>
              <a:t>0  0  1  1</a:t>
            </a:r>
            <a:endParaRPr lang="fr-FR" sz="2800" b="1" dirty="0">
              <a:solidFill>
                <a:srgbClr val="00FFFF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8088798" y="4819089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dirty="0" smtClean="0">
                <a:solidFill>
                  <a:srgbClr val="00FFFF"/>
                </a:solidFill>
              </a:rPr>
              <a:t>1</a:t>
            </a:r>
            <a:endParaRPr lang="fr-FR" sz="3200" b="1" dirty="0">
              <a:solidFill>
                <a:srgbClr val="00FFFF"/>
              </a:solidFill>
            </a:endParaRPr>
          </a:p>
        </p:txBody>
      </p:sp>
      <p:sp>
        <p:nvSpPr>
          <p:cNvPr id="33" name="AutoShape 10"/>
          <p:cNvSpPr>
            <a:spLocks noChangeArrowheads="1"/>
          </p:cNvSpPr>
          <p:nvPr/>
        </p:nvSpPr>
        <p:spPr bwMode="auto">
          <a:xfrm rot="16200000">
            <a:off x="7794852" y="1582212"/>
            <a:ext cx="288000" cy="216000"/>
          </a:xfrm>
          <a:prstGeom prst="rightArrow">
            <a:avLst>
              <a:gd name="adj1" fmla="val 50000"/>
              <a:gd name="adj2" fmla="val 50906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37" name="Groupe 36"/>
          <p:cNvGrpSpPr/>
          <p:nvPr/>
        </p:nvGrpSpPr>
        <p:grpSpPr>
          <a:xfrm>
            <a:off x="0" y="0"/>
            <a:ext cx="1871036" cy="581954"/>
            <a:chOff x="2700964" y="132402"/>
            <a:chExt cx="1871036" cy="581954"/>
          </a:xfrm>
        </p:grpSpPr>
        <p:sp>
          <p:nvSpPr>
            <p:cNvPr id="38" name="Rectangle à coins arrondis 37"/>
            <p:cNvSpPr/>
            <p:nvPr/>
          </p:nvSpPr>
          <p:spPr>
            <a:xfrm>
              <a:off x="2700964" y="132402"/>
              <a:ext cx="1857388" cy="576000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39" name="Rectangle à coins arrondis 38"/>
            <p:cNvSpPr/>
            <p:nvPr/>
          </p:nvSpPr>
          <p:spPr>
            <a:xfrm>
              <a:off x="2714612" y="142852"/>
              <a:ext cx="1857388" cy="571504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DZ" sz="3600" b="1" dirty="0" smtClean="0">
                  <a:solidFill>
                    <a:schemeClr val="tx1"/>
                  </a:solidFill>
                </a:rPr>
                <a:t>التحقيق</a:t>
              </a:r>
              <a:endParaRPr lang="fr-FR" sz="3600" b="1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5" grpId="0" animBg="1"/>
      <p:bldP spid="28" grpId="0"/>
      <p:bldP spid="30" grpId="0"/>
      <p:bldP spid="31" grpId="0"/>
      <p:bldP spid="3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>
          <a:blip r:embed="rId2">
            <a:lum bright="-40000"/>
          </a:blip>
          <a:srcRect/>
          <a:stretch>
            <a:fillRect/>
          </a:stretch>
        </p:blipFill>
        <p:spPr bwMode="auto">
          <a:xfrm>
            <a:off x="3808843" y="2826586"/>
            <a:ext cx="5263751" cy="396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8072430" y="714356"/>
            <a:ext cx="1071570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u="sng" dirty="0" smtClean="0">
                <a:solidFill>
                  <a:srgbClr val="FF0000"/>
                </a:solidFill>
                <a:cs typeface="Arabic Transparent" pitchFamily="2" charset="-78"/>
              </a:rPr>
              <a:t>مثال</a:t>
            </a:r>
            <a:r>
              <a:rPr lang="fr-FR" sz="2000" b="1" u="sng" dirty="0" smtClean="0">
                <a:solidFill>
                  <a:srgbClr val="FF0000"/>
                </a:solidFill>
                <a:cs typeface="Arabic Transparent" pitchFamily="2" charset="-78"/>
              </a:rPr>
              <a:t>2</a:t>
            </a:r>
            <a:r>
              <a:rPr lang="ar-DZ" sz="2000" b="1" u="sng" dirty="0" smtClean="0">
                <a:solidFill>
                  <a:srgbClr val="FF0000"/>
                </a:solidFill>
                <a:cs typeface="Arabic Transparent" pitchFamily="2" charset="-78"/>
              </a:rPr>
              <a:t>:</a:t>
            </a:r>
            <a:endParaRPr lang="fr-FR" sz="2000" b="1" u="sng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3" name="Groupe 91"/>
          <p:cNvGrpSpPr/>
          <p:nvPr/>
        </p:nvGrpSpPr>
        <p:grpSpPr>
          <a:xfrm>
            <a:off x="1987211" y="3286124"/>
            <a:ext cx="1656095" cy="593725"/>
            <a:chOff x="2071338" y="5429264"/>
            <a:chExt cx="1656095" cy="593725"/>
          </a:xfrm>
        </p:grpSpPr>
        <p:sp>
          <p:nvSpPr>
            <p:cNvPr id="4" name="Text Box 5"/>
            <p:cNvSpPr txBox="1">
              <a:spLocks noChangeAspect="1" noChangeArrowheads="1"/>
            </p:cNvSpPr>
            <p:nvPr/>
          </p:nvSpPr>
          <p:spPr bwMode="auto">
            <a:xfrm>
              <a:off x="2071338" y="5429264"/>
              <a:ext cx="1655763" cy="59372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600" b="1" dirty="0"/>
            </a:p>
          </p:txBody>
        </p:sp>
        <p:sp>
          <p:nvSpPr>
            <p:cNvPr id="5" name="Text Box 5"/>
            <p:cNvSpPr txBox="1">
              <a:spLocks noChangeAspect="1" noChangeArrowheads="1"/>
            </p:cNvSpPr>
            <p:nvPr/>
          </p:nvSpPr>
          <p:spPr bwMode="auto">
            <a:xfrm>
              <a:off x="2071670" y="5429264"/>
              <a:ext cx="1655763" cy="593725"/>
            </a:xfrm>
            <a:prstGeom prst="rect">
              <a:avLst/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S3   S2  S1  S0   </a:t>
              </a:r>
            </a:p>
            <a:p>
              <a:r>
                <a:rPr lang="fr-FR" sz="1600" b="1" dirty="0" smtClean="0">
                  <a:solidFill>
                    <a:schemeClr val="tx1"/>
                  </a:solidFill>
                </a:rPr>
                <a:t> 0     0     0    0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e 85"/>
          <p:cNvGrpSpPr>
            <a:grpSpLocks noChangeAspect="1"/>
          </p:cNvGrpSpPr>
          <p:nvPr/>
        </p:nvGrpSpPr>
        <p:grpSpPr>
          <a:xfrm>
            <a:off x="2572068" y="245485"/>
            <a:ext cx="972000" cy="390523"/>
            <a:chOff x="4214810" y="714356"/>
            <a:chExt cx="1074737" cy="431800"/>
          </a:xfrm>
        </p:grpSpPr>
        <p:sp>
          <p:nvSpPr>
            <p:cNvPr id="7" name="AutoShape 6"/>
            <p:cNvSpPr>
              <a:spLocks noChangeAspect="1" noChangeArrowheads="1"/>
            </p:cNvSpPr>
            <p:nvPr/>
          </p:nvSpPr>
          <p:spPr bwMode="auto">
            <a:xfrm>
              <a:off x="4214810" y="714356"/>
              <a:ext cx="1074737" cy="431800"/>
            </a:xfrm>
            <a:prstGeom prst="wedgeRoundRectCallout">
              <a:avLst>
                <a:gd name="adj1" fmla="val -60046"/>
                <a:gd name="adj2" fmla="val 231250"/>
                <a:gd name="adj3" fmla="val 16667"/>
              </a:avLst>
            </a:prstGeom>
            <a:solidFill>
              <a:srgbClr val="FFC000"/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fr-FR" sz="2000" b="1" dirty="0"/>
            </a:p>
          </p:txBody>
        </p:sp>
        <p:sp>
          <p:nvSpPr>
            <p:cNvPr id="8" name="AutoShape 6"/>
            <p:cNvSpPr>
              <a:spLocks noChangeAspect="1" noChangeArrowheads="1"/>
            </p:cNvSpPr>
            <p:nvPr/>
          </p:nvSpPr>
          <p:spPr bwMode="auto">
            <a:xfrm>
              <a:off x="4214810" y="714356"/>
              <a:ext cx="1074737" cy="431800"/>
            </a:xfrm>
            <a:prstGeom prst="wedgeRoundRectCallout">
              <a:avLst>
                <a:gd name="adj1" fmla="val -60046"/>
                <a:gd name="adj2" fmla="val 231250"/>
                <a:gd name="adj3" fmla="val 16667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2000" b="1" dirty="0">
                  <a:solidFill>
                    <a:srgbClr val="FF0000"/>
                  </a:solidFill>
                  <a:cs typeface="Times New Roman" pitchFamily="18" charset="0"/>
                </a:rPr>
                <a:t>M = </a:t>
              </a:r>
              <a:r>
                <a:rPr lang="fr-FR" sz="2000" b="1" dirty="0" smtClean="0">
                  <a:solidFill>
                    <a:srgbClr val="FF0000"/>
                  </a:solidFill>
                  <a:cs typeface="Times New Roman" pitchFamily="18" charset="0"/>
                </a:rPr>
                <a:t>0</a:t>
              </a:r>
              <a:endParaRPr lang="fr-FR" sz="2000" b="1" dirty="0"/>
            </a:p>
          </p:txBody>
        </p:sp>
      </p:grpSp>
      <p:grpSp>
        <p:nvGrpSpPr>
          <p:cNvPr id="9" name="Groupe 87"/>
          <p:cNvGrpSpPr>
            <a:grpSpLocks noChangeAspect="1"/>
          </p:cNvGrpSpPr>
          <p:nvPr/>
        </p:nvGrpSpPr>
        <p:grpSpPr>
          <a:xfrm>
            <a:off x="4202785" y="214290"/>
            <a:ext cx="1548000" cy="455414"/>
            <a:chOff x="928662" y="357166"/>
            <a:chExt cx="1655431" cy="487020"/>
          </a:xfrm>
        </p:grpSpPr>
        <p:sp>
          <p:nvSpPr>
            <p:cNvPr id="10" name="AutoShape 8"/>
            <p:cNvSpPr>
              <a:spLocks noChangeAspect="1" noChangeArrowheads="1"/>
            </p:cNvSpPr>
            <p:nvPr/>
          </p:nvSpPr>
          <p:spPr bwMode="auto">
            <a:xfrm>
              <a:off x="933093" y="369523"/>
              <a:ext cx="1651000" cy="474663"/>
            </a:xfrm>
            <a:prstGeom prst="roundRect">
              <a:avLst>
                <a:gd name="adj" fmla="val 20745"/>
              </a:avLst>
            </a:prstGeom>
            <a:solidFill>
              <a:srgbClr val="FF66FF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endParaRPr lang="ar-DZ" sz="2000" b="1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11" name="AutoShape 8"/>
            <p:cNvSpPr>
              <a:spLocks noChangeAspect="1" noChangeArrowheads="1"/>
            </p:cNvSpPr>
            <p:nvPr/>
          </p:nvSpPr>
          <p:spPr bwMode="auto">
            <a:xfrm>
              <a:off x="928662" y="357166"/>
              <a:ext cx="1651000" cy="474663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ar-DZ" sz="20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وحدة </a:t>
              </a:r>
              <a:r>
                <a:rPr lang="ar-DZ" sz="20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حسابية</a:t>
              </a:r>
              <a:endParaRPr lang="ar-DZ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</p:grpSp>
      <p:sp>
        <p:nvSpPr>
          <p:cNvPr id="12" name="AutoShape 10"/>
          <p:cNvSpPr>
            <a:spLocks noChangeAspect="1" noChangeArrowheads="1"/>
          </p:cNvSpPr>
          <p:nvPr/>
        </p:nvSpPr>
        <p:spPr bwMode="auto">
          <a:xfrm>
            <a:off x="3500430" y="2233604"/>
            <a:ext cx="360000" cy="176797"/>
          </a:xfrm>
          <a:prstGeom prst="rightArrow">
            <a:avLst>
              <a:gd name="adj1" fmla="val 50000"/>
              <a:gd name="adj2" fmla="val 50906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3" name="AutoShape 160"/>
          <p:cNvSpPr>
            <a:spLocks noChangeArrowheads="1"/>
          </p:cNvSpPr>
          <p:nvPr/>
        </p:nvSpPr>
        <p:spPr bwMode="auto">
          <a:xfrm>
            <a:off x="6215074" y="2857496"/>
            <a:ext cx="2268000" cy="216000"/>
          </a:xfrm>
          <a:prstGeom prst="roundRect">
            <a:avLst>
              <a:gd name="adj" fmla="val 0"/>
            </a:avLst>
          </a:prstGeom>
          <a:solidFill>
            <a:srgbClr val="FF3300">
              <a:alpha val="32157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14" name="Rectangle 161"/>
          <p:cNvSpPr>
            <a:spLocks noChangeArrowheads="1"/>
          </p:cNvSpPr>
          <p:nvPr/>
        </p:nvSpPr>
        <p:spPr bwMode="auto">
          <a:xfrm>
            <a:off x="3882462" y="3511071"/>
            <a:ext cx="773112" cy="180000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3"/>
          <a:srcRect l="3214"/>
          <a:stretch>
            <a:fillRect/>
          </a:stretch>
        </p:blipFill>
        <p:spPr bwMode="auto">
          <a:xfrm>
            <a:off x="-32" y="534408"/>
            <a:ext cx="3670288" cy="3168000"/>
          </a:xfrm>
          <a:prstGeom prst="rect">
            <a:avLst/>
          </a:prstGeom>
          <a:noFill/>
        </p:spPr>
      </p:pic>
      <p:sp>
        <p:nvSpPr>
          <p:cNvPr id="17" name="AutoShape 5"/>
          <p:cNvSpPr>
            <a:spLocks noChangeAspect="1" noChangeArrowheads="1"/>
          </p:cNvSpPr>
          <p:nvPr/>
        </p:nvSpPr>
        <p:spPr bwMode="auto">
          <a:xfrm>
            <a:off x="3715076" y="391532"/>
            <a:ext cx="412750" cy="152400"/>
          </a:xfrm>
          <a:prstGeom prst="rightArrow">
            <a:avLst>
              <a:gd name="adj1" fmla="val 50000"/>
              <a:gd name="adj2" fmla="val 67708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8" name="Rectangle 161"/>
          <p:cNvSpPr>
            <a:spLocks noChangeArrowheads="1"/>
          </p:cNvSpPr>
          <p:nvPr/>
        </p:nvSpPr>
        <p:spPr bwMode="auto">
          <a:xfrm>
            <a:off x="7709652" y="3511071"/>
            <a:ext cx="720000" cy="180000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grpSp>
        <p:nvGrpSpPr>
          <p:cNvPr id="20" name="Groupe 89"/>
          <p:cNvGrpSpPr/>
          <p:nvPr/>
        </p:nvGrpSpPr>
        <p:grpSpPr>
          <a:xfrm>
            <a:off x="3929058" y="2071678"/>
            <a:ext cx="1044000" cy="473075"/>
            <a:chOff x="1928794" y="1142984"/>
            <a:chExt cx="1149350" cy="473075"/>
          </a:xfrm>
        </p:grpSpPr>
        <p:sp>
          <p:nvSpPr>
            <p:cNvPr id="22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1149350" cy="473075"/>
            </a:xfrm>
            <a:prstGeom prst="roundRect">
              <a:avLst>
                <a:gd name="adj" fmla="val 20745"/>
              </a:avLst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2000" b="1" dirty="0"/>
            </a:p>
          </p:txBody>
        </p:sp>
        <p:sp>
          <p:nvSpPr>
            <p:cNvPr id="23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1149350" cy="473075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2000" b="1" dirty="0" smtClean="0">
                  <a:solidFill>
                    <a:schemeClr val="tx1"/>
                  </a:solidFill>
                  <a:cs typeface="Times New Roman" pitchFamily="18" charset="0"/>
                </a:rPr>
                <a:t>F = A </a:t>
              </a:r>
              <a:endParaRPr lang="ar-DZ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27296" y="642918"/>
            <a:ext cx="324000" cy="7858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71438" y="626727"/>
            <a:ext cx="500034" cy="111825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fr-FR" sz="1600" b="1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1600"/>
              </a:lnSpc>
            </a:pPr>
            <a:r>
              <a:rPr lang="fr-FR" sz="1600" b="1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1600"/>
              </a:lnSpc>
            </a:pPr>
            <a:r>
              <a:rPr lang="fr-FR" sz="1600" b="1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1600"/>
              </a:lnSpc>
            </a:pPr>
            <a:r>
              <a:rPr lang="fr-FR" sz="1600" b="1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1600"/>
              </a:lnSpc>
            </a:pP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26" name="AutoShape 10"/>
          <p:cNvSpPr>
            <a:spLocks noChangeAspect="1" noChangeArrowheads="1"/>
          </p:cNvSpPr>
          <p:nvPr/>
        </p:nvSpPr>
        <p:spPr bwMode="auto">
          <a:xfrm>
            <a:off x="5130130" y="2233604"/>
            <a:ext cx="360000" cy="176797"/>
          </a:xfrm>
          <a:prstGeom prst="rightArrow">
            <a:avLst>
              <a:gd name="adj1" fmla="val 50000"/>
              <a:gd name="adj2" fmla="val 50906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7" name="Groupe 89"/>
          <p:cNvGrpSpPr/>
          <p:nvPr/>
        </p:nvGrpSpPr>
        <p:grpSpPr>
          <a:xfrm>
            <a:off x="5599702" y="2071678"/>
            <a:ext cx="1296000" cy="473075"/>
            <a:chOff x="1928794" y="1142984"/>
            <a:chExt cx="1149350" cy="473075"/>
          </a:xfrm>
        </p:grpSpPr>
        <p:sp>
          <p:nvSpPr>
            <p:cNvPr id="28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1149350" cy="473075"/>
            </a:xfrm>
            <a:prstGeom prst="roundRect">
              <a:avLst>
                <a:gd name="adj" fmla="val 20745"/>
              </a:avLst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2000" b="1" dirty="0"/>
            </a:p>
          </p:txBody>
        </p:sp>
        <p:sp>
          <p:nvSpPr>
            <p:cNvPr id="29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1149350" cy="473075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2000" b="1" dirty="0" smtClean="0">
                  <a:solidFill>
                    <a:schemeClr val="tx1"/>
                  </a:solidFill>
                  <a:cs typeface="Times New Roman" pitchFamily="18" charset="0"/>
                </a:rPr>
                <a:t>F = 1100 </a:t>
              </a:r>
              <a:endParaRPr lang="ar-DZ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Groupe 29"/>
          <p:cNvGrpSpPr/>
          <p:nvPr/>
        </p:nvGrpSpPr>
        <p:grpSpPr>
          <a:xfrm>
            <a:off x="5857884" y="1571612"/>
            <a:ext cx="828000" cy="360000"/>
            <a:chOff x="5929322" y="1214422"/>
            <a:chExt cx="828000" cy="360000"/>
          </a:xfrm>
        </p:grpSpPr>
        <p:sp>
          <p:nvSpPr>
            <p:cNvPr id="31" name="AutoShape 9"/>
            <p:cNvSpPr>
              <a:spLocks noChangeAspect="1" noChangeArrowheads="1"/>
            </p:cNvSpPr>
            <p:nvPr/>
          </p:nvSpPr>
          <p:spPr bwMode="auto">
            <a:xfrm>
              <a:off x="5929322" y="1214422"/>
              <a:ext cx="828000" cy="360000"/>
            </a:xfrm>
            <a:prstGeom prst="roundRect">
              <a:avLst>
                <a:gd name="adj" fmla="val 20745"/>
              </a:avLst>
            </a:prstGeom>
            <a:solidFill>
              <a:srgbClr val="CCCC00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1600" b="1" dirty="0"/>
            </a:p>
          </p:txBody>
        </p:sp>
        <p:sp>
          <p:nvSpPr>
            <p:cNvPr id="32" name="AutoShape 9"/>
            <p:cNvSpPr>
              <a:spLocks noChangeAspect="1" noChangeArrowheads="1"/>
            </p:cNvSpPr>
            <p:nvPr/>
          </p:nvSpPr>
          <p:spPr bwMode="auto">
            <a:xfrm>
              <a:off x="5929322" y="1214422"/>
              <a:ext cx="828000" cy="360000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1600" b="1" dirty="0" err="1" smtClean="0">
                  <a:solidFill>
                    <a:schemeClr val="tx1"/>
                  </a:solidFill>
                  <a:cs typeface="Times New Roman" pitchFamily="18" charset="0"/>
                </a:rPr>
                <a:t>Cn</a:t>
              </a: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= 1</a:t>
              </a:r>
              <a:endParaRPr lang="ar-DZ" sz="1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4" name="ZoneTexte 33"/>
          <p:cNvSpPr txBox="1"/>
          <p:nvPr/>
        </p:nvSpPr>
        <p:spPr>
          <a:xfrm>
            <a:off x="6786578" y="71414"/>
            <a:ext cx="221457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FF0000"/>
                </a:solidFill>
              </a:rPr>
              <a:t>15</a:t>
            </a:r>
            <a:r>
              <a:rPr lang="ar-DZ" b="1" dirty="0" smtClean="0">
                <a:solidFill>
                  <a:srgbClr val="FF0000"/>
                </a:solidFill>
              </a:rPr>
              <a:t>- </a:t>
            </a:r>
            <a:r>
              <a:rPr lang="ar-DZ" b="1" dirty="0" smtClean="0">
                <a:solidFill>
                  <a:srgbClr val="FF0000"/>
                </a:solidFill>
              </a:rPr>
              <a:t>أعمال ورشة: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3" name="Rectangle 161"/>
          <p:cNvSpPr>
            <a:spLocks noChangeArrowheads="1"/>
          </p:cNvSpPr>
          <p:nvPr/>
        </p:nvSpPr>
        <p:spPr bwMode="auto">
          <a:xfrm>
            <a:off x="7715272" y="3071810"/>
            <a:ext cx="642942" cy="180000"/>
          </a:xfrm>
          <a:prstGeom prst="rect">
            <a:avLst/>
          </a:prstGeom>
          <a:solidFill>
            <a:schemeClr val="bg1">
              <a:lumMod val="50000"/>
              <a:alpha val="47059"/>
            </a:scheme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  <p:bldP spid="17" grpId="0" animBg="1"/>
      <p:bldP spid="18" grpId="0" animBg="1"/>
      <p:bldP spid="25" grpId="0"/>
      <p:bldP spid="26" grpId="0" animBg="1"/>
      <p:bldP spid="34" grpId="0"/>
      <p:bldP spid="3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t="23437" r="6250" b="16015"/>
          <a:stretch>
            <a:fillRect/>
          </a:stretch>
        </p:blipFill>
        <p:spPr bwMode="auto">
          <a:xfrm>
            <a:off x="0" y="1643050"/>
            <a:ext cx="9144000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Légende encadrée 2 18"/>
          <p:cNvSpPr/>
          <p:nvPr/>
        </p:nvSpPr>
        <p:spPr>
          <a:xfrm>
            <a:off x="5072066" y="71414"/>
            <a:ext cx="1500198" cy="540000"/>
          </a:xfrm>
          <a:prstGeom prst="borderCallout2">
            <a:avLst>
              <a:gd name="adj1" fmla="val 46551"/>
              <a:gd name="adj2" fmla="val -8333"/>
              <a:gd name="adj3" fmla="val 135009"/>
              <a:gd name="adj4" fmla="val -8479"/>
              <a:gd name="adj5" fmla="val 364447"/>
              <a:gd name="adj6" fmla="val 166379"/>
            </a:avLst>
          </a:prstGeom>
          <a:noFill/>
          <a:ln>
            <a:solidFill>
              <a:schemeClr val="tx1"/>
            </a:solidFill>
            <a:headEnd type="none" w="lg" len="lg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FR" sz="1600" b="1" dirty="0" smtClean="0">
              <a:solidFill>
                <a:schemeClr val="tx1"/>
              </a:solidFill>
            </a:endParaRPr>
          </a:p>
          <a:p>
            <a:pPr algn="ctr" rtl="1"/>
            <a:endParaRPr lang="fr-FR" sz="1600" b="1" dirty="0" smtClean="0">
              <a:solidFill>
                <a:schemeClr val="tx1"/>
              </a:solidFill>
            </a:endParaRPr>
          </a:p>
          <a:p>
            <a:pPr algn="ctr" rtl="1"/>
            <a:endParaRPr lang="fr-FR" sz="1600" b="1" dirty="0" smtClean="0">
              <a:solidFill>
                <a:schemeClr val="tx1"/>
              </a:solidFill>
            </a:endParaRPr>
          </a:p>
          <a:p>
            <a:pPr algn="ctr" rtl="1"/>
            <a:r>
              <a:rPr lang="fr-FR" sz="1600" b="1" dirty="0" smtClean="0">
                <a:solidFill>
                  <a:schemeClr val="tx1"/>
                </a:solidFill>
              </a:rPr>
              <a:t>F3 F2 F1 F0</a:t>
            </a:r>
          </a:p>
          <a:p>
            <a:pPr algn="ctr" rtl="1"/>
            <a:r>
              <a:rPr lang="fr-FR" sz="1600" b="1" dirty="0" smtClean="0">
                <a:solidFill>
                  <a:schemeClr val="tx1"/>
                </a:solidFill>
              </a:rPr>
              <a:t>1   1    0    0</a:t>
            </a:r>
          </a:p>
          <a:p>
            <a:pPr algn="ctr" rtl="1"/>
            <a:endParaRPr lang="fr-FR" sz="1600" b="1" dirty="0" smtClean="0">
              <a:solidFill>
                <a:schemeClr val="tx1"/>
              </a:solidFill>
            </a:endParaRPr>
          </a:p>
          <a:p>
            <a:pPr algn="ctr" rtl="1"/>
            <a:endParaRPr lang="fr-FR" sz="1600" b="1" dirty="0" smtClean="0">
              <a:solidFill>
                <a:schemeClr val="tx1"/>
              </a:solidFill>
            </a:endParaRPr>
          </a:p>
          <a:p>
            <a:pPr algn="ctr" rtl="1"/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20" name="Légende encadrée 2 19"/>
          <p:cNvSpPr/>
          <p:nvPr/>
        </p:nvSpPr>
        <p:spPr>
          <a:xfrm flipH="1">
            <a:off x="379670" y="714356"/>
            <a:ext cx="1692000" cy="57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18945"/>
              <a:gd name="adj6" fmla="val -63815"/>
            </a:avLst>
          </a:prstGeom>
          <a:noFill/>
          <a:ln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 smtClean="0">
                <a:solidFill>
                  <a:srgbClr val="FF0000"/>
                </a:solidFill>
              </a:rPr>
              <a:t>A3 A2 A1 A0</a:t>
            </a:r>
          </a:p>
          <a:p>
            <a:pPr algn="ctr" rtl="1"/>
            <a:r>
              <a:rPr lang="fr-FR" b="1" dirty="0" smtClean="0">
                <a:solidFill>
                  <a:schemeClr val="tx1"/>
                </a:solidFill>
              </a:rPr>
              <a:t>1    1    0    0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1" name="Légende encadrée 2 20"/>
          <p:cNvSpPr/>
          <p:nvPr/>
        </p:nvSpPr>
        <p:spPr>
          <a:xfrm flipH="1">
            <a:off x="214282" y="5961958"/>
            <a:ext cx="2163934" cy="39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05589"/>
              <a:gd name="adj6" fmla="val -32062"/>
            </a:avLst>
          </a:prstGeom>
          <a:noFill/>
          <a:ln>
            <a:solidFill>
              <a:srgbClr val="0000FF"/>
            </a:solidFill>
            <a:headEnd type="none" w="lg" len="lg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1600" b="1" dirty="0" smtClean="0">
                <a:solidFill>
                  <a:srgbClr val="0000FF"/>
                </a:solidFill>
              </a:rPr>
              <a:t>المداخل </a:t>
            </a:r>
            <a:r>
              <a:rPr lang="fr-FR" sz="1600" b="1" dirty="0" smtClean="0">
                <a:solidFill>
                  <a:srgbClr val="0000FF"/>
                </a:solidFill>
              </a:rPr>
              <a:t>B3 B2 B1 B0</a:t>
            </a:r>
            <a:endParaRPr lang="fr-FR" sz="1600" b="1" dirty="0">
              <a:solidFill>
                <a:srgbClr val="0000FF"/>
              </a:solidFill>
            </a:endParaRPr>
          </a:p>
        </p:txBody>
      </p:sp>
      <p:sp>
        <p:nvSpPr>
          <p:cNvPr id="22" name="Légende encadrée 2 21"/>
          <p:cNvSpPr/>
          <p:nvPr/>
        </p:nvSpPr>
        <p:spPr>
          <a:xfrm>
            <a:off x="8001024" y="5786964"/>
            <a:ext cx="900000" cy="39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27860"/>
              <a:gd name="adj6" fmla="val 16922"/>
            </a:avLst>
          </a:prstGeom>
          <a:noFill/>
          <a:ln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sz="1600" b="1" dirty="0" smtClean="0">
                <a:solidFill>
                  <a:schemeClr val="tx1"/>
                </a:solidFill>
              </a:rPr>
              <a:t>= 0</a:t>
            </a:r>
            <a:r>
              <a:rPr lang="ar-DZ" sz="1600" b="1" dirty="0" smtClean="0">
                <a:solidFill>
                  <a:schemeClr val="tx1"/>
                </a:solidFill>
              </a:rPr>
              <a:t> </a:t>
            </a:r>
            <a:r>
              <a:rPr lang="fr-FR" sz="1600" b="1" dirty="0" smtClean="0">
                <a:solidFill>
                  <a:schemeClr val="tx1"/>
                </a:solidFill>
              </a:rPr>
              <a:t>M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23" name="Légende encadrée 2 22"/>
          <p:cNvSpPr/>
          <p:nvPr/>
        </p:nvSpPr>
        <p:spPr>
          <a:xfrm>
            <a:off x="6715140" y="5803810"/>
            <a:ext cx="1008000" cy="39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50309"/>
              <a:gd name="adj6" fmla="val 61926"/>
            </a:avLst>
          </a:prstGeom>
          <a:noFill/>
          <a:ln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sz="1600" b="1" dirty="0" smtClean="0">
                <a:solidFill>
                  <a:schemeClr val="tx1"/>
                </a:solidFill>
              </a:rPr>
              <a:t>= 1</a:t>
            </a:r>
            <a:r>
              <a:rPr lang="ar-DZ" sz="1600" b="1" dirty="0" smtClean="0">
                <a:solidFill>
                  <a:schemeClr val="tx1"/>
                </a:solidFill>
              </a:rPr>
              <a:t> </a:t>
            </a:r>
            <a:r>
              <a:rPr lang="fr-FR" sz="1600" b="1" dirty="0" err="1" smtClean="0">
                <a:solidFill>
                  <a:schemeClr val="tx1"/>
                </a:solidFill>
              </a:rPr>
              <a:t>Cn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24" name="Légende encadrée 2 23"/>
          <p:cNvSpPr/>
          <p:nvPr/>
        </p:nvSpPr>
        <p:spPr>
          <a:xfrm flipH="1">
            <a:off x="3071802" y="5929330"/>
            <a:ext cx="2056528" cy="54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99223"/>
              <a:gd name="adj6" fmla="val -19462"/>
            </a:avLst>
          </a:prstGeom>
          <a:noFill/>
          <a:ln>
            <a:solidFill>
              <a:srgbClr val="008000"/>
            </a:solidFill>
            <a:headEnd type="none" w="lg" len="lg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 smtClean="0">
                <a:solidFill>
                  <a:srgbClr val="008000"/>
                </a:solidFill>
              </a:rPr>
              <a:t>S3 S2 S1 S0</a:t>
            </a:r>
            <a:endParaRPr lang="ar-DZ" b="1" dirty="0" smtClean="0">
              <a:solidFill>
                <a:srgbClr val="008000"/>
              </a:solidFill>
            </a:endParaRPr>
          </a:p>
          <a:p>
            <a:pPr algn="ctr" rtl="1"/>
            <a:r>
              <a:rPr lang="fr-FR" b="1" dirty="0" smtClean="0">
                <a:solidFill>
                  <a:schemeClr val="tx1"/>
                </a:solidFill>
              </a:rPr>
              <a:t> </a:t>
            </a:r>
            <a:r>
              <a:rPr lang="ar-DZ" b="1" dirty="0" smtClean="0">
                <a:solidFill>
                  <a:schemeClr val="tx1"/>
                </a:solidFill>
              </a:rPr>
              <a:t>0</a:t>
            </a:r>
            <a:r>
              <a:rPr lang="fr-FR" b="1" dirty="0" smtClean="0">
                <a:solidFill>
                  <a:schemeClr val="tx1"/>
                </a:solidFill>
              </a:rPr>
              <a:t>    </a:t>
            </a:r>
            <a:r>
              <a:rPr lang="ar-DZ" b="1" dirty="0" smtClean="0">
                <a:solidFill>
                  <a:schemeClr val="tx1"/>
                </a:solidFill>
              </a:rPr>
              <a:t>0</a:t>
            </a:r>
            <a:r>
              <a:rPr lang="fr-FR" b="1" dirty="0" smtClean="0">
                <a:solidFill>
                  <a:schemeClr val="tx1"/>
                </a:solidFill>
              </a:rPr>
              <a:t>    </a:t>
            </a:r>
            <a:r>
              <a:rPr lang="ar-DZ" b="1" dirty="0" smtClean="0">
                <a:solidFill>
                  <a:schemeClr val="tx1"/>
                </a:solidFill>
              </a:rPr>
              <a:t>0</a:t>
            </a:r>
            <a:r>
              <a:rPr lang="fr-FR" b="1" dirty="0" smtClean="0">
                <a:solidFill>
                  <a:schemeClr val="tx1"/>
                </a:solidFill>
              </a:rPr>
              <a:t>    </a:t>
            </a:r>
            <a:r>
              <a:rPr lang="ar-DZ" b="1" dirty="0" smtClean="0">
                <a:solidFill>
                  <a:schemeClr val="tx1"/>
                </a:solidFill>
              </a:rPr>
              <a:t>0</a:t>
            </a:r>
            <a:r>
              <a:rPr lang="fr-FR" b="1" dirty="0" smtClean="0">
                <a:solidFill>
                  <a:srgbClr val="008000"/>
                </a:solidFill>
              </a:rPr>
              <a:t>  </a:t>
            </a:r>
            <a:endParaRPr lang="fr-FR" b="1" dirty="0">
              <a:solidFill>
                <a:srgbClr val="008000"/>
              </a:solidFill>
            </a:endParaRPr>
          </a:p>
        </p:txBody>
      </p:sp>
      <p:sp>
        <p:nvSpPr>
          <p:cNvPr id="25" name="Virage 24"/>
          <p:cNvSpPr/>
          <p:nvPr/>
        </p:nvSpPr>
        <p:spPr>
          <a:xfrm flipH="1" flipV="1">
            <a:off x="8143900" y="6287054"/>
            <a:ext cx="432000" cy="396000"/>
          </a:xfrm>
          <a:prstGeom prst="bentArrow">
            <a:avLst/>
          </a:prstGeom>
          <a:solidFill>
            <a:srgbClr val="008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6" name="AutoShape 10"/>
          <p:cNvSpPr>
            <a:spLocks noChangeAspect="1" noChangeArrowheads="1"/>
          </p:cNvSpPr>
          <p:nvPr/>
        </p:nvSpPr>
        <p:spPr bwMode="auto">
          <a:xfrm rot="10800000">
            <a:off x="6643702" y="285728"/>
            <a:ext cx="360000" cy="176797"/>
          </a:xfrm>
          <a:prstGeom prst="rightArrow">
            <a:avLst>
              <a:gd name="adj1" fmla="val 50000"/>
              <a:gd name="adj2" fmla="val 50906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7" name="Groupe 26"/>
          <p:cNvGrpSpPr/>
          <p:nvPr/>
        </p:nvGrpSpPr>
        <p:grpSpPr>
          <a:xfrm>
            <a:off x="7143768" y="61890"/>
            <a:ext cx="1260000" cy="488311"/>
            <a:chOff x="5844236" y="200642"/>
            <a:chExt cx="1666235" cy="488311"/>
          </a:xfrm>
        </p:grpSpPr>
        <p:sp>
          <p:nvSpPr>
            <p:cNvPr id="28" name="AutoShape 12"/>
            <p:cNvSpPr>
              <a:spLocks noChangeAspect="1" noChangeArrowheads="1"/>
            </p:cNvSpPr>
            <p:nvPr/>
          </p:nvSpPr>
          <p:spPr bwMode="auto">
            <a:xfrm>
              <a:off x="5844236" y="200642"/>
              <a:ext cx="1652587" cy="474663"/>
            </a:xfrm>
            <a:prstGeom prst="roundRect">
              <a:avLst>
                <a:gd name="adj" fmla="val 20745"/>
              </a:avLst>
            </a:prstGeom>
            <a:solidFill>
              <a:schemeClr val="bg2">
                <a:lumMod val="60000"/>
                <a:lumOff val="40000"/>
              </a:schemeClr>
            </a:solidFill>
            <a:ln w="9525">
              <a:solidFill>
                <a:srgbClr val="292929"/>
              </a:solidFill>
              <a:round/>
              <a:headEnd/>
              <a:tailEnd/>
            </a:ln>
          </p:spPr>
          <p:txBody>
            <a:bodyPr/>
            <a:lstStyle/>
            <a:p>
              <a:pPr algn="ctr" rtl="1"/>
              <a:endParaRPr lang="ar-DZ" b="1" dirty="0"/>
            </a:p>
          </p:txBody>
        </p:sp>
        <p:sp>
          <p:nvSpPr>
            <p:cNvPr id="29" name="AutoShape 12"/>
            <p:cNvSpPr>
              <a:spLocks noChangeAspect="1" noChangeArrowheads="1"/>
            </p:cNvSpPr>
            <p:nvPr/>
          </p:nvSpPr>
          <p:spPr bwMode="auto">
            <a:xfrm>
              <a:off x="5857884" y="214290"/>
              <a:ext cx="1652587" cy="474663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fr-FR" sz="2000" b="1" dirty="0">
                  <a:solidFill>
                    <a:schemeClr val="tx1"/>
                  </a:solidFill>
                  <a:cs typeface="Times New Roman" pitchFamily="18" charset="0"/>
                </a:rPr>
                <a:t>F = </a:t>
              </a:r>
              <a:r>
                <a:rPr lang="fr-FR" sz="2000" b="1" dirty="0" smtClean="0">
                  <a:solidFill>
                    <a:schemeClr val="tx1"/>
                  </a:solidFill>
                  <a:cs typeface="Times New Roman" pitchFamily="18" charset="0"/>
                </a:rPr>
                <a:t>1100</a:t>
              </a:r>
              <a:endParaRPr lang="ar-DZ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0" name="AutoShape 10"/>
          <p:cNvSpPr>
            <a:spLocks noChangeArrowheads="1"/>
          </p:cNvSpPr>
          <p:nvPr/>
        </p:nvSpPr>
        <p:spPr bwMode="auto">
          <a:xfrm rot="16200000">
            <a:off x="7750711" y="644611"/>
            <a:ext cx="288000" cy="216000"/>
          </a:xfrm>
          <a:prstGeom prst="rightArrow">
            <a:avLst>
              <a:gd name="adj1" fmla="val 50000"/>
              <a:gd name="adj2" fmla="val 50906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31" name="Groupe 89"/>
          <p:cNvGrpSpPr/>
          <p:nvPr/>
        </p:nvGrpSpPr>
        <p:grpSpPr>
          <a:xfrm>
            <a:off x="7429520" y="995346"/>
            <a:ext cx="928694" cy="473075"/>
            <a:chOff x="1928794" y="1142984"/>
            <a:chExt cx="830086" cy="473075"/>
          </a:xfrm>
        </p:grpSpPr>
        <p:sp>
          <p:nvSpPr>
            <p:cNvPr id="32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830086" cy="473075"/>
            </a:xfrm>
            <a:prstGeom prst="roundRect">
              <a:avLst>
                <a:gd name="adj" fmla="val 20745"/>
              </a:avLst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2000" b="1" dirty="0"/>
            </a:p>
          </p:txBody>
        </p:sp>
        <p:sp>
          <p:nvSpPr>
            <p:cNvPr id="33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830086" cy="473075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2000" b="1" dirty="0" smtClean="0">
                  <a:solidFill>
                    <a:schemeClr val="tx1"/>
                  </a:solidFill>
                  <a:cs typeface="Times New Roman" pitchFamily="18" charset="0"/>
                </a:rPr>
                <a:t>F = A </a:t>
              </a:r>
              <a:endParaRPr lang="ar-DZ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4" name="Rectangle 33"/>
          <p:cNvSpPr/>
          <p:nvPr/>
        </p:nvSpPr>
        <p:spPr>
          <a:xfrm>
            <a:off x="777848" y="2813704"/>
            <a:ext cx="21788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fr-FR" sz="2800" b="1" dirty="0" smtClean="0">
                <a:solidFill>
                  <a:srgbClr val="00FFFF"/>
                </a:solidFill>
              </a:rPr>
              <a:t>1    1    0    0</a:t>
            </a:r>
            <a:endParaRPr lang="fr-FR" sz="2800" b="1" dirty="0">
              <a:solidFill>
                <a:srgbClr val="00FFFF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786314" y="3908729"/>
            <a:ext cx="15504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fr-FR" sz="2400" b="1" dirty="0" smtClean="0">
                <a:solidFill>
                  <a:srgbClr val="00FFFF"/>
                </a:solidFill>
              </a:rPr>
              <a:t>0   0  0   0</a:t>
            </a:r>
            <a:endParaRPr lang="fr-FR" sz="2400" b="1" dirty="0">
              <a:solidFill>
                <a:srgbClr val="00FFFF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286644" y="1762772"/>
            <a:ext cx="17812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fr-FR" sz="2800" b="1" dirty="0" smtClean="0">
                <a:solidFill>
                  <a:srgbClr val="00FFFF"/>
                </a:solidFill>
              </a:rPr>
              <a:t>1   1  0   0</a:t>
            </a:r>
            <a:endParaRPr lang="fr-FR" sz="2800" b="1" dirty="0">
              <a:solidFill>
                <a:srgbClr val="00FFFF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215338" y="5010160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dirty="0" smtClean="0">
                <a:solidFill>
                  <a:srgbClr val="00FFFF"/>
                </a:solidFill>
              </a:rPr>
              <a:t>0</a:t>
            </a:r>
            <a:endParaRPr lang="fr-FR" sz="3200" b="1" dirty="0">
              <a:solidFill>
                <a:srgbClr val="00FFFF"/>
              </a:solidFill>
            </a:endParaRPr>
          </a:p>
        </p:txBody>
      </p:sp>
      <p:sp>
        <p:nvSpPr>
          <p:cNvPr id="38" name="AutoShape 10"/>
          <p:cNvSpPr>
            <a:spLocks noChangeArrowheads="1"/>
          </p:cNvSpPr>
          <p:nvPr/>
        </p:nvSpPr>
        <p:spPr bwMode="auto">
          <a:xfrm rot="16200000">
            <a:off x="7794852" y="1551102"/>
            <a:ext cx="288000" cy="216000"/>
          </a:xfrm>
          <a:prstGeom prst="rightArrow">
            <a:avLst>
              <a:gd name="adj1" fmla="val 50000"/>
              <a:gd name="adj2" fmla="val 50906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39" name="Rectangle 38"/>
          <p:cNvSpPr/>
          <p:nvPr/>
        </p:nvSpPr>
        <p:spPr>
          <a:xfrm>
            <a:off x="7315680" y="4995303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dirty="0" smtClean="0">
                <a:solidFill>
                  <a:srgbClr val="00FFFF"/>
                </a:solidFill>
              </a:rPr>
              <a:t>1</a:t>
            </a:r>
            <a:endParaRPr lang="fr-FR" sz="3200" b="1" dirty="0">
              <a:solidFill>
                <a:srgbClr val="00FFFF"/>
              </a:solidFill>
            </a:endParaRPr>
          </a:p>
        </p:txBody>
      </p:sp>
      <p:grpSp>
        <p:nvGrpSpPr>
          <p:cNvPr id="40" name="Groupe 87"/>
          <p:cNvGrpSpPr>
            <a:grpSpLocks noChangeAspect="1"/>
          </p:cNvGrpSpPr>
          <p:nvPr/>
        </p:nvGrpSpPr>
        <p:grpSpPr>
          <a:xfrm>
            <a:off x="6541308" y="6347994"/>
            <a:ext cx="1548000" cy="455414"/>
            <a:chOff x="928662" y="357166"/>
            <a:chExt cx="1655431" cy="487020"/>
          </a:xfrm>
        </p:grpSpPr>
        <p:sp>
          <p:nvSpPr>
            <p:cNvPr id="41" name="AutoShape 8"/>
            <p:cNvSpPr>
              <a:spLocks noChangeAspect="1" noChangeArrowheads="1"/>
            </p:cNvSpPr>
            <p:nvPr/>
          </p:nvSpPr>
          <p:spPr bwMode="auto">
            <a:xfrm>
              <a:off x="933093" y="369523"/>
              <a:ext cx="1651000" cy="474663"/>
            </a:xfrm>
            <a:prstGeom prst="roundRect">
              <a:avLst>
                <a:gd name="adj" fmla="val 20745"/>
              </a:avLst>
            </a:prstGeom>
            <a:solidFill>
              <a:srgbClr val="FF66FF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endParaRPr lang="ar-DZ" sz="2000" b="1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42" name="AutoShape 8"/>
            <p:cNvSpPr>
              <a:spLocks noChangeAspect="1" noChangeArrowheads="1"/>
            </p:cNvSpPr>
            <p:nvPr/>
          </p:nvSpPr>
          <p:spPr bwMode="auto">
            <a:xfrm>
              <a:off x="928662" y="357166"/>
              <a:ext cx="1651000" cy="474663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ar-DZ" sz="20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وحدة </a:t>
              </a:r>
              <a:r>
                <a:rPr lang="ar-DZ" sz="20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حسابية</a:t>
              </a:r>
              <a:endParaRPr lang="ar-DZ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</p:grpSp>
      <p:grpSp>
        <p:nvGrpSpPr>
          <p:cNvPr id="46" name="Groupe 45"/>
          <p:cNvGrpSpPr/>
          <p:nvPr/>
        </p:nvGrpSpPr>
        <p:grpSpPr>
          <a:xfrm>
            <a:off x="0" y="0"/>
            <a:ext cx="1871036" cy="581954"/>
            <a:chOff x="2700964" y="132402"/>
            <a:chExt cx="1871036" cy="581954"/>
          </a:xfrm>
        </p:grpSpPr>
        <p:sp>
          <p:nvSpPr>
            <p:cNvPr id="47" name="Rectangle à coins arrondis 46"/>
            <p:cNvSpPr/>
            <p:nvPr/>
          </p:nvSpPr>
          <p:spPr>
            <a:xfrm>
              <a:off x="2700964" y="132402"/>
              <a:ext cx="1857388" cy="571504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48" name="Rectangle à coins arrondis 47"/>
            <p:cNvSpPr/>
            <p:nvPr/>
          </p:nvSpPr>
          <p:spPr>
            <a:xfrm>
              <a:off x="2714612" y="142852"/>
              <a:ext cx="1857388" cy="571504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DZ" sz="3600" b="1" dirty="0" smtClean="0">
                  <a:solidFill>
                    <a:schemeClr val="tx1"/>
                  </a:solidFill>
                </a:rPr>
                <a:t>التحقيق</a:t>
              </a:r>
              <a:endParaRPr lang="fr-FR" sz="3600" b="1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30" grpId="0" animBg="1"/>
      <p:bldP spid="34" grpId="0"/>
      <p:bldP spid="35" grpId="0"/>
      <p:bldP spid="36" grpId="0"/>
      <p:bldP spid="37" grpId="0"/>
      <p:bldP spid="38" grpId="0" animBg="1"/>
      <p:bldP spid="3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>
          <a:blip r:embed="rId2">
            <a:lum bright="-40000"/>
          </a:blip>
          <a:srcRect/>
          <a:stretch>
            <a:fillRect/>
          </a:stretch>
        </p:blipFill>
        <p:spPr bwMode="auto">
          <a:xfrm>
            <a:off x="3808843" y="2826586"/>
            <a:ext cx="5263751" cy="396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8072430" y="714356"/>
            <a:ext cx="1071570" cy="400110"/>
          </a:xfrm>
          <a:prstGeom prst="rect">
            <a:avLst/>
          </a:prstGeom>
          <a:noFill/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 rtl="1">
              <a:spcBef>
                <a:spcPct val="50000"/>
              </a:spcBef>
            </a:pPr>
            <a:r>
              <a:rPr lang="ar-DZ" sz="2000" b="1" u="sng" dirty="0" smtClean="0">
                <a:solidFill>
                  <a:srgbClr val="FF0000"/>
                </a:solidFill>
                <a:cs typeface="Arabic Transparent" pitchFamily="2" charset="-78"/>
              </a:rPr>
              <a:t>مثال</a:t>
            </a:r>
            <a:r>
              <a:rPr lang="fr-FR" sz="2000" b="1" u="sng" dirty="0" smtClean="0">
                <a:solidFill>
                  <a:srgbClr val="FF0000"/>
                </a:solidFill>
                <a:cs typeface="Arabic Transparent" pitchFamily="2" charset="-78"/>
              </a:rPr>
              <a:t>3</a:t>
            </a:r>
            <a:r>
              <a:rPr lang="ar-DZ" sz="2000" b="1" u="sng" dirty="0" smtClean="0">
                <a:solidFill>
                  <a:srgbClr val="FF0000"/>
                </a:solidFill>
                <a:cs typeface="Arabic Transparent" pitchFamily="2" charset="-78"/>
              </a:rPr>
              <a:t>:</a:t>
            </a:r>
            <a:endParaRPr lang="fr-FR" sz="2000" b="1" u="sng" dirty="0">
              <a:solidFill>
                <a:srgbClr val="FF0000"/>
              </a:solidFill>
              <a:cs typeface="Arabic Transparent" pitchFamily="2" charset="-78"/>
            </a:endParaRPr>
          </a:p>
        </p:txBody>
      </p:sp>
      <p:grpSp>
        <p:nvGrpSpPr>
          <p:cNvPr id="3" name="Groupe 91"/>
          <p:cNvGrpSpPr/>
          <p:nvPr/>
        </p:nvGrpSpPr>
        <p:grpSpPr>
          <a:xfrm>
            <a:off x="1987211" y="3286124"/>
            <a:ext cx="1656095" cy="593725"/>
            <a:chOff x="2071338" y="5429264"/>
            <a:chExt cx="1656095" cy="593725"/>
          </a:xfrm>
        </p:grpSpPr>
        <p:sp>
          <p:nvSpPr>
            <p:cNvPr id="4" name="Text Box 5"/>
            <p:cNvSpPr txBox="1">
              <a:spLocks noChangeAspect="1" noChangeArrowheads="1"/>
            </p:cNvSpPr>
            <p:nvPr/>
          </p:nvSpPr>
          <p:spPr bwMode="auto">
            <a:xfrm>
              <a:off x="2071338" y="5429264"/>
              <a:ext cx="1655763" cy="59372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600" b="1" dirty="0"/>
            </a:p>
          </p:txBody>
        </p:sp>
        <p:sp>
          <p:nvSpPr>
            <p:cNvPr id="5" name="Text Box 5"/>
            <p:cNvSpPr txBox="1">
              <a:spLocks noChangeAspect="1" noChangeArrowheads="1"/>
            </p:cNvSpPr>
            <p:nvPr/>
          </p:nvSpPr>
          <p:spPr bwMode="auto">
            <a:xfrm>
              <a:off x="2071670" y="5429264"/>
              <a:ext cx="1655763" cy="593725"/>
            </a:xfrm>
            <a:prstGeom prst="rect">
              <a:avLst/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S3   S2  S1  S0   </a:t>
              </a:r>
            </a:p>
            <a:p>
              <a:r>
                <a:rPr lang="fr-FR" sz="1600" b="1" dirty="0" smtClean="0">
                  <a:solidFill>
                    <a:schemeClr val="tx1"/>
                  </a:solidFill>
                </a:rPr>
                <a:t> 0     0     0    0</a:t>
              </a:r>
              <a:endParaRPr lang="en-US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e 85"/>
          <p:cNvGrpSpPr>
            <a:grpSpLocks noChangeAspect="1"/>
          </p:cNvGrpSpPr>
          <p:nvPr/>
        </p:nvGrpSpPr>
        <p:grpSpPr>
          <a:xfrm>
            <a:off x="2572068" y="245485"/>
            <a:ext cx="972000" cy="390523"/>
            <a:chOff x="4214810" y="714356"/>
            <a:chExt cx="1074737" cy="431800"/>
          </a:xfrm>
        </p:grpSpPr>
        <p:sp>
          <p:nvSpPr>
            <p:cNvPr id="7" name="AutoShape 6"/>
            <p:cNvSpPr>
              <a:spLocks noChangeAspect="1" noChangeArrowheads="1"/>
            </p:cNvSpPr>
            <p:nvPr/>
          </p:nvSpPr>
          <p:spPr bwMode="auto">
            <a:xfrm>
              <a:off x="4214810" y="714356"/>
              <a:ext cx="1074737" cy="431800"/>
            </a:xfrm>
            <a:prstGeom prst="wedgeRoundRectCallout">
              <a:avLst>
                <a:gd name="adj1" fmla="val -60046"/>
                <a:gd name="adj2" fmla="val 231250"/>
                <a:gd name="adj3" fmla="val 16667"/>
              </a:avLst>
            </a:prstGeom>
            <a:solidFill>
              <a:srgbClr val="FFC000"/>
            </a:solidFill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fr-FR" sz="2000" b="1" dirty="0"/>
            </a:p>
          </p:txBody>
        </p:sp>
        <p:sp>
          <p:nvSpPr>
            <p:cNvPr id="8" name="AutoShape 6"/>
            <p:cNvSpPr>
              <a:spLocks noChangeAspect="1" noChangeArrowheads="1"/>
            </p:cNvSpPr>
            <p:nvPr/>
          </p:nvSpPr>
          <p:spPr bwMode="auto">
            <a:xfrm>
              <a:off x="4214810" y="714356"/>
              <a:ext cx="1074737" cy="431800"/>
            </a:xfrm>
            <a:prstGeom prst="wedgeRoundRectCallout">
              <a:avLst>
                <a:gd name="adj1" fmla="val -60046"/>
                <a:gd name="adj2" fmla="val 231250"/>
                <a:gd name="adj3" fmla="val 16667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fr-FR" sz="2000" b="1" dirty="0">
                  <a:solidFill>
                    <a:srgbClr val="FF0000"/>
                  </a:solidFill>
                  <a:cs typeface="Times New Roman" pitchFamily="18" charset="0"/>
                </a:rPr>
                <a:t>M = </a:t>
              </a:r>
              <a:r>
                <a:rPr lang="fr-FR" sz="2000" b="1" dirty="0" smtClean="0">
                  <a:solidFill>
                    <a:srgbClr val="FF0000"/>
                  </a:solidFill>
                  <a:cs typeface="Times New Roman" pitchFamily="18" charset="0"/>
                </a:rPr>
                <a:t>0</a:t>
              </a:r>
              <a:endParaRPr lang="fr-FR" sz="2000" b="1" dirty="0"/>
            </a:p>
          </p:txBody>
        </p:sp>
      </p:grpSp>
      <p:grpSp>
        <p:nvGrpSpPr>
          <p:cNvPr id="9" name="Groupe 87"/>
          <p:cNvGrpSpPr>
            <a:grpSpLocks noChangeAspect="1"/>
          </p:cNvGrpSpPr>
          <p:nvPr/>
        </p:nvGrpSpPr>
        <p:grpSpPr>
          <a:xfrm>
            <a:off x="4202785" y="214290"/>
            <a:ext cx="1548000" cy="455414"/>
            <a:chOff x="928662" y="357166"/>
            <a:chExt cx="1655431" cy="487020"/>
          </a:xfrm>
        </p:grpSpPr>
        <p:sp>
          <p:nvSpPr>
            <p:cNvPr id="10" name="AutoShape 8"/>
            <p:cNvSpPr>
              <a:spLocks noChangeAspect="1" noChangeArrowheads="1"/>
            </p:cNvSpPr>
            <p:nvPr/>
          </p:nvSpPr>
          <p:spPr bwMode="auto">
            <a:xfrm>
              <a:off x="933093" y="369523"/>
              <a:ext cx="1651000" cy="474663"/>
            </a:xfrm>
            <a:prstGeom prst="roundRect">
              <a:avLst>
                <a:gd name="adj" fmla="val 20745"/>
              </a:avLst>
            </a:prstGeom>
            <a:solidFill>
              <a:srgbClr val="FF66FF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endParaRPr lang="ar-DZ" sz="2000" b="1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11" name="AutoShape 8"/>
            <p:cNvSpPr>
              <a:spLocks noChangeAspect="1" noChangeArrowheads="1"/>
            </p:cNvSpPr>
            <p:nvPr/>
          </p:nvSpPr>
          <p:spPr bwMode="auto">
            <a:xfrm>
              <a:off x="928662" y="357166"/>
              <a:ext cx="1651000" cy="474663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ar-DZ" sz="20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وحدة </a:t>
              </a:r>
              <a:r>
                <a:rPr lang="ar-DZ" sz="20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حسابية</a:t>
              </a:r>
              <a:endParaRPr lang="ar-DZ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</p:grpSp>
      <p:sp>
        <p:nvSpPr>
          <p:cNvPr id="12" name="AutoShape 10"/>
          <p:cNvSpPr>
            <a:spLocks noChangeAspect="1" noChangeArrowheads="1"/>
          </p:cNvSpPr>
          <p:nvPr/>
        </p:nvSpPr>
        <p:spPr bwMode="auto">
          <a:xfrm>
            <a:off x="3500430" y="2233604"/>
            <a:ext cx="360000" cy="176797"/>
          </a:xfrm>
          <a:prstGeom prst="rightArrow">
            <a:avLst>
              <a:gd name="adj1" fmla="val 50000"/>
              <a:gd name="adj2" fmla="val 50906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3" name="AutoShape 160"/>
          <p:cNvSpPr>
            <a:spLocks noChangeArrowheads="1"/>
          </p:cNvSpPr>
          <p:nvPr/>
        </p:nvSpPr>
        <p:spPr bwMode="auto">
          <a:xfrm>
            <a:off x="6174130" y="2868938"/>
            <a:ext cx="2376000" cy="180000"/>
          </a:xfrm>
          <a:prstGeom prst="roundRect">
            <a:avLst>
              <a:gd name="adj" fmla="val 0"/>
            </a:avLst>
          </a:prstGeom>
          <a:solidFill>
            <a:srgbClr val="FF3300">
              <a:alpha val="32157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14" name="Rectangle 161"/>
          <p:cNvSpPr>
            <a:spLocks noChangeArrowheads="1"/>
          </p:cNvSpPr>
          <p:nvPr/>
        </p:nvSpPr>
        <p:spPr bwMode="auto">
          <a:xfrm>
            <a:off x="3882462" y="3511071"/>
            <a:ext cx="773112" cy="180000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3"/>
          <a:srcRect l="3214"/>
          <a:stretch>
            <a:fillRect/>
          </a:stretch>
        </p:blipFill>
        <p:spPr bwMode="auto">
          <a:xfrm>
            <a:off x="-32" y="534408"/>
            <a:ext cx="3670288" cy="3168000"/>
          </a:xfrm>
          <a:prstGeom prst="rect">
            <a:avLst/>
          </a:prstGeom>
          <a:noFill/>
        </p:spPr>
      </p:pic>
      <p:sp>
        <p:nvSpPr>
          <p:cNvPr id="17" name="AutoShape 5"/>
          <p:cNvSpPr>
            <a:spLocks noChangeAspect="1" noChangeArrowheads="1"/>
          </p:cNvSpPr>
          <p:nvPr/>
        </p:nvSpPr>
        <p:spPr bwMode="auto">
          <a:xfrm>
            <a:off x="3715076" y="391532"/>
            <a:ext cx="412750" cy="152400"/>
          </a:xfrm>
          <a:prstGeom prst="rightArrow">
            <a:avLst>
              <a:gd name="adj1" fmla="val 50000"/>
              <a:gd name="adj2" fmla="val 67708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8" name="Rectangle 161"/>
          <p:cNvSpPr>
            <a:spLocks noChangeArrowheads="1"/>
          </p:cNvSpPr>
          <p:nvPr/>
        </p:nvSpPr>
        <p:spPr bwMode="auto">
          <a:xfrm>
            <a:off x="6143636" y="3511071"/>
            <a:ext cx="828000" cy="180000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27296" y="642918"/>
            <a:ext cx="324000" cy="7858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ZoneTexte 22"/>
          <p:cNvSpPr txBox="1"/>
          <p:nvPr/>
        </p:nvSpPr>
        <p:spPr>
          <a:xfrm>
            <a:off x="71438" y="626727"/>
            <a:ext cx="500034" cy="1118255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fr-FR" sz="1600" b="1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1600"/>
              </a:lnSpc>
            </a:pPr>
            <a:r>
              <a:rPr lang="fr-FR" sz="1600" b="1" dirty="0" smtClean="0">
                <a:solidFill>
                  <a:schemeClr val="tx1"/>
                </a:solidFill>
              </a:rPr>
              <a:t>0</a:t>
            </a:r>
          </a:p>
          <a:p>
            <a:pPr>
              <a:lnSpc>
                <a:spcPts val="1600"/>
              </a:lnSpc>
            </a:pPr>
            <a:r>
              <a:rPr lang="fr-FR" sz="1600" b="1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1600"/>
              </a:lnSpc>
            </a:pPr>
            <a:r>
              <a:rPr lang="fr-FR" sz="1600" b="1" dirty="0" smtClean="0">
                <a:solidFill>
                  <a:schemeClr val="tx1"/>
                </a:solidFill>
              </a:rPr>
              <a:t>1</a:t>
            </a:r>
          </a:p>
          <a:p>
            <a:pPr>
              <a:lnSpc>
                <a:spcPts val="1600"/>
              </a:lnSpc>
            </a:pP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24" name="AutoShape 10"/>
          <p:cNvSpPr>
            <a:spLocks noChangeAspect="1" noChangeArrowheads="1"/>
          </p:cNvSpPr>
          <p:nvPr/>
        </p:nvSpPr>
        <p:spPr bwMode="auto">
          <a:xfrm>
            <a:off x="5783636" y="2233604"/>
            <a:ext cx="360000" cy="176797"/>
          </a:xfrm>
          <a:prstGeom prst="rightArrow">
            <a:avLst>
              <a:gd name="adj1" fmla="val 50000"/>
              <a:gd name="adj2" fmla="val 50906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25" name="Groupe 89"/>
          <p:cNvGrpSpPr/>
          <p:nvPr/>
        </p:nvGrpSpPr>
        <p:grpSpPr>
          <a:xfrm>
            <a:off x="6276396" y="2071678"/>
            <a:ext cx="1296000" cy="473075"/>
            <a:chOff x="1928794" y="1142984"/>
            <a:chExt cx="1149350" cy="473075"/>
          </a:xfrm>
        </p:grpSpPr>
        <p:sp>
          <p:nvSpPr>
            <p:cNvPr id="26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1149350" cy="473075"/>
            </a:xfrm>
            <a:prstGeom prst="roundRect">
              <a:avLst>
                <a:gd name="adj" fmla="val 20745"/>
              </a:avLst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2000" b="1" dirty="0"/>
            </a:p>
          </p:txBody>
        </p:sp>
        <p:sp>
          <p:nvSpPr>
            <p:cNvPr id="27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1149350" cy="473075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2000" b="1" dirty="0" smtClean="0">
                  <a:solidFill>
                    <a:schemeClr val="tx1"/>
                  </a:solidFill>
                  <a:cs typeface="Times New Roman" pitchFamily="18" charset="0"/>
                </a:rPr>
                <a:t>F = 1011 </a:t>
              </a:r>
              <a:endParaRPr lang="ar-DZ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Groupe 27"/>
          <p:cNvGrpSpPr/>
          <p:nvPr/>
        </p:nvGrpSpPr>
        <p:grpSpPr>
          <a:xfrm>
            <a:off x="4929190" y="1571612"/>
            <a:ext cx="828000" cy="360000"/>
            <a:chOff x="5929322" y="1214422"/>
            <a:chExt cx="828000" cy="360000"/>
          </a:xfrm>
        </p:grpSpPr>
        <p:sp>
          <p:nvSpPr>
            <p:cNvPr id="29" name="AutoShape 9"/>
            <p:cNvSpPr>
              <a:spLocks noChangeAspect="1" noChangeArrowheads="1"/>
            </p:cNvSpPr>
            <p:nvPr/>
          </p:nvSpPr>
          <p:spPr bwMode="auto">
            <a:xfrm>
              <a:off x="5929322" y="1214422"/>
              <a:ext cx="828000" cy="360000"/>
            </a:xfrm>
            <a:prstGeom prst="roundRect">
              <a:avLst>
                <a:gd name="adj" fmla="val 20745"/>
              </a:avLst>
            </a:prstGeom>
            <a:solidFill>
              <a:srgbClr val="CCCC00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1600" b="1" dirty="0"/>
            </a:p>
          </p:txBody>
        </p:sp>
        <p:sp>
          <p:nvSpPr>
            <p:cNvPr id="30" name="AutoShape 9"/>
            <p:cNvSpPr>
              <a:spLocks noChangeAspect="1" noChangeArrowheads="1"/>
            </p:cNvSpPr>
            <p:nvPr/>
          </p:nvSpPr>
          <p:spPr bwMode="auto">
            <a:xfrm>
              <a:off x="5929322" y="1214422"/>
              <a:ext cx="828000" cy="360000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1600" b="1" dirty="0" err="1" smtClean="0">
                  <a:solidFill>
                    <a:schemeClr val="tx1"/>
                  </a:solidFill>
                  <a:cs typeface="Times New Roman" pitchFamily="18" charset="0"/>
                </a:rPr>
                <a:t>Cn</a:t>
              </a: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= 0</a:t>
              </a:r>
              <a:endParaRPr lang="ar-DZ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Groupe 89"/>
          <p:cNvGrpSpPr/>
          <p:nvPr/>
        </p:nvGrpSpPr>
        <p:grpSpPr>
          <a:xfrm>
            <a:off x="3929058" y="2071678"/>
            <a:ext cx="1764000" cy="473075"/>
            <a:chOff x="1928794" y="1142984"/>
            <a:chExt cx="1149350" cy="473075"/>
          </a:xfrm>
        </p:grpSpPr>
        <p:sp>
          <p:nvSpPr>
            <p:cNvPr id="32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1149350" cy="473075"/>
            </a:xfrm>
            <a:prstGeom prst="roundRect">
              <a:avLst>
                <a:gd name="adj" fmla="val 20745"/>
              </a:avLst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2000" b="1" dirty="0"/>
            </a:p>
          </p:txBody>
        </p:sp>
        <p:sp>
          <p:nvSpPr>
            <p:cNvPr id="33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1149350" cy="473075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2000" b="1" dirty="0">
                  <a:solidFill>
                    <a:schemeClr val="tx1"/>
                  </a:solidFill>
                  <a:cs typeface="Times New Roman" pitchFamily="18" charset="0"/>
                </a:rPr>
                <a:t>F=A </a:t>
              </a:r>
              <a:r>
                <a:rPr lang="fr-FR" sz="2000" b="1" dirty="0" smtClean="0">
                  <a:solidFill>
                    <a:schemeClr val="tx1"/>
                  </a:solidFill>
                  <a:cs typeface="Times New Roman" pitchFamily="18" charset="0"/>
                </a:rPr>
                <a:t>moins 1</a:t>
              </a:r>
              <a:endParaRPr lang="ar-DZ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5" name="ZoneTexte 34"/>
          <p:cNvSpPr txBox="1"/>
          <p:nvPr/>
        </p:nvSpPr>
        <p:spPr>
          <a:xfrm>
            <a:off x="6786578" y="71414"/>
            <a:ext cx="2214578" cy="369332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b="1" u="sng" dirty="0" smtClean="0">
                <a:solidFill>
                  <a:srgbClr val="FF0000"/>
                </a:solidFill>
              </a:rPr>
              <a:t>15</a:t>
            </a:r>
            <a:r>
              <a:rPr lang="ar-DZ" b="1" dirty="0" smtClean="0">
                <a:solidFill>
                  <a:srgbClr val="FF0000"/>
                </a:solidFill>
              </a:rPr>
              <a:t>- </a:t>
            </a:r>
            <a:r>
              <a:rPr lang="ar-DZ" b="1" dirty="0" smtClean="0">
                <a:solidFill>
                  <a:srgbClr val="FF0000"/>
                </a:solidFill>
              </a:rPr>
              <a:t>أعمال ورشة: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4" name="Rectangle 161"/>
          <p:cNvSpPr>
            <a:spLocks noChangeArrowheads="1"/>
          </p:cNvSpPr>
          <p:nvPr/>
        </p:nvSpPr>
        <p:spPr bwMode="auto">
          <a:xfrm>
            <a:off x="6143636" y="3071810"/>
            <a:ext cx="642942" cy="180000"/>
          </a:xfrm>
          <a:prstGeom prst="rect">
            <a:avLst/>
          </a:prstGeom>
          <a:solidFill>
            <a:schemeClr val="bg1">
              <a:lumMod val="50000"/>
              <a:alpha val="47059"/>
            </a:scheme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  <p:bldP spid="14" grpId="0" animBg="1"/>
      <p:bldP spid="17" grpId="0" animBg="1"/>
      <p:bldP spid="18" grpId="0" animBg="1"/>
      <p:bldP spid="23" grpId="0"/>
      <p:bldP spid="24" grpId="0" animBg="1"/>
      <p:bldP spid="35" grpId="0"/>
      <p:bldP spid="3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 preferRelativeResize="0">
            <a:picLocks noChangeArrowheads="1"/>
          </p:cNvPicPr>
          <p:nvPr/>
        </p:nvPicPr>
        <p:blipFill>
          <a:blip r:embed="rId2"/>
          <a:srcRect t="23452" r="7997" b="17016"/>
          <a:stretch>
            <a:fillRect/>
          </a:stretch>
        </p:blipFill>
        <p:spPr bwMode="auto">
          <a:xfrm>
            <a:off x="12668" y="1650988"/>
            <a:ext cx="8928000" cy="406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Légende encadrée 2 3"/>
          <p:cNvSpPr/>
          <p:nvPr/>
        </p:nvSpPr>
        <p:spPr>
          <a:xfrm>
            <a:off x="5072066" y="142852"/>
            <a:ext cx="1500198" cy="540000"/>
          </a:xfrm>
          <a:prstGeom prst="borderCallout2">
            <a:avLst>
              <a:gd name="adj1" fmla="val 46551"/>
              <a:gd name="adj2" fmla="val -8333"/>
              <a:gd name="adj3" fmla="val 135009"/>
              <a:gd name="adj4" fmla="val -8479"/>
              <a:gd name="adj5" fmla="val 364447"/>
              <a:gd name="adj6" fmla="val 166379"/>
            </a:avLst>
          </a:prstGeom>
          <a:noFill/>
          <a:ln>
            <a:solidFill>
              <a:schemeClr val="tx1"/>
            </a:solidFill>
            <a:headEnd type="none" w="lg" len="lg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fr-FR" sz="1600" b="1" dirty="0" smtClean="0">
              <a:solidFill>
                <a:schemeClr val="tx1"/>
              </a:solidFill>
            </a:endParaRPr>
          </a:p>
          <a:p>
            <a:pPr algn="ctr" rtl="1"/>
            <a:endParaRPr lang="fr-FR" sz="1600" b="1" dirty="0" smtClean="0">
              <a:solidFill>
                <a:schemeClr val="tx1"/>
              </a:solidFill>
            </a:endParaRPr>
          </a:p>
          <a:p>
            <a:pPr algn="ctr" rtl="1"/>
            <a:endParaRPr lang="fr-FR" sz="1600" b="1" dirty="0" smtClean="0">
              <a:solidFill>
                <a:schemeClr val="tx1"/>
              </a:solidFill>
            </a:endParaRPr>
          </a:p>
          <a:p>
            <a:pPr algn="ctr" rtl="1"/>
            <a:r>
              <a:rPr lang="fr-FR" sz="1600" b="1" dirty="0" smtClean="0">
                <a:solidFill>
                  <a:schemeClr val="tx1"/>
                </a:solidFill>
              </a:rPr>
              <a:t>F3 F2 F1 F0</a:t>
            </a:r>
          </a:p>
          <a:p>
            <a:pPr algn="ctr" rtl="1"/>
            <a:r>
              <a:rPr lang="fr-FR" sz="1600" b="1" dirty="0" smtClean="0">
                <a:solidFill>
                  <a:schemeClr val="tx1"/>
                </a:solidFill>
              </a:rPr>
              <a:t>1   0    1    1</a:t>
            </a:r>
          </a:p>
          <a:p>
            <a:pPr algn="ctr" rtl="1"/>
            <a:endParaRPr lang="fr-FR" sz="1600" b="1" dirty="0" smtClean="0">
              <a:solidFill>
                <a:schemeClr val="tx1"/>
              </a:solidFill>
            </a:endParaRPr>
          </a:p>
          <a:p>
            <a:pPr algn="ctr" rtl="1"/>
            <a:endParaRPr lang="fr-FR" sz="1600" b="1" dirty="0" smtClean="0">
              <a:solidFill>
                <a:schemeClr val="tx1"/>
              </a:solidFill>
            </a:endParaRPr>
          </a:p>
          <a:p>
            <a:pPr algn="ctr" rtl="1"/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5" name="Légende encadrée 2 4"/>
          <p:cNvSpPr/>
          <p:nvPr/>
        </p:nvSpPr>
        <p:spPr>
          <a:xfrm flipH="1">
            <a:off x="379670" y="785794"/>
            <a:ext cx="1692000" cy="57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16741"/>
              <a:gd name="adj6" fmla="val -65316"/>
            </a:avLst>
          </a:prstGeom>
          <a:noFill/>
          <a:ln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 smtClean="0">
                <a:solidFill>
                  <a:srgbClr val="FF0000"/>
                </a:solidFill>
              </a:rPr>
              <a:t>A3 A2 A1 A0</a:t>
            </a:r>
          </a:p>
          <a:p>
            <a:pPr algn="ctr" rtl="1"/>
            <a:r>
              <a:rPr lang="fr-FR" b="1" dirty="0" smtClean="0">
                <a:solidFill>
                  <a:schemeClr val="tx1"/>
                </a:solidFill>
              </a:rPr>
              <a:t>1    1    0    0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6" name="Légende encadrée 2 5"/>
          <p:cNvSpPr/>
          <p:nvPr/>
        </p:nvSpPr>
        <p:spPr>
          <a:xfrm flipH="1">
            <a:off x="214282" y="6104834"/>
            <a:ext cx="2163934" cy="39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15210"/>
              <a:gd name="adj6" fmla="val -32649"/>
            </a:avLst>
          </a:prstGeom>
          <a:noFill/>
          <a:ln>
            <a:solidFill>
              <a:srgbClr val="0000FF"/>
            </a:solidFill>
            <a:headEnd type="none" w="lg" len="lg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sz="1600" b="1" dirty="0" smtClean="0">
                <a:solidFill>
                  <a:srgbClr val="0000FF"/>
                </a:solidFill>
              </a:rPr>
              <a:t>المداخل </a:t>
            </a:r>
            <a:r>
              <a:rPr lang="fr-FR" sz="1600" b="1" dirty="0" smtClean="0">
                <a:solidFill>
                  <a:srgbClr val="0000FF"/>
                </a:solidFill>
              </a:rPr>
              <a:t>B3 B2 B1 B0</a:t>
            </a:r>
            <a:endParaRPr lang="fr-FR" sz="1600" b="1" dirty="0">
              <a:solidFill>
                <a:srgbClr val="0000FF"/>
              </a:solidFill>
            </a:endParaRPr>
          </a:p>
        </p:txBody>
      </p:sp>
      <p:sp>
        <p:nvSpPr>
          <p:cNvPr id="7" name="Légende encadrée 2 6"/>
          <p:cNvSpPr/>
          <p:nvPr/>
        </p:nvSpPr>
        <p:spPr>
          <a:xfrm>
            <a:off x="8001024" y="5837764"/>
            <a:ext cx="900000" cy="39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21445"/>
              <a:gd name="adj6" fmla="val 21155"/>
            </a:avLst>
          </a:prstGeom>
          <a:noFill/>
          <a:ln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sz="1600" b="1" dirty="0" smtClean="0">
                <a:solidFill>
                  <a:schemeClr val="tx1"/>
                </a:solidFill>
              </a:rPr>
              <a:t>= 0</a:t>
            </a:r>
            <a:r>
              <a:rPr lang="ar-DZ" sz="1600" b="1" dirty="0" smtClean="0">
                <a:solidFill>
                  <a:schemeClr val="tx1"/>
                </a:solidFill>
              </a:rPr>
              <a:t> </a:t>
            </a:r>
            <a:r>
              <a:rPr lang="fr-FR" sz="1600" b="1" dirty="0" smtClean="0">
                <a:solidFill>
                  <a:schemeClr val="tx1"/>
                </a:solidFill>
              </a:rPr>
              <a:t>M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8" name="Légende encadrée 2 7"/>
          <p:cNvSpPr/>
          <p:nvPr/>
        </p:nvSpPr>
        <p:spPr>
          <a:xfrm>
            <a:off x="6715140" y="5841910"/>
            <a:ext cx="1008000" cy="39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50308"/>
              <a:gd name="adj6" fmla="val 59407"/>
            </a:avLst>
          </a:prstGeom>
          <a:noFill/>
          <a:ln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sz="1600" b="1" dirty="0" smtClean="0">
                <a:solidFill>
                  <a:schemeClr val="tx1"/>
                </a:solidFill>
              </a:rPr>
              <a:t>= 0</a:t>
            </a:r>
            <a:r>
              <a:rPr lang="ar-DZ" sz="1600" b="1" dirty="0" smtClean="0">
                <a:solidFill>
                  <a:schemeClr val="tx1"/>
                </a:solidFill>
              </a:rPr>
              <a:t> </a:t>
            </a:r>
            <a:r>
              <a:rPr lang="fr-FR" sz="1600" b="1" dirty="0" err="1" smtClean="0">
                <a:solidFill>
                  <a:schemeClr val="tx1"/>
                </a:solidFill>
              </a:rPr>
              <a:t>Cn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9" name="Légende encadrée 2 8"/>
          <p:cNvSpPr/>
          <p:nvPr/>
        </p:nvSpPr>
        <p:spPr>
          <a:xfrm flipH="1">
            <a:off x="3071802" y="6103710"/>
            <a:ext cx="2056528" cy="54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25092"/>
              <a:gd name="adj6" fmla="val -25638"/>
            </a:avLst>
          </a:prstGeom>
          <a:noFill/>
          <a:ln>
            <a:solidFill>
              <a:srgbClr val="008000"/>
            </a:solidFill>
            <a:headEnd type="none" w="lg" len="lg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r-FR" b="1" dirty="0" smtClean="0">
                <a:solidFill>
                  <a:srgbClr val="008000"/>
                </a:solidFill>
              </a:rPr>
              <a:t>S3 S2 S1 S0</a:t>
            </a:r>
            <a:endParaRPr lang="ar-DZ" b="1" dirty="0" smtClean="0">
              <a:solidFill>
                <a:srgbClr val="008000"/>
              </a:solidFill>
            </a:endParaRPr>
          </a:p>
          <a:p>
            <a:pPr algn="ctr" rtl="1"/>
            <a:r>
              <a:rPr lang="fr-FR" b="1" dirty="0" smtClean="0">
                <a:solidFill>
                  <a:schemeClr val="tx1"/>
                </a:solidFill>
              </a:rPr>
              <a:t> </a:t>
            </a:r>
            <a:r>
              <a:rPr lang="ar-DZ" b="1" dirty="0" smtClean="0">
                <a:solidFill>
                  <a:schemeClr val="tx1"/>
                </a:solidFill>
              </a:rPr>
              <a:t>0</a:t>
            </a:r>
            <a:r>
              <a:rPr lang="fr-FR" b="1" dirty="0" smtClean="0">
                <a:solidFill>
                  <a:schemeClr val="tx1"/>
                </a:solidFill>
              </a:rPr>
              <a:t>    </a:t>
            </a:r>
            <a:r>
              <a:rPr lang="ar-DZ" b="1" dirty="0" smtClean="0">
                <a:solidFill>
                  <a:schemeClr val="tx1"/>
                </a:solidFill>
              </a:rPr>
              <a:t>0</a:t>
            </a:r>
            <a:r>
              <a:rPr lang="fr-FR" b="1" dirty="0" smtClean="0">
                <a:solidFill>
                  <a:schemeClr val="tx1"/>
                </a:solidFill>
              </a:rPr>
              <a:t>    </a:t>
            </a:r>
            <a:r>
              <a:rPr lang="ar-DZ" b="1" dirty="0" smtClean="0">
                <a:solidFill>
                  <a:schemeClr val="tx1"/>
                </a:solidFill>
              </a:rPr>
              <a:t>0</a:t>
            </a:r>
            <a:r>
              <a:rPr lang="fr-FR" b="1" dirty="0" smtClean="0">
                <a:solidFill>
                  <a:schemeClr val="tx1"/>
                </a:solidFill>
              </a:rPr>
              <a:t>    </a:t>
            </a:r>
            <a:r>
              <a:rPr lang="ar-DZ" b="1" dirty="0" smtClean="0">
                <a:solidFill>
                  <a:schemeClr val="tx1"/>
                </a:solidFill>
              </a:rPr>
              <a:t>0</a:t>
            </a:r>
            <a:r>
              <a:rPr lang="fr-FR" b="1" dirty="0" smtClean="0">
                <a:solidFill>
                  <a:srgbClr val="008000"/>
                </a:solidFill>
              </a:rPr>
              <a:t>  </a:t>
            </a:r>
            <a:endParaRPr lang="fr-FR" b="1" dirty="0">
              <a:solidFill>
                <a:srgbClr val="008000"/>
              </a:solidFill>
            </a:endParaRPr>
          </a:p>
        </p:txBody>
      </p:sp>
      <p:sp>
        <p:nvSpPr>
          <p:cNvPr id="10" name="Virage 9"/>
          <p:cNvSpPr/>
          <p:nvPr/>
        </p:nvSpPr>
        <p:spPr>
          <a:xfrm flipH="1" flipV="1">
            <a:off x="8143900" y="6287054"/>
            <a:ext cx="432000" cy="396000"/>
          </a:xfrm>
          <a:prstGeom prst="bentArrow">
            <a:avLst/>
          </a:prstGeom>
          <a:solidFill>
            <a:srgbClr val="008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1" name="AutoShape 10"/>
          <p:cNvSpPr>
            <a:spLocks noChangeAspect="1" noChangeArrowheads="1"/>
          </p:cNvSpPr>
          <p:nvPr/>
        </p:nvSpPr>
        <p:spPr bwMode="auto">
          <a:xfrm rot="10800000">
            <a:off x="6643702" y="357166"/>
            <a:ext cx="360000" cy="176797"/>
          </a:xfrm>
          <a:prstGeom prst="rightArrow">
            <a:avLst>
              <a:gd name="adj1" fmla="val 50000"/>
              <a:gd name="adj2" fmla="val 50906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grpSp>
        <p:nvGrpSpPr>
          <p:cNvPr id="12" name="Groupe 11"/>
          <p:cNvGrpSpPr/>
          <p:nvPr/>
        </p:nvGrpSpPr>
        <p:grpSpPr>
          <a:xfrm>
            <a:off x="7143768" y="163490"/>
            <a:ext cx="1260000" cy="488311"/>
            <a:chOff x="5844236" y="200642"/>
            <a:chExt cx="1666235" cy="488311"/>
          </a:xfrm>
        </p:grpSpPr>
        <p:sp>
          <p:nvSpPr>
            <p:cNvPr id="13" name="AutoShape 12"/>
            <p:cNvSpPr>
              <a:spLocks noChangeAspect="1" noChangeArrowheads="1"/>
            </p:cNvSpPr>
            <p:nvPr/>
          </p:nvSpPr>
          <p:spPr bwMode="auto">
            <a:xfrm>
              <a:off x="5844236" y="200642"/>
              <a:ext cx="1652587" cy="474663"/>
            </a:xfrm>
            <a:prstGeom prst="roundRect">
              <a:avLst>
                <a:gd name="adj" fmla="val 20745"/>
              </a:avLst>
            </a:prstGeom>
            <a:solidFill>
              <a:schemeClr val="bg2">
                <a:lumMod val="60000"/>
                <a:lumOff val="40000"/>
              </a:schemeClr>
            </a:solidFill>
            <a:ln w="9525">
              <a:solidFill>
                <a:srgbClr val="292929"/>
              </a:solidFill>
              <a:round/>
              <a:headEnd/>
              <a:tailEnd/>
            </a:ln>
          </p:spPr>
          <p:txBody>
            <a:bodyPr/>
            <a:lstStyle/>
            <a:p>
              <a:pPr algn="ctr" rtl="1"/>
              <a:endParaRPr lang="ar-DZ" b="1" dirty="0"/>
            </a:p>
          </p:txBody>
        </p:sp>
        <p:sp>
          <p:nvSpPr>
            <p:cNvPr id="14" name="AutoShape 12"/>
            <p:cNvSpPr>
              <a:spLocks noChangeAspect="1" noChangeArrowheads="1"/>
            </p:cNvSpPr>
            <p:nvPr/>
          </p:nvSpPr>
          <p:spPr bwMode="auto">
            <a:xfrm>
              <a:off x="5857884" y="214290"/>
              <a:ext cx="1652587" cy="474663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fr-FR" sz="2000" b="1" dirty="0">
                  <a:solidFill>
                    <a:schemeClr val="tx1"/>
                  </a:solidFill>
                  <a:cs typeface="Times New Roman" pitchFamily="18" charset="0"/>
                </a:rPr>
                <a:t>F = </a:t>
              </a:r>
              <a:r>
                <a:rPr lang="fr-FR" sz="2000" b="1" dirty="0" smtClean="0">
                  <a:solidFill>
                    <a:schemeClr val="tx1"/>
                  </a:solidFill>
                  <a:cs typeface="Times New Roman" pitchFamily="18" charset="0"/>
                </a:rPr>
                <a:t>1011</a:t>
              </a:r>
              <a:endParaRPr lang="ar-DZ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AutoShape 10"/>
          <p:cNvSpPr>
            <a:spLocks noChangeArrowheads="1"/>
          </p:cNvSpPr>
          <p:nvPr/>
        </p:nvSpPr>
        <p:spPr bwMode="auto">
          <a:xfrm rot="16200000">
            <a:off x="7750711" y="751305"/>
            <a:ext cx="288000" cy="216000"/>
          </a:xfrm>
          <a:prstGeom prst="rightArrow">
            <a:avLst>
              <a:gd name="adj1" fmla="val 50000"/>
              <a:gd name="adj2" fmla="val 50906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785786" y="2762904"/>
            <a:ext cx="20794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fr-FR" sz="2800" b="1" dirty="0" smtClean="0">
                <a:solidFill>
                  <a:srgbClr val="00FFFF"/>
                </a:solidFill>
              </a:rPr>
              <a:t>1    1   0    0</a:t>
            </a:r>
            <a:endParaRPr lang="fr-FR" sz="2800" b="1" dirty="0">
              <a:solidFill>
                <a:srgbClr val="00FFFF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857752" y="3774048"/>
            <a:ext cx="15504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fr-FR" sz="2400" b="1" dirty="0" smtClean="0">
                <a:solidFill>
                  <a:srgbClr val="00FFFF"/>
                </a:solidFill>
              </a:rPr>
              <a:t>0   0  0   0</a:t>
            </a:r>
            <a:endParaRPr lang="fr-FR" sz="2400" b="1" dirty="0">
              <a:solidFill>
                <a:srgbClr val="00FFFF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263096" y="1785926"/>
            <a:ext cx="16818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fr-FR" sz="2800" b="1" dirty="0" smtClean="0">
                <a:solidFill>
                  <a:srgbClr val="00FFFF"/>
                </a:solidFill>
              </a:rPr>
              <a:t>1   0  1  1</a:t>
            </a:r>
            <a:endParaRPr lang="fr-FR" sz="2800" b="1" dirty="0">
              <a:solidFill>
                <a:srgbClr val="00FFFF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8231674" y="5002931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dirty="0" smtClean="0">
                <a:solidFill>
                  <a:srgbClr val="00FFFF"/>
                </a:solidFill>
              </a:rPr>
              <a:t>0</a:t>
            </a:r>
            <a:endParaRPr lang="fr-FR" sz="3200" b="1" dirty="0">
              <a:solidFill>
                <a:srgbClr val="00FFFF"/>
              </a:solidFill>
            </a:endParaRPr>
          </a:p>
        </p:txBody>
      </p:sp>
      <p:sp>
        <p:nvSpPr>
          <p:cNvPr id="26" name="AutoShape 10"/>
          <p:cNvSpPr>
            <a:spLocks noChangeArrowheads="1"/>
          </p:cNvSpPr>
          <p:nvPr/>
        </p:nvSpPr>
        <p:spPr bwMode="auto">
          <a:xfrm rot="16200000">
            <a:off x="7794852" y="1622540"/>
            <a:ext cx="288000" cy="216000"/>
          </a:xfrm>
          <a:prstGeom prst="rightArrow">
            <a:avLst>
              <a:gd name="adj1" fmla="val 50000"/>
              <a:gd name="adj2" fmla="val 50906"/>
            </a:avLst>
          </a:prstGeom>
          <a:solidFill>
            <a:srgbClr val="FF0000"/>
          </a:solidFill>
          <a:ln>
            <a:solidFill>
              <a:schemeClr val="tx1"/>
            </a:solidFill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7" name="Rectangle 26"/>
          <p:cNvSpPr/>
          <p:nvPr/>
        </p:nvSpPr>
        <p:spPr>
          <a:xfrm>
            <a:off x="7374418" y="5000636"/>
            <a:ext cx="41229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3200" b="1" dirty="0" smtClean="0">
                <a:solidFill>
                  <a:srgbClr val="00FFFF"/>
                </a:solidFill>
              </a:rPr>
              <a:t>0</a:t>
            </a:r>
            <a:endParaRPr lang="fr-FR" sz="3200" b="1" dirty="0">
              <a:solidFill>
                <a:srgbClr val="00FFFF"/>
              </a:solidFill>
            </a:endParaRPr>
          </a:p>
        </p:txBody>
      </p:sp>
      <p:grpSp>
        <p:nvGrpSpPr>
          <p:cNvPr id="28" name="Groupe 87"/>
          <p:cNvGrpSpPr>
            <a:grpSpLocks noChangeAspect="1"/>
          </p:cNvGrpSpPr>
          <p:nvPr/>
        </p:nvGrpSpPr>
        <p:grpSpPr>
          <a:xfrm>
            <a:off x="6531320" y="6347994"/>
            <a:ext cx="1548000" cy="455414"/>
            <a:chOff x="928662" y="357166"/>
            <a:chExt cx="1655431" cy="487020"/>
          </a:xfrm>
        </p:grpSpPr>
        <p:sp>
          <p:nvSpPr>
            <p:cNvPr id="29" name="AutoShape 8"/>
            <p:cNvSpPr>
              <a:spLocks noChangeAspect="1" noChangeArrowheads="1"/>
            </p:cNvSpPr>
            <p:nvPr/>
          </p:nvSpPr>
          <p:spPr bwMode="auto">
            <a:xfrm>
              <a:off x="933093" y="369523"/>
              <a:ext cx="1651000" cy="474663"/>
            </a:xfrm>
            <a:prstGeom prst="roundRect">
              <a:avLst>
                <a:gd name="adj" fmla="val 20745"/>
              </a:avLst>
            </a:prstGeom>
            <a:solidFill>
              <a:srgbClr val="FF66FF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endParaRPr lang="ar-DZ" sz="2000" b="1" dirty="0">
                <a:ea typeface="Times New Roman" pitchFamily="18" charset="0"/>
                <a:cs typeface="Arabic Transparent" pitchFamily="2" charset="-78"/>
              </a:endParaRPr>
            </a:p>
          </p:txBody>
        </p:sp>
        <p:sp>
          <p:nvSpPr>
            <p:cNvPr id="30" name="AutoShape 8"/>
            <p:cNvSpPr>
              <a:spLocks noChangeAspect="1" noChangeArrowheads="1"/>
            </p:cNvSpPr>
            <p:nvPr/>
          </p:nvSpPr>
          <p:spPr bwMode="auto">
            <a:xfrm>
              <a:off x="928662" y="357166"/>
              <a:ext cx="1651000" cy="474663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algn="ctr" rtl="1"/>
              <a:r>
                <a:rPr lang="ar-DZ" sz="2000" b="1" dirty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وحدة </a:t>
              </a:r>
              <a:r>
                <a:rPr lang="ar-DZ" sz="2000" b="1" dirty="0" smtClean="0">
                  <a:solidFill>
                    <a:schemeClr val="tx1"/>
                  </a:solidFill>
                  <a:ea typeface="Times New Roman" pitchFamily="18" charset="0"/>
                  <a:cs typeface="Arabic Transparent" pitchFamily="2" charset="-78"/>
                </a:rPr>
                <a:t>حسابية</a:t>
              </a:r>
              <a:endParaRPr lang="ar-DZ" sz="2000" b="1" dirty="0">
                <a:solidFill>
                  <a:schemeClr val="tx1"/>
                </a:solidFill>
                <a:ea typeface="Times New Roman" pitchFamily="18" charset="0"/>
                <a:cs typeface="Arabic Transparent" pitchFamily="2" charset="-78"/>
              </a:endParaRPr>
            </a:p>
          </p:txBody>
        </p:sp>
      </p:grpSp>
      <p:grpSp>
        <p:nvGrpSpPr>
          <p:cNvPr id="31" name="Groupe 89"/>
          <p:cNvGrpSpPr/>
          <p:nvPr/>
        </p:nvGrpSpPr>
        <p:grpSpPr>
          <a:xfrm>
            <a:off x="7072330" y="1068348"/>
            <a:ext cx="1764000" cy="473075"/>
            <a:chOff x="1928794" y="1142984"/>
            <a:chExt cx="1149350" cy="473075"/>
          </a:xfrm>
        </p:grpSpPr>
        <p:sp>
          <p:nvSpPr>
            <p:cNvPr id="32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1149350" cy="473075"/>
            </a:xfrm>
            <a:prstGeom prst="roundRect">
              <a:avLst>
                <a:gd name="adj" fmla="val 20745"/>
              </a:avLst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2000" b="1" dirty="0"/>
            </a:p>
          </p:txBody>
        </p:sp>
        <p:sp>
          <p:nvSpPr>
            <p:cNvPr id="33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1149350" cy="473075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2000" b="1" dirty="0">
                  <a:solidFill>
                    <a:schemeClr val="tx1"/>
                  </a:solidFill>
                  <a:cs typeface="Times New Roman" pitchFamily="18" charset="0"/>
                </a:rPr>
                <a:t>F=A </a:t>
              </a:r>
              <a:r>
                <a:rPr lang="fr-FR" sz="2000" b="1" dirty="0" smtClean="0">
                  <a:solidFill>
                    <a:schemeClr val="tx1"/>
                  </a:solidFill>
                  <a:cs typeface="Times New Roman" pitchFamily="18" charset="0"/>
                </a:rPr>
                <a:t>moins 1</a:t>
              </a:r>
              <a:endParaRPr lang="ar-DZ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Groupe 37"/>
          <p:cNvGrpSpPr/>
          <p:nvPr/>
        </p:nvGrpSpPr>
        <p:grpSpPr>
          <a:xfrm>
            <a:off x="1978876" y="200642"/>
            <a:ext cx="2772000" cy="357190"/>
            <a:chOff x="714348" y="200642"/>
            <a:chExt cx="3247418" cy="357190"/>
          </a:xfrm>
        </p:grpSpPr>
        <p:sp>
          <p:nvSpPr>
            <p:cNvPr id="37" name="Rectangle 36"/>
            <p:cNvSpPr/>
            <p:nvPr/>
          </p:nvSpPr>
          <p:spPr>
            <a:xfrm>
              <a:off x="714348" y="200642"/>
              <a:ext cx="3205244" cy="357190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714348" y="214291"/>
              <a:ext cx="3247418" cy="30777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fr-FR" sz="1400" b="1" dirty="0" smtClean="0">
                  <a:solidFill>
                    <a:schemeClr val="tx2"/>
                  </a:solidFill>
                </a:rPr>
                <a:t>12 – 1 = 11 </a:t>
              </a:r>
              <a:r>
                <a:rPr lang="fr-FR" sz="1400" b="1" dirty="0" smtClean="0">
                  <a:solidFill>
                    <a:schemeClr val="tx2"/>
                  </a:solidFill>
                  <a:sym typeface="Symbol"/>
                </a:rPr>
                <a:t> (1100</a:t>
              </a:r>
              <a:r>
                <a:rPr lang="fr-FR" sz="1400" b="1" dirty="0" smtClean="0">
                  <a:solidFill>
                    <a:schemeClr val="tx2"/>
                  </a:solidFill>
                  <a:sym typeface="Symbol"/>
                </a:rPr>
                <a:t>)</a:t>
              </a:r>
              <a:r>
                <a:rPr lang="ar-DZ" sz="1400" b="1" dirty="0" smtClean="0">
                  <a:solidFill>
                    <a:schemeClr val="tx2"/>
                  </a:solidFill>
                  <a:sym typeface="Symbol"/>
                </a:rPr>
                <a:t> </a:t>
              </a:r>
              <a:r>
                <a:rPr lang="fr-FR" sz="1400" b="1" dirty="0" smtClean="0">
                  <a:solidFill>
                    <a:schemeClr val="tx2"/>
                  </a:solidFill>
                  <a:sym typeface="Symbol"/>
                </a:rPr>
                <a:t>-</a:t>
              </a:r>
              <a:r>
                <a:rPr lang="fr-FR" sz="1400" b="1" dirty="0" smtClean="0">
                  <a:solidFill>
                    <a:schemeClr val="tx2"/>
                  </a:solidFill>
                  <a:sym typeface="Symbol"/>
                </a:rPr>
                <a:t>1 = (1011)</a:t>
              </a:r>
              <a:endParaRPr lang="fr-FR" sz="14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40" name="Groupe 39"/>
          <p:cNvGrpSpPr/>
          <p:nvPr/>
        </p:nvGrpSpPr>
        <p:grpSpPr>
          <a:xfrm>
            <a:off x="0" y="0"/>
            <a:ext cx="1871036" cy="581954"/>
            <a:chOff x="2700964" y="132402"/>
            <a:chExt cx="1871036" cy="581954"/>
          </a:xfrm>
        </p:grpSpPr>
        <p:sp>
          <p:nvSpPr>
            <p:cNvPr id="41" name="Rectangle à coins arrondis 40"/>
            <p:cNvSpPr/>
            <p:nvPr/>
          </p:nvSpPr>
          <p:spPr>
            <a:xfrm>
              <a:off x="2700964" y="132402"/>
              <a:ext cx="1857388" cy="571504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C00000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endParaRPr lang="fr-FR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42" name="Rectangle à coins arrondis 41"/>
            <p:cNvSpPr/>
            <p:nvPr/>
          </p:nvSpPr>
          <p:spPr>
            <a:xfrm>
              <a:off x="2714612" y="142852"/>
              <a:ext cx="1857388" cy="571504"/>
            </a:xfrm>
            <a:prstGeom prst="round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/>
              <a:r>
                <a:rPr lang="ar-DZ" sz="3600" b="1" dirty="0" smtClean="0">
                  <a:solidFill>
                    <a:schemeClr val="tx1"/>
                  </a:solidFill>
                </a:rPr>
                <a:t>التحقيق</a:t>
              </a:r>
              <a:endParaRPr lang="fr-FR" sz="3600" b="1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5" grpId="0" animBg="1"/>
      <p:bldP spid="22" grpId="0"/>
      <p:bldP spid="23" grpId="0"/>
      <p:bldP spid="24" grpId="0"/>
      <p:bldP spid="25" grpId="0"/>
      <p:bldP spid="26" grpId="0" animBg="1"/>
      <p:bldP spid="2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1406" y="2214554"/>
            <a:ext cx="8929718" cy="1015663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6000" b="1" dirty="0" smtClean="0">
                <a:solidFill>
                  <a:srgbClr val="FF0000"/>
                </a:solidFill>
              </a:rPr>
              <a:t>20- التقليد بواسطة </a:t>
            </a:r>
            <a:r>
              <a:rPr lang="fr-FR" sz="6000" b="1" dirty="0" err="1" smtClean="0">
                <a:solidFill>
                  <a:srgbClr val="FF0000"/>
                </a:solidFill>
              </a:rPr>
              <a:t>Multisim</a:t>
            </a:r>
            <a:r>
              <a:rPr lang="ar-DZ" sz="6000" b="1" dirty="0" smtClean="0">
                <a:solidFill>
                  <a:srgbClr val="FF0000"/>
                </a:solidFill>
              </a:rPr>
              <a:t> :</a:t>
            </a:r>
            <a:endParaRPr lang="fr-FR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Légende encadrée 2 3"/>
          <p:cNvSpPr/>
          <p:nvPr/>
        </p:nvSpPr>
        <p:spPr>
          <a:xfrm>
            <a:off x="6858016" y="1428736"/>
            <a:ext cx="2340000" cy="864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34540"/>
              <a:gd name="adj6" fmla="val -60641"/>
            </a:avLst>
          </a:prstGeom>
          <a:noFill/>
          <a:ln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sz="1500" b="1" dirty="0" smtClean="0">
                <a:solidFill>
                  <a:schemeClr val="tx1"/>
                </a:solidFill>
              </a:rPr>
              <a:t>دارة مندمجة 7404 من اجل نفي المخارج </a:t>
            </a:r>
            <a:r>
              <a:rPr lang="fr-FR" sz="1500" b="1" dirty="0" smtClean="0">
                <a:solidFill>
                  <a:schemeClr val="tx1"/>
                </a:solidFill>
              </a:rPr>
              <a:t>F</a:t>
            </a:r>
            <a:r>
              <a:rPr lang="ar-DZ" sz="1500" b="1" dirty="0" smtClean="0">
                <a:solidFill>
                  <a:schemeClr val="tx1"/>
                </a:solidFill>
              </a:rPr>
              <a:t> حتى تعمل في المستوى الأعلى </a:t>
            </a:r>
            <a:r>
              <a:rPr lang="fr-FR" sz="1500" b="1" dirty="0" smtClean="0">
                <a:solidFill>
                  <a:schemeClr val="tx1"/>
                </a:solidFill>
              </a:rPr>
              <a:t> </a:t>
            </a:r>
            <a:r>
              <a:rPr lang="ar-DZ" sz="1500" b="1" dirty="0" smtClean="0">
                <a:solidFill>
                  <a:schemeClr val="tx1"/>
                </a:solidFill>
              </a:rPr>
              <a:t>(</a:t>
            </a:r>
            <a:r>
              <a:rPr lang="fr-FR" sz="1500" b="1" dirty="0" smtClean="0">
                <a:solidFill>
                  <a:schemeClr val="tx1"/>
                </a:solidFill>
              </a:rPr>
              <a:t> niveau haut </a:t>
            </a:r>
            <a:r>
              <a:rPr lang="ar-DZ" sz="1500" b="1" dirty="0" smtClean="0">
                <a:solidFill>
                  <a:schemeClr val="tx1"/>
                </a:solidFill>
              </a:rPr>
              <a:t>)</a:t>
            </a:r>
            <a:endParaRPr lang="fr-FR" sz="1500" b="1" dirty="0">
              <a:solidFill>
                <a:schemeClr val="tx1"/>
              </a:solidFill>
            </a:endParaRPr>
          </a:p>
        </p:txBody>
      </p:sp>
      <p:grpSp>
        <p:nvGrpSpPr>
          <p:cNvPr id="9" name="Groupe 8"/>
          <p:cNvGrpSpPr/>
          <p:nvPr/>
        </p:nvGrpSpPr>
        <p:grpSpPr>
          <a:xfrm>
            <a:off x="2571736" y="5143512"/>
            <a:ext cx="5406150" cy="972000"/>
            <a:chOff x="2571736" y="5143512"/>
            <a:chExt cx="5406150" cy="972000"/>
          </a:xfrm>
        </p:grpSpPr>
        <p:sp>
          <p:nvSpPr>
            <p:cNvPr id="3" name="Rectangle à coins arrondis 2"/>
            <p:cNvSpPr/>
            <p:nvPr/>
          </p:nvSpPr>
          <p:spPr>
            <a:xfrm>
              <a:off x="2577886" y="5143512"/>
              <a:ext cx="5400000" cy="972000"/>
            </a:xfrm>
            <a:prstGeom prst="roundRect">
              <a:avLst>
                <a:gd name="adj" fmla="val 35771"/>
              </a:avLst>
            </a:prstGeom>
            <a:solidFill>
              <a:schemeClr val="accent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endParaRPr lang="fr-FR" sz="1600" b="1" dirty="0">
                <a:solidFill>
                  <a:schemeClr val="tx2"/>
                </a:solidFill>
              </a:endParaRPr>
            </a:p>
          </p:txBody>
        </p:sp>
        <p:sp>
          <p:nvSpPr>
            <p:cNvPr id="5" name="Rectangle à coins arrondis 4"/>
            <p:cNvSpPr/>
            <p:nvPr/>
          </p:nvSpPr>
          <p:spPr>
            <a:xfrm>
              <a:off x="2571736" y="5143512"/>
              <a:ext cx="5400000" cy="972000"/>
            </a:xfrm>
            <a:prstGeom prst="roundRect">
              <a:avLst>
                <a:gd name="adj" fmla="val 35771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rtl="1"/>
              <a:r>
                <a:rPr lang="ar-DZ" sz="1600" b="1" dirty="0" smtClean="0">
                  <a:solidFill>
                    <a:schemeClr val="tx2"/>
                  </a:solidFill>
                </a:rPr>
                <a:t>لقد تم إضافة 3 </a:t>
              </a:r>
              <a:r>
                <a:rPr lang="ar-DZ" sz="1600" b="1" dirty="0" err="1" smtClean="0">
                  <a:solidFill>
                    <a:schemeClr val="tx2"/>
                  </a:solidFill>
                </a:rPr>
                <a:t>دارات</a:t>
              </a:r>
              <a:r>
                <a:rPr lang="ar-DZ" sz="1600" b="1" dirty="0" smtClean="0">
                  <a:solidFill>
                    <a:schemeClr val="tx2"/>
                  </a:solidFill>
                </a:rPr>
                <a:t> مندمجة 7404(بوابة النفي) إلى كل من المدخل </a:t>
              </a:r>
              <a:r>
                <a:rPr lang="fr-FR" sz="1600" b="1" dirty="0" smtClean="0">
                  <a:solidFill>
                    <a:schemeClr val="tx2"/>
                  </a:solidFill>
                </a:rPr>
                <a:t>A</a:t>
              </a:r>
              <a:r>
                <a:rPr lang="ar-DZ" sz="1600" b="1" dirty="0" smtClean="0">
                  <a:solidFill>
                    <a:schemeClr val="tx2"/>
                  </a:solidFill>
                </a:rPr>
                <a:t> والمدخل </a:t>
              </a:r>
              <a:r>
                <a:rPr lang="fr-FR" sz="1600" b="1" dirty="0" smtClean="0">
                  <a:solidFill>
                    <a:schemeClr val="tx2"/>
                  </a:solidFill>
                </a:rPr>
                <a:t>B</a:t>
              </a:r>
              <a:r>
                <a:rPr lang="ar-DZ" sz="1600" b="1" dirty="0" smtClean="0">
                  <a:solidFill>
                    <a:schemeClr val="tx2"/>
                  </a:solidFill>
                </a:rPr>
                <a:t> والمخرج </a:t>
              </a:r>
              <a:r>
                <a:rPr lang="fr-FR" sz="1600" b="1" dirty="0" smtClean="0">
                  <a:solidFill>
                    <a:schemeClr val="tx2"/>
                  </a:solidFill>
                </a:rPr>
                <a:t>F</a:t>
              </a:r>
              <a:r>
                <a:rPr lang="ar-DZ" sz="1600" b="1" dirty="0" smtClean="0">
                  <a:solidFill>
                    <a:schemeClr val="tx2"/>
                  </a:solidFill>
                </a:rPr>
                <a:t> لان أقطابها منفية (تشتغل بالمستوى أدنى (</a:t>
              </a:r>
              <a:r>
                <a:rPr lang="fr-FR" sz="1600" b="1" dirty="0" smtClean="0">
                  <a:solidFill>
                    <a:schemeClr val="tx2"/>
                  </a:solidFill>
                </a:rPr>
                <a:t>niveau bas</a:t>
              </a:r>
              <a:r>
                <a:rPr lang="ar-DZ" sz="1600" b="1" dirty="0" smtClean="0">
                  <a:solidFill>
                    <a:schemeClr val="tx2"/>
                  </a:solidFill>
                </a:rPr>
                <a:t>) وذلك لجعلها تشتغل بالمستوى الأعلى (</a:t>
              </a:r>
              <a:r>
                <a:rPr lang="fr-FR" sz="1600" b="1" dirty="0" smtClean="0">
                  <a:solidFill>
                    <a:schemeClr val="tx2"/>
                  </a:solidFill>
                </a:rPr>
                <a:t>niveau haut</a:t>
              </a:r>
              <a:r>
                <a:rPr lang="ar-DZ" sz="1600" b="1" dirty="0" smtClean="0">
                  <a:solidFill>
                    <a:schemeClr val="tx2"/>
                  </a:solidFill>
                </a:rPr>
                <a:t>)</a:t>
              </a:r>
              <a:endParaRPr lang="fr-FR" sz="16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6" name="Légende encadrée 2 5"/>
          <p:cNvSpPr/>
          <p:nvPr/>
        </p:nvSpPr>
        <p:spPr>
          <a:xfrm flipH="1">
            <a:off x="214282" y="2000240"/>
            <a:ext cx="2340000" cy="864000"/>
          </a:xfrm>
          <a:prstGeom prst="borderCallout2">
            <a:avLst>
              <a:gd name="adj1" fmla="val 94571"/>
              <a:gd name="adj2" fmla="val -4834"/>
              <a:gd name="adj3" fmla="val 96150"/>
              <a:gd name="adj4" fmla="val -16667"/>
              <a:gd name="adj5" fmla="val 60298"/>
              <a:gd name="adj6" fmla="val -55393"/>
            </a:avLst>
          </a:prstGeom>
          <a:noFill/>
          <a:ln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sz="1500" b="1" dirty="0" smtClean="0">
                <a:solidFill>
                  <a:schemeClr val="tx1"/>
                </a:solidFill>
              </a:rPr>
              <a:t>دارة مندمجة 7404 من اجل نفي المداخل </a:t>
            </a:r>
            <a:r>
              <a:rPr lang="fr-FR" sz="1500" b="1" dirty="0" smtClean="0">
                <a:solidFill>
                  <a:schemeClr val="tx1"/>
                </a:solidFill>
              </a:rPr>
              <a:t>A</a:t>
            </a:r>
            <a:r>
              <a:rPr lang="ar-DZ" sz="1500" b="1" dirty="0" smtClean="0">
                <a:solidFill>
                  <a:schemeClr val="tx1"/>
                </a:solidFill>
              </a:rPr>
              <a:t> حتى تعمل في المستوى الأعلى (</a:t>
            </a:r>
            <a:r>
              <a:rPr lang="fr-FR" sz="1500" b="1" dirty="0" smtClean="0">
                <a:solidFill>
                  <a:schemeClr val="tx1"/>
                </a:solidFill>
              </a:rPr>
              <a:t>niveau haut </a:t>
            </a:r>
            <a:r>
              <a:rPr lang="ar-DZ" sz="1500" b="1" dirty="0" smtClean="0">
                <a:solidFill>
                  <a:schemeClr val="tx1"/>
                </a:solidFill>
              </a:rPr>
              <a:t>)</a:t>
            </a:r>
            <a:endParaRPr lang="fr-FR" sz="1500" b="1" dirty="0">
              <a:solidFill>
                <a:schemeClr val="tx1"/>
              </a:solidFill>
            </a:endParaRPr>
          </a:p>
        </p:txBody>
      </p:sp>
      <p:sp>
        <p:nvSpPr>
          <p:cNvPr id="8" name="Légende encadrée 2 7"/>
          <p:cNvSpPr/>
          <p:nvPr/>
        </p:nvSpPr>
        <p:spPr>
          <a:xfrm flipH="1">
            <a:off x="214282" y="3000372"/>
            <a:ext cx="2340000" cy="864000"/>
          </a:xfrm>
          <a:prstGeom prst="borderCallout2">
            <a:avLst>
              <a:gd name="adj1" fmla="val 9272"/>
              <a:gd name="adj2" fmla="val -3084"/>
              <a:gd name="adj3" fmla="val -8104"/>
              <a:gd name="adj4" fmla="val -11418"/>
              <a:gd name="adj5" fmla="val 17649"/>
              <a:gd name="adj6" fmla="val -53060"/>
            </a:avLst>
          </a:prstGeom>
          <a:noFill/>
          <a:ln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sz="1500" b="1" dirty="0" smtClean="0">
                <a:solidFill>
                  <a:schemeClr val="tx1"/>
                </a:solidFill>
              </a:rPr>
              <a:t>دارة مندمجة 7404 من اجل نفي المداخل </a:t>
            </a:r>
            <a:r>
              <a:rPr lang="fr-FR" sz="1500" b="1" dirty="0" smtClean="0">
                <a:solidFill>
                  <a:schemeClr val="tx1"/>
                </a:solidFill>
              </a:rPr>
              <a:t>B</a:t>
            </a:r>
            <a:r>
              <a:rPr lang="ar-DZ" sz="1500" b="1" dirty="0" smtClean="0">
                <a:solidFill>
                  <a:schemeClr val="tx1"/>
                </a:solidFill>
              </a:rPr>
              <a:t> حتى تعمل في المستوى الأعلى (</a:t>
            </a:r>
            <a:r>
              <a:rPr lang="fr-FR" sz="1500" b="1" dirty="0" smtClean="0">
                <a:solidFill>
                  <a:schemeClr val="tx1"/>
                </a:solidFill>
              </a:rPr>
              <a:t>niveau haut </a:t>
            </a:r>
            <a:r>
              <a:rPr lang="ar-DZ" sz="1500" b="1" dirty="0" smtClean="0">
                <a:solidFill>
                  <a:schemeClr val="tx1"/>
                </a:solidFill>
              </a:rPr>
              <a:t>)</a:t>
            </a:r>
            <a:endParaRPr lang="fr-FR" sz="15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1" name="Groupe 30"/>
          <p:cNvGrpSpPr/>
          <p:nvPr/>
        </p:nvGrpSpPr>
        <p:grpSpPr>
          <a:xfrm>
            <a:off x="3428992" y="0"/>
            <a:ext cx="5796000" cy="1692000"/>
            <a:chOff x="3428992" y="0"/>
            <a:chExt cx="5796000" cy="1692000"/>
          </a:xfrm>
        </p:grpSpPr>
        <p:sp>
          <p:nvSpPr>
            <p:cNvPr id="7" name="Rectangle 6"/>
            <p:cNvSpPr/>
            <p:nvPr/>
          </p:nvSpPr>
          <p:spPr>
            <a:xfrm>
              <a:off x="3428992" y="0"/>
              <a:ext cx="5796000" cy="1692000"/>
            </a:xfrm>
            <a:prstGeom prst="rect">
              <a:avLst/>
            </a:prstGeom>
            <a:ln w="57150">
              <a:solidFill>
                <a:srgbClr val="9966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3">
              <a:lum bright="-40000"/>
            </a:blip>
            <a:srcRect b="60313"/>
            <a:stretch>
              <a:fillRect/>
            </a:stretch>
          </p:blipFill>
          <p:spPr bwMode="auto">
            <a:xfrm>
              <a:off x="3487271" y="0"/>
              <a:ext cx="5619282" cy="161843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8" name="AutoShape 160"/>
          <p:cNvSpPr>
            <a:spLocks noChangeArrowheads="1"/>
          </p:cNvSpPr>
          <p:nvPr/>
        </p:nvSpPr>
        <p:spPr bwMode="auto">
          <a:xfrm>
            <a:off x="5196796" y="85779"/>
            <a:ext cx="768631" cy="593160"/>
          </a:xfrm>
          <a:prstGeom prst="roundRect">
            <a:avLst>
              <a:gd name="adj" fmla="val 0"/>
            </a:avLst>
          </a:prstGeom>
          <a:solidFill>
            <a:srgbClr val="FF3300">
              <a:alpha val="32157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9" name="Rectangle 161"/>
          <p:cNvSpPr>
            <a:spLocks noChangeArrowheads="1"/>
          </p:cNvSpPr>
          <p:nvPr/>
        </p:nvSpPr>
        <p:spPr bwMode="auto">
          <a:xfrm>
            <a:off x="3565863" y="704877"/>
            <a:ext cx="825331" cy="185363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11" name="Rectangle 161"/>
          <p:cNvSpPr>
            <a:spLocks noChangeArrowheads="1"/>
          </p:cNvSpPr>
          <p:nvPr/>
        </p:nvSpPr>
        <p:spPr bwMode="auto">
          <a:xfrm>
            <a:off x="5205275" y="704877"/>
            <a:ext cx="768631" cy="185363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grpSp>
        <p:nvGrpSpPr>
          <p:cNvPr id="32" name="Groupe 31"/>
          <p:cNvGrpSpPr/>
          <p:nvPr/>
        </p:nvGrpSpPr>
        <p:grpSpPr>
          <a:xfrm>
            <a:off x="378392" y="2467255"/>
            <a:ext cx="835640" cy="214314"/>
            <a:chOff x="378392" y="2467255"/>
            <a:chExt cx="835640" cy="214314"/>
          </a:xfrm>
        </p:grpSpPr>
        <p:sp>
          <p:nvSpPr>
            <p:cNvPr id="19" name="Rectangle 18"/>
            <p:cNvSpPr/>
            <p:nvPr/>
          </p:nvSpPr>
          <p:spPr>
            <a:xfrm>
              <a:off x="386032" y="2467255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78392" y="2467255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1 1 0 0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Groupe 32"/>
          <p:cNvGrpSpPr/>
          <p:nvPr/>
        </p:nvGrpSpPr>
        <p:grpSpPr>
          <a:xfrm>
            <a:off x="2428828" y="5558492"/>
            <a:ext cx="828000" cy="227962"/>
            <a:chOff x="2428828" y="5558492"/>
            <a:chExt cx="828000" cy="227962"/>
          </a:xfrm>
        </p:grpSpPr>
        <p:sp>
          <p:nvSpPr>
            <p:cNvPr id="20" name="Rectangle 19"/>
            <p:cNvSpPr/>
            <p:nvPr/>
          </p:nvSpPr>
          <p:spPr>
            <a:xfrm>
              <a:off x="2428828" y="5572140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428828" y="5558492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0 0 0 0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Groupe 33"/>
          <p:cNvGrpSpPr/>
          <p:nvPr/>
        </p:nvGrpSpPr>
        <p:grpSpPr>
          <a:xfrm>
            <a:off x="4500530" y="5538131"/>
            <a:ext cx="324000" cy="224825"/>
            <a:chOff x="4500530" y="5538131"/>
            <a:chExt cx="324000" cy="224825"/>
          </a:xfrm>
        </p:grpSpPr>
        <p:sp>
          <p:nvSpPr>
            <p:cNvPr id="22" name="Rectangle 21"/>
            <p:cNvSpPr/>
            <p:nvPr/>
          </p:nvSpPr>
          <p:spPr>
            <a:xfrm>
              <a:off x="4500530" y="5548642"/>
              <a:ext cx="324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500530" y="5538131"/>
              <a:ext cx="324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X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Groupe 34"/>
          <p:cNvGrpSpPr/>
          <p:nvPr/>
        </p:nvGrpSpPr>
        <p:grpSpPr>
          <a:xfrm>
            <a:off x="4885563" y="5545405"/>
            <a:ext cx="329347" cy="219783"/>
            <a:chOff x="4885563" y="5545405"/>
            <a:chExt cx="329347" cy="219783"/>
          </a:xfrm>
        </p:grpSpPr>
        <p:sp>
          <p:nvSpPr>
            <p:cNvPr id="23" name="Rectangle 22"/>
            <p:cNvSpPr/>
            <p:nvPr/>
          </p:nvSpPr>
          <p:spPr>
            <a:xfrm>
              <a:off x="4890910" y="5550874"/>
              <a:ext cx="324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885563" y="5545405"/>
              <a:ext cx="324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Groupe 35"/>
          <p:cNvGrpSpPr/>
          <p:nvPr/>
        </p:nvGrpSpPr>
        <p:grpSpPr>
          <a:xfrm>
            <a:off x="7786678" y="4298448"/>
            <a:ext cx="828000" cy="215770"/>
            <a:chOff x="7786678" y="4298448"/>
            <a:chExt cx="828000" cy="215770"/>
          </a:xfrm>
        </p:grpSpPr>
        <p:sp>
          <p:nvSpPr>
            <p:cNvPr id="24" name="Rectangle 23"/>
            <p:cNvSpPr/>
            <p:nvPr/>
          </p:nvSpPr>
          <p:spPr>
            <a:xfrm>
              <a:off x="7786678" y="4299904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786678" y="4298448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0 0 1 1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Groupe 25"/>
          <p:cNvGrpSpPr/>
          <p:nvPr/>
        </p:nvGrpSpPr>
        <p:grpSpPr>
          <a:xfrm>
            <a:off x="7742842" y="3170239"/>
            <a:ext cx="1044000" cy="473075"/>
            <a:chOff x="3929058" y="2071678"/>
            <a:chExt cx="1044000" cy="473075"/>
          </a:xfrm>
        </p:grpSpPr>
        <p:grpSp>
          <p:nvGrpSpPr>
            <p:cNvPr id="27" name="Groupe 89"/>
            <p:cNvGrpSpPr/>
            <p:nvPr/>
          </p:nvGrpSpPr>
          <p:grpSpPr>
            <a:xfrm>
              <a:off x="3929058" y="2071678"/>
              <a:ext cx="1044000" cy="473075"/>
              <a:chOff x="1928794" y="1142984"/>
              <a:chExt cx="1149350" cy="473075"/>
            </a:xfrm>
          </p:grpSpPr>
          <p:sp>
            <p:nvSpPr>
              <p:cNvPr id="29" name="AutoShape 9"/>
              <p:cNvSpPr>
                <a:spLocks noChangeAspect="1" noChangeArrowheads="1"/>
              </p:cNvSpPr>
              <p:nvPr/>
            </p:nvSpPr>
            <p:spPr bwMode="auto">
              <a:xfrm>
                <a:off x="1928794" y="1142984"/>
                <a:ext cx="1149350" cy="473075"/>
              </a:xfrm>
              <a:prstGeom prst="roundRect">
                <a:avLst>
                  <a:gd name="adj" fmla="val 20745"/>
                </a:avLst>
              </a:prstGeom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rtl="1"/>
                <a:endParaRPr lang="ar-DZ" sz="2000" b="1" dirty="0"/>
              </a:p>
            </p:txBody>
          </p:sp>
          <p:sp>
            <p:nvSpPr>
              <p:cNvPr id="30" name="AutoShape 9"/>
              <p:cNvSpPr>
                <a:spLocks noChangeAspect="1" noChangeArrowheads="1"/>
              </p:cNvSpPr>
              <p:nvPr/>
            </p:nvSpPr>
            <p:spPr bwMode="auto">
              <a:xfrm>
                <a:off x="1928794" y="1142984"/>
                <a:ext cx="1149350" cy="473075"/>
              </a:xfrm>
              <a:prstGeom prst="roundRect">
                <a:avLst>
                  <a:gd name="adj" fmla="val 20745"/>
                </a:avLst>
              </a:prstGeom>
              <a:noFill/>
              <a:ln>
                <a:solidFill>
                  <a:schemeClr val="tx1"/>
                </a:solidFill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rtl="1"/>
                <a:r>
                  <a:rPr lang="fr-FR" sz="2000" b="1" dirty="0" smtClean="0">
                    <a:solidFill>
                      <a:schemeClr val="tx1"/>
                    </a:solidFill>
                    <a:cs typeface="Times New Roman" pitchFamily="18" charset="0"/>
                  </a:rPr>
                  <a:t>F = A </a:t>
                </a:r>
                <a:endParaRPr lang="ar-DZ" sz="2000" b="1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28" name="Connecteur droit 27"/>
            <p:cNvCxnSpPr/>
            <p:nvPr/>
          </p:nvCxnSpPr>
          <p:spPr>
            <a:xfrm>
              <a:off x="4479924" y="2151670"/>
              <a:ext cx="180000" cy="1588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4" name="Groupe 23"/>
          <p:cNvGrpSpPr/>
          <p:nvPr/>
        </p:nvGrpSpPr>
        <p:grpSpPr>
          <a:xfrm>
            <a:off x="3428992" y="0"/>
            <a:ext cx="5796000" cy="1692000"/>
            <a:chOff x="3428992" y="0"/>
            <a:chExt cx="5796000" cy="1692000"/>
          </a:xfrm>
        </p:grpSpPr>
        <p:sp>
          <p:nvSpPr>
            <p:cNvPr id="4" name="Rectangle 3"/>
            <p:cNvSpPr/>
            <p:nvPr/>
          </p:nvSpPr>
          <p:spPr>
            <a:xfrm>
              <a:off x="3428992" y="0"/>
              <a:ext cx="5796000" cy="1692000"/>
            </a:xfrm>
            <a:prstGeom prst="rect">
              <a:avLst/>
            </a:prstGeom>
            <a:ln w="57150">
              <a:solidFill>
                <a:srgbClr val="9966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3">
              <a:lum bright="-40000"/>
            </a:blip>
            <a:srcRect b="60313"/>
            <a:stretch>
              <a:fillRect/>
            </a:stretch>
          </p:blipFill>
          <p:spPr bwMode="auto">
            <a:xfrm>
              <a:off x="3487271" y="0"/>
              <a:ext cx="5619282" cy="161843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5" name="AutoShape 160"/>
          <p:cNvSpPr>
            <a:spLocks noChangeArrowheads="1"/>
          </p:cNvSpPr>
          <p:nvPr/>
        </p:nvSpPr>
        <p:spPr bwMode="auto">
          <a:xfrm>
            <a:off x="6681852" y="-24"/>
            <a:ext cx="1656000" cy="252000"/>
          </a:xfrm>
          <a:prstGeom prst="roundRect">
            <a:avLst>
              <a:gd name="adj" fmla="val 0"/>
            </a:avLst>
          </a:prstGeom>
          <a:solidFill>
            <a:srgbClr val="FF3300">
              <a:alpha val="32157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6" name="Rectangle 161"/>
          <p:cNvSpPr>
            <a:spLocks noChangeArrowheads="1"/>
          </p:cNvSpPr>
          <p:nvPr/>
        </p:nvSpPr>
        <p:spPr bwMode="auto">
          <a:xfrm>
            <a:off x="3565863" y="704877"/>
            <a:ext cx="825331" cy="185363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8" name="Rectangle 161"/>
          <p:cNvSpPr>
            <a:spLocks noChangeArrowheads="1"/>
          </p:cNvSpPr>
          <p:nvPr/>
        </p:nvSpPr>
        <p:spPr bwMode="auto">
          <a:xfrm>
            <a:off x="7614806" y="704877"/>
            <a:ext cx="768631" cy="185363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grpSp>
        <p:nvGrpSpPr>
          <p:cNvPr id="25" name="Groupe 24"/>
          <p:cNvGrpSpPr/>
          <p:nvPr/>
        </p:nvGrpSpPr>
        <p:grpSpPr>
          <a:xfrm>
            <a:off x="378392" y="2467255"/>
            <a:ext cx="835640" cy="214314"/>
            <a:chOff x="378392" y="2467255"/>
            <a:chExt cx="835640" cy="214314"/>
          </a:xfrm>
        </p:grpSpPr>
        <p:sp>
          <p:nvSpPr>
            <p:cNvPr id="9" name="Rectangle 8"/>
            <p:cNvSpPr/>
            <p:nvPr/>
          </p:nvSpPr>
          <p:spPr>
            <a:xfrm>
              <a:off x="386032" y="2467255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78392" y="2467255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1 1 0 0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Groupe 25"/>
          <p:cNvGrpSpPr/>
          <p:nvPr/>
        </p:nvGrpSpPr>
        <p:grpSpPr>
          <a:xfrm>
            <a:off x="2428828" y="5558492"/>
            <a:ext cx="828000" cy="227962"/>
            <a:chOff x="2428828" y="5558492"/>
            <a:chExt cx="828000" cy="227962"/>
          </a:xfrm>
        </p:grpSpPr>
        <p:sp>
          <p:nvSpPr>
            <p:cNvPr id="11" name="Rectangle 10"/>
            <p:cNvSpPr/>
            <p:nvPr/>
          </p:nvSpPr>
          <p:spPr>
            <a:xfrm>
              <a:off x="2428828" y="5572140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428828" y="5558492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0 0 0 0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Groupe 26"/>
          <p:cNvGrpSpPr/>
          <p:nvPr/>
        </p:nvGrpSpPr>
        <p:grpSpPr>
          <a:xfrm>
            <a:off x="4500530" y="5538131"/>
            <a:ext cx="324000" cy="224825"/>
            <a:chOff x="4500530" y="5538131"/>
            <a:chExt cx="324000" cy="224825"/>
          </a:xfrm>
        </p:grpSpPr>
        <p:sp>
          <p:nvSpPr>
            <p:cNvPr id="13" name="Rectangle 12"/>
            <p:cNvSpPr/>
            <p:nvPr/>
          </p:nvSpPr>
          <p:spPr>
            <a:xfrm>
              <a:off x="4500530" y="5548642"/>
              <a:ext cx="324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500530" y="5538131"/>
              <a:ext cx="324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Groupe 27"/>
          <p:cNvGrpSpPr/>
          <p:nvPr/>
        </p:nvGrpSpPr>
        <p:grpSpPr>
          <a:xfrm>
            <a:off x="4885563" y="5545405"/>
            <a:ext cx="329347" cy="219783"/>
            <a:chOff x="4885563" y="5545405"/>
            <a:chExt cx="329347" cy="219783"/>
          </a:xfrm>
        </p:grpSpPr>
        <p:sp>
          <p:nvSpPr>
            <p:cNvPr id="15" name="Rectangle 14"/>
            <p:cNvSpPr/>
            <p:nvPr/>
          </p:nvSpPr>
          <p:spPr>
            <a:xfrm>
              <a:off x="4890910" y="5550874"/>
              <a:ext cx="324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885563" y="5545405"/>
              <a:ext cx="324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Groupe 28"/>
          <p:cNvGrpSpPr/>
          <p:nvPr/>
        </p:nvGrpSpPr>
        <p:grpSpPr>
          <a:xfrm>
            <a:off x="7786678" y="4298448"/>
            <a:ext cx="828000" cy="215770"/>
            <a:chOff x="7786678" y="4298448"/>
            <a:chExt cx="828000" cy="215770"/>
          </a:xfrm>
        </p:grpSpPr>
        <p:sp>
          <p:nvSpPr>
            <p:cNvPr id="17" name="Rectangle 16"/>
            <p:cNvSpPr/>
            <p:nvPr/>
          </p:nvSpPr>
          <p:spPr>
            <a:xfrm>
              <a:off x="7786678" y="4299904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786678" y="4298448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1 1 0 0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Groupe 89"/>
          <p:cNvGrpSpPr/>
          <p:nvPr/>
        </p:nvGrpSpPr>
        <p:grpSpPr>
          <a:xfrm>
            <a:off x="7742568" y="3170544"/>
            <a:ext cx="1044000" cy="473075"/>
            <a:chOff x="1928794" y="1142984"/>
            <a:chExt cx="1149350" cy="473075"/>
          </a:xfrm>
        </p:grpSpPr>
        <p:sp>
          <p:nvSpPr>
            <p:cNvPr id="22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1149350" cy="473075"/>
            </a:xfrm>
            <a:prstGeom prst="roundRect">
              <a:avLst>
                <a:gd name="adj" fmla="val 20745"/>
              </a:avLst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2000" b="1" dirty="0"/>
            </a:p>
          </p:txBody>
        </p:sp>
        <p:sp>
          <p:nvSpPr>
            <p:cNvPr id="23" name="AutoShape 9"/>
            <p:cNvSpPr>
              <a:spLocks noChangeAspect="1" noChangeArrowheads="1"/>
            </p:cNvSpPr>
            <p:nvPr/>
          </p:nvSpPr>
          <p:spPr bwMode="auto">
            <a:xfrm>
              <a:off x="1928794" y="1142984"/>
              <a:ext cx="1149350" cy="473075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2000" b="1" dirty="0" smtClean="0">
                  <a:solidFill>
                    <a:schemeClr val="tx1"/>
                  </a:solidFill>
                  <a:cs typeface="Times New Roman" pitchFamily="18" charset="0"/>
                </a:rPr>
                <a:t>F = A </a:t>
              </a:r>
              <a:endParaRPr lang="ar-DZ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0" name="Rectangle 161"/>
          <p:cNvSpPr>
            <a:spLocks noChangeArrowheads="1"/>
          </p:cNvSpPr>
          <p:nvPr/>
        </p:nvSpPr>
        <p:spPr bwMode="auto">
          <a:xfrm>
            <a:off x="7643835" y="255234"/>
            <a:ext cx="500065" cy="214314"/>
          </a:xfrm>
          <a:prstGeom prst="rect">
            <a:avLst/>
          </a:prstGeom>
          <a:solidFill>
            <a:srgbClr val="00B050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3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6" name="Groupe 25"/>
          <p:cNvGrpSpPr/>
          <p:nvPr/>
        </p:nvGrpSpPr>
        <p:grpSpPr>
          <a:xfrm>
            <a:off x="378392" y="2472936"/>
            <a:ext cx="835640" cy="214314"/>
            <a:chOff x="378392" y="2472936"/>
            <a:chExt cx="835640" cy="214314"/>
          </a:xfrm>
        </p:grpSpPr>
        <p:sp>
          <p:nvSpPr>
            <p:cNvPr id="9" name="Rectangle 8"/>
            <p:cNvSpPr/>
            <p:nvPr/>
          </p:nvSpPr>
          <p:spPr>
            <a:xfrm>
              <a:off x="386032" y="2472936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78392" y="2472936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1 1 0 0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Groupe 26"/>
          <p:cNvGrpSpPr/>
          <p:nvPr/>
        </p:nvGrpSpPr>
        <p:grpSpPr>
          <a:xfrm>
            <a:off x="2428828" y="5558492"/>
            <a:ext cx="828000" cy="227962"/>
            <a:chOff x="2428828" y="5558492"/>
            <a:chExt cx="828000" cy="227962"/>
          </a:xfrm>
        </p:grpSpPr>
        <p:sp>
          <p:nvSpPr>
            <p:cNvPr id="11" name="Rectangle 10"/>
            <p:cNvSpPr/>
            <p:nvPr/>
          </p:nvSpPr>
          <p:spPr>
            <a:xfrm>
              <a:off x="2428828" y="5572140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428828" y="5558492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0 0 0 0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Groupe 27"/>
          <p:cNvGrpSpPr/>
          <p:nvPr/>
        </p:nvGrpSpPr>
        <p:grpSpPr>
          <a:xfrm>
            <a:off x="4500530" y="5538131"/>
            <a:ext cx="324000" cy="224825"/>
            <a:chOff x="4500530" y="5538131"/>
            <a:chExt cx="324000" cy="224825"/>
          </a:xfrm>
        </p:grpSpPr>
        <p:sp>
          <p:nvSpPr>
            <p:cNvPr id="13" name="Rectangle 12"/>
            <p:cNvSpPr/>
            <p:nvPr/>
          </p:nvSpPr>
          <p:spPr>
            <a:xfrm>
              <a:off x="4500530" y="5548642"/>
              <a:ext cx="324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500530" y="5538131"/>
              <a:ext cx="324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Groupe 28"/>
          <p:cNvGrpSpPr/>
          <p:nvPr/>
        </p:nvGrpSpPr>
        <p:grpSpPr>
          <a:xfrm>
            <a:off x="4885563" y="5545405"/>
            <a:ext cx="329347" cy="219783"/>
            <a:chOff x="4885563" y="5545405"/>
            <a:chExt cx="329347" cy="219783"/>
          </a:xfrm>
        </p:grpSpPr>
        <p:sp>
          <p:nvSpPr>
            <p:cNvPr id="15" name="Rectangle 14"/>
            <p:cNvSpPr/>
            <p:nvPr/>
          </p:nvSpPr>
          <p:spPr>
            <a:xfrm>
              <a:off x="4890910" y="5550874"/>
              <a:ext cx="324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885563" y="5545405"/>
              <a:ext cx="324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Groupe 29"/>
          <p:cNvGrpSpPr/>
          <p:nvPr/>
        </p:nvGrpSpPr>
        <p:grpSpPr>
          <a:xfrm>
            <a:off x="7786678" y="4298448"/>
            <a:ext cx="828000" cy="215770"/>
            <a:chOff x="7786678" y="4298448"/>
            <a:chExt cx="828000" cy="215770"/>
          </a:xfrm>
        </p:grpSpPr>
        <p:sp>
          <p:nvSpPr>
            <p:cNvPr id="17" name="Rectangle 16"/>
            <p:cNvSpPr/>
            <p:nvPr/>
          </p:nvSpPr>
          <p:spPr>
            <a:xfrm>
              <a:off x="7786678" y="4299904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786678" y="4298448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1 0 1 1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Groupe 24"/>
          <p:cNvGrpSpPr/>
          <p:nvPr/>
        </p:nvGrpSpPr>
        <p:grpSpPr>
          <a:xfrm>
            <a:off x="3428992" y="0"/>
            <a:ext cx="5796000" cy="1692000"/>
            <a:chOff x="3428992" y="0"/>
            <a:chExt cx="5796000" cy="1692000"/>
          </a:xfrm>
        </p:grpSpPr>
        <p:sp>
          <p:nvSpPr>
            <p:cNvPr id="4" name="Rectangle 3"/>
            <p:cNvSpPr/>
            <p:nvPr/>
          </p:nvSpPr>
          <p:spPr>
            <a:xfrm>
              <a:off x="3428992" y="0"/>
              <a:ext cx="5796000" cy="1692000"/>
            </a:xfrm>
            <a:prstGeom prst="rect">
              <a:avLst/>
            </a:prstGeom>
            <a:ln w="57150">
              <a:solidFill>
                <a:srgbClr val="9966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3">
              <a:lum bright="-40000"/>
            </a:blip>
            <a:srcRect b="60313"/>
            <a:stretch>
              <a:fillRect/>
            </a:stretch>
          </p:blipFill>
          <p:spPr bwMode="auto">
            <a:xfrm>
              <a:off x="3487271" y="0"/>
              <a:ext cx="5619282" cy="161843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19" name="AutoShape 160"/>
          <p:cNvSpPr>
            <a:spLocks noChangeArrowheads="1"/>
          </p:cNvSpPr>
          <p:nvPr/>
        </p:nvSpPr>
        <p:spPr bwMode="auto">
          <a:xfrm>
            <a:off x="6681852" y="-24"/>
            <a:ext cx="1656000" cy="252000"/>
          </a:xfrm>
          <a:prstGeom prst="roundRect">
            <a:avLst>
              <a:gd name="adj" fmla="val 0"/>
            </a:avLst>
          </a:prstGeom>
          <a:solidFill>
            <a:srgbClr val="FF3300">
              <a:alpha val="32157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20" name="Rectangle 161"/>
          <p:cNvSpPr>
            <a:spLocks noChangeArrowheads="1"/>
          </p:cNvSpPr>
          <p:nvPr/>
        </p:nvSpPr>
        <p:spPr bwMode="auto">
          <a:xfrm>
            <a:off x="3565863" y="704877"/>
            <a:ext cx="825331" cy="185363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21" name="Rectangle 161"/>
          <p:cNvSpPr>
            <a:spLocks noChangeArrowheads="1"/>
          </p:cNvSpPr>
          <p:nvPr/>
        </p:nvSpPr>
        <p:spPr bwMode="auto">
          <a:xfrm>
            <a:off x="6000759" y="704877"/>
            <a:ext cx="900000" cy="185363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grpSp>
        <p:nvGrpSpPr>
          <p:cNvPr id="31" name="Groupe 30"/>
          <p:cNvGrpSpPr/>
          <p:nvPr/>
        </p:nvGrpSpPr>
        <p:grpSpPr>
          <a:xfrm>
            <a:off x="7562248" y="3137706"/>
            <a:ext cx="1581752" cy="439376"/>
            <a:chOff x="7562248" y="3137706"/>
            <a:chExt cx="1581752" cy="439376"/>
          </a:xfrm>
        </p:grpSpPr>
        <p:sp>
          <p:nvSpPr>
            <p:cNvPr id="23" name="AutoShape 9"/>
            <p:cNvSpPr>
              <a:spLocks noChangeAspect="1" noChangeArrowheads="1"/>
            </p:cNvSpPr>
            <p:nvPr/>
          </p:nvSpPr>
          <p:spPr bwMode="auto">
            <a:xfrm>
              <a:off x="7643802" y="3148789"/>
              <a:ext cx="1357354" cy="377043"/>
            </a:xfrm>
            <a:prstGeom prst="roundRect">
              <a:avLst>
                <a:gd name="adj" fmla="val 20745"/>
              </a:avLst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1400" b="1" dirty="0"/>
            </a:p>
          </p:txBody>
        </p:sp>
        <p:sp>
          <p:nvSpPr>
            <p:cNvPr id="24" name="AutoShape 9"/>
            <p:cNvSpPr>
              <a:spLocks noChangeAspect="1" noChangeArrowheads="1"/>
            </p:cNvSpPr>
            <p:nvPr/>
          </p:nvSpPr>
          <p:spPr bwMode="auto">
            <a:xfrm>
              <a:off x="7562248" y="3137706"/>
              <a:ext cx="1581752" cy="439376"/>
            </a:xfrm>
            <a:prstGeom prst="roundRect">
              <a:avLst>
                <a:gd name="adj" fmla="val 20745"/>
              </a:avLst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F=A </a:t>
              </a: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moins 1</a:t>
              </a:r>
              <a:endParaRPr lang="ar-DZ" sz="1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2" name="Rectangle 161"/>
          <p:cNvSpPr>
            <a:spLocks noChangeArrowheads="1"/>
          </p:cNvSpPr>
          <p:nvPr/>
        </p:nvSpPr>
        <p:spPr bwMode="auto">
          <a:xfrm>
            <a:off x="6000760" y="241586"/>
            <a:ext cx="500065" cy="214314"/>
          </a:xfrm>
          <a:prstGeom prst="rect">
            <a:avLst/>
          </a:prstGeom>
          <a:solidFill>
            <a:srgbClr val="00B050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32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1406" y="2214554"/>
            <a:ext cx="8929718" cy="1015663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6000" b="1" dirty="0" smtClean="0">
                <a:solidFill>
                  <a:srgbClr val="FF0000"/>
                </a:solidFill>
              </a:rPr>
              <a:t>20- التقليد بواسطة </a:t>
            </a:r>
            <a:r>
              <a:rPr lang="fr-FR" sz="6000" b="1" dirty="0" err="1" smtClean="0">
                <a:solidFill>
                  <a:srgbClr val="FF0000"/>
                </a:solidFill>
              </a:rPr>
              <a:t>Multisim</a:t>
            </a:r>
            <a:r>
              <a:rPr lang="ar-DZ" sz="6000" b="1" dirty="0" smtClean="0">
                <a:solidFill>
                  <a:srgbClr val="FF0000"/>
                </a:solidFill>
              </a:rPr>
              <a:t> :</a:t>
            </a:r>
            <a:endParaRPr lang="fr-FR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3528032" y="-24"/>
            <a:ext cx="5616000" cy="162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1" name="Groupe 40"/>
          <p:cNvGrpSpPr/>
          <p:nvPr/>
        </p:nvGrpSpPr>
        <p:grpSpPr>
          <a:xfrm>
            <a:off x="3532944" y="-8398"/>
            <a:ext cx="5586021" cy="1607355"/>
            <a:chOff x="3552046" y="2"/>
            <a:chExt cx="5586021" cy="1607355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3">
              <a:lum bright="-40000"/>
            </a:blip>
            <a:srcRect b="81960"/>
            <a:stretch>
              <a:fillRect/>
            </a:stretch>
          </p:blipFill>
          <p:spPr bwMode="auto">
            <a:xfrm>
              <a:off x="3552046" y="2"/>
              <a:ext cx="5586021" cy="76540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3">
              <a:lum bright="-40000"/>
            </a:blip>
            <a:srcRect t="57728" b="20625"/>
            <a:stretch>
              <a:fillRect/>
            </a:stretch>
          </p:blipFill>
          <p:spPr bwMode="auto">
            <a:xfrm>
              <a:off x="3552046" y="688868"/>
              <a:ext cx="5586021" cy="918489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grpSp>
        <p:nvGrpSpPr>
          <p:cNvPr id="35" name="Groupe 34"/>
          <p:cNvGrpSpPr/>
          <p:nvPr/>
        </p:nvGrpSpPr>
        <p:grpSpPr>
          <a:xfrm>
            <a:off x="378392" y="2467255"/>
            <a:ext cx="835640" cy="214314"/>
            <a:chOff x="378392" y="2467255"/>
            <a:chExt cx="835640" cy="214314"/>
          </a:xfrm>
        </p:grpSpPr>
        <p:sp>
          <p:nvSpPr>
            <p:cNvPr id="12" name="Rectangle 11"/>
            <p:cNvSpPr/>
            <p:nvPr/>
          </p:nvSpPr>
          <p:spPr>
            <a:xfrm>
              <a:off x="386032" y="2467255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78392" y="2467255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0 1 1 0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7" name="Groupe 36"/>
          <p:cNvGrpSpPr/>
          <p:nvPr/>
        </p:nvGrpSpPr>
        <p:grpSpPr>
          <a:xfrm>
            <a:off x="2428828" y="5558492"/>
            <a:ext cx="828000" cy="227962"/>
            <a:chOff x="2428828" y="5558492"/>
            <a:chExt cx="828000" cy="227962"/>
          </a:xfrm>
        </p:grpSpPr>
        <p:sp>
          <p:nvSpPr>
            <p:cNvPr id="14" name="Rectangle 13"/>
            <p:cNvSpPr/>
            <p:nvPr/>
          </p:nvSpPr>
          <p:spPr>
            <a:xfrm>
              <a:off x="2428828" y="5572140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428828" y="5558492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1 0 0 1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Groupe 37"/>
          <p:cNvGrpSpPr/>
          <p:nvPr/>
        </p:nvGrpSpPr>
        <p:grpSpPr>
          <a:xfrm>
            <a:off x="4500530" y="5538131"/>
            <a:ext cx="324000" cy="224825"/>
            <a:chOff x="4500530" y="5538131"/>
            <a:chExt cx="324000" cy="224825"/>
          </a:xfrm>
        </p:grpSpPr>
        <p:sp>
          <p:nvSpPr>
            <p:cNvPr id="16" name="Rectangle 15"/>
            <p:cNvSpPr/>
            <p:nvPr/>
          </p:nvSpPr>
          <p:spPr>
            <a:xfrm>
              <a:off x="4500530" y="5548642"/>
              <a:ext cx="324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4500530" y="5538131"/>
              <a:ext cx="324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X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Groupe 38"/>
          <p:cNvGrpSpPr/>
          <p:nvPr/>
        </p:nvGrpSpPr>
        <p:grpSpPr>
          <a:xfrm>
            <a:off x="4885563" y="5545405"/>
            <a:ext cx="329347" cy="219783"/>
            <a:chOff x="4885563" y="5545405"/>
            <a:chExt cx="329347" cy="219783"/>
          </a:xfrm>
        </p:grpSpPr>
        <p:sp>
          <p:nvSpPr>
            <p:cNvPr id="18" name="Rectangle 17"/>
            <p:cNvSpPr/>
            <p:nvPr/>
          </p:nvSpPr>
          <p:spPr>
            <a:xfrm>
              <a:off x="4890910" y="5550874"/>
              <a:ext cx="324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885563" y="5545405"/>
              <a:ext cx="324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0" name="Groupe 39"/>
          <p:cNvGrpSpPr/>
          <p:nvPr/>
        </p:nvGrpSpPr>
        <p:grpSpPr>
          <a:xfrm>
            <a:off x="7786678" y="4298448"/>
            <a:ext cx="828000" cy="215770"/>
            <a:chOff x="7786678" y="4298448"/>
            <a:chExt cx="828000" cy="215770"/>
          </a:xfrm>
        </p:grpSpPr>
        <p:sp>
          <p:nvSpPr>
            <p:cNvPr id="20" name="Rectangle 19"/>
            <p:cNvSpPr/>
            <p:nvPr/>
          </p:nvSpPr>
          <p:spPr>
            <a:xfrm>
              <a:off x="7786678" y="4299904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786678" y="4298448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1 1 1 1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Groupe 35"/>
          <p:cNvGrpSpPr/>
          <p:nvPr/>
        </p:nvGrpSpPr>
        <p:grpSpPr>
          <a:xfrm>
            <a:off x="373972" y="4316750"/>
            <a:ext cx="835640" cy="214314"/>
            <a:chOff x="373972" y="4316750"/>
            <a:chExt cx="835640" cy="214314"/>
          </a:xfrm>
        </p:grpSpPr>
        <p:sp>
          <p:nvSpPr>
            <p:cNvPr id="27" name="Rectangle 26"/>
            <p:cNvSpPr/>
            <p:nvPr/>
          </p:nvSpPr>
          <p:spPr>
            <a:xfrm>
              <a:off x="381612" y="4316750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73972" y="4316750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1 0 0 1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Groupe 28"/>
          <p:cNvGrpSpPr/>
          <p:nvPr/>
        </p:nvGrpSpPr>
        <p:grpSpPr>
          <a:xfrm>
            <a:off x="7718438" y="3112754"/>
            <a:ext cx="1285884" cy="473075"/>
            <a:chOff x="3929058" y="2071678"/>
            <a:chExt cx="1285884" cy="473075"/>
          </a:xfrm>
        </p:grpSpPr>
        <p:grpSp>
          <p:nvGrpSpPr>
            <p:cNvPr id="30" name="Groupe 89"/>
            <p:cNvGrpSpPr/>
            <p:nvPr/>
          </p:nvGrpSpPr>
          <p:grpSpPr>
            <a:xfrm>
              <a:off x="3929058" y="2071678"/>
              <a:ext cx="1285884" cy="473075"/>
              <a:chOff x="1928794" y="1142984"/>
              <a:chExt cx="1149350" cy="473075"/>
            </a:xfrm>
          </p:grpSpPr>
          <p:sp>
            <p:nvSpPr>
              <p:cNvPr id="32" name="AutoShape 9"/>
              <p:cNvSpPr>
                <a:spLocks noChangeAspect="1" noChangeArrowheads="1"/>
              </p:cNvSpPr>
              <p:nvPr/>
            </p:nvSpPr>
            <p:spPr bwMode="auto">
              <a:xfrm>
                <a:off x="1928794" y="1142984"/>
                <a:ext cx="1149350" cy="473075"/>
              </a:xfrm>
              <a:prstGeom prst="roundRect">
                <a:avLst>
                  <a:gd name="adj" fmla="val 20745"/>
                </a:avLst>
              </a:prstGeom>
              <a:ln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rtl="1"/>
                <a:endParaRPr lang="ar-DZ" sz="2000" b="1" dirty="0"/>
              </a:p>
            </p:txBody>
          </p:sp>
          <p:sp>
            <p:nvSpPr>
              <p:cNvPr id="33" name="AutoShape 9"/>
              <p:cNvSpPr>
                <a:spLocks noChangeAspect="1" noChangeArrowheads="1"/>
              </p:cNvSpPr>
              <p:nvPr/>
            </p:nvSpPr>
            <p:spPr bwMode="auto">
              <a:xfrm>
                <a:off x="1928794" y="1142984"/>
                <a:ext cx="1149350" cy="473075"/>
              </a:xfrm>
              <a:prstGeom prst="roundRect">
                <a:avLst>
                  <a:gd name="adj" fmla="val 20745"/>
                </a:avLst>
              </a:prstGeom>
              <a:noFill/>
              <a:ln>
                <a:solidFill>
                  <a:schemeClr val="tx1"/>
                </a:solidFill>
                <a:headEnd/>
                <a:tailEnd/>
              </a:ln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rtl="1"/>
                <a:r>
                  <a:rPr lang="fr-FR" sz="2000" b="1" dirty="0">
                    <a:solidFill>
                      <a:schemeClr val="tx1"/>
                    </a:solidFill>
                    <a:cs typeface="Times New Roman" pitchFamily="18" charset="0"/>
                  </a:rPr>
                  <a:t>F=A </a:t>
                </a:r>
                <a:r>
                  <a:rPr lang="fr-FR" sz="2000" b="1" dirty="0" smtClean="0">
                    <a:solidFill>
                      <a:schemeClr val="tx1"/>
                    </a:solidFill>
                    <a:cs typeface="Times New Roman" pitchFamily="18" charset="0"/>
                  </a:rPr>
                  <a:t>+ B</a:t>
                </a:r>
                <a:endParaRPr lang="ar-DZ" sz="20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1" name="Ellipse 30"/>
            <p:cNvSpPr>
              <a:spLocks noChangeAspect="1"/>
            </p:cNvSpPr>
            <p:nvPr/>
          </p:nvSpPr>
          <p:spPr>
            <a:xfrm>
              <a:off x="4556449" y="2189416"/>
              <a:ext cx="216000" cy="216000"/>
            </a:xfrm>
            <a:prstGeom prst="ellipse">
              <a:avLst/>
            </a:prstGeom>
            <a:noFill/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6" name="Rectangle 161"/>
          <p:cNvSpPr>
            <a:spLocks noChangeArrowheads="1"/>
          </p:cNvSpPr>
          <p:nvPr/>
        </p:nvSpPr>
        <p:spPr bwMode="auto">
          <a:xfrm>
            <a:off x="3627858" y="918490"/>
            <a:ext cx="820445" cy="192857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5" name="AutoShape 160"/>
          <p:cNvSpPr>
            <a:spLocks noChangeArrowheads="1"/>
          </p:cNvSpPr>
          <p:nvPr/>
        </p:nvSpPr>
        <p:spPr bwMode="auto">
          <a:xfrm>
            <a:off x="5246860" y="62935"/>
            <a:ext cx="764082" cy="617143"/>
          </a:xfrm>
          <a:prstGeom prst="roundRect">
            <a:avLst>
              <a:gd name="adj" fmla="val 0"/>
            </a:avLst>
          </a:prstGeom>
          <a:solidFill>
            <a:srgbClr val="FF3300">
              <a:alpha val="32157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7" name="Rectangle 161"/>
          <p:cNvSpPr>
            <a:spLocks noChangeArrowheads="1"/>
          </p:cNvSpPr>
          <p:nvPr/>
        </p:nvSpPr>
        <p:spPr bwMode="auto">
          <a:xfrm>
            <a:off x="5260338" y="918490"/>
            <a:ext cx="764082" cy="192857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6" grpId="0" animBg="1"/>
      <p:bldP spid="5" grpId="0" animBg="1"/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4" name="Groupe 23"/>
          <p:cNvGrpSpPr/>
          <p:nvPr/>
        </p:nvGrpSpPr>
        <p:grpSpPr>
          <a:xfrm>
            <a:off x="3528032" y="-24"/>
            <a:ext cx="5616000" cy="1620000"/>
            <a:chOff x="3528032" y="-24"/>
            <a:chExt cx="5616000" cy="1620000"/>
          </a:xfrm>
        </p:grpSpPr>
        <p:sp>
          <p:nvSpPr>
            <p:cNvPr id="4" name="Rectangle 3"/>
            <p:cNvSpPr/>
            <p:nvPr/>
          </p:nvSpPr>
          <p:spPr>
            <a:xfrm>
              <a:off x="3528032" y="-24"/>
              <a:ext cx="5616000" cy="1620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3">
              <a:lum bright="-40000"/>
            </a:blip>
            <a:srcRect b="81960"/>
            <a:stretch>
              <a:fillRect/>
            </a:stretch>
          </p:blipFill>
          <p:spPr bwMode="auto">
            <a:xfrm>
              <a:off x="3552046" y="2"/>
              <a:ext cx="5586021" cy="76540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3">
              <a:lum bright="-40000"/>
            </a:blip>
            <a:srcRect t="57728" b="20625"/>
            <a:stretch>
              <a:fillRect/>
            </a:stretch>
          </p:blipFill>
          <p:spPr bwMode="auto">
            <a:xfrm>
              <a:off x="3552046" y="688868"/>
              <a:ext cx="5586021" cy="918489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5" name="AutoShape 160"/>
          <p:cNvSpPr>
            <a:spLocks noChangeArrowheads="1"/>
          </p:cNvSpPr>
          <p:nvPr/>
        </p:nvSpPr>
        <p:spPr bwMode="auto">
          <a:xfrm>
            <a:off x="6053316" y="25400"/>
            <a:ext cx="2539850" cy="214314"/>
          </a:xfrm>
          <a:prstGeom prst="roundRect">
            <a:avLst>
              <a:gd name="adj" fmla="val 0"/>
            </a:avLst>
          </a:prstGeom>
          <a:solidFill>
            <a:srgbClr val="FF3300">
              <a:alpha val="32157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6" name="Rectangle 161"/>
          <p:cNvSpPr>
            <a:spLocks noChangeArrowheads="1"/>
          </p:cNvSpPr>
          <p:nvPr/>
        </p:nvSpPr>
        <p:spPr bwMode="auto">
          <a:xfrm>
            <a:off x="3627858" y="918490"/>
            <a:ext cx="820445" cy="192857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7" name="Rectangle 161"/>
          <p:cNvSpPr>
            <a:spLocks noChangeArrowheads="1"/>
          </p:cNvSpPr>
          <p:nvPr/>
        </p:nvSpPr>
        <p:spPr bwMode="auto">
          <a:xfrm>
            <a:off x="6022496" y="918490"/>
            <a:ext cx="764082" cy="192857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grpSp>
        <p:nvGrpSpPr>
          <p:cNvPr id="25" name="Groupe 24"/>
          <p:cNvGrpSpPr/>
          <p:nvPr/>
        </p:nvGrpSpPr>
        <p:grpSpPr>
          <a:xfrm>
            <a:off x="378392" y="2467255"/>
            <a:ext cx="835640" cy="214314"/>
            <a:chOff x="378392" y="2467255"/>
            <a:chExt cx="835640" cy="214314"/>
          </a:xfrm>
        </p:grpSpPr>
        <p:sp>
          <p:nvSpPr>
            <p:cNvPr id="11" name="Rectangle 10"/>
            <p:cNvSpPr/>
            <p:nvPr/>
          </p:nvSpPr>
          <p:spPr>
            <a:xfrm>
              <a:off x="386032" y="2467255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78392" y="2467255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0 1 1 0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Groupe 28"/>
          <p:cNvGrpSpPr/>
          <p:nvPr/>
        </p:nvGrpSpPr>
        <p:grpSpPr>
          <a:xfrm>
            <a:off x="2428828" y="5558492"/>
            <a:ext cx="828000" cy="227962"/>
            <a:chOff x="2428828" y="5558492"/>
            <a:chExt cx="828000" cy="227962"/>
          </a:xfrm>
        </p:grpSpPr>
        <p:sp>
          <p:nvSpPr>
            <p:cNvPr id="13" name="Rectangle 12"/>
            <p:cNvSpPr/>
            <p:nvPr/>
          </p:nvSpPr>
          <p:spPr>
            <a:xfrm>
              <a:off x="2428828" y="5572140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428828" y="5558492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1 0 0 1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Groupe 29"/>
          <p:cNvGrpSpPr/>
          <p:nvPr/>
        </p:nvGrpSpPr>
        <p:grpSpPr>
          <a:xfrm>
            <a:off x="4500530" y="5538131"/>
            <a:ext cx="324000" cy="224825"/>
            <a:chOff x="4500530" y="5538131"/>
            <a:chExt cx="324000" cy="224825"/>
          </a:xfrm>
        </p:grpSpPr>
        <p:sp>
          <p:nvSpPr>
            <p:cNvPr id="15" name="Rectangle 14"/>
            <p:cNvSpPr/>
            <p:nvPr/>
          </p:nvSpPr>
          <p:spPr>
            <a:xfrm>
              <a:off x="4500530" y="5548642"/>
              <a:ext cx="324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500530" y="5538131"/>
              <a:ext cx="324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Groupe 30"/>
          <p:cNvGrpSpPr/>
          <p:nvPr/>
        </p:nvGrpSpPr>
        <p:grpSpPr>
          <a:xfrm>
            <a:off x="4885563" y="5545405"/>
            <a:ext cx="329347" cy="219783"/>
            <a:chOff x="4885563" y="5545405"/>
            <a:chExt cx="329347" cy="219783"/>
          </a:xfrm>
        </p:grpSpPr>
        <p:sp>
          <p:nvSpPr>
            <p:cNvPr id="17" name="Rectangle 16"/>
            <p:cNvSpPr/>
            <p:nvPr/>
          </p:nvSpPr>
          <p:spPr>
            <a:xfrm>
              <a:off x="4890910" y="5550874"/>
              <a:ext cx="324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885563" y="5545405"/>
              <a:ext cx="324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Groupe 31"/>
          <p:cNvGrpSpPr/>
          <p:nvPr/>
        </p:nvGrpSpPr>
        <p:grpSpPr>
          <a:xfrm>
            <a:off x="7786678" y="4298448"/>
            <a:ext cx="828000" cy="215770"/>
            <a:chOff x="7786678" y="4298448"/>
            <a:chExt cx="828000" cy="215770"/>
          </a:xfrm>
        </p:grpSpPr>
        <p:sp>
          <p:nvSpPr>
            <p:cNvPr id="19" name="Rectangle 18"/>
            <p:cNvSpPr/>
            <p:nvPr/>
          </p:nvSpPr>
          <p:spPr>
            <a:xfrm>
              <a:off x="7786678" y="4299904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786678" y="4298448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1 1 1 1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Groupe 27"/>
          <p:cNvGrpSpPr/>
          <p:nvPr/>
        </p:nvGrpSpPr>
        <p:grpSpPr>
          <a:xfrm>
            <a:off x="373972" y="4316750"/>
            <a:ext cx="835640" cy="214314"/>
            <a:chOff x="373972" y="4316750"/>
            <a:chExt cx="835640" cy="214314"/>
          </a:xfrm>
        </p:grpSpPr>
        <p:sp>
          <p:nvSpPr>
            <p:cNvPr id="21" name="Rectangle 20"/>
            <p:cNvSpPr/>
            <p:nvPr/>
          </p:nvSpPr>
          <p:spPr>
            <a:xfrm>
              <a:off x="381612" y="4316750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73972" y="4316750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1 0 0 1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Groupe 32"/>
          <p:cNvGrpSpPr/>
          <p:nvPr/>
        </p:nvGrpSpPr>
        <p:grpSpPr>
          <a:xfrm>
            <a:off x="7613308" y="3112754"/>
            <a:ext cx="1472902" cy="503569"/>
            <a:chOff x="7613308" y="3112754"/>
            <a:chExt cx="1472902" cy="503569"/>
          </a:xfrm>
        </p:grpSpPr>
        <p:sp>
          <p:nvSpPr>
            <p:cNvPr id="26" name="AutoShape 9"/>
            <p:cNvSpPr>
              <a:spLocks noChangeAspect="1" noChangeArrowheads="1"/>
            </p:cNvSpPr>
            <p:nvPr/>
          </p:nvSpPr>
          <p:spPr bwMode="auto">
            <a:xfrm>
              <a:off x="7691142" y="3112754"/>
              <a:ext cx="1285884" cy="473075"/>
            </a:xfrm>
            <a:prstGeom prst="roundRect">
              <a:avLst>
                <a:gd name="adj" fmla="val 20745"/>
              </a:avLst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2000" b="1" dirty="0"/>
            </a:p>
          </p:txBody>
        </p:sp>
        <p:sp>
          <p:nvSpPr>
            <p:cNvPr id="27" name="AutoShape 9"/>
            <p:cNvSpPr>
              <a:spLocks noChangeAspect="1" noChangeArrowheads="1"/>
            </p:cNvSpPr>
            <p:nvPr/>
          </p:nvSpPr>
          <p:spPr bwMode="auto">
            <a:xfrm>
              <a:off x="7613308" y="3143248"/>
              <a:ext cx="1472902" cy="473075"/>
            </a:xfrm>
            <a:prstGeom prst="roundRect">
              <a:avLst>
                <a:gd name="adj" fmla="val 20745"/>
              </a:avLst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1600" b="1" dirty="0">
                  <a:solidFill>
                    <a:schemeClr val="tx1"/>
                  </a:solidFill>
                  <a:cs typeface="Times New Roman" pitchFamily="18" charset="0"/>
                </a:rPr>
                <a:t>F=A </a:t>
              </a:r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plus B</a:t>
              </a:r>
              <a:endParaRPr lang="ar-DZ" sz="1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4" name="Rectangle 161"/>
          <p:cNvSpPr>
            <a:spLocks noChangeArrowheads="1"/>
          </p:cNvSpPr>
          <p:nvPr/>
        </p:nvSpPr>
        <p:spPr bwMode="auto">
          <a:xfrm>
            <a:off x="6048100" y="241586"/>
            <a:ext cx="500065" cy="214314"/>
          </a:xfrm>
          <a:prstGeom prst="rect">
            <a:avLst/>
          </a:prstGeom>
          <a:solidFill>
            <a:srgbClr val="00B050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34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5" name="Groupe 24"/>
          <p:cNvGrpSpPr/>
          <p:nvPr/>
        </p:nvGrpSpPr>
        <p:grpSpPr>
          <a:xfrm>
            <a:off x="3528032" y="-24"/>
            <a:ext cx="5629857" cy="1620000"/>
            <a:chOff x="3528032" y="-24"/>
            <a:chExt cx="5629857" cy="1620000"/>
          </a:xfrm>
        </p:grpSpPr>
        <p:sp>
          <p:nvSpPr>
            <p:cNvPr id="4" name="Rectangle 3"/>
            <p:cNvSpPr/>
            <p:nvPr/>
          </p:nvSpPr>
          <p:spPr>
            <a:xfrm>
              <a:off x="3528032" y="-24"/>
              <a:ext cx="5616000" cy="1620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3">
              <a:lum bright="-40000"/>
            </a:blip>
            <a:srcRect b="81960"/>
            <a:stretch>
              <a:fillRect/>
            </a:stretch>
          </p:blipFill>
          <p:spPr bwMode="auto">
            <a:xfrm>
              <a:off x="3571868" y="0"/>
              <a:ext cx="5586021" cy="76540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3">
              <a:lum bright="-40000"/>
            </a:blip>
            <a:srcRect t="57728" b="20625"/>
            <a:stretch>
              <a:fillRect/>
            </a:stretch>
          </p:blipFill>
          <p:spPr bwMode="auto">
            <a:xfrm>
              <a:off x="3552046" y="688868"/>
              <a:ext cx="5586021" cy="918489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5" name="AutoShape 160"/>
          <p:cNvSpPr>
            <a:spLocks noChangeArrowheads="1"/>
          </p:cNvSpPr>
          <p:nvPr/>
        </p:nvSpPr>
        <p:spPr bwMode="auto">
          <a:xfrm>
            <a:off x="6053316" y="25400"/>
            <a:ext cx="2539850" cy="214314"/>
          </a:xfrm>
          <a:prstGeom prst="roundRect">
            <a:avLst>
              <a:gd name="adj" fmla="val 0"/>
            </a:avLst>
          </a:prstGeom>
          <a:solidFill>
            <a:srgbClr val="FF3300">
              <a:alpha val="32157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6" name="Rectangle 161"/>
          <p:cNvSpPr>
            <a:spLocks noChangeArrowheads="1"/>
          </p:cNvSpPr>
          <p:nvPr/>
        </p:nvSpPr>
        <p:spPr bwMode="auto">
          <a:xfrm>
            <a:off x="3627858" y="918490"/>
            <a:ext cx="820445" cy="192857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7" name="Rectangle 161"/>
          <p:cNvSpPr>
            <a:spLocks noChangeArrowheads="1"/>
          </p:cNvSpPr>
          <p:nvPr/>
        </p:nvSpPr>
        <p:spPr bwMode="auto">
          <a:xfrm>
            <a:off x="7681934" y="918490"/>
            <a:ext cx="1188000" cy="192857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grpSp>
        <p:nvGrpSpPr>
          <p:cNvPr id="26" name="Groupe 25"/>
          <p:cNvGrpSpPr/>
          <p:nvPr/>
        </p:nvGrpSpPr>
        <p:grpSpPr>
          <a:xfrm>
            <a:off x="378392" y="2467255"/>
            <a:ext cx="835640" cy="214314"/>
            <a:chOff x="378392" y="2467255"/>
            <a:chExt cx="835640" cy="214314"/>
          </a:xfrm>
        </p:grpSpPr>
        <p:sp>
          <p:nvSpPr>
            <p:cNvPr id="11" name="Rectangle 10"/>
            <p:cNvSpPr/>
            <p:nvPr/>
          </p:nvSpPr>
          <p:spPr>
            <a:xfrm>
              <a:off x="386032" y="2467255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78392" y="2467255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0 1 1 0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Groupe 27"/>
          <p:cNvGrpSpPr/>
          <p:nvPr/>
        </p:nvGrpSpPr>
        <p:grpSpPr>
          <a:xfrm>
            <a:off x="2428828" y="5558492"/>
            <a:ext cx="828000" cy="227962"/>
            <a:chOff x="2428828" y="5558492"/>
            <a:chExt cx="828000" cy="227962"/>
          </a:xfrm>
        </p:grpSpPr>
        <p:sp>
          <p:nvSpPr>
            <p:cNvPr id="13" name="Rectangle 12"/>
            <p:cNvSpPr/>
            <p:nvPr/>
          </p:nvSpPr>
          <p:spPr>
            <a:xfrm>
              <a:off x="2428828" y="5572140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428828" y="5558492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1 0 0 1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Groupe 28"/>
          <p:cNvGrpSpPr/>
          <p:nvPr/>
        </p:nvGrpSpPr>
        <p:grpSpPr>
          <a:xfrm>
            <a:off x="4500530" y="5538131"/>
            <a:ext cx="324000" cy="224825"/>
            <a:chOff x="4500530" y="5538131"/>
            <a:chExt cx="324000" cy="224825"/>
          </a:xfrm>
        </p:grpSpPr>
        <p:sp>
          <p:nvSpPr>
            <p:cNvPr id="15" name="Rectangle 14"/>
            <p:cNvSpPr/>
            <p:nvPr/>
          </p:nvSpPr>
          <p:spPr>
            <a:xfrm>
              <a:off x="4500530" y="5548642"/>
              <a:ext cx="324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500530" y="5538131"/>
              <a:ext cx="324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Groupe 29"/>
          <p:cNvGrpSpPr/>
          <p:nvPr/>
        </p:nvGrpSpPr>
        <p:grpSpPr>
          <a:xfrm>
            <a:off x="4885563" y="5545405"/>
            <a:ext cx="329347" cy="219783"/>
            <a:chOff x="4885563" y="5545405"/>
            <a:chExt cx="329347" cy="219783"/>
          </a:xfrm>
        </p:grpSpPr>
        <p:sp>
          <p:nvSpPr>
            <p:cNvPr id="17" name="Rectangle 16"/>
            <p:cNvSpPr/>
            <p:nvPr/>
          </p:nvSpPr>
          <p:spPr>
            <a:xfrm>
              <a:off x="4890910" y="5550874"/>
              <a:ext cx="324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885563" y="5545405"/>
              <a:ext cx="324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Groupe 30"/>
          <p:cNvGrpSpPr/>
          <p:nvPr/>
        </p:nvGrpSpPr>
        <p:grpSpPr>
          <a:xfrm>
            <a:off x="7769832" y="4316750"/>
            <a:ext cx="1044000" cy="214314"/>
            <a:chOff x="7769832" y="4316750"/>
            <a:chExt cx="1044000" cy="214314"/>
          </a:xfrm>
        </p:grpSpPr>
        <p:sp>
          <p:nvSpPr>
            <p:cNvPr id="19" name="Rectangle 18"/>
            <p:cNvSpPr/>
            <p:nvPr/>
          </p:nvSpPr>
          <p:spPr>
            <a:xfrm>
              <a:off x="7786678" y="4316750"/>
              <a:ext cx="100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769832" y="4316750"/>
              <a:ext cx="1044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rgbClr val="FF0000"/>
                  </a:solidFill>
                </a:rPr>
                <a:t>1 </a:t>
              </a:r>
              <a:r>
                <a:rPr lang="fr-FR" sz="1600" b="1" dirty="0" smtClean="0">
                  <a:solidFill>
                    <a:schemeClr val="tx1"/>
                  </a:solidFill>
                </a:rPr>
                <a:t>0 0 0 0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Groupe 26"/>
          <p:cNvGrpSpPr/>
          <p:nvPr/>
        </p:nvGrpSpPr>
        <p:grpSpPr>
          <a:xfrm>
            <a:off x="373972" y="4316750"/>
            <a:ext cx="835640" cy="214314"/>
            <a:chOff x="373972" y="4316750"/>
            <a:chExt cx="835640" cy="214314"/>
          </a:xfrm>
        </p:grpSpPr>
        <p:sp>
          <p:nvSpPr>
            <p:cNvPr id="21" name="Rectangle 20"/>
            <p:cNvSpPr/>
            <p:nvPr/>
          </p:nvSpPr>
          <p:spPr>
            <a:xfrm>
              <a:off x="381612" y="4316750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73972" y="4316750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1 0 0 1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Groupe 31"/>
          <p:cNvGrpSpPr/>
          <p:nvPr/>
        </p:nvGrpSpPr>
        <p:grpSpPr>
          <a:xfrm>
            <a:off x="7500926" y="3112754"/>
            <a:ext cx="1714512" cy="530560"/>
            <a:chOff x="7500926" y="3112754"/>
            <a:chExt cx="1714512" cy="530560"/>
          </a:xfrm>
        </p:grpSpPr>
        <p:sp>
          <p:nvSpPr>
            <p:cNvPr id="23" name="AutoShape 9"/>
            <p:cNvSpPr>
              <a:spLocks noChangeAspect="1" noChangeArrowheads="1"/>
            </p:cNvSpPr>
            <p:nvPr/>
          </p:nvSpPr>
          <p:spPr bwMode="auto">
            <a:xfrm>
              <a:off x="7616506" y="3112754"/>
              <a:ext cx="1527494" cy="473075"/>
            </a:xfrm>
            <a:prstGeom prst="roundRect">
              <a:avLst>
                <a:gd name="adj" fmla="val 20745"/>
              </a:avLst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2800" b="1" dirty="0"/>
            </a:p>
          </p:txBody>
        </p:sp>
        <p:sp>
          <p:nvSpPr>
            <p:cNvPr id="24" name="AutoShape 9"/>
            <p:cNvSpPr>
              <a:spLocks noChangeAspect="1" noChangeArrowheads="1"/>
            </p:cNvSpPr>
            <p:nvPr/>
          </p:nvSpPr>
          <p:spPr bwMode="auto">
            <a:xfrm>
              <a:off x="7500926" y="3170239"/>
              <a:ext cx="1714512" cy="473075"/>
            </a:xfrm>
            <a:prstGeom prst="roundRect">
              <a:avLst>
                <a:gd name="adj" fmla="val 20745"/>
              </a:avLst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1400" b="1" dirty="0">
                  <a:solidFill>
                    <a:schemeClr val="tx1"/>
                  </a:solidFill>
                  <a:cs typeface="Times New Roman" pitchFamily="18" charset="0"/>
                </a:rPr>
                <a:t>F=A </a:t>
              </a:r>
              <a:r>
                <a:rPr lang="fr-FR" sz="1400" b="1" dirty="0" smtClean="0">
                  <a:solidFill>
                    <a:schemeClr val="tx1"/>
                  </a:solidFill>
                  <a:cs typeface="Times New Roman" pitchFamily="18" charset="0"/>
                </a:rPr>
                <a:t>plus B plus1</a:t>
              </a:r>
              <a:endParaRPr lang="ar-DZ" sz="1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3" name="Rectangle 161"/>
          <p:cNvSpPr>
            <a:spLocks noChangeArrowheads="1"/>
          </p:cNvSpPr>
          <p:nvPr/>
        </p:nvSpPr>
        <p:spPr bwMode="auto">
          <a:xfrm>
            <a:off x="7687977" y="268882"/>
            <a:ext cx="500065" cy="214314"/>
          </a:xfrm>
          <a:prstGeom prst="rect">
            <a:avLst/>
          </a:prstGeom>
          <a:solidFill>
            <a:srgbClr val="00B050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3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1406" y="2214554"/>
            <a:ext cx="8929718" cy="1015663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6000" b="1" dirty="0" smtClean="0">
                <a:solidFill>
                  <a:srgbClr val="FF0000"/>
                </a:solidFill>
              </a:rPr>
              <a:t>20- التقليد بواسطة </a:t>
            </a:r>
            <a:r>
              <a:rPr lang="fr-FR" sz="6000" b="1" dirty="0" err="1" smtClean="0">
                <a:solidFill>
                  <a:srgbClr val="FF0000"/>
                </a:solidFill>
              </a:rPr>
              <a:t>Multisim</a:t>
            </a:r>
            <a:r>
              <a:rPr lang="ar-DZ" sz="6000" b="1" dirty="0" smtClean="0">
                <a:solidFill>
                  <a:srgbClr val="FF0000"/>
                </a:solidFill>
              </a:rPr>
              <a:t> :</a:t>
            </a:r>
            <a:endParaRPr lang="fr-FR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908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3" name="Groupe 32"/>
          <p:cNvGrpSpPr/>
          <p:nvPr/>
        </p:nvGrpSpPr>
        <p:grpSpPr>
          <a:xfrm>
            <a:off x="3313380" y="0"/>
            <a:ext cx="5796000" cy="1692000"/>
            <a:chOff x="3313380" y="0"/>
            <a:chExt cx="5796000" cy="1692000"/>
          </a:xfrm>
        </p:grpSpPr>
        <p:sp>
          <p:nvSpPr>
            <p:cNvPr id="4" name="Rectangle 3"/>
            <p:cNvSpPr/>
            <p:nvPr/>
          </p:nvSpPr>
          <p:spPr>
            <a:xfrm>
              <a:off x="3313380" y="0"/>
              <a:ext cx="5796000" cy="1692000"/>
            </a:xfrm>
            <a:prstGeom prst="rect">
              <a:avLst/>
            </a:prstGeom>
            <a:ln w="57150">
              <a:solidFill>
                <a:srgbClr val="9966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1" name="Image 20"/>
            <p:cNvPicPr>
              <a:picLocks noChangeAspect="1"/>
            </p:cNvPicPr>
            <p:nvPr/>
          </p:nvPicPr>
          <p:blipFill>
            <a:blip r:embed="rId3">
              <a:lum bright="-40000"/>
            </a:blip>
            <a:srcRect b="81960"/>
            <a:stretch>
              <a:fillRect/>
            </a:stretch>
          </p:blipFill>
          <p:spPr bwMode="auto">
            <a:xfrm>
              <a:off x="3313411" y="27272"/>
              <a:ext cx="5760000" cy="73557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2" name="Image 21"/>
            <p:cNvPicPr>
              <a:picLocks noChangeAspect="1"/>
            </p:cNvPicPr>
            <p:nvPr/>
          </p:nvPicPr>
          <p:blipFill>
            <a:blip r:embed="rId3">
              <a:lum bright="-40000"/>
            </a:blip>
            <a:srcRect t="72160" b="6192"/>
            <a:stretch>
              <a:fillRect/>
            </a:stretch>
          </p:blipFill>
          <p:spPr bwMode="auto">
            <a:xfrm>
              <a:off x="3313411" y="692582"/>
              <a:ext cx="5760000" cy="88269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5" name="AutoShape 160"/>
          <p:cNvSpPr>
            <a:spLocks noChangeArrowheads="1"/>
          </p:cNvSpPr>
          <p:nvPr/>
        </p:nvSpPr>
        <p:spPr bwMode="auto">
          <a:xfrm>
            <a:off x="5081184" y="99427"/>
            <a:ext cx="768631" cy="593160"/>
          </a:xfrm>
          <a:prstGeom prst="roundRect">
            <a:avLst>
              <a:gd name="adj" fmla="val 0"/>
            </a:avLst>
          </a:prstGeom>
          <a:solidFill>
            <a:srgbClr val="FF3300">
              <a:alpha val="32157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6" name="Rectangle 161"/>
          <p:cNvSpPr>
            <a:spLocks noChangeArrowheads="1"/>
          </p:cNvSpPr>
          <p:nvPr/>
        </p:nvSpPr>
        <p:spPr bwMode="auto">
          <a:xfrm>
            <a:off x="3395659" y="732173"/>
            <a:ext cx="825331" cy="185363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8" name="Rectangle 161"/>
          <p:cNvSpPr>
            <a:spLocks noChangeArrowheads="1"/>
          </p:cNvSpPr>
          <p:nvPr/>
        </p:nvSpPr>
        <p:spPr bwMode="auto">
          <a:xfrm>
            <a:off x="5076015" y="732173"/>
            <a:ext cx="768631" cy="185363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grpSp>
        <p:nvGrpSpPr>
          <p:cNvPr id="27" name="Groupe 26"/>
          <p:cNvGrpSpPr/>
          <p:nvPr/>
        </p:nvGrpSpPr>
        <p:grpSpPr>
          <a:xfrm>
            <a:off x="521268" y="2472936"/>
            <a:ext cx="835640" cy="214314"/>
            <a:chOff x="521268" y="2472936"/>
            <a:chExt cx="835640" cy="214314"/>
          </a:xfrm>
        </p:grpSpPr>
        <p:sp>
          <p:nvSpPr>
            <p:cNvPr id="9" name="Rectangle 8"/>
            <p:cNvSpPr/>
            <p:nvPr/>
          </p:nvSpPr>
          <p:spPr>
            <a:xfrm>
              <a:off x="528908" y="2472936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21268" y="2472936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1 0 0 1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Groupe 28"/>
          <p:cNvGrpSpPr/>
          <p:nvPr/>
        </p:nvGrpSpPr>
        <p:grpSpPr>
          <a:xfrm>
            <a:off x="2571704" y="5558492"/>
            <a:ext cx="828000" cy="227962"/>
            <a:chOff x="2571704" y="5558492"/>
            <a:chExt cx="828000" cy="227962"/>
          </a:xfrm>
        </p:grpSpPr>
        <p:sp>
          <p:nvSpPr>
            <p:cNvPr id="11" name="Rectangle 10"/>
            <p:cNvSpPr/>
            <p:nvPr/>
          </p:nvSpPr>
          <p:spPr>
            <a:xfrm>
              <a:off x="2571704" y="5572140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571704" y="5558492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1 0 1 1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Groupe 29"/>
          <p:cNvGrpSpPr/>
          <p:nvPr/>
        </p:nvGrpSpPr>
        <p:grpSpPr>
          <a:xfrm>
            <a:off x="4643406" y="5538131"/>
            <a:ext cx="324000" cy="224825"/>
            <a:chOff x="4643406" y="5538131"/>
            <a:chExt cx="324000" cy="224825"/>
          </a:xfrm>
        </p:grpSpPr>
        <p:sp>
          <p:nvSpPr>
            <p:cNvPr id="13" name="Rectangle 12"/>
            <p:cNvSpPr/>
            <p:nvPr/>
          </p:nvSpPr>
          <p:spPr>
            <a:xfrm>
              <a:off x="4643406" y="5548642"/>
              <a:ext cx="324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43406" y="5538131"/>
              <a:ext cx="324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X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Groupe 30"/>
          <p:cNvGrpSpPr/>
          <p:nvPr/>
        </p:nvGrpSpPr>
        <p:grpSpPr>
          <a:xfrm>
            <a:off x="5028439" y="5545405"/>
            <a:ext cx="329347" cy="219783"/>
            <a:chOff x="5028439" y="5545405"/>
            <a:chExt cx="329347" cy="219783"/>
          </a:xfrm>
        </p:grpSpPr>
        <p:sp>
          <p:nvSpPr>
            <p:cNvPr id="15" name="Rectangle 14"/>
            <p:cNvSpPr/>
            <p:nvPr/>
          </p:nvSpPr>
          <p:spPr>
            <a:xfrm>
              <a:off x="5033786" y="5550874"/>
              <a:ext cx="324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028439" y="5545405"/>
              <a:ext cx="324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Groupe 31"/>
          <p:cNvGrpSpPr/>
          <p:nvPr/>
        </p:nvGrpSpPr>
        <p:grpSpPr>
          <a:xfrm>
            <a:off x="7929554" y="4298448"/>
            <a:ext cx="828000" cy="215770"/>
            <a:chOff x="7929554" y="4298448"/>
            <a:chExt cx="828000" cy="215770"/>
          </a:xfrm>
        </p:grpSpPr>
        <p:sp>
          <p:nvSpPr>
            <p:cNvPr id="17" name="Rectangle 16"/>
            <p:cNvSpPr/>
            <p:nvPr/>
          </p:nvSpPr>
          <p:spPr>
            <a:xfrm>
              <a:off x="7929554" y="4299904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929554" y="4298448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1 1 0 1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Groupe 27"/>
          <p:cNvGrpSpPr/>
          <p:nvPr/>
        </p:nvGrpSpPr>
        <p:grpSpPr>
          <a:xfrm>
            <a:off x="499584" y="4324643"/>
            <a:ext cx="835640" cy="214314"/>
            <a:chOff x="499584" y="4324643"/>
            <a:chExt cx="835640" cy="214314"/>
          </a:xfrm>
        </p:grpSpPr>
        <p:sp>
          <p:nvSpPr>
            <p:cNvPr id="19" name="Rectangle 18"/>
            <p:cNvSpPr/>
            <p:nvPr/>
          </p:nvSpPr>
          <p:spPr>
            <a:xfrm>
              <a:off x="507224" y="4324643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99584" y="4324643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0 1 0 1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Groupe 25"/>
          <p:cNvGrpSpPr/>
          <p:nvPr/>
        </p:nvGrpSpPr>
        <p:grpSpPr>
          <a:xfrm>
            <a:off x="7888642" y="3101999"/>
            <a:ext cx="1332000" cy="442797"/>
            <a:chOff x="7888642" y="3101999"/>
            <a:chExt cx="1332000" cy="442797"/>
          </a:xfrm>
        </p:grpSpPr>
        <p:sp>
          <p:nvSpPr>
            <p:cNvPr id="24" name="AutoShape 9"/>
            <p:cNvSpPr>
              <a:spLocks noChangeAspect="1" noChangeArrowheads="1"/>
            </p:cNvSpPr>
            <p:nvPr/>
          </p:nvSpPr>
          <p:spPr bwMode="auto">
            <a:xfrm>
              <a:off x="7888642" y="3112757"/>
              <a:ext cx="1332000" cy="412531"/>
            </a:xfrm>
            <a:prstGeom prst="roundRect">
              <a:avLst>
                <a:gd name="adj" fmla="val 20745"/>
              </a:avLst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2800" b="1" dirty="0"/>
            </a:p>
          </p:txBody>
        </p:sp>
        <p:sp>
          <p:nvSpPr>
            <p:cNvPr id="25" name="AutoShape 9"/>
            <p:cNvSpPr>
              <a:spLocks noChangeAspect="1" noChangeArrowheads="1"/>
            </p:cNvSpPr>
            <p:nvPr/>
          </p:nvSpPr>
          <p:spPr bwMode="auto">
            <a:xfrm>
              <a:off x="7888642" y="3101999"/>
              <a:ext cx="1296000" cy="442797"/>
            </a:xfrm>
            <a:prstGeom prst="roundRect">
              <a:avLst>
                <a:gd name="adj" fmla="val 20745"/>
              </a:avLst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2000" b="1" dirty="0">
                  <a:solidFill>
                    <a:schemeClr val="tx1"/>
                  </a:solidFill>
                  <a:cs typeface="Times New Roman" pitchFamily="18" charset="0"/>
                </a:rPr>
                <a:t>F=A </a:t>
              </a:r>
              <a:r>
                <a:rPr lang="fr-FR" sz="2000" b="1" dirty="0" smtClean="0">
                  <a:solidFill>
                    <a:schemeClr val="tx1"/>
                  </a:solidFill>
                  <a:cs typeface="Times New Roman" pitchFamily="18" charset="0"/>
                </a:rPr>
                <a:t>+ B</a:t>
              </a:r>
              <a:endParaRPr lang="ar-DZ" sz="2000" b="1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908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7" name="Groupe 36"/>
          <p:cNvGrpSpPr/>
          <p:nvPr/>
        </p:nvGrpSpPr>
        <p:grpSpPr>
          <a:xfrm>
            <a:off x="3313380" y="0"/>
            <a:ext cx="5796000" cy="1692000"/>
            <a:chOff x="3313380" y="0"/>
            <a:chExt cx="5796000" cy="1692000"/>
          </a:xfrm>
        </p:grpSpPr>
        <p:sp>
          <p:nvSpPr>
            <p:cNvPr id="21" name="Rectangle 20"/>
            <p:cNvSpPr/>
            <p:nvPr/>
          </p:nvSpPr>
          <p:spPr>
            <a:xfrm>
              <a:off x="3313380" y="0"/>
              <a:ext cx="5796000" cy="1692000"/>
            </a:xfrm>
            <a:prstGeom prst="rect">
              <a:avLst/>
            </a:prstGeom>
            <a:ln w="57150">
              <a:solidFill>
                <a:srgbClr val="9966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6" name="Image 25"/>
            <p:cNvPicPr>
              <a:picLocks noChangeAspect="1"/>
            </p:cNvPicPr>
            <p:nvPr/>
          </p:nvPicPr>
          <p:blipFill>
            <a:blip r:embed="rId3">
              <a:lum bright="-40000"/>
            </a:blip>
            <a:srcRect b="81960"/>
            <a:stretch>
              <a:fillRect/>
            </a:stretch>
          </p:blipFill>
          <p:spPr bwMode="auto">
            <a:xfrm>
              <a:off x="3313411" y="27272"/>
              <a:ext cx="5760000" cy="73557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7" name="Image 26"/>
            <p:cNvPicPr>
              <a:picLocks noChangeAspect="1"/>
            </p:cNvPicPr>
            <p:nvPr/>
          </p:nvPicPr>
          <p:blipFill>
            <a:blip r:embed="rId3">
              <a:lum bright="-40000"/>
            </a:blip>
            <a:srcRect t="72160" b="6192"/>
            <a:stretch>
              <a:fillRect/>
            </a:stretch>
          </p:blipFill>
          <p:spPr bwMode="auto">
            <a:xfrm>
              <a:off x="3313411" y="692582"/>
              <a:ext cx="5760000" cy="88269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grpSp>
        <p:nvGrpSpPr>
          <p:cNvPr id="25" name="Groupe 24"/>
          <p:cNvGrpSpPr/>
          <p:nvPr/>
        </p:nvGrpSpPr>
        <p:grpSpPr>
          <a:xfrm>
            <a:off x="521268" y="2472936"/>
            <a:ext cx="835640" cy="214314"/>
            <a:chOff x="521268" y="2472936"/>
            <a:chExt cx="835640" cy="214314"/>
          </a:xfrm>
        </p:grpSpPr>
        <p:sp>
          <p:nvSpPr>
            <p:cNvPr id="9" name="Rectangle 8"/>
            <p:cNvSpPr/>
            <p:nvPr/>
          </p:nvSpPr>
          <p:spPr>
            <a:xfrm>
              <a:off x="528908" y="2472936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21268" y="2472936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1 0 0 1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Groupe 29"/>
          <p:cNvGrpSpPr/>
          <p:nvPr/>
        </p:nvGrpSpPr>
        <p:grpSpPr>
          <a:xfrm>
            <a:off x="2571704" y="5558492"/>
            <a:ext cx="828000" cy="227962"/>
            <a:chOff x="2571704" y="5558492"/>
            <a:chExt cx="828000" cy="227962"/>
          </a:xfrm>
        </p:grpSpPr>
        <p:sp>
          <p:nvSpPr>
            <p:cNvPr id="11" name="Rectangle 10"/>
            <p:cNvSpPr/>
            <p:nvPr/>
          </p:nvSpPr>
          <p:spPr>
            <a:xfrm>
              <a:off x="2571704" y="5572140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571704" y="5558492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1 0 1 1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Groupe 33"/>
          <p:cNvGrpSpPr/>
          <p:nvPr/>
        </p:nvGrpSpPr>
        <p:grpSpPr>
          <a:xfrm>
            <a:off x="4643406" y="5538131"/>
            <a:ext cx="324000" cy="224825"/>
            <a:chOff x="4643406" y="5538131"/>
            <a:chExt cx="324000" cy="224825"/>
          </a:xfrm>
        </p:grpSpPr>
        <p:sp>
          <p:nvSpPr>
            <p:cNvPr id="13" name="Rectangle 12"/>
            <p:cNvSpPr/>
            <p:nvPr/>
          </p:nvSpPr>
          <p:spPr>
            <a:xfrm>
              <a:off x="4643406" y="5548642"/>
              <a:ext cx="324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43406" y="5538131"/>
              <a:ext cx="324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Groupe 34"/>
          <p:cNvGrpSpPr/>
          <p:nvPr/>
        </p:nvGrpSpPr>
        <p:grpSpPr>
          <a:xfrm>
            <a:off x="5028439" y="5545405"/>
            <a:ext cx="329347" cy="219783"/>
            <a:chOff x="5028439" y="5545405"/>
            <a:chExt cx="329347" cy="219783"/>
          </a:xfrm>
        </p:grpSpPr>
        <p:sp>
          <p:nvSpPr>
            <p:cNvPr id="15" name="Rectangle 14"/>
            <p:cNvSpPr/>
            <p:nvPr/>
          </p:nvSpPr>
          <p:spPr>
            <a:xfrm>
              <a:off x="5033786" y="5550874"/>
              <a:ext cx="324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028439" y="5545405"/>
              <a:ext cx="324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Groupe 35"/>
          <p:cNvGrpSpPr/>
          <p:nvPr/>
        </p:nvGrpSpPr>
        <p:grpSpPr>
          <a:xfrm>
            <a:off x="7929554" y="4298448"/>
            <a:ext cx="828000" cy="215770"/>
            <a:chOff x="7929554" y="4298448"/>
            <a:chExt cx="828000" cy="215770"/>
          </a:xfrm>
        </p:grpSpPr>
        <p:sp>
          <p:nvSpPr>
            <p:cNvPr id="17" name="Rectangle 16"/>
            <p:cNvSpPr/>
            <p:nvPr/>
          </p:nvSpPr>
          <p:spPr>
            <a:xfrm>
              <a:off x="7929554" y="4299904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929554" y="4298448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1 1 0 1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Groupe 28"/>
          <p:cNvGrpSpPr/>
          <p:nvPr/>
        </p:nvGrpSpPr>
        <p:grpSpPr>
          <a:xfrm>
            <a:off x="499584" y="4324643"/>
            <a:ext cx="835640" cy="214314"/>
            <a:chOff x="499584" y="4324643"/>
            <a:chExt cx="835640" cy="214314"/>
          </a:xfrm>
        </p:grpSpPr>
        <p:sp>
          <p:nvSpPr>
            <p:cNvPr id="19" name="Rectangle 18"/>
            <p:cNvSpPr/>
            <p:nvPr/>
          </p:nvSpPr>
          <p:spPr>
            <a:xfrm>
              <a:off x="507224" y="4324643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99584" y="4324643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0 1 0 1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2" name="AutoShape 160"/>
          <p:cNvSpPr>
            <a:spLocks noChangeArrowheads="1"/>
          </p:cNvSpPr>
          <p:nvPr/>
        </p:nvSpPr>
        <p:spPr bwMode="auto">
          <a:xfrm>
            <a:off x="5888719" y="44834"/>
            <a:ext cx="2755247" cy="216000"/>
          </a:xfrm>
          <a:prstGeom prst="roundRect">
            <a:avLst>
              <a:gd name="adj" fmla="val 0"/>
            </a:avLst>
          </a:prstGeom>
          <a:solidFill>
            <a:srgbClr val="FF3300">
              <a:alpha val="32157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23" name="Rectangle 161"/>
          <p:cNvSpPr>
            <a:spLocks noChangeArrowheads="1"/>
          </p:cNvSpPr>
          <p:nvPr/>
        </p:nvSpPr>
        <p:spPr bwMode="auto">
          <a:xfrm>
            <a:off x="3395659" y="732173"/>
            <a:ext cx="825331" cy="185363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24" name="Rectangle 161"/>
          <p:cNvSpPr>
            <a:spLocks noChangeArrowheads="1"/>
          </p:cNvSpPr>
          <p:nvPr/>
        </p:nvSpPr>
        <p:spPr bwMode="auto">
          <a:xfrm>
            <a:off x="5883550" y="732173"/>
            <a:ext cx="768631" cy="185363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grpSp>
        <p:nvGrpSpPr>
          <p:cNvPr id="31" name="Groupe 30"/>
          <p:cNvGrpSpPr/>
          <p:nvPr/>
        </p:nvGrpSpPr>
        <p:grpSpPr>
          <a:xfrm>
            <a:off x="7888642" y="3101999"/>
            <a:ext cx="1332000" cy="442797"/>
            <a:chOff x="7888642" y="3101999"/>
            <a:chExt cx="1332000" cy="442797"/>
          </a:xfrm>
        </p:grpSpPr>
        <p:sp>
          <p:nvSpPr>
            <p:cNvPr id="32" name="AutoShape 9"/>
            <p:cNvSpPr>
              <a:spLocks noChangeAspect="1" noChangeArrowheads="1"/>
            </p:cNvSpPr>
            <p:nvPr/>
          </p:nvSpPr>
          <p:spPr bwMode="auto">
            <a:xfrm>
              <a:off x="7888642" y="3112757"/>
              <a:ext cx="1332000" cy="412531"/>
            </a:xfrm>
            <a:prstGeom prst="roundRect">
              <a:avLst>
                <a:gd name="adj" fmla="val 20745"/>
              </a:avLst>
            </a:prstGeom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2800" b="1" dirty="0"/>
            </a:p>
          </p:txBody>
        </p:sp>
        <p:sp>
          <p:nvSpPr>
            <p:cNvPr id="33" name="AutoShape 9"/>
            <p:cNvSpPr>
              <a:spLocks noChangeAspect="1" noChangeArrowheads="1"/>
            </p:cNvSpPr>
            <p:nvPr/>
          </p:nvSpPr>
          <p:spPr bwMode="auto">
            <a:xfrm>
              <a:off x="7888642" y="3101999"/>
              <a:ext cx="1296000" cy="442797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2000" b="1" dirty="0">
                  <a:solidFill>
                    <a:schemeClr val="tx1"/>
                  </a:solidFill>
                  <a:cs typeface="Times New Roman" pitchFamily="18" charset="0"/>
                </a:rPr>
                <a:t>F=A </a:t>
              </a:r>
              <a:r>
                <a:rPr lang="fr-FR" sz="2000" b="1" dirty="0" smtClean="0">
                  <a:solidFill>
                    <a:schemeClr val="tx1"/>
                  </a:solidFill>
                  <a:cs typeface="Times New Roman" pitchFamily="18" charset="0"/>
                </a:rPr>
                <a:t>+ B</a:t>
              </a:r>
              <a:endParaRPr lang="ar-DZ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8" name="Rectangle 161"/>
          <p:cNvSpPr>
            <a:spLocks noChangeArrowheads="1"/>
          </p:cNvSpPr>
          <p:nvPr/>
        </p:nvSpPr>
        <p:spPr bwMode="auto">
          <a:xfrm>
            <a:off x="5888378" y="255234"/>
            <a:ext cx="500065" cy="214314"/>
          </a:xfrm>
          <a:prstGeom prst="rect">
            <a:avLst/>
          </a:prstGeom>
          <a:solidFill>
            <a:srgbClr val="00B050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38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908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5" name="Groupe 24"/>
          <p:cNvGrpSpPr/>
          <p:nvPr/>
        </p:nvGrpSpPr>
        <p:grpSpPr>
          <a:xfrm>
            <a:off x="3313380" y="0"/>
            <a:ext cx="5796000" cy="1692000"/>
            <a:chOff x="3313380" y="0"/>
            <a:chExt cx="5796000" cy="1692000"/>
          </a:xfrm>
        </p:grpSpPr>
        <p:sp>
          <p:nvSpPr>
            <p:cNvPr id="21" name="Rectangle 20"/>
            <p:cNvSpPr/>
            <p:nvPr/>
          </p:nvSpPr>
          <p:spPr>
            <a:xfrm>
              <a:off x="3313380" y="0"/>
              <a:ext cx="5796000" cy="1692000"/>
            </a:xfrm>
            <a:prstGeom prst="rect">
              <a:avLst/>
            </a:prstGeom>
            <a:ln w="57150">
              <a:solidFill>
                <a:srgbClr val="9966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26" name="Image 25"/>
            <p:cNvPicPr>
              <a:picLocks noChangeAspect="1"/>
            </p:cNvPicPr>
            <p:nvPr/>
          </p:nvPicPr>
          <p:blipFill>
            <a:blip r:embed="rId3">
              <a:lum bright="-40000"/>
            </a:blip>
            <a:srcRect b="81960"/>
            <a:stretch>
              <a:fillRect/>
            </a:stretch>
          </p:blipFill>
          <p:spPr bwMode="auto">
            <a:xfrm>
              <a:off x="3313411" y="27272"/>
              <a:ext cx="5760000" cy="735575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27" name="Image 26"/>
            <p:cNvPicPr>
              <a:picLocks noChangeAspect="1"/>
            </p:cNvPicPr>
            <p:nvPr/>
          </p:nvPicPr>
          <p:blipFill>
            <a:blip r:embed="rId3">
              <a:lum bright="-40000"/>
            </a:blip>
            <a:srcRect t="72160" b="6192"/>
            <a:stretch>
              <a:fillRect/>
            </a:stretch>
          </p:blipFill>
          <p:spPr bwMode="auto">
            <a:xfrm>
              <a:off x="3313411" y="692582"/>
              <a:ext cx="5760000" cy="88269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grpSp>
        <p:nvGrpSpPr>
          <p:cNvPr id="32" name="Groupe 31"/>
          <p:cNvGrpSpPr/>
          <p:nvPr/>
        </p:nvGrpSpPr>
        <p:grpSpPr>
          <a:xfrm>
            <a:off x="521268" y="2472936"/>
            <a:ext cx="835640" cy="214314"/>
            <a:chOff x="521268" y="2472936"/>
            <a:chExt cx="835640" cy="214314"/>
          </a:xfrm>
        </p:grpSpPr>
        <p:sp>
          <p:nvSpPr>
            <p:cNvPr id="9" name="Rectangle 8"/>
            <p:cNvSpPr/>
            <p:nvPr/>
          </p:nvSpPr>
          <p:spPr>
            <a:xfrm>
              <a:off x="528908" y="2472936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21268" y="2472936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1 0 0 1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Groupe 33"/>
          <p:cNvGrpSpPr/>
          <p:nvPr/>
        </p:nvGrpSpPr>
        <p:grpSpPr>
          <a:xfrm>
            <a:off x="2571704" y="5558492"/>
            <a:ext cx="828000" cy="227962"/>
            <a:chOff x="2571704" y="5558492"/>
            <a:chExt cx="828000" cy="227962"/>
          </a:xfrm>
        </p:grpSpPr>
        <p:sp>
          <p:nvSpPr>
            <p:cNvPr id="11" name="Rectangle 10"/>
            <p:cNvSpPr/>
            <p:nvPr/>
          </p:nvSpPr>
          <p:spPr>
            <a:xfrm>
              <a:off x="2571704" y="5572140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571704" y="5558492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1 0 1 1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Groupe 34"/>
          <p:cNvGrpSpPr/>
          <p:nvPr/>
        </p:nvGrpSpPr>
        <p:grpSpPr>
          <a:xfrm>
            <a:off x="4643406" y="5538131"/>
            <a:ext cx="324000" cy="224825"/>
            <a:chOff x="4643406" y="5538131"/>
            <a:chExt cx="324000" cy="224825"/>
          </a:xfrm>
        </p:grpSpPr>
        <p:sp>
          <p:nvSpPr>
            <p:cNvPr id="13" name="Rectangle 12"/>
            <p:cNvSpPr/>
            <p:nvPr/>
          </p:nvSpPr>
          <p:spPr>
            <a:xfrm>
              <a:off x="4643406" y="5548642"/>
              <a:ext cx="324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43406" y="5538131"/>
              <a:ext cx="324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Groupe 35"/>
          <p:cNvGrpSpPr/>
          <p:nvPr/>
        </p:nvGrpSpPr>
        <p:grpSpPr>
          <a:xfrm>
            <a:off x="5028439" y="5545405"/>
            <a:ext cx="329347" cy="219783"/>
            <a:chOff x="5028439" y="5545405"/>
            <a:chExt cx="329347" cy="219783"/>
          </a:xfrm>
        </p:grpSpPr>
        <p:sp>
          <p:nvSpPr>
            <p:cNvPr id="15" name="Rectangle 14"/>
            <p:cNvSpPr/>
            <p:nvPr/>
          </p:nvSpPr>
          <p:spPr>
            <a:xfrm>
              <a:off x="5033786" y="5550874"/>
              <a:ext cx="324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028439" y="5545405"/>
              <a:ext cx="324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7" name="Groupe 36"/>
          <p:cNvGrpSpPr/>
          <p:nvPr/>
        </p:nvGrpSpPr>
        <p:grpSpPr>
          <a:xfrm>
            <a:off x="7929554" y="4298448"/>
            <a:ext cx="828000" cy="215770"/>
            <a:chOff x="7929554" y="4298448"/>
            <a:chExt cx="828000" cy="215770"/>
          </a:xfrm>
        </p:grpSpPr>
        <p:sp>
          <p:nvSpPr>
            <p:cNvPr id="17" name="Rectangle 16"/>
            <p:cNvSpPr/>
            <p:nvPr/>
          </p:nvSpPr>
          <p:spPr>
            <a:xfrm>
              <a:off x="7929554" y="4299904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929554" y="4298448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1 1 1 0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Groupe 32"/>
          <p:cNvGrpSpPr/>
          <p:nvPr/>
        </p:nvGrpSpPr>
        <p:grpSpPr>
          <a:xfrm>
            <a:off x="499584" y="4324643"/>
            <a:ext cx="835640" cy="214314"/>
            <a:chOff x="499584" y="4324643"/>
            <a:chExt cx="835640" cy="214314"/>
          </a:xfrm>
        </p:grpSpPr>
        <p:sp>
          <p:nvSpPr>
            <p:cNvPr id="19" name="Rectangle 18"/>
            <p:cNvSpPr/>
            <p:nvPr/>
          </p:nvSpPr>
          <p:spPr>
            <a:xfrm>
              <a:off x="507224" y="4324643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99584" y="4324643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0 1 0 1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3" name="Rectangle 161"/>
          <p:cNvSpPr>
            <a:spLocks noChangeArrowheads="1"/>
          </p:cNvSpPr>
          <p:nvPr/>
        </p:nvSpPr>
        <p:spPr bwMode="auto">
          <a:xfrm>
            <a:off x="3395659" y="732173"/>
            <a:ext cx="825331" cy="185363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24" name="Rectangle 161"/>
          <p:cNvSpPr>
            <a:spLocks noChangeArrowheads="1"/>
          </p:cNvSpPr>
          <p:nvPr/>
        </p:nvSpPr>
        <p:spPr bwMode="auto">
          <a:xfrm>
            <a:off x="7562286" y="732173"/>
            <a:ext cx="1152000" cy="185363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28" name="AutoShape 160"/>
          <p:cNvSpPr>
            <a:spLocks noChangeArrowheads="1"/>
          </p:cNvSpPr>
          <p:nvPr/>
        </p:nvSpPr>
        <p:spPr bwMode="auto">
          <a:xfrm>
            <a:off x="5888719" y="44834"/>
            <a:ext cx="2755247" cy="216000"/>
          </a:xfrm>
          <a:prstGeom prst="roundRect">
            <a:avLst>
              <a:gd name="adj" fmla="val 0"/>
            </a:avLst>
          </a:prstGeom>
          <a:solidFill>
            <a:srgbClr val="FF3300">
              <a:alpha val="32157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grpSp>
        <p:nvGrpSpPr>
          <p:cNvPr id="38" name="Groupe 37"/>
          <p:cNvGrpSpPr/>
          <p:nvPr/>
        </p:nvGrpSpPr>
        <p:grpSpPr>
          <a:xfrm>
            <a:off x="7704822" y="3112754"/>
            <a:ext cx="1714512" cy="530560"/>
            <a:chOff x="7704822" y="3112754"/>
            <a:chExt cx="1714512" cy="530560"/>
          </a:xfrm>
        </p:grpSpPr>
        <p:sp>
          <p:nvSpPr>
            <p:cNvPr id="30" name="AutoShape 9"/>
            <p:cNvSpPr>
              <a:spLocks noChangeAspect="1" noChangeArrowheads="1"/>
            </p:cNvSpPr>
            <p:nvPr/>
          </p:nvSpPr>
          <p:spPr bwMode="auto">
            <a:xfrm>
              <a:off x="7779458" y="3112754"/>
              <a:ext cx="1527494" cy="473075"/>
            </a:xfrm>
            <a:prstGeom prst="roundRect">
              <a:avLst>
                <a:gd name="adj" fmla="val 20745"/>
              </a:avLst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2800" b="1" dirty="0"/>
            </a:p>
          </p:txBody>
        </p:sp>
        <p:sp>
          <p:nvSpPr>
            <p:cNvPr id="31" name="AutoShape 9"/>
            <p:cNvSpPr>
              <a:spLocks noChangeAspect="1" noChangeArrowheads="1"/>
            </p:cNvSpPr>
            <p:nvPr/>
          </p:nvSpPr>
          <p:spPr bwMode="auto">
            <a:xfrm>
              <a:off x="7704822" y="3170239"/>
              <a:ext cx="1714512" cy="473075"/>
            </a:xfrm>
            <a:prstGeom prst="roundRect">
              <a:avLst>
                <a:gd name="adj" fmla="val 20745"/>
              </a:avLst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1300" b="1" dirty="0" smtClean="0">
                  <a:solidFill>
                    <a:schemeClr val="tx1"/>
                  </a:solidFill>
                  <a:cs typeface="Times New Roman" pitchFamily="18" charset="0"/>
                </a:rPr>
                <a:t>F=(A + B ) plus1</a:t>
              </a:r>
              <a:endParaRPr lang="ar-DZ" sz="13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9" name="Rectangle 161"/>
          <p:cNvSpPr>
            <a:spLocks noChangeArrowheads="1"/>
          </p:cNvSpPr>
          <p:nvPr/>
        </p:nvSpPr>
        <p:spPr bwMode="auto">
          <a:xfrm>
            <a:off x="7630187" y="268882"/>
            <a:ext cx="500065" cy="214314"/>
          </a:xfrm>
          <a:prstGeom prst="rect">
            <a:avLst/>
          </a:prstGeom>
          <a:solidFill>
            <a:srgbClr val="00B050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8" grpId="0" animBg="1"/>
      <p:bldP spid="3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1406" y="2214554"/>
            <a:ext cx="8929718" cy="1015663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6000" b="1" dirty="0" smtClean="0">
                <a:solidFill>
                  <a:srgbClr val="FF0000"/>
                </a:solidFill>
              </a:rPr>
              <a:t>20- التقليد بواسطة </a:t>
            </a:r>
            <a:r>
              <a:rPr lang="fr-FR" sz="6000" b="1" dirty="0" err="1" smtClean="0">
                <a:solidFill>
                  <a:srgbClr val="FF0000"/>
                </a:solidFill>
              </a:rPr>
              <a:t>Multisim</a:t>
            </a:r>
            <a:r>
              <a:rPr lang="ar-DZ" sz="6000" b="1" dirty="0" smtClean="0">
                <a:solidFill>
                  <a:srgbClr val="FF0000"/>
                </a:solidFill>
              </a:rPr>
              <a:t> :</a:t>
            </a:r>
            <a:endParaRPr lang="fr-FR" sz="6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5" name="Groupe 24"/>
          <p:cNvGrpSpPr/>
          <p:nvPr/>
        </p:nvGrpSpPr>
        <p:grpSpPr>
          <a:xfrm>
            <a:off x="3593902" y="0"/>
            <a:ext cx="5544000" cy="1476000"/>
            <a:chOff x="3593902" y="0"/>
            <a:chExt cx="5544000" cy="1476000"/>
          </a:xfrm>
        </p:grpSpPr>
        <p:sp>
          <p:nvSpPr>
            <p:cNvPr id="12" name="Rectangle 11"/>
            <p:cNvSpPr/>
            <p:nvPr/>
          </p:nvSpPr>
          <p:spPr>
            <a:xfrm>
              <a:off x="3620678" y="0"/>
              <a:ext cx="5500726" cy="14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4" name="Image 3"/>
            <p:cNvPicPr preferRelativeResize="0">
              <a:picLocks/>
            </p:cNvPicPr>
            <p:nvPr/>
          </p:nvPicPr>
          <p:blipFill>
            <a:blip r:embed="rId3">
              <a:lum bright="-40000"/>
            </a:blip>
            <a:srcRect t="77572" b="6192"/>
            <a:stretch>
              <a:fillRect/>
            </a:stretch>
          </p:blipFill>
          <p:spPr bwMode="auto">
            <a:xfrm>
              <a:off x="3593902" y="727377"/>
              <a:ext cx="5544000" cy="7200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8" name="Image 17"/>
            <p:cNvPicPr preferRelativeResize="0">
              <a:picLocks/>
            </p:cNvPicPr>
            <p:nvPr/>
          </p:nvPicPr>
          <p:blipFill>
            <a:blip r:embed="rId3">
              <a:lum bright="-40000"/>
            </a:blip>
            <a:srcRect b="81961"/>
            <a:stretch>
              <a:fillRect/>
            </a:stretch>
          </p:blipFill>
          <p:spPr bwMode="auto">
            <a:xfrm>
              <a:off x="3593903" y="0"/>
              <a:ext cx="5530647" cy="7920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15" name="AutoShape 160"/>
          <p:cNvSpPr>
            <a:spLocks noChangeArrowheads="1"/>
          </p:cNvSpPr>
          <p:nvPr/>
        </p:nvSpPr>
        <p:spPr bwMode="auto">
          <a:xfrm>
            <a:off x="5281142" y="50914"/>
            <a:ext cx="758334" cy="698343"/>
          </a:xfrm>
          <a:prstGeom prst="roundRect">
            <a:avLst>
              <a:gd name="adj" fmla="val 0"/>
            </a:avLst>
          </a:prstGeom>
          <a:solidFill>
            <a:srgbClr val="FF3300">
              <a:alpha val="32157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16" name="Rectangle 161"/>
          <p:cNvSpPr>
            <a:spLocks noChangeArrowheads="1"/>
          </p:cNvSpPr>
          <p:nvPr/>
        </p:nvSpPr>
        <p:spPr bwMode="auto">
          <a:xfrm>
            <a:off x="3669143" y="970068"/>
            <a:ext cx="814273" cy="218232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17" name="Rectangle 161"/>
          <p:cNvSpPr>
            <a:spLocks noChangeArrowheads="1"/>
          </p:cNvSpPr>
          <p:nvPr/>
        </p:nvSpPr>
        <p:spPr bwMode="auto">
          <a:xfrm>
            <a:off x="5276366" y="970068"/>
            <a:ext cx="756000" cy="218232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grpSp>
        <p:nvGrpSpPr>
          <p:cNvPr id="26" name="Groupe 25"/>
          <p:cNvGrpSpPr/>
          <p:nvPr/>
        </p:nvGrpSpPr>
        <p:grpSpPr>
          <a:xfrm>
            <a:off x="398436" y="2472936"/>
            <a:ext cx="835640" cy="214314"/>
            <a:chOff x="398436" y="2472936"/>
            <a:chExt cx="835640" cy="214314"/>
          </a:xfrm>
        </p:grpSpPr>
        <p:sp>
          <p:nvSpPr>
            <p:cNvPr id="32" name="Rectangle 31"/>
            <p:cNvSpPr/>
            <p:nvPr/>
          </p:nvSpPr>
          <p:spPr>
            <a:xfrm>
              <a:off x="406076" y="2472936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98436" y="2472936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0 1 0 1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Groupe 27"/>
          <p:cNvGrpSpPr/>
          <p:nvPr/>
        </p:nvGrpSpPr>
        <p:grpSpPr>
          <a:xfrm>
            <a:off x="2448872" y="5558492"/>
            <a:ext cx="828000" cy="227962"/>
            <a:chOff x="2448872" y="5558492"/>
            <a:chExt cx="828000" cy="227962"/>
          </a:xfrm>
        </p:grpSpPr>
        <p:sp>
          <p:nvSpPr>
            <p:cNvPr id="34" name="Rectangle 33"/>
            <p:cNvSpPr/>
            <p:nvPr/>
          </p:nvSpPr>
          <p:spPr>
            <a:xfrm>
              <a:off x="2448872" y="5572140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448872" y="5558492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1 1 0 1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Groupe 28"/>
          <p:cNvGrpSpPr/>
          <p:nvPr/>
        </p:nvGrpSpPr>
        <p:grpSpPr>
          <a:xfrm>
            <a:off x="4520574" y="5538131"/>
            <a:ext cx="324000" cy="224825"/>
            <a:chOff x="4520574" y="5538131"/>
            <a:chExt cx="324000" cy="224825"/>
          </a:xfrm>
        </p:grpSpPr>
        <p:sp>
          <p:nvSpPr>
            <p:cNvPr id="36" name="Rectangle 35"/>
            <p:cNvSpPr/>
            <p:nvPr/>
          </p:nvSpPr>
          <p:spPr>
            <a:xfrm>
              <a:off x="4520574" y="5548642"/>
              <a:ext cx="324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X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520574" y="5538131"/>
              <a:ext cx="324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Groupe 29"/>
          <p:cNvGrpSpPr/>
          <p:nvPr/>
        </p:nvGrpSpPr>
        <p:grpSpPr>
          <a:xfrm>
            <a:off x="4905607" y="5545405"/>
            <a:ext cx="329347" cy="219783"/>
            <a:chOff x="4905607" y="5545405"/>
            <a:chExt cx="329347" cy="219783"/>
          </a:xfrm>
        </p:grpSpPr>
        <p:sp>
          <p:nvSpPr>
            <p:cNvPr id="38" name="Rectangle 37"/>
            <p:cNvSpPr/>
            <p:nvPr/>
          </p:nvSpPr>
          <p:spPr>
            <a:xfrm>
              <a:off x="4910954" y="5550874"/>
              <a:ext cx="324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905607" y="5545405"/>
              <a:ext cx="324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Groupe 30"/>
          <p:cNvGrpSpPr/>
          <p:nvPr/>
        </p:nvGrpSpPr>
        <p:grpSpPr>
          <a:xfrm>
            <a:off x="7806722" y="4298448"/>
            <a:ext cx="828000" cy="215770"/>
            <a:chOff x="7806722" y="4298448"/>
            <a:chExt cx="828000" cy="215770"/>
          </a:xfrm>
        </p:grpSpPr>
        <p:sp>
          <p:nvSpPr>
            <p:cNvPr id="40" name="Rectangle 39"/>
            <p:cNvSpPr/>
            <p:nvPr/>
          </p:nvSpPr>
          <p:spPr>
            <a:xfrm>
              <a:off x="7806722" y="4299904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7806722" y="4298448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0 1 0 0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Groupe 26"/>
          <p:cNvGrpSpPr/>
          <p:nvPr/>
        </p:nvGrpSpPr>
        <p:grpSpPr>
          <a:xfrm>
            <a:off x="376752" y="4324643"/>
            <a:ext cx="835640" cy="214314"/>
            <a:chOff x="376752" y="4324643"/>
            <a:chExt cx="835640" cy="214314"/>
          </a:xfrm>
        </p:grpSpPr>
        <p:sp>
          <p:nvSpPr>
            <p:cNvPr id="42" name="Rectangle 41"/>
            <p:cNvSpPr/>
            <p:nvPr/>
          </p:nvSpPr>
          <p:spPr>
            <a:xfrm>
              <a:off x="384392" y="4324643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376752" y="4324643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0 0 1 1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6" name="Groupe 45"/>
          <p:cNvGrpSpPr/>
          <p:nvPr/>
        </p:nvGrpSpPr>
        <p:grpSpPr>
          <a:xfrm>
            <a:off x="7643834" y="3115952"/>
            <a:ext cx="1309648" cy="437065"/>
            <a:chOff x="7643834" y="3115952"/>
            <a:chExt cx="1309648" cy="437065"/>
          </a:xfrm>
        </p:grpSpPr>
        <p:sp>
          <p:nvSpPr>
            <p:cNvPr id="44" name="AutoShape 9"/>
            <p:cNvSpPr>
              <a:spLocks noChangeArrowheads="1"/>
            </p:cNvSpPr>
            <p:nvPr/>
          </p:nvSpPr>
          <p:spPr bwMode="auto">
            <a:xfrm>
              <a:off x="7657482" y="3115952"/>
              <a:ext cx="1296000" cy="437065"/>
            </a:xfrm>
            <a:prstGeom prst="roundRect">
              <a:avLst>
                <a:gd name="adj" fmla="val 20745"/>
              </a:avLst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2000" b="1" dirty="0"/>
            </a:p>
          </p:txBody>
        </p:sp>
        <p:sp>
          <p:nvSpPr>
            <p:cNvPr id="45" name="AutoShape 9"/>
            <p:cNvSpPr>
              <a:spLocks noChangeAspect="1" noChangeArrowheads="1"/>
            </p:cNvSpPr>
            <p:nvPr/>
          </p:nvSpPr>
          <p:spPr bwMode="auto">
            <a:xfrm>
              <a:off x="7643834" y="3129600"/>
              <a:ext cx="1296000" cy="400542"/>
            </a:xfrm>
            <a:prstGeom prst="roundRect">
              <a:avLst>
                <a:gd name="adj" fmla="val 20745"/>
              </a:avLst>
            </a:prstGeom>
            <a:noFill/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2000" b="1" dirty="0" smtClean="0">
                  <a:solidFill>
                    <a:schemeClr val="tx1"/>
                  </a:solidFill>
                  <a:cs typeface="Times New Roman" pitchFamily="18" charset="0"/>
                </a:rPr>
                <a:t>F = A . B</a:t>
              </a:r>
              <a:endParaRPr lang="ar-DZ" sz="2000" b="1" dirty="0">
                <a:solidFill>
                  <a:schemeClr val="tx1"/>
                </a:solidFill>
              </a:endParaRPr>
            </a:p>
          </p:txBody>
        </p:sp>
        <p:cxnSp>
          <p:nvCxnSpPr>
            <p:cNvPr id="47" name="Connecteur droit 46"/>
            <p:cNvCxnSpPr/>
            <p:nvPr/>
          </p:nvCxnSpPr>
          <p:spPr>
            <a:xfrm rot="5400000" flipH="1" flipV="1">
              <a:off x="8649502" y="3093398"/>
              <a:ext cx="0" cy="180000"/>
            </a:xfrm>
            <a:prstGeom prst="line">
              <a:avLst/>
            </a:prstGeom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6" name="Groupe 25"/>
          <p:cNvGrpSpPr/>
          <p:nvPr/>
        </p:nvGrpSpPr>
        <p:grpSpPr>
          <a:xfrm>
            <a:off x="3593902" y="0"/>
            <a:ext cx="5544000" cy="1476000"/>
            <a:chOff x="3593902" y="0"/>
            <a:chExt cx="5544000" cy="1476000"/>
          </a:xfrm>
        </p:grpSpPr>
        <p:sp>
          <p:nvSpPr>
            <p:cNvPr id="4" name="Rectangle 3"/>
            <p:cNvSpPr/>
            <p:nvPr/>
          </p:nvSpPr>
          <p:spPr>
            <a:xfrm>
              <a:off x="3620678" y="0"/>
              <a:ext cx="5500726" cy="14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" name="Image 3"/>
            <p:cNvPicPr preferRelativeResize="0">
              <a:picLocks/>
            </p:cNvPicPr>
            <p:nvPr/>
          </p:nvPicPr>
          <p:blipFill>
            <a:blip r:embed="rId3">
              <a:lum bright="-40000"/>
            </a:blip>
            <a:srcRect t="77572" b="6192"/>
            <a:stretch>
              <a:fillRect/>
            </a:stretch>
          </p:blipFill>
          <p:spPr bwMode="auto">
            <a:xfrm>
              <a:off x="3593902" y="727377"/>
              <a:ext cx="5544000" cy="7200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9" name="Image 8"/>
            <p:cNvPicPr preferRelativeResize="0">
              <a:picLocks/>
            </p:cNvPicPr>
            <p:nvPr/>
          </p:nvPicPr>
          <p:blipFill>
            <a:blip r:embed="rId3">
              <a:lum bright="-40000"/>
            </a:blip>
            <a:srcRect b="81961"/>
            <a:stretch>
              <a:fillRect/>
            </a:stretch>
          </p:blipFill>
          <p:spPr bwMode="auto">
            <a:xfrm>
              <a:off x="3593903" y="0"/>
              <a:ext cx="5530647" cy="7920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6" name="AutoShape 160"/>
          <p:cNvSpPr>
            <a:spLocks noChangeArrowheads="1"/>
          </p:cNvSpPr>
          <p:nvPr/>
        </p:nvSpPr>
        <p:spPr bwMode="auto">
          <a:xfrm>
            <a:off x="6061181" y="39898"/>
            <a:ext cx="2434130" cy="216000"/>
          </a:xfrm>
          <a:prstGeom prst="roundRect">
            <a:avLst>
              <a:gd name="adj" fmla="val 0"/>
            </a:avLst>
          </a:prstGeom>
          <a:solidFill>
            <a:srgbClr val="FF3300">
              <a:alpha val="32157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7" name="Rectangle 161"/>
          <p:cNvSpPr>
            <a:spLocks noChangeArrowheads="1"/>
          </p:cNvSpPr>
          <p:nvPr/>
        </p:nvSpPr>
        <p:spPr bwMode="auto">
          <a:xfrm>
            <a:off x="3669143" y="970068"/>
            <a:ext cx="814273" cy="218232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8" name="Rectangle 161"/>
          <p:cNvSpPr>
            <a:spLocks noChangeArrowheads="1"/>
          </p:cNvSpPr>
          <p:nvPr/>
        </p:nvSpPr>
        <p:spPr bwMode="auto">
          <a:xfrm>
            <a:off x="6061181" y="970068"/>
            <a:ext cx="900000" cy="218232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grpSp>
        <p:nvGrpSpPr>
          <p:cNvPr id="27" name="Groupe 26"/>
          <p:cNvGrpSpPr/>
          <p:nvPr/>
        </p:nvGrpSpPr>
        <p:grpSpPr>
          <a:xfrm>
            <a:off x="398436" y="2472936"/>
            <a:ext cx="835640" cy="214314"/>
            <a:chOff x="398436" y="2472936"/>
            <a:chExt cx="835640" cy="214314"/>
          </a:xfrm>
        </p:grpSpPr>
        <p:sp>
          <p:nvSpPr>
            <p:cNvPr id="11" name="Rectangle 10"/>
            <p:cNvSpPr/>
            <p:nvPr/>
          </p:nvSpPr>
          <p:spPr>
            <a:xfrm>
              <a:off x="406076" y="2472936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98436" y="2472936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0 1 0 1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Groupe 28"/>
          <p:cNvGrpSpPr/>
          <p:nvPr/>
        </p:nvGrpSpPr>
        <p:grpSpPr>
          <a:xfrm>
            <a:off x="2448872" y="5558492"/>
            <a:ext cx="828000" cy="227962"/>
            <a:chOff x="2448872" y="5558492"/>
            <a:chExt cx="828000" cy="227962"/>
          </a:xfrm>
        </p:grpSpPr>
        <p:sp>
          <p:nvSpPr>
            <p:cNvPr id="13" name="Rectangle 12"/>
            <p:cNvSpPr/>
            <p:nvPr/>
          </p:nvSpPr>
          <p:spPr>
            <a:xfrm>
              <a:off x="2448872" y="5572140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448872" y="5558492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1 1 0 1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Groupe 29"/>
          <p:cNvGrpSpPr/>
          <p:nvPr/>
        </p:nvGrpSpPr>
        <p:grpSpPr>
          <a:xfrm>
            <a:off x="4520574" y="5538131"/>
            <a:ext cx="324000" cy="224825"/>
            <a:chOff x="4520574" y="5538131"/>
            <a:chExt cx="324000" cy="224825"/>
          </a:xfrm>
        </p:grpSpPr>
        <p:sp>
          <p:nvSpPr>
            <p:cNvPr id="15" name="Rectangle 14"/>
            <p:cNvSpPr/>
            <p:nvPr/>
          </p:nvSpPr>
          <p:spPr>
            <a:xfrm>
              <a:off x="4520574" y="5548642"/>
              <a:ext cx="324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520574" y="5538131"/>
              <a:ext cx="324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Groupe 30"/>
          <p:cNvGrpSpPr/>
          <p:nvPr/>
        </p:nvGrpSpPr>
        <p:grpSpPr>
          <a:xfrm>
            <a:off x="4905607" y="5545405"/>
            <a:ext cx="329347" cy="219783"/>
            <a:chOff x="4905607" y="5545405"/>
            <a:chExt cx="329347" cy="219783"/>
          </a:xfrm>
        </p:grpSpPr>
        <p:sp>
          <p:nvSpPr>
            <p:cNvPr id="17" name="Rectangle 16"/>
            <p:cNvSpPr/>
            <p:nvPr/>
          </p:nvSpPr>
          <p:spPr>
            <a:xfrm>
              <a:off x="4910954" y="5550874"/>
              <a:ext cx="324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905607" y="5545405"/>
              <a:ext cx="324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Groupe 31"/>
          <p:cNvGrpSpPr/>
          <p:nvPr/>
        </p:nvGrpSpPr>
        <p:grpSpPr>
          <a:xfrm>
            <a:off x="7806722" y="4298448"/>
            <a:ext cx="828000" cy="215770"/>
            <a:chOff x="7806722" y="4298448"/>
            <a:chExt cx="828000" cy="215770"/>
          </a:xfrm>
        </p:grpSpPr>
        <p:sp>
          <p:nvSpPr>
            <p:cNvPr id="19" name="Rectangle 18"/>
            <p:cNvSpPr/>
            <p:nvPr/>
          </p:nvSpPr>
          <p:spPr>
            <a:xfrm>
              <a:off x="7806722" y="4299904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806722" y="4298448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0 1 1 0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Groupe 27"/>
          <p:cNvGrpSpPr/>
          <p:nvPr/>
        </p:nvGrpSpPr>
        <p:grpSpPr>
          <a:xfrm>
            <a:off x="376752" y="4324643"/>
            <a:ext cx="835640" cy="214314"/>
            <a:chOff x="376752" y="4324643"/>
            <a:chExt cx="835640" cy="214314"/>
          </a:xfrm>
        </p:grpSpPr>
        <p:sp>
          <p:nvSpPr>
            <p:cNvPr id="21" name="Rectangle 20"/>
            <p:cNvSpPr/>
            <p:nvPr/>
          </p:nvSpPr>
          <p:spPr>
            <a:xfrm>
              <a:off x="384392" y="4324643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76752" y="4324643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0 0 1 1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Groupe 32"/>
          <p:cNvGrpSpPr/>
          <p:nvPr/>
        </p:nvGrpSpPr>
        <p:grpSpPr>
          <a:xfrm>
            <a:off x="7528222" y="3112754"/>
            <a:ext cx="1714512" cy="530560"/>
            <a:chOff x="7528222" y="3112754"/>
            <a:chExt cx="1714512" cy="530560"/>
          </a:xfrm>
        </p:grpSpPr>
        <p:sp>
          <p:nvSpPr>
            <p:cNvPr id="24" name="AutoShape 9"/>
            <p:cNvSpPr>
              <a:spLocks noChangeAspect="1" noChangeArrowheads="1"/>
            </p:cNvSpPr>
            <p:nvPr/>
          </p:nvSpPr>
          <p:spPr bwMode="auto">
            <a:xfrm>
              <a:off x="7616506" y="3112754"/>
              <a:ext cx="1527494" cy="473075"/>
            </a:xfrm>
            <a:prstGeom prst="roundRect">
              <a:avLst>
                <a:gd name="adj" fmla="val 20745"/>
              </a:avLst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2800" b="1" dirty="0"/>
            </a:p>
          </p:txBody>
        </p:sp>
        <p:sp>
          <p:nvSpPr>
            <p:cNvPr id="25" name="AutoShape 9"/>
            <p:cNvSpPr>
              <a:spLocks noChangeAspect="1" noChangeArrowheads="1"/>
            </p:cNvSpPr>
            <p:nvPr/>
          </p:nvSpPr>
          <p:spPr bwMode="auto">
            <a:xfrm>
              <a:off x="7528222" y="3170239"/>
              <a:ext cx="1714512" cy="473075"/>
            </a:xfrm>
            <a:prstGeom prst="roundRect">
              <a:avLst>
                <a:gd name="adj" fmla="val 20745"/>
              </a:avLst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1600" b="1" dirty="0" smtClean="0">
                  <a:solidFill>
                    <a:schemeClr val="tx1"/>
                  </a:solidFill>
                  <a:cs typeface="Times New Roman" pitchFamily="18" charset="0"/>
                </a:rPr>
                <a:t>F = A.B plus A</a:t>
              </a:r>
              <a:endParaRPr lang="ar-DZ" sz="1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4" name="Rectangle 161"/>
          <p:cNvSpPr>
            <a:spLocks noChangeArrowheads="1"/>
          </p:cNvSpPr>
          <p:nvPr/>
        </p:nvSpPr>
        <p:spPr bwMode="auto">
          <a:xfrm>
            <a:off x="6044902" y="282530"/>
            <a:ext cx="500065" cy="214314"/>
          </a:xfrm>
          <a:prstGeom prst="rect">
            <a:avLst/>
          </a:prstGeom>
          <a:solidFill>
            <a:srgbClr val="00B050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34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85784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25" name="Groupe 24"/>
          <p:cNvGrpSpPr/>
          <p:nvPr/>
        </p:nvGrpSpPr>
        <p:grpSpPr>
          <a:xfrm>
            <a:off x="3593902" y="0"/>
            <a:ext cx="5544000" cy="1476000"/>
            <a:chOff x="3593902" y="0"/>
            <a:chExt cx="5544000" cy="1476000"/>
          </a:xfrm>
        </p:grpSpPr>
        <p:sp>
          <p:nvSpPr>
            <p:cNvPr id="4" name="Rectangle 3"/>
            <p:cNvSpPr/>
            <p:nvPr/>
          </p:nvSpPr>
          <p:spPr>
            <a:xfrm>
              <a:off x="3620678" y="0"/>
              <a:ext cx="5500726" cy="147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5" name="Image 3"/>
            <p:cNvPicPr preferRelativeResize="0">
              <a:picLocks/>
            </p:cNvPicPr>
            <p:nvPr/>
          </p:nvPicPr>
          <p:blipFill>
            <a:blip r:embed="rId3">
              <a:lum bright="-40000"/>
            </a:blip>
            <a:srcRect t="77572" b="6192"/>
            <a:stretch>
              <a:fillRect/>
            </a:stretch>
          </p:blipFill>
          <p:spPr bwMode="auto">
            <a:xfrm>
              <a:off x="3593902" y="727377"/>
              <a:ext cx="5544000" cy="7200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9" name="Image 8"/>
            <p:cNvPicPr preferRelativeResize="0">
              <a:picLocks/>
            </p:cNvPicPr>
            <p:nvPr/>
          </p:nvPicPr>
          <p:blipFill>
            <a:blip r:embed="rId3">
              <a:lum bright="-40000"/>
            </a:blip>
            <a:srcRect b="81961"/>
            <a:stretch>
              <a:fillRect/>
            </a:stretch>
          </p:blipFill>
          <p:spPr bwMode="auto">
            <a:xfrm>
              <a:off x="3593903" y="0"/>
              <a:ext cx="5530647" cy="7920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6" name="AutoShape 160"/>
          <p:cNvSpPr>
            <a:spLocks noChangeArrowheads="1"/>
          </p:cNvSpPr>
          <p:nvPr/>
        </p:nvSpPr>
        <p:spPr bwMode="auto">
          <a:xfrm>
            <a:off x="6061181" y="39898"/>
            <a:ext cx="2434130" cy="216000"/>
          </a:xfrm>
          <a:prstGeom prst="roundRect">
            <a:avLst>
              <a:gd name="adj" fmla="val 0"/>
            </a:avLst>
          </a:prstGeom>
          <a:solidFill>
            <a:srgbClr val="FF3300">
              <a:alpha val="32157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7" name="Rectangle 161"/>
          <p:cNvSpPr>
            <a:spLocks noChangeArrowheads="1"/>
          </p:cNvSpPr>
          <p:nvPr/>
        </p:nvSpPr>
        <p:spPr bwMode="auto">
          <a:xfrm>
            <a:off x="3669143" y="970068"/>
            <a:ext cx="814273" cy="218232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8" name="Rectangle 161"/>
          <p:cNvSpPr>
            <a:spLocks noChangeArrowheads="1"/>
          </p:cNvSpPr>
          <p:nvPr/>
        </p:nvSpPr>
        <p:spPr bwMode="auto">
          <a:xfrm>
            <a:off x="7672528" y="970068"/>
            <a:ext cx="1224000" cy="218232"/>
          </a:xfrm>
          <a:prstGeom prst="rect">
            <a:avLst/>
          </a:prstGeom>
          <a:solidFill>
            <a:srgbClr val="3486D9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  <p:grpSp>
        <p:nvGrpSpPr>
          <p:cNvPr id="26" name="Groupe 25"/>
          <p:cNvGrpSpPr/>
          <p:nvPr/>
        </p:nvGrpSpPr>
        <p:grpSpPr>
          <a:xfrm>
            <a:off x="398436" y="2472936"/>
            <a:ext cx="835640" cy="214314"/>
            <a:chOff x="398436" y="2472936"/>
            <a:chExt cx="835640" cy="214314"/>
          </a:xfrm>
        </p:grpSpPr>
        <p:sp>
          <p:nvSpPr>
            <p:cNvPr id="11" name="Rectangle 10"/>
            <p:cNvSpPr/>
            <p:nvPr/>
          </p:nvSpPr>
          <p:spPr>
            <a:xfrm>
              <a:off x="406076" y="2472936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98436" y="2472936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0 1 0 1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Groupe 27"/>
          <p:cNvGrpSpPr/>
          <p:nvPr/>
        </p:nvGrpSpPr>
        <p:grpSpPr>
          <a:xfrm>
            <a:off x="2448872" y="5558492"/>
            <a:ext cx="828000" cy="227962"/>
            <a:chOff x="2448872" y="5558492"/>
            <a:chExt cx="828000" cy="227962"/>
          </a:xfrm>
        </p:grpSpPr>
        <p:sp>
          <p:nvSpPr>
            <p:cNvPr id="13" name="Rectangle 12"/>
            <p:cNvSpPr/>
            <p:nvPr/>
          </p:nvSpPr>
          <p:spPr>
            <a:xfrm>
              <a:off x="2448872" y="5572140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448872" y="5558492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1 1 0 1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Groupe 28"/>
          <p:cNvGrpSpPr/>
          <p:nvPr/>
        </p:nvGrpSpPr>
        <p:grpSpPr>
          <a:xfrm>
            <a:off x="4520574" y="5538131"/>
            <a:ext cx="324000" cy="224825"/>
            <a:chOff x="4520574" y="5538131"/>
            <a:chExt cx="324000" cy="224825"/>
          </a:xfrm>
        </p:grpSpPr>
        <p:sp>
          <p:nvSpPr>
            <p:cNvPr id="15" name="Rectangle 14"/>
            <p:cNvSpPr/>
            <p:nvPr/>
          </p:nvSpPr>
          <p:spPr>
            <a:xfrm>
              <a:off x="4520574" y="5548642"/>
              <a:ext cx="324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520574" y="5538131"/>
              <a:ext cx="324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Groupe 29"/>
          <p:cNvGrpSpPr/>
          <p:nvPr/>
        </p:nvGrpSpPr>
        <p:grpSpPr>
          <a:xfrm>
            <a:off x="4905607" y="5545405"/>
            <a:ext cx="329347" cy="219783"/>
            <a:chOff x="4905607" y="5545405"/>
            <a:chExt cx="329347" cy="219783"/>
          </a:xfrm>
        </p:grpSpPr>
        <p:sp>
          <p:nvSpPr>
            <p:cNvPr id="17" name="Rectangle 16"/>
            <p:cNvSpPr/>
            <p:nvPr/>
          </p:nvSpPr>
          <p:spPr>
            <a:xfrm>
              <a:off x="4910954" y="5550874"/>
              <a:ext cx="324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905607" y="5545405"/>
              <a:ext cx="324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Groupe 30"/>
          <p:cNvGrpSpPr/>
          <p:nvPr/>
        </p:nvGrpSpPr>
        <p:grpSpPr>
          <a:xfrm>
            <a:off x="7806722" y="4298448"/>
            <a:ext cx="828000" cy="215770"/>
            <a:chOff x="7806722" y="4298448"/>
            <a:chExt cx="828000" cy="215770"/>
          </a:xfrm>
        </p:grpSpPr>
        <p:sp>
          <p:nvSpPr>
            <p:cNvPr id="19" name="Rectangle 18"/>
            <p:cNvSpPr/>
            <p:nvPr/>
          </p:nvSpPr>
          <p:spPr>
            <a:xfrm>
              <a:off x="7806722" y="4299904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806722" y="4298448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0 1 1 1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Groupe 26"/>
          <p:cNvGrpSpPr/>
          <p:nvPr/>
        </p:nvGrpSpPr>
        <p:grpSpPr>
          <a:xfrm>
            <a:off x="376752" y="4324643"/>
            <a:ext cx="835640" cy="214314"/>
            <a:chOff x="376752" y="4324643"/>
            <a:chExt cx="835640" cy="214314"/>
          </a:xfrm>
        </p:grpSpPr>
        <p:sp>
          <p:nvSpPr>
            <p:cNvPr id="21" name="Rectangle 20"/>
            <p:cNvSpPr/>
            <p:nvPr/>
          </p:nvSpPr>
          <p:spPr>
            <a:xfrm>
              <a:off x="384392" y="4324643"/>
              <a:ext cx="828000" cy="214314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76752" y="4324643"/>
              <a:ext cx="828000" cy="214314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b="1" dirty="0" smtClean="0">
                  <a:solidFill>
                    <a:schemeClr val="tx1"/>
                  </a:solidFill>
                </a:rPr>
                <a:t>0 0 1 1</a:t>
              </a:r>
              <a:endParaRPr lang="fr-FR" sz="16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Groupe 31"/>
          <p:cNvGrpSpPr/>
          <p:nvPr/>
        </p:nvGrpSpPr>
        <p:grpSpPr>
          <a:xfrm>
            <a:off x="7528222" y="3112754"/>
            <a:ext cx="1714512" cy="530560"/>
            <a:chOff x="7528222" y="3112754"/>
            <a:chExt cx="1714512" cy="530560"/>
          </a:xfrm>
        </p:grpSpPr>
        <p:sp>
          <p:nvSpPr>
            <p:cNvPr id="23" name="AutoShape 9"/>
            <p:cNvSpPr>
              <a:spLocks noChangeAspect="1" noChangeArrowheads="1"/>
            </p:cNvSpPr>
            <p:nvPr/>
          </p:nvSpPr>
          <p:spPr bwMode="auto">
            <a:xfrm>
              <a:off x="7616506" y="3112754"/>
              <a:ext cx="1527494" cy="473075"/>
            </a:xfrm>
            <a:prstGeom prst="roundRect">
              <a:avLst>
                <a:gd name="adj" fmla="val 20745"/>
              </a:avLst>
            </a:prstGeom>
            <a:ln>
              <a:solidFill>
                <a:schemeClr val="tx1"/>
              </a:solidFill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endParaRPr lang="ar-DZ" sz="2800" b="1" dirty="0"/>
            </a:p>
          </p:txBody>
        </p:sp>
        <p:sp>
          <p:nvSpPr>
            <p:cNvPr id="24" name="AutoShape 9"/>
            <p:cNvSpPr>
              <a:spLocks noChangeAspect="1" noChangeArrowheads="1"/>
            </p:cNvSpPr>
            <p:nvPr/>
          </p:nvSpPr>
          <p:spPr bwMode="auto">
            <a:xfrm>
              <a:off x="7528222" y="3170239"/>
              <a:ext cx="1714512" cy="473075"/>
            </a:xfrm>
            <a:prstGeom prst="roundRect">
              <a:avLst>
                <a:gd name="adj" fmla="val 20745"/>
              </a:avLst>
            </a:prstGeom>
            <a:noFill/>
            <a:ln>
              <a:noFill/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pPr rtl="1"/>
              <a:r>
                <a:rPr lang="fr-FR" sz="1200" b="1" dirty="0" smtClean="0">
                  <a:solidFill>
                    <a:schemeClr val="tx1"/>
                  </a:solidFill>
                  <a:cs typeface="Times New Roman" pitchFamily="18" charset="0"/>
                </a:rPr>
                <a:t>F=A.B plus A plus 1</a:t>
              </a:r>
              <a:endParaRPr lang="ar-DZ" sz="12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3" name="Rectangle 161"/>
          <p:cNvSpPr>
            <a:spLocks noChangeArrowheads="1"/>
          </p:cNvSpPr>
          <p:nvPr/>
        </p:nvSpPr>
        <p:spPr bwMode="auto">
          <a:xfrm>
            <a:off x="7657483" y="282530"/>
            <a:ext cx="500065" cy="214314"/>
          </a:xfrm>
          <a:prstGeom prst="rect">
            <a:avLst/>
          </a:prstGeom>
          <a:solidFill>
            <a:srgbClr val="00B050">
              <a:alpha val="47059"/>
            </a:srgbClr>
          </a:soli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33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 l="25276" t="14561" r="33023" b="5707"/>
          <a:stretch>
            <a:fillRect/>
          </a:stretch>
        </p:blipFill>
        <p:spPr bwMode="auto">
          <a:xfrm>
            <a:off x="4716463" y="115888"/>
            <a:ext cx="4427537" cy="652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/>
          <a:srcRect l="24902" t="12587" r="33025" b="6683"/>
          <a:stretch>
            <a:fillRect/>
          </a:stretch>
        </p:blipFill>
        <p:spPr bwMode="auto">
          <a:xfrm>
            <a:off x="0" y="115888"/>
            <a:ext cx="4427538" cy="652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179388" y="6210300"/>
            <a:ext cx="3887787" cy="404813"/>
          </a:xfrm>
          <a:prstGeom prst="rect">
            <a:avLst/>
          </a:prstGeom>
          <a:solidFill>
            <a:srgbClr val="FF3300">
              <a:alpha val="1019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4945063" y="6210300"/>
            <a:ext cx="3887787" cy="404813"/>
          </a:xfrm>
          <a:prstGeom prst="rect">
            <a:avLst/>
          </a:prstGeom>
          <a:solidFill>
            <a:srgbClr val="FF3300">
              <a:alpha val="1019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1258888" y="73025"/>
            <a:ext cx="1762125" cy="331788"/>
          </a:xfrm>
          <a:prstGeom prst="rect">
            <a:avLst/>
          </a:prstGeom>
          <a:solidFill>
            <a:srgbClr val="FF3300">
              <a:alpha val="1019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6011863" y="87313"/>
            <a:ext cx="1736725" cy="331787"/>
          </a:xfrm>
          <a:prstGeom prst="rect">
            <a:avLst/>
          </a:prstGeom>
          <a:solidFill>
            <a:srgbClr val="FF3300">
              <a:alpha val="1019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  <p:transition advTm="354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nimBg="1"/>
      <p:bldP spid="26629" grpId="0" animBg="1"/>
      <p:bldP spid="26630" grpId="0" animBg="1"/>
      <p:bldP spid="2663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/>
          <p:cNvGrpSpPr/>
          <p:nvPr/>
        </p:nvGrpSpPr>
        <p:grpSpPr>
          <a:xfrm>
            <a:off x="285720" y="1027404"/>
            <a:ext cx="8715436" cy="5072098"/>
            <a:chOff x="285720" y="1027404"/>
            <a:chExt cx="8715436" cy="5072098"/>
          </a:xfrm>
        </p:grpSpPr>
        <p:grpSp>
          <p:nvGrpSpPr>
            <p:cNvPr id="11" name="Groupe 10"/>
            <p:cNvGrpSpPr/>
            <p:nvPr/>
          </p:nvGrpSpPr>
          <p:grpSpPr>
            <a:xfrm>
              <a:off x="285720" y="1027404"/>
              <a:ext cx="8715436" cy="5072098"/>
              <a:chOff x="285720" y="1027404"/>
              <a:chExt cx="8715436" cy="5072098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2"/>
              <a:srcRect l="8056" t="16601" r="2588" b="14062"/>
              <a:stretch>
                <a:fillRect/>
              </a:stretch>
            </p:blipFill>
            <p:spPr bwMode="auto">
              <a:xfrm>
                <a:off x="285720" y="1027404"/>
                <a:ext cx="8715436" cy="507209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8" name="ZoneTexte 7"/>
              <p:cNvSpPr txBox="1"/>
              <p:nvPr/>
            </p:nvSpPr>
            <p:spPr>
              <a:xfrm>
                <a:off x="5738821" y="5029211"/>
                <a:ext cx="357190" cy="36000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square" rtlCol="0">
                <a:spAutoFit/>
              </a:bodyPr>
              <a:lstStyle/>
              <a:p>
                <a:endParaRPr lang="fr-FR" dirty="0"/>
              </a:p>
            </p:txBody>
          </p:sp>
        </p:grpSp>
        <p:cxnSp>
          <p:nvCxnSpPr>
            <p:cNvPr id="10" name="Connecteur droit 9"/>
            <p:cNvCxnSpPr/>
            <p:nvPr/>
          </p:nvCxnSpPr>
          <p:spPr>
            <a:xfrm>
              <a:off x="5848359" y="5057787"/>
              <a:ext cx="144000" cy="158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" name="ZoneTexte 4"/>
          <p:cNvSpPr txBox="1"/>
          <p:nvPr/>
        </p:nvSpPr>
        <p:spPr>
          <a:xfrm>
            <a:off x="6715140" y="142852"/>
            <a:ext cx="2357454" cy="52322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2800" b="1" dirty="0" smtClean="0">
                <a:solidFill>
                  <a:srgbClr val="FF0000"/>
                </a:solidFill>
              </a:rPr>
              <a:t>- أكمل الجدول: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091380" y="1814501"/>
            <a:ext cx="114300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……….…....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377264" y="1824026"/>
            <a:ext cx="471492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….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115193" y="2140141"/>
            <a:ext cx="114300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……….…....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8401077" y="2149666"/>
            <a:ext cx="471492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….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7091380" y="2493756"/>
            <a:ext cx="114300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……….…....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8377264" y="2503281"/>
            <a:ext cx="471492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….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7115193" y="2895596"/>
            <a:ext cx="114300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……….…....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8401077" y="2905121"/>
            <a:ext cx="471492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….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7081855" y="3283149"/>
            <a:ext cx="114300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……….…....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8367739" y="3292674"/>
            <a:ext cx="471492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….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7105668" y="3608789"/>
            <a:ext cx="114300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……….…....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8391552" y="3618314"/>
            <a:ext cx="471492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….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7081855" y="3962404"/>
            <a:ext cx="114300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……….…....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8367739" y="3971929"/>
            <a:ext cx="471492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….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7105668" y="4364244"/>
            <a:ext cx="114300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……….…....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8391552" y="4373769"/>
            <a:ext cx="471492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….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7143768" y="5043499"/>
            <a:ext cx="114300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……….…....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8429652" y="5053024"/>
            <a:ext cx="471492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….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7167581" y="5369139"/>
            <a:ext cx="114300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……….…....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8453465" y="5378664"/>
            <a:ext cx="471492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….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7143768" y="5722754"/>
            <a:ext cx="114300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……….…....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8429652" y="5732279"/>
            <a:ext cx="471492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….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7143768" y="4705359"/>
            <a:ext cx="1143008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……….…....</a:t>
            </a:r>
            <a:endParaRPr lang="fr-FR" sz="1400" dirty="0">
              <a:solidFill>
                <a:schemeClr val="tx1"/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8429652" y="4714884"/>
            <a:ext cx="471492" cy="307777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tx1"/>
                </a:solidFill>
              </a:rPr>
              <a:t>….</a:t>
            </a:r>
            <a:endParaRPr lang="fr-FR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6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5" grpId="0"/>
      <p:bldP spid="3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071546"/>
            <a:ext cx="8612146" cy="500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ZoneTexte 2"/>
          <p:cNvSpPr txBox="1"/>
          <p:nvPr/>
        </p:nvSpPr>
        <p:spPr>
          <a:xfrm>
            <a:off x="7151415" y="1825134"/>
            <a:ext cx="1143008" cy="252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……….…....</a:t>
            </a:r>
            <a:endParaRPr lang="fr-FR" sz="14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8405400" y="1824026"/>
            <a:ext cx="471492" cy="252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….</a:t>
            </a:r>
            <a:endParaRPr lang="fr-FR" sz="14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7143329" y="2161407"/>
            <a:ext cx="1143008" cy="252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……….…....</a:t>
            </a:r>
            <a:endParaRPr lang="fr-FR" sz="14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8418580" y="2160299"/>
            <a:ext cx="471492" cy="252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….</a:t>
            </a:r>
            <a:endParaRPr lang="fr-FR" sz="14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151415" y="2515022"/>
            <a:ext cx="1143008" cy="252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……….…....</a:t>
            </a:r>
            <a:endParaRPr lang="fr-FR" sz="14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8426666" y="2503281"/>
            <a:ext cx="471492" cy="252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….</a:t>
            </a:r>
            <a:endParaRPr lang="fr-FR" sz="14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143329" y="2895596"/>
            <a:ext cx="1143008" cy="252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……….…....</a:t>
            </a:r>
            <a:endParaRPr lang="fr-FR" sz="14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8429213" y="2905121"/>
            <a:ext cx="471492" cy="252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….</a:t>
            </a:r>
            <a:endParaRPr lang="fr-FR" sz="14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141890" y="3283149"/>
            <a:ext cx="1143008" cy="252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……….…....</a:t>
            </a:r>
            <a:endParaRPr lang="fr-FR" sz="14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8415694" y="3292674"/>
            <a:ext cx="471492" cy="252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….</a:t>
            </a:r>
            <a:endParaRPr lang="fr-FR" sz="14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155070" y="3630055"/>
            <a:ext cx="1143008" cy="252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……….…....</a:t>
            </a:r>
            <a:endParaRPr lang="fr-FR" sz="14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8419688" y="3618314"/>
            <a:ext cx="471492" cy="252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….</a:t>
            </a:r>
            <a:endParaRPr lang="fr-FR" sz="14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7163156" y="3994303"/>
            <a:ext cx="1143008" cy="252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……….…....</a:t>
            </a:r>
            <a:endParaRPr lang="fr-FR" sz="14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8417141" y="4003828"/>
            <a:ext cx="471492" cy="252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….</a:t>
            </a:r>
            <a:endParaRPr lang="fr-FR" sz="14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7155070" y="4385510"/>
            <a:ext cx="1143008" cy="252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……….…....</a:t>
            </a:r>
            <a:endParaRPr lang="fr-FR" sz="14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8419688" y="4373769"/>
            <a:ext cx="471492" cy="252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….</a:t>
            </a:r>
            <a:endParaRPr lang="fr-FR" sz="14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7171904" y="5064765"/>
            <a:ext cx="1143008" cy="252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……….…....</a:t>
            </a:r>
            <a:endParaRPr lang="fr-FR" sz="14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8425889" y="5063657"/>
            <a:ext cx="471492" cy="252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….</a:t>
            </a:r>
            <a:endParaRPr lang="fr-FR" sz="14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7174451" y="5390405"/>
            <a:ext cx="1143008" cy="252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……….…....</a:t>
            </a:r>
            <a:endParaRPr lang="fr-FR" sz="14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8428436" y="5389297"/>
            <a:ext cx="471492" cy="252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….</a:t>
            </a:r>
            <a:endParaRPr lang="fr-FR" sz="14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7171904" y="5754653"/>
            <a:ext cx="1143008" cy="252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……….…....</a:t>
            </a:r>
            <a:endParaRPr lang="fr-FR" sz="14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8447155" y="5742912"/>
            <a:ext cx="471492" cy="252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….</a:t>
            </a:r>
            <a:endParaRPr lang="fr-FR" sz="14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7182537" y="4726625"/>
            <a:ext cx="1143008" cy="252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……….…....</a:t>
            </a:r>
            <a:endParaRPr lang="fr-FR" sz="14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8436522" y="4714884"/>
            <a:ext cx="471492" cy="252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….</a:t>
            </a:r>
            <a:endParaRPr lang="fr-FR" sz="14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4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2"/>
                                            </p:cond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7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2"/>
                                            </p:cond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7"/>
                                            </p:cond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2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7"/>
                                            </p:cond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2"/>
                                            </p:cond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7"/>
                                            </p:cond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2"/>
                                            </p:cond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7"/>
                                            </p:cond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2"/>
                                            </p:cond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37"/>
                                            </p:cond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2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7"/>
                                            </p:cond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2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7"/>
                                            </p:cond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62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67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2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7"/>
                                            </p:cond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82"/>
                                            </p:cond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87"/>
                                            </p:cond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2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8" presetClass="entr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7"/>
                                            </p:cond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9521" t="6836" r="1465" b="24804"/>
          <a:stretch>
            <a:fillRect/>
          </a:stretch>
        </p:blipFill>
        <p:spPr bwMode="auto">
          <a:xfrm>
            <a:off x="319062" y="571480"/>
            <a:ext cx="8682094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57158" y="1428736"/>
            <a:ext cx="8143932" cy="3154710"/>
          </a:xfrm>
          <a:prstGeom prst="rect">
            <a:avLst/>
          </a:prstGeom>
          <a:noFill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ar-DZ" sz="19900" b="1" dirty="0" smtClean="0">
                <a:solidFill>
                  <a:srgbClr val="FF0000"/>
                </a:solidFill>
              </a:rPr>
              <a:t>ملاحظة:</a:t>
            </a:r>
            <a:endParaRPr lang="fr-FR" sz="199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Légende encadrée 2 9"/>
          <p:cNvSpPr/>
          <p:nvPr/>
        </p:nvSpPr>
        <p:spPr>
          <a:xfrm>
            <a:off x="6572264" y="1428736"/>
            <a:ext cx="2196000" cy="57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92747"/>
              <a:gd name="adj6" fmla="val -39347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sz="1600" b="1" dirty="0" smtClean="0">
                <a:solidFill>
                  <a:schemeClr val="tx1"/>
                </a:solidFill>
              </a:rPr>
              <a:t>من المفروض  </a:t>
            </a:r>
            <a:r>
              <a:rPr lang="fr-FR" sz="1600" b="1" dirty="0" err="1" smtClean="0">
                <a:solidFill>
                  <a:schemeClr val="tx1"/>
                </a:solidFill>
              </a:rPr>
              <a:t>Vcc</a:t>
            </a:r>
            <a:r>
              <a:rPr lang="ar-DZ" sz="1600" b="1" dirty="0" smtClean="0">
                <a:solidFill>
                  <a:schemeClr val="tx1"/>
                </a:solidFill>
              </a:rPr>
              <a:t> رقم قطبه هو 24 وليس 12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1" name="Légende encadrée 2 10"/>
          <p:cNvSpPr/>
          <p:nvPr/>
        </p:nvSpPr>
        <p:spPr>
          <a:xfrm flipH="1">
            <a:off x="714348" y="5214950"/>
            <a:ext cx="2376032" cy="57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7340"/>
              <a:gd name="adj6" fmla="val -32398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sz="1600" b="1" dirty="0" smtClean="0">
                <a:solidFill>
                  <a:schemeClr val="tx1"/>
                </a:solidFill>
              </a:rPr>
              <a:t>من المفروض  </a:t>
            </a:r>
            <a:r>
              <a:rPr lang="fr-FR" sz="1600" b="1" dirty="0" smtClean="0">
                <a:solidFill>
                  <a:schemeClr val="tx1"/>
                </a:solidFill>
              </a:rPr>
              <a:t>GND</a:t>
            </a:r>
            <a:r>
              <a:rPr lang="ar-DZ" sz="1600" b="1" dirty="0" smtClean="0">
                <a:solidFill>
                  <a:schemeClr val="tx1"/>
                </a:solidFill>
              </a:rPr>
              <a:t> رقم قطبه هو </a:t>
            </a:r>
            <a:r>
              <a:rPr lang="fr-FR" sz="1600" b="1" dirty="0" smtClean="0">
                <a:solidFill>
                  <a:schemeClr val="tx1"/>
                </a:solidFill>
              </a:rPr>
              <a:t>12</a:t>
            </a:r>
            <a:r>
              <a:rPr lang="ar-DZ" sz="1600" b="1" dirty="0" smtClean="0">
                <a:solidFill>
                  <a:schemeClr val="tx1"/>
                </a:solidFill>
              </a:rPr>
              <a:t> وليس </a:t>
            </a:r>
            <a:r>
              <a:rPr lang="fr-FR" sz="1600" b="1" dirty="0" smtClean="0">
                <a:solidFill>
                  <a:schemeClr val="tx1"/>
                </a:solidFill>
              </a:rPr>
              <a:t>24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6643702" y="4357694"/>
            <a:ext cx="2304000" cy="648000"/>
          </a:xfrm>
          <a:prstGeom prst="roundRect">
            <a:avLst>
              <a:gd name="adj" fmla="val 31482"/>
            </a:avLst>
          </a:prstGeom>
          <a:noFill/>
          <a:ln w="38100"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b="1" dirty="0" smtClean="0">
                <a:solidFill>
                  <a:schemeClr val="tx1"/>
                </a:solidFill>
              </a:rPr>
              <a:t>للاستبدال نتبع الخطوات التالية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3" name="Flèche vers le bas 12"/>
          <p:cNvSpPr/>
          <p:nvPr/>
        </p:nvSpPr>
        <p:spPr>
          <a:xfrm>
            <a:off x="7715272" y="5214950"/>
            <a:ext cx="214314" cy="500066"/>
          </a:xfrm>
          <a:prstGeom prst="downArrow">
            <a:avLst/>
          </a:prstGeom>
          <a:solidFill>
            <a:srgbClr val="FF33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Légende encadrée 2 2"/>
          <p:cNvSpPr/>
          <p:nvPr/>
        </p:nvSpPr>
        <p:spPr>
          <a:xfrm flipH="1">
            <a:off x="714348" y="5214950"/>
            <a:ext cx="2376032" cy="57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84728"/>
              <a:gd name="adj6" fmla="val -2530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sz="1600" b="1" dirty="0" smtClean="0">
                <a:solidFill>
                  <a:schemeClr val="tx1"/>
                </a:solidFill>
              </a:rPr>
              <a:t>نضغط على الدارة المندمجة جهة اليسار للفارة ثم نختار  </a:t>
            </a:r>
            <a:endParaRPr lang="fr-FR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Légende encadrée 2 3"/>
          <p:cNvSpPr/>
          <p:nvPr/>
        </p:nvSpPr>
        <p:spPr>
          <a:xfrm>
            <a:off x="7286644" y="4000504"/>
            <a:ext cx="1944000" cy="468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09029"/>
              <a:gd name="adj6" fmla="val -44573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sz="1600" b="1" dirty="0" smtClean="0">
                <a:solidFill>
                  <a:schemeClr val="tx1"/>
                </a:solidFill>
              </a:rPr>
              <a:t>نختار </a:t>
            </a:r>
            <a:r>
              <a:rPr lang="fr-FR" sz="1600" b="1" dirty="0" smtClean="0">
                <a:solidFill>
                  <a:schemeClr val="tx1"/>
                </a:solidFill>
              </a:rPr>
              <a:t>Edit </a:t>
            </a:r>
            <a:r>
              <a:rPr lang="fr-FR" sz="1600" b="1" dirty="0" err="1" smtClean="0">
                <a:solidFill>
                  <a:schemeClr val="tx1"/>
                </a:solidFill>
              </a:rPr>
              <a:t>footprint</a:t>
            </a:r>
            <a:endParaRPr lang="fr-FR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Légende encadrée 2 3"/>
          <p:cNvSpPr/>
          <p:nvPr/>
        </p:nvSpPr>
        <p:spPr>
          <a:xfrm>
            <a:off x="7272000" y="3286124"/>
            <a:ext cx="1872000" cy="504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84624"/>
              <a:gd name="adj6" fmla="val -111737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sz="1600" b="1" dirty="0" smtClean="0">
                <a:solidFill>
                  <a:schemeClr val="tx1"/>
                </a:solidFill>
              </a:rPr>
              <a:t>نبحث عن </a:t>
            </a:r>
            <a:r>
              <a:rPr lang="fr-FR" sz="1600" b="1" dirty="0" err="1" smtClean="0">
                <a:solidFill>
                  <a:schemeClr val="tx1"/>
                </a:solidFill>
              </a:rPr>
              <a:t>Vcc</a:t>
            </a:r>
            <a:r>
              <a:rPr lang="ar-DZ" sz="1600" b="1" dirty="0" smtClean="0">
                <a:solidFill>
                  <a:schemeClr val="tx1"/>
                </a:solidFill>
              </a:rPr>
              <a:t> ونستبدل رقمه </a:t>
            </a:r>
            <a:r>
              <a:rPr lang="ar-DZ" sz="1600" b="1" dirty="0" err="1" smtClean="0">
                <a:solidFill>
                  <a:schemeClr val="tx1"/>
                </a:solidFill>
              </a:rPr>
              <a:t>بـ</a:t>
            </a:r>
            <a:r>
              <a:rPr lang="ar-DZ" sz="1600" b="1" dirty="0" smtClean="0">
                <a:solidFill>
                  <a:schemeClr val="tx1"/>
                </a:solidFill>
              </a:rPr>
              <a:t> 24 </a:t>
            </a:r>
            <a:endParaRPr lang="fr-FR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Légende encadrée 2 3"/>
          <p:cNvSpPr/>
          <p:nvPr/>
        </p:nvSpPr>
        <p:spPr>
          <a:xfrm>
            <a:off x="7272000" y="3286124"/>
            <a:ext cx="1944000" cy="504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84624"/>
              <a:gd name="adj6" fmla="val -111737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sz="1600" b="1" dirty="0" smtClean="0">
                <a:solidFill>
                  <a:schemeClr val="tx1"/>
                </a:solidFill>
              </a:rPr>
              <a:t>نبحث عن </a:t>
            </a:r>
            <a:r>
              <a:rPr lang="fr-FR" sz="1600" b="1" dirty="0" smtClean="0">
                <a:solidFill>
                  <a:schemeClr val="tx1"/>
                </a:solidFill>
              </a:rPr>
              <a:t>GND</a:t>
            </a:r>
            <a:r>
              <a:rPr lang="ar-DZ" sz="1600" b="1" dirty="0" smtClean="0">
                <a:solidFill>
                  <a:schemeClr val="tx1"/>
                </a:solidFill>
              </a:rPr>
              <a:t> ونستبدل رقمه </a:t>
            </a:r>
            <a:r>
              <a:rPr lang="ar-DZ" sz="1600" b="1" dirty="0" err="1" smtClean="0">
                <a:solidFill>
                  <a:schemeClr val="tx1"/>
                </a:solidFill>
              </a:rPr>
              <a:t>بـ</a:t>
            </a:r>
            <a:r>
              <a:rPr lang="ar-DZ" sz="1600" b="1" dirty="0" smtClean="0">
                <a:solidFill>
                  <a:schemeClr val="tx1"/>
                </a:solidFill>
              </a:rPr>
              <a:t> </a:t>
            </a:r>
            <a:r>
              <a:rPr lang="fr-FR" sz="1600" b="1" dirty="0" smtClean="0">
                <a:solidFill>
                  <a:schemeClr val="tx1"/>
                </a:solidFill>
              </a:rPr>
              <a:t>12</a:t>
            </a:r>
            <a:r>
              <a:rPr lang="ar-DZ" sz="1600" b="1" dirty="0" smtClean="0">
                <a:solidFill>
                  <a:schemeClr val="tx1"/>
                </a:solidFill>
              </a:rPr>
              <a:t> </a:t>
            </a:r>
            <a:endParaRPr lang="fr-FR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Légende encadrée 2 3"/>
          <p:cNvSpPr/>
          <p:nvPr/>
        </p:nvSpPr>
        <p:spPr>
          <a:xfrm>
            <a:off x="7286644" y="4000504"/>
            <a:ext cx="792000" cy="36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58707"/>
              <a:gd name="adj6" fmla="val -201535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sz="1600" b="1" dirty="0" smtClean="0">
                <a:solidFill>
                  <a:schemeClr val="tx1"/>
                </a:solidFill>
              </a:rPr>
              <a:t>ثم </a:t>
            </a:r>
            <a:r>
              <a:rPr lang="fr-FR" sz="1600" b="1" dirty="0" smtClean="0">
                <a:solidFill>
                  <a:schemeClr val="tx1"/>
                </a:solidFill>
              </a:rPr>
              <a:t>OK</a:t>
            </a:r>
            <a:endParaRPr lang="fr-FR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Légende encadrée 2 3"/>
          <p:cNvSpPr/>
          <p:nvPr/>
        </p:nvSpPr>
        <p:spPr>
          <a:xfrm>
            <a:off x="7572396" y="2428868"/>
            <a:ext cx="792000" cy="36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18679"/>
              <a:gd name="adj6" fmla="val -426030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DZ" sz="1600" b="1" dirty="0" smtClean="0">
                <a:solidFill>
                  <a:schemeClr val="tx1"/>
                </a:solidFill>
              </a:rPr>
              <a:t>ثم </a:t>
            </a:r>
            <a:r>
              <a:rPr lang="fr-FR" sz="1600" b="1" dirty="0" smtClean="0">
                <a:solidFill>
                  <a:schemeClr val="tx1"/>
                </a:solidFill>
              </a:rPr>
              <a:t>YES</a:t>
            </a:r>
            <a:endParaRPr lang="fr-FR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753600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Légende encadrée 2 2"/>
          <p:cNvSpPr/>
          <p:nvPr/>
        </p:nvSpPr>
        <p:spPr>
          <a:xfrm>
            <a:off x="6572264" y="1428736"/>
            <a:ext cx="2448000" cy="39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50474"/>
              <a:gd name="adj6" fmla="val -31046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fr-FR" sz="1600" b="1" dirty="0" err="1" smtClean="0">
                <a:solidFill>
                  <a:schemeClr val="tx1"/>
                </a:solidFill>
              </a:rPr>
              <a:t>Vcc</a:t>
            </a:r>
            <a:r>
              <a:rPr lang="ar-DZ" sz="1600" b="1" dirty="0" smtClean="0">
                <a:solidFill>
                  <a:schemeClr val="tx1"/>
                </a:solidFill>
              </a:rPr>
              <a:t> رقم قطبه هو 24 وليس 12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4" name="Légende encadrée 2 3"/>
          <p:cNvSpPr/>
          <p:nvPr/>
        </p:nvSpPr>
        <p:spPr>
          <a:xfrm flipH="1">
            <a:off x="714348" y="5214950"/>
            <a:ext cx="2556000" cy="39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3375"/>
              <a:gd name="adj6" fmla="val -25442"/>
            </a:avLst>
          </a:pr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fr-FR" sz="1600" b="1" dirty="0" smtClean="0">
                <a:solidFill>
                  <a:schemeClr val="tx1"/>
                </a:solidFill>
              </a:rPr>
              <a:t>GND</a:t>
            </a:r>
            <a:r>
              <a:rPr lang="ar-DZ" sz="1600" b="1" dirty="0" smtClean="0">
                <a:solidFill>
                  <a:schemeClr val="tx1"/>
                </a:solidFill>
              </a:rPr>
              <a:t> رقم قطبه هو </a:t>
            </a:r>
            <a:r>
              <a:rPr lang="fr-FR" sz="1600" b="1" dirty="0" smtClean="0">
                <a:solidFill>
                  <a:schemeClr val="tx1"/>
                </a:solidFill>
              </a:rPr>
              <a:t>12</a:t>
            </a:r>
            <a:r>
              <a:rPr lang="ar-DZ" sz="1600" b="1" dirty="0" smtClean="0">
                <a:solidFill>
                  <a:schemeClr val="tx1"/>
                </a:solidFill>
              </a:rPr>
              <a:t> وليس </a:t>
            </a:r>
            <a:r>
              <a:rPr lang="fr-FR" sz="1600" b="1" dirty="0" smtClean="0">
                <a:solidFill>
                  <a:schemeClr val="tx1"/>
                </a:solidFill>
              </a:rPr>
              <a:t>24</a:t>
            </a:r>
            <a:endParaRPr lang="fr-FR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571472" y="1643050"/>
            <a:ext cx="8286808" cy="2376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4800" b="1" dirty="0" smtClean="0">
                <a:solidFill>
                  <a:schemeClr val="tx1"/>
                </a:solidFill>
              </a:rPr>
              <a:t>فيديو أعمال الورشة الخاص بالوحدة الحسابية المنطقية 74181 جاهز وسأرسله بإذن الله.</a:t>
            </a:r>
            <a:endParaRPr lang="fr-FR" sz="4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lum bright="-40000"/>
          </a:blip>
          <a:srcRect/>
          <a:stretch>
            <a:fillRect/>
          </a:stretch>
        </p:blipFill>
        <p:spPr bwMode="auto">
          <a:xfrm>
            <a:off x="2285984" y="1571612"/>
            <a:ext cx="5263751" cy="396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5"/>
          <p:cNvGrpSpPr/>
          <p:nvPr/>
        </p:nvGrpSpPr>
        <p:grpSpPr>
          <a:xfrm>
            <a:off x="2577674" y="1291798"/>
            <a:ext cx="2304000" cy="2716393"/>
            <a:chOff x="2577674" y="1291798"/>
            <a:chExt cx="2304000" cy="2716393"/>
          </a:xfrm>
        </p:grpSpPr>
        <p:pic>
          <p:nvPicPr>
            <p:cNvPr id="4" name="Picture 5" descr="H:\#03 Incremental type and absolute type _ Basic Knowledge of Encoder _ TUTORIALS _ Asahi Kasei Microdevices (AKM)_files\1612829136095.png"/>
            <p:cNvPicPr>
              <a:picLocks noChangeAspect="1" noChangeArrowheads="1"/>
            </p:cNvPicPr>
            <p:nvPr/>
          </p:nvPicPr>
          <p:blipFill>
            <a:blip r:embed="rId2"/>
            <a:srcRect r="48816"/>
            <a:stretch>
              <a:fillRect/>
            </a:stretch>
          </p:blipFill>
          <p:spPr bwMode="auto">
            <a:xfrm>
              <a:off x="2577674" y="1291798"/>
              <a:ext cx="2304000" cy="27005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Arc plein 4"/>
            <p:cNvSpPr/>
            <p:nvPr/>
          </p:nvSpPr>
          <p:spPr>
            <a:xfrm rot="10680000">
              <a:off x="2731157" y="2100191"/>
              <a:ext cx="2016000" cy="1908000"/>
            </a:xfrm>
            <a:prstGeom prst="blockArc">
              <a:avLst>
                <a:gd name="adj1" fmla="val 15272401"/>
                <a:gd name="adj2" fmla="val 17236988"/>
                <a:gd name="adj3" fmla="val 3731"/>
              </a:avLst>
            </a:prstGeom>
            <a:solidFill>
              <a:srgbClr val="686868"/>
            </a:solidFill>
            <a:ln>
              <a:solidFill>
                <a:srgbClr val="68686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Groupe 7"/>
          <p:cNvGrpSpPr/>
          <p:nvPr/>
        </p:nvGrpSpPr>
        <p:grpSpPr>
          <a:xfrm>
            <a:off x="642910" y="3286124"/>
            <a:ext cx="2304000" cy="2736000"/>
            <a:chOff x="2577674" y="1291798"/>
            <a:chExt cx="2304000" cy="2716393"/>
          </a:xfrm>
        </p:grpSpPr>
        <p:pic>
          <p:nvPicPr>
            <p:cNvPr id="7" name="Picture 5" descr="H:\#03 Incremental type and absolute type _ Basic Knowledge of Encoder _ TUTORIALS _ Asahi Kasei Microdevices (AKM)_files\1612829136095.png"/>
            <p:cNvPicPr>
              <a:picLocks noChangeAspect="1" noChangeArrowheads="1"/>
            </p:cNvPicPr>
            <p:nvPr/>
          </p:nvPicPr>
          <p:blipFill>
            <a:blip r:embed="rId2"/>
            <a:srcRect r="48816"/>
            <a:stretch>
              <a:fillRect/>
            </a:stretch>
          </p:blipFill>
          <p:spPr bwMode="auto">
            <a:xfrm>
              <a:off x="2577674" y="1291798"/>
              <a:ext cx="2304000" cy="27005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Arc plein 7"/>
            <p:cNvSpPr/>
            <p:nvPr/>
          </p:nvSpPr>
          <p:spPr>
            <a:xfrm rot="10680000">
              <a:off x="2731157" y="2100191"/>
              <a:ext cx="2016000" cy="1908000"/>
            </a:xfrm>
            <a:prstGeom prst="blockArc">
              <a:avLst>
                <a:gd name="adj1" fmla="val 15272401"/>
                <a:gd name="adj2" fmla="val 17236988"/>
                <a:gd name="adj3" fmla="val 3731"/>
              </a:avLst>
            </a:prstGeom>
            <a:solidFill>
              <a:srgbClr val="686868"/>
            </a:solidFill>
            <a:ln>
              <a:solidFill>
                <a:srgbClr val="68686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 par défaut">
  <a:themeElements>
    <a:clrScheme name="Modèle par défaut 4">
      <a:dk1>
        <a:srgbClr val="000000"/>
      </a:dk1>
      <a:lt1>
        <a:srgbClr val="DEF6F1"/>
      </a:lt1>
      <a:dk2>
        <a:srgbClr val="000000"/>
      </a:dk2>
      <a:lt2>
        <a:srgbClr val="969696"/>
      </a:lt2>
      <a:accent1>
        <a:srgbClr val="FFFFFF"/>
      </a:accent1>
      <a:accent2>
        <a:srgbClr val="8DC6FF"/>
      </a:accent2>
      <a:accent3>
        <a:srgbClr val="ECFAF7"/>
      </a:accent3>
      <a:accent4>
        <a:srgbClr val="000000"/>
      </a:accent4>
      <a:accent5>
        <a:srgbClr val="FFFFFF"/>
      </a:accent5>
      <a:accent6>
        <a:srgbClr val="7FB3E7"/>
      </a:accent6>
      <a:hlink>
        <a:srgbClr val="0066CC"/>
      </a:hlink>
      <a:folHlink>
        <a:srgbClr val="00A8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2141</TotalTime>
  <Words>2007</Words>
  <Application>Microsoft Office PowerPoint</Application>
  <PresentationFormat>Affichage à l'écran (4:3)</PresentationFormat>
  <Paragraphs>806</Paragraphs>
  <Slides>73</Slides>
  <Notes>5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73</vt:i4>
      </vt:variant>
    </vt:vector>
  </HeadingPairs>
  <TitlesOfParts>
    <vt:vector size="74" baseType="lpstr">
      <vt:lpstr>Modèle par défaut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Diapositive 34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Diapositive 46</vt:lpstr>
      <vt:lpstr>Diapositive 47</vt:lpstr>
      <vt:lpstr>Diapositive 48</vt:lpstr>
      <vt:lpstr>Diapositive 49</vt:lpstr>
      <vt:lpstr>Diapositive 50</vt:lpstr>
      <vt:lpstr>Diapositive 51</vt:lpstr>
      <vt:lpstr>Diapositive 52</vt:lpstr>
      <vt:lpstr>Diapositive 53</vt:lpstr>
      <vt:lpstr>Diapositive 54</vt:lpstr>
      <vt:lpstr>Diapositive 55</vt:lpstr>
      <vt:lpstr>Diapositive 56</vt:lpstr>
      <vt:lpstr>Diapositive 57</vt:lpstr>
      <vt:lpstr>Diapositive 58</vt:lpstr>
      <vt:lpstr>Diapositive 59</vt:lpstr>
      <vt:lpstr>Diapositive 60</vt:lpstr>
      <vt:lpstr>Diapositive 61</vt:lpstr>
      <vt:lpstr>Diapositive 62</vt:lpstr>
      <vt:lpstr>Diapositive 63</vt:lpstr>
      <vt:lpstr>Diapositive 64</vt:lpstr>
      <vt:lpstr>Diapositive 65</vt:lpstr>
      <vt:lpstr>Diapositive 66</vt:lpstr>
      <vt:lpstr>Diapositive 67</vt:lpstr>
      <vt:lpstr>Diapositive 68</vt:lpstr>
      <vt:lpstr>Diapositive 69</vt:lpstr>
      <vt:lpstr>Diapositive 70</vt:lpstr>
      <vt:lpstr>Diapositive 71</vt:lpstr>
      <vt:lpstr>Diapositive 72</vt:lpstr>
      <vt:lpstr>Diapositive 73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SWEET</dc:creator>
  <cp:lastModifiedBy>SWEET</cp:lastModifiedBy>
  <cp:revision>519</cp:revision>
  <dcterms:created xsi:type="dcterms:W3CDTF">2021-12-15T17:57:15Z</dcterms:created>
  <dcterms:modified xsi:type="dcterms:W3CDTF">2022-01-20T18:40:23Z</dcterms:modified>
</cp:coreProperties>
</file>