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56" r:id="rId4"/>
    <p:sldId id="257" r:id="rId5"/>
    <p:sldId id="258" r:id="rId6"/>
    <p:sldId id="259" r:id="rId7"/>
    <p:sldId id="335" r:id="rId8"/>
    <p:sldId id="336" r:id="rId9"/>
    <p:sldId id="260" r:id="rId10"/>
    <p:sldId id="346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9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8" r:id="rId33"/>
    <p:sldId id="290" r:id="rId34"/>
    <p:sldId id="291" r:id="rId35"/>
    <p:sldId id="292" r:id="rId36"/>
    <p:sldId id="295" r:id="rId37"/>
    <p:sldId id="299" r:id="rId38"/>
    <p:sldId id="300" r:id="rId39"/>
    <p:sldId id="302" r:id="rId40"/>
    <p:sldId id="303" r:id="rId41"/>
    <p:sldId id="304" r:id="rId42"/>
    <p:sldId id="305" r:id="rId43"/>
    <p:sldId id="306" r:id="rId44"/>
    <p:sldId id="307" r:id="rId45"/>
    <p:sldId id="308" r:id="rId46"/>
    <p:sldId id="309" r:id="rId47"/>
    <p:sldId id="310" r:id="rId48"/>
    <p:sldId id="311" r:id="rId49"/>
    <p:sldId id="312" r:id="rId50"/>
    <p:sldId id="313" r:id="rId51"/>
    <p:sldId id="314" r:id="rId52"/>
    <p:sldId id="315" r:id="rId53"/>
    <p:sldId id="316" r:id="rId54"/>
    <p:sldId id="317" r:id="rId55"/>
    <p:sldId id="318" r:id="rId56"/>
    <p:sldId id="319" r:id="rId57"/>
    <p:sldId id="340" r:id="rId58"/>
    <p:sldId id="321" r:id="rId59"/>
    <p:sldId id="322" r:id="rId60"/>
    <p:sldId id="343" r:id="rId61"/>
    <p:sldId id="342" r:id="rId62"/>
    <p:sldId id="347" r:id="rId63"/>
    <p:sldId id="341" r:id="rId64"/>
    <p:sldId id="339" r:id="rId65"/>
    <p:sldId id="345" r:id="rId66"/>
    <p:sldId id="323" r:id="rId67"/>
    <p:sldId id="326" r:id="rId68"/>
    <p:sldId id="327" r:id="rId69"/>
    <p:sldId id="328" r:id="rId70"/>
    <p:sldId id="332" r:id="rId71"/>
    <p:sldId id="333" r:id="rId72"/>
    <p:sldId id="334" r:id="rId73"/>
    <p:sldId id="344" r:id="rId74"/>
    <p:sldId id="350" r:id="rId7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CC"/>
    <a:srgbClr val="3333FF"/>
    <a:srgbClr val="0000FF"/>
    <a:srgbClr val="CC00FF"/>
    <a:srgbClr val="0066FF"/>
    <a:srgbClr val="0033CC"/>
    <a:srgbClr val="008000"/>
    <a:srgbClr val="0099CC"/>
    <a:srgbClr val="339933"/>
    <a:srgbClr val="FF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2970" autoAdjust="0"/>
  </p:normalViewPr>
  <p:slideViewPr>
    <p:cSldViewPr>
      <p:cViewPr>
        <p:scale>
          <a:sx n="70" d="100"/>
          <a:sy n="70" d="100"/>
        </p:scale>
        <p:origin x="-432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76" Type="http://schemas.openxmlformats.org/officeDocument/2006/relationships/presProps" Target="presProps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slide" Target="slides/slide71.xml"/><Relationship Id="rId79" Type="http://schemas.openxmlformats.org/officeDocument/2006/relationships/tableStyles" Target="tableStyle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D9573-BAF4-4077-B0BD-815D8CCFB49B}" type="datetimeFigureOut">
              <a:rPr lang="fr-FR" smtClean="0"/>
              <a:pPr/>
              <a:t>16/08/2022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05208-851A-4B28-9749-A26E4861784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D9573-BAF4-4077-B0BD-815D8CCFB49B}" type="datetimeFigureOut">
              <a:rPr lang="fr-FR" smtClean="0"/>
              <a:pPr/>
              <a:t>16/08/2022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05208-851A-4B28-9749-A26E4861784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D9573-BAF4-4077-B0BD-815D8CCFB49B}" type="datetimeFigureOut">
              <a:rPr lang="fr-FR" smtClean="0"/>
              <a:pPr/>
              <a:t>16/08/2022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05208-851A-4B28-9749-A26E4861784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D9573-BAF4-4077-B0BD-815D8CCFB49B}" type="datetimeFigureOut">
              <a:rPr lang="fr-FR" smtClean="0"/>
              <a:pPr/>
              <a:t>16/08/2022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05208-851A-4B28-9749-A26E4861784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D9573-BAF4-4077-B0BD-815D8CCFB49B}" type="datetimeFigureOut">
              <a:rPr lang="fr-FR" smtClean="0"/>
              <a:pPr/>
              <a:t>16/08/2022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05208-851A-4B28-9749-A26E4861784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D9573-BAF4-4077-B0BD-815D8CCFB49B}" type="datetimeFigureOut">
              <a:rPr lang="fr-FR" smtClean="0"/>
              <a:pPr/>
              <a:t>16/08/2022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05208-851A-4B28-9749-A26E4861784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D9573-BAF4-4077-B0BD-815D8CCFB49B}" type="datetimeFigureOut">
              <a:rPr lang="fr-FR" smtClean="0"/>
              <a:pPr/>
              <a:t>16/08/2022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05208-851A-4B28-9749-A26E4861784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D9573-BAF4-4077-B0BD-815D8CCFB49B}" type="datetimeFigureOut">
              <a:rPr lang="fr-FR" smtClean="0"/>
              <a:pPr/>
              <a:t>16/08/2022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05208-851A-4B28-9749-A26E4861784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D9573-BAF4-4077-B0BD-815D8CCFB49B}" type="datetimeFigureOut">
              <a:rPr lang="fr-FR" smtClean="0"/>
              <a:pPr/>
              <a:t>16/08/2022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05208-851A-4B28-9749-A26E4861784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D9573-BAF4-4077-B0BD-815D8CCFB49B}" type="datetimeFigureOut">
              <a:rPr lang="fr-FR" smtClean="0"/>
              <a:pPr/>
              <a:t>16/08/2022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05208-851A-4B28-9749-A26E4861784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D9573-BAF4-4077-B0BD-815D8CCFB49B}" type="datetimeFigureOut">
              <a:rPr lang="fr-FR" smtClean="0"/>
              <a:pPr/>
              <a:t>16/08/2022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05208-851A-4B28-9749-A26E4861784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691D76-D35F-4544-A222-CD6477B3096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607848-18FC-491A-8809-46FCD4BA737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C74AB4-7633-4431-BCB2-0BFF1A8515B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9CD6AC-31C7-4A73-A67A-6288906E3D6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0ECFB7-2737-4746-96A3-044B6DA16B0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DCC540-F4C2-4B3E-B4D4-A5062CC5D48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90895B-9EA6-4634-B767-38211E16DF0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AED0B9-D90B-43A4-B983-51488E4FCD2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57890C-F933-49C9-BF57-0CEC3C7A725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E9D6ED-C643-4E9C-AFBA-2741AD804FE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22F137-DF85-4361-ACEF-5E2D7677C53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B8F5FE-E752-4117-A037-B2E6EF73EA5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EAEF63-EEDD-4E7F-B7C1-B2B1863368F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585B7E-CE74-446F-8F27-7421C96059B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98F75F-2E1F-493E-8AF0-25AF5BC9637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6B97B4-8006-46B8-9540-7A5C1C0C878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48FC1B-5F35-4652-B25E-BBE269395B3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804874-8EF4-4176-A9CB-B4F787F3223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E5FCCC-381A-4AF4-B16B-160E4634988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C07F6D-742D-47CE-B1AF-0DD761C9532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AD0DBB-A874-4DB7-9E32-10554189741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19BC51-51F4-4DA5-8093-7139C78B451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9D9573-BAF4-4077-B0BD-815D8CCFB49B}" type="datetimeFigureOut">
              <a:rPr lang="fr-FR" smtClean="0"/>
              <a:pPr/>
              <a:t>16/08/2022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B05208-851A-4B28-9749-A26E4861784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E19958C1-C31C-4CC2-8C44-E8380AEFA68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553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53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53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6A64CFB9-105F-4FF2-94CE-3C485755930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emf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png"/><Relationship Id="rId5" Type="http://schemas.openxmlformats.org/officeDocument/2006/relationships/image" Target="../media/image13.emf"/><Relationship Id="rId4" Type="http://schemas.openxmlformats.org/officeDocument/2006/relationships/image" Target="../media/image14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4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3.pn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370" y="-6350"/>
            <a:ext cx="9065260" cy="6870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5867400" y="260350"/>
            <a:ext cx="2952750" cy="3968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 dirty="0" err="1">
                <a:solidFill>
                  <a:srgbClr val="FF0000"/>
                </a:solidFill>
                <a:cs typeface="Arabic Transparent" pitchFamily="2" charset="-78"/>
              </a:rPr>
              <a:t>انواع</a:t>
            </a:r>
            <a:r>
              <a:rPr lang="ar-DZ" sz="2000" b="1" dirty="0">
                <a:solidFill>
                  <a:srgbClr val="FF0000"/>
                </a:solidFill>
                <a:cs typeface="Arabic Transparent" pitchFamily="2" charset="-78"/>
              </a:rPr>
              <a:t> </a:t>
            </a:r>
            <a:r>
              <a:rPr lang="ar-DZ" sz="2000" b="1" dirty="0" err="1">
                <a:solidFill>
                  <a:srgbClr val="FF0000"/>
                </a:solidFill>
                <a:cs typeface="Arabic Transparent" pitchFamily="2" charset="-78"/>
              </a:rPr>
              <a:t>الانظمة</a:t>
            </a:r>
            <a:r>
              <a:rPr lang="ar-DZ" sz="2000" b="1" dirty="0">
                <a:solidFill>
                  <a:srgbClr val="FF0000"/>
                </a:solidFill>
                <a:cs typeface="Arabic Transparent" pitchFamily="2" charset="-78"/>
              </a:rPr>
              <a:t>: هناك 3 </a:t>
            </a:r>
            <a:r>
              <a:rPr lang="ar-DZ" sz="2000" b="1" dirty="0" err="1">
                <a:solidFill>
                  <a:srgbClr val="FF0000"/>
                </a:solidFill>
                <a:cs typeface="Arabic Transparent" pitchFamily="2" charset="-78"/>
              </a:rPr>
              <a:t>انواع</a:t>
            </a:r>
            <a:r>
              <a:rPr lang="ar-DZ" sz="2000" b="1" dirty="0">
                <a:solidFill>
                  <a:srgbClr val="FF0000"/>
                </a:solidFill>
                <a:cs typeface="Arabic Transparent" pitchFamily="2" charset="-78"/>
              </a:rPr>
              <a:t>:</a:t>
            </a:r>
            <a:endParaRPr lang="fr-FR" sz="20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6659563" y="765175"/>
            <a:ext cx="1944687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u="sng" dirty="0">
                <a:solidFill>
                  <a:srgbClr val="0066FF"/>
                </a:solidFill>
                <a:cs typeface="Arabic Transparent" pitchFamily="2" charset="-78"/>
              </a:rPr>
              <a:t>1 </a:t>
            </a:r>
            <a:r>
              <a:rPr lang="ar-DZ" b="1" u="sng" dirty="0" err="1">
                <a:solidFill>
                  <a:srgbClr val="0066FF"/>
                </a:solidFill>
                <a:cs typeface="Arabic Transparent" pitchFamily="2" charset="-78"/>
              </a:rPr>
              <a:t>ـ</a:t>
            </a:r>
            <a:r>
              <a:rPr lang="ar-DZ" b="1" u="sng" dirty="0">
                <a:solidFill>
                  <a:srgbClr val="0066FF"/>
                </a:solidFill>
                <a:cs typeface="Arabic Transparent" pitchFamily="2" charset="-78"/>
              </a:rPr>
              <a:t> </a:t>
            </a:r>
            <a:r>
              <a:rPr lang="ar-DZ" b="1" u="sng" dirty="0" smtClean="0">
                <a:solidFill>
                  <a:srgbClr val="0066FF"/>
                </a:solidFill>
                <a:cs typeface="Arabic Transparent" pitchFamily="2" charset="-78"/>
              </a:rPr>
              <a:t>أنظمة </a:t>
            </a:r>
            <a:r>
              <a:rPr lang="ar-DZ" b="1" u="sng" dirty="0">
                <a:solidFill>
                  <a:srgbClr val="0066FF"/>
                </a:solidFill>
                <a:cs typeface="Arabic Transparent" pitchFamily="2" charset="-78"/>
              </a:rPr>
              <a:t>يدوية:</a:t>
            </a:r>
            <a:endParaRPr lang="fr-FR" b="1" u="sng" dirty="0">
              <a:solidFill>
                <a:srgbClr val="0066FF"/>
              </a:solidFill>
              <a:cs typeface="Arabic Transparent" pitchFamily="2" charset="-78"/>
            </a:endParaRPr>
          </a:p>
        </p:txBody>
      </p:sp>
      <p:pic>
        <p:nvPicPr>
          <p:cNvPr id="30727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3350" y="1412875"/>
            <a:ext cx="5689600" cy="43989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4" grpId="0"/>
      <p:bldP spid="307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6659563" y="620713"/>
            <a:ext cx="1944687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u="sng" dirty="0">
                <a:solidFill>
                  <a:srgbClr val="0066FF"/>
                </a:solidFill>
                <a:cs typeface="Arabic Transparent" pitchFamily="2" charset="-78"/>
              </a:rPr>
              <a:t>2 </a:t>
            </a:r>
            <a:r>
              <a:rPr lang="ar-DZ" b="1" u="sng" dirty="0" err="1">
                <a:solidFill>
                  <a:srgbClr val="0066FF"/>
                </a:solidFill>
                <a:cs typeface="Arabic Transparent" pitchFamily="2" charset="-78"/>
              </a:rPr>
              <a:t>ـ</a:t>
            </a:r>
            <a:r>
              <a:rPr lang="ar-DZ" b="1" u="sng" dirty="0">
                <a:solidFill>
                  <a:srgbClr val="0066FF"/>
                </a:solidFill>
                <a:cs typeface="Arabic Transparent" pitchFamily="2" charset="-78"/>
              </a:rPr>
              <a:t> </a:t>
            </a:r>
            <a:r>
              <a:rPr lang="ar-DZ" b="1" u="sng" dirty="0" err="1">
                <a:solidFill>
                  <a:srgbClr val="0066FF"/>
                </a:solidFill>
                <a:cs typeface="Arabic Transparent" pitchFamily="2" charset="-78"/>
              </a:rPr>
              <a:t>انظمة</a:t>
            </a:r>
            <a:r>
              <a:rPr lang="ar-DZ" b="1" u="sng" dirty="0">
                <a:solidFill>
                  <a:srgbClr val="0066FF"/>
                </a:solidFill>
                <a:cs typeface="Arabic Transparent" pitchFamily="2" charset="-78"/>
              </a:rPr>
              <a:t> شبه </a:t>
            </a:r>
            <a:r>
              <a:rPr lang="ar-DZ" b="1" u="sng" dirty="0" err="1">
                <a:solidFill>
                  <a:srgbClr val="0066FF"/>
                </a:solidFill>
                <a:cs typeface="Arabic Transparent" pitchFamily="2" charset="-78"/>
              </a:rPr>
              <a:t>الية</a:t>
            </a:r>
            <a:r>
              <a:rPr lang="ar-DZ" b="1" u="sng" dirty="0">
                <a:solidFill>
                  <a:srgbClr val="0066FF"/>
                </a:solidFill>
                <a:cs typeface="Arabic Transparent" pitchFamily="2" charset="-78"/>
              </a:rPr>
              <a:t>:</a:t>
            </a:r>
            <a:endParaRPr lang="fr-FR" b="1" u="sng" dirty="0">
              <a:solidFill>
                <a:srgbClr val="0066FF"/>
              </a:solidFill>
              <a:cs typeface="Arabic Transparent" pitchFamily="2" charset="-78"/>
            </a:endParaRPr>
          </a:p>
        </p:txBody>
      </p:sp>
      <p:pic>
        <p:nvPicPr>
          <p:cNvPr id="31750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1913" y="1412875"/>
            <a:ext cx="6119812" cy="438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6877050" y="404813"/>
            <a:ext cx="1800225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u="sng" dirty="0">
                <a:solidFill>
                  <a:srgbClr val="0066FF"/>
                </a:solidFill>
                <a:cs typeface="Arabic Transparent" pitchFamily="2" charset="-78"/>
              </a:rPr>
              <a:t>3 </a:t>
            </a:r>
            <a:r>
              <a:rPr lang="ar-DZ" b="1" u="sng" dirty="0" err="1">
                <a:solidFill>
                  <a:srgbClr val="0066FF"/>
                </a:solidFill>
                <a:cs typeface="Arabic Transparent" pitchFamily="2" charset="-78"/>
              </a:rPr>
              <a:t>ـ</a:t>
            </a:r>
            <a:r>
              <a:rPr lang="ar-DZ" b="1" u="sng" dirty="0">
                <a:solidFill>
                  <a:srgbClr val="0066FF"/>
                </a:solidFill>
                <a:cs typeface="Arabic Transparent" pitchFamily="2" charset="-78"/>
              </a:rPr>
              <a:t> </a:t>
            </a:r>
            <a:r>
              <a:rPr lang="ar-DZ" b="1" u="sng" dirty="0" err="1">
                <a:solidFill>
                  <a:srgbClr val="0066FF"/>
                </a:solidFill>
                <a:cs typeface="Arabic Transparent" pitchFamily="2" charset="-78"/>
              </a:rPr>
              <a:t>انظمة</a:t>
            </a:r>
            <a:r>
              <a:rPr lang="ar-DZ" b="1" u="sng" dirty="0">
                <a:solidFill>
                  <a:srgbClr val="0066FF"/>
                </a:solidFill>
                <a:cs typeface="Arabic Transparent" pitchFamily="2" charset="-78"/>
              </a:rPr>
              <a:t> </a:t>
            </a:r>
            <a:r>
              <a:rPr lang="ar-DZ" b="1" u="sng" dirty="0" err="1">
                <a:solidFill>
                  <a:srgbClr val="0066FF"/>
                </a:solidFill>
                <a:cs typeface="Arabic Transparent" pitchFamily="2" charset="-78"/>
              </a:rPr>
              <a:t>الية</a:t>
            </a:r>
            <a:r>
              <a:rPr lang="ar-DZ" b="1" u="sng" dirty="0">
                <a:solidFill>
                  <a:srgbClr val="0066FF"/>
                </a:solidFill>
                <a:cs typeface="Arabic Transparent" pitchFamily="2" charset="-78"/>
              </a:rPr>
              <a:t>:</a:t>
            </a:r>
            <a:endParaRPr lang="fr-FR" b="1" u="sng" dirty="0">
              <a:solidFill>
                <a:srgbClr val="0066FF"/>
              </a:solidFill>
              <a:cs typeface="Arabic Transparent" pitchFamily="2" charset="-78"/>
            </a:endParaRPr>
          </a:p>
        </p:txBody>
      </p:sp>
      <p:pic>
        <p:nvPicPr>
          <p:cNvPr id="32774" name="Picture 6"/>
          <p:cNvPicPr>
            <a:picLocks noChangeAspect="1" noChangeArrowheads="1"/>
          </p:cNvPicPr>
          <p:nvPr/>
        </p:nvPicPr>
        <p:blipFill>
          <a:blip r:embed="rId2"/>
          <a:srcRect l="11351" t="36870" r="30504" b="14584"/>
          <a:stretch>
            <a:fillRect/>
          </a:stretch>
        </p:blipFill>
        <p:spPr bwMode="auto">
          <a:xfrm>
            <a:off x="1042988" y="1412875"/>
            <a:ext cx="6553200" cy="410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989138"/>
            <a:ext cx="2736850" cy="204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10"/>
          <p:cNvSpPr>
            <a:spLocks noChangeArrowheads="1"/>
          </p:cNvSpPr>
          <p:nvPr/>
        </p:nvSpPr>
        <p:spPr bwMode="auto">
          <a:xfrm rot="5400000">
            <a:off x="3454369" y="1773238"/>
            <a:ext cx="2087563" cy="2808288"/>
          </a:xfrm>
          <a:custGeom>
            <a:avLst/>
            <a:gdLst>
              <a:gd name="G0" fmla="+- 9313 0 0"/>
              <a:gd name="G1" fmla="+- 21600 0 9313"/>
              <a:gd name="G2" fmla="*/ 9313 1 2"/>
              <a:gd name="G3" fmla="+- 21600 0 G2"/>
              <a:gd name="G4" fmla="+/ 9313 21600 2"/>
              <a:gd name="G5" fmla="+/ G1 0 2"/>
              <a:gd name="G6" fmla="*/ 21600 21600 9313"/>
              <a:gd name="G7" fmla="*/ G6 1 2"/>
              <a:gd name="G8" fmla="+- 21600 0 G7"/>
              <a:gd name="G9" fmla="*/ 21600 1 2"/>
              <a:gd name="G10" fmla="+- 9313 0 G9"/>
              <a:gd name="G11" fmla="?: G10 G8 0"/>
              <a:gd name="G12" fmla="?: G10 G7 21600"/>
              <a:gd name="T0" fmla="*/ 16943 w 21600"/>
              <a:gd name="T1" fmla="*/ 10800 h 21600"/>
              <a:gd name="T2" fmla="*/ 10800 w 21600"/>
              <a:gd name="T3" fmla="*/ 21600 h 21600"/>
              <a:gd name="T4" fmla="*/ 4657 w 21600"/>
              <a:gd name="T5" fmla="*/ 10800 h 21600"/>
              <a:gd name="T6" fmla="*/ 10800 w 21600"/>
              <a:gd name="T7" fmla="*/ 0 h 21600"/>
              <a:gd name="T8" fmla="*/ 6457 w 21600"/>
              <a:gd name="T9" fmla="*/ 6457 h 21600"/>
              <a:gd name="T10" fmla="*/ 15143 w 21600"/>
              <a:gd name="T11" fmla="*/ 1514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9313" y="21600"/>
                </a:lnTo>
                <a:lnTo>
                  <a:pt x="12287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pic>
        <p:nvPicPr>
          <p:cNvPr id="6" name="Picture 3" descr="C:\Documents and Settings\DJENIDI\Mes documents\Downloads\SySteme_ahmed\vignette-autres-1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03907" y="2060575"/>
            <a:ext cx="2857500" cy="207645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</p:pic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6765895" y="4221163"/>
            <a:ext cx="1835150" cy="6413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3600" b="1">
                <a:solidFill>
                  <a:srgbClr val="0066FF"/>
                </a:solidFill>
                <a:cs typeface="Arabic Transparent" pitchFamily="2" charset="-78"/>
              </a:rPr>
              <a:t>نظام الي</a:t>
            </a:r>
            <a:endParaRPr lang="fr-FR" sz="3600" b="1">
              <a:solidFill>
                <a:srgbClr val="0066FF"/>
              </a:solidFill>
              <a:cs typeface="Arabic Transparent" pitchFamily="2" charset="-78"/>
            </a:endParaRPr>
          </a:p>
        </p:txBody>
      </p:sp>
      <p:sp>
        <p:nvSpPr>
          <p:cNvPr id="8" name="Text Box 13"/>
          <p:cNvSpPr txBox="1">
            <a:spLocks noChangeArrowheads="1"/>
          </p:cNvSpPr>
          <p:nvPr/>
        </p:nvSpPr>
        <p:spPr bwMode="auto">
          <a:xfrm>
            <a:off x="573057" y="4076700"/>
            <a:ext cx="2592388" cy="6413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DZ" sz="3600" b="1">
                <a:solidFill>
                  <a:srgbClr val="0066FF"/>
                </a:solidFill>
                <a:cs typeface="Arabic Transparent" pitchFamily="2" charset="-78"/>
              </a:rPr>
              <a:t>نظام تقليدي </a:t>
            </a:r>
            <a:endParaRPr lang="fr-FR" sz="3600" b="1">
              <a:solidFill>
                <a:srgbClr val="0066FF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7"/>
          <p:cNvSpPr>
            <a:spLocks noChangeArrowheads="1"/>
          </p:cNvSpPr>
          <p:nvPr/>
        </p:nvSpPr>
        <p:spPr bwMode="auto">
          <a:xfrm>
            <a:off x="6511925" y="642918"/>
            <a:ext cx="2574925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ar-DZ" sz="1800" b="1" i="0" u="none" strike="noStrike" kern="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Simplified Arabic" pitchFamily="2" charset="-78"/>
              </a:rPr>
              <a:t>1 ـ البنية المادية لنظام آلي</a:t>
            </a:r>
            <a:r>
              <a: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Simplified Arabic" pitchFamily="2" charset="-78"/>
              </a:rPr>
              <a:t> :</a:t>
            </a:r>
            <a:r>
              <a: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1149350" y="642918"/>
            <a:ext cx="5581650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كل نظام ألي مكون من جزئيين أساسيين يتبادلان المعلومات فيما بينهما</a:t>
            </a: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:</a:t>
            </a: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</a:p>
        </p:txBody>
      </p:sp>
      <p:sp>
        <p:nvSpPr>
          <p:cNvPr id="33" name="AutoShape 13"/>
          <p:cNvSpPr>
            <a:spLocks noChangeArrowheads="1"/>
          </p:cNvSpPr>
          <p:nvPr/>
        </p:nvSpPr>
        <p:spPr bwMode="auto">
          <a:xfrm>
            <a:off x="3301567" y="2077075"/>
            <a:ext cx="965905" cy="249662"/>
          </a:xfrm>
          <a:prstGeom prst="rightArrow">
            <a:avLst>
              <a:gd name="adj1" fmla="val 50000"/>
              <a:gd name="adj2" fmla="val 96721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4" name="Text Box 14"/>
          <p:cNvSpPr txBox="1">
            <a:spLocks noChangeArrowheads="1"/>
          </p:cNvSpPr>
          <p:nvPr/>
        </p:nvSpPr>
        <p:spPr bwMode="auto">
          <a:xfrm>
            <a:off x="3390868" y="1714488"/>
            <a:ext cx="892234" cy="38881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rtl="1"/>
            <a:r>
              <a:rPr lang="ar-DZ" sz="2000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أوامر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35" name="AutoShape 15"/>
          <p:cNvSpPr>
            <a:spLocks noChangeArrowheads="1"/>
          </p:cNvSpPr>
          <p:nvPr/>
        </p:nvSpPr>
        <p:spPr bwMode="auto">
          <a:xfrm rot="10800000">
            <a:off x="3271428" y="3227156"/>
            <a:ext cx="965905" cy="249662"/>
          </a:xfrm>
          <a:prstGeom prst="rightArrow">
            <a:avLst>
              <a:gd name="adj1" fmla="val 50000"/>
              <a:gd name="adj2" fmla="val 96721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6" name="Text Box 16"/>
          <p:cNvSpPr txBox="1">
            <a:spLocks noChangeArrowheads="1"/>
          </p:cNvSpPr>
          <p:nvPr/>
        </p:nvSpPr>
        <p:spPr bwMode="auto">
          <a:xfrm>
            <a:off x="3359055" y="2861033"/>
            <a:ext cx="1141507" cy="3806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rtl="1"/>
            <a:r>
              <a:rPr lang="ar-DZ" sz="2000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معلومات</a:t>
            </a:r>
            <a:endParaRPr lang="en-US" sz="2800" dirty="0">
              <a:solidFill>
                <a:schemeClr val="tx1"/>
              </a:solidFill>
            </a:endParaRPr>
          </a:p>
        </p:txBody>
      </p:sp>
      <p:grpSp>
        <p:nvGrpSpPr>
          <p:cNvPr id="40" name="Groupe 39"/>
          <p:cNvGrpSpPr/>
          <p:nvPr/>
        </p:nvGrpSpPr>
        <p:grpSpPr>
          <a:xfrm>
            <a:off x="1785918" y="1917418"/>
            <a:ext cx="1521789" cy="1620754"/>
            <a:chOff x="1785918" y="1917418"/>
            <a:chExt cx="1521789" cy="1620754"/>
          </a:xfrm>
        </p:grpSpPr>
        <p:sp>
          <p:nvSpPr>
            <p:cNvPr id="15" name="Text Box 4"/>
            <p:cNvSpPr txBox="1">
              <a:spLocks noChangeArrowheads="1"/>
            </p:cNvSpPr>
            <p:nvPr/>
          </p:nvSpPr>
          <p:spPr bwMode="auto">
            <a:xfrm>
              <a:off x="1799466" y="1917418"/>
              <a:ext cx="1427925" cy="1620754"/>
            </a:xfrm>
            <a:prstGeom prst="rect">
              <a:avLst/>
            </a:prstGeom>
            <a:solidFill>
              <a:srgbClr val="FFC000"/>
            </a:solidFill>
            <a:ln w="3810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Text Box 12"/>
            <p:cNvSpPr txBox="1">
              <a:spLocks noChangeArrowheads="1"/>
            </p:cNvSpPr>
            <p:nvPr/>
          </p:nvSpPr>
          <p:spPr bwMode="auto">
            <a:xfrm>
              <a:off x="1785918" y="1917418"/>
              <a:ext cx="1432780" cy="1620754"/>
            </a:xfrm>
            <a:prstGeom prst="rect">
              <a:avLst/>
            </a:prstGeom>
            <a:noFill/>
            <a:ln w="3810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1" name="Text Box 5"/>
            <p:cNvSpPr txBox="1">
              <a:spLocks noChangeArrowheads="1"/>
            </p:cNvSpPr>
            <p:nvPr/>
          </p:nvSpPr>
          <p:spPr bwMode="auto">
            <a:xfrm>
              <a:off x="3070324" y="2371758"/>
              <a:ext cx="237383" cy="473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endParaRPr lang="en-US"/>
            </a:p>
          </p:txBody>
        </p:sp>
        <p:sp>
          <p:nvSpPr>
            <p:cNvPr id="38" name="WordArt 18"/>
            <p:cNvSpPr>
              <a:spLocks noChangeAspect="1" noChangeArrowheads="1" noChangeShapeType="1" noTextEdit="1"/>
            </p:cNvSpPr>
            <p:nvPr/>
          </p:nvSpPr>
          <p:spPr bwMode="auto">
            <a:xfrm>
              <a:off x="1902355" y="2465605"/>
              <a:ext cx="1225138" cy="55688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rtl="1"/>
              <a:r>
                <a:rPr lang="ar-DZ" b="1" kern="10" dirty="0" smtClean="0">
                  <a:ln w="11430"/>
                  <a:solidFill>
                    <a:srgbClr val="C0000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cs typeface="Arabic Transparent"/>
                </a:rPr>
                <a:t>الجزء التحكم</a:t>
              </a:r>
              <a:endParaRPr lang="ar-DZ" b="1" kern="10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Arabic Transparent"/>
              </a:endParaRPr>
            </a:p>
            <a:p>
              <a:pPr algn="ctr" rtl="1"/>
              <a:r>
                <a:rPr lang="fr-FR" b="1" kern="10" dirty="0" smtClean="0">
                  <a:ln w="11430"/>
                  <a:solidFill>
                    <a:srgbClr val="C0000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cs typeface="Arabic Transparent"/>
                </a:rPr>
                <a:t>PC</a:t>
              </a:r>
              <a:endParaRPr lang="fr-FR" b="1" kern="10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Arabic Transparent"/>
              </a:endParaRPr>
            </a:p>
          </p:txBody>
        </p:sp>
      </p:grpSp>
      <p:grpSp>
        <p:nvGrpSpPr>
          <p:cNvPr id="41" name="Groupe 40"/>
          <p:cNvGrpSpPr/>
          <p:nvPr/>
        </p:nvGrpSpPr>
        <p:grpSpPr>
          <a:xfrm>
            <a:off x="4285869" y="1917418"/>
            <a:ext cx="2357483" cy="1633070"/>
            <a:chOff x="4285869" y="1917418"/>
            <a:chExt cx="2357483" cy="1633070"/>
          </a:xfrm>
        </p:grpSpPr>
        <p:sp>
          <p:nvSpPr>
            <p:cNvPr id="30" name="Text Box 12"/>
            <p:cNvSpPr txBox="1">
              <a:spLocks noChangeArrowheads="1"/>
            </p:cNvSpPr>
            <p:nvPr/>
          </p:nvSpPr>
          <p:spPr bwMode="auto">
            <a:xfrm>
              <a:off x="4285869" y="1917418"/>
              <a:ext cx="2357462" cy="1620754"/>
            </a:xfrm>
            <a:prstGeom prst="rect">
              <a:avLst/>
            </a:prstGeom>
            <a:solidFill>
              <a:srgbClr val="FFC000"/>
            </a:solidFill>
            <a:ln w="3810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2" name="Text Box 12"/>
            <p:cNvSpPr txBox="1">
              <a:spLocks noChangeArrowheads="1"/>
            </p:cNvSpPr>
            <p:nvPr/>
          </p:nvSpPr>
          <p:spPr bwMode="auto">
            <a:xfrm>
              <a:off x="4285890" y="1929734"/>
              <a:ext cx="2357462" cy="1620754"/>
            </a:xfrm>
            <a:prstGeom prst="rect">
              <a:avLst/>
            </a:prstGeom>
            <a:noFill/>
            <a:ln w="3810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7" name="WordArt 18"/>
            <p:cNvSpPr>
              <a:spLocks noChangeAspect="1" noChangeArrowheads="1" noChangeShapeType="1" noTextEdit="1"/>
            </p:cNvSpPr>
            <p:nvPr/>
          </p:nvSpPr>
          <p:spPr bwMode="auto">
            <a:xfrm>
              <a:off x="4562136" y="2285774"/>
              <a:ext cx="1735612" cy="78891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rtl="1"/>
              <a:r>
                <a:rPr lang="ar-DZ" b="1" kern="10" dirty="0" smtClean="0">
                  <a:ln w="11430"/>
                  <a:solidFill>
                    <a:srgbClr val="3333FF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الجزء </a:t>
              </a:r>
              <a:r>
                <a:rPr lang="ar-DZ" b="1" kern="10" dirty="0">
                  <a:ln w="11430"/>
                  <a:solidFill>
                    <a:srgbClr val="3333FF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المنفذ</a:t>
              </a:r>
            </a:p>
            <a:p>
              <a:pPr algn="ctr" rtl="1"/>
              <a:r>
                <a:rPr lang="fr-FR" b="1" kern="10" dirty="0">
                  <a:ln w="11430"/>
                  <a:solidFill>
                    <a:srgbClr val="3333FF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PO</a:t>
              </a:r>
            </a:p>
          </p:txBody>
        </p:sp>
        <p:pic>
          <p:nvPicPr>
            <p:cNvPr id="29" name="Picture 1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786446" y="2928934"/>
              <a:ext cx="846137" cy="620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2" name="Rectangle 18"/>
          <p:cNvSpPr>
            <a:spLocks noChangeArrowheads="1"/>
          </p:cNvSpPr>
          <p:nvPr/>
        </p:nvSpPr>
        <p:spPr bwMode="auto">
          <a:xfrm>
            <a:off x="5254625" y="4071942"/>
            <a:ext cx="3789363" cy="457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ea typeface="Times New Roman" pitchFamily="18" charset="0"/>
                <a:cs typeface="Arabic Transparent" pitchFamily="2" charset="-78"/>
              </a:rPr>
              <a:t>1</a:t>
            </a:r>
            <a:r>
              <a:rPr kumimoji="0" lang="ar-DZ" sz="1800" b="1" i="0" u="none" strike="noStrike" kern="0" cap="none" spc="0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ea typeface="Times New Roman" pitchFamily="18" charset="0"/>
                <a:cs typeface="Arabic Transparent" pitchFamily="2" charset="-78"/>
              </a:rPr>
              <a:t> ـ</a:t>
            </a:r>
            <a:r>
              <a:rPr kumimoji="0" lang="ar-DZ" sz="2400" b="1" i="0" u="none" strike="noStrike" kern="0" cap="none" spc="0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Simplified Arabic" pitchFamily="2" charset="-78"/>
              </a:rPr>
              <a:t> جزء التنفيذ</a:t>
            </a:r>
            <a:r>
              <a:rPr kumimoji="0" lang="fr-FR" sz="2000" b="1" i="0" u="none" strike="noStrike" kern="0" cap="none" spc="0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ea typeface="Times New Roman" pitchFamily="18" charset="0"/>
                <a:cs typeface="Simplified Arabic" pitchFamily="2" charset="-78"/>
              </a:rPr>
              <a:t>(</a:t>
            </a:r>
            <a:r>
              <a: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cs typeface="Times New Roman" pitchFamily="18" charset="0"/>
              </a:rPr>
              <a:t>Partie opérative</a:t>
            </a:r>
            <a:r>
              <a:rPr kumimoji="0" lang="fr-FR" sz="2000" b="1" i="0" u="none" strike="noStrike" kern="0" cap="none" spc="0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cs typeface="Simplified Arabic" pitchFamily="2" charset="-78"/>
              </a:rPr>
              <a:t>)</a:t>
            </a:r>
            <a:r>
              <a:rPr kumimoji="0" lang="fr-FR" sz="2400" b="1" i="0" u="none" strike="noStrike" kern="0" cap="none" spc="0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Simplified Arabic" pitchFamily="2" charset="-78"/>
              </a:rPr>
              <a:t>:</a:t>
            </a:r>
            <a:r>
              <a: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3" name="Rectangle 19"/>
          <p:cNvSpPr>
            <a:spLocks noChangeArrowheads="1"/>
          </p:cNvSpPr>
          <p:nvPr/>
        </p:nvSpPr>
        <p:spPr bwMode="auto">
          <a:xfrm>
            <a:off x="715963" y="4121155"/>
            <a:ext cx="6386512" cy="6413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8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Times New Roman" pitchFamily="18" charset="0"/>
                <a:cs typeface="Arabic Transparent" pitchFamily="2" charset="-78"/>
              </a:rPr>
              <a:t>هو الجزء المسؤول على تحويل المادة الأولية للحصول على </a:t>
            </a:r>
            <a:endParaRPr kumimoji="0" lang="en-US" sz="1800" b="1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ea typeface="Times New Roman" pitchFamily="18" charset="0"/>
              <a:cs typeface="Arabic Transparent" pitchFamily="2" charset="-78"/>
            </a:endParaRPr>
          </a:p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                                         </a:t>
            </a:r>
            <a:r>
              <a:rPr kumimoji="0" lang="ar-DZ" sz="18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القيمة المضافة بعد استقبال الأوامر من جزء التحكم</a:t>
            </a: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4" name="Rectangle 20"/>
          <p:cNvSpPr>
            <a:spLocks noChangeArrowheads="1"/>
          </p:cNvSpPr>
          <p:nvPr/>
        </p:nvSpPr>
        <p:spPr bwMode="auto">
          <a:xfrm>
            <a:off x="4864100" y="5243513"/>
            <a:ext cx="4086225" cy="457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2000" b="1" i="0" u="none" strike="noStrike" kern="0" cap="none" spc="0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2 ـ</a:t>
            </a:r>
            <a:r>
              <a:rPr kumimoji="0" lang="fr-FR" sz="2400" b="1" i="0" u="none" strike="noStrike" kern="0" cap="none" spc="0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Simplified Arabic" pitchFamily="2" charset="-78"/>
              </a:rPr>
              <a:t>  </a:t>
            </a:r>
            <a:r>
              <a:rPr kumimoji="0" lang="ar-DZ" sz="2400" b="1" i="0" u="none" strike="noStrike" kern="0" cap="none" spc="0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Simplified Arabic" pitchFamily="2" charset="-78"/>
              </a:rPr>
              <a:t>جزء التحكم</a:t>
            </a:r>
            <a:r>
              <a:rPr kumimoji="0" lang="fr-FR" sz="2000" b="1" i="0" u="none" strike="noStrike" kern="0" cap="none" spc="0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ea typeface="Times New Roman" pitchFamily="18" charset="0"/>
                <a:cs typeface="Simplified Arabic" pitchFamily="2" charset="-78"/>
              </a:rPr>
              <a:t>(</a:t>
            </a:r>
            <a:r>
              <a: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cs typeface="Times New Roman" pitchFamily="18" charset="0"/>
              </a:rPr>
              <a:t>Partie commande</a:t>
            </a:r>
            <a:r>
              <a:rPr kumimoji="0" lang="fr-FR" sz="2000" b="1" i="0" u="none" strike="noStrike" kern="0" cap="none" spc="0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cs typeface="Simplified Arabic" pitchFamily="2" charset="-78"/>
              </a:rPr>
              <a:t>)</a:t>
            </a:r>
            <a:r>
              <a:rPr kumimoji="0" lang="fr-FR" sz="2400" b="1" i="0" u="none" strike="noStrike" kern="0" cap="none" spc="0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Simplified Arabic" pitchFamily="2" charset="-78"/>
              </a:rPr>
              <a:t>:</a:t>
            </a:r>
            <a:r>
              <a: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</a:p>
        </p:txBody>
      </p:sp>
      <p:sp>
        <p:nvSpPr>
          <p:cNvPr id="45" name="Rectangle 21"/>
          <p:cNvSpPr>
            <a:spLocks noChangeArrowheads="1"/>
          </p:cNvSpPr>
          <p:nvPr/>
        </p:nvSpPr>
        <p:spPr bwMode="auto">
          <a:xfrm>
            <a:off x="603250" y="5297488"/>
            <a:ext cx="4413250" cy="6413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هو الجزء </a:t>
            </a:r>
            <a:r>
              <a:rPr lang="ar-DZ" b="1" dirty="0" err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المسؤول</a:t>
            </a: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على تصدير الأوامر إلى جزء التنفيذ </a:t>
            </a:r>
            <a:endParaRPr lang="fr-FR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 eaLnBrk="0" hangingPunct="0"/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حسب المعلومات المتحصل عليها حول حالة النظام.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33" grpId="0" animBg="1"/>
      <p:bldP spid="34" grpId="0"/>
      <p:bldP spid="35" grpId="0" animBg="1"/>
      <p:bldP spid="36" grpId="0"/>
      <p:bldP spid="42" grpId="0"/>
      <p:bldP spid="43" grpId="0"/>
      <p:bldP spid="44" grpId="0"/>
      <p:bldP spid="4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28" name="Text Box 32"/>
          <p:cNvSpPr txBox="1">
            <a:spLocks noChangeAspect="1" noChangeArrowheads="1"/>
          </p:cNvSpPr>
          <p:nvPr/>
        </p:nvSpPr>
        <p:spPr bwMode="auto">
          <a:xfrm>
            <a:off x="1187450" y="2565400"/>
            <a:ext cx="2809875" cy="1698625"/>
          </a:xfrm>
          <a:prstGeom prst="rect">
            <a:avLst/>
          </a:prstGeom>
          <a:solidFill>
            <a:srgbClr val="FFFF00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US" b="1"/>
          </a:p>
        </p:txBody>
      </p:sp>
      <p:sp>
        <p:nvSpPr>
          <p:cNvPr id="29729" name="Text Box 33"/>
          <p:cNvSpPr txBox="1">
            <a:spLocks noChangeAspect="1" noChangeArrowheads="1"/>
          </p:cNvSpPr>
          <p:nvPr/>
        </p:nvSpPr>
        <p:spPr bwMode="auto">
          <a:xfrm>
            <a:off x="4838700" y="2611438"/>
            <a:ext cx="2982913" cy="1652587"/>
          </a:xfrm>
          <a:prstGeom prst="rect">
            <a:avLst/>
          </a:prstGeom>
          <a:solidFill>
            <a:srgbClr val="FFFF00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US" b="1"/>
          </a:p>
        </p:txBody>
      </p:sp>
      <p:sp>
        <p:nvSpPr>
          <p:cNvPr id="29730" name="AutoShape 34"/>
          <p:cNvSpPr>
            <a:spLocks noChangeAspect="1" noChangeArrowheads="1"/>
          </p:cNvSpPr>
          <p:nvPr/>
        </p:nvSpPr>
        <p:spPr bwMode="auto">
          <a:xfrm>
            <a:off x="6667500" y="2122488"/>
            <a:ext cx="200025" cy="458787"/>
          </a:xfrm>
          <a:prstGeom prst="downArrow">
            <a:avLst>
              <a:gd name="adj1" fmla="val 50000"/>
              <a:gd name="adj2" fmla="val 57341"/>
            </a:avLst>
          </a:pr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9731" name="AutoShape 35"/>
          <p:cNvSpPr>
            <a:spLocks noChangeAspect="1" noChangeArrowheads="1"/>
          </p:cNvSpPr>
          <p:nvPr/>
        </p:nvSpPr>
        <p:spPr bwMode="auto">
          <a:xfrm>
            <a:off x="6681788" y="4278313"/>
            <a:ext cx="201612" cy="458787"/>
          </a:xfrm>
          <a:prstGeom prst="downArrow">
            <a:avLst>
              <a:gd name="adj1" fmla="val 50000"/>
              <a:gd name="adj2" fmla="val 56890"/>
            </a:avLst>
          </a:pr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9732" name="Text Box 36"/>
          <p:cNvSpPr txBox="1">
            <a:spLocks noChangeAspect="1" noChangeArrowheads="1"/>
          </p:cNvSpPr>
          <p:nvPr/>
        </p:nvSpPr>
        <p:spPr bwMode="auto">
          <a:xfrm>
            <a:off x="5795963" y="1341438"/>
            <a:ext cx="2005012" cy="6381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 rtl="1"/>
            <a:r>
              <a:rPr lang="ar-DZ" sz="2400" b="1">
                <a:solidFill>
                  <a:srgbClr val="0000FF"/>
                </a:solidFill>
                <a:latin typeface="Times New Roman" pitchFamily="18" charset="0"/>
                <a:cs typeface="Arabic Transparent" pitchFamily="2" charset="-78"/>
              </a:rPr>
              <a:t>المادة الأولية</a:t>
            </a:r>
            <a:endParaRPr lang="en-US" sz="2400" b="1">
              <a:solidFill>
                <a:srgbClr val="0000FF"/>
              </a:solidFill>
              <a:latin typeface="Times New Roman" pitchFamily="18" charset="0"/>
              <a:cs typeface="Arabic Transparent" pitchFamily="2" charset="-78"/>
            </a:endParaRPr>
          </a:p>
          <a:p>
            <a:pPr algn="ctr" rtl="1"/>
            <a:r>
              <a:rPr lang="en-US" sz="2400" b="1">
                <a:solidFill>
                  <a:srgbClr val="0000FF"/>
                </a:solidFill>
              </a:rPr>
              <a:t>M.O</a:t>
            </a:r>
          </a:p>
          <a:p>
            <a:endParaRPr lang="en-US" sz="2400" b="1">
              <a:solidFill>
                <a:srgbClr val="0000FF"/>
              </a:solidFill>
            </a:endParaRPr>
          </a:p>
        </p:txBody>
      </p:sp>
      <p:sp>
        <p:nvSpPr>
          <p:cNvPr id="29733" name="Text Box 37"/>
          <p:cNvSpPr txBox="1">
            <a:spLocks noChangeAspect="1" noChangeArrowheads="1"/>
          </p:cNvSpPr>
          <p:nvPr/>
        </p:nvSpPr>
        <p:spPr bwMode="auto">
          <a:xfrm>
            <a:off x="4716463" y="4797425"/>
            <a:ext cx="3816350" cy="75088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2400" b="1">
                <a:solidFill>
                  <a:srgbClr val="0000FF"/>
                </a:solidFill>
                <a:latin typeface="Times New Roman" pitchFamily="18" charset="0"/>
                <a:cs typeface="Arabic Transparent" pitchFamily="2" charset="-78"/>
              </a:rPr>
              <a:t>المادة الأولية </a:t>
            </a:r>
            <a:r>
              <a:rPr lang="ar-DZ" sz="2400" b="1">
                <a:solidFill>
                  <a:srgbClr val="0000FF"/>
                </a:solidFill>
              </a:rPr>
              <a:t>+ </a:t>
            </a:r>
            <a:r>
              <a:rPr lang="ar-DZ" sz="2400" b="1">
                <a:solidFill>
                  <a:srgbClr val="0000FF"/>
                </a:solidFill>
                <a:latin typeface="Times New Roman" pitchFamily="18" charset="0"/>
                <a:cs typeface="Arabic Transparent" pitchFamily="2" charset="-78"/>
              </a:rPr>
              <a:t>القيمة المضافة</a:t>
            </a:r>
            <a:endParaRPr lang="en-US" sz="2400" b="1">
              <a:solidFill>
                <a:srgbClr val="0000FF"/>
              </a:solidFill>
              <a:latin typeface="Times New Roman" pitchFamily="18" charset="0"/>
              <a:cs typeface="Arabic Transparent" pitchFamily="2" charset="-78"/>
            </a:endParaRPr>
          </a:p>
          <a:p>
            <a:pPr algn="r" rtl="1"/>
            <a:endParaRPr lang="en-US" sz="2400" b="1">
              <a:solidFill>
                <a:srgbClr val="0000FF"/>
              </a:solidFill>
              <a:latin typeface="Times New Roman" pitchFamily="18" charset="0"/>
            </a:endParaRPr>
          </a:p>
          <a:p>
            <a:endParaRPr lang="en-US" sz="2400" b="1">
              <a:solidFill>
                <a:srgbClr val="0000FF"/>
              </a:solidFill>
            </a:endParaRPr>
          </a:p>
        </p:txBody>
      </p:sp>
      <p:sp>
        <p:nvSpPr>
          <p:cNvPr id="29734" name="WordArt 38"/>
          <p:cNvSpPr>
            <a:spLocks noChangeAspect="1" noChangeArrowheads="1" noChangeShapeType="1" noTextEdit="1"/>
          </p:cNvSpPr>
          <p:nvPr/>
        </p:nvSpPr>
        <p:spPr bwMode="auto">
          <a:xfrm>
            <a:off x="1763713" y="3213100"/>
            <a:ext cx="1454150" cy="396875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>
              <a:defRPr/>
            </a:pPr>
            <a:r>
              <a:rPr lang="ar-DZ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cs typeface="Arabic Transparent"/>
              </a:rPr>
              <a:t>جزء التحكم </a:t>
            </a:r>
            <a:r>
              <a:rPr lang="fr-FR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cs typeface="Arabic Transparent"/>
              </a:rPr>
              <a:t>PC</a:t>
            </a:r>
          </a:p>
        </p:txBody>
      </p:sp>
      <p:sp>
        <p:nvSpPr>
          <p:cNvPr id="29735" name="WordArt 39"/>
          <p:cNvSpPr>
            <a:spLocks noChangeAspect="1" noChangeArrowheads="1" noChangeShapeType="1" noTextEdit="1"/>
          </p:cNvSpPr>
          <p:nvPr/>
        </p:nvSpPr>
        <p:spPr bwMode="auto">
          <a:xfrm>
            <a:off x="5651500" y="3192463"/>
            <a:ext cx="1728788" cy="360362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>
              <a:defRPr/>
            </a:pPr>
            <a:r>
              <a:rPr lang="ar-DZ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rPr>
              <a:t>جزء المنفذ </a:t>
            </a:r>
            <a:r>
              <a:rPr lang="fr-FR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rPr>
              <a:t>PO</a:t>
            </a:r>
          </a:p>
        </p:txBody>
      </p:sp>
      <p:sp>
        <p:nvSpPr>
          <p:cNvPr id="29736" name="AutoShape 40"/>
          <p:cNvSpPr>
            <a:spLocks noChangeAspect="1" noChangeArrowheads="1"/>
          </p:cNvSpPr>
          <p:nvPr/>
        </p:nvSpPr>
        <p:spPr bwMode="auto">
          <a:xfrm>
            <a:off x="4022725" y="2868613"/>
            <a:ext cx="793750" cy="254000"/>
          </a:xfrm>
          <a:prstGeom prst="rightArrow">
            <a:avLst>
              <a:gd name="adj1" fmla="val 50000"/>
              <a:gd name="adj2" fmla="val 78125"/>
            </a:avLst>
          </a:pr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9737" name="Text Box 41"/>
          <p:cNvSpPr txBox="1">
            <a:spLocks noChangeAspect="1" noChangeArrowheads="1"/>
          </p:cNvSpPr>
          <p:nvPr/>
        </p:nvSpPr>
        <p:spPr bwMode="auto">
          <a:xfrm>
            <a:off x="4073525" y="2536825"/>
            <a:ext cx="909638" cy="3984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rtl="1"/>
            <a:r>
              <a:rPr lang="ar-DZ" sz="2000" b="1">
                <a:solidFill>
                  <a:srgbClr val="FF3300"/>
                </a:solidFill>
                <a:latin typeface="Times New Roman" pitchFamily="18" charset="0"/>
                <a:cs typeface="Arabic Transparent" pitchFamily="2" charset="-78"/>
              </a:rPr>
              <a:t>أوامر</a:t>
            </a:r>
            <a:endParaRPr lang="en-US" sz="2000" b="1">
              <a:solidFill>
                <a:srgbClr val="FF3300"/>
              </a:solidFill>
            </a:endParaRPr>
          </a:p>
        </p:txBody>
      </p:sp>
      <p:sp>
        <p:nvSpPr>
          <p:cNvPr id="29738" name="AutoShape 42"/>
          <p:cNvSpPr>
            <a:spLocks noChangeAspect="1" noChangeArrowheads="1"/>
          </p:cNvSpPr>
          <p:nvPr/>
        </p:nvSpPr>
        <p:spPr bwMode="auto">
          <a:xfrm rot="10800000">
            <a:off x="4011613" y="3716338"/>
            <a:ext cx="795337" cy="257175"/>
          </a:xfrm>
          <a:prstGeom prst="rightArrow">
            <a:avLst>
              <a:gd name="adj1" fmla="val 50000"/>
              <a:gd name="adj2" fmla="val 77315"/>
            </a:avLst>
          </a:pr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9739" name="Text Box 43"/>
          <p:cNvSpPr txBox="1">
            <a:spLocks noChangeAspect="1" noChangeArrowheads="1"/>
          </p:cNvSpPr>
          <p:nvPr/>
        </p:nvSpPr>
        <p:spPr bwMode="auto">
          <a:xfrm>
            <a:off x="3960813" y="3984625"/>
            <a:ext cx="909637" cy="3968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rtl="1"/>
            <a:r>
              <a:rPr lang="ar-DZ" sz="2000" b="1">
                <a:solidFill>
                  <a:srgbClr val="FF3300"/>
                </a:solidFill>
                <a:latin typeface="Times New Roman" pitchFamily="18" charset="0"/>
                <a:cs typeface="Arabic Transparent" pitchFamily="2" charset="-78"/>
              </a:rPr>
              <a:t>معلومات</a:t>
            </a:r>
            <a:endParaRPr lang="en-US" sz="2000" b="1">
              <a:solidFill>
                <a:srgbClr val="FF3300"/>
              </a:solidFill>
            </a:endParaRPr>
          </a:p>
        </p:txBody>
      </p:sp>
      <p:sp>
        <p:nvSpPr>
          <p:cNvPr id="7182" name="Text Box 62"/>
          <p:cNvSpPr txBox="1">
            <a:spLocks noChangeArrowheads="1"/>
          </p:cNvSpPr>
          <p:nvPr/>
        </p:nvSpPr>
        <p:spPr bwMode="auto">
          <a:xfrm>
            <a:off x="6948488" y="260350"/>
            <a:ext cx="1655762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u="sng" dirty="0">
                <a:solidFill>
                  <a:srgbClr val="FF3300"/>
                </a:solidFill>
                <a:cs typeface="Arabic Transparent" pitchFamily="2" charset="-78"/>
              </a:rPr>
              <a:t>تمثيل النظام </a:t>
            </a:r>
            <a:r>
              <a:rPr lang="ar-DZ" b="1" u="sng" dirty="0" err="1">
                <a:solidFill>
                  <a:srgbClr val="FF3300"/>
                </a:solidFill>
                <a:cs typeface="Arabic Transparent" pitchFamily="2" charset="-78"/>
              </a:rPr>
              <a:t>الالي</a:t>
            </a:r>
            <a:r>
              <a:rPr lang="ar-DZ" b="1" u="sng" dirty="0">
                <a:solidFill>
                  <a:srgbClr val="FF3300"/>
                </a:solidFill>
                <a:cs typeface="Arabic Transparent" pitchFamily="2" charset="-78"/>
              </a:rPr>
              <a:t>:</a:t>
            </a:r>
            <a:endParaRPr lang="fr-FR" b="1" u="sng" dirty="0">
              <a:solidFill>
                <a:srgbClr val="FF3300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9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9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9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9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9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9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29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29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29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29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29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29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28" grpId="0" animBg="1"/>
      <p:bldP spid="29729" grpId="0" animBg="1"/>
      <p:bldP spid="29730" grpId="0" animBg="1"/>
      <p:bldP spid="29731" grpId="0" animBg="1"/>
      <p:bldP spid="29732" grpId="0"/>
      <p:bldP spid="29733" grpId="0"/>
      <p:bldP spid="29736" grpId="0" animBg="1"/>
      <p:bldP spid="29737" grpId="0"/>
      <p:bldP spid="29738" grpId="0" animBg="1"/>
      <p:bldP spid="2973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E:\GIF 2\120.bmp"/>
          <p:cNvPicPr>
            <a:picLocks noChangeAspect="1" noChangeArrowheads="1"/>
          </p:cNvPicPr>
          <p:nvPr/>
        </p:nvPicPr>
        <p:blipFill>
          <a:blip r:embed="rId2"/>
          <a:srcRect l="11979" t="25000" r="43750" b="20833"/>
          <a:stretch>
            <a:fillRect/>
          </a:stretch>
        </p:blipFill>
        <p:spPr bwMode="auto">
          <a:xfrm>
            <a:off x="426639" y="380834"/>
            <a:ext cx="8003013" cy="612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5" descr="minidosacomplet1"/>
          <p:cNvPicPr>
            <a:picLocks noChangeAspect="1" noChangeArrowheads="1"/>
          </p:cNvPicPr>
          <p:nvPr/>
        </p:nvPicPr>
        <p:blipFill>
          <a:blip r:embed="rId2"/>
          <a:srcRect l="3125" t="3125" r="10001"/>
          <a:stretch>
            <a:fillRect/>
          </a:stretch>
        </p:blipFill>
        <p:spPr bwMode="auto">
          <a:xfrm>
            <a:off x="215900" y="0"/>
            <a:ext cx="8243888" cy="689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36"/>
          <p:cNvSpPr txBox="1">
            <a:spLocks noChangeAspect="1" noChangeArrowheads="1"/>
          </p:cNvSpPr>
          <p:nvPr/>
        </p:nvSpPr>
        <p:spPr bwMode="auto">
          <a:xfrm>
            <a:off x="0" y="642918"/>
            <a:ext cx="2005012" cy="6381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 rtl="1"/>
            <a:r>
              <a:rPr lang="ar-DZ" sz="3200" b="1" dirty="0">
                <a:solidFill>
                  <a:srgbClr val="00FF00"/>
                </a:solidFill>
                <a:latin typeface="Times New Roman" pitchFamily="18" charset="0"/>
                <a:cs typeface="Arabic Transparent" pitchFamily="2" charset="-78"/>
              </a:rPr>
              <a:t>المادة الأولية</a:t>
            </a:r>
            <a:endParaRPr lang="en-US" sz="3200" b="1" dirty="0">
              <a:solidFill>
                <a:srgbClr val="00FF00"/>
              </a:solidFill>
              <a:latin typeface="Times New Roman" pitchFamily="18" charset="0"/>
              <a:cs typeface="Arabic Transparent" pitchFamily="2" charset="-78"/>
            </a:endParaRPr>
          </a:p>
          <a:p>
            <a:pPr algn="ctr" rtl="1"/>
            <a:r>
              <a:rPr lang="en-US" sz="3200" b="1" dirty="0">
                <a:solidFill>
                  <a:srgbClr val="00FF00"/>
                </a:solidFill>
              </a:rPr>
              <a:t>M.O</a:t>
            </a:r>
          </a:p>
          <a:p>
            <a:endParaRPr lang="en-US" sz="3200" b="1" dirty="0">
              <a:solidFill>
                <a:srgbClr val="00FF00"/>
              </a:solidFill>
            </a:endParaRPr>
          </a:p>
        </p:txBody>
      </p:sp>
      <p:sp>
        <p:nvSpPr>
          <p:cNvPr id="5" name="Text Box 37"/>
          <p:cNvSpPr txBox="1">
            <a:spLocks noChangeAspect="1" noChangeArrowheads="1"/>
          </p:cNvSpPr>
          <p:nvPr/>
        </p:nvSpPr>
        <p:spPr bwMode="auto">
          <a:xfrm>
            <a:off x="3571868" y="4249748"/>
            <a:ext cx="3816350" cy="75088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2800" b="1" dirty="0">
                <a:solidFill>
                  <a:srgbClr val="00FF00"/>
                </a:solidFill>
                <a:latin typeface="Times New Roman" pitchFamily="18" charset="0"/>
                <a:cs typeface="Arabic Transparent" pitchFamily="2" charset="-78"/>
              </a:rPr>
              <a:t>المادة الأولية </a:t>
            </a:r>
            <a:r>
              <a:rPr lang="ar-DZ" sz="2800" b="1" dirty="0">
                <a:solidFill>
                  <a:srgbClr val="00FF00"/>
                </a:solidFill>
              </a:rPr>
              <a:t>+ </a:t>
            </a:r>
            <a:r>
              <a:rPr lang="ar-DZ" sz="2800" b="1" dirty="0">
                <a:solidFill>
                  <a:srgbClr val="00FF00"/>
                </a:solidFill>
                <a:latin typeface="Times New Roman" pitchFamily="18" charset="0"/>
                <a:cs typeface="Arabic Transparent" pitchFamily="2" charset="-78"/>
              </a:rPr>
              <a:t>القيمة المضافة</a:t>
            </a:r>
            <a:endParaRPr lang="en-US" sz="2800" b="1" dirty="0">
              <a:solidFill>
                <a:srgbClr val="00FF00"/>
              </a:solidFill>
              <a:latin typeface="Times New Roman" pitchFamily="18" charset="0"/>
              <a:cs typeface="Arabic Transparent" pitchFamily="2" charset="-78"/>
            </a:endParaRPr>
          </a:p>
          <a:p>
            <a:pPr algn="r" rtl="1"/>
            <a:endParaRPr lang="en-US" sz="2800" b="1" dirty="0">
              <a:solidFill>
                <a:srgbClr val="00FF00"/>
              </a:solidFill>
              <a:latin typeface="Times New Roman" pitchFamily="18" charset="0"/>
            </a:endParaRPr>
          </a:p>
          <a:p>
            <a:endParaRPr lang="en-US" sz="2800" b="1" dirty="0">
              <a:solidFill>
                <a:srgbClr val="00FF00"/>
              </a:solidFill>
            </a:endParaRPr>
          </a:p>
        </p:txBody>
      </p:sp>
      <p:sp>
        <p:nvSpPr>
          <p:cNvPr id="6" name="WordArt 38"/>
          <p:cNvSpPr>
            <a:spLocks noChangeAspect="1" noChangeArrowheads="1" noChangeShapeType="1" noTextEdit="1"/>
          </p:cNvSpPr>
          <p:nvPr/>
        </p:nvSpPr>
        <p:spPr bwMode="auto">
          <a:xfrm>
            <a:off x="2857488" y="857232"/>
            <a:ext cx="2451098" cy="609603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>
              <a:defRPr/>
            </a:pPr>
            <a:r>
              <a:rPr lang="ar-DZ" sz="2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FF00"/>
                </a:solidFill>
                <a:cs typeface="Arabic Transparent"/>
              </a:rPr>
              <a:t>جزء التحكم </a:t>
            </a:r>
            <a:r>
              <a:rPr lang="fr-FR" sz="2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FF00"/>
                </a:solidFill>
                <a:cs typeface="Arabic Transparent"/>
              </a:rPr>
              <a:t>PC</a:t>
            </a:r>
          </a:p>
        </p:txBody>
      </p:sp>
      <p:sp>
        <p:nvSpPr>
          <p:cNvPr id="7" name="WordArt 39"/>
          <p:cNvSpPr>
            <a:spLocks noChangeAspect="1" noChangeArrowheads="1" noChangeShapeType="1" noTextEdit="1"/>
          </p:cNvSpPr>
          <p:nvPr/>
        </p:nvSpPr>
        <p:spPr bwMode="auto">
          <a:xfrm>
            <a:off x="2357422" y="3071810"/>
            <a:ext cx="2650319" cy="552453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>
              <a:defRPr/>
            </a:pPr>
            <a:r>
              <a:rPr lang="ar-DZ" sz="2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FF00"/>
                </a:solidFill>
                <a:cs typeface="Arabic Transparent"/>
              </a:rPr>
              <a:t>جزء المنفذ </a:t>
            </a:r>
            <a:r>
              <a:rPr lang="fr-FR" sz="2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FF00"/>
                </a:solidFill>
                <a:cs typeface="Arabic Transparent"/>
              </a:rPr>
              <a:t>PO</a:t>
            </a:r>
          </a:p>
        </p:txBody>
      </p:sp>
      <p:sp>
        <p:nvSpPr>
          <p:cNvPr id="8" name="Text Box 41"/>
          <p:cNvSpPr txBox="1">
            <a:spLocks noChangeAspect="1" noChangeArrowheads="1"/>
          </p:cNvSpPr>
          <p:nvPr/>
        </p:nvSpPr>
        <p:spPr bwMode="auto">
          <a:xfrm>
            <a:off x="3643306" y="2214554"/>
            <a:ext cx="909638" cy="3984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rtl="1"/>
            <a:r>
              <a:rPr lang="ar-DZ" sz="3200" b="1" dirty="0">
                <a:solidFill>
                  <a:srgbClr val="00FF00"/>
                </a:solidFill>
                <a:latin typeface="Times New Roman" pitchFamily="18" charset="0"/>
                <a:cs typeface="Arabic Transparent" pitchFamily="2" charset="-78"/>
              </a:rPr>
              <a:t>أوامر</a:t>
            </a:r>
            <a:endParaRPr lang="en-US" sz="3200" b="1" dirty="0">
              <a:solidFill>
                <a:srgbClr val="00FF00"/>
              </a:solidFill>
            </a:endParaRPr>
          </a:p>
        </p:txBody>
      </p:sp>
      <p:sp>
        <p:nvSpPr>
          <p:cNvPr id="9" name="Text Box 43"/>
          <p:cNvSpPr txBox="1">
            <a:spLocks noChangeAspect="1" noChangeArrowheads="1"/>
          </p:cNvSpPr>
          <p:nvPr/>
        </p:nvSpPr>
        <p:spPr bwMode="auto">
          <a:xfrm>
            <a:off x="2317739" y="5143512"/>
            <a:ext cx="1825633" cy="3968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rtl="1"/>
            <a:r>
              <a:rPr lang="ar-DZ" sz="2800" b="1" dirty="0">
                <a:solidFill>
                  <a:srgbClr val="00FF00"/>
                </a:solidFill>
                <a:latin typeface="Times New Roman" pitchFamily="18" charset="0"/>
                <a:cs typeface="Arabic Transparent" pitchFamily="2" charset="-78"/>
              </a:rPr>
              <a:t>معلومات</a:t>
            </a:r>
            <a:endParaRPr lang="en-US" sz="2800" b="1" dirty="0">
              <a:solidFill>
                <a:srgbClr val="00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AutoShape 11"/>
          <p:cNvSpPr>
            <a:spLocks noChangeArrowheads="1"/>
          </p:cNvSpPr>
          <p:nvPr/>
        </p:nvSpPr>
        <p:spPr bwMode="auto">
          <a:xfrm>
            <a:off x="6075845" y="3542624"/>
            <a:ext cx="2811463" cy="720725"/>
          </a:xfrm>
          <a:prstGeom prst="roundRect">
            <a:avLst>
              <a:gd name="adj" fmla="val 38824"/>
            </a:avLst>
          </a:prstGeom>
          <a:solidFill>
            <a:srgbClr val="FF9933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r" rtl="1"/>
            <a:endParaRPr lang="ar-DZ" sz="2400" b="1" dirty="0">
              <a:cs typeface="Arabic Transparent" pitchFamily="2" charset="-78"/>
            </a:endParaRPr>
          </a:p>
        </p:txBody>
      </p:sp>
      <p:sp>
        <p:nvSpPr>
          <p:cNvPr id="107" name="AutoShape 12"/>
          <p:cNvSpPr>
            <a:spLocks noChangeArrowheads="1"/>
          </p:cNvSpPr>
          <p:nvPr/>
        </p:nvSpPr>
        <p:spPr bwMode="auto">
          <a:xfrm>
            <a:off x="3269145" y="3569167"/>
            <a:ext cx="2593975" cy="720725"/>
          </a:xfrm>
          <a:prstGeom prst="roundRect">
            <a:avLst>
              <a:gd name="adj" fmla="val 38824"/>
            </a:avLst>
          </a:prstGeom>
          <a:solidFill>
            <a:srgbClr val="FFFF99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r" rtl="1"/>
            <a:endParaRPr lang="fr-FR" sz="2400" b="1" dirty="0">
              <a:cs typeface="Arabic Transparent" pitchFamily="2" charset="-78"/>
            </a:endParaRPr>
          </a:p>
        </p:txBody>
      </p:sp>
      <p:sp>
        <p:nvSpPr>
          <p:cNvPr id="104" name="AutoShape 6"/>
          <p:cNvSpPr>
            <a:spLocks noChangeArrowheads="1"/>
          </p:cNvSpPr>
          <p:nvPr/>
        </p:nvSpPr>
        <p:spPr bwMode="auto">
          <a:xfrm>
            <a:off x="1084920" y="1800440"/>
            <a:ext cx="2663825" cy="895350"/>
          </a:xfrm>
          <a:prstGeom prst="roundRect">
            <a:avLst>
              <a:gd name="adj" fmla="val 38824"/>
            </a:avLst>
          </a:prstGeom>
          <a:solidFill>
            <a:srgbClr val="FFFF99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fr-FR" sz="2800" b="1" dirty="0">
              <a:cs typeface="Arabic Transparent" pitchFamily="2" charset="-78"/>
            </a:endParaRPr>
          </a:p>
        </p:txBody>
      </p:sp>
      <p:sp>
        <p:nvSpPr>
          <p:cNvPr id="105" name="AutoShape 5"/>
          <p:cNvSpPr>
            <a:spLocks noChangeArrowheads="1"/>
          </p:cNvSpPr>
          <p:nvPr/>
        </p:nvSpPr>
        <p:spPr bwMode="auto">
          <a:xfrm>
            <a:off x="4542972" y="1771412"/>
            <a:ext cx="2663825" cy="895350"/>
          </a:xfrm>
          <a:prstGeom prst="roundRect">
            <a:avLst>
              <a:gd name="adj" fmla="val 38824"/>
            </a:avLst>
          </a:prstGeom>
          <a:solidFill>
            <a:srgbClr val="FF9933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rtl="1"/>
            <a:endParaRPr lang="ar-DZ" sz="2800" b="1" dirty="0">
              <a:cs typeface="Arabic Transparent" pitchFamily="2" charset="-78"/>
            </a:endParaRPr>
          </a:p>
        </p:txBody>
      </p:sp>
      <p:sp>
        <p:nvSpPr>
          <p:cNvPr id="103" name="Rectangle 2"/>
          <p:cNvSpPr>
            <a:spLocks noChangeArrowheads="1"/>
          </p:cNvSpPr>
          <p:nvPr/>
        </p:nvSpPr>
        <p:spPr bwMode="auto">
          <a:xfrm>
            <a:off x="3000364" y="256700"/>
            <a:ext cx="2016125" cy="649288"/>
          </a:xfrm>
          <a:prstGeom prst="rect">
            <a:avLst/>
          </a:prstGeom>
          <a:solidFill>
            <a:srgbClr val="FF9933"/>
          </a:soli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fr-FR" sz="3200" b="1" dirty="0">
              <a:cs typeface="Arabic Transparent" pitchFamily="2" charset="-78"/>
            </a:endParaRPr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3001963" y="260350"/>
            <a:ext cx="2016125" cy="649288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ar-DZ" sz="3200" b="1">
                <a:solidFill>
                  <a:schemeClr val="tx1"/>
                </a:solidFill>
                <a:cs typeface="Arabic Transparent" pitchFamily="2" charset="-78"/>
              </a:rPr>
              <a:t>نظام الي</a:t>
            </a:r>
            <a:endParaRPr lang="fr-FR" sz="32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35843" name="Text Box 3"/>
          <p:cNvSpPr txBox="1">
            <a:spLocks noChangeAspect="1" noChangeArrowheads="1"/>
          </p:cNvSpPr>
          <p:nvPr/>
        </p:nvSpPr>
        <p:spPr bwMode="auto">
          <a:xfrm>
            <a:off x="798513" y="311150"/>
            <a:ext cx="1573212" cy="5048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 rtl="1"/>
            <a:r>
              <a:rPr lang="ar-DZ" sz="2400" b="1" dirty="0">
                <a:solidFill>
                  <a:srgbClr val="0000FF"/>
                </a:solidFill>
                <a:latin typeface="Times New Roman" pitchFamily="18" charset="0"/>
                <a:cs typeface="Arabic Transparent" pitchFamily="2" charset="-78"/>
              </a:rPr>
              <a:t>المادة الأولية</a:t>
            </a:r>
            <a:endParaRPr lang="en-US" sz="2400" b="1" dirty="0">
              <a:solidFill>
                <a:srgbClr val="0000FF"/>
              </a:solidFill>
              <a:latin typeface="Times New Roman" pitchFamily="18" charset="0"/>
              <a:cs typeface="Arabic Transparent" pitchFamily="2" charset="-78"/>
            </a:endParaRPr>
          </a:p>
          <a:p>
            <a:pPr algn="ctr"/>
            <a:endParaRPr lang="en-US" sz="2400" b="1" dirty="0">
              <a:solidFill>
                <a:srgbClr val="0000FF"/>
              </a:solidFill>
            </a:endParaRPr>
          </a:p>
        </p:txBody>
      </p:sp>
      <p:sp>
        <p:nvSpPr>
          <p:cNvPr id="35844" name="Text Box 4"/>
          <p:cNvSpPr txBox="1">
            <a:spLocks noChangeAspect="1" noChangeArrowheads="1"/>
          </p:cNvSpPr>
          <p:nvPr/>
        </p:nvSpPr>
        <p:spPr bwMode="auto">
          <a:xfrm>
            <a:off x="5545138" y="342900"/>
            <a:ext cx="3348037" cy="7508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2400" b="1">
                <a:solidFill>
                  <a:srgbClr val="0000FF"/>
                </a:solidFill>
                <a:latin typeface="Times New Roman" pitchFamily="18" charset="0"/>
                <a:cs typeface="Arabic Transparent" pitchFamily="2" charset="-78"/>
              </a:rPr>
              <a:t>المادة الأولية </a:t>
            </a:r>
            <a:r>
              <a:rPr lang="ar-DZ" sz="2400" b="1">
                <a:solidFill>
                  <a:srgbClr val="0000FF"/>
                </a:solidFill>
              </a:rPr>
              <a:t>+ </a:t>
            </a:r>
            <a:r>
              <a:rPr lang="ar-DZ" sz="2400" b="1">
                <a:solidFill>
                  <a:srgbClr val="0000FF"/>
                </a:solidFill>
                <a:latin typeface="Times New Roman" pitchFamily="18" charset="0"/>
                <a:cs typeface="Arabic Transparent" pitchFamily="2" charset="-78"/>
              </a:rPr>
              <a:t>القيمة المضافة</a:t>
            </a:r>
            <a:endParaRPr lang="en-US" sz="2400" b="1">
              <a:solidFill>
                <a:srgbClr val="0000FF"/>
              </a:solidFill>
              <a:latin typeface="Times New Roman" pitchFamily="18" charset="0"/>
              <a:cs typeface="Arabic Transparent" pitchFamily="2" charset="-78"/>
            </a:endParaRPr>
          </a:p>
          <a:p>
            <a:pPr algn="r" rtl="1"/>
            <a:endParaRPr lang="en-US" sz="2400" b="1">
              <a:solidFill>
                <a:srgbClr val="0000FF"/>
              </a:solidFill>
              <a:latin typeface="Times New Roman" pitchFamily="18" charset="0"/>
            </a:endParaRPr>
          </a:p>
          <a:p>
            <a:pPr algn="r"/>
            <a:endParaRPr lang="en-US" sz="2400" b="1">
              <a:solidFill>
                <a:srgbClr val="0000FF"/>
              </a:solidFill>
            </a:endParaRPr>
          </a:p>
        </p:txBody>
      </p:sp>
      <p:sp>
        <p:nvSpPr>
          <p:cNvPr id="35845" name="AutoShape 5"/>
          <p:cNvSpPr>
            <a:spLocks noChangeArrowheads="1"/>
          </p:cNvSpPr>
          <p:nvPr/>
        </p:nvSpPr>
        <p:spPr bwMode="auto">
          <a:xfrm>
            <a:off x="4572000" y="1784350"/>
            <a:ext cx="2663825" cy="895350"/>
          </a:xfrm>
          <a:prstGeom prst="roundRect">
            <a:avLst>
              <a:gd name="adj" fmla="val 38824"/>
            </a:avLst>
          </a:prstGeom>
          <a:noFill/>
          <a:ln>
            <a:solidFill>
              <a:srgbClr val="0066FF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rtl="1"/>
            <a:r>
              <a:rPr lang="ar-DZ" sz="2800" b="1" dirty="0">
                <a:solidFill>
                  <a:schemeClr val="tx1"/>
                </a:solidFill>
                <a:cs typeface="Arabic Transparent" pitchFamily="2" charset="-78"/>
              </a:rPr>
              <a:t>المقاربة الوظيفية</a:t>
            </a:r>
          </a:p>
        </p:txBody>
      </p:sp>
      <p:sp>
        <p:nvSpPr>
          <p:cNvPr id="35846" name="AutoShape 6"/>
          <p:cNvSpPr>
            <a:spLocks noChangeArrowheads="1"/>
          </p:cNvSpPr>
          <p:nvPr/>
        </p:nvSpPr>
        <p:spPr bwMode="auto">
          <a:xfrm>
            <a:off x="1116013" y="1814513"/>
            <a:ext cx="2663825" cy="895350"/>
          </a:xfrm>
          <a:prstGeom prst="roundRect">
            <a:avLst>
              <a:gd name="adj" fmla="val 38824"/>
            </a:avLst>
          </a:prstGeom>
          <a:noFill/>
          <a:ln>
            <a:solidFill>
              <a:srgbClr val="0066FF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ar-DZ" sz="2800" b="1" dirty="0">
                <a:solidFill>
                  <a:schemeClr val="tx1"/>
                </a:solidFill>
                <a:cs typeface="Arabic Transparent" pitchFamily="2" charset="-78"/>
              </a:rPr>
              <a:t>مقاربة العتاد</a:t>
            </a:r>
            <a:endParaRPr lang="fr-FR" sz="28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35847" name="Line 7"/>
          <p:cNvSpPr>
            <a:spLocks noChangeShapeType="1"/>
          </p:cNvSpPr>
          <p:nvPr/>
        </p:nvSpPr>
        <p:spPr bwMode="auto">
          <a:xfrm>
            <a:off x="2349500" y="581025"/>
            <a:ext cx="576263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35848" name="Line 8"/>
          <p:cNvSpPr>
            <a:spLocks noChangeShapeType="1"/>
          </p:cNvSpPr>
          <p:nvPr/>
        </p:nvSpPr>
        <p:spPr bwMode="auto">
          <a:xfrm>
            <a:off x="5097463" y="549275"/>
            <a:ext cx="576262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35849" name="AutoShape 9"/>
          <p:cNvSpPr>
            <a:spLocks noChangeArrowheads="1"/>
          </p:cNvSpPr>
          <p:nvPr/>
        </p:nvSpPr>
        <p:spPr bwMode="auto">
          <a:xfrm rot="2700000">
            <a:off x="2916238" y="908050"/>
            <a:ext cx="215900" cy="936625"/>
          </a:xfrm>
          <a:prstGeom prst="downArrow">
            <a:avLst>
              <a:gd name="adj1" fmla="val 50000"/>
              <a:gd name="adj2" fmla="val 108456"/>
            </a:avLst>
          </a:prstGeom>
          <a:solidFill>
            <a:schemeClr val="fol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5850" name="AutoShape 10"/>
          <p:cNvSpPr>
            <a:spLocks noChangeArrowheads="1"/>
          </p:cNvSpPr>
          <p:nvPr/>
        </p:nvSpPr>
        <p:spPr bwMode="auto">
          <a:xfrm rot="-2700000">
            <a:off x="4932363" y="909638"/>
            <a:ext cx="215900" cy="936625"/>
          </a:xfrm>
          <a:prstGeom prst="downArrow">
            <a:avLst>
              <a:gd name="adj1" fmla="val 50000"/>
              <a:gd name="adj2" fmla="val 108456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5851" name="AutoShape 11"/>
          <p:cNvSpPr>
            <a:spLocks noChangeArrowheads="1"/>
          </p:cNvSpPr>
          <p:nvPr/>
        </p:nvSpPr>
        <p:spPr bwMode="auto">
          <a:xfrm>
            <a:off x="6083300" y="3558949"/>
            <a:ext cx="2811463" cy="720725"/>
          </a:xfrm>
          <a:prstGeom prst="roundRect">
            <a:avLst>
              <a:gd name="adj" fmla="val 38824"/>
            </a:avLst>
          </a:prstGeom>
          <a:noFill/>
          <a:ln>
            <a:solidFill>
              <a:srgbClr val="0066FF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r" rtl="1"/>
            <a:r>
              <a:rPr lang="ar-DZ" sz="2400" b="1" dirty="0">
                <a:solidFill>
                  <a:schemeClr val="tx1"/>
                </a:solidFill>
                <a:cs typeface="Arabic Transparent" pitchFamily="2" charset="-78"/>
              </a:rPr>
              <a:t>1 </a:t>
            </a:r>
            <a:r>
              <a:rPr lang="ar-DZ" sz="2400" b="1" dirty="0" err="1">
                <a:solidFill>
                  <a:schemeClr val="tx1"/>
                </a:solidFill>
                <a:cs typeface="Arabic Transparent" pitchFamily="2" charset="-78"/>
              </a:rPr>
              <a:t>ـ</a:t>
            </a:r>
            <a:r>
              <a:rPr lang="ar-DZ" sz="2400" b="1" dirty="0">
                <a:solidFill>
                  <a:schemeClr val="tx1"/>
                </a:solidFill>
                <a:cs typeface="Arabic Transparent" pitchFamily="2" charset="-78"/>
              </a:rPr>
              <a:t> استخراج النشاطات</a:t>
            </a:r>
          </a:p>
        </p:txBody>
      </p:sp>
      <p:sp>
        <p:nvSpPr>
          <p:cNvPr id="35852" name="AutoShape 12"/>
          <p:cNvSpPr>
            <a:spLocks noChangeArrowheads="1"/>
          </p:cNvSpPr>
          <p:nvPr/>
        </p:nvSpPr>
        <p:spPr bwMode="auto">
          <a:xfrm>
            <a:off x="3276600" y="3582988"/>
            <a:ext cx="2593975" cy="720725"/>
          </a:xfrm>
          <a:prstGeom prst="roundRect">
            <a:avLst>
              <a:gd name="adj" fmla="val 38824"/>
            </a:avLst>
          </a:prstGeom>
          <a:noFill/>
          <a:ln>
            <a:solidFill>
              <a:srgbClr val="0066FF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r" rtl="1"/>
            <a:r>
              <a:rPr lang="ar-DZ" sz="2400" b="1">
                <a:solidFill>
                  <a:schemeClr val="tx1"/>
                </a:solidFill>
                <a:cs typeface="Arabic Transparent" pitchFamily="2" charset="-78"/>
              </a:rPr>
              <a:t>2 ـ توقيت النشاطات </a:t>
            </a:r>
            <a:endParaRPr lang="fr-FR" sz="24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35853" name="AutoShape 13"/>
          <p:cNvSpPr>
            <a:spLocks noChangeArrowheads="1"/>
          </p:cNvSpPr>
          <p:nvPr/>
        </p:nvSpPr>
        <p:spPr bwMode="auto">
          <a:xfrm rot="-2700000">
            <a:off x="6526213" y="2627313"/>
            <a:ext cx="215900" cy="936625"/>
          </a:xfrm>
          <a:prstGeom prst="downArrow">
            <a:avLst>
              <a:gd name="adj1" fmla="val 50000"/>
              <a:gd name="adj2" fmla="val 108456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5854" name="AutoShape 14"/>
          <p:cNvSpPr>
            <a:spLocks noChangeArrowheads="1"/>
          </p:cNvSpPr>
          <p:nvPr/>
        </p:nvSpPr>
        <p:spPr bwMode="auto">
          <a:xfrm rot="2700000">
            <a:off x="5189538" y="2627312"/>
            <a:ext cx="215900" cy="936625"/>
          </a:xfrm>
          <a:prstGeom prst="downArrow">
            <a:avLst>
              <a:gd name="adj1" fmla="val 50000"/>
              <a:gd name="adj2" fmla="val 108456"/>
            </a:avLst>
          </a:prstGeom>
          <a:solidFill>
            <a:schemeClr val="fol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pic>
        <p:nvPicPr>
          <p:cNvPr id="35855" name="Picture 1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860799"/>
            <a:ext cx="2460654" cy="294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941" name="AutoShape 101"/>
          <p:cNvSpPr>
            <a:spLocks noChangeArrowheads="1"/>
          </p:cNvSpPr>
          <p:nvPr/>
        </p:nvSpPr>
        <p:spPr bwMode="auto">
          <a:xfrm>
            <a:off x="1619250" y="2781300"/>
            <a:ext cx="215900" cy="936625"/>
          </a:xfrm>
          <a:prstGeom prst="downArrow">
            <a:avLst>
              <a:gd name="adj1" fmla="val 50000"/>
              <a:gd name="adj2" fmla="val 108456"/>
            </a:avLst>
          </a:prstGeom>
          <a:solidFill>
            <a:schemeClr val="fol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2" name="Group 109"/>
          <p:cNvGrpSpPr>
            <a:grpSpLocks/>
          </p:cNvGrpSpPr>
          <p:nvPr/>
        </p:nvGrpSpPr>
        <p:grpSpPr bwMode="auto">
          <a:xfrm>
            <a:off x="3059113" y="5002213"/>
            <a:ext cx="3159125" cy="1781175"/>
            <a:chOff x="1932" y="2778"/>
            <a:chExt cx="3529" cy="1542"/>
          </a:xfrm>
        </p:grpSpPr>
        <p:pic>
          <p:nvPicPr>
            <p:cNvPr id="9238" name="Picture 110"/>
            <p:cNvPicPr>
              <a:picLocks noChangeAspect="1" noChangeArrowheads="1"/>
            </p:cNvPicPr>
            <p:nvPr/>
          </p:nvPicPr>
          <p:blipFill>
            <a:blip r:embed="rId3"/>
            <a:srcRect r="6218"/>
            <a:stretch>
              <a:fillRect/>
            </a:stretch>
          </p:blipFill>
          <p:spPr bwMode="auto">
            <a:xfrm>
              <a:off x="2143" y="2778"/>
              <a:ext cx="3318" cy="1542"/>
            </a:xfrm>
            <a:prstGeom prst="rect">
              <a:avLst/>
            </a:prstGeom>
            <a:solidFill>
              <a:srgbClr val="FF3300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9239" name="AutoShape 111"/>
            <p:cNvSpPr>
              <a:spLocks/>
            </p:cNvSpPr>
            <p:nvPr/>
          </p:nvSpPr>
          <p:spPr bwMode="auto">
            <a:xfrm rot="-5400000">
              <a:off x="2613" y="2792"/>
              <a:ext cx="184" cy="210"/>
            </a:xfrm>
            <a:prstGeom prst="leftBracket">
              <a:avLst>
                <a:gd name="adj" fmla="val 0"/>
              </a:avLst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9240" name="AutoShape 112"/>
            <p:cNvSpPr>
              <a:spLocks/>
            </p:cNvSpPr>
            <p:nvPr/>
          </p:nvSpPr>
          <p:spPr bwMode="auto">
            <a:xfrm rot="5400000">
              <a:off x="2825" y="2792"/>
              <a:ext cx="184" cy="210"/>
            </a:xfrm>
            <a:prstGeom prst="leftBracket">
              <a:avLst>
                <a:gd name="adj" fmla="val 0"/>
              </a:avLst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9241" name="AutoShape 113"/>
            <p:cNvSpPr>
              <a:spLocks/>
            </p:cNvSpPr>
            <p:nvPr/>
          </p:nvSpPr>
          <p:spPr bwMode="auto">
            <a:xfrm rot="5400000">
              <a:off x="3218" y="2797"/>
              <a:ext cx="184" cy="210"/>
            </a:xfrm>
            <a:prstGeom prst="leftBracket">
              <a:avLst>
                <a:gd name="adj" fmla="val 0"/>
              </a:avLst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9242" name="AutoShape 114"/>
            <p:cNvSpPr>
              <a:spLocks/>
            </p:cNvSpPr>
            <p:nvPr/>
          </p:nvSpPr>
          <p:spPr bwMode="auto">
            <a:xfrm rot="-5400000">
              <a:off x="3426" y="2792"/>
              <a:ext cx="184" cy="210"/>
            </a:xfrm>
            <a:prstGeom prst="leftBracket">
              <a:avLst>
                <a:gd name="adj" fmla="val 0"/>
              </a:avLst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9243" name="AutoShape 115"/>
            <p:cNvSpPr>
              <a:spLocks/>
            </p:cNvSpPr>
            <p:nvPr/>
          </p:nvSpPr>
          <p:spPr bwMode="auto">
            <a:xfrm rot="5400000">
              <a:off x="3638" y="2792"/>
              <a:ext cx="184" cy="210"/>
            </a:xfrm>
            <a:prstGeom prst="leftBracket">
              <a:avLst>
                <a:gd name="adj" fmla="val 0"/>
              </a:avLst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9244" name="Line 116"/>
            <p:cNvSpPr>
              <a:spLocks noChangeShapeType="1"/>
            </p:cNvSpPr>
            <p:nvPr/>
          </p:nvSpPr>
          <p:spPr bwMode="auto">
            <a:xfrm>
              <a:off x="3018" y="2990"/>
              <a:ext cx="191" cy="0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3" name="Group 117"/>
            <p:cNvGrpSpPr>
              <a:grpSpLocks/>
            </p:cNvGrpSpPr>
            <p:nvPr/>
          </p:nvGrpSpPr>
          <p:grpSpPr bwMode="auto">
            <a:xfrm>
              <a:off x="2198" y="2810"/>
              <a:ext cx="404" cy="186"/>
              <a:chOff x="123" y="559"/>
              <a:chExt cx="404" cy="186"/>
            </a:xfrm>
          </p:grpSpPr>
          <p:sp>
            <p:nvSpPr>
              <p:cNvPr id="9317" name="AutoShape 118"/>
              <p:cNvSpPr>
                <a:spLocks/>
              </p:cNvSpPr>
              <p:nvPr/>
            </p:nvSpPr>
            <p:spPr bwMode="auto">
              <a:xfrm rot="5400000">
                <a:off x="330" y="546"/>
                <a:ext cx="184" cy="210"/>
              </a:xfrm>
              <a:prstGeom prst="leftBracket">
                <a:avLst>
                  <a:gd name="adj" fmla="val 0"/>
                </a:avLst>
              </a:prstGeom>
              <a:noFill/>
              <a:ln w="19050">
                <a:solidFill>
                  <a:srgbClr val="FF33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9318" name="Line 119"/>
              <p:cNvSpPr>
                <a:spLocks noChangeShapeType="1"/>
              </p:cNvSpPr>
              <p:nvPr/>
            </p:nvSpPr>
            <p:spPr bwMode="auto">
              <a:xfrm>
                <a:off x="123" y="745"/>
                <a:ext cx="201" cy="0"/>
              </a:xfrm>
              <a:prstGeom prst="line">
                <a:avLst/>
              </a:prstGeom>
              <a:noFill/>
              <a:ln w="19050">
                <a:solidFill>
                  <a:srgbClr val="FF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4" name="Group 120"/>
            <p:cNvGrpSpPr>
              <a:grpSpLocks/>
            </p:cNvGrpSpPr>
            <p:nvPr/>
          </p:nvGrpSpPr>
          <p:grpSpPr bwMode="auto">
            <a:xfrm>
              <a:off x="4019" y="2799"/>
              <a:ext cx="621" cy="189"/>
              <a:chOff x="322" y="554"/>
              <a:chExt cx="639" cy="189"/>
            </a:xfrm>
          </p:grpSpPr>
          <p:sp>
            <p:nvSpPr>
              <p:cNvPr id="9314" name="AutoShape 121"/>
              <p:cNvSpPr>
                <a:spLocks/>
              </p:cNvSpPr>
              <p:nvPr/>
            </p:nvSpPr>
            <p:spPr bwMode="auto">
              <a:xfrm rot="5400000">
                <a:off x="337" y="544"/>
                <a:ext cx="184" cy="213"/>
              </a:xfrm>
              <a:prstGeom prst="leftBracket">
                <a:avLst>
                  <a:gd name="adj" fmla="val 0"/>
                </a:avLst>
              </a:prstGeom>
              <a:noFill/>
              <a:ln w="19050">
                <a:solidFill>
                  <a:srgbClr val="FF33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9315" name="AutoShape 122"/>
              <p:cNvSpPr>
                <a:spLocks/>
              </p:cNvSpPr>
              <p:nvPr/>
            </p:nvSpPr>
            <p:spPr bwMode="auto">
              <a:xfrm rot="-5400000">
                <a:off x="548" y="539"/>
                <a:ext cx="184" cy="213"/>
              </a:xfrm>
              <a:prstGeom prst="leftBracket">
                <a:avLst>
                  <a:gd name="adj" fmla="val 0"/>
                </a:avLst>
              </a:prstGeom>
              <a:noFill/>
              <a:ln w="19050">
                <a:solidFill>
                  <a:srgbClr val="FF33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9316" name="AutoShape 123"/>
              <p:cNvSpPr>
                <a:spLocks/>
              </p:cNvSpPr>
              <p:nvPr/>
            </p:nvSpPr>
            <p:spPr bwMode="auto">
              <a:xfrm rot="5400000">
                <a:off x="763" y="539"/>
                <a:ext cx="184" cy="213"/>
              </a:xfrm>
              <a:prstGeom prst="leftBracket">
                <a:avLst>
                  <a:gd name="adj" fmla="val 0"/>
                </a:avLst>
              </a:prstGeom>
              <a:noFill/>
              <a:ln w="19050">
                <a:solidFill>
                  <a:srgbClr val="FF33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sp>
          <p:nvSpPr>
            <p:cNvPr id="9247" name="AutoShape 124"/>
            <p:cNvSpPr>
              <a:spLocks/>
            </p:cNvSpPr>
            <p:nvPr/>
          </p:nvSpPr>
          <p:spPr bwMode="auto">
            <a:xfrm rot="5400000">
              <a:off x="4832" y="2792"/>
              <a:ext cx="184" cy="207"/>
            </a:xfrm>
            <a:prstGeom prst="leftBracket">
              <a:avLst>
                <a:gd name="adj" fmla="val 0"/>
              </a:avLst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9248" name="AutoShape 125"/>
            <p:cNvSpPr>
              <a:spLocks/>
            </p:cNvSpPr>
            <p:nvPr/>
          </p:nvSpPr>
          <p:spPr bwMode="auto">
            <a:xfrm rot="-5400000">
              <a:off x="5037" y="2787"/>
              <a:ext cx="184" cy="207"/>
            </a:xfrm>
            <a:prstGeom prst="leftBracket">
              <a:avLst>
                <a:gd name="adj" fmla="val 0"/>
              </a:avLst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9249" name="AutoShape 126"/>
            <p:cNvSpPr>
              <a:spLocks/>
            </p:cNvSpPr>
            <p:nvPr/>
          </p:nvSpPr>
          <p:spPr bwMode="auto">
            <a:xfrm rot="5400000">
              <a:off x="5246" y="2787"/>
              <a:ext cx="184" cy="207"/>
            </a:xfrm>
            <a:prstGeom prst="leftBracket">
              <a:avLst>
                <a:gd name="adj" fmla="val 0"/>
              </a:avLst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9250" name="Line 127"/>
            <p:cNvSpPr>
              <a:spLocks noChangeShapeType="1"/>
            </p:cNvSpPr>
            <p:nvPr/>
          </p:nvSpPr>
          <p:spPr bwMode="auto">
            <a:xfrm>
              <a:off x="4636" y="2984"/>
              <a:ext cx="188" cy="0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51" name="Line 128"/>
            <p:cNvSpPr>
              <a:spLocks noChangeShapeType="1"/>
            </p:cNvSpPr>
            <p:nvPr/>
          </p:nvSpPr>
          <p:spPr bwMode="auto">
            <a:xfrm>
              <a:off x="3827" y="2990"/>
              <a:ext cx="198" cy="0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5" name="Group 129"/>
            <p:cNvGrpSpPr>
              <a:grpSpLocks/>
            </p:cNvGrpSpPr>
            <p:nvPr/>
          </p:nvGrpSpPr>
          <p:grpSpPr bwMode="auto">
            <a:xfrm>
              <a:off x="2194" y="3174"/>
              <a:ext cx="826" cy="184"/>
              <a:chOff x="119" y="929"/>
              <a:chExt cx="826" cy="184"/>
            </a:xfrm>
          </p:grpSpPr>
          <p:sp>
            <p:nvSpPr>
              <p:cNvPr id="9312" name="AutoShape 130"/>
              <p:cNvSpPr>
                <a:spLocks/>
              </p:cNvSpPr>
              <p:nvPr/>
            </p:nvSpPr>
            <p:spPr bwMode="auto">
              <a:xfrm rot="5400000">
                <a:off x="647" y="814"/>
                <a:ext cx="184" cy="413"/>
              </a:xfrm>
              <a:prstGeom prst="leftBracket">
                <a:avLst>
                  <a:gd name="adj" fmla="val 0"/>
                </a:avLst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9313" name="Line 131"/>
              <p:cNvSpPr>
                <a:spLocks noChangeShapeType="1"/>
              </p:cNvSpPr>
              <p:nvPr/>
            </p:nvSpPr>
            <p:spPr bwMode="auto">
              <a:xfrm>
                <a:off x="119" y="1109"/>
                <a:ext cx="40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6" name="Group 132"/>
            <p:cNvGrpSpPr>
              <a:grpSpLocks/>
            </p:cNvGrpSpPr>
            <p:nvPr/>
          </p:nvGrpSpPr>
          <p:grpSpPr bwMode="auto">
            <a:xfrm>
              <a:off x="3013" y="3173"/>
              <a:ext cx="816" cy="182"/>
              <a:chOff x="119" y="929"/>
              <a:chExt cx="826" cy="184"/>
            </a:xfrm>
          </p:grpSpPr>
          <p:sp>
            <p:nvSpPr>
              <p:cNvPr id="9310" name="AutoShape 133"/>
              <p:cNvSpPr>
                <a:spLocks/>
              </p:cNvSpPr>
              <p:nvPr/>
            </p:nvSpPr>
            <p:spPr bwMode="auto">
              <a:xfrm rot="5400000">
                <a:off x="647" y="814"/>
                <a:ext cx="184" cy="413"/>
              </a:xfrm>
              <a:prstGeom prst="leftBracket">
                <a:avLst>
                  <a:gd name="adj" fmla="val 0"/>
                </a:avLst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9311" name="Line 134"/>
              <p:cNvSpPr>
                <a:spLocks noChangeShapeType="1"/>
              </p:cNvSpPr>
              <p:nvPr/>
            </p:nvSpPr>
            <p:spPr bwMode="auto">
              <a:xfrm>
                <a:off x="119" y="1109"/>
                <a:ext cx="40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7" name="Group 135"/>
            <p:cNvGrpSpPr>
              <a:grpSpLocks/>
            </p:cNvGrpSpPr>
            <p:nvPr/>
          </p:nvGrpSpPr>
          <p:grpSpPr bwMode="auto">
            <a:xfrm>
              <a:off x="3823" y="3177"/>
              <a:ext cx="805" cy="181"/>
              <a:chOff x="119" y="929"/>
              <a:chExt cx="826" cy="184"/>
            </a:xfrm>
          </p:grpSpPr>
          <p:sp>
            <p:nvSpPr>
              <p:cNvPr id="9308" name="AutoShape 136"/>
              <p:cNvSpPr>
                <a:spLocks/>
              </p:cNvSpPr>
              <p:nvPr/>
            </p:nvSpPr>
            <p:spPr bwMode="auto">
              <a:xfrm rot="5400000">
                <a:off x="647" y="814"/>
                <a:ext cx="184" cy="413"/>
              </a:xfrm>
              <a:prstGeom prst="leftBracket">
                <a:avLst>
                  <a:gd name="adj" fmla="val 0"/>
                </a:avLst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9309" name="Line 137"/>
              <p:cNvSpPr>
                <a:spLocks noChangeShapeType="1"/>
              </p:cNvSpPr>
              <p:nvPr/>
            </p:nvSpPr>
            <p:spPr bwMode="auto">
              <a:xfrm>
                <a:off x="119" y="1109"/>
                <a:ext cx="40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9255" name="Line 138"/>
            <p:cNvSpPr>
              <a:spLocks noChangeShapeType="1"/>
            </p:cNvSpPr>
            <p:nvPr/>
          </p:nvSpPr>
          <p:spPr bwMode="auto">
            <a:xfrm>
              <a:off x="4625" y="3356"/>
              <a:ext cx="40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8" name="Group 139"/>
            <p:cNvGrpSpPr>
              <a:grpSpLocks/>
            </p:cNvGrpSpPr>
            <p:nvPr/>
          </p:nvGrpSpPr>
          <p:grpSpPr bwMode="auto">
            <a:xfrm>
              <a:off x="2195" y="3537"/>
              <a:ext cx="1428" cy="185"/>
              <a:chOff x="334" y="1565"/>
              <a:chExt cx="1428" cy="185"/>
            </a:xfrm>
          </p:grpSpPr>
          <p:sp>
            <p:nvSpPr>
              <p:cNvPr id="9306" name="AutoShape 140"/>
              <p:cNvSpPr>
                <a:spLocks/>
              </p:cNvSpPr>
              <p:nvPr/>
            </p:nvSpPr>
            <p:spPr bwMode="auto">
              <a:xfrm rot="16200000" flipV="1">
                <a:off x="1269" y="1257"/>
                <a:ext cx="180" cy="806"/>
              </a:xfrm>
              <a:prstGeom prst="leftBracket">
                <a:avLst>
                  <a:gd name="adj" fmla="val 0"/>
                </a:avLst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9307" name="Line 141"/>
              <p:cNvSpPr>
                <a:spLocks noChangeShapeType="1"/>
              </p:cNvSpPr>
              <p:nvPr/>
            </p:nvSpPr>
            <p:spPr bwMode="auto">
              <a:xfrm flipV="1">
                <a:off x="334" y="1565"/>
                <a:ext cx="62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9257" name="Line 142"/>
            <p:cNvSpPr>
              <a:spLocks noChangeShapeType="1"/>
            </p:cNvSpPr>
            <p:nvPr/>
          </p:nvSpPr>
          <p:spPr bwMode="auto">
            <a:xfrm flipV="1">
              <a:off x="3619" y="3540"/>
              <a:ext cx="81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58" name="Line 143"/>
            <p:cNvSpPr>
              <a:spLocks noChangeShapeType="1"/>
            </p:cNvSpPr>
            <p:nvPr/>
          </p:nvSpPr>
          <p:spPr bwMode="auto">
            <a:xfrm>
              <a:off x="2195" y="3911"/>
              <a:ext cx="14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59" name="Line 144"/>
            <p:cNvSpPr>
              <a:spLocks noChangeShapeType="1"/>
            </p:cNvSpPr>
            <p:nvPr/>
          </p:nvSpPr>
          <p:spPr bwMode="auto">
            <a:xfrm>
              <a:off x="2596" y="2841"/>
              <a:ext cx="0" cy="91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60" name="Line 145"/>
            <p:cNvSpPr>
              <a:spLocks noChangeShapeType="1"/>
            </p:cNvSpPr>
            <p:nvPr/>
          </p:nvSpPr>
          <p:spPr bwMode="auto">
            <a:xfrm>
              <a:off x="3023" y="2839"/>
              <a:ext cx="0" cy="91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61" name="Line 146"/>
            <p:cNvSpPr>
              <a:spLocks noChangeShapeType="1"/>
            </p:cNvSpPr>
            <p:nvPr/>
          </p:nvSpPr>
          <p:spPr bwMode="auto">
            <a:xfrm>
              <a:off x="3413" y="2839"/>
              <a:ext cx="0" cy="91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62" name="Line 147"/>
            <p:cNvSpPr>
              <a:spLocks noChangeShapeType="1"/>
            </p:cNvSpPr>
            <p:nvPr/>
          </p:nvSpPr>
          <p:spPr bwMode="auto">
            <a:xfrm>
              <a:off x="3836" y="2839"/>
              <a:ext cx="0" cy="91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63" name="Line 148"/>
            <p:cNvSpPr>
              <a:spLocks noChangeShapeType="1"/>
            </p:cNvSpPr>
            <p:nvPr/>
          </p:nvSpPr>
          <p:spPr bwMode="auto">
            <a:xfrm>
              <a:off x="4229" y="2841"/>
              <a:ext cx="0" cy="91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64" name="Line 149"/>
            <p:cNvSpPr>
              <a:spLocks noChangeShapeType="1"/>
            </p:cNvSpPr>
            <p:nvPr/>
          </p:nvSpPr>
          <p:spPr bwMode="auto">
            <a:xfrm>
              <a:off x="4637" y="2839"/>
              <a:ext cx="0" cy="91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65" name="Line 150"/>
            <p:cNvSpPr>
              <a:spLocks noChangeShapeType="1"/>
            </p:cNvSpPr>
            <p:nvPr/>
          </p:nvSpPr>
          <p:spPr bwMode="auto">
            <a:xfrm>
              <a:off x="5028" y="2839"/>
              <a:ext cx="0" cy="91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66" name="Text Box 151"/>
            <p:cNvSpPr txBox="1">
              <a:spLocks noChangeArrowheads="1"/>
            </p:cNvSpPr>
            <p:nvPr/>
          </p:nvSpPr>
          <p:spPr bwMode="auto">
            <a:xfrm>
              <a:off x="1985" y="2863"/>
              <a:ext cx="243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000" b="1"/>
                <a:t>H</a:t>
              </a:r>
            </a:p>
          </p:txBody>
        </p:sp>
        <p:sp>
          <p:nvSpPr>
            <p:cNvPr id="9267" name="Text Box 152"/>
            <p:cNvSpPr txBox="1">
              <a:spLocks noChangeArrowheads="1"/>
            </p:cNvSpPr>
            <p:nvPr/>
          </p:nvSpPr>
          <p:spPr bwMode="auto">
            <a:xfrm>
              <a:off x="1943" y="3210"/>
              <a:ext cx="365" cy="3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000" b="1"/>
                <a:t>QA</a:t>
              </a:r>
            </a:p>
          </p:txBody>
        </p:sp>
        <p:sp>
          <p:nvSpPr>
            <p:cNvPr id="9268" name="Text Box 153"/>
            <p:cNvSpPr txBox="1">
              <a:spLocks noChangeArrowheads="1"/>
            </p:cNvSpPr>
            <p:nvPr/>
          </p:nvSpPr>
          <p:spPr bwMode="auto">
            <a:xfrm>
              <a:off x="1932" y="3581"/>
              <a:ext cx="364" cy="3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000" b="1"/>
                <a:t>QB</a:t>
              </a:r>
            </a:p>
          </p:txBody>
        </p:sp>
        <p:sp>
          <p:nvSpPr>
            <p:cNvPr id="9269" name="Text Box 154"/>
            <p:cNvSpPr txBox="1">
              <a:spLocks noChangeArrowheads="1"/>
            </p:cNvSpPr>
            <p:nvPr/>
          </p:nvSpPr>
          <p:spPr bwMode="auto">
            <a:xfrm>
              <a:off x="1943" y="3928"/>
              <a:ext cx="361" cy="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000" b="1"/>
                <a:t>QC</a:t>
              </a:r>
            </a:p>
          </p:txBody>
        </p:sp>
        <p:sp>
          <p:nvSpPr>
            <p:cNvPr id="9270" name="Text Box 155"/>
            <p:cNvSpPr txBox="1">
              <a:spLocks noChangeArrowheads="1"/>
            </p:cNvSpPr>
            <p:nvPr/>
          </p:nvSpPr>
          <p:spPr bwMode="auto">
            <a:xfrm>
              <a:off x="2405" y="3170"/>
              <a:ext cx="244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000" b="1">
                  <a:solidFill>
                    <a:srgbClr val="009900"/>
                  </a:solidFill>
                </a:rPr>
                <a:t>0</a:t>
              </a:r>
            </a:p>
          </p:txBody>
        </p:sp>
        <p:sp>
          <p:nvSpPr>
            <p:cNvPr id="9271" name="Text Box 156"/>
            <p:cNvSpPr txBox="1">
              <a:spLocks noChangeArrowheads="1"/>
            </p:cNvSpPr>
            <p:nvPr/>
          </p:nvSpPr>
          <p:spPr bwMode="auto">
            <a:xfrm>
              <a:off x="2405" y="3534"/>
              <a:ext cx="24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000" b="1">
                  <a:solidFill>
                    <a:srgbClr val="009900"/>
                  </a:solidFill>
                </a:rPr>
                <a:t>1</a:t>
              </a:r>
            </a:p>
          </p:txBody>
        </p:sp>
        <p:sp>
          <p:nvSpPr>
            <p:cNvPr id="9272" name="Text Box 157"/>
            <p:cNvSpPr txBox="1">
              <a:spLocks noChangeArrowheads="1"/>
            </p:cNvSpPr>
            <p:nvPr/>
          </p:nvSpPr>
          <p:spPr bwMode="auto">
            <a:xfrm>
              <a:off x="2407" y="3906"/>
              <a:ext cx="24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000" b="1">
                  <a:solidFill>
                    <a:srgbClr val="009900"/>
                  </a:solidFill>
                </a:rPr>
                <a:t>1</a:t>
              </a:r>
            </a:p>
          </p:txBody>
        </p:sp>
        <p:sp>
          <p:nvSpPr>
            <p:cNvPr id="9273" name="Text Box 158"/>
            <p:cNvSpPr txBox="1">
              <a:spLocks noChangeArrowheads="1"/>
            </p:cNvSpPr>
            <p:nvPr/>
          </p:nvSpPr>
          <p:spPr bwMode="auto">
            <a:xfrm>
              <a:off x="2811" y="3170"/>
              <a:ext cx="243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000" b="1"/>
                <a:t>1</a:t>
              </a:r>
            </a:p>
          </p:txBody>
        </p:sp>
        <p:sp>
          <p:nvSpPr>
            <p:cNvPr id="9274" name="Text Box 159"/>
            <p:cNvSpPr txBox="1">
              <a:spLocks noChangeArrowheads="1"/>
            </p:cNvSpPr>
            <p:nvPr/>
          </p:nvSpPr>
          <p:spPr bwMode="auto">
            <a:xfrm>
              <a:off x="2811" y="3534"/>
              <a:ext cx="243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000" b="1"/>
                <a:t>0</a:t>
              </a:r>
            </a:p>
          </p:txBody>
        </p:sp>
        <p:sp>
          <p:nvSpPr>
            <p:cNvPr id="9275" name="Text Box 160"/>
            <p:cNvSpPr txBox="1">
              <a:spLocks noChangeArrowheads="1"/>
            </p:cNvSpPr>
            <p:nvPr/>
          </p:nvSpPr>
          <p:spPr bwMode="auto">
            <a:xfrm>
              <a:off x="2813" y="3906"/>
              <a:ext cx="243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ar-DZ" sz="1000" b="1"/>
                <a:t>1</a:t>
              </a:r>
              <a:endParaRPr lang="fr-FR" sz="1000" b="1"/>
            </a:p>
          </p:txBody>
        </p:sp>
        <p:sp>
          <p:nvSpPr>
            <p:cNvPr id="9276" name="Text Box 161"/>
            <p:cNvSpPr txBox="1">
              <a:spLocks noChangeArrowheads="1"/>
            </p:cNvSpPr>
            <p:nvPr/>
          </p:nvSpPr>
          <p:spPr bwMode="auto">
            <a:xfrm>
              <a:off x="3195" y="3174"/>
              <a:ext cx="244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000" b="1"/>
                <a:t>0</a:t>
              </a:r>
            </a:p>
          </p:txBody>
        </p:sp>
        <p:sp>
          <p:nvSpPr>
            <p:cNvPr id="9277" name="Text Box 162"/>
            <p:cNvSpPr txBox="1">
              <a:spLocks noChangeArrowheads="1"/>
            </p:cNvSpPr>
            <p:nvPr/>
          </p:nvSpPr>
          <p:spPr bwMode="auto">
            <a:xfrm>
              <a:off x="3195" y="3537"/>
              <a:ext cx="244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000" b="1"/>
                <a:t>0</a:t>
              </a:r>
            </a:p>
          </p:txBody>
        </p:sp>
        <p:sp>
          <p:nvSpPr>
            <p:cNvPr id="9278" name="Text Box 163"/>
            <p:cNvSpPr txBox="1">
              <a:spLocks noChangeArrowheads="1"/>
            </p:cNvSpPr>
            <p:nvPr/>
          </p:nvSpPr>
          <p:spPr bwMode="auto">
            <a:xfrm>
              <a:off x="3197" y="3908"/>
              <a:ext cx="244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ar-DZ" sz="1000" b="1"/>
                <a:t>1</a:t>
              </a:r>
              <a:endParaRPr lang="fr-FR" sz="1000" b="1"/>
            </a:p>
          </p:txBody>
        </p:sp>
        <p:sp>
          <p:nvSpPr>
            <p:cNvPr id="9279" name="Text Box 164"/>
            <p:cNvSpPr txBox="1">
              <a:spLocks noChangeArrowheads="1"/>
            </p:cNvSpPr>
            <p:nvPr/>
          </p:nvSpPr>
          <p:spPr bwMode="auto">
            <a:xfrm>
              <a:off x="3590" y="3170"/>
              <a:ext cx="244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000" b="1"/>
                <a:t>1</a:t>
              </a:r>
            </a:p>
          </p:txBody>
        </p:sp>
        <p:sp>
          <p:nvSpPr>
            <p:cNvPr id="9280" name="Text Box 165"/>
            <p:cNvSpPr txBox="1">
              <a:spLocks noChangeArrowheads="1"/>
            </p:cNvSpPr>
            <p:nvPr/>
          </p:nvSpPr>
          <p:spPr bwMode="auto">
            <a:xfrm>
              <a:off x="3590" y="3534"/>
              <a:ext cx="24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000" b="1"/>
                <a:t>1</a:t>
              </a:r>
            </a:p>
          </p:txBody>
        </p:sp>
        <p:sp>
          <p:nvSpPr>
            <p:cNvPr id="9281" name="Text Box 166"/>
            <p:cNvSpPr txBox="1">
              <a:spLocks noChangeArrowheads="1"/>
            </p:cNvSpPr>
            <p:nvPr/>
          </p:nvSpPr>
          <p:spPr bwMode="auto">
            <a:xfrm>
              <a:off x="3592" y="3906"/>
              <a:ext cx="24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000" b="1"/>
                <a:t>0</a:t>
              </a:r>
            </a:p>
          </p:txBody>
        </p:sp>
        <p:sp>
          <p:nvSpPr>
            <p:cNvPr id="9282" name="Text Box 167"/>
            <p:cNvSpPr txBox="1">
              <a:spLocks noChangeArrowheads="1"/>
            </p:cNvSpPr>
            <p:nvPr/>
          </p:nvSpPr>
          <p:spPr bwMode="auto">
            <a:xfrm>
              <a:off x="3998" y="3170"/>
              <a:ext cx="244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000" b="1"/>
                <a:t>0</a:t>
              </a:r>
            </a:p>
          </p:txBody>
        </p:sp>
        <p:sp>
          <p:nvSpPr>
            <p:cNvPr id="9283" name="Text Box 168"/>
            <p:cNvSpPr txBox="1">
              <a:spLocks noChangeArrowheads="1"/>
            </p:cNvSpPr>
            <p:nvPr/>
          </p:nvSpPr>
          <p:spPr bwMode="auto">
            <a:xfrm>
              <a:off x="3998" y="3534"/>
              <a:ext cx="24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000" b="1"/>
                <a:t>1</a:t>
              </a:r>
            </a:p>
          </p:txBody>
        </p:sp>
        <p:sp>
          <p:nvSpPr>
            <p:cNvPr id="9284" name="Text Box 169"/>
            <p:cNvSpPr txBox="1">
              <a:spLocks noChangeArrowheads="1"/>
            </p:cNvSpPr>
            <p:nvPr/>
          </p:nvSpPr>
          <p:spPr bwMode="auto">
            <a:xfrm>
              <a:off x="4000" y="3906"/>
              <a:ext cx="24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000" b="1"/>
                <a:t>0</a:t>
              </a:r>
            </a:p>
          </p:txBody>
        </p:sp>
        <p:sp>
          <p:nvSpPr>
            <p:cNvPr id="9285" name="Text Box 170"/>
            <p:cNvSpPr txBox="1">
              <a:spLocks noChangeArrowheads="1"/>
            </p:cNvSpPr>
            <p:nvPr/>
          </p:nvSpPr>
          <p:spPr bwMode="auto">
            <a:xfrm>
              <a:off x="4410" y="3164"/>
              <a:ext cx="24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000" b="1"/>
                <a:t>1</a:t>
              </a:r>
            </a:p>
          </p:txBody>
        </p:sp>
        <p:sp>
          <p:nvSpPr>
            <p:cNvPr id="9286" name="Text Box 171"/>
            <p:cNvSpPr txBox="1">
              <a:spLocks noChangeArrowheads="1"/>
            </p:cNvSpPr>
            <p:nvPr/>
          </p:nvSpPr>
          <p:spPr bwMode="auto">
            <a:xfrm>
              <a:off x="4410" y="3526"/>
              <a:ext cx="244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000" b="1"/>
                <a:t>0</a:t>
              </a:r>
            </a:p>
          </p:txBody>
        </p:sp>
        <p:sp>
          <p:nvSpPr>
            <p:cNvPr id="9287" name="Text Box 172"/>
            <p:cNvSpPr txBox="1">
              <a:spLocks noChangeArrowheads="1"/>
            </p:cNvSpPr>
            <p:nvPr/>
          </p:nvSpPr>
          <p:spPr bwMode="auto">
            <a:xfrm>
              <a:off x="4410" y="3897"/>
              <a:ext cx="244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ar-DZ" sz="1000" b="1"/>
                <a:t>0</a:t>
              </a:r>
              <a:endParaRPr lang="fr-FR" sz="1000" b="1"/>
            </a:p>
          </p:txBody>
        </p:sp>
        <p:sp>
          <p:nvSpPr>
            <p:cNvPr id="9288" name="Text Box 173"/>
            <p:cNvSpPr txBox="1">
              <a:spLocks noChangeArrowheads="1"/>
            </p:cNvSpPr>
            <p:nvPr/>
          </p:nvSpPr>
          <p:spPr bwMode="auto">
            <a:xfrm>
              <a:off x="4809" y="3170"/>
              <a:ext cx="244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000" b="1"/>
                <a:t>0</a:t>
              </a:r>
            </a:p>
          </p:txBody>
        </p:sp>
        <p:sp>
          <p:nvSpPr>
            <p:cNvPr id="9289" name="Text Box 174"/>
            <p:cNvSpPr txBox="1">
              <a:spLocks noChangeArrowheads="1"/>
            </p:cNvSpPr>
            <p:nvPr/>
          </p:nvSpPr>
          <p:spPr bwMode="auto">
            <a:xfrm>
              <a:off x="4809" y="3534"/>
              <a:ext cx="24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000" b="1"/>
                <a:t>0</a:t>
              </a:r>
            </a:p>
          </p:txBody>
        </p:sp>
        <p:sp>
          <p:nvSpPr>
            <p:cNvPr id="9290" name="Text Box 175"/>
            <p:cNvSpPr txBox="1">
              <a:spLocks noChangeArrowheads="1"/>
            </p:cNvSpPr>
            <p:nvPr/>
          </p:nvSpPr>
          <p:spPr bwMode="auto">
            <a:xfrm>
              <a:off x="4812" y="3906"/>
              <a:ext cx="243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ar-DZ" sz="1000" b="1"/>
                <a:t>0</a:t>
              </a:r>
              <a:endParaRPr lang="fr-FR" sz="1000" b="1"/>
            </a:p>
          </p:txBody>
        </p:sp>
        <p:sp>
          <p:nvSpPr>
            <p:cNvPr id="9291" name="Text Box 176"/>
            <p:cNvSpPr txBox="1">
              <a:spLocks noChangeArrowheads="1"/>
            </p:cNvSpPr>
            <p:nvPr/>
          </p:nvSpPr>
          <p:spPr bwMode="auto">
            <a:xfrm>
              <a:off x="5057" y="3164"/>
              <a:ext cx="24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000" b="1">
                  <a:solidFill>
                    <a:srgbClr val="009900"/>
                  </a:solidFill>
                </a:rPr>
                <a:t>0</a:t>
              </a:r>
            </a:p>
          </p:txBody>
        </p:sp>
        <p:sp>
          <p:nvSpPr>
            <p:cNvPr id="9292" name="Text Box 177"/>
            <p:cNvSpPr txBox="1">
              <a:spLocks noChangeArrowheads="1"/>
            </p:cNvSpPr>
            <p:nvPr/>
          </p:nvSpPr>
          <p:spPr bwMode="auto">
            <a:xfrm>
              <a:off x="5049" y="3526"/>
              <a:ext cx="244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000" b="1">
                  <a:solidFill>
                    <a:srgbClr val="009900"/>
                  </a:solidFill>
                </a:rPr>
                <a:t>1</a:t>
              </a:r>
            </a:p>
          </p:txBody>
        </p:sp>
        <p:sp>
          <p:nvSpPr>
            <p:cNvPr id="9293" name="Text Box 178"/>
            <p:cNvSpPr txBox="1">
              <a:spLocks noChangeArrowheads="1"/>
            </p:cNvSpPr>
            <p:nvPr/>
          </p:nvSpPr>
          <p:spPr bwMode="auto">
            <a:xfrm>
              <a:off x="5043" y="3904"/>
              <a:ext cx="244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000" b="1">
                  <a:solidFill>
                    <a:srgbClr val="009900"/>
                  </a:solidFill>
                </a:rPr>
                <a:t>1</a:t>
              </a:r>
            </a:p>
          </p:txBody>
        </p:sp>
        <p:sp>
          <p:nvSpPr>
            <p:cNvPr id="9294" name="Line 179"/>
            <p:cNvSpPr>
              <a:spLocks noChangeShapeType="1"/>
            </p:cNvSpPr>
            <p:nvPr/>
          </p:nvSpPr>
          <p:spPr bwMode="auto">
            <a:xfrm>
              <a:off x="5027" y="3544"/>
              <a:ext cx="408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95" name="Line 180"/>
            <p:cNvSpPr>
              <a:spLocks noChangeShapeType="1"/>
            </p:cNvSpPr>
            <p:nvPr/>
          </p:nvSpPr>
          <p:spPr bwMode="auto">
            <a:xfrm>
              <a:off x="5029" y="3911"/>
              <a:ext cx="408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96" name="Line 181"/>
            <p:cNvSpPr>
              <a:spLocks noChangeShapeType="1"/>
            </p:cNvSpPr>
            <p:nvPr/>
          </p:nvSpPr>
          <p:spPr bwMode="auto">
            <a:xfrm>
              <a:off x="5031" y="3173"/>
              <a:ext cx="88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97" name="Line 182"/>
            <p:cNvSpPr>
              <a:spLocks noChangeShapeType="1"/>
            </p:cNvSpPr>
            <p:nvPr/>
          </p:nvSpPr>
          <p:spPr bwMode="auto">
            <a:xfrm flipV="1">
              <a:off x="4429" y="3730"/>
              <a:ext cx="601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98" name="Line 183"/>
            <p:cNvSpPr>
              <a:spLocks noChangeShapeType="1"/>
            </p:cNvSpPr>
            <p:nvPr/>
          </p:nvSpPr>
          <p:spPr bwMode="auto">
            <a:xfrm>
              <a:off x="4433" y="3542"/>
              <a:ext cx="0" cy="18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99" name="Line 184"/>
            <p:cNvSpPr>
              <a:spLocks noChangeShapeType="1"/>
            </p:cNvSpPr>
            <p:nvPr/>
          </p:nvSpPr>
          <p:spPr bwMode="auto">
            <a:xfrm>
              <a:off x="5031" y="3550"/>
              <a:ext cx="0" cy="182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00" name="Line 185"/>
            <p:cNvSpPr>
              <a:spLocks noChangeShapeType="1"/>
            </p:cNvSpPr>
            <p:nvPr/>
          </p:nvSpPr>
          <p:spPr bwMode="auto">
            <a:xfrm flipV="1">
              <a:off x="3626" y="4095"/>
              <a:ext cx="140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01" name="Line 186"/>
            <p:cNvSpPr>
              <a:spLocks noChangeShapeType="1"/>
            </p:cNvSpPr>
            <p:nvPr/>
          </p:nvSpPr>
          <p:spPr bwMode="auto">
            <a:xfrm>
              <a:off x="3630" y="3905"/>
              <a:ext cx="0" cy="18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02" name="Line 187"/>
            <p:cNvSpPr>
              <a:spLocks noChangeShapeType="1"/>
            </p:cNvSpPr>
            <p:nvPr/>
          </p:nvSpPr>
          <p:spPr bwMode="auto">
            <a:xfrm>
              <a:off x="5031" y="3911"/>
              <a:ext cx="0" cy="182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03" name="Line 188"/>
            <p:cNvSpPr>
              <a:spLocks noChangeShapeType="1"/>
            </p:cNvSpPr>
            <p:nvPr/>
          </p:nvSpPr>
          <p:spPr bwMode="auto">
            <a:xfrm>
              <a:off x="5033" y="3179"/>
              <a:ext cx="0" cy="18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04" name="Line 189"/>
            <p:cNvSpPr>
              <a:spLocks noChangeShapeType="1"/>
            </p:cNvSpPr>
            <p:nvPr/>
          </p:nvSpPr>
          <p:spPr bwMode="auto">
            <a:xfrm>
              <a:off x="5110" y="3173"/>
              <a:ext cx="0" cy="182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05" name="Line 190"/>
            <p:cNvSpPr>
              <a:spLocks noChangeShapeType="1"/>
            </p:cNvSpPr>
            <p:nvPr/>
          </p:nvSpPr>
          <p:spPr bwMode="auto">
            <a:xfrm>
              <a:off x="5113" y="3355"/>
              <a:ext cx="317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36031" name="AutoShape 191"/>
          <p:cNvSpPr>
            <a:spLocks noChangeArrowheads="1"/>
          </p:cNvSpPr>
          <p:nvPr/>
        </p:nvSpPr>
        <p:spPr bwMode="auto">
          <a:xfrm>
            <a:off x="4529138" y="4373563"/>
            <a:ext cx="215900" cy="539750"/>
          </a:xfrm>
          <a:prstGeom prst="downArrow">
            <a:avLst>
              <a:gd name="adj1" fmla="val 50000"/>
              <a:gd name="adj2" fmla="val 62500"/>
            </a:avLst>
          </a:prstGeom>
          <a:solidFill>
            <a:schemeClr val="fol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6035" name="AutoShape 195"/>
          <p:cNvSpPr>
            <a:spLocks noChangeArrowheads="1"/>
          </p:cNvSpPr>
          <p:nvPr/>
        </p:nvSpPr>
        <p:spPr bwMode="auto">
          <a:xfrm>
            <a:off x="7523163" y="4352925"/>
            <a:ext cx="215900" cy="539750"/>
          </a:xfrm>
          <a:prstGeom prst="downArrow">
            <a:avLst>
              <a:gd name="adj1" fmla="val 50000"/>
              <a:gd name="adj2" fmla="val 62500"/>
            </a:avLst>
          </a:prstGeom>
          <a:solidFill>
            <a:schemeClr val="fol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6036" name="Text Box 196"/>
          <p:cNvSpPr txBox="1">
            <a:spLocks noChangeArrowheads="1"/>
          </p:cNvSpPr>
          <p:nvPr/>
        </p:nvSpPr>
        <p:spPr bwMode="auto">
          <a:xfrm>
            <a:off x="7369175" y="4610100"/>
            <a:ext cx="1152525" cy="201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DZ" sz="9600"/>
              <a:t>؟</a:t>
            </a:r>
          </a:p>
          <a:p>
            <a:pPr>
              <a:spcBef>
                <a:spcPct val="50000"/>
              </a:spcBef>
            </a:pPr>
            <a:endParaRPr lang="fr-FR" sz="2000" b="1">
              <a:cs typeface="Arabic Transparent" pitchFamily="2" charset="-78"/>
            </a:endParaRPr>
          </a:p>
        </p:txBody>
      </p:sp>
      <p:sp>
        <p:nvSpPr>
          <p:cNvPr id="36037" name="Text Box 197"/>
          <p:cNvSpPr txBox="1">
            <a:spLocks noChangeArrowheads="1"/>
          </p:cNvSpPr>
          <p:nvPr/>
        </p:nvSpPr>
        <p:spPr bwMode="auto">
          <a:xfrm>
            <a:off x="7348538" y="5762625"/>
            <a:ext cx="1152525" cy="7620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DZ" sz="2400" b="1" dirty="0">
                <a:solidFill>
                  <a:schemeClr val="tx1"/>
                </a:solidFill>
                <a:cs typeface="Arabic Transparent" pitchFamily="2" charset="-78"/>
              </a:rPr>
              <a:t>سوف</a:t>
            </a:r>
            <a:r>
              <a:rPr lang="ar-DZ" sz="2000" b="1" dirty="0">
                <a:solidFill>
                  <a:schemeClr val="tx1"/>
                </a:solidFill>
                <a:cs typeface="Arabic Transparent" pitchFamily="2" charset="-78"/>
              </a:rPr>
              <a:t> يدرس</a:t>
            </a:r>
            <a:endParaRPr lang="fr-FR" sz="20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5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5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5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35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35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35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35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35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35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35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36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36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36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36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 animBg="1"/>
      <p:bldP spid="107" grpId="0" animBg="1"/>
      <p:bldP spid="104" grpId="0" animBg="1"/>
      <p:bldP spid="105" grpId="0" animBg="1"/>
      <p:bldP spid="103" grpId="0" animBg="1"/>
      <p:bldP spid="35842" grpId="0" animBg="1"/>
      <p:bldP spid="35843" grpId="0"/>
      <p:bldP spid="35844" grpId="0"/>
      <p:bldP spid="35845" grpId="0" animBg="1"/>
      <p:bldP spid="35846" grpId="0" animBg="1"/>
      <p:bldP spid="35847" grpId="0" animBg="1"/>
      <p:bldP spid="35848" grpId="0" animBg="1"/>
      <p:bldP spid="35849" grpId="0" animBg="1"/>
      <p:bldP spid="35850" grpId="0" animBg="1"/>
      <p:bldP spid="35851" grpId="0" animBg="1"/>
      <p:bldP spid="35852" grpId="0" animBg="1"/>
      <p:bldP spid="35853" grpId="0" animBg="1"/>
      <p:bldP spid="35854" grpId="0" animBg="1"/>
      <p:bldP spid="35941" grpId="0" animBg="1"/>
      <p:bldP spid="36031" grpId="0" animBg="1"/>
      <p:bldP spid="36035" grpId="0" animBg="1"/>
      <p:bldP spid="36036" grpId="0"/>
      <p:bldP spid="3603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3929058" y="4286256"/>
            <a:ext cx="2376488" cy="863600"/>
          </a:xfrm>
          <a:prstGeom prst="rect">
            <a:avLst/>
          </a:prstGeom>
          <a:solidFill>
            <a:srgbClr val="FF9933"/>
          </a:soli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fr-FR" sz="3600" b="1" dirty="0">
              <a:cs typeface="Arabic Transparent" pitchFamily="2" charset="-78"/>
            </a:endParaRP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6429388" y="214290"/>
            <a:ext cx="2663825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u="sng" dirty="0">
                <a:solidFill>
                  <a:schemeClr val="tx1"/>
                </a:solidFill>
                <a:cs typeface="Arabic Transparent" pitchFamily="2" charset="-78"/>
              </a:rPr>
              <a:t>1 </a:t>
            </a:r>
            <a:r>
              <a:rPr lang="ar-DZ" b="1" u="sng" dirty="0" err="1">
                <a:solidFill>
                  <a:schemeClr val="tx1"/>
                </a:solidFill>
                <a:cs typeface="Arabic Transparent" pitchFamily="2" charset="-78"/>
              </a:rPr>
              <a:t>ـ</a:t>
            </a:r>
            <a:r>
              <a:rPr lang="ar-DZ" b="1" u="sng" dirty="0">
                <a:solidFill>
                  <a:schemeClr val="tx1"/>
                </a:solidFill>
                <a:cs typeface="Arabic Transparent" pitchFamily="2" charset="-78"/>
              </a:rPr>
              <a:t> خصائص النظام </a:t>
            </a:r>
            <a:r>
              <a:rPr lang="ar-DZ" b="1" u="sng" dirty="0" err="1">
                <a:solidFill>
                  <a:schemeClr val="tx1"/>
                </a:solidFill>
                <a:cs typeface="Arabic Transparent" pitchFamily="2" charset="-78"/>
              </a:rPr>
              <a:t>الالي</a:t>
            </a:r>
            <a:r>
              <a:rPr lang="ar-DZ" b="1" u="sng" dirty="0">
                <a:solidFill>
                  <a:schemeClr val="tx1"/>
                </a:solidFill>
                <a:cs typeface="Arabic Transparent" pitchFamily="2" charset="-78"/>
              </a:rPr>
              <a:t>:</a:t>
            </a:r>
            <a:endParaRPr lang="fr-FR" b="1" u="sng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5615020" y="692150"/>
            <a:ext cx="3168650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>
                <a:solidFill>
                  <a:srgbClr val="FF0000"/>
                </a:solidFill>
                <a:cs typeface="Arabic Transparent" pitchFamily="2" charset="-78"/>
              </a:rPr>
              <a:t>1 ـ حدود النظام الالي(</a:t>
            </a:r>
            <a:r>
              <a:rPr lang="fr-FR" b="1">
                <a:solidFill>
                  <a:srgbClr val="FF0000"/>
                </a:solidFill>
                <a:cs typeface="Arabic Transparent" pitchFamily="2" charset="-78"/>
              </a:rPr>
              <a:t>Frontière</a:t>
            </a:r>
            <a:r>
              <a:rPr lang="ar-DZ" b="1">
                <a:solidFill>
                  <a:srgbClr val="FF0000"/>
                </a:solidFill>
                <a:cs typeface="Arabic Transparent" pitchFamily="2" charset="-78"/>
              </a:rPr>
              <a:t>):</a:t>
            </a:r>
            <a:endParaRPr lang="fr-FR" b="1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36871" name="Rectangle 7"/>
          <p:cNvSpPr>
            <a:spLocks noChangeArrowheads="1"/>
          </p:cNvSpPr>
          <p:nvPr/>
        </p:nvSpPr>
        <p:spPr bwMode="auto">
          <a:xfrm>
            <a:off x="3924300" y="4292600"/>
            <a:ext cx="2376488" cy="863600"/>
          </a:xfrm>
          <a:prstGeom prst="rect">
            <a:avLst/>
          </a:prstGeom>
          <a:noFill/>
          <a:ln>
            <a:solidFill>
              <a:srgbClr val="0066FF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ar-DZ" sz="3600" b="1">
                <a:solidFill>
                  <a:schemeClr val="tx1"/>
                </a:solidFill>
                <a:cs typeface="Arabic Transparent" pitchFamily="2" charset="-78"/>
              </a:rPr>
              <a:t>نظام الي للثقب</a:t>
            </a:r>
            <a:endParaRPr lang="fr-FR" sz="36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36872" name="Text Box 8"/>
          <p:cNvSpPr txBox="1">
            <a:spLocks noChangeArrowheads="1"/>
          </p:cNvSpPr>
          <p:nvPr/>
        </p:nvSpPr>
        <p:spPr bwMode="auto">
          <a:xfrm>
            <a:off x="5610225" y="3613150"/>
            <a:ext cx="1441450" cy="3968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>
                <a:solidFill>
                  <a:srgbClr val="0000FF"/>
                </a:solidFill>
                <a:cs typeface="Arabic Transparent" pitchFamily="2" charset="-78"/>
              </a:rPr>
              <a:t>المتعامل</a:t>
            </a:r>
            <a:endParaRPr lang="fr-FR" sz="2000" b="1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36873" name="Text Box 9"/>
          <p:cNvSpPr txBox="1">
            <a:spLocks noChangeArrowheads="1"/>
          </p:cNvSpPr>
          <p:nvPr/>
        </p:nvSpPr>
        <p:spPr bwMode="auto">
          <a:xfrm>
            <a:off x="3924300" y="5695950"/>
            <a:ext cx="1657350" cy="3968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>
                <a:solidFill>
                  <a:srgbClr val="0000FF"/>
                </a:solidFill>
                <a:cs typeface="Arabic Transparent" pitchFamily="2" charset="-78"/>
              </a:rPr>
              <a:t>برنامج الي للثقب</a:t>
            </a:r>
            <a:endParaRPr lang="fr-FR" sz="2000" b="1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36874" name="Text Box 10"/>
          <p:cNvSpPr txBox="1">
            <a:spLocks noChangeArrowheads="1"/>
          </p:cNvSpPr>
          <p:nvPr/>
        </p:nvSpPr>
        <p:spPr bwMode="auto">
          <a:xfrm>
            <a:off x="3852863" y="3222625"/>
            <a:ext cx="1441450" cy="3968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>
                <a:solidFill>
                  <a:srgbClr val="0000FF"/>
                </a:solidFill>
                <a:cs typeface="Arabic Transparent" pitchFamily="2" charset="-78"/>
              </a:rPr>
              <a:t>نفايات</a:t>
            </a:r>
            <a:endParaRPr lang="fr-FR" sz="2000" b="1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36875" name="Text Box 11"/>
          <p:cNvSpPr txBox="1">
            <a:spLocks noChangeArrowheads="1"/>
          </p:cNvSpPr>
          <p:nvPr/>
        </p:nvSpPr>
        <p:spPr bwMode="auto">
          <a:xfrm>
            <a:off x="1619250" y="3922713"/>
            <a:ext cx="1946275" cy="3968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>
                <a:solidFill>
                  <a:srgbClr val="0000FF"/>
                </a:solidFill>
                <a:cs typeface="Arabic Transparent" pitchFamily="2" charset="-78"/>
              </a:rPr>
              <a:t>طاقة كهربائية</a:t>
            </a:r>
            <a:endParaRPr lang="fr-FR" sz="2000" b="1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36876" name="Text Box 12"/>
          <p:cNvSpPr txBox="1">
            <a:spLocks noChangeArrowheads="1"/>
          </p:cNvSpPr>
          <p:nvPr/>
        </p:nvSpPr>
        <p:spPr bwMode="auto">
          <a:xfrm>
            <a:off x="2266950" y="5280025"/>
            <a:ext cx="1441450" cy="3968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>
                <a:solidFill>
                  <a:srgbClr val="0000FF"/>
                </a:solidFill>
                <a:cs typeface="Arabic Transparent" pitchFamily="2" charset="-78"/>
              </a:rPr>
              <a:t>طاقة هوائية</a:t>
            </a:r>
            <a:endParaRPr lang="fr-FR" sz="2000" b="1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36878" name="Text Box 14"/>
          <p:cNvSpPr txBox="1">
            <a:spLocks noChangeArrowheads="1"/>
          </p:cNvSpPr>
          <p:nvPr/>
        </p:nvSpPr>
        <p:spPr bwMode="auto">
          <a:xfrm>
            <a:off x="6443663" y="4400550"/>
            <a:ext cx="1441450" cy="3968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>
                <a:solidFill>
                  <a:srgbClr val="0000FF"/>
                </a:solidFill>
                <a:cs typeface="Arabic Transparent" pitchFamily="2" charset="-78"/>
              </a:rPr>
              <a:t>قطعة مثقوبة</a:t>
            </a:r>
            <a:endParaRPr lang="fr-FR" sz="2000" b="1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36879" name="Text Box 15"/>
          <p:cNvSpPr txBox="1">
            <a:spLocks noChangeArrowheads="1"/>
          </p:cNvSpPr>
          <p:nvPr/>
        </p:nvSpPr>
        <p:spPr bwMode="auto">
          <a:xfrm>
            <a:off x="5672138" y="5353050"/>
            <a:ext cx="1441450" cy="3968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>
                <a:solidFill>
                  <a:srgbClr val="0000FF"/>
                </a:solidFill>
                <a:cs typeface="Arabic Transparent" pitchFamily="2" charset="-78"/>
              </a:rPr>
              <a:t>قطعة للثقب</a:t>
            </a:r>
            <a:endParaRPr lang="fr-FR" sz="2000" b="1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36883" name="Text Box 19"/>
          <p:cNvSpPr txBox="1">
            <a:spLocks noChangeArrowheads="1"/>
          </p:cNvSpPr>
          <p:nvPr/>
        </p:nvSpPr>
        <p:spPr bwMode="auto">
          <a:xfrm>
            <a:off x="5111783" y="1916113"/>
            <a:ext cx="3240087" cy="3968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>
                <a:solidFill>
                  <a:srgbClr val="FF0000"/>
                </a:solidFill>
                <a:cs typeface="Arabic Transparent" pitchFamily="2" charset="-78"/>
              </a:rPr>
              <a:t>ـ تمثل حدود أي نظام الي بإطار.</a:t>
            </a:r>
            <a:endParaRPr lang="fr-FR" sz="2000" b="1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36884" name="Text Box 20"/>
          <p:cNvSpPr txBox="1">
            <a:spLocks noChangeArrowheads="1"/>
          </p:cNvSpPr>
          <p:nvPr/>
        </p:nvSpPr>
        <p:spPr bwMode="auto">
          <a:xfrm>
            <a:off x="2519395" y="1052513"/>
            <a:ext cx="5905500" cy="6413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>
                <a:solidFill>
                  <a:schemeClr val="tx1"/>
                </a:solidFill>
                <a:cs typeface="Arabic Transparent" pitchFamily="2" charset="-78"/>
              </a:rPr>
              <a:t>ـ حدود النظام الالي  تستثني كل العناصر الضرورية لتشغيله في كل مراحله, حيث تسمح بإيجاد العلاقة التي تربط النظام الالي بمحيطه الخارجي.</a:t>
            </a:r>
            <a:endParaRPr lang="fr-FR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36885" name="Oval 21"/>
          <p:cNvSpPr>
            <a:spLocks noChangeArrowheads="1"/>
          </p:cNvSpPr>
          <p:nvPr/>
        </p:nvSpPr>
        <p:spPr bwMode="auto">
          <a:xfrm>
            <a:off x="2925763" y="3408363"/>
            <a:ext cx="4248150" cy="2520950"/>
          </a:xfrm>
          <a:prstGeom prst="ellips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6886" name="Line 22"/>
          <p:cNvSpPr>
            <a:spLocks noChangeShapeType="1"/>
          </p:cNvSpPr>
          <p:nvPr/>
        </p:nvSpPr>
        <p:spPr bwMode="auto">
          <a:xfrm flipH="1">
            <a:off x="5508625" y="3254375"/>
            <a:ext cx="719138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36887" name="Line 23"/>
          <p:cNvSpPr>
            <a:spLocks noChangeShapeType="1"/>
          </p:cNvSpPr>
          <p:nvPr/>
        </p:nvSpPr>
        <p:spPr bwMode="auto">
          <a:xfrm>
            <a:off x="6227763" y="3254375"/>
            <a:ext cx="936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6888" name="Line 24"/>
          <p:cNvSpPr>
            <a:spLocks noChangeShapeType="1"/>
          </p:cNvSpPr>
          <p:nvPr/>
        </p:nvSpPr>
        <p:spPr bwMode="auto">
          <a:xfrm>
            <a:off x="2195513" y="4797425"/>
            <a:ext cx="7207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36889" name="Line 25"/>
          <p:cNvSpPr>
            <a:spLocks noChangeShapeType="1"/>
          </p:cNvSpPr>
          <p:nvPr/>
        </p:nvSpPr>
        <p:spPr bwMode="auto">
          <a:xfrm flipH="1">
            <a:off x="1908175" y="4797425"/>
            <a:ext cx="287338" cy="503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6890" name="Text Box 26"/>
          <p:cNvSpPr txBox="1">
            <a:spLocks noChangeArrowheads="1"/>
          </p:cNvSpPr>
          <p:nvPr/>
        </p:nvSpPr>
        <p:spPr bwMode="auto">
          <a:xfrm>
            <a:off x="457200" y="5249863"/>
            <a:ext cx="1727200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>
                <a:solidFill>
                  <a:schemeClr val="tx1"/>
                </a:solidFill>
                <a:cs typeface="Arabic Transparent" pitchFamily="2" charset="-78"/>
              </a:rPr>
              <a:t>المحيط الخارجي</a:t>
            </a:r>
            <a:endParaRPr lang="fr-FR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36891" name="Text Box 27"/>
          <p:cNvSpPr txBox="1">
            <a:spLocks noChangeArrowheads="1"/>
          </p:cNvSpPr>
          <p:nvPr/>
        </p:nvSpPr>
        <p:spPr bwMode="auto">
          <a:xfrm>
            <a:off x="6896100" y="3048000"/>
            <a:ext cx="1727200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حدود النظام </a:t>
            </a:r>
            <a:r>
              <a:rPr lang="ar-DZ" b="1" dirty="0" err="1">
                <a:solidFill>
                  <a:schemeClr val="tx1"/>
                </a:solidFill>
                <a:cs typeface="Arabic Transparent" pitchFamily="2" charset="-78"/>
              </a:rPr>
              <a:t>الالي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pic>
        <p:nvPicPr>
          <p:cNvPr id="24" name="Image 23"/>
          <p:cNvPicPr/>
          <p:nvPr/>
        </p:nvPicPr>
        <p:blipFill>
          <a:blip r:embed="rId2"/>
          <a:srcRect l="3116"/>
          <a:stretch>
            <a:fillRect/>
          </a:stretch>
        </p:blipFill>
        <p:spPr bwMode="auto">
          <a:xfrm>
            <a:off x="71406" y="142852"/>
            <a:ext cx="4441824" cy="34569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6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6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6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6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36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36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36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36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36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36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36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36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36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36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36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36868" grpId="0"/>
      <p:bldP spid="36869" grpId="0"/>
      <p:bldP spid="36871" grpId="0" animBg="1"/>
      <p:bldP spid="36872" grpId="0"/>
      <p:bldP spid="36873" grpId="0"/>
      <p:bldP spid="36874" grpId="0"/>
      <p:bldP spid="36875" grpId="0"/>
      <p:bldP spid="36876" grpId="0"/>
      <p:bldP spid="36878" grpId="0"/>
      <p:bldP spid="36879" grpId="0"/>
      <p:bldP spid="36883" grpId="0"/>
      <p:bldP spid="36884" grpId="0"/>
      <p:bldP spid="36885" grpId="0" animBg="1"/>
      <p:bldP spid="36886" grpId="0" animBg="1"/>
      <p:bldP spid="36887" grpId="0" animBg="1"/>
      <p:bldP spid="36888" grpId="0" animBg="1"/>
      <p:bldP spid="36889" grpId="0" animBg="1"/>
      <p:bldP spid="36890" grpId="0"/>
      <p:bldP spid="3689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3132138" y="404813"/>
            <a:ext cx="5545137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>
                <a:solidFill>
                  <a:srgbClr val="FF0000"/>
                </a:solidFill>
                <a:cs typeface="Arabic Transparent" pitchFamily="2" charset="-78"/>
              </a:rPr>
              <a:t>2 ـ المادة الاولية(مادة الدخول)(</a:t>
            </a:r>
            <a:r>
              <a:rPr lang="fr-FR" b="1">
                <a:solidFill>
                  <a:srgbClr val="FF0000"/>
                </a:solidFill>
                <a:cs typeface="Arabic Transparent" pitchFamily="2" charset="-78"/>
              </a:rPr>
              <a:t>matière d’ouvre</a:t>
            </a:r>
            <a:r>
              <a:rPr lang="ar-DZ" b="1">
                <a:solidFill>
                  <a:srgbClr val="FF0000"/>
                </a:solidFill>
                <a:cs typeface="Arabic Transparent" pitchFamily="2" charset="-78"/>
              </a:rPr>
              <a:t>)(</a:t>
            </a:r>
            <a:r>
              <a:rPr lang="fr-FR" b="1">
                <a:solidFill>
                  <a:srgbClr val="FF0000"/>
                </a:solidFill>
                <a:cs typeface="Arabic Transparent" pitchFamily="2" charset="-78"/>
              </a:rPr>
              <a:t>MO</a:t>
            </a:r>
            <a:r>
              <a:rPr lang="ar-DZ" b="1">
                <a:solidFill>
                  <a:srgbClr val="FF0000"/>
                </a:solidFill>
                <a:cs typeface="Arabic Transparent" pitchFamily="2" charset="-78"/>
              </a:rPr>
              <a:t>):</a:t>
            </a:r>
            <a:endParaRPr lang="fr-FR" b="1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6894513" y="908050"/>
            <a:ext cx="1336675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المادة الأولية</a:t>
            </a:r>
            <a:r>
              <a:rPr lang="fr-FR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b="1">
                <a:solidFill>
                  <a:srgbClr val="0000FF"/>
                </a:solidFill>
                <a:cs typeface="Arabic Transparent" pitchFamily="2" charset="-78"/>
              </a:rPr>
              <a:t> </a:t>
            </a:r>
            <a:endParaRPr lang="en-US" b="1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39943" name="Rectangle 7"/>
          <p:cNvSpPr>
            <a:spLocks noChangeArrowheads="1"/>
          </p:cNvSpPr>
          <p:nvPr/>
        </p:nvSpPr>
        <p:spPr bwMode="auto">
          <a:xfrm>
            <a:off x="3995738" y="893763"/>
            <a:ext cx="3086100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المادة المراد تصنيعها من طرف النظام.</a:t>
            </a:r>
          </a:p>
        </p:txBody>
      </p:sp>
      <p:sp>
        <p:nvSpPr>
          <p:cNvPr id="39945" name="Text Box 9"/>
          <p:cNvSpPr txBox="1">
            <a:spLocks noChangeArrowheads="1"/>
          </p:cNvSpPr>
          <p:nvPr/>
        </p:nvSpPr>
        <p:spPr bwMode="auto">
          <a:xfrm>
            <a:off x="2679700" y="4241800"/>
            <a:ext cx="1916113" cy="5794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3200" b="1">
                <a:solidFill>
                  <a:schemeClr val="tx1"/>
                </a:solidFill>
                <a:cs typeface="Arabic Transparent" pitchFamily="2" charset="-78"/>
              </a:rPr>
              <a:t>المادة الاولية</a:t>
            </a:r>
            <a:endParaRPr lang="fr-FR" sz="32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39947" name="Text Box 11"/>
          <p:cNvSpPr txBox="1">
            <a:spLocks noChangeArrowheads="1"/>
          </p:cNvSpPr>
          <p:nvPr/>
        </p:nvSpPr>
        <p:spPr bwMode="auto">
          <a:xfrm>
            <a:off x="5292725" y="4242952"/>
            <a:ext cx="2016125" cy="5794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3200" b="1" dirty="0">
                <a:solidFill>
                  <a:schemeClr val="tx1"/>
                </a:solidFill>
                <a:cs typeface="Arabic Transparent" pitchFamily="2" charset="-78"/>
              </a:rPr>
              <a:t>قطعة خشب</a:t>
            </a:r>
            <a:endParaRPr lang="fr-FR" sz="32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39948" name="Line 12"/>
          <p:cNvSpPr>
            <a:spLocks noChangeShapeType="1"/>
          </p:cNvSpPr>
          <p:nvPr/>
        </p:nvSpPr>
        <p:spPr bwMode="auto">
          <a:xfrm flipV="1">
            <a:off x="1331913" y="2605088"/>
            <a:ext cx="0" cy="1616075"/>
          </a:xfrm>
          <a:prstGeom prst="line">
            <a:avLst/>
          </a:prstGeom>
          <a:noFill/>
          <a:ln w="3175">
            <a:solidFill>
              <a:srgbClr val="0000FF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fr-FR"/>
          </a:p>
        </p:txBody>
      </p:sp>
      <p:sp>
        <p:nvSpPr>
          <p:cNvPr id="39949" name="AutoShape 13"/>
          <p:cNvSpPr>
            <a:spLocks noChangeArrowheads="1"/>
          </p:cNvSpPr>
          <p:nvPr/>
        </p:nvSpPr>
        <p:spPr bwMode="auto">
          <a:xfrm>
            <a:off x="4691063" y="4479707"/>
            <a:ext cx="806450" cy="142875"/>
          </a:xfrm>
          <a:prstGeom prst="rightArrow">
            <a:avLst>
              <a:gd name="adj1" fmla="val 50000"/>
              <a:gd name="adj2" fmla="val 141111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9950" name="Line 14"/>
          <p:cNvSpPr>
            <a:spLocks noChangeShapeType="1"/>
          </p:cNvSpPr>
          <p:nvPr/>
        </p:nvSpPr>
        <p:spPr bwMode="auto">
          <a:xfrm flipH="1" flipV="1">
            <a:off x="1331913" y="4221163"/>
            <a:ext cx="1439862" cy="360362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pic>
        <p:nvPicPr>
          <p:cNvPr id="11" name="Image 10"/>
          <p:cNvPicPr/>
          <p:nvPr/>
        </p:nvPicPr>
        <p:blipFill>
          <a:blip r:embed="rId2"/>
          <a:srcRect l="3116"/>
          <a:stretch>
            <a:fillRect/>
          </a:stretch>
        </p:blipFill>
        <p:spPr bwMode="auto">
          <a:xfrm>
            <a:off x="71406" y="142852"/>
            <a:ext cx="4441824" cy="34569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9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9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9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9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39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39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0" grpId="0"/>
      <p:bldP spid="39942" grpId="0"/>
      <p:bldP spid="39943" grpId="0"/>
      <p:bldP spid="39945" grpId="0"/>
      <p:bldP spid="39947" grpId="0"/>
      <p:bldP spid="39948" grpId="0" animBg="1"/>
      <p:bldP spid="39949" grpId="0" animBg="1"/>
      <p:bldP spid="3995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6"/>
          <p:cNvSpPr>
            <a:spLocks noChangeArrowheads="1"/>
          </p:cNvSpPr>
          <p:nvPr/>
        </p:nvSpPr>
        <p:spPr bwMode="auto">
          <a:xfrm>
            <a:off x="3714744" y="5143512"/>
            <a:ext cx="2376488" cy="863600"/>
          </a:xfrm>
          <a:prstGeom prst="rect">
            <a:avLst/>
          </a:prstGeom>
          <a:solidFill>
            <a:srgbClr val="FF9933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fr-FR" sz="3200" b="1" dirty="0">
              <a:cs typeface="Arabic Transparent" pitchFamily="2" charset="-78"/>
            </a:endParaRPr>
          </a:p>
        </p:txBody>
      </p:sp>
      <p:sp>
        <p:nvSpPr>
          <p:cNvPr id="41986" name="Text Box 2"/>
          <p:cNvSpPr txBox="1">
            <a:spLocks noChangeArrowheads="1"/>
          </p:cNvSpPr>
          <p:nvPr/>
        </p:nvSpPr>
        <p:spPr bwMode="auto">
          <a:xfrm>
            <a:off x="2195513" y="417513"/>
            <a:ext cx="6769100" cy="7794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>
                <a:solidFill>
                  <a:srgbClr val="FF0000"/>
                </a:solidFill>
                <a:cs typeface="Arabic Transparent" pitchFamily="2" charset="-78"/>
              </a:rPr>
              <a:t>2 ـ المادة المصنعة(مادة الخروج) </a:t>
            </a:r>
            <a:r>
              <a:rPr lang="fr-FR" b="1">
                <a:solidFill>
                  <a:srgbClr val="FF0000"/>
                </a:solidFill>
                <a:cs typeface="Arabic Transparent" pitchFamily="2" charset="-78"/>
              </a:rPr>
              <a:t> Matière D’ouvre De Sortie</a:t>
            </a:r>
            <a:r>
              <a:rPr lang="ar-DZ" b="1">
                <a:solidFill>
                  <a:srgbClr val="FF0000"/>
                </a:solidFill>
                <a:cs typeface="Arabic Transparent" pitchFamily="2" charset="-78"/>
              </a:rPr>
              <a:t>))(</a:t>
            </a:r>
            <a:r>
              <a:rPr lang="fr-FR" b="1">
                <a:solidFill>
                  <a:srgbClr val="FF0000"/>
                </a:solidFill>
                <a:cs typeface="Arabic Transparent" pitchFamily="2" charset="-78"/>
              </a:rPr>
              <a:t>MOS</a:t>
            </a:r>
            <a:r>
              <a:rPr lang="ar-DZ" b="1">
                <a:solidFill>
                  <a:srgbClr val="FF0000"/>
                </a:solidFill>
                <a:cs typeface="Arabic Transparent" pitchFamily="2" charset="-78"/>
              </a:rPr>
              <a:t>):</a:t>
            </a:r>
            <a:endParaRPr lang="fr-FR" b="1">
              <a:solidFill>
                <a:srgbClr val="FF0000"/>
              </a:solidFill>
              <a:cs typeface="Arabic Transparent" pitchFamily="2" charset="-78"/>
            </a:endParaRPr>
          </a:p>
          <a:p>
            <a:pPr algn="r" rtl="1">
              <a:spcBef>
                <a:spcPct val="50000"/>
              </a:spcBef>
            </a:pPr>
            <a:endParaRPr lang="fr-FR" b="1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41990" name="Text Box 6"/>
          <p:cNvSpPr txBox="1">
            <a:spLocks noChangeArrowheads="1"/>
          </p:cNvSpPr>
          <p:nvPr/>
        </p:nvSpPr>
        <p:spPr bwMode="auto">
          <a:xfrm>
            <a:off x="4679980" y="3089275"/>
            <a:ext cx="1916113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 b="1">
                <a:solidFill>
                  <a:schemeClr val="tx1"/>
                </a:solidFill>
                <a:cs typeface="Arabic Transparent" pitchFamily="2" charset="-78"/>
              </a:rPr>
              <a:t>المادة المصنعة</a:t>
            </a:r>
            <a:endParaRPr lang="fr-FR" sz="24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41991" name="Text Box 7"/>
          <p:cNvSpPr txBox="1">
            <a:spLocks noChangeArrowheads="1"/>
          </p:cNvSpPr>
          <p:nvPr/>
        </p:nvSpPr>
        <p:spPr bwMode="auto">
          <a:xfrm>
            <a:off x="6913593" y="3068638"/>
            <a:ext cx="2016125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 b="1">
                <a:solidFill>
                  <a:schemeClr val="tx1"/>
                </a:solidFill>
                <a:cs typeface="Arabic Transparent" pitchFamily="2" charset="-78"/>
              </a:rPr>
              <a:t>قطعة مثقوبة</a:t>
            </a:r>
            <a:endParaRPr lang="fr-FR" sz="24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41993" name="AutoShape 9"/>
          <p:cNvSpPr>
            <a:spLocks noChangeArrowheads="1"/>
          </p:cNvSpPr>
          <p:nvPr/>
        </p:nvSpPr>
        <p:spPr bwMode="auto">
          <a:xfrm>
            <a:off x="6691343" y="3254375"/>
            <a:ext cx="806450" cy="142875"/>
          </a:xfrm>
          <a:prstGeom prst="rightArrow">
            <a:avLst>
              <a:gd name="adj1" fmla="val 50000"/>
              <a:gd name="adj2" fmla="val 141111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1994" name="Rectangle 10"/>
          <p:cNvSpPr>
            <a:spLocks noChangeArrowheads="1"/>
          </p:cNvSpPr>
          <p:nvPr/>
        </p:nvSpPr>
        <p:spPr bwMode="auto">
          <a:xfrm>
            <a:off x="7081838" y="960438"/>
            <a:ext cx="147637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المادة المصنعة</a:t>
            </a:r>
            <a:r>
              <a:rPr lang="fr-FR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b="1">
                <a:solidFill>
                  <a:srgbClr val="0000FF"/>
                </a:solidFill>
                <a:cs typeface="Arabic Transparent" pitchFamily="2" charset="-78"/>
              </a:rPr>
              <a:t> </a:t>
            </a:r>
            <a:endParaRPr lang="en-US" b="1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41995" name="Rectangle 11"/>
          <p:cNvSpPr>
            <a:spLocks noChangeArrowheads="1"/>
          </p:cNvSpPr>
          <p:nvPr/>
        </p:nvSpPr>
        <p:spPr bwMode="auto">
          <a:xfrm>
            <a:off x="3276600" y="974725"/>
            <a:ext cx="402907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المادة المصنعة</a:t>
            </a:r>
            <a:r>
              <a:rPr lang="fr-FR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=  </a:t>
            </a:r>
            <a:r>
              <a:rPr lang="ar-DZ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المادة الأولية + القيمة المضافة</a:t>
            </a:r>
            <a:r>
              <a:rPr lang="fr-FR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.</a:t>
            </a: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endParaRPr lang="en-US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2808318" y="1628775"/>
            <a:ext cx="576262" cy="446088"/>
            <a:chOff x="3424" y="2263"/>
            <a:chExt cx="363" cy="281"/>
          </a:xfrm>
        </p:grpSpPr>
        <p:sp>
          <p:nvSpPr>
            <p:cNvPr id="12307" name="PubL" descr="60 %"/>
            <p:cNvSpPr>
              <a:spLocks noChangeAspect="1" noEditPoints="1" noChangeArrowheads="1"/>
            </p:cNvSpPr>
            <p:nvPr/>
          </p:nvSpPr>
          <p:spPr bwMode="auto">
            <a:xfrm flipH="1">
              <a:off x="3424" y="2296"/>
              <a:ext cx="363" cy="248"/>
            </a:xfrm>
            <a:custGeom>
              <a:avLst/>
              <a:gdLst>
                <a:gd name="T0" fmla="*/ 122 w 21600"/>
                <a:gd name="T1" fmla="*/ 0 h 21600"/>
                <a:gd name="T2" fmla="*/ 0 w 21600"/>
                <a:gd name="T3" fmla="*/ 124 h 21600"/>
                <a:gd name="T4" fmla="*/ 182 w 21600"/>
                <a:gd name="T5" fmla="*/ 248 h 21600"/>
                <a:gd name="T6" fmla="*/ 363 w 21600"/>
                <a:gd name="T7" fmla="*/ 167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0 w 21600"/>
                <a:gd name="T13" fmla="*/ 749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7518"/>
                  </a:lnTo>
                  <a:lnTo>
                    <a:pt x="14519" y="7518"/>
                  </a:lnTo>
                  <a:lnTo>
                    <a:pt x="14519" y="0"/>
                  </a:lnTo>
                  <a:close/>
                </a:path>
              </a:pathLst>
            </a:custGeom>
            <a:pattFill prst="pct60">
              <a:fgClr>
                <a:srgbClr val="996633"/>
              </a:fgClr>
              <a:bgClr>
                <a:srgbClr val="B2B2B2"/>
              </a:bgClr>
            </a:patt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6633"/>
              </a:extrusionClr>
            </a:sp3d>
          </p:spPr>
          <p:txBody>
            <a:bodyPr>
              <a:flatTx/>
            </a:bodyPr>
            <a:lstStyle/>
            <a:p>
              <a:endParaRPr lang="fr-FR"/>
            </a:p>
          </p:txBody>
        </p:sp>
        <p:sp>
          <p:nvSpPr>
            <p:cNvPr id="12308" name="AutoShape 13"/>
            <p:cNvSpPr>
              <a:spLocks noChangeArrowheads="1"/>
            </p:cNvSpPr>
            <p:nvPr/>
          </p:nvSpPr>
          <p:spPr bwMode="auto">
            <a:xfrm>
              <a:off x="3648" y="2293"/>
              <a:ext cx="45" cy="182"/>
            </a:xfrm>
            <a:prstGeom prst="roundRect">
              <a:avLst>
                <a:gd name="adj" fmla="val 16667"/>
              </a:avLst>
            </a:pr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309" name="Oval 14"/>
            <p:cNvSpPr>
              <a:spLocks noChangeArrowheads="1"/>
            </p:cNvSpPr>
            <p:nvPr/>
          </p:nvSpPr>
          <p:spPr bwMode="auto">
            <a:xfrm>
              <a:off x="3648" y="2263"/>
              <a:ext cx="45" cy="45"/>
            </a:xfrm>
            <a:prstGeom prst="ellipse">
              <a:avLst/>
            </a:pr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42000" name="Line 16"/>
          <p:cNvSpPr>
            <a:spLocks noChangeAspect="1" noChangeShapeType="1"/>
          </p:cNvSpPr>
          <p:nvPr/>
        </p:nvSpPr>
        <p:spPr bwMode="auto">
          <a:xfrm flipH="1" flipV="1">
            <a:off x="3168680" y="1844675"/>
            <a:ext cx="2000250" cy="719138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42001" name="Line 17"/>
          <p:cNvSpPr>
            <a:spLocks noChangeShapeType="1"/>
          </p:cNvSpPr>
          <p:nvPr/>
        </p:nvSpPr>
        <p:spPr bwMode="auto">
          <a:xfrm>
            <a:off x="5173693" y="2574925"/>
            <a:ext cx="0" cy="504825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2003" name="Line 19"/>
          <p:cNvSpPr>
            <a:spLocks noChangeShapeType="1"/>
          </p:cNvSpPr>
          <p:nvPr/>
        </p:nvSpPr>
        <p:spPr bwMode="auto">
          <a:xfrm>
            <a:off x="3214688" y="5613400"/>
            <a:ext cx="4572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fr-FR"/>
          </a:p>
        </p:txBody>
      </p:sp>
      <p:sp>
        <p:nvSpPr>
          <p:cNvPr id="42004" name="Text Box 20"/>
          <p:cNvSpPr txBox="1">
            <a:spLocks noChangeArrowheads="1"/>
          </p:cNvSpPr>
          <p:nvPr/>
        </p:nvSpPr>
        <p:spPr bwMode="auto">
          <a:xfrm>
            <a:off x="971550" y="5370513"/>
            <a:ext cx="2128838" cy="4143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2400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قطعة غير مثقوبة </a:t>
            </a:r>
            <a:endParaRPr lang="ar-DZ" sz="2400" b="1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42005" name="Text Box 21"/>
          <p:cNvSpPr txBox="1">
            <a:spLocks noChangeArrowheads="1"/>
          </p:cNvSpPr>
          <p:nvPr/>
        </p:nvSpPr>
        <p:spPr bwMode="auto">
          <a:xfrm>
            <a:off x="6330950" y="5362575"/>
            <a:ext cx="1654175" cy="4079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2400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قطعة مثقوبة </a:t>
            </a:r>
            <a:endParaRPr lang="fr-FR" sz="2400" b="1">
              <a:ea typeface="Times New Roman" pitchFamily="18" charset="0"/>
              <a:cs typeface="Arabic Transparent" pitchFamily="2" charset="-78"/>
            </a:endParaRPr>
          </a:p>
          <a:p>
            <a:pPr eaLnBrk="0" hangingPunct="0"/>
            <a:endParaRPr lang="fr-FR" sz="2400" b="1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2303" name="Text Box 22"/>
          <p:cNvSpPr txBox="1">
            <a:spLocks noChangeArrowheads="1"/>
          </p:cNvSpPr>
          <p:nvPr/>
        </p:nvSpPr>
        <p:spPr bwMode="auto">
          <a:xfrm>
            <a:off x="4356100" y="5373688"/>
            <a:ext cx="1165225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fr-FR"/>
          </a:p>
        </p:txBody>
      </p:sp>
      <p:sp>
        <p:nvSpPr>
          <p:cNvPr id="42007" name="Line 23"/>
          <p:cNvSpPr>
            <a:spLocks noChangeShapeType="1"/>
          </p:cNvSpPr>
          <p:nvPr/>
        </p:nvSpPr>
        <p:spPr bwMode="auto">
          <a:xfrm>
            <a:off x="6099175" y="5583238"/>
            <a:ext cx="4572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fr-FR"/>
          </a:p>
        </p:txBody>
      </p:sp>
      <p:sp>
        <p:nvSpPr>
          <p:cNvPr id="12305" name="Text Box 25"/>
          <p:cNvSpPr txBox="1">
            <a:spLocks noChangeArrowheads="1"/>
          </p:cNvSpPr>
          <p:nvPr/>
        </p:nvSpPr>
        <p:spPr bwMode="auto">
          <a:xfrm>
            <a:off x="4140200" y="5445125"/>
            <a:ext cx="13684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endParaRPr lang="en-US"/>
          </a:p>
        </p:txBody>
      </p:sp>
      <p:sp>
        <p:nvSpPr>
          <p:cNvPr id="42010" name="Rectangle 26"/>
          <p:cNvSpPr>
            <a:spLocks noChangeArrowheads="1"/>
          </p:cNvSpPr>
          <p:nvPr/>
        </p:nvSpPr>
        <p:spPr bwMode="auto">
          <a:xfrm>
            <a:off x="3708400" y="5157788"/>
            <a:ext cx="2376488" cy="863600"/>
          </a:xfrm>
          <a:prstGeom prst="rect">
            <a:avLst/>
          </a:prstGeom>
          <a:noFill/>
          <a:ln>
            <a:solidFill>
              <a:srgbClr val="0066FF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ar-DZ" sz="3200" b="1" dirty="0">
                <a:solidFill>
                  <a:schemeClr val="tx1"/>
                </a:solidFill>
                <a:cs typeface="Arabic Transparent" pitchFamily="2" charset="-78"/>
              </a:rPr>
              <a:t>نظام </a:t>
            </a:r>
            <a:r>
              <a:rPr lang="ar-DZ" sz="3200" b="1" dirty="0" smtClean="0">
                <a:solidFill>
                  <a:schemeClr val="tx1"/>
                </a:solidFill>
                <a:cs typeface="Arabic Transparent" pitchFamily="2" charset="-78"/>
              </a:rPr>
              <a:t>ألي </a:t>
            </a:r>
            <a:r>
              <a:rPr lang="ar-DZ" sz="3200" b="1" dirty="0">
                <a:solidFill>
                  <a:schemeClr val="tx1"/>
                </a:solidFill>
                <a:cs typeface="Arabic Transparent" pitchFamily="2" charset="-78"/>
              </a:rPr>
              <a:t>للثقب</a:t>
            </a:r>
            <a:endParaRPr lang="fr-FR" sz="32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pic>
        <p:nvPicPr>
          <p:cNvPr id="24" name="Image 23"/>
          <p:cNvPicPr/>
          <p:nvPr/>
        </p:nvPicPr>
        <p:blipFill>
          <a:blip r:embed="rId2"/>
          <a:srcRect l="3116"/>
          <a:stretch>
            <a:fillRect/>
          </a:stretch>
        </p:blipFill>
        <p:spPr bwMode="auto">
          <a:xfrm>
            <a:off x="-12700" y="428604"/>
            <a:ext cx="4441824" cy="34569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1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1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2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2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41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1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2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42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42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42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42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41986" grpId="0"/>
      <p:bldP spid="41990" grpId="0"/>
      <p:bldP spid="41991" grpId="0"/>
      <p:bldP spid="41993" grpId="0" animBg="1"/>
      <p:bldP spid="41994" grpId="0"/>
      <p:bldP spid="41995" grpId="0"/>
      <p:bldP spid="42000" grpId="0" animBg="1"/>
      <p:bldP spid="42001" grpId="0" animBg="1"/>
      <p:bldP spid="42003" grpId="0" animBg="1"/>
      <p:bldP spid="42004" grpId="0"/>
      <p:bldP spid="42005" grpId="0"/>
      <p:bldP spid="42007" grpId="0" animBg="1"/>
      <p:bldP spid="420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1972336" y="4286256"/>
            <a:ext cx="2376487" cy="863600"/>
          </a:xfrm>
          <a:prstGeom prst="rect">
            <a:avLst/>
          </a:prstGeom>
          <a:solidFill>
            <a:srgbClr val="FF9933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fr-FR" sz="3200" b="1" dirty="0">
              <a:cs typeface="Arabic Transparent" pitchFamily="2" charset="-78"/>
            </a:endParaRPr>
          </a:p>
        </p:txBody>
      </p:sp>
      <p:sp>
        <p:nvSpPr>
          <p:cNvPr id="14" name="Rectangle 11"/>
          <p:cNvSpPr>
            <a:spLocks noChangeArrowheads="1"/>
          </p:cNvSpPr>
          <p:nvPr/>
        </p:nvSpPr>
        <p:spPr bwMode="auto">
          <a:xfrm>
            <a:off x="5572786" y="4286256"/>
            <a:ext cx="2376487" cy="863600"/>
          </a:xfrm>
          <a:prstGeom prst="rect">
            <a:avLst/>
          </a:prstGeom>
          <a:solidFill>
            <a:srgbClr val="FF9933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fr-FR" sz="3200" b="1" dirty="0">
              <a:cs typeface="Arabic Transparent" pitchFamily="2" charset="-78"/>
            </a:endParaRPr>
          </a:p>
        </p:txBody>
      </p:sp>
      <p:sp>
        <p:nvSpPr>
          <p:cNvPr id="44037" name="Text Box 5"/>
          <p:cNvSpPr txBox="1">
            <a:spLocks noChangeArrowheads="1"/>
          </p:cNvSpPr>
          <p:nvPr/>
        </p:nvSpPr>
        <p:spPr bwMode="auto">
          <a:xfrm>
            <a:off x="3708400" y="404813"/>
            <a:ext cx="496887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>
                <a:solidFill>
                  <a:srgbClr val="FF0000"/>
                </a:solidFill>
                <a:cs typeface="Arabic Transparent" pitchFamily="2" charset="-78"/>
              </a:rPr>
              <a:t>3 ـ الوظيفة(الاشغولة) الشاملة (</a:t>
            </a:r>
            <a:r>
              <a:rPr lang="fr-FR" b="1">
                <a:solidFill>
                  <a:srgbClr val="FF0000"/>
                </a:solidFill>
                <a:cs typeface="Arabic Transparent" pitchFamily="2" charset="-78"/>
              </a:rPr>
              <a:t>Fonction Globale</a:t>
            </a:r>
            <a:r>
              <a:rPr lang="ar-DZ" b="1">
                <a:solidFill>
                  <a:srgbClr val="FF0000"/>
                </a:solidFill>
                <a:cs typeface="Arabic Transparent" pitchFamily="2" charset="-78"/>
              </a:rPr>
              <a:t>):</a:t>
            </a:r>
            <a:endParaRPr lang="fr-FR" b="1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44038" name="Rectangle 6"/>
          <p:cNvSpPr>
            <a:spLocks noChangeArrowheads="1"/>
          </p:cNvSpPr>
          <p:nvPr/>
        </p:nvSpPr>
        <p:spPr bwMode="auto">
          <a:xfrm>
            <a:off x="7123113" y="995363"/>
            <a:ext cx="155257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الوظيفة الشاملة</a:t>
            </a:r>
            <a:r>
              <a:rPr lang="fr-FR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b="1">
                <a:solidFill>
                  <a:srgbClr val="0000FF"/>
                </a:solidFill>
                <a:cs typeface="Arabic Transparent" pitchFamily="2" charset="-78"/>
              </a:rPr>
              <a:t> </a:t>
            </a:r>
            <a:endParaRPr lang="en-US" b="1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44039" name="Rectangle 7"/>
          <p:cNvSpPr>
            <a:spLocks noChangeArrowheads="1"/>
          </p:cNvSpPr>
          <p:nvPr/>
        </p:nvSpPr>
        <p:spPr bwMode="auto">
          <a:xfrm>
            <a:off x="3651250" y="981075"/>
            <a:ext cx="36766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هي النشاط (الهدف)الذي يقوم به النظام الآلي. </a:t>
            </a:r>
          </a:p>
        </p:txBody>
      </p:sp>
      <p:sp>
        <p:nvSpPr>
          <p:cNvPr id="44040" name="Rectangle 8"/>
          <p:cNvSpPr>
            <a:spLocks noChangeArrowheads="1"/>
          </p:cNvSpPr>
          <p:nvPr/>
        </p:nvSpPr>
        <p:spPr bwMode="auto">
          <a:xfrm>
            <a:off x="1979613" y="4292600"/>
            <a:ext cx="2376487" cy="863600"/>
          </a:xfrm>
          <a:prstGeom prst="rect">
            <a:avLst/>
          </a:prstGeom>
          <a:noFill/>
          <a:ln>
            <a:solidFill>
              <a:srgbClr val="C0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ar-DZ" sz="3200" b="1" dirty="0">
                <a:solidFill>
                  <a:schemeClr val="tx1"/>
                </a:solidFill>
                <a:cs typeface="Arabic Transparent" pitchFamily="2" charset="-78"/>
              </a:rPr>
              <a:t>نظام </a:t>
            </a:r>
            <a:r>
              <a:rPr lang="ar-DZ" sz="3200" b="1" dirty="0" smtClean="0">
                <a:solidFill>
                  <a:schemeClr val="tx1"/>
                </a:solidFill>
                <a:cs typeface="Arabic Transparent" pitchFamily="2" charset="-78"/>
              </a:rPr>
              <a:t>ألي </a:t>
            </a:r>
            <a:r>
              <a:rPr lang="ar-DZ" sz="3200" b="1" dirty="0">
                <a:solidFill>
                  <a:schemeClr val="tx1"/>
                </a:solidFill>
                <a:cs typeface="Arabic Transparent" pitchFamily="2" charset="-78"/>
              </a:rPr>
              <a:t>للثقب</a:t>
            </a:r>
            <a:endParaRPr lang="fr-FR" sz="32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44042" name="AutoShape 10"/>
          <p:cNvSpPr>
            <a:spLocks noChangeArrowheads="1"/>
          </p:cNvSpPr>
          <p:nvPr/>
        </p:nvSpPr>
        <p:spPr bwMode="auto">
          <a:xfrm>
            <a:off x="4572000" y="4510088"/>
            <a:ext cx="863600" cy="358775"/>
          </a:xfrm>
          <a:prstGeom prst="rightArrow">
            <a:avLst>
              <a:gd name="adj1" fmla="val 50000"/>
              <a:gd name="adj2" fmla="val 60177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4043" name="Rectangle 11"/>
          <p:cNvSpPr>
            <a:spLocks noChangeArrowheads="1"/>
          </p:cNvSpPr>
          <p:nvPr/>
        </p:nvSpPr>
        <p:spPr bwMode="auto">
          <a:xfrm>
            <a:off x="5580063" y="4292600"/>
            <a:ext cx="2376487" cy="863600"/>
          </a:xfrm>
          <a:prstGeom prst="rect">
            <a:avLst/>
          </a:prstGeom>
          <a:noFill/>
          <a:ln>
            <a:solidFill>
              <a:srgbClr val="C0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ar-DZ" sz="3200" b="1">
                <a:solidFill>
                  <a:schemeClr val="tx1"/>
                </a:solidFill>
                <a:cs typeface="Arabic Transparent" pitchFamily="2" charset="-78"/>
              </a:rPr>
              <a:t>اثقب القطعة</a:t>
            </a:r>
            <a:endParaRPr lang="fr-FR" sz="32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44044" name="AutoShape 12"/>
          <p:cNvSpPr>
            <a:spLocks noChangeArrowheads="1"/>
          </p:cNvSpPr>
          <p:nvPr/>
        </p:nvSpPr>
        <p:spPr bwMode="auto">
          <a:xfrm>
            <a:off x="3286116" y="5805488"/>
            <a:ext cx="1768484" cy="552470"/>
          </a:xfrm>
          <a:prstGeom prst="wedgeRoundRectCallout">
            <a:avLst>
              <a:gd name="adj1" fmla="val 130090"/>
              <a:gd name="adj2" fmla="val -164012"/>
              <a:gd name="adj3" fmla="val 16667"/>
            </a:avLst>
          </a:prstGeom>
          <a:noFill/>
          <a:ln>
            <a:solidFill>
              <a:srgbClr val="C0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ar-DZ" sz="2400" b="1" dirty="0">
                <a:solidFill>
                  <a:schemeClr val="tx1"/>
                </a:solidFill>
                <a:cs typeface="Arabic Transparent" pitchFamily="2" charset="-78"/>
              </a:rPr>
              <a:t>صيغة فعل </a:t>
            </a:r>
            <a:r>
              <a:rPr lang="ar-DZ" sz="2400" b="1" dirty="0" smtClean="0">
                <a:solidFill>
                  <a:schemeClr val="tx1"/>
                </a:solidFill>
                <a:cs typeface="Arabic Transparent" pitchFamily="2" charset="-78"/>
              </a:rPr>
              <a:t>أمر</a:t>
            </a:r>
            <a:endParaRPr lang="fr-FR" sz="24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44045" name="Oval 13"/>
          <p:cNvSpPr>
            <a:spLocks noChangeArrowheads="1"/>
          </p:cNvSpPr>
          <p:nvPr/>
        </p:nvSpPr>
        <p:spPr bwMode="auto">
          <a:xfrm>
            <a:off x="0" y="177800"/>
            <a:ext cx="3708400" cy="3889375"/>
          </a:xfrm>
          <a:prstGeom prst="ellips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4046" name="Line 14"/>
          <p:cNvSpPr>
            <a:spLocks noChangeShapeType="1"/>
          </p:cNvSpPr>
          <p:nvPr/>
        </p:nvSpPr>
        <p:spPr bwMode="auto">
          <a:xfrm>
            <a:off x="3779838" y="2060575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44047" name="Text Box 15"/>
          <p:cNvSpPr txBox="1">
            <a:spLocks noChangeArrowheads="1"/>
          </p:cNvSpPr>
          <p:nvPr/>
        </p:nvSpPr>
        <p:spPr bwMode="auto">
          <a:xfrm>
            <a:off x="4071934" y="1865313"/>
            <a:ext cx="1439862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نظام 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للثقب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pic>
        <p:nvPicPr>
          <p:cNvPr id="15" name="Image 14"/>
          <p:cNvPicPr/>
          <p:nvPr/>
        </p:nvPicPr>
        <p:blipFill>
          <a:blip r:embed="rId2"/>
          <a:srcRect l="3116"/>
          <a:stretch>
            <a:fillRect/>
          </a:stretch>
        </p:blipFill>
        <p:spPr bwMode="auto">
          <a:xfrm>
            <a:off x="71406" y="142852"/>
            <a:ext cx="4441824" cy="34569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4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4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4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4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4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4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4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44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4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4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44037" grpId="0"/>
      <p:bldP spid="44038" grpId="0"/>
      <p:bldP spid="44039" grpId="0"/>
      <p:bldP spid="44040" grpId="0" animBg="1"/>
      <p:bldP spid="44042" grpId="0" animBg="1"/>
      <p:bldP spid="44043" grpId="0" animBg="1"/>
      <p:bldP spid="44044" grpId="0" animBg="1"/>
      <p:bldP spid="44045" grpId="0" animBg="1"/>
      <p:bldP spid="44046" grpId="0" animBg="1"/>
      <p:bldP spid="4404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Box 2"/>
          <p:cNvSpPr txBox="1">
            <a:spLocks noChangeAspect="1" noChangeArrowheads="1"/>
          </p:cNvSpPr>
          <p:nvPr/>
        </p:nvSpPr>
        <p:spPr bwMode="auto">
          <a:xfrm>
            <a:off x="2772014" y="547340"/>
            <a:ext cx="3600450" cy="1098550"/>
          </a:xfrm>
          <a:prstGeom prst="rect">
            <a:avLst/>
          </a:prstGeom>
          <a:solidFill>
            <a:srgbClr val="FFCC99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7" name="Text Box 8"/>
          <p:cNvSpPr txBox="1">
            <a:spLocks noChangeAspect="1" noChangeArrowheads="1"/>
          </p:cNvSpPr>
          <p:nvPr/>
        </p:nvSpPr>
        <p:spPr bwMode="auto">
          <a:xfrm>
            <a:off x="2627552" y="2300267"/>
            <a:ext cx="3600450" cy="1098550"/>
          </a:xfrm>
          <a:prstGeom prst="rect">
            <a:avLst/>
          </a:prstGeom>
          <a:solidFill>
            <a:srgbClr val="FFCC99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0" name="Text Box 14"/>
          <p:cNvSpPr txBox="1">
            <a:spLocks noChangeAspect="1" noChangeArrowheads="1"/>
          </p:cNvSpPr>
          <p:nvPr/>
        </p:nvSpPr>
        <p:spPr bwMode="auto">
          <a:xfrm>
            <a:off x="2629139" y="4112974"/>
            <a:ext cx="3600450" cy="1098550"/>
          </a:xfrm>
          <a:prstGeom prst="rect">
            <a:avLst/>
          </a:prstGeom>
          <a:solidFill>
            <a:srgbClr val="FFCC99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07523" name="Line 3"/>
          <p:cNvSpPr>
            <a:spLocks noChangeShapeType="1"/>
          </p:cNvSpPr>
          <p:nvPr/>
        </p:nvSpPr>
        <p:spPr bwMode="auto">
          <a:xfrm>
            <a:off x="2209800" y="1000125"/>
            <a:ext cx="5334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fr-FR"/>
          </a:p>
        </p:txBody>
      </p:sp>
      <p:sp>
        <p:nvSpPr>
          <p:cNvPr id="107524" name="Line 4"/>
          <p:cNvSpPr>
            <a:spLocks noChangeShapeType="1"/>
          </p:cNvSpPr>
          <p:nvPr/>
        </p:nvSpPr>
        <p:spPr bwMode="auto">
          <a:xfrm>
            <a:off x="6386513" y="1047750"/>
            <a:ext cx="420687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fr-FR"/>
          </a:p>
        </p:txBody>
      </p:sp>
      <p:sp>
        <p:nvSpPr>
          <p:cNvPr id="107525" name="Text Box 5"/>
          <p:cNvSpPr txBox="1">
            <a:spLocks noChangeAspect="1" noChangeArrowheads="1"/>
          </p:cNvSpPr>
          <p:nvPr/>
        </p:nvSpPr>
        <p:spPr bwMode="auto">
          <a:xfrm>
            <a:off x="595313" y="757238"/>
            <a:ext cx="1655762" cy="584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24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سيارة متسخة</a:t>
            </a:r>
          </a:p>
        </p:txBody>
      </p:sp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2771775" y="549275"/>
            <a:ext cx="3600450" cy="1098550"/>
            <a:chOff x="1746" y="346"/>
            <a:chExt cx="2268" cy="692"/>
          </a:xfrm>
          <a:noFill/>
        </p:grpSpPr>
        <p:sp>
          <p:nvSpPr>
            <p:cNvPr id="14357" name="Text Box 2"/>
            <p:cNvSpPr txBox="1">
              <a:spLocks noChangeAspect="1" noChangeArrowheads="1"/>
            </p:cNvSpPr>
            <p:nvPr/>
          </p:nvSpPr>
          <p:spPr bwMode="auto">
            <a:xfrm>
              <a:off x="1746" y="346"/>
              <a:ext cx="2268" cy="692"/>
            </a:xfrm>
            <a:prstGeom prst="rect">
              <a:avLst/>
            </a:prstGeom>
            <a:grpFill/>
            <a:ln>
              <a:solidFill>
                <a:srgbClr val="C00000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4358" name="WordArt 6"/>
            <p:cNvSpPr>
              <a:spLocks noChangeAspect="1" noChangeArrowheads="1" noChangeShapeType="1" noTextEdit="1"/>
            </p:cNvSpPr>
            <p:nvPr/>
          </p:nvSpPr>
          <p:spPr bwMode="auto">
            <a:xfrm>
              <a:off x="2101" y="501"/>
              <a:ext cx="1459" cy="306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rtl="1"/>
              <a:r>
                <a:rPr lang="ar-DZ" sz="3200" b="1" kern="10" dirty="0"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cs typeface="Arabic Transparent"/>
                </a:rPr>
                <a:t>اغسل السيارة</a:t>
              </a:r>
              <a:endParaRPr lang="fr-FR" sz="3200" b="1" kern="10" dirty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cs typeface="Arabic Transparent"/>
              </a:endParaRPr>
            </a:p>
          </p:txBody>
        </p:sp>
      </p:grpSp>
      <p:sp>
        <p:nvSpPr>
          <p:cNvPr id="107527" name="Text Box 7"/>
          <p:cNvSpPr txBox="1">
            <a:spLocks noChangeAspect="1" noChangeArrowheads="1"/>
          </p:cNvSpPr>
          <p:nvPr/>
        </p:nvSpPr>
        <p:spPr bwMode="auto">
          <a:xfrm>
            <a:off x="6515100" y="828675"/>
            <a:ext cx="1655763" cy="584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24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سيارة نظيفة</a:t>
            </a:r>
          </a:p>
        </p:txBody>
      </p:sp>
      <p:sp>
        <p:nvSpPr>
          <p:cNvPr id="107529" name="Line 9"/>
          <p:cNvSpPr>
            <a:spLocks noChangeShapeType="1"/>
          </p:cNvSpPr>
          <p:nvPr/>
        </p:nvSpPr>
        <p:spPr bwMode="auto">
          <a:xfrm>
            <a:off x="2065338" y="2800350"/>
            <a:ext cx="5334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fr-FR"/>
          </a:p>
        </p:txBody>
      </p:sp>
      <p:sp>
        <p:nvSpPr>
          <p:cNvPr id="107530" name="Line 10"/>
          <p:cNvSpPr>
            <a:spLocks noChangeShapeType="1"/>
          </p:cNvSpPr>
          <p:nvPr/>
        </p:nvSpPr>
        <p:spPr bwMode="auto">
          <a:xfrm>
            <a:off x="6242050" y="2847975"/>
            <a:ext cx="420688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fr-FR"/>
          </a:p>
        </p:txBody>
      </p:sp>
      <p:sp>
        <p:nvSpPr>
          <p:cNvPr id="107531" name="Text Box 11"/>
          <p:cNvSpPr txBox="1">
            <a:spLocks noChangeAspect="1" noChangeArrowheads="1"/>
          </p:cNvSpPr>
          <p:nvPr/>
        </p:nvSpPr>
        <p:spPr bwMode="auto">
          <a:xfrm>
            <a:off x="250825" y="2557463"/>
            <a:ext cx="1855788" cy="584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24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ثياب غير مكواة</a:t>
            </a:r>
          </a:p>
        </p:txBody>
      </p: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2627313" y="2317968"/>
            <a:ext cx="3600450" cy="1098550"/>
            <a:chOff x="1655" y="1480"/>
            <a:chExt cx="2268" cy="692"/>
          </a:xfrm>
          <a:noFill/>
        </p:grpSpPr>
        <p:sp>
          <p:nvSpPr>
            <p:cNvPr id="14355" name="Text Box 8"/>
            <p:cNvSpPr txBox="1">
              <a:spLocks noChangeAspect="1" noChangeArrowheads="1"/>
            </p:cNvSpPr>
            <p:nvPr/>
          </p:nvSpPr>
          <p:spPr bwMode="auto">
            <a:xfrm>
              <a:off x="1655" y="1480"/>
              <a:ext cx="2268" cy="692"/>
            </a:xfrm>
            <a:prstGeom prst="rect">
              <a:avLst/>
            </a:prstGeom>
            <a:grpFill/>
            <a:ln>
              <a:solidFill>
                <a:srgbClr val="C00000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4356" name="WordArt 12"/>
            <p:cNvSpPr>
              <a:spLocks noChangeAspect="1" noChangeArrowheads="1" noChangeShapeType="1" noTextEdit="1"/>
            </p:cNvSpPr>
            <p:nvPr/>
          </p:nvSpPr>
          <p:spPr bwMode="auto">
            <a:xfrm>
              <a:off x="2010" y="1635"/>
              <a:ext cx="1459" cy="306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rtl="1"/>
              <a:r>
                <a:rPr lang="ar-DZ" sz="3200" b="1" kern="10" dirty="0"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cs typeface="Arabic Transparent"/>
                </a:rPr>
                <a:t>اكوي الثياب</a:t>
              </a:r>
              <a:endParaRPr lang="fr-FR" sz="3200" b="1" kern="10" dirty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cs typeface="Arabic Transparent"/>
              </a:endParaRPr>
            </a:p>
          </p:txBody>
        </p:sp>
      </p:grpSp>
      <p:sp>
        <p:nvSpPr>
          <p:cNvPr id="107533" name="Text Box 13"/>
          <p:cNvSpPr txBox="1">
            <a:spLocks noChangeAspect="1" noChangeArrowheads="1"/>
          </p:cNvSpPr>
          <p:nvPr/>
        </p:nvSpPr>
        <p:spPr bwMode="auto">
          <a:xfrm>
            <a:off x="6227763" y="2628900"/>
            <a:ext cx="1655762" cy="584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24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ثياب مكواة</a:t>
            </a:r>
          </a:p>
        </p:txBody>
      </p:sp>
      <p:sp>
        <p:nvSpPr>
          <p:cNvPr id="107535" name="Line 15"/>
          <p:cNvSpPr>
            <a:spLocks noChangeShapeType="1"/>
          </p:cNvSpPr>
          <p:nvPr/>
        </p:nvSpPr>
        <p:spPr bwMode="auto">
          <a:xfrm>
            <a:off x="2066925" y="4581525"/>
            <a:ext cx="5334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fr-FR"/>
          </a:p>
        </p:txBody>
      </p:sp>
      <p:sp>
        <p:nvSpPr>
          <p:cNvPr id="107536" name="Line 16"/>
          <p:cNvSpPr>
            <a:spLocks noChangeShapeType="1"/>
          </p:cNvSpPr>
          <p:nvPr/>
        </p:nvSpPr>
        <p:spPr bwMode="auto">
          <a:xfrm>
            <a:off x="6243638" y="4629150"/>
            <a:ext cx="420687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fr-FR"/>
          </a:p>
        </p:txBody>
      </p:sp>
      <p:sp>
        <p:nvSpPr>
          <p:cNvPr id="107537" name="Text Box 17"/>
          <p:cNvSpPr txBox="1">
            <a:spLocks noChangeAspect="1" noChangeArrowheads="1"/>
          </p:cNvSpPr>
          <p:nvPr/>
        </p:nvSpPr>
        <p:spPr bwMode="auto">
          <a:xfrm>
            <a:off x="252413" y="4338638"/>
            <a:ext cx="1855787" cy="584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24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اوراق غير مطبوعة</a:t>
            </a:r>
          </a:p>
        </p:txBody>
      </p:sp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2628900" y="4130675"/>
            <a:ext cx="3600450" cy="1098550"/>
            <a:chOff x="1656" y="2602"/>
            <a:chExt cx="2268" cy="692"/>
          </a:xfrm>
          <a:noFill/>
        </p:grpSpPr>
        <p:sp>
          <p:nvSpPr>
            <p:cNvPr id="14353" name="Text Box 14"/>
            <p:cNvSpPr txBox="1">
              <a:spLocks noChangeAspect="1" noChangeArrowheads="1"/>
            </p:cNvSpPr>
            <p:nvPr/>
          </p:nvSpPr>
          <p:spPr bwMode="auto">
            <a:xfrm>
              <a:off x="1656" y="2602"/>
              <a:ext cx="2268" cy="692"/>
            </a:xfrm>
            <a:prstGeom prst="rect">
              <a:avLst/>
            </a:prstGeom>
            <a:grpFill/>
            <a:ln>
              <a:solidFill>
                <a:srgbClr val="C00000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4354" name="WordArt 18"/>
            <p:cNvSpPr>
              <a:spLocks noChangeAspect="1" noChangeArrowheads="1" noChangeShapeType="1" noTextEdit="1"/>
            </p:cNvSpPr>
            <p:nvPr/>
          </p:nvSpPr>
          <p:spPr bwMode="auto">
            <a:xfrm>
              <a:off x="2011" y="2757"/>
              <a:ext cx="1459" cy="306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rtl="1"/>
              <a:r>
                <a:rPr lang="ar-DZ" sz="3200" b="1" kern="10" dirty="0"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cs typeface="Arabic Transparent"/>
                </a:rPr>
                <a:t>اطبع </a:t>
              </a:r>
              <a:r>
                <a:rPr lang="ar-DZ" sz="3200" b="1" kern="10" dirty="0" smtClean="0"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cs typeface="Arabic Transparent"/>
                </a:rPr>
                <a:t>الأوراق</a:t>
              </a:r>
              <a:endParaRPr lang="fr-FR" sz="3200" b="1" kern="10" dirty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cs typeface="Arabic Transparent"/>
              </a:endParaRPr>
            </a:p>
          </p:txBody>
        </p:sp>
      </p:grpSp>
      <p:sp>
        <p:nvSpPr>
          <p:cNvPr id="107539" name="Text Box 19"/>
          <p:cNvSpPr txBox="1">
            <a:spLocks noChangeAspect="1" noChangeArrowheads="1"/>
          </p:cNvSpPr>
          <p:nvPr/>
        </p:nvSpPr>
        <p:spPr bwMode="auto">
          <a:xfrm>
            <a:off x="6229350" y="4410075"/>
            <a:ext cx="2087563" cy="584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24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اوراق مطبوعة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07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07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07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0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07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07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07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107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107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107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107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3" grpId="0" animBg="1"/>
      <p:bldP spid="107524" grpId="0" animBg="1"/>
      <p:bldP spid="107525" grpId="0"/>
      <p:bldP spid="107527" grpId="0"/>
      <p:bldP spid="107529" grpId="0" animBg="1"/>
      <p:bldP spid="107530" grpId="0" animBg="1"/>
      <p:bldP spid="107531" grpId="0"/>
      <p:bldP spid="107533" grpId="0"/>
      <p:bldP spid="107535" grpId="0" animBg="1"/>
      <p:bldP spid="107536" grpId="0" animBg="1"/>
      <p:bldP spid="107537" grpId="0"/>
      <p:bldP spid="10753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35"/>
          <p:cNvSpPr>
            <a:spLocks noChangeArrowheads="1"/>
          </p:cNvSpPr>
          <p:nvPr/>
        </p:nvSpPr>
        <p:spPr bwMode="auto">
          <a:xfrm>
            <a:off x="3322875" y="4357694"/>
            <a:ext cx="2376487" cy="863600"/>
          </a:xfrm>
          <a:prstGeom prst="rect">
            <a:avLst/>
          </a:prstGeom>
          <a:solidFill>
            <a:srgbClr val="FF9933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fr-FR" sz="3200" b="1" dirty="0">
              <a:cs typeface="Arabic Transparent" pitchFamily="2" charset="-78"/>
            </a:endParaRPr>
          </a:p>
        </p:txBody>
      </p:sp>
      <p:sp>
        <p:nvSpPr>
          <p:cNvPr id="46083" name="Text Box 3"/>
          <p:cNvSpPr txBox="1">
            <a:spLocks noChangeArrowheads="1"/>
          </p:cNvSpPr>
          <p:nvPr/>
        </p:nvSpPr>
        <p:spPr bwMode="auto">
          <a:xfrm>
            <a:off x="4176743" y="214290"/>
            <a:ext cx="4752975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>
                <a:solidFill>
                  <a:srgbClr val="FF0000"/>
                </a:solidFill>
                <a:cs typeface="Arabic Transparent" pitchFamily="2" charset="-78"/>
              </a:rPr>
              <a:t>3 ـ مخارج ثانوية(نفايات)(</a:t>
            </a:r>
            <a:r>
              <a:rPr lang="fr-FR" b="1">
                <a:solidFill>
                  <a:srgbClr val="FF0000"/>
                </a:solidFill>
                <a:cs typeface="Arabic Transparent" pitchFamily="2" charset="-78"/>
              </a:rPr>
              <a:t>Sortie Secondaires</a:t>
            </a:r>
            <a:r>
              <a:rPr lang="ar-DZ" b="1">
                <a:solidFill>
                  <a:srgbClr val="FF0000"/>
                </a:solidFill>
                <a:cs typeface="Arabic Transparent" pitchFamily="2" charset="-78"/>
              </a:rPr>
              <a:t>):</a:t>
            </a:r>
            <a:endParaRPr lang="fr-FR" b="1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46090" name="Rectangle 10"/>
          <p:cNvSpPr>
            <a:spLocks noChangeArrowheads="1"/>
          </p:cNvSpPr>
          <p:nvPr/>
        </p:nvSpPr>
        <p:spPr bwMode="auto">
          <a:xfrm>
            <a:off x="7296150" y="973138"/>
            <a:ext cx="1597025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المخارج الثانوية</a:t>
            </a:r>
            <a:r>
              <a:rPr lang="fr-FR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b="1">
                <a:solidFill>
                  <a:srgbClr val="0000FF"/>
                </a:solidFill>
                <a:cs typeface="Arabic Transparent" pitchFamily="2" charset="-78"/>
              </a:rPr>
              <a:t> </a:t>
            </a:r>
            <a:endParaRPr lang="en-US" b="1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46091" name="Rectangle 11"/>
          <p:cNvSpPr>
            <a:spLocks noChangeArrowheads="1"/>
          </p:cNvSpPr>
          <p:nvPr/>
        </p:nvSpPr>
        <p:spPr bwMode="auto">
          <a:xfrm>
            <a:off x="2411413" y="969963"/>
            <a:ext cx="5067300" cy="6413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تتمثل في البقايا أو النفايات و التقارير التي تعطى من طرف النظام</a:t>
            </a:r>
          </a:p>
          <a:p>
            <a:pPr algn="r" rtl="1"/>
            <a:r>
              <a:rPr lang="ar-DZ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الآلي (الوظيفة الشاملة) . </a:t>
            </a:r>
          </a:p>
        </p:txBody>
      </p:sp>
      <p:sp>
        <p:nvSpPr>
          <p:cNvPr id="46099" name="Text Box 19"/>
          <p:cNvSpPr txBox="1">
            <a:spLocks noChangeArrowheads="1"/>
          </p:cNvSpPr>
          <p:nvPr/>
        </p:nvSpPr>
        <p:spPr bwMode="auto">
          <a:xfrm>
            <a:off x="3608365" y="1833563"/>
            <a:ext cx="1368425" cy="77946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>
                <a:solidFill>
                  <a:schemeClr val="tx1"/>
                </a:solidFill>
                <a:cs typeface="Arabic Transparent" pitchFamily="2" charset="-78"/>
              </a:rPr>
              <a:t>نجارة الخشب</a:t>
            </a:r>
          </a:p>
          <a:p>
            <a:pPr algn="r" rtl="1">
              <a:spcBef>
                <a:spcPct val="50000"/>
              </a:spcBef>
            </a:pPr>
            <a:r>
              <a:rPr lang="ar-DZ" b="1">
                <a:solidFill>
                  <a:schemeClr val="tx1"/>
                </a:solidFill>
                <a:cs typeface="Arabic Transparent" pitchFamily="2" charset="-78"/>
              </a:rPr>
              <a:t>(مخرج ثانوي)</a:t>
            </a:r>
            <a:endParaRPr lang="fr-FR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46101" name="Line 21"/>
          <p:cNvSpPr>
            <a:spLocks noChangeShapeType="1"/>
          </p:cNvSpPr>
          <p:nvPr/>
        </p:nvSpPr>
        <p:spPr bwMode="auto">
          <a:xfrm>
            <a:off x="1914502" y="2041525"/>
            <a:ext cx="1944688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2" name="Group 40"/>
          <p:cNvGrpSpPr>
            <a:grpSpLocks/>
          </p:cNvGrpSpPr>
          <p:nvPr/>
        </p:nvGrpSpPr>
        <p:grpSpPr bwMode="auto">
          <a:xfrm>
            <a:off x="1357290" y="2349500"/>
            <a:ext cx="306387" cy="431800"/>
            <a:chOff x="793" y="1480"/>
            <a:chExt cx="193" cy="272"/>
          </a:xfrm>
        </p:grpSpPr>
        <p:sp>
          <p:nvSpPr>
            <p:cNvPr id="16404" name="AutoShape 22"/>
            <p:cNvSpPr>
              <a:spLocks noChangeArrowheads="1"/>
            </p:cNvSpPr>
            <p:nvPr/>
          </p:nvSpPr>
          <p:spPr bwMode="auto">
            <a:xfrm>
              <a:off x="793" y="1616"/>
              <a:ext cx="46" cy="136"/>
            </a:xfrm>
            <a:prstGeom prst="roundRect">
              <a:avLst>
                <a:gd name="adj" fmla="val 16667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6405" name="Freeform 23"/>
            <p:cNvSpPr>
              <a:spLocks/>
            </p:cNvSpPr>
            <p:nvPr/>
          </p:nvSpPr>
          <p:spPr bwMode="auto">
            <a:xfrm>
              <a:off x="839" y="1525"/>
              <a:ext cx="56" cy="28"/>
            </a:xfrm>
            <a:custGeom>
              <a:avLst/>
              <a:gdLst>
                <a:gd name="T0" fmla="*/ 7 w 56"/>
                <a:gd name="T1" fmla="*/ 3 h 28"/>
                <a:gd name="T2" fmla="*/ 28 w 56"/>
                <a:gd name="T3" fmla="*/ 24 h 28"/>
                <a:gd name="T4" fmla="*/ 22 w 56"/>
                <a:gd name="T5" fmla="*/ 0 h 28"/>
                <a:gd name="T6" fmla="*/ 7 w 56"/>
                <a:gd name="T7" fmla="*/ 3 h 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6"/>
                <a:gd name="T13" fmla="*/ 0 h 28"/>
                <a:gd name="T14" fmla="*/ 56 w 56"/>
                <a:gd name="T15" fmla="*/ 28 h 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6" h="28">
                  <a:moveTo>
                    <a:pt x="7" y="3"/>
                  </a:moveTo>
                  <a:cubicBezTo>
                    <a:pt x="1" y="26"/>
                    <a:pt x="3" y="28"/>
                    <a:pt x="28" y="24"/>
                  </a:cubicBezTo>
                  <a:cubicBezTo>
                    <a:pt x="33" y="2"/>
                    <a:pt x="56" y="11"/>
                    <a:pt x="22" y="0"/>
                  </a:cubicBezTo>
                  <a:cubicBezTo>
                    <a:pt x="3" y="6"/>
                    <a:pt x="0" y="10"/>
                    <a:pt x="7" y="3"/>
                  </a:cubicBezTo>
                  <a:close/>
                </a:path>
              </a:pathLst>
            </a:custGeom>
            <a:solidFill>
              <a:srgbClr val="FF9933"/>
            </a:solidFill>
            <a:ln w="9525">
              <a:solidFill>
                <a:srgbClr val="FF9933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06" name="Freeform 24"/>
            <p:cNvSpPr>
              <a:spLocks/>
            </p:cNvSpPr>
            <p:nvPr/>
          </p:nvSpPr>
          <p:spPr bwMode="auto">
            <a:xfrm>
              <a:off x="884" y="1570"/>
              <a:ext cx="56" cy="28"/>
            </a:xfrm>
            <a:custGeom>
              <a:avLst/>
              <a:gdLst>
                <a:gd name="T0" fmla="*/ 7 w 56"/>
                <a:gd name="T1" fmla="*/ 3 h 28"/>
                <a:gd name="T2" fmla="*/ 28 w 56"/>
                <a:gd name="T3" fmla="*/ 24 h 28"/>
                <a:gd name="T4" fmla="*/ 22 w 56"/>
                <a:gd name="T5" fmla="*/ 0 h 28"/>
                <a:gd name="T6" fmla="*/ 7 w 56"/>
                <a:gd name="T7" fmla="*/ 3 h 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6"/>
                <a:gd name="T13" fmla="*/ 0 h 28"/>
                <a:gd name="T14" fmla="*/ 56 w 56"/>
                <a:gd name="T15" fmla="*/ 28 h 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6" h="28">
                  <a:moveTo>
                    <a:pt x="7" y="3"/>
                  </a:moveTo>
                  <a:cubicBezTo>
                    <a:pt x="1" y="26"/>
                    <a:pt x="3" y="28"/>
                    <a:pt x="28" y="24"/>
                  </a:cubicBezTo>
                  <a:cubicBezTo>
                    <a:pt x="33" y="2"/>
                    <a:pt x="56" y="11"/>
                    <a:pt x="22" y="0"/>
                  </a:cubicBezTo>
                  <a:cubicBezTo>
                    <a:pt x="3" y="6"/>
                    <a:pt x="0" y="10"/>
                    <a:pt x="7" y="3"/>
                  </a:cubicBezTo>
                  <a:close/>
                </a:path>
              </a:pathLst>
            </a:custGeom>
            <a:solidFill>
              <a:srgbClr val="FF9933"/>
            </a:solidFill>
            <a:ln w="9525">
              <a:solidFill>
                <a:srgbClr val="FF9933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07" name="Freeform 25"/>
            <p:cNvSpPr>
              <a:spLocks/>
            </p:cNvSpPr>
            <p:nvPr/>
          </p:nvSpPr>
          <p:spPr bwMode="auto">
            <a:xfrm>
              <a:off x="930" y="1570"/>
              <a:ext cx="56" cy="28"/>
            </a:xfrm>
            <a:custGeom>
              <a:avLst/>
              <a:gdLst>
                <a:gd name="T0" fmla="*/ 7 w 56"/>
                <a:gd name="T1" fmla="*/ 3 h 28"/>
                <a:gd name="T2" fmla="*/ 28 w 56"/>
                <a:gd name="T3" fmla="*/ 24 h 28"/>
                <a:gd name="T4" fmla="*/ 22 w 56"/>
                <a:gd name="T5" fmla="*/ 0 h 28"/>
                <a:gd name="T6" fmla="*/ 7 w 56"/>
                <a:gd name="T7" fmla="*/ 3 h 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6"/>
                <a:gd name="T13" fmla="*/ 0 h 28"/>
                <a:gd name="T14" fmla="*/ 56 w 56"/>
                <a:gd name="T15" fmla="*/ 28 h 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6" h="28">
                  <a:moveTo>
                    <a:pt x="7" y="3"/>
                  </a:moveTo>
                  <a:cubicBezTo>
                    <a:pt x="1" y="26"/>
                    <a:pt x="3" y="28"/>
                    <a:pt x="28" y="24"/>
                  </a:cubicBezTo>
                  <a:cubicBezTo>
                    <a:pt x="33" y="2"/>
                    <a:pt x="56" y="11"/>
                    <a:pt x="22" y="0"/>
                  </a:cubicBezTo>
                  <a:cubicBezTo>
                    <a:pt x="3" y="6"/>
                    <a:pt x="0" y="10"/>
                    <a:pt x="7" y="3"/>
                  </a:cubicBezTo>
                  <a:close/>
                </a:path>
              </a:pathLst>
            </a:custGeom>
            <a:solidFill>
              <a:srgbClr val="FF9933"/>
            </a:solidFill>
            <a:ln w="9525">
              <a:solidFill>
                <a:srgbClr val="FF9933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08" name="Freeform 26"/>
            <p:cNvSpPr>
              <a:spLocks/>
            </p:cNvSpPr>
            <p:nvPr/>
          </p:nvSpPr>
          <p:spPr bwMode="auto">
            <a:xfrm>
              <a:off x="839" y="1480"/>
              <a:ext cx="56" cy="28"/>
            </a:xfrm>
            <a:custGeom>
              <a:avLst/>
              <a:gdLst>
                <a:gd name="T0" fmla="*/ 7 w 56"/>
                <a:gd name="T1" fmla="*/ 3 h 28"/>
                <a:gd name="T2" fmla="*/ 28 w 56"/>
                <a:gd name="T3" fmla="*/ 24 h 28"/>
                <a:gd name="T4" fmla="*/ 22 w 56"/>
                <a:gd name="T5" fmla="*/ 0 h 28"/>
                <a:gd name="T6" fmla="*/ 7 w 56"/>
                <a:gd name="T7" fmla="*/ 3 h 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6"/>
                <a:gd name="T13" fmla="*/ 0 h 28"/>
                <a:gd name="T14" fmla="*/ 56 w 56"/>
                <a:gd name="T15" fmla="*/ 28 h 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6" h="28">
                  <a:moveTo>
                    <a:pt x="7" y="3"/>
                  </a:moveTo>
                  <a:cubicBezTo>
                    <a:pt x="1" y="26"/>
                    <a:pt x="3" y="28"/>
                    <a:pt x="28" y="24"/>
                  </a:cubicBezTo>
                  <a:cubicBezTo>
                    <a:pt x="33" y="2"/>
                    <a:pt x="56" y="11"/>
                    <a:pt x="22" y="0"/>
                  </a:cubicBezTo>
                  <a:cubicBezTo>
                    <a:pt x="3" y="6"/>
                    <a:pt x="0" y="10"/>
                    <a:pt x="7" y="3"/>
                  </a:cubicBezTo>
                  <a:close/>
                </a:path>
              </a:pathLst>
            </a:custGeom>
            <a:solidFill>
              <a:srgbClr val="FF9933"/>
            </a:solidFill>
            <a:ln w="9525">
              <a:solidFill>
                <a:srgbClr val="FF9933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09" name="Freeform 27"/>
            <p:cNvSpPr>
              <a:spLocks/>
            </p:cNvSpPr>
            <p:nvPr/>
          </p:nvSpPr>
          <p:spPr bwMode="auto">
            <a:xfrm>
              <a:off x="884" y="1525"/>
              <a:ext cx="56" cy="28"/>
            </a:xfrm>
            <a:custGeom>
              <a:avLst/>
              <a:gdLst>
                <a:gd name="T0" fmla="*/ 7 w 56"/>
                <a:gd name="T1" fmla="*/ 3 h 28"/>
                <a:gd name="T2" fmla="*/ 28 w 56"/>
                <a:gd name="T3" fmla="*/ 24 h 28"/>
                <a:gd name="T4" fmla="*/ 22 w 56"/>
                <a:gd name="T5" fmla="*/ 0 h 28"/>
                <a:gd name="T6" fmla="*/ 7 w 56"/>
                <a:gd name="T7" fmla="*/ 3 h 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6"/>
                <a:gd name="T13" fmla="*/ 0 h 28"/>
                <a:gd name="T14" fmla="*/ 56 w 56"/>
                <a:gd name="T15" fmla="*/ 28 h 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6" h="28">
                  <a:moveTo>
                    <a:pt x="7" y="3"/>
                  </a:moveTo>
                  <a:cubicBezTo>
                    <a:pt x="1" y="26"/>
                    <a:pt x="3" y="28"/>
                    <a:pt x="28" y="24"/>
                  </a:cubicBezTo>
                  <a:cubicBezTo>
                    <a:pt x="33" y="2"/>
                    <a:pt x="56" y="11"/>
                    <a:pt x="22" y="0"/>
                  </a:cubicBezTo>
                  <a:cubicBezTo>
                    <a:pt x="3" y="6"/>
                    <a:pt x="0" y="10"/>
                    <a:pt x="7" y="3"/>
                  </a:cubicBezTo>
                  <a:close/>
                </a:path>
              </a:pathLst>
            </a:custGeom>
            <a:solidFill>
              <a:srgbClr val="FF9933"/>
            </a:solidFill>
            <a:ln w="9525">
              <a:solidFill>
                <a:srgbClr val="FF9933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10" name="Freeform 28"/>
            <p:cNvSpPr>
              <a:spLocks/>
            </p:cNvSpPr>
            <p:nvPr/>
          </p:nvSpPr>
          <p:spPr bwMode="auto">
            <a:xfrm>
              <a:off x="930" y="1525"/>
              <a:ext cx="56" cy="28"/>
            </a:xfrm>
            <a:custGeom>
              <a:avLst/>
              <a:gdLst>
                <a:gd name="T0" fmla="*/ 7 w 56"/>
                <a:gd name="T1" fmla="*/ 3 h 28"/>
                <a:gd name="T2" fmla="*/ 28 w 56"/>
                <a:gd name="T3" fmla="*/ 24 h 28"/>
                <a:gd name="T4" fmla="*/ 22 w 56"/>
                <a:gd name="T5" fmla="*/ 0 h 28"/>
                <a:gd name="T6" fmla="*/ 7 w 56"/>
                <a:gd name="T7" fmla="*/ 3 h 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6"/>
                <a:gd name="T13" fmla="*/ 0 h 28"/>
                <a:gd name="T14" fmla="*/ 56 w 56"/>
                <a:gd name="T15" fmla="*/ 28 h 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6" h="28">
                  <a:moveTo>
                    <a:pt x="7" y="3"/>
                  </a:moveTo>
                  <a:cubicBezTo>
                    <a:pt x="1" y="26"/>
                    <a:pt x="3" y="28"/>
                    <a:pt x="28" y="24"/>
                  </a:cubicBezTo>
                  <a:cubicBezTo>
                    <a:pt x="33" y="2"/>
                    <a:pt x="56" y="11"/>
                    <a:pt x="22" y="0"/>
                  </a:cubicBezTo>
                  <a:cubicBezTo>
                    <a:pt x="3" y="6"/>
                    <a:pt x="0" y="10"/>
                    <a:pt x="7" y="3"/>
                  </a:cubicBezTo>
                  <a:close/>
                </a:path>
              </a:pathLst>
            </a:custGeom>
            <a:solidFill>
              <a:srgbClr val="FF9933"/>
            </a:solidFill>
            <a:ln w="9525">
              <a:solidFill>
                <a:srgbClr val="FF9933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6100" name="Line 20"/>
          <p:cNvSpPr>
            <a:spLocks noChangeShapeType="1"/>
          </p:cNvSpPr>
          <p:nvPr/>
        </p:nvSpPr>
        <p:spPr bwMode="auto">
          <a:xfrm flipH="1">
            <a:off x="1554140" y="2032000"/>
            <a:ext cx="360362" cy="431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46109" name="Line 29"/>
          <p:cNvSpPr>
            <a:spLocks noChangeShapeType="1"/>
          </p:cNvSpPr>
          <p:nvPr/>
        </p:nvSpPr>
        <p:spPr bwMode="auto">
          <a:xfrm>
            <a:off x="2555875" y="4800600"/>
            <a:ext cx="709613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fr-FR"/>
          </a:p>
        </p:txBody>
      </p:sp>
      <p:sp>
        <p:nvSpPr>
          <p:cNvPr id="46110" name="Text Box 30"/>
          <p:cNvSpPr txBox="1">
            <a:spLocks noChangeArrowheads="1"/>
          </p:cNvSpPr>
          <p:nvPr/>
        </p:nvSpPr>
        <p:spPr bwMode="auto">
          <a:xfrm>
            <a:off x="909638" y="4598988"/>
            <a:ext cx="1624012" cy="4191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قطعة غير مثقوبة </a:t>
            </a:r>
            <a:endParaRPr lang="ar-DZ" b="1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46111" name="Text Box 31"/>
          <p:cNvSpPr txBox="1">
            <a:spLocks noChangeArrowheads="1"/>
          </p:cNvSpPr>
          <p:nvPr/>
        </p:nvSpPr>
        <p:spPr bwMode="auto">
          <a:xfrm>
            <a:off x="6323013" y="4425950"/>
            <a:ext cx="1211262" cy="4349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قطعة مثقوبة </a:t>
            </a:r>
            <a:endParaRPr lang="fr-FR" b="1">
              <a:ea typeface="Times New Roman" pitchFamily="18" charset="0"/>
              <a:cs typeface="Arabic Transparent" pitchFamily="2" charset="-78"/>
            </a:endParaRPr>
          </a:p>
          <a:p>
            <a:pPr eaLnBrk="0" hangingPunct="0"/>
            <a:endParaRPr lang="fr-FR" b="1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6397" name="Text Box 32"/>
          <p:cNvSpPr txBox="1">
            <a:spLocks noChangeArrowheads="1"/>
          </p:cNvSpPr>
          <p:nvPr/>
        </p:nvSpPr>
        <p:spPr bwMode="auto">
          <a:xfrm>
            <a:off x="3995738" y="4581525"/>
            <a:ext cx="1165225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fr-FR"/>
          </a:p>
        </p:txBody>
      </p:sp>
      <p:sp>
        <p:nvSpPr>
          <p:cNvPr id="46113" name="Line 33"/>
          <p:cNvSpPr>
            <a:spLocks noChangeShapeType="1"/>
          </p:cNvSpPr>
          <p:nvPr/>
        </p:nvSpPr>
        <p:spPr bwMode="auto">
          <a:xfrm>
            <a:off x="5738813" y="4611688"/>
            <a:ext cx="709612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fr-FR"/>
          </a:p>
        </p:txBody>
      </p:sp>
      <p:sp>
        <p:nvSpPr>
          <p:cNvPr id="16399" name="Text Box 34"/>
          <p:cNvSpPr txBox="1">
            <a:spLocks noChangeArrowheads="1"/>
          </p:cNvSpPr>
          <p:nvPr/>
        </p:nvSpPr>
        <p:spPr bwMode="auto">
          <a:xfrm>
            <a:off x="3779838" y="4652963"/>
            <a:ext cx="13684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endParaRPr lang="en-US"/>
          </a:p>
        </p:txBody>
      </p:sp>
      <p:sp>
        <p:nvSpPr>
          <p:cNvPr id="46115" name="Rectangle 35"/>
          <p:cNvSpPr>
            <a:spLocks noChangeArrowheads="1"/>
          </p:cNvSpPr>
          <p:nvPr/>
        </p:nvSpPr>
        <p:spPr bwMode="auto">
          <a:xfrm>
            <a:off x="3348038" y="4365625"/>
            <a:ext cx="2376487" cy="863600"/>
          </a:xfrm>
          <a:prstGeom prst="rect">
            <a:avLst/>
          </a:prstGeom>
          <a:noFill/>
          <a:ln>
            <a:solidFill>
              <a:srgbClr val="C0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ar-DZ" sz="3200" b="1" dirty="0">
                <a:solidFill>
                  <a:schemeClr val="tx1"/>
                </a:solidFill>
                <a:cs typeface="Arabic Transparent" pitchFamily="2" charset="-78"/>
              </a:rPr>
              <a:t>اثقب القطعة</a:t>
            </a:r>
            <a:endParaRPr lang="fr-FR" sz="32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46116" name="Line 36"/>
          <p:cNvSpPr>
            <a:spLocks noChangeShapeType="1"/>
          </p:cNvSpPr>
          <p:nvPr/>
        </p:nvSpPr>
        <p:spPr bwMode="auto">
          <a:xfrm>
            <a:off x="5745163" y="4992688"/>
            <a:ext cx="50323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fr-FR"/>
          </a:p>
        </p:txBody>
      </p:sp>
      <p:sp>
        <p:nvSpPr>
          <p:cNvPr id="46118" name="Text Box 38"/>
          <p:cNvSpPr txBox="1">
            <a:spLocks noChangeArrowheads="1"/>
          </p:cNvSpPr>
          <p:nvPr/>
        </p:nvSpPr>
        <p:spPr bwMode="auto">
          <a:xfrm>
            <a:off x="6056313" y="4811713"/>
            <a:ext cx="792162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>
                <a:solidFill>
                  <a:schemeClr val="tx1"/>
                </a:solidFill>
                <a:cs typeface="Arabic Transparent" pitchFamily="2" charset="-78"/>
              </a:rPr>
              <a:t>نفايات</a:t>
            </a:r>
            <a:endParaRPr lang="fr-FR" b="1">
              <a:solidFill>
                <a:schemeClr val="tx1"/>
              </a:solidFill>
              <a:cs typeface="Arabic Transparent" pitchFamily="2" charset="-78"/>
            </a:endParaRPr>
          </a:p>
        </p:txBody>
      </p:sp>
      <p:pic>
        <p:nvPicPr>
          <p:cNvPr id="28" name="Image 27"/>
          <p:cNvPicPr/>
          <p:nvPr/>
        </p:nvPicPr>
        <p:blipFill>
          <a:blip r:embed="rId2"/>
          <a:srcRect l="3116"/>
          <a:stretch>
            <a:fillRect/>
          </a:stretch>
        </p:blipFill>
        <p:spPr bwMode="auto">
          <a:xfrm>
            <a:off x="-12700" y="142852"/>
            <a:ext cx="4441824" cy="34569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6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6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6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6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6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6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6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6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6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46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46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46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46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46083" grpId="0"/>
      <p:bldP spid="46090" grpId="0"/>
      <p:bldP spid="46091" grpId="0"/>
      <p:bldP spid="46099" grpId="0"/>
      <p:bldP spid="46101" grpId="0" animBg="1"/>
      <p:bldP spid="46100" grpId="0" animBg="1"/>
      <p:bldP spid="46109" grpId="0" animBg="1"/>
      <p:bldP spid="46110" grpId="0"/>
      <p:bldP spid="46111" grpId="0"/>
      <p:bldP spid="46113" grpId="0" animBg="1"/>
      <p:bldP spid="46115" grpId="0" animBg="1"/>
      <p:bldP spid="46116" grpId="0" animBg="1"/>
      <p:bldP spid="461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Image 98"/>
          <p:cNvPicPr>
            <a:picLocks noChangeAspect="1"/>
          </p:cNvPicPr>
          <p:nvPr/>
        </p:nvPicPr>
        <p:blipFill>
          <a:blip r:embed="rId2"/>
          <a:srcRect l="3116"/>
          <a:stretch>
            <a:fillRect/>
          </a:stretch>
        </p:blipFill>
        <p:spPr bwMode="auto">
          <a:xfrm>
            <a:off x="3522623" y="3714752"/>
            <a:ext cx="3979134" cy="3096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8469" name="Picture 341"/>
          <p:cNvPicPr>
            <a:picLocks noChangeAspect="1" noChangeArrowheads="1"/>
          </p:cNvPicPr>
          <p:nvPr/>
        </p:nvPicPr>
        <p:blipFill>
          <a:blip r:embed="rId3"/>
          <a:srcRect l="79585" t="75156" r="949" b="2330"/>
          <a:stretch>
            <a:fillRect/>
          </a:stretch>
        </p:blipFill>
        <p:spPr bwMode="auto">
          <a:xfrm>
            <a:off x="7164388" y="4067175"/>
            <a:ext cx="1092200" cy="115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1" name="Text Box 3"/>
          <p:cNvSpPr txBox="1">
            <a:spLocks noChangeArrowheads="1"/>
          </p:cNvSpPr>
          <p:nvPr/>
        </p:nvSpPr>
        <p:spPr bwMode="auto">
          <a:xfrm>
            <a:off x="3851275" y="188913"/>
            <a:ext cx="504190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rgbClr val="FF0000"/>
                </a:solidFill>
                <a:cs typeface="Arabic Transparent" pitchFamily="2" charset="-78"/>
              </a:rPr>
              <a:t>3 </a:t>
            </a:r>
            <a:r>
              <a:rPr lang="ar-DZ" b="1" dirty="0" err="1">
                <a:solidFill>
                  <a:srgbClr val="FF0000"/>
                </a:solidFill>
                <a:cs typeface="Arabic Transparent" pitchFamily="2" charset="-78"/>
              </a:rPr>
              <a:t>ـ</a:t>
            </a:r>
            <a:r>
              <a:rPr lang="ar-DZ" b="1" dirty="0">
                <a:solidFill>
                  <a:srgbClr val="FF0000"/>
                </a:solidFill>
                <a:cs typeface="Arabic Transparent" pitchFamily="2" charset="-78"/>
              </a:rPr>
              <a:t> معطيات المراقبة (</a:t>
            </a:r>
            <a:r>
              <a:rPr lang="fr-FR" b="1" dirty="0">
                <a:solidFill>
                  <a:srgbClr val="FF0000"/>
                </a:solidFill>
                <a:cs typeface="Arabic Transparent" pitchFamily="2" charset="-78"/>
              </a:rPr>
              <a:t>Données De Contrôles</a:t>
            </a:r>
            <a:r>
              <a:rPr lang="ar-DZ" b="1" dirty="0">
                <a:solidFill>
                  <a:srgbClr val="FF0000"/>
                </a:solidFill>
                <a:cs typeface="Arabic Transparent" pitchFamily="2" charset="-78"/>
              </a:rPr>
              <a:t>):</a:t>
            </a:r>
            <a:endParaRPr lang="fr-FR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48153" name="Rectangle 25"/>
          <p:cNvSpPr>
            <a:spLocks noChangeArrowheads="1"/>
          </p:cNvSpPr>
          <p:nvPr/>
        </p:nvSpPr>
        <p:spPr bwMode="auto">
          <a:xfrm>
            <a:off x="7446963" y="981075"/>
            <a:ext cx="1589087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معطيات المراقبة</a:t>
            </a:r>
            <a:r>
              <a:rPr lang="fr-FR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b="1">
                <a:solidFill>
                  <a:srgbClr val="0000FF"/>
                </a:solidFill>
                <a:cs typeface="Arabic Transparent" pitchFamily="2" charset="-78"/>
              </a:rPr>
              <a:t> </a:t>
            </a:r>
            <a:endParaRPr lang="en-US" b="1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48154" name="Rectangle 26"/>
          <p:cNvSpPr>
            <a:spLocks noChangeArrowheads="1"/>
          </p:cNvSpPr>
          <p:nvPr/>
        </p:nvSpPr>
        <p:spPr bwMode="auto">
          <a:xfrm>
            <a:off x="2901950" y="981075"/>
            <a:ext cx="476567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هي وسائط تسمح بانطلاق ونشاط </a:t>
            </a:r>
            <a:r>
              <a:rPr lang="ar-DZ" b="1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و</a:t>
            </a:r>
            <a:r>
              <a:rPr lang="ar-DZ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تغير تشغيل النظام </a:t>
            </a:r>
            <a:r>
              <a:rPr lang="ar-DZ" b="1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الالي</a:t>
            </a:r>
            <a:r>
              <a:rPr lang="fr-FR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.</a:t>
            </a: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</a:p>
        </p:txBody>
      </p:sp>
      <p:sp>
        <p:nvSpPr>
          <p:cNvPr id="48159" name="Line 31"/>
          <p:cNvSpPr>
            <a:spLocks noChangeShapeType="1"/>
          </p:cNvSpPr>
          <p:nvPr/>
        </p:nvSpPr>
        <p:spPr bwMode="auto">
          <a:xfrm flipH="1">
            <a:off x="5110147" y="3984625"/>
            <a:ext cx="338138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pic>
        <p:nvPicPr>
          <p:cNvPr id="48297" name="Picture 16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08975" y="4117975"/>
            <a:ext cx="809625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298" name="Text Box 170"/>
          <p:cNvSpPr txBox="1">
            <a:spLocks noChangeArrowheads="1"/>
          </p:cNvSpPr>
          <p:nvPr/>
        </p:nvSpPr>
        <p:spPr bwMode="auto">
          <a:xfrm>
            <a:off x="7092950" y="3644900"/>
            <a:ext cx="1979613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>
                <a:solidFill>
                  <a:srgbClr val="0000FF"/>
                </a:solidFill>
                <a:cs typeface="Arabic Transparent" pitchFamily="2" charset="-78"/>
              </a:rPr>
              <a:t>امر الانطلاق :  </a:t>
            </a:r>
            <a:r>
              <a:rPr lang="fr-FR" b="1">
                <a:solidFill>
                  <a:srgbClr val="0000FF"/>
                </a:solidFill>
                <a:cs typeface="Arabic Transparent" pitchFamily="2" charset="-78"/>
              </a:rPr>
              <a:t>Dcy</a:t>
            </a:r>
            <a:endParaRPr lang="en-US" b="1">
              <a:solidFill>
                <a:srgbClr val="0000FF"/>
              </a:solidFill>
              <a:cs typeface="Arabic Transparent" pitchFamily="2" charset="-78"/>
            </a:endParaRPr>
          </a:p>
        </p:txBody>
      </p:sp>
      <p:pic>
        <p:nvPicPr>
          <p:cNvPr id="48300" name="Picture 17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7950" y="50800"/>
            <a:ext cx="2665413" cy="215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301" name="Line 173"/>
          <p:cNvSpPr>
            <a:spLocks noChangeShapeType="1"/>
          </p:cNvSpPr>
          <p:nvPr/>
        </p:nvSpPr>
        <p:spPr bwMode="auto">
          <a:xfrm flipH="1">
            <a:off x="2771775" y="266700"/>
            <a:ext cx="395288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48304" name="Text Box 176"/>
          <p:cNvSpPr txBox="1">
            <a:spLocks noChangeArrowheads="1"/>
          </p:cNvSpPr>
          <p:nvPr/>
        </p:nvSpPr>
        <p:spPr bwMode="auto">
          <a:xfrm>
            <a:off x="5408597" y="3778250"/>
            <a:ext cx="1354138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>
                <a:solidFill>
                  <a:srgbClr val="FF3300"/>
                </a:solidFill>
                <a:cs typeface="Arabic Transparent" pitchFamily="2" charset="-78"/>
              </a:rPr>
              <a:t>طاقة كهربائية</a:t>
            </a:r>
            <a:endParaRPr lang="fr-FR" sz="2000" b="1">
              <a:solidFill>
                <a:srgbClr val="FF3300"/>
              </a:solidFill>
              <a:cs typeface="Arabic Transparent" pitchFamily="2" charset="-78"/>
            </a:endParaRPr>
          </a:p>
        </p:txBody>
      </p:sp>
      <p:sp>
        <p:nvSpPr>
          <p:cNvPr id="48305" name="Text Box 177"/>
          <p:cNvSpPr txBox="1">
            <a:spLocks noChangeArrowheads="1"/>
          </p:cNvSpPr>
          <p:nvPr/>
        </p:nvSpPr>
        <p:spPr bwMode="auto">
          <a:xfrm>
            <a:off x="5741972" y="5183188"/>
            <a:ext cx="1281113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>
                <a:solidFill>
                  <a:srgbClr val="FF3300"/>
                </a:solidFill>
                <a:cs typeface="Arabic Transparent" pitchFamily="2" charset="-78"/>
              </a:rPr>
              <a:t>طاقة هوائية</a:t>
            </a:r>
            <a:endParaRPr lang="fr-FR" sz="2000" b="1">
              <a:solidFill>
                <a:srgbClr val="FF3300"/>
              </a:solidFill>
              <a:cs typeface="Arabic Transparent" pitchFamily="2" charset="-78"/>
            </a:endParaRPr>
          </a:p>
        </p:txBody>
      </p:sp>
      <p:sp>
        <p:nvSpPr>
          <p:cNvPr id="48307" name="Text Box 179"/>
          <p:cNvSpPr txBox="1">
            <a:spLocks noChangeArrowheads="1"/>
          </p:cNvSpPr>
          <p:nvPr/>
        </p:nvSpPr>
        <p:spPr bwMode="auto">
          <a:xfrm>
            <a:off x="2484438" y="-22225"/>
            <a:ext cx="1439862" cy="8540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>
                <a:solidFill>
                  <a:srgbClr val="0000FF"/>
                </a:solidFill>
                <a:cs typeface="Arabic Transparent" pitchFamily="2" charset="-78"/>
              </a:rPr>
              <a:t>برنامج </a:t>
            </a:r>
          </a:p>
          <a:p>
            <a:pPr algn="r" rtl="1">
              <a:spcBef>
                <a:spcPct val="50000"/>
              </a:spcBef>
            </a:pPr>
            <a:r>
              <a:rPr lang="ar-DZ" sz="2000" b="1">
                <a:solidFill>
                  <a:srgbClr val="0000FF"/>
                </a:solidFill>
                <a:cs typeface="Arabic Transparent" pitchFamily="2" charset="-78"/>
              </a:rPr>
              <a:t>الي الثقب</a:t>
            </a:r>
            <a:endParaRPr lang="fr-FR" sz="2000" b="1">
              <a:solidFill>
                <a:srgbClr val="0000FF"/>
              </a:solidFill>
              <a:cs typeface="Arabic Transparent" pitchFamily="2" charset="-78"/>
            </a:endParaRPr>
          </a:p>
        </p:txBody>
      </p:sp>
      <p:grpSp>
        <p:nvGrpSpPr>
          <p:cNvPr id="2" name="Group 344"/>
          <p:cNvGrpSpPr>
            <a:grpSpLocks/>
          </p:cNvGrpSpPr>
          <p:nvPr/>
        </p:nvGrpSpPr>
        <p:grpSpPr bwMode="auto">
          <a:xfrm>
            <a:off x="2357422" y="5759450"/>
            <a:ext cx="2520950" cy="854075"/>
            <a:chOff x="1710" y="3628"/>
            <a:chExt cx="1588" cy="538"/>
          </a:xfrm>
          <a:noFill/>
        </p:grpSpPr>
        <p:sp>
          <p:nvSpPr>
            <p:cNvPr id="18529" name="Line 180"/>
            <p:cNvSpPr>
              <a:spLocks noChangeShapeType="1"/>
            </p:cNvSpPr>
            <p:nvPr/>
          </p:nvSpPr>
          <p:spPr bwMode="auto">
            <a:xfrm>
              <a:off x="2617" y="3764"/>
              <a:ext cx="681" cy="0"/>
            </a:xfrm>
            <a:prstGeom prst="line">
              <a:avLst/>
            </a:prstGeom>
            <a:grpFill/>
            <a:ln w="9525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30" name="Text Box 181"/>
            <p:cNvSpPr txBox="1">
              <a:spLocks noChangeArrowheads="1"/>
            </p:cNvSpPr>
            <p:nvPr/>
          </p:nvSpPr>
          <p:spPr bwMode="auto">
            <a:xfrm>
              <a:off x="1710" y="3628"/>
              <a:ext cx="913" cy="538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ar-DZ" sz="2000" b="1">
                  <a:solidFill>
                    <a:srgbClr val="0000FF"/>
                  </a:solidFill>
                  <a:cs typeface="Arabic Transparent" pitchFamily="2" charset="-78"/>
                </a:rPr>
                <a:t>امكانية تعديل </a:t>
              </a:r>
            </a:p>
            <a:p>
              <a:pPr algn="r" rtl="1">
                <a:spcBef>
                  <a:spcPct val="50000"/>
                </a:spcBef>
              </a:pPr>
              <a:r>
                <a:rPr lang="ar-DZ" sz="2000" b="1">
                  <a:solidFill>
                    <a:srgbClr val="0000FF"/>
                  </a:solidFill>
                  <a:cs typeface="Arabic Transparent" pitchFamily="2" charset="-78"/>
                </a:rPr>
                <a:t>عمق الثقب</a:t>
              </a:r>
              <a:endParaRPr lang="fr-FR" sz="2000" b="1">
                <a:solidFill>
                  <a:srgbClr val="0000FF"/>
                </a:solidFill>
                <a:cs typeface="Arabic Transparent" pitchFamily="2" charset="-78"/>
              </a:endParaRPr>
            </a:p>
          </p:txBody>
        </p:sp>
      </p:grpSp>
      <p:pic>
        <p:nvPicPr>
          <p:cNvPr id="48382" name="Picture 25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00113" y="3862388"/>
            <a:ext cx="1117600" cy="158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384" name="Text Box 256"/>
          <p:cNvSpPr txBox="1">
            <a:spLocks noChangeArrowheads="1"/>
          </p:cNvSpPr>
          <p:nvPr/>
        </p:nvSpPr>
        <p:spPr bwMode="auto">
          <a:xfrm>
            <a:off x="1914525" y="2981325"/>
            <a:ext cx="2390775" cy="5191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800" b="1">
                <a:solidFill>
                  <a:srgbClr val="CC0099"/>
                </a:solidFill>
                <a:cs typeface="Arabic Transparent" pitchFamily="2" charset="-78"/>
              </a:rPr>
              <a:t>ﺃو</a:t>
            </a:r>
            <a:r>
              <a:rPr lang="ar-DZ" sz="2000" b="1">
                <a:solidFill>
                  <a:srgbClr val="0000FF"/>
                </a:solidFill>
                <a:cs typeface="Arabic Transparent" pitchFamily="2" charset="-78"/>
              </a:rPr>
              <a:t> برنامج شبه الي للثقب</a:t>
            </a:r>
            <a:endParaRPr lang="fr-FR" sz="2000" b="1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48385" name="Line 257"/>
          <p:cNvSpPr>
            <a:spLocks noChangeAspect="1" noChangeShapeType="1"/>
          </p:cNvSpPr>
          <p:nvPr/>
        </p:nvSpPr>
        <p:spPr bwMode="auto">
          <a:xfrm flipH="1">
            <a:off x="1187450" y="3286125"/>
            <a:ext cx="454025" cy="396875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pic>
        <p:nvPicPr>
          <p:cNvPr id="48386" name="Picture 25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3430588"/>
            <a:ext cx="1152525" cy="193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387" name="Line 259"/>
          <p:cNvSpPr>
            <a:spLocks noChangeShapeType="1"/>
          </p:cNvSpPr>
          <p:nvPr/>
        </p:nvSpPr>
        <p:spPr bwMode="auto">
          <a:xfrm>
            <a:off x="1633538" y="3286125"/>
            <a:ext cx="32385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3" name="Group 260"/>
          <p:cNvGrpSpPr>
            <a:grpSpLocks/>
          </p:cNvGrpSpPr>
          <p:nvPr/>
        </p:nvGrpSpPr>
        <p:grpSpPr bwMode="auto">
          <a:xfrm>
            <a:off x="1547813" y="765175"/>
            <a:ext cx="1150937" cy="1919288"/>
            <a:chOff x="930" y="906"/>
            <a:chExt cx="969" cy="1691"/>
          </a:xfrm>
        </p:grpSpPr>
        <p:sp>
          <p:nvSpPr>
            <p:cNvPr id="18458" name="Rectangle 261"/>
            <p:cNvSpPr>
              <a:spLocks noChangeAspect="1" noChangeArrowheads="1"/>
            </p:cNvSpPr>
            <p:nvPr/>
          </p:nvSpPr>
          <p:spPr bwMode="auto">
            <a:xfrm>
              <a:off x="1118" y="1593"/>
              <a:ext cx="247" cy="229"/>
            </a:xfrm>
            <a:prstGeom prst="rect">
              <a:avLst/>
            </a:prstGeom>
            <a:solidFill>
              <a:srgbClr val="0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59" name="Rectangle 262" descr="60 %"/>
            <p:cNvSpPr>
              <a:spLocks noChangeAspect="1" noChangeArrowheads="1"/>
            </p:cNvSpPr>
            <p:nvPr/>
          </p:nvSpPr>
          <p:spPr bwMode="auto">
            <a:xfrm>
              <a:off x="1278" y="1571"/>
              <a:ext cx="90" cy="269"/>
            </a:xfrm>
            <a:prstGeom prst="rect">
              <a:avLst/>
            </a:prstGeom>
            <a:pattFill prst="pct60">
              <a:fgClr>
                <a:srgbClr val="336600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4" name="Group 263"/>
            <p:cNvGrpSpPr>
              <a:grpSpLocks noChangeAspect="1"/>
            </p:cNvGrpSpPr>
            <p:nvPr/>
          </p:nvGrpSpPr>
          <p:grpSpPr bwMode="auto">
            <a:xfrm rot="5400000" flipH="1">
              <a:off x="1223" y="2077"/>
              <a:ext cx="46" cy="80"/>
              <a:chOff x="7937" y="3267"/>
              <a:chExt cx="193" cy="331"/>
            </a:xfrm>
          </p:grpSpPr>
          <p:sp>
            <p:nvSpPr>
              <p:cNvPr id="18524" name="Line 264"/>
              <p:cNvSpPr>
                <a:spLocks noChangeAspect="1" noChangeShapeType="1"/>
              </p:cNvSpPr>
              <p:nvPr/>
            </p:nvSpPr>
            <p:spPr bwMode="auto">
              <a:xfrm flipV="1">
                <a:off x="8055" y="3473"/>
                <a:ext cx="0" cy="125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525" name="Line 265"/>
              <p:cNvSpPr>
                <a:spLocks noChangeAspect="1" noChangeShapeType="1"/>
              </p:cNvSpPr>
              <p:nvPr/>
            </p:nvSpPr>
            <p:spPr bwMode="auto">
              <a:xfrm flipV="1">
                <a:off x="7999" y="3461"/>
                <a:ext cx="0" cy="125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5" name="Group 266"/>
              <p:cNvGrpSpPr>
                <a:grpSpLocks noChangeAspect="1"/>
              </p:cNvGrpSpPr>
              <p:nvPr/>
            </p:nvGrpSpPr>
            <p:grpSpPr bwMode="auto">
              <a:xfrm>
                <a:off x="7937" y="3267"/>
                <a:ext cx="193" cy="193"/>
                <a:chOff x="6404" y="2193"/>
                <a:chExt cx="306" cy="306"/>
              </a:xfrm>
            </p:grpSpPr>
            <p:sp>
              <p:nvSpPr>
                <p:cNvPr id="18527" name="AutoShape 267"/>
                <p:cNvSpPr>
                  <a:spLocks noChangeAspect="1" noChangeArrowheads="1"/>
                </p:cNvSpPr>
                <p:nvPr/>
              </p:nvSpPr>
              <p:spPr bwMode="auto">
                <a:xfrm>
                  <a:off x="6404" y="2193"/>
                  <a:ext cx="306" cy="306"/>
                </a:xfrm>
                <a:custGeom>
                  <a:avLst/>
                  <a:gdLst>
                    <a:gd name="T0" fmla="*/ 153 w 21600"/>
                    <a:gd name="T1" fmla="*/ 0 h 21600"/>
                    <a:gd name="T2" fmla="*/ 112 w 21600"/>
                    <a:gd name="T3" fmla="*/ 295 h 21600"/>
                    <a:gd name="T4" fmla="*/ 153 w 21600"/>
                    <a:gd name="T5" fmla="*/ 12 h 21600"/>
                    <a:gd name="T6" fmla="*/ 194 w 21600"/>
                    <a:gd name="T7" fmla="*/ 295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600"/>
                    <a:gd name="T13" fmla="*/ 0 h 21600"/>
                    <a:gd name="T14" fmla="*/ 21600 w 21600"/>
                    <a:gd name="T15" fmla="*/ 20541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8047" y="20399"/>
                      </a:moveTo>
                      <a:cubicBezTo>
                        <a:pt x="3764" y="19171"/>
                        <a:pt x="814" y="15254"/>
                        <a:pt x="814" y="10800"/>
                      </a:cubicBezTo>
                      <a:cubicBezTo>
                        <a:pt x="814" y="5284"/>
                        <a:pt x="5284" y="814"/>
                        <a:pt x="10800" y="814"/>
                      </a:cubicBezTo>
                      <a:cubicBezTo>
                        <a:pt x="16315" y="814"/>
                        <a:pt x="20786" y="5284"/>
                        <a:pt x="20786" y="10800"/>
                      </a:cubicBezTo>
                      <a:cubicBezTo>
                        <a:pt x="20786" y="15254"/>
                        <a:pt x="17835" y="19171"/>
                        <a:pt x="13552" y="20399"/>
                      </a:cubicBezTo>
                      <a:lnTo>
                        <a:pt x="13777" y="21181"/>
                      </a:lnTo>
                      <a:cubicBezTo>
                        <a:pt x="18408" y="19853"/>
                        <a:pt x="21600" y="15618"/>
                        <a:pt x="21600" y="10800"/>
                      </a:cubicBez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ubicBezTo>
                        <a:pt x="-1" y="15618"/>
                        <a:pt x="3191" y="19853"/>
                        <a:pt x="7822" y="2118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8528" name="Oval 268"/>
                <p:cNvSpPr>
                  <a:spLocks noChangeAspect="1" noChangeArrowheads="1"/>
                </p:cNvSpPr>
                <p:nvPr/>
              </p:nvSpPr>
              <p:spPr bwMode="auto">
                <a:xfrm>
                  <a:off x="6484" y="2277"/>
                  <a:ext cx="136" cy="136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grpSp>
          <p:nvGrpSpPr>
            <p:cNvPr id="6" name="Group 269"/>
            <p:cNvGrpSpPr>
              <a:grpSpLocks noChangeAspect="1"/>
            </p:cNvGrpSpPr>
            <p:nvPr/>
          </p:nvGrpSpPr>
          <p:grpSpPr bwMode="auto">
            <a:xfrm>
              <a:off x="1107" y="2068"/>
              <a:ext cx="109" cy="86"/>
              <a:chOff x="4364" y="1705"/>
              <a:chExt cx="490" cy="386"/>
            </a:xfrm>
          </p:grpSpPr>
          <p:sp>
            <p:nvSpPr>
              <p:cNvPr id="18513" name="Rectangle 270"/>
              <p:cNvSpPr>
                <a:spLocks noChangeAspect="1" noChangeArrowheads="1"/>
              </p:cNvSpPr>
              <p:nvPr/>
            </p:nvSpPr>
            <p:spPr bwMode="auto">
              <a:xfrm rot="-5400000" flipH="1" flipV="1">
                <a:off x="4354" y="1742"/>
                <a:ext cx="347" cy="321"/>
              </a:xfrm>
              <a:prstGeom prst="rect">
                <a:avLst/>
              </a:prstGeom>
              <a:gradFill rotWithShape="1">
                <a:gsLst>
                  <a:gs pos="0">
                    <a:srgbClr val="000000"/>
                  </a:gs>
                  <a:gs pos="10001">
                    <a:srgbClr val="000040"/>
                  </a:gs>
                  <a:gs pos="25000">
                    <a:srgbClr val="400040"/>
                  </a:gs>
                  <a:gs pos="37500">
                    <a:srgbClr val="8F0040"/>
                  </a:gs>
                  <a:gs pos="45000">
                    <a:srgbClr val="F27300"/>
                  </a:gs>
                  <a:gs pos="50000">
                    <a:srgbClr val="FFBF00"/>
                  </a:gs>
                  <a:gs pos="55000">
                    <a:srgbClr val="F27300"/>
                  </a:gs>
                  <a:gs pos="62500">
                    <a:srgbClr val="8F0040"/>
                  </a:gs>
                  <a:gs pos="75000">
                    <a:srgbClr val="400040"/>
                  </a:gs>
                  <a:gs pos="89999">
                    <a:srgbClr val="000040"/>
                  </a:gs>
                  <a:gs pos="100000">
                    <a:srgbClr val="000000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514" name="Line 271"/>
              <p:cNvSpPr>
                <a:spLocks noChangeAspect="1" noChangeShapeType="1"/>
              </p:cNvSpPr>
              <p:nvPr/>
            </p:nvSpPr>
            <p:spPr bwMode="auto">
              <a:xfrm rot="-5400000" flipH="1" flipV="1">
                <a:off x="4174" y="1898"/>
                <a:ext cx="386" cy="0"/>
              </a:xfrm>
              <a:prstGeom prst="line">
                <a:avLst/>
              </a:prstGeom>
              <a:noFill/>
              <a:ln w="25400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515" name="Line 272"/>
              <p:cNvSpPr>
                <a:spLocks noChangeAspect="1" noChangeShapeType="1"/>
              </p:cNvSpPr>
              <p:nvPr/>
            </p:nvSpPr>
            <p:spPr bwMode="auto">
              <a:xfrm rot="16200000" flipH="1">
                <a:off x="4534" y="1556"/>
                <a:ext cx="0" cy="325"/>
              </a:xfrm>
              <a:prstGeom prst="line">
                <a:avLst/>
              </a:prstGeom>
              <a:noFill/>
              <a:ln w="25400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516" name="Line 273"/>
              <p:cNvSpPr>
                <a:spLocks noChangeAspect="1" noChangeShapeType="1"/>
              </p:cNvSpPr>
              <p:nvPr/>
            </p:nvSpPr>
            <p:spPr bwMode="auto">
              <a:xfrm rot="16200000" flipH="1">
                <a:off x="4527" y="1918"/>
                <a:ext cx="0" cy="325"/>
              </a:xfrm>
              <a:prstGeom prst="line">
                <a:avLst/>
              </a:prstGeom>
              <a:noFill/>
              <a:ln w="25400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517" name="Arc 274"/>
              <p:cNvSpPr>
                <a:spLocks noChangeAspect="1"/>
              </p:cNvSpPr>
              <p:nvPr/>
            </p:nvSpPr>
            <p:spPr bwMode="auto">
              <a:xfrm rot="10800000" flipH="1" flipV="1">
                <a:off x="4680" y="1720"/>
                <a:ext cx="104" cy="104"/>
              </a:xfrm>
              <a:custGeom>
                <a:avLst/>
                <a:gdLst>
                  <a:gd name="T0" fmla="*/ 0 w 21600"/>
                  <a:gd name="T1" fmla="*/ 0 h 21600"/>
                  <a:gd name="T2" fmla="*/ 104 w 21600"/>
                  <a:gd name="T3" fmla="*/ 104 h 21600"/>
                  <a:gd name="T4" fmla="*/ 0 w 21600"/>
                  <a:gd name="T5" fmla="*/ 104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5400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518" name="Arc 275"/>
              <p:cNvSpPr>
                <a:spLocks noChangeAspect="1"/>
              </p:cNvSpPr>
              <p:nvPr/>
            </p:nvSpPr>
            <p:spPr bwMode="auto">
              <a:xfrm rot="11520000" flipH="1">
                <a:off x="4671" y="1983"/>
                <a:ext cx="104" cy="104"/>
              </a:xfrm>
              <a:custGeom>
                <a:avLst/>
                <a:gdLst>
                  <a:gd name="T0" fmla="*/ 0 w 21600"/>
                  <a:gd name="T1" fmla="*/ 0 h 21600"/>
                  <a:gd name="T2" fmla="*/ 104 w 21600"/>
                  <a:gd name="T3" fmla="*/ 104 h 21600"/>
                  <a:gd name="T4" fmla="*/ 0 w 21600"/>
                  <a:gd name="T5" fmla="*/ 104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5400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519" name="Arc 276"/>
              <p:cNvSpPr>
                <a:spLocks noChangeAspect="1"/>
              </p:cNvSpPr>
              <p:nvPr/>
            </p:nvSpPr>
            <p:spPr bwMode="auto">
              <a:xfrm rot="10800000" flipH="1" flipV="1">
                <a:off x="4794" y="1829"/>
                <a:ext cx="60" cy="60"/>
              </a:xfrm>
              <a:custGeom>
                <a:avLst/>
                <a:gdLst>
                  <a:gd name="T0" fmla="*/ 0 w 21600"/>
                  <a:gd name="T1" fmla="*/ 0 h 21600"/>
                  <a:gd name="T2" fmla="*/ 60 w 21600"/>
                  <a:gd name="T3" fmla="*/ 60 h 21600"/>
                  <a:gd name="T4" fmla="*/ 0 w 21600"/>
                  <a:gd name="T5" fmla="*/ 6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9050">
                <a:solidFill>
                  <a:srgbClr val="99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520" name="Arc 277"/>
              <p:cNvSpPr>
                <a:spLocks noChangeAspect="1"/>
              </p:cNvSpPr>
              <p:nvPr/>
            </p:nvSpPr>
            <p:spPr bwMode="auto">
              <a:xfrm rot="11520000" flipH="1">
                <a:off x="4792" y="1931"/>
                <a:ext cx="61" cy="61"/>
              </a:xfrm>
              <a:custGeom>
                <a:avLst/>
                <a:gdLst>
                  <a:gd name="T0" fmla="*/ 0 w 21600"/>
                  <a:gd name="T1" fmla="*/ 0 h 21600"/>
                  <a:gd name="T2" fmla="*/ 61 w 21600"/>
                  <a:gd name="T3" fmla="*/ 61 h 21600"/>
                  <a:gd name="T4" fmla="*/ 0 w 21600"/>
                  <a:gd name="T5" fmla="*/ 61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9050">
                <a:solidFill>
                  <a:srgbClr val="99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521" name="AutoShape 278"/>
              <p:cNvSpPr>
                <a:spLocks noChangeAspect="1" noChangeArrowheads="1"/>
              </p:cNvSpPr>
              <p:nvPr/>
            </p:nvSpPr>
            <p:spPr bwMode="auto">
              <a:xfrm rot="-5400000" flipH="1" flipV="1">
                <a:off x="4516" y="1861"/>
                <a:ext cx="334" cy="87"/>
              </a:xfrm>
              <a:prstGeom prst="roundRect">
                <a:avLst>
                  <a:gd name="adj" fmla="val 43889"/>
                </a:avLst>
              </a:prstGeom>
              <a:solidFill>
                <a:srgbClr val="C0C0C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522" name="AutoShape 279"/>
              <p:cNvSpPr>
                <a:spLocks noChangeAspect="1" noChangeArrowheads="1"/>
              </p:cNvSpPr>
              <p:nvPr/>
            </p:nvSpPr>
            <p:spPr bwMode="auto">
              <a:xfrm rot="-5400000" flipH="1" flipV="1">
                <a:off x="4575" y="1849"/>
                <a:ext cx="290" cy="86"/>
              </a:xfrm>
              <a:prstGeom prst="roundRect">
                <a:avLst>
                  <a:gd name="adj" fmla="val 43889"/>
                </a:avLst>
              </a:prstGeom>
              <a:solidFill>
                <a:srgbClr val="C0C0C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523" name="AutoShape 280"/>
              <p:cNvSpPr>
                <a:spLocks noChangeAspect="1" noChangeArrowheads="1"/>
              </p:cNvSpPr>
              <p:nvPr/>
            </p:nvSpPr>
            <p:spPr bwMode="auto">
              <a:xfrm rot="-5400000" flipH="1" flipV="1">
                <a:off x="4712" y="1856"/>
                <a:ext cx="174" cy="104"/>
              </a:xfrm>
              <a:prstGeom prst="roundRect">
                <a:avLst>
                  <a:gd name="adj" fmla="val 43889"/>
                </a:avLst>
              </a:prstGeom>
              <a:solidFill>
                <a:srgbClr val="808080"/>
              </a:solidFill>
              <a:ln w="952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8462" name="AutoShape 281"/>
            <p:cNvSpPr>
              <a:spLocks noChangeAspect="1" noChangeArrowheads="1"/>
            </p:cNvSpPr>
            <p:nvPr/>
          </p:nvSpPr>
          <p:spPr bwMode="auto">
            <a:xfrm>
              <a:off x="960" y="2249"/>
              <a:ext cx="939" cy="335"/>
            </a:xfrm>
            <a:prstGeom prst="cube">
              <a:avLst>
                <a:gd name="adj" fmla="val 90204"/>
              </a:avLst>
            </a:prstGeom>
            <a:solidFill>
              <a:srgbClr val="008080">
                <a:alpha val="20000"/>
              </a:srgbClr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63" name="AutoShape 282"/>
            <p:cNvSpPr>
              <a:spLocks noChangeAspect="1" noChangeArrowheads="1"/>
            </p:cNvSpPr>
            <p:nvPr/>
          </p:nvSpPr>
          <p:spPr bwMode="auto">
            <a:xfrm flipH="1">
              <a:off x="964" y="1325"/>
              <a:ext cx="154" cy="1210"/>
            </a:xfrm>
            <a:prstGeom prst="flowChartPunchedCard">
              <a:avLst/>
            </a:prstGeom>
            <a:solidFill>
              <a:srgbClr val="0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64" name="AutoShape 283"/>
            <p:cNvSpPr>
              <a:spLocks noChangeAspect="1" noChangeArrowheads="1"/>
            </p:cNvSpPr>
            <p:nvPr/>
          </p:nvSpPr>
          <p:spPr bwMode="auto">
            <a:xfrm>
              <a:off x="970" y="2318"/>
              <a:ext cx="346" cy="233"/>
            </a:xfrm>
            <a:prstGeom prst="cube">
              <a:avLst>
                <a:gd name="adj" fmla="val 60648"/>
              </a:avLst>
            </a:prstGeom>
            <a:gradFill rotWithShape="1">
              <a:gsLst>
                <a:gs pos="0">
                  <a:srgbClr val="000000"/>
                </a:gs>
                <a:gs pos="100000">
                  <a:srgbClr val="808080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65" name="PubL" descr="60 %"/>
            <p:cNvSpPr>
              <a:spLocks noChangeAspect="1" noEditPoints="1" noChangeArrowheads="1"/>
            </p:cNvSpPr>
            <p:nvPr/>
          </p:nvSpPr>
          <p:spPr bwMode="auto">
            <a:xfrm flipH="1">
              <a:off x="1204" y="2290"/>
              <a:ext cx="363" cy="248"/>
            </a:xfrm>
            <a:custGeom>
              <a:avLst/>
              <a:gdLst>
                <a:gd name="T0" fmla="*/ 122 w 21600"/>
                <a:gd name="T1" fmla="*/ 0 h 21600"/>
                <a:gd name="T2" fmla="*/ 0 w 21600"/>
                <a:gd name="T3" fmla="*/ 124 h 21600"/>
                <a:gd name="T4" fmla="*/ 182 w 21600"/>
                <a:gd name="T5" fmla="*/ 248 h 21600"/>
                <a:gd name="T6" fmla="*/ 363 w 21600"/>
                <a:gd name="T7" fmla="*/ 167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0 w 21600"/>
                <a:gd name="T13" fmla="*/ 749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7518"/>
                  </a:lnTo>
                  <a:lnTo>
                    <a:pt x="14519" y="7518"/>
                  </a:lnTo>
                  <a:lnTo>
                    <a:pt x="14519" y="0"/>
                  </a:lnTo>
                  <a:close/>
                </a:path>
              </a:pathLst>
            </a:custGeom>
            <a:pattFill prst="pct60">
              <a:fgClr>
                <a:srgbClr val="996633"/>
              </a:fgClr>
              <a:bgClr>
                <a:srgbClr val="B2B2B2"/>
              </a:bgClr>
            </a:patt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6633"/>
              </a:extrusionClr>
            </a:sp3d>
          </p:spPr>
          <p:txBody>
            <a:bodyPr>
              <a:flatTx/>
            </a:bodyPr>
            <a:lstStyle/>
            <a:p>
              <a:endParaRPr lang="fr-FR"/>
            </a:p>
          </p:txBody>
        </p:sp>
        <p:grpSp>
          <p:nvGrpSpPr>
            <p:cNvPr id="7" name="Group 285"/>
            <p:cNvGrpSpPr>
              <a:grpSpLocks noChangeAspect="1"/>
            </p:cNvGrpSpPr>
            <p:nvPr/>
          </p:nvGrpSpPr>
          <p:grpSpPr bwMode="auto">
            <a:xfrm rot="5400000" flipH="1">
              <a:off x="1218" y="1886"/>
              <a:ext cx="46" cy="80"/>
              <a:chOff x="7937" y="3267"/>
              <a:chExt cx="193" cy="331"/>
            </a:xfrm>
          </p:grpSpPr>
          <p:sp>
            <p:nvSpPr>
              <p:cNvPr id="18508" name="Line 286"/>
              <p:cNvSpPr>
                <a:spLocks noChangeAspect="1" noChangeShapeType="1"/>
              </p:cNvSpPr>
              <p:nvPr/>
            </p:nvSpPr>
            <p:spPr bwMode="auto">
              <a:xfrm flipV="1">
                <a:off x="8055" y="3473"/>
                <a:ext cx="0" cy="125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509" name="Line 287"/>
              <p:cNvSpPr>
                <a:spLocks noChangeAspect="1" noChangeShapeType="1"/>
              </p:cNvSpPr>
              <p:nvPr/>
            </p:nvSpPr>
            <p:spPr bwMode="auto">
              <a:xfrm flipV="1">
                <a:off x="7999" y="3461"/>
                <a:ext cx="0" cy="125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8" name="Group 288"/>
              <p:cNvGrpSpPr>
                <a:grpSpLocks noChangeAspect="1"/>
              </p:cNvGrpSpPr>
              <p:nvPr/>
            </p:nvGrpSpPr>
            <p:grpSpPr bwMode="auto">
              <a:xfrm>
                <a:off x="7937" y="3267"/>
                <a:ext cx="193" cy="193"/>
                <a:chOff x="6404" y="2193"/>
                <a:chExt cx="306" cy="306"/>
              </a:xfrm>
            </p:grpSpPr>
            <p:sp>
              <p:nvSpPr>
                <p:cNvPr id="18511" name="AutoShape 289"/>
                <p:cNvSpPr>
                  <a:spLocks noChangeAspect="1" noChangeArrowheads="1"/>
                </p:cNvSpPr>
                <p:nvPr/>
              </p:nvSpPr>
              <p:spPr bwMode="auto">
                <a:xfrm>
                  <a:off x="6404" y="2193"/>
                  <a:ext cx="306" cy="306"/>
                </a:xfrm>
                <a:custGeom>
                  <a:avLst/>
                  <a:gdLst>
                    <a:gd name="T0" fmla="*/ 153 w 21600"/>
                    <a:gd name="T1" fmla="*/ 0 h 21600"/>
                    <a:gd name="T2" fmla="*/ 112 w 21600"/>
                    <a:gd name="T3" fmla="*/ 295 h 21600"/>
                    <a:gd name="T4" fmla="*/ 153 w 21600"/>
                    <a:gd name="T5" fmla="*/ 12 h 21600"/>
                    <a:gd name="T6" fmla="*/ 194 w 21600"/>
                    <a:gd name="T7" fmla="*/ 295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600"/>
                    <a:gd name="T13" fmla="*/ 0 h 21600"/>
                    <a:gd name="T14" fmla="*/ 21600 w 21600"/>
                    <a:gd name="T15" fmla="*/ 20541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8047" y="20399"/>
                      </a:moveTo>
                      <a:cubicBezTo>
                        <a:pt x="3764" y="19171"/>
                        <a:pt x="814" y="15254"/>
                        <a:pt x="814" y="10800"/>
                      </a:cubicBezTo>
                      <a:cubicBezTo>
                        <a:pt x="814" y="5284"/>
                        <a:pt x="5284" y="814"/>
                        <a:pt x="10800" y="814"/>
                      </a:cubicBezTo>
                      <a:cubicBezTo>
                        <a:pt x="16315" y="814"/>
                        <a:pt x="20786" y="5284"/>
                        <a:pt x="20786" y="10800"/>
                      </a:cubicBezTo>
                      <a:cubicBezTo>
                        <a:pt x="20786" y="15254"/>
                        <a:pt x="17835" y="19171"/>
                        <a:pt x="13552" y="20399"/>
                      </a:cubicBezTo>
                      <a:lnTo>
                        <a:pt x="13777" y="21181"/>
                      </a:lnTo>
                      <a:cubicBezTo>
                        <a:pt x="18408" y="19853"/>
                        <a:pt x="21600" y="15618"/>
                        <a:pt x="21600" y="10800"/>
                      </a:cubicBez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ubicBezTo>
                        <a:pt x="-1" y="15618"/>
                        <a:pt x="3191" y="19853"/>
                        <a:pt x="7822" y="2118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8512" name="Oval 290"/>
                <p:cNvSpPr>
                  <a:spLocks noChangeAspect="1" noChangeArrowheads="1"/>
                </p:cNvSpPr>
                <p:nvPr/>
              </p:nvSpPr>
              <p:spPr bwMode="auto">
                <a:xfrm>
                  <a:off x="6484" y="2277"/>
                  <a:ext cx="136" cy="136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grpSp>
          <p:nvGrpSpPr>
            <p:cNvPr id="9" name="Group 291"/>
            <p:cNvGrpSpPr>
              <a:grpSpLocks noChangeAspect="1"/>
            </p:cNvGrpSpPr>
            <p:nvPr/>
          </p:nvGrpSpPr>
          <p:grpSpPr bwMode="auto">
            <a:xfrm>
              <a:off x="1124" y="1878"/>
              <a:ext cx="109" cy="86"/>
              <a:chOff x="4364" y="1705"/>
              <a:chExt cx="490" cy="386"/>
            </a:xfrm>
          </p:grpSpPr>
          <p:sp>
            <p:nvSpPr>
              <p:cNvPr id="18497" name="Rectangle 292"/>
              <p:cNvSpPr>
                <a:spLocks noChangeAspect="1" noChangeArrowheads="1"/>
              </p:cNvSpPr>
              <p:nvPr/>
            </p:nvSpPr>
            <p:spPr bwMode="auto">
              <a:xfrm rot="-5400000" flipH="1" flipV="1">
                <a:off x="4354" y="1742"/>
                <a:ext cx="347" cy="321"/>
              </a:xfrm>
              <a:prstGeom prst="rect">
                <a:avLst/>
              </a:prstGeom>
              <a:gradFill rotWithShape="1">
                <a:gsLst>
                  <a:gs pos="0">
                    <a:srgbClr val="000000"/>
                  </a:gs>
                  <a:gs pos="10001">
                    <a:srgbClr val="000040"/>
                  </a:gs>
                  <a:gs pos="25000">
                    <a:srgbClr val="400040"/>
                  </a:gs>
                  <a:gs pos="37500">
                    <a:srgbClr val="8F0040"/>
                  </a:gs>
                  <a:gs pos="45000">
                    <a:srgbClr val="F27300"/>
                  </a:gs>
                  <a:gs pos="50000">
                    <a:srgbClr val="FFBF00"/>
                  </a:gs>
                  <a:gs pos="55000">
                    <a:srgbClr val="F27300"/>
                  </a:gs>
                  <a:gs pos="62500">
                    <a:srgbClr val="8F0040"/>
                  </a:gs>
                  <a:gs pos="75000">
                    <a:srgbClr val="400040"/>
                  </a:gs>
                  <a:gs pos="89999">
                    <a:srgbClr val="000040"/>
                  </a:gs>
                  <a:gs pos="100000">
                    <a:srgbClr val="000000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498" name="Line 293"/>
              <p:cNvSpPr>
                <a:spLocks noChangeAspect="1" noChangeShapeType="1"/>
              </p:cNvSpPr>
              <p:nvPr/>
            </p:nvSpPr>
            <p:spPr bwMode="auto">
              <a:xfrm rot="-5400000" flipH="1" flipV="1">
                <a:off x="4174" y="1898"/>
                <a:ext cx="386" cy="0"/>
              </a:xfrm>
              <a:prstGeom prst="line">
                <a:avLst/>
              </a:prstGeom>
              <a:noFill/>
              <a:ln w="25400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499" name="Line 294"/>
              <p:cNvSpPr>
                <a:spLocks noChangeAspect="1" noChangeShapeType="1"/>
              </p:cNvSpPr>
              <p:nvPr/>
            </p:nvSpPr>
            <p:spPr bwMode="auto">
              <a:xfrm rot="16200000" flipH="1">
                <a:off x="4534" y="1556"/>
                <a:ext cx="0" cy="325"/>
              </a:xfrm>
              <a:prstGeom prst="line">
                <a:avLst/>
              </a:prstGeom>
              <a:noFill/>
              <a:ln w="25400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500" name="Line 295"/>
              <p:cNvSpPr>
                <a:spLocks noChangeAspect="1" noChangeShapeType="1"/>
              </p:cNvSpPr>
              <p:nvPr/>
            </p:nvSpPr>
            <p:spPr bwMode="auto">
              <a:xfrm rot="16200000" flipH="1">
                <a:off x="4527" y="1918"/>
                <a:ext cx="0" cy="325"/>
              </a:xfrm>
              <a:prstGeom prst="line">
                <a:avLst/>
              </a:prstGeom>
              <a:noFill/>
              <a:ln w="25400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501" name="Arc 296"/>
              <p:cNvSpPr>
                <a:spLocks noChangeAspect="1"/>
              </p:cNvSpPr>
              <p:nvPr/>
            </p:nvSpPr>
            <p:spPr bwMode="auto">
              <a:xfrm rot="10800000" flipH="1" flipV="1">
                <a:off x="4680" y="1720"/>
                <a:ext cx="104" cy="104"/>
              </a:xfrm>
              <a:custGeom>
                <a:avLst/>
                <a:gdLst>
                  <a:gd name="T0" fmla="*/ 0 w 21600"/>
                  <a:gd name="T1" fmla="*/ 0 h 21600"/>
                  <a:gd name="T2" fmla="*/ 104 w 21600"/>
                  <a:gd name="T3" fmla="*/ 104 h 21600"/>
                  <a:gd name="T4" fmla="*/ 0 w 21600"/>
                  <a:gd name="T5" fmla="*/ 104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5400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502" name="Arc 297"/>
              <p:cNvSpPr>
                <a:spLocks noChangeAspect="1"/>
              </p:cNvSpPr>
              <p:nvPr/>
            </p:nvSpPr>
            <p:spPr bwMode="auto">
              <a:xfrm rot="11520000" flipH="1">
                <a:off x="4671" y="1983"/>
                <a:ext cx="104" cy="104"/>
              </a:xfrm>
              <a:custGeom>
                <a:avLst/>
                <a:gdLst>
                  <a:gd name="T0" fmla="*/ 0 w 21600"/>
                  <a:gd name="T1" fmla="*/ 0 h 21600"/>
                  <a:gd name="T2" fmla="*/ 104 w 21600"/>
                  <a:gd name="T3" fmla="*/ 104 h 21600"/>
                  <a:gd name="T4" fmla="*/ 0 w 21600"/>
                  <a:gd name="T5" fmla="*/ 104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5400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503" name="Arc 298"/>
              <p:cNvSpPr>
                <a:spLocks noChangeAspect="1"/>
              </p:cNvSpPr>
              <p:nvPr/>
            </p:nvSpPr>
            <p:spPr bwMode="auto">
              <a:xfrm rot="10800000" flipH="1" flipV="1">
                <a:off x="4794" y="1829"/>
                <a:ext cx="60" cy="60"/>
              </a:xfrm>
              <a:custGeom>
                <a:avLst/>
                <a:gdLst>
                  <a:gd name="T0" fmla="*/ 0 w 21600"/>
                  <a:gd name="T1" fmla="*/ 0 h 21600"/>
                  <a:gd name="T2" fmla="*/ 60 w 21600"/>
                  <a:gd name="T3" fmla="*/ 60 h 21600"/>
                  <a:gd name="T4" fmla="*/ 0 w 21600"/>
                  <a:gd name="T5" fmla="*/ 6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9050">
                <a:solidFill>
                  <a:srgbClr val="99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504" name="Arc 299"/>
              <p:cNvSpPr>
                <a:spLocks noChangeAspect="1"/>
              </p:cNvSpPr>
              <p:nvPr/>
            </p:nvSpPr>
            <p:spPr bwMode="auto">
              <a:xfrm rot="11520000" flipH="1">
                <a:off x="4792" y="1931"/>
                <a:ext cx="61" cy="61"/>
              </a:xfrm>
              <a:custGeom>
                <a:avLst/>
                <a:gdLst>
                  <a:gd name="T0" fmla="*/ 0 w 21600"/>
                  <a:gd name="T1" fmla="*/ 0 h 21600"/>
                  <a:gd name="T2" fmla="*/ 61 w 21600"/>
                  <a:gd name="T3" fmla="*/ 61 h 21600"/>
                  <a:gd name="T4" fmla="*/ 0 w 21600"/>
                  <a:gd name="T5" fmla="*/ 61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9050">
                <a:solidFill>
                  <a:srgbClr val="99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505" name="AutoShape 300"/>
              <p:cNvSpPr>
                <a:spLocks noChangeAspect="1" noChangeArrowheads="1"/>
              </p:cNvSpPr>
              <p:nvPr/>
            </p:nvSpPr>
            <p:spPr bwMode="auto">
              <a:xfrm rot="-5400000" flipH="1" flipV="1">
                <a:off x="4516" y="1861"/>
                <a:ext cx="334" cy="87"/>
              </a:xfrm>
              <a:prstGeom prst="roundRect">
                <a:avLst>
                  <a:gd name="adj" fmla="val 43889"/>
                </a:avLst>
              </a:prstGeom>
              <a:solidFill>
                <a:srgbClr val="C0C0C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506" name="AutoShape 301"/>
              <p:cNvSpPr>
                <a:spLocks noChangeAspect="1" noChangeArrowheads="1"/>
              </p:cNvSpPr>
              <p:nvPr/>
            </p:nvSpPr>
            <p:spPr bwMode="auto">
              <a:xfrm rot="-5400000" flipH="1" flipV="1">
                <a:off x="4575" y="1849"/>
                <a:ext cx="290" cy="86"/>
              </a:xfrm>
              <a:prstGeom prst="roundRect">
                <a:avLst>
                  <a:gd name="adj" fmla="val 43889"/>
                </a:avLst>
              </a:prstGeom>
              <a:solidFill>
                <a:srgbClr val="C0C0C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507" name="AutoShape 302"/>
              <p:cNvSpPr>
                <a:spLocks noChangeAspect="1" noChangeArrowheads="1"/>
              </p:cNvSpPr>
              <p:nvPr/>
            </p:nvSpPr>
            <p:spPr bwMode="auto">
              <a:xfrm rot="-5400000" flipH="1" flipV="1">
                <a:off x="4712" y="1856"/>
                <a:ext cx="174" cy="104"/>
              </a:xfrm>
              <a:prstGeom prst="roundRect">
                <a:avLst>
                  <a:gd name="adj" fmla="val 43889"/>
                </a:avLst>
              </a:prstGeom>
              <a:solidFill>
                <a:srgbClr val="808080"/>
              </a:solidFill>
              <a:ln w="952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8468" name="Rectangle 303"/>
            <p:cNvSpPr>
              <a:spLocks noChangeAspect="1" noChangeArrowheads="1"/>
            </p:cNvSpPr>
            <p:nvPr/>
          </p:nvSpPr>
          <p:spPr bwMode="auto">
            <a:xfrm>
              <a:off x="1436" y="1203"/>
              <a:ext cx="78" cy="135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69" name="AutoShape 304"/>
            <p:cNvSpPr>
              <a:spLocks noChangeAspect="1" noChangeArrowheads="1"/>
            </p:cNvSpPr>
            <p:nvPr/>
          </p:nvSpPr>
          <p:spPr bwMode="auto">
            <a:xfrm>
              <a:off x="1378" y="906"/>
              <a:ext cx="192" cy="104"/>
            </a:xfrm>
            <a:prstGeom prst="roundRect">
              <a:avLst>
                <a:gd name="adj" fmla="val 37361"/>
              </a:avLst>
            </a:prstGeom>
            <a:gradFill rotWithShape="1">
              <a:gsLst>
                <a:gs pos="0">
                  <a:srgbClr val="000000"/>
                </a:gs>
                <a:gs pos="50000">
                  <a:srgbClr val="EAEAEA"/>
                </a:gs>
                <a:gs pos="100000">
                  <a:srgbClr val="000000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70" name="Rectangle 305"/>
            <p:cNvSpPr>
              <a:spLocks noChangeAspect="1" noChangeArrowheads="1"/>
            </p:cNvSpPr>
            <p:nvPr/>
          </p:nvSpPr>
          <p:spPr bwMode="auto">
            <a:xfrm>
              <a:off x="1348" y="980"/>
              <a:ext cx="267" cy="54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71" name="Rectangle 306"/>
            <p:cNvSpPr>
              <a:spLocks noChangeAspect="1" noChangeArrowheads="1"/>
            </p:cNvSpPr>
            <p:nvPr/>
          </p:nvSpPr>
          <p:spPr bwMode="auto">
            <a:xfrm>
              <a:off x="1395" y="973"/>
              <a:ext cx="166" cy="208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00CCFF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72" name="Line 307"/>
            <p:cNvSpPr>
              <a:spLocks noChangeAspect="1" noChangeShapeType="1"/>
            </p:cNvSpPr>
            <p:nvPr/>
          </p:nvSpPr>
          <p:spPr bwMode="auto">
            <a:xfrm>
              <a:off x="1537" y="974"/>
              <a:ext cx="0" cy="214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73" name="Line 308"/>
            <p:cNvSpPr>
              <a:spLocks noChangeAspect="1" noChangeShapeType="1"/>
            </p:cNvSpPr>
            <p:nvPr/>
          </p:nvSpPr>
          <p:spPr bwMode="auto">
            <a:xfrm>
              <a:off x="1510" y="974"/>
              <a:ext cx="0" cy="214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74" name="Line 309"/>
            <p:cNvSpPr>
              <a:spLocks noChangeAspect="1" noChangeShapeType="1"/>
            </p:cNvSpPr>
            <p:nvPr/>
          </p:nvSpPr>
          <p:spPr bwMode="auto">
            <a:xfrm>
              <a:off x="1482" y="974"/>
              <a:ext cx="0" cy="214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75" name="Line 310"/>
            <p:cNvSpPr>
              <a:spLocks noChangeAspect="1" noChangeShapeType="1"/>
            </p:cNvSpPr>
            <p:nvPr/>
          </p:nvSpPr>
          <p:spPr bwMode="auto">
            <a:xfrm>
              <a:off x="1456" y="974"/>
              <a:ext cx="0" cy="214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76" name="Line 311"/>
            <p:cNvSpPr>
              <a:spLocks noChangeAspect="1" noChangeShapeType="1"/>
            </p:cNvSpPr>
            <p:nvPr/>
          </p:nvSpPr>
          <p:spPr bwMode="auto">
            <a:xfrm>
              <a:off x="1406" y="968"/>
              <a:ext cx="0" cy="214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77" name="AutoShape 312"/>
            <p:cNvSpPr>
              <a:spLocks noChangeAspect="1" noChangeArrowheads="1"/>
            </p:cNvSpPr>
            <p:nvPr/>
          </p:nvSpPr>
          <p:spPr bwMode="auto">
            <a:xfrm>
              <a:off x="1377" y="1182"/>
              <a:ext cx="198" cy="34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0000"/>
                </a:gs>
                <a:gs pos="50000">
                  <a:srgbClr val="EAEAEA"/>
                </a:gs>
                <a:gs pos="100000">
                  <a:srgbClr val="000000"/>
                </a:gs>
              </a:gsLst>
              <a:lin ang="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10" name="Group 313"/>
            <p:cNvGrpSpPr>
              <a:grpSpLocks noChangeAspect="1"/>
            </p:cNvGrpSpPr>
            <p:nvPr/>
          </p:nvGrpSpPr>
          <p:grpSpPr bwMode="auto">
            <a:xfrm>
              <a:off x="1356" y="1029"/>
              <a:ext cx="76" cy="81"/>
              <a:chOff x="1251" y="3153"/>
              <a:chExt cx="266" cy="283"/>
            </a:xfrm>
          </p:grpSpPr>
          <p:sp>
            <p:nvSpPr>
              <p:cNvPr id="18492" name="AutoShape 314"/>
              <p:cNvSpPr>
                <a:spLocks noChangeAspect="1" noChangeArrowheads="1"/>
              </p:cNvSpPr>
              <p:nvPr/>
            </p:nvSpPr>
            <p:spPr bwMode="auto">
              <a:xfrm rot="-5400000">
                <a:off x="1242" y="3162"/>
                <a:ext cx="283" cy="266"/>
              </a:xfrm>
              <a:prstGeom prst="octagon">
                <a:avLst>
                  <a:gd name="adj" fmla="val 16620"/>
                </a:avLst>
              </a:prstGeom>
              <a:gradFill rotWithShape="1">
                <a:gsLst>
                  <a:gs pos="0">
                    <a:srgbClr val="000000"/>
                  </a:gs>
                  <a:gs pos="50000">
                    <a:srgbClr val="00CCFF"/>
                  </a:gs>
                  <a:gs pos="100000">
                    <a:srgbClr val="000000"/>
                  </a:gs>
                </a:gsLst>
                <a:lin ang="5400000" scaled="1"/>
              </a:gradFill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493" name="Line 315"/>
              <p:cNvSpPr>
                <a:spLocks noChangeAspect="1" noChangeShapeType="1"/>
              </p:cNvSpPr>
              <p:nvPr/>
            </p:nvSpPr>
            <p:spPr bwMode="auto">
              <a:xfrm>
                <a:off x="1312" y="3154"/>
                <a:ext cx="0" cy="266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11" name="Group 316"/>
              <p:cNvGrpSpPr>
                <a:grpSpLocks noChangeAspect="1"/>
              </p:cNvGrpSpPr>
              <p:nvPr/>
            </p:nvGrpSpPr>
            <p:grpSpPr bwMode="auto">
              <a:xfrm>
                <a:off x="1311" y="3221"/>
                <a:ext cx="170" cy="142"/>
                <a:chOff x="3227" y="2091"/>
                <a:chExt cx="170" cy="170"/>
              </a:xfrm>
            </p:grpSpPr>
            <p:sp>
              <p:nvSpPr>
                <p:cNvPr id="18495" name="AutoShape 317"/>
                <p:cNvSpPr>
                  <a:spLocks noChangeAspect="1" noChangeArrowheads="1"/>
                </p:cNvSpPr>
                <p:nvPr/>
              </p:nvSpPr>
              <p:spPr bwMode="auto">
                <a:xfrm>
                  <a:off x="3227" y="2091"/>
                  <a:ext cx="170" cy="170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8496" name="AutoShape 318"/>
                <p:cNvSpPr>
                  <a:spLocks noChangeAspect="1" noChangeArrowheads="1"/>
                </p:cNvSpPr>
                <p:nvPr/>
              </p:nvSpPr>
              <p:spPr bwMode="auto">
                <a:xfrm>
                  <a:off x="3258" y="2124"/>
                  <a:ext cx="113" cy="11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C0C0C0">
                    <a:alpha val="98822"/>
                  </a:srgbClr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sp>
          <p:nvSpPr>
            <p:cNvPr id="18479" name="Line 319"/>
            <p:cNvSpPr>
              <a:spLocks noChangeAspect="1" noChangeShapeType="1"/>
            </p:cNvSpPr>
            <p:nvPr/>
          </p:nvSpPr>
          <p:spPr bwMode="auto">
            <a:xfrm>
              <a:off x="1433" y="974"/>
              <a:ext cx="0" cy="214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80" name="AutoShape 320"/>
            <p:cNvSpPr>
              <a:spLocks noChangeAspect="1" noChangeArrowheads="1"/>
            </p:cNvSpPr>
            <p:nvPr/>
          </p:nvSpPr>
          <p:spPr bwMode="auto">
            <a:xfrm>
              <a:off x="1347" y="1254"/>
              <a:ext cx="258" cy="174"/>
            </a:xfrm>
            <a:prstGeom prst="roundRect">
              <a:avLst>
                <a:gd name="adj" fmla="val 42259"/>
              </a:avLst>
            </a:prstGeom>
            <a:gradFill rotWithShape="1">
              <a:gsLst>
                <a:gs pos="0">
                  <a:srgbClr val="000000"/>
                </a:gs>
                <a:gs pos="50000">
                  <a:srgbClr val="996633"/>
                </a:gs>
                <a:gs pos="100000">
                  <a:srgbClr val="000000"/>
                </a:gs>
              </a:gsLst>
              <a:lin ang="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81" name="AutoShape 321"/>
            <p:cNvSpPr>
              <a:spLocks noChangeAspect="1" noChangeArrowheads="1"/>
            </p:cNvSpPr>
            <p:nvPr/>
          </p:nvSpPr>
          <p:spPr bwMode="auto">
            <a:xfrm>
              <a:off x="1339" y="1353"/>
              <a:ext cx="270" cy="506"/>
            </a:xfrm>
            <a:prstGeom prst="roundRect">
              <a:avLst>
                <a:gd name="adj" fmla="val 0"/>
              </a:avLst>
            </a:prstGeom>
            <a:gradFill rotWithShape="0">
              <a:gsLst>
                <a:gs pos="0">
                  <a:srgbClr val="000000"/>
                </a:gs>
                <a:gs pos="50000">
                  <a:srgbClr val="00CCFF"/>
                </a:gs>
                <a:gs pos="100000">
                  <a:srgbClr val="000000"/>
                </a:gs>
              </a:gsLst>
              <a:lin ang="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12" name="Group 322"/>
            <p:cNvGrpSpPr>
              <a:grpSpLocks noChangeAspect="1"/>
            </p:cNvGrpSpPr>
            <p:nvPr/>
          </p:nvGrpSpPr>
          <p:grpSpPr bwMode="auto">
            <a:xfrm flipH="1">
              <a:off x="1405" y="1865"/>
              <a:ext cx="149" cy="95"/>
              <a:chOff x="8415" y="3839"/>
              <a:chExt cx="405" cy="269"/>
            </a:xfrm>
          </p:grpSpPr>
          <p:sp>
            <p:nvSpPr>
              <p:cNvPr id="18490" name="Rectangle 323" descr="Treillis blanc"/>
              <p:cNvSpPr>
                <a:spLocks noChangeAspect="1" noChangeArrowheads="1"/>
              </p:cNvSpPr>
              <p:nvPr/>
            </p:nvSpPr>
            <p:spPr bwMode="auto">
              <a:xfrm flipH="1">
                <a:off x="8417" y="3839"/>
                <a:ext cx="403" cy="152"/>
              </a:xfrm>
              <a:prstGeom prst="rect">
                <a:avLst/>
              </a:prstGeom>
              <a:pattFill prst="openDmnd">
                <a:fgClr>
                  <a:srgbClr val="000000"/>
                </a:fgClr>
                <a:bgClr>
                  <a:srgbClr val="C0C0C0"/>
                </a:bgClr>
              </a:pattFill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491" name="AutoShape 324" descr="Treillis blanc"/>
              <p:cNvSpPr>
                <a:spLocks noChangeAspect="1" noChangeArrowheads="1"/>
              </p:cNvSpPr>
              <p:nvPr/>
            </p:nvSpPr>
            <p:spPr bwMode="auto">
              <a:xfrm flipH="1">
                <a:off x="8415" y="3989"/>
                <a:ext cx="403" cy="119"/>
              </a:xfrm>
              <a:custGeom>
                <a:avLst/>
                <a:gdLst>
                  <a:gd name="T0" fmla="*/ 360 w 21600"/>
                  <a:gd name="T1" fmla="*/ 59 h 21600"/>
                  <a:gd name="T2" fmla="*/ 202 w 21600"/>
                  <a:gd name="T3" fmla="*/ 119 h 21600"/>
                  <a:gd name="T4" fmla="*/ 43 w 21600"/>
                  <a:gd name="T5" fmla="*/ 59 h 21600"/>
                  <a:gd name="T6" fmla="*/ 202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127 w 21600"/>
                  <a:gd name="T13" fmla="*/ 4175 h 21600"/>
                  <a:gd name="T14" fmla="*/ 17473 w 21600"/>
                  <a:gd name="T15" fmla="*/ 17425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4629" y="21600"/>
                    </a:lnTo>
                    <a:lnTo>
                      <a:pt x="16971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pattFill prst="openDmnd">
                <a:fgClr>
                  <a:srgbClr val="000000"/>
                </a:fgClr>
                <a:bgClr>
                  <a:srgbClr val="C0C0C0"/>
                </a:bgClr>
              </a:pattFill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8483" name="AutoShape 325" descr="Tressé"/>
            <p:cNvSpPr>
              <a:spLocks noChangeAspect="1" noChangeArrowheads="1"/>
            </p:cNvSpPr>
            <p:nvPr/>
          </p:nvSpPr>
          <p:spPr bwMode="auto">
            <a:xfrm rot="5400000">
              <a:off x="1385" y="2033"/>
              <a:ext cx="191" cy="46"/>
            </a:xfrm>
            <a:prstGeom prst="homePlate">
              <a:avLst>
                <a:gd name="adj" fmla="val 59668"/>
              </a:avLst>
            </a:prstGeom>
            <a:pattFill prst="weave">
              <a:fgClr>
                <a:srgbClr val="000000"/>
              </a:fgClr>
              <a:bgClr>
                <a:srgbClr val="969696"/>
              </a:bgClr>
            </a:pattFill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84" name="AutoShape 326" descr="Rayures étroites verticales"/>
            <p:cNvSpPr>
              <a:spLocks noChangeAspect="1" noChangeArrowheads="1"/>
            </p:cNvSpPr>
            <p:nvPr/>
          </p:nvSpPr>
          <p:spPr bwMode="auto">
            <a:xfrm>
              <a:off x="1284" y="1914"/>
              <a:ext cx="276" cy="14"/>
            </a:xfrm>
            <a:prstGeom prst="roundRect">
              <a:avLst>
                <a:gd name="adj" fmla="val 16667"/>
              </a:avLst>
            </a:prstGeom>
            <a:pattFill prst="narVert">
              <a:fgClr>
                <a:srgbClr val="000000"/>
              </a:fgClr>
              <a:bgClr>
                <a:srgbClr val="FFFFFF"/>
              </a:bgClr>
            </a:pattFill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85" name="AutoShape 327"/>
            <p:cNvSpPr>
              <a:spLocks noChangeAspect="1" noChangeArrowheads="1"/>
            </p:cNvSpPr>
            <p:nvPr/>
          </p:nvSpPr>
          <p:spPr bwMode="auto">
            <a:xfrm>
              <a:off x="1168" y="2406"/>
              <a:ext cx="428" cy="145"/>
            </a:xfrm>
            <a:prstGeom prst="cube">
              <a:avLst>
                <a:gd name="adj" fmla="val 38949"/>
              </a:avLst>
            </a:prstGeom>
            <a:gradFill rotWithShape="1">
              <a:gsLst>
                <a:gs pos="0">
                  <a:srgbClr val="000000"/>
                </a:gs>
                <a:gs pos="100000">
                  <a:srgbClr val="808080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86" name="Text Box 328"/>
            <p:cNvSpPr txBox="1">
              <a:spLocks noChangeArrowheads="1"/>
            </p:cNvSpPr>
            <p:nvPr/>
          </p:nvSpPr>
          <p:spPr bwMode="auto">
            <a:xfrm>
              <a:off x="930" y="1821"/>
              <a:ext cx="268" cy="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r" rtl="1"/>
              <a:r>
                <a:rPr lang="en-US" sz="800" b="1">
                  <a:solidFill>
                    <a:srgbClr val="FF0000"/>
                  </a:solidFill>
                </a:rPr>
                <a:t>C</a:t>
              </a:r>
              <a:r>
                <a:rPr lang="en-US" sz="800" b="1" baseline="-25000">
                  <a:solidFill>
                    <a:srgbClr val="FF0000"/>
                  </a:solidFill>
                </a:rPr>
                <a:t>0</a:t>
              </a:r>
              <a:endParaRPr lang="en-US" sz="800" b="1"/>
            </a:p>
          </p:txBody>
        </p:sp>
        <p:sp>
          <p:nvSpPr>
            <p:cNvPr id="18487" name="Text Box 329"/>
            <p:cNvSpPr txBox="1">
              <a:spLocks noChangeArrowheads="1"/>
            </p:cNvSpPr>
            <p:nvPr/>
          </p:nvSpPr>
          <p:spPr bwMode="auto">
            <a:xfrm>
              <a:off x="936" y="2018"/>
              <a:ext cx="268" cy="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r" rtl="1"/>
              <a:r>
                <a:rPr lang="en-US" sz="800" b="1">
                  <a:solidFill>
                    <a:srgbClr val="FF0000"/>
                  </a:solidFill>
                </a:rPr>
                <a:t>C</a:t>
              </a:r>
              <a:r>
                <a:rPr lang="en-US" sz="800" b="1" baseline="-25000">
                  <a:solidFill>
                    <a:srgbClr val="FF0000"/>
                  </a:solidFill>
                </a:rPr>
                <a:t>1</a:t>
              </a:r>
              <a:endParaRPr lang="en-US" sz="800" b="1"/>
            </a:p>
          </p:txBody>
        </p:sp>
        <p:sp>
          <p:nvSpPr>
            <p:cNvPr id="18488" name="Text Box 330"/>
            <p:cNvSpPr txBox="1">
              <a:spLocks noChangeArrowheads="1"/>
            </p:cNvSpPr>
            <p:nvPr/>
          </p:nvSpPr>
          <p:spPr bwMode="auto">
            <a:xfrm>
              <a:off x="1228" y="2422"/>
              <a:ext cx="268" cy="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r" rtl="1"/>
              <a:r>
                <a:rPr lang="en-US" sz="800" b="1">
                  <a:solidFill>
                    <a:srgbClr val="FF0000"/>
                  </a:solidFill>
                </a:rPr>
                <a:t>C</a:t>
              </a:r>
              <a:r>
                <a:rPr lang="en-US" sz="800" b="1" baseline="-25000">
                  <a:solidFill>
                    <a:srgbClr val="FF0000"/>
                  </a:solidFill>
                </a:rPr>
                <a:t>P</a:t>
              </a:r>
              <a:endParaRPr lang="en-US" sz="800" b="1"/>
            </a:p>
          </p:txBody>
        </p:sp>
        <p:sp>
          <p:nvSpPr>
            <p:cNvPr id="18489" name="Rectangle 331"/>
            <p:cNvSpPr>
              <a:spLocks noChangeAspect="1" noChangeArrowheads="1"/>
            </p:cNvSpPr>
            <p:nvPr/>
          </p:nvSpPr>
          <p:spPr bwMode="auto">
            <a:xfrm>
              <a:off x="1343" y="2401"/>
              <a:ext cx="55" cy="54"/>
            </a:xfrm>
            <a:prstGeom prst="rect">
              <a:avLst/>
            </a:prstGeom>
            <a:solidFill>
              <a:srgbClr val="00FFFF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00FF"/>
              </a:extrusionClr>
            </a:sp3d>
          </p:spPr>
          <p:txBody>
            <a:bodyPr>
              <a:flatTx/>
            </a:bodyPr>
            <a:lstStyle/>
            <a:p>
              <a:endParaRPr lang="fr-FR"/>
            </a:p>
          </p:txBody>
        </p:sp>
      </p:grpSp>
      <p:sp>
        <p:nvSpPr>
          <p:cNvPr id="48460" name="Line 332"/>
          <p:cNvSpPr>
            <a:spLocks noChangeShapeType="1"/>
          </p:cNvSpPr>
          <p:nvPr/>
        </p:nvSpPr>
        <p:spPr bwMode="auto">
          <a:xfrm>
            <a:off x="6389672" y="5500688"/>
            <a:ext cx="0" cy="360362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48461" name="AutoShape 333"/>
          <p:cNvSpPr>
            <a:spLocks noChangeArrowheads="1"/>
          </p:cNvSpPr>
          <p:nvPr/>
        </p:nvSpPr>
        <p:spPr bwMode="auto">
          <a:xfrm>
            <a:off x="4878372" y="5875338"/>
            <a:ext cx="71438" cy="21590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pic>
        <p:nvPicPr>
          <p:cNvPr id="48470" name="Picture 34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787900" y="2420938"/>
            <a:ext cx="1152525" cy="112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471" name="Picture 343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632700" y="5680075"/>
            <a:ext cx="1511300" cy="117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8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8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8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48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48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48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48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48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" dur="500"/>
                                        <p:tgtEl>
                                          <p:spTgt spid="48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48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0" dur="500"/>
                                        <p:tgtEl>
                                          <p:spTgt spid="48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5" dur="500"/>
                                        <p:tgtEl>
                                          <p:spTgt spid="48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0" dur="500"/>
                                        <p:tgtEl>
                                          <p:spTgt spid="48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5" dur="500"/>
                                        <p:tgtEl>
                                          <p:spTgt spid="48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0" dur="500"/>
                                        <p:tgtEl>
                                          <p:spTgt spid="48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5" dur="500"/>
                                        <p:tgtEl>
                                          <p:spTgt spid="48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0" dur="500"/>
                                        <p:tgtEl>
                                          <p:spTgt spid="48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5" dur="500"/>
                                        <p:tgtEl>
                                          <p:spTgt spid="48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0" dur="500"/>
                                        <p:tgtEl>
                                          <p:spTgt spid="48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5" dur="500"/>
                                        <p:tgtEl>
                                          <p:spTgt spid="48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0" dur="500"/>
                                        <p:tgtEl>
                                          <p:spTgt spid="48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1" grpId="0"/>
      <p:bldP spid="48153" grpId="0"/>
      <p:bldP spid="48154" grpId="0"/>
      <p:bldP spid="48159" grpId="0" animBg="1"/>
      <p:bldP spid="48298" grpId="0"/>
      <p:bldP spid="48301" grpId="0" animBg="1"/>
      <p:bldP spid="48304" grpId="0"/>
      <p:bldP spid="48305" grpId="0"/>
      <p:bldP spid="48307" grpId="0"/>
      <p:bldP spid="48384" grpId="0"/>
      <p:bldP spid="48385" grpId="0" animBg="1"/>
      <p:bldP spid="48387" grpId="0" animBg="1"/>
      <p:bldP spid="48460" grpId="0" animBg="1"/>
      <p:bldP spid="4846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156"/>
          <p:cNvGrpSpPr>
            <a:grpSpLocks/>
          </p:cNvGrpSpPr>
          <p:nvPr/>
        </p:nvGrpSpPr>
        <p:grpSpPr bwMode="auto">
          <a:xfrm>
            <a:off x="3763032" y="6190148"/>
            <a:ext cx="2232025" cy="536575"/>
            <a:chOff x="2381" y="3905"/>
            <a:chExt cx="1406" cy="338"/>
          </a:xfrm>
        </p:grpSpPr>
        <p:sp>
          <p:nvSpPr>
            <p:cNvPr id="64" name="AutoShape 147"/>
            <p:cNvSpPr>
              <a:spLocks noChangeArrowheads="1"/>
            </p:cNvSpPr>
            <p:nvPr/>
          </p:nvSpPr>
          <p:spPr bwMode="auto">
            <a:xfrm>
              <a:off x="2472" y="3905"/>
              <a:ext cx="1315" cy="318"/>
            </a:xfrm>
            <a:prstGeom prst="roundRect">
              <a:avLst>
                <a:gd name="adj" fmla="val 16667"/>
              </a:avLst>
            </a:prstGeom>
            <a:solidFill>
              <a:srgbClr val="FF9933"/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5" name="Text Box 146"/>
            <p:cNvSpPr txBox="1">
              <a:spLocks noChangeArrowheads="1"/>
            </p:cNvSpPr>
            <p:nvPr/>
          </p:nvSpPr>
          <p:spPr bwMode="auto">
            <a:xfrm>
              <a:off x="2381" y="3916"/>
              <a:ext cx="1397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rtl="1">
                <a:spcBef>
                  <a:spcPct val="50000"/>
                </a:spcBef>
              </a:pPr>
              <a:endParaRPr lang="fr-FR" sz="2800" b="1" dirty="0">
                <a:latin typeface="Times New Roman" pitchFamily="18" charset="0"/>
                <a:ea typeface="Times New Roman" pitchFamily="18" charset="0"/>
                <a:cs typeface="Arabic Transparent" pitchFamily="2" charset="-78"/>
              </a:endParaRPr>
            </a:p>
          </p:txBody>
        </p:sp>
      </p:grpSp>
      <p:sp>
        <p:nvSpPr>
          <p:cNvPr id="55" name="AutoShape 140"/>
          <p:cNvSpPr>
            <a:spLocks noChangeArrowheads="1"/>
          </p:cNvSpPr>
          <p:nvPr/>
        </p:nvSpPr>
        <p:spPr bwMode="auto">
          <a:xfrm>
            <a:off x="2552052" y="4931248"/>
            <a:ext cx="1655763" cy="504825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58" name="AutoShape 150"/>
          <p:cNvSpPr>
            <a:spLocks noChangeArrowheads="1"/>
          </p:cNvSpPr>
          <p:nvPr/>
        </p:nvSpPr>
        <p:spPr bwMode="auto">
          <a:xfrm>
            <a:off x="5225403" y="4940773"/>
            <a:ext cx="1655763" cy="504825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61" name="AutoShape 154"/>
          <p:cNvSpPr>
            <a:spLocks noChangeArrowheads="1"/>
          </p:cNvSpPr>
          <p:nvPr/>
        </p:nvSpPr>
        <p:spPr bwMode="auto">
          <a:xfrm>
            <a:off x="4001440" y="3944285"/>
            <a:ext cx="1655763" cy="504825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52" name="AutoShape 105"/>
          <p:cNvSpPr>
            <a:spLocks noChangeArrowheads="1"/>
          </p:cNvSpPr>
          <p:nvPr/>
        </p:nvSpPr>
        <p:spPr bwMode="auto">
          <a:xfrm>
            <a:off x="3774607" y="1357298"/>
            <a:ext cx="1655763" cy="504825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2" name="Group 152"/>
          <p:cNvGrpSpPr>
            <a:grpSpLocks/>
          </p:cNvGrpSpPr>
          <p:nvPr/>
        </p:nvGrpSpPr>
        <p:grpSpPr bwMode="auto">
          <a:xfrm>
            <a:off x="2484438" y="4941888"/>
            <a:ext cx="1727200" cy="504825"/>
            <a:chOff x="1565" y="3113"/>
            <a:chExt cx="1088" cy="318"/>
          </a:xfrm>
          <a:noFill/>
        </p:grpSpPr>
        <p:sp>
          <p:nvSpPr>
            <p:cNvPr id="19499" name="AutoShape 140"/>
            <p:cNvSpPr>
              <a:spLocks noChangeArrowheads="1"/>
            </p:cNvSpPr>
            <p:nvPr/>
          </p:nvSpPr>
          <p:spPr bwMode="auto">
            <a:xfrm>
              <a:off x="1610" y="3113"/>
              <a:ext cx="1043" cy="318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rgbClr val="C00000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9500" name="Text Box 139"/>
            <p:cNvSpPr txBox="1">
              <a:spLocks noChangeArrowheads="1"/>
            </p:cNvSpPr>
            <p:nvPr/>
          </p:nvSpPr>
          <p:spPr bwMode="auto">
            <a:xfrm>
              <a:off x="1565" y="3159"/>
              <a:ext cx="995" cy="250"/>
            </a:xfrm>
            <a:prstGeom prst="rect">
              <a:avLst/>
            </a:prstGeom>
            <a:grp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ar-DZ" sz="2000" b="1" dirty="0">
                  <a:solidFill>
                    <a:schemeClr val="tx1"/>
                  </a:solidFill>
                  <a:latin typeface="Times New Roman" pitchFamily="18" charset="0"/>
                  <a:ea typeface="Times New Roman" pitchFamily="18" charset="0"/>
                  <a:cs typeface="Arabic Transparent" pitchFamily="2" charset="-78"/>
                </a:rPr>
                <a:t>معطيات القيادة</a:t>
              </a:r>
              <a:endParaRPr lang="fr-FR" sz="2000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endParaRPr>
            </a:p>
          </p:txBody>
        </p:sp>
      </p:grpSp>
      <p:grpSp>
        <p:nvGrpSpPr>
          <p:cNvPr id="3" name="Group 100"/>
          <p:cNvGrpSpPr>
            <a:grpSpLocks/>
          </p:cNvGrpSpPr>
          <p:nvPr/>
        </p:nvGrpSpPr>
        <p:grpSpPr bwMode="auto">
          <a:xfrm>
            <a:off x="2771775" y="125413"/>
            <a:ext cx="1655763" cy="504825"/>
            <a:chOff x="1837" y="1149"/>
            <a:chExt cx="1043" cy="318"/>
          </a:xfrm>
          <a:noFill/>
        </p:grpSpPr>
        <p:sp>
          <p:nvSpPr>
            <p:cNvPr id="19497" name="Text Box 13"/>
            <p:cNvSpPr txBox="1">
              <a:spLocks noChangeArrowheads="1"/>
            </p:cNvSpPr>
            <p:nvPr/>
          </p:nvSpPr>
          <p:spPr bwMode="auto">
            <a:xfrm>
              <a:off x="1960" y="1188"/>
              <a:ext cx="807" cy="250"/>
            </a:xfrm>
            <a:prstGeom prst="rect">
              <a:avLst/>
            </a:prstGeom>
            <a:grp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ar-DZ" sz="2000" b="1">
                  <a:solidFill>
                    <a:srgbClr val="FF3300"/>
                  </a:solidFill>
                  <a:cs typeface="Arabic Transparent" pitchFamily="2" charset="-78"/>
                </a:rPr>
                <a:t>طاقة هوائية</a:t>
              </a:r>
              <a:endParaRPr lang="fr-FR" sz="2000" b="1">
                <a:solidFill>
                  <a:srgbClr val="FF3300"/>
                </a:solidFill>
                <a:cs typeface="Arabic Transparent" pitchFamily="2" charset="-78"/>
              </a:endParaRPr>
            </a:p>
          </p:txBody>
        </p:sp>
        <p:sp>
          <p:nvSpPr>
            <p:cNvPr id="19498" name="AutoShape 98"/>
            <p:cNvSpPr>
              <a:spLocks noChangeArrowheads="1"/>
            </p:cNvSpPr>
            <p:nvPr/>
          </p:nvSpPr>
          <p:spPr bwMode="auto">
            <a:xfrm>
              <a:off x="1837" y="1149"/>
              <a:ext cx="1043" cy="318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rgbClr val="C00000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4" name="Group 101"/>
          <p:cNvGrpSpPr>
            <a:grpSpLocks/>
          </p:cNvGrpSpPr>
          <p:nvPr/>
        </p:nvGrpSpPr>
        <p:grpSpPr bwMode="auto">
          <a:xfrm>
            <a:off x="4725988" y="115888"/>
            <a:ext cx="1655762" cy="504825"/>
            <a:chOff x="3146" y="663"/>
            <a:chExt cx="1043" cy="318"/>
          </a:xfrm>
          <a:noFill/>
        </p:grpSpPr>
        <p:sp>
          <p:nvSpPr>
            <p:cNvPr id="19495" name="Text Box 12"/>
            <p:cNvSpPr txBox="1">
              <a:spLocks noChangeArrowheads="1"/>
            </p:cNvSpPr>
            <p:nvPr/>
          </p:nvSpPr>
          <p:spPr bwMode="auto">
            <a:xfrm>
              <a:off x="3243" y="709"/>
              <a:ext cx="853" cy="250"/>
            </a:xfrm>
            <a:prstGeom prst="rect">
              <a:avLst/>
            </a:prstGeom>
            <a:grp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ar-DZ" sz="2000" b="1">
                  <a:solidFill>
                    <a:srgbClr val="FF3300"/>
                  </a:solidFill>
                  <a:cs typeface="Arabic Transparent" pitchFamily="2" charset="-78"/>
                </a:rPr>
                <a:t>طاقة كهربائية</a:t>
              </a:r>
              <a:endParaRPr lang="fr-FR" sz="2000" b="1">
                <a:solidFill>
                  <a:srgbClr val="FF3300"/>
                </a:solidFill>
                <a:cs typeface="Arabic Transparent" pitchFamily="2" charset="-78"/>
              </a:endParaRPr>
            </a:p>
          </p:txBody>
        </p:sp>
        <p:sp>
          <p:nvSpPr>
            <p:cNvPr id="19496" name="AutoShape 99"/>
            <p:cNvSpPr>
              <a:spLocks noChangeArrowheads="1"/>
            </p:cNvSpPr>
            <p:nvPr/>
          </p:nvSpPr>
          <p:spPr bwMode="auto">
            <a:xfrm>
              <a:off x="3146" y="663"/>
              <a:ext cx="1043" cy="318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rgbClr val="C00000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5" name="Group 148"/>
          <p:cNvGrpSpPr>
            <a:grpSpLocks/>
          </p:cNvGrpSpPr>
          <p:nvPr/>
        </p:nvGrpSpPr>
        <p:grpSpPr bwMode="auto">
          <a:xfrm>
            <a:off x="3708400" y="1371600"/>
            <a:ext cx="1727200" cy="504825"/>
            <a:chOff x="2336" y="864"/>
            <a:chExt cx="1088" cy="318"/>
          </a:xfrm>
          <a:noFill/>
        </p:grpSpPr>
        <p:sp>
          <p:nvSpPr>
            <p:cNvPr id="19493" name="AutoShape 105"/>
            <p:cNvSpPr>
              <a:spLocks noChangeArrowheads="1"/>
            </p:cNvSpPr>
            <p:nvPr/>
          </p:nvSpPr>
          <p:spPr bwMode="auto">
            <a:xfrm>
              <a:off x="2381" y="864"/>
              <a:ext cx="1043" cy="318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rgbClr val="C00000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9494" name="Text Box 104"/>
            <p:cNvSpPr txBox="1">
              <a:spLocks noChangeArrowheads="1"/>
            </p:cNvSpPr>
            <p:nvPr/>
          </p:nvSpPr>
          <p:spPr bwMode="auto">
            <a:xfrm>
              <a:off x="2336" y="910"/>
              <a:ext cx="995" cy="250"/>
            </a:xfrm>
            <a:prstGeom prst="rect">
              <a:avLst/>
            </a:prstGeom>
            <a:grp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ar-DZ" sz="2000" b="1" dirty="0">
                  <a:solidFill>
                    <a:schemeClr val="tx1"/>
                  </a:solidFill>
                  <a:latin typeface="Times New Roman" pitchFamily="18" charset="0"/>
                  <a:ea typeface="Times New Roman" pitchFamily="18" charset="0"/>
                  <a:cs typeface="Arabic Transparent" pitchFamily="2" charset="-78"/>
                </a:rPr>
                <a:t>معطيات الطاقة</a:t>
              </a:r>
              <a:endParaRPr lang="fr-FR" sz="2000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endParaRPr>
            </a:p>
          </p:txBody>
        </p:sp>
      </p:grpSp>
      <p:grpSp>
        <p:nvGrpSpPr>
          <p:cNvPr id="6" name="Group 115"/>
          <p:cNvGrpSpPr>
            <a:grpSpLocks/>
          </p:cNvGrpSpPr>
          <p:nvPr/>
        </p:nvGrpSpPr>
        <p:grpSpPr bwMode="auto">
          <a:xfrm>
            <a:off x="1836738" y="2317750"/>
            <a:ext cx="1727200" cy="504825"/>
            <a:chOff x="930" y="2296"/>
            <a:chExt cx="1088" cy="318"/>
          </a:xfrm>
          <a:noFill/>
        </p:grpSpPr>
        <p:sp>
          <p:nvSpPr>
            <p:cNvPr id="19491" name="Text Box 15"/>
            <p:cNvSpPr txBox="1">
              <a:spLocks noChangeArrowheads="1"/>
            </p:cNvSpPr>
            <p:nvPr/>
          </p:nvSpPr>
          <p:spPr bwMode="auto">
            <a:xfrm>
              <a:off x="930" y="2322"/>
              <a:ext cx="1065" cy="250"/>
            </a:xfrm>
            <a:prstGeom prst="rect">
              <a:avLst/>
            </a:prstGeom>
            <a:grp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ar-DZ" sz="2000" b="1">
                  <a:solidFill>
                    <a:srgbClr val="0000FF"/>
                  </a:solidFill>
                  <a:cs typeface="Arabic Transparent" pitchFamily="2" charset="-78"/>
                </a:rPr>
                <a:t>برنامج الي الثقب</a:t>
              </a:r>
              <a:endParaRPr lang="fr-FR" sz="2000" b="1">
                <a:solidFill>
                  <a:srgbClr val="0000FF"/>
                </a:solidFill>
                <a:cs typeface="Arabic Transparent" pitchFamily="2" charset="-78"/>
              </a:endParaRPr>
            </a:p>
          </p:txBody>
        </p:sp>
        <p:sp>
          <p:nvSpPr>
            <p:cNvPr id="19492" name="AutoShape 109"/>
            <p:cNvSpPr>
              <a:spLocks noChangeArrowheads="1"/>
            </p:cNvSpPr>
            <p:nvPr/>
          </p:nvSpPr>
          <p:spPr bwMode="auto">
            <a:xfrm>
              <a:off x="975" y="2296"/>
              <a:ext cx="1043" cy="318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rgbClr val="FF0000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7" name="Group 114"/>
          <p:cNvGrpSpPr>
            <a:grpSpLocks/>
          </p:cNvGrpSpPr>
          <p:nvPr/>
        </p:nvGrpSpPr>
        <p:grpSpPr bwMode="auto">
          <a:xfrm>
            <a:off x="3708400" y="2297113"/>
            <a:ext cx="1779588" cy="504825"/>
            <a:chOff x="2109" y="2283"/>
            <a:chExt cx="1121" cy="318"/>
          </a:xfrm>
          <a:noFill/>
        </p:grpSpPr>
        <p:sp>
          <p:nvSpPr>
            <p:cNvPr id="19489" name="Text Box 17"/>
            <p:cNvSpPr txBox="1">
              <a:spLocks noChangeArrowheads="1"/>
            </p:cNvSpPr>
            <p:nvPr/>
          </p:nvSpPr>
          <p:spPr bwMode="auto">
            <a:xfrm>
              <a:off x="2109" y="2315"/>
              <a:ext cx="1104" cy="250"/>
            </a:xfrm>
            <a:prstGeom prst="rect">
              <a:avLst/>
            </a:prstGeom>
            <a:grp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ar-DZ" sz="2000" b="1">
                  <a:solidFill>
                    <a:srgbClr val="0000FF"/>
                  </a:solidFill>
                  <a:cs typeface="Arabic Transparent" pitchFamily="2" charset="-78"/>
                </a:rPr>
                <a:t>تعديل عمق الثقب</a:t>
              </a:r>
              <a:endParaRPr lang="fr-FR" sz="2000" b="1">
                <a:solidFill>
                  <a:srgbClr val="0000FF"/>
                </a:solidFill>
                <a:cs typeface="Arabic Transparent" pitchFamily="2" charset="-78"/>
              </a:endParaRPr>
            </a:p>
          </p:txBody>
        </p:sp>
        <p:sp>
          <p:nvSpPr>
            <p:cNvPr id="19490" name="AutoShape 110"/>
            <p:cNvSpPr>
              <a:spLocks noChangeArrowheads="1"/>
            </p:cNvSpPr>
            <p:nvPr/>
          </p:nvSpPr>
          <p:spPr bwMode="auto">
            <a:xfrm>
              <a:off x="2187" y="2283"/>
              <a:ext cx="1043" cy="318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rgbClr val="FF0000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56334" name="Text Box 14"/>
          <p:cNvSpPr txBox="1">
            <a:spLocks noChangeArrowheads="1"/>
          </p:cNvSpPr>
          <p:nvPr/>
        </p:nvSpPr>
        <p:spPr bwMode="auto">
          <a:xfrm>
            <a:off x="5940425" y="2338388"/>
            <a:ext cx="1368425" cy="3968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>
                <a:solidFill>
                  <a:srgbClr val="0000FF"/>
                </a:solidFill>
                <a:cs typeface="Arabic Transparent" pitchFamily="2" charset="-78"/>
              </a:rPr>
              <a:t>امر الانطلاق</a:t>
            </a:r>
            <a:endParaRPr lang="fr-FR" sz="2000" b="1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56431" name="AutoShape 111"/>
          <p:cNvSpPr>
            <a:spLocks noChangeArrowheads="1"/>
          </p:cNvSpPr>
          <p:nvPr/>
        </p:nvSpPr>
        <p:spPr bwMode="auto">
          <a:xfrm>
            <a:off x="5795963" y="2287588"/>
            <a:ext cx="1655762" cy="504825"/>
          </a:xfrm>
          <a:prstGeom prst="roundRect">
            <a:avLst>
              <a:gd name="adj" fmla="val 16667"/>
            </a:avLst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grpSp>
        <p:nvGrpSpPr>
          <p:cNvPr id="8" name="Group 127"/>
          <p:cNvGrpSpPr>
            <a:grpSpLocks/>
          </p:cNvGrpSpPr>
          <p:nvPr/>
        </p:nvGrpSpPr>
        <p:grpSpPr bwMode="auto">
          <a:xfrm rot="60000">
            <a:off x="3851275" y="701675"/>
            <a:ext cx="1514475" cy="647700"/>
            <a:chOff x="249" y="1162"/>
            <a:chExt cx="771" cy="953"/>
          </a:xfrm>
        </p:grpSpPr>
        <p:sp>
          <p:nvSpPr>
            <p:cNvPr id="19486" name="Line 124"/>
            <p:cNvSpPr>
              <a:spLocks noChangeShapeType="1"/>
            </p:cNvSpPr>
            <p:nvPr/>
          </p:nvSpPr>
          <p:spPr bwMode="auto">
            <a:xfrm>
              <a:off x="249" y="1207"/>
              <a:ext cx="408" cy="499"/>
            </a:xfrm>
            <a:prstGeom prst="line">
              <a:avLst/>
            </a:prstGeom>
            <a:noFill/>
            <a:ln w="76200">
              <a:solidFill>
                <a:srgbClr val="84582C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87" name="Line 125"/>
            <p:cNvSpPr>
              <a:spLocks noChangeShapeType="1"/>
            </p:cNvSpPr>
            <p:nvPr/>
          </p:nvSpPr>
          <p:spPr bwMode="auto">
            <a:xfrm flipV="1">
              <a:off x="657" y="1162"/>
              <a:ext cx="363" cy="544"/>
            </a:xfrm>
            <a:prstGeom prst="line">
              <a:avLst/>
            </a:prstGeom>
            <a:noFill/>
            <a:ln w="76200">
              <a:solidFill>
                <a:srgbClr val="84582C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88" name="Line 126"/>
            <p:cNvSpPr>
              <a:spLocks noChangeShapeType="1"/>
            </p:cNvSpPr>
            <p:nvPr/>
          </p:nvSpPr>
          <p:spPr bwMode="auto">
            <a:xfrm>
              <a:off x="657" y="1706"/>
              <a:ext cx="0" cy="409"/>
            </a:xfrm>
            <a:prstGeom prst="line">
              <a:avLst/>
            </a:prstGeom>
            <a:noFill/>
            <a:ln w="76200">
              <a:solidFill>
                <a:srgbClr val="84582C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9" name="Group 134"/>
          <p:cNvGrpSpPr>
            <a:grpSpLocks/>
          </p:cNvGrpSpPr>
          <p:nvPr/>
        </p:nvGrpSpPr>
        <p:grpSpPr bwMode="auto">
          <a:xfrm>
            <a:off x="2484438" y="2820988"/>
            <a:ext cx="4281487" cy="1076325"/>
            <a:chOff x="1338" y="2613"/>
            <a:chExt cx="2697" cy="769"/>
          </a:xfrm>
        </p:grpSpPr>
        <p:grpSp>
          <p:nvGrpSpPr>
            <p:cNvPr id="10" name="Group 133"/>
            <p:cNvGrpSpPr>
              <a:grpSpLocks/>
            </p:cNvGrpSpPr>
            <p:nvPr/>
          </p:nvGrpSpPr>
          <p:grpSpPr bwMode="auto">
            <a:xfrm>
              <a:off x="1338" y="2613"/>
              <a:ext cx="2697" cy="769"/>
              <a:chOff x="1429" y="2613"/>
              <a:chExt cx="2697" cy="769"/>
            </a:xfrm>
          </p:grpSpPr>
          <p:sp>
            <p:nvSpPr>
              <p:cNvPr id="19483" name="Line 129"/>
              <p:cNvSpPr>
                <a:spLocks noChangeShapeType="1"/>
              </p:cNvSpPr>
              <p:nvPr/>
            </p:nvSpPr>
            <p:spPr bwMode="auto">
              <a:xfrm rot="60000">
                <a:off x="1429" y="2656"/>
                <a:ext cx="1495" cy="505"/>
              </a:xfrm>
              <a:prstGeom prst="line">
                <a:avLst/>
              </a:prstGeom>
              <a:noFill/>
              <a:ln w="76200">
                <a:solidFill>
                  <a:srgbClr val="84582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9484" name="Line 130"/>
              <p:cNvSpPr>
                <a:spLocks noChangeShapeType="1"/>
              </p:cNvSpPr>
              <p:nvPr/>
            </p:nvSpPr>
            <p:spPr bwMode="auto">
              <a:xfrm rot="60000" flipV="1">
                <a:off x="2947" y="2613"/>
                <a:ext cx="1179" cy="569"/>
              </a:xfrm>
              <a:prstGeom prst="line">
                <a:avLst/>
              </a:prstGeom>
              <a:noFill/>
              <a:ln w="76200">
                <a:solidFill>
                  <a:srgbClr val="84582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9485" name="Line 131"/>
              <p:cNvSpPr>
                <a:spLocks noChangeShapeType="1"/>
              </p:cNvSpPr>
              <p:nvPr/>
            </p:nvSpPr>
            <p:spPr bwMode="auto">
              <a:xfrm rot="60000">
                <a:off x="2925" y="3158"/>
                <a:ext cx="0" cy="224"/>
              </a:xfrm>
              <a:prstGeom prst="line">
                <a:avLst/>
              </a:prstGeom>
              <a:noFill/>
              <a:ln w="76200">
                <a:solidFill>
                  <a:srgbClr val="84582C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9482" name="Line 132"/>
            <p:cNvSpPr>
              <a:spLocks noChangeShapeType="1"/>
            </p:cNvSpPr>
            <p:nvPr/>
          </p:nvSpPr>
          <p:spPr bwMode="auto">
            <a:xfrm>
              <a:off x="2835" y="2666"/>
              <a:ext cx="0" cy="499"/>
            </a:xfrm>
            <a:prstGeom prst="line">
              <a:avLst/>
            </a:prstGeom>
            <a:noFill/>
            <a:ln w="76200">
              <a:solidFill>
                <a:srgbClr val="84582C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1" name="Group 141"/>
          <p:cNvGrpSpPr>
            <a:grpSpLocks/>
          </p:cNvGrpSpPr>
          <p:nvPr/>
        </p:nvGrpSpPr>
        <p:grpSpPr bwMode="auto">
          <a:xfrm rot="60000">
            <a:off x="4211638" y="5518150"/>
            <a:ext cx="1514475" cy="647700"/>
            <a:chOff x="249" y="1162"/>
            <a:chExt cx="771" cy="953"/>
          </a:xfrm>
        </p:grpSpPr>
        <p:sp>
          <p:nvSpPr>
            <p:cNvPr id="19478" name="Line 142"/>
            <p:cNvSpPr>
              <a:spLocks noChangeShapeType="1"/>
            </p:cNvSpPr>
            <p:nvPr/>
          </p:nvSpPr>
          <p:spPr bwMode="auto">
            <a:xfrm>
              <a:off x="249" y="1207"/>
              <a:ext cx="408" cy="499"/>
            </a:xfrm>
            <a:prstGeom prst="line">
              <a:avLst/>
            </a:prstGeom>
            <a:noFill/>
            <a:ln w="76200">
              <a:solidFill>
                <a:srgbClr val="84582C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79" name="Line 143"/>
            <p:cNvSpPr>
              <a:spLocks noChangeShapeType="1"/>
            </p:cNvSpPr>
            <p:nvPr/>
          </p:nvSpPr>
          <p:spPr bwMode="auto">
            <a:xfrm flipV="1">
              <a:off x="657" y="1162"/>
              <a:ext cx="363" cy="544"/>
            </a:xfrm>
            <a:prstGeom prst="line">
              <a:avLst/>
            </a:prstGeom>
            <a:noFill/>
            <a:ln w="76200">
              <a:solidFill>
                <a:srgbClr val="84582C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80" name="Line 144"/>
            <p:cNvSpPr>
              <a:spLocks noChangeShapeType="1"/>
            </p:cNvSpPr>
            <p:nvPr/>
          </p:nvSpPr>
          <p:spPr bwMode="auto">
            <a:xfrm>
              <a:off x="657" y="1706"/>
              <a:ext cx="0" cy="409"/>
            </a:xfrm>
            <a:prstGeom prst="line">
              <a:avLst/>
            </a:prstGeom>
            <a:noFill/>
            <a:ln w="76200">
              <a:solidFill>
                <a:srgbClr val="84582C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2" name="Group 156"/>
          <p:cNvGrpSpPr>
            <a:grpSpLocks/>
          </p:cNvGrpSpPr>
          <p:nvPr/>
        </p:nvGrpSpPr>
        <p:grpSpPr bwMode="auto">
          <a:xfrm>
            <a:off x="3779838" y="6199188"/>
            <a:ext cx="2232025" cy="536575"/>
            <a:chOff x="2381" y="3905"/>
            <a:chExt cx="1406" cy="338"/>
          </a:xfrm>
          <a:noFill/>
        </p:grpSpPr>
        <p:sp>
          <p:nvSpPr>
            <p:cNvPr id="19476" name="AutoShape 147"/>
            <p:cNvSpPr>
              <a:spLocks noChangeArrowheads="1"/>
            </p:cNvSpPr>
            <p:nvPr/>
          </p:nvSpPr>
          <p:spPr bwMode="auto">
            <a:xfrm>
              <a:off x="2472" y="3905"/>
              <a:ext cx="1315" cy="318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rgbClr val="C00000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9477" name="Text Box 146"/>
            <p:cNvSpPr txBox="1">
              <a:spLocks noChangeArrowheads="1"/>
            </p:cNvSpPr>
            <p:nvPr/>
          </p:nvSpPr>
          <p:spPr bwMode="auto">
            <a:xfrm>
              <a:off x="2381" y="3916"/>
              <a:ext cx="1397" cy="327"/>
            </a:xfrm>
            <a:prstGeom prst="rect">
              <a:avLst/>
            </a:prstGeom>
            <a:grp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ar-DZ" sz="2800" b="1" dirty="0">
                  <a:solidFill>
                    <a:schemeClr val="tx1"/>
                  </a:solidFill>
                  <a:latin typeface="Times New Roman" pitchFamily="18" charset="0"/>
                  <a:ea typeface="Times New Roman" pitchFamily="18" charset="0"/>
                  <a:cs typeface="Arabic Transparent" pitchFamily="2" charset="-78"/>
                </a:rPr>
                <a:t>معطيات المراقبة</a:t>
              </a:r>
              <a:endParaRPr lang="fr-FR" sz="2800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endParaRPr>
            </a:p>
          </p:txBody>
        </p:sp>
      </p:grpSp>
      <p:grpSp>
        <p:nvGrpSpPr>
          <p:cNvPr id="13" name="Group 149"/>
          <p:cNvGrpSpPr>
            <a:grpSpLocks/>
          </p:cNvGrpSpPr>
          <p:nvPr/>
        </p:nvGrpSpPr>
        <p:grpSpPr bwMode="auto">
          <a:xfrm>
            <a:off x="5157788" y="4951413"/>
            <a:ext cx="1727200" cy="504825"/>
            <a:chOff x="2336" y="864"/>
            <a:chExt cx="1088" cy="318"/>
          </a:xfrm>
          <a:noFill/>
        </p:grpSpPr>
        <p:sp>
          <p:nvSpPr>
            <p:cNvPr id="19474" name="AutoShape 150"/>
            <p:cNvSpPr>
              <a:spLocks noChangeArrowheads="1"/>
            </p:cNvSpPr>
            <p:nvPr/>
          </p:nvSpPr>
          <p:spPr bwMode="auto">
            <a:xfrm>
              <a:off x="2381" y="864"/>
              <a:ext cx="1043" cy="318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rgbClr val="C00000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9475" name="Text Box 151"/>
            <p:cNvSpPr txBox="1">
              <a:spLocks noChangeArrowheads="1"/>
            </p:cNvSpPr>
            <p:nvPr/>
          </p:nvSpPr>
          <p:spPr bwMode="auto">
            <a:xfrm>
              <a:off x="2336" y="910"/>
              <a:ext cx="995" cy="250"/>
            </a:xfrm>
            <a:prstGeom prst="rect">
              <a:avLst/>
            </a:prstGeom>
            <a:grp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ar-DZ" sz="2000" b="1" dirty="0">
                  <a:solidFill>
                    <a:schemeClr val="tx1"/>
                  </a:solidFill>
                  <a:latin typeface="Times New Roman" pitchFamily="18" charset="0"/>
                  <a:ea typeface="Times New Roman" pitchFamily="18" charset="0"/>
                  <a:cs typeface="Arabic Transparent" pitchFamily="2" charset="-78"/>
                </a:rPr>
                <a:t>معطيات الطاقة</a:t>
              </a:r>
              <a:endParaRPr lang="fr-FR" sz="2000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endParaRPr>
            </a:p>
          </p:txBody>
        </p:sp>
      </p:grpSp>
      <p:grpSp>
        <p:nvGrpSpPr>
          <p:cNvPr id="14" name="Group 153"/>
          <p:cNvGrpSpPr>
            <a:grpSpLocks/>
          </p:cNvGrpSpPr>
          <p:nvPr/>
        </p:nvGrpSpPr>
        <p:grpSpPr bwMode="auto">
          <a:xfrm>
            <a:off x="3945400" y="3954925"/>
            <a:ext cx="1727200" cy="504825"/>
            <a:chOff x="1565" y="3113"/>
            <a:chExt cx="1088" cy="318"/>
          </a:xfrm>
          <a:noFill/>
        </p:grpSpPr>
        <p:sp>
          <p:nvSpPr>
            <p:cNvPr id="19472" name="AutoShape 154"/>
            <p:cNvSpPr>
              <a:spLocks noChangeArrowheads="1"/>
            </p:cNvSpPr>
            <p:nvPr/>
          </p:nvSpPr>
          <p:spPr bwMode="auto">
            <a:xfrm>
              <a:off x="1610" y="3113"/>
              <a:ext cx="1043" cy="318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rgbClr val="C00000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9473" name="Text Box 155"/>
            <p:cNvSpPr txBox="1">
              <a:spLocks noChangeArrowheads="1"/>
            </p:cNvSpPr>
            <p:nvPr/>
          </p:nvSpPr>
          <p:spPr bwMode="auto">
            <a:xfrm>
              <a:off x="1565" y="3159"/>
              <a:ext cx="995" cy="250"/>
            </a:xfrm>
            <a:prstGeom prst="rect">
              <a:avLst/>
            </a:prstGeom>
            <a:grp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ar-DZ" sz="2000" b="1" dirty="0">
                  <a:solidFill>
                    <a:schemeClr val="tx1"/>
                  </a:solidFill>
                  <a:latin typeface="Times New Roman" pitchFamily="18" charset="0"/>
                  <a:ea typeface="Times New Roman" pitchFamily="18" charset="0"/>
                  <a:cs typeface="Arabic Transparent" pitchFamily="2" charset="-78"/>
                </a:rPr>
                <a:t>معطيات القيادة</a:t>
              </a:r>
              <a:endParaRPr lang="fr-FR" sz="2000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56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56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34" grpId="0"/>
      <p:bldP spid="5643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91" name="Picture 15" descr="minidosacomplet1"/>
          <p:cNvPicPr>
            <a:picLocks noChangeAspect="1" noChangeArrowheads="1"/>
          </p:cNvPicPr>
          <p:nvPr/>
        </p:nvPicPr>
        <p:blipFill>
          <a:blip r:embed="rId2"/>
          <a:srcRect l="3125" t="3125" r="10001"/>
          <a:stretch>
            <a:fillRect/>
          </a:stretch>
        </p:blipFill>
        <p:spPr bwMode="auto">
          <a:xfrm>
            <a:off x="215900" y="0"/>
            <a:ext cx="8243888" cy="689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1388" name="Oval 12"/>
          <p:cNvSpPr>
            <a:spLocks noChangeAspect="1" noChangeArrowheads="1"/>
          </p:cNvSpPr>
          <p:nvPr/>
        </p:nvSpPr>
        <p:spPr bwMode="auto">
          <a:xfrm>
            <a:off x="6557963" y="4906963"/>
            <a:ext cx="1908175" cy="1906587"/>
          </a:xfrm>
          <a:prstGeom prst="ellipse">
            <a:avLst/>
          </a:prstGeom>
          <a:noFill/>
          <a:ln w="57150">
            <a:solidFill>
              <a:srgbClr val="0000FF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pic>
        <p:nvPicPr>
          <p:cNvPr id="10137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724400"/>
            <a:ext cx="2371725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1381" name="Text Box 5"/>
          <p:cNvSpPr txBox="1">
            <a:spLocks noChangeArrowheads="1"/>
          </p:cNvSpPr>
          <p:nvPr/>
        </p:nvSpPr>
        <p:spPr bwMode="auto">
          <a:xfrm>
            <a:off x="0" y="3860800"/>
            <a:ext cx="5435600" cy="457200"/>
          </a:xfrm>
          <a:prstGeom prst="rect">
            <a:avLst/>
          </a:prstGeom>
          <a:solidFill>
            <a:srgbClr val="4E341A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 b="1">
                <a:solidFill>
                  <a:srgbClr val="FFFF00"/>
                </a:solidFill>
                <a:cs typeface="Arabic Transparent" pitchFamily="2" charset="-78"/>
              </a:rPr>
              <a:t>ـ </a:t>
            </a:r>
            <a:r>
              <a:rPr lang="ar-DZ" sz="2400" b="1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معطيات القيادة</a:t>
            </a:r>
            <a:r>
              <a:rPr lang="ar-DZ" sz="2400" b="1">
                <a:solidFill>
                  <a:srgbClr val="FFFF00"/>
                </a:solidFill>
                <a:cs typeface="Arabic Transparent" pitchFamily="2" charset="-78"/>
              </a:rPr>
              <a:t>(</a:t>
            </a:r>
            <a:r>
              <a:rPr lang="fr-FR" sz="2400" b="1">
                <a:solidFill>
                  <a:srgbClr val="FFFF00"/>
                </a:solidFill>
                <a:cs typeface="Arabic Transparent" pitchFamily="2" charset="-78"/>
              </a:rPr>
              <a:t>Données De Pilotage</a:t>
            </a:r>
            <a:r>
              <a:rPr lang="ar-DZ" sz="2400" b="1">
                <a:solidFill>
                  <a:srgbClr val="FFFF00"/>
                </a:solidFill>
                <a:cs typeface="Arabic Transparent" pitchFamily="2" charset="-78"/>
              </a:rPr>
              <a:t>):</a:t>
            </a:r>
            <a:endParaRPr lang="fr-FR" sz="2400" b="1">
              <a:solidFill>
                <a:srgbClr val="FFFF00"/>
              </a:solidFill>
              <a:cs typeface="Arabic Transparent" pitchFamily="2" charset="-78"/>
            </a:endParaRPr>
          </a:p>
        </p:txBody>
      </p:sp>
      <p:pic>
        <p:nvPicPr>
          <p:cNvPr id="101383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40650" y="3357563"/>
            <a:ext cx="1152525" cy="112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1384" name="Line 8"/>
          <p:cNvSpPr>
            <a:spLocks noChangeShapeType="1"/>
          </p:cNvSpPr>
          <p:nvPr/>
        </p:nvSpPr>
        <p:spPr bwMode="auto">
          <a:xfrm flipH="1" flipV="1">
            <a:off x="2195513" y="5805488"/>
            <a:ext cx="2736850" cy="144462"/>
          </a:xfrm>
          <a:prstGeom prst="line">
            <a:avLst/>
          </a:prstGeom>
          <a:noFill/>
          <a:ln w="57150">
            <a:solidFill>
              <a:srgbClr val="FF3300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101385" name="Line 9"/>
          <p:cNvSpPr>
            <a:spLocks noChangeShapeType="1"/>
          </p:cNvSpPr>
          <p:nvPr/>
        </p:nvSpPr>
        <p:spPr bwMode="auto">
          <a:xfrm flipV="1">
            <a:off x="4932363" y="4149725"/>
            <a:ext cx="2592387" cy="1800225"/>
          </a:xfrm>
          <a:prstGeom prst="line">
            <a:avLst/>
          </a:prstGeom>
          <a:noFill/>
          <a:ln w="57150">
            <a:solidFill>
              <a:srgbClr val="FF3300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101386" name="Rectangle 10"/>
          <p:cNvSpPr>
            <a:spLocks noChangeArrowheads="1"/>
          </p:cNvSpPr>
          <p:nvPr/>
        </p:nvSpPr>
        <p:spPr bwMode="auto">
          <a:xfrm>
            <a:off x="3563938" y="6297613"/>
            <a:ext cx="5053012" cy="457200"/>
          </a:xfrm>
          <a:prstGeom prst="rect">
            <a:avLst/>
          </a:prstGeom>
          <a:solidFill>
            <a:srgbClr val="4E341A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معطيات الطاقة ( </a:t>
            </a:r>
            <a:r>
              <a:rPr lang="fr-FR" sz="2400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Données D’énergie</a:t>
            </a:r>
            <a:r>
              <a:rPr lang="ar-DZ" sz="2400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)</a:t>
            </a:r>
            <a:endParaRPr lang="fr-FR" sz="2400" b="1">
              <a:solidFill>
                <a:srgbClr val="FF00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01387" name="Line 11"/>
          <p:cNvSpPr>
            <a:spLocks noChangeShapeType="1"/>
          </p:cNvSpPr>
          <p:nvPr/>
        </p:nvSpPr>
        <p:spPr bwMode="auto">
          <a:xfrm>
            <a:off x="4932363" y="5949950"/>
            <a:ext cx="0" cy="287338"/>
          </a:xfrm>
          <a:prstGeom prst="line">
            <a:avLst/>
          </a:prstGeom>
          <a:noFill/>
          <a:ln w="57150">
            <a:solidFill>
              <a:srgbClr val="FF33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01394" name="Rectangle 18"/>
          <p:cNvSpPr>
            <a:spLocks noChangeArrowheads="1"/>
          </p:cNvSpPr>
          <p:nvPr/>
        </p:nvSpPr>
        <p:spPr bwMode="auto">
          <a:xfrm>
            <a:off x="2092325" y="271463"/>
            <a:ext cx="3960813" cy="2159000"/>
          </a:xfrm>
          <a:prstGeom prst="rect">
            <a:avLst/>
          </a:prstGeom>
          <a:noFill/>
          <a:ln w="76200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01396" name="Line 20"/>
          <p:cNvSpPr>
            <a:spLocks noChangeShapeType="1"/>
          </p:cNvSpPr>
          <p:nvPr/>
        </p:nvSpPr>
        <p:spPr bwMode="auto">
          <a:xfrm>
            <a:off x="5435600" y="4292600"/>
            <a:ext cx="1296988" cy="865188"/>
          </a:xfrm>
          <a:prstGeom prst="line">
            <a:avLst/>
          </a:prstGeom>
          <a:noFill/>
          <a:ln w="57150">
            <a:solidFill>
              <a:srgbClr val="0000FF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101397" name="Line 21"/>
          <p:cNvSpPr>
            <a:spLocks noChangeShapeType="1"/>
          </p:cNvSpPr>
          <p:nvPr/>
        </p:nvSpPr>
        <p:spPr bwMode="auto">
          <a:xfrm flipH="1" flipV="1">
            <a:off x="3789363" y="2533650"/>
            <a:ext cx="1584325" cy="1296988"/>
          </a:xfrm>
          <a:prstGeom prst="line">
            <a:avLst/>
          </a:prstGeom>
          <a:noFill/>
          <a:ln w="57150">
            <a:solidFill>
              <a:srgbClr val="0000FF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20494" name="Text Box 22"/>
          <p:cNvSpPr txBox="1">
            <a:spLocks noChangeArrowheads="1"/>
          </p:cNvSpPr>
          <p:nvPr/>
        </p:nvSpPr>
        <p:spPr bwMode="auto">
          <a:xfrm>
            <a:off x="2195513" y="2565400"/>
            <a:ext cx="4608512" cy="579438"/>
          </a:xfrm>
          <a:prstGeom prst="rect">
            <a:avLst/>
          </a:prstGeom>
          <a:solidFill>
            <a:srgbClr val="FF993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3200" b="1">
                <a:cs typeface="Arabic Transparent" pitchFamily="2" charset="-78"/>
              </a:rPr>
              <a:t>نظام الي لملء قارورات بالعطر</a:t>
            </a:r>
            <a:endParaRPr lang="fr-FR" sz="3200" b="1"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1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01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01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01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01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01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01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01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01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01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101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01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88" grpId="0" animBg="1"/>
      <p:bldP spid="101381" grpId="0" animBg="1"/>
      <p:bldP spid="101384" grpId="0" animBg="1"/>
      <p:bldP spid="101385" grpId="0" animBg="1"/>
      <p:bldP spid="101386" grpId="0" animBg="1"/>
      <p:bldP spid="101387" grpId="0" animBg="1"/>
      <p:bldP spid="101394" grpId="0" animBg="1"/>
      <p:bldP spid="101396" grpId="0" animBg="1"/>
      <p:bldP spid="10139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93600" y="4572008"/>
            <a:ext cx="9050399" cy="20002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3908" name="Rectangle 4"/>
          <p:cNvSpPr>
            <a:spLocks noChangeArrowheads="1"/>
          </p:cNvSpPr>
          <p:nvPr/>
        </p:nvSpPr>
        <p:spPr bwMode="auto">
          <a:xfrm>
            <a:off x="6630988" y="457200"/>
            <a:ext cx="184150" cy="11874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endParaRPr lang="fr-FR" sz="2400" b="1">
              <a:cs typeface="Arabic Transparent" pitchFamily="2" charset="-78"/>
            </a:endParaRPr>
          </a:p>
          <a:p>
            <a:pPr algn="r" rtl="1" eaLnBrk="0" hangingPunct="0"/>
            <a:endParaRPr lang="fr-FR" sz="2400" b="1">
              <a:cs typeface="Arabic Transparent" pitchFamily="2" charset="-78"/>
            </a:endParaRPr>
          </a:p>
          <a:p>
            <a:pPr algn="r" rtl="1" eaLnBrk="0" hangingPunct="0"/>
            <a:endParaRPr lang="fr-FR" sz="2400" b="1">
              <a:cs typeface="Arabic Transparent" pitchFamily="2" charset="-78"/>
            </a:endParaRPr>
          </a:p>
        </p:txBody>
      </p:sp>
      <p:sp>
        <p:nvSpPr>
          <p:cNvPr id="123909" name="Rectangle 5"/>
          <p:cNvSpPr>
            <a:spLocks noChangeArrowheads="1"/>
          </p:cNvSpPr>
          <p:nvPr/>
        </p:nvSpPr>
        <p:spPr bwMode="auto">
          <a:xfrm>
            <a:off x="3333750" y="804863"/>
            <a:ext cx="5167313" cy="457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/>
            <a:r>
              <a:rPr lang="fr-FR" sz="2400" b="1" dirty="0">
                <a:solidFill>
                  <a:schemeClr val="tx1"/>
                </a:solidFill>
                <a:cs typeface="Arabic Transparent" pitchFamily="2" charset="-78"/>
              </a:rPr>
              <a:t>W(E</a:t>
            </a:r>
            <a:r>
              <a:rPr lang="fr-FR" sz="2400" b="1" baseline="-25000" dirty="0">
                <a:solidFill>
                  <a:schemeClr val="tx1"/>
                </a:solidFill>
                <a:cs typeface="Arabic Transparent" pitchFamily="2" charset="-78"/>
              </a:rPr>
              <a:t>E </a:t>
            </a:r>
            <a:r>
              <a:rPr lang="en-US" sz="2400" b="1" dirty="0">
                <a:solidFill>
                  <a:schemeClr val="tx1"/>
                </a:solidFill>
              </a:rPr>
              <a:t>,</a:t>
            </a:r>
            <a:r>
              <a:rPr lang="en-US" sz="2400" b="1" dirty="0" err="1">
                <a:solidFill>
                  <a:schemeClr val="tx1"/>
                </a:solidFill>
              </a:rPr>
              <a:t>E</a:t>
            </a:r>
            <a:r>
              <a:rPr lang="en-US" sz="2400" b="1" baseline="-25000" dirty="0" err="1">
                <a:solidFill>
                  <a:schemeClr val="tx1"/>
                </a:solidFill>
              </a:rPr>
              <a:t>p</a:t>
            </a:r>
            <a:r>
              <a:rPr lang="en-US" sz="2400" b="1" dirty="0">
                <a:solidFill>
                  <a:schemeClr val="tx1"/>
                </a:solidFill>
              </a:rPr>
              <a:t>)</a:t>
            </a:r>
            <a:r>
              <a:rPr lang="fr-FR" sz="2400" b="1" dirty="0">
                <a:solidFill>
                  <a:schemeClr val="tx1"/>
                </a:solidFill>
                <a:cs typeface="Arabic Transparent" pitchFamily="2" charset="-78"/>
              </a:rPr>
              <a:t>    </a:t>
            </a:r>
            <a:r>
              <a:rPr lang="ar-DZ" sz="2400" b="1" dirty="0">
                <a:solidFill>
                  <a:schemeClr val="tx1"/>
                </a:solidFill>
                <a:cs typeface="Arabic Transparent" pitchFamily="2" charset="-78"/>
              </a:rPr>
              <a:t> : طاقة كهربائية أو طاقة هوائية.</a:t>
            </a:r>
            <a:endParaRPr lang="fr-FR" sz="24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23910" name="Rectangle 6"/>
          <p:cNvSpPr>
            <a:spLocks noChangeArrowheads="1"/>
          </p:cNvSpPr>
          <p:nvPr/>
        </p:nvSpPr>
        <p:spPr bwMode="auto">
          <a:xfrm>
            <a:off x="4211638" y="2819400"/>
            <a:ext cx="3933825" cy="457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rtl="1"/>
            <a:r>
              <a:rPr lang="fr-FR" sz="2400" b="1">
                <a:solidFill>
                  <a:schemeClr val="tx1"/>
                </a:solidFill>
                <a:cs typeface="Arabic Transparent" pitchFamily="2" charset="-78"/>
              </a:rPr>
              <a:t>R</a:t>
            </a:r>
            <a:r>
              <a:rPr lang="ar-DZ" sz="2400" b="1">
                <a:solidFill>
                  <a:schemeClr val="tx1"/>
                </a:solidFill>
                <a:cs typeface="Arabic Transparent" pitchFamily="2" charset="-78"/>
              </a:rPr>
              <a:t> : إمكانية تعديل طول وسمك الثقب.</a:t>
            </a:r>
            <a:endParaRPr lang="fr-FR" sz="24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23911" name="Rectangle 7"/>
          <p:cNvSpPr>
            <a:spLocks noChangeArrowheads="1"/>
          </p:cNvSpPr>
          <p:nvPr/>
        </p:nvSpPr>
        <p:spPr bwMode="auto">
          <a:xfrm>
            <a:off x="4181475" y="1833563"/>
            <a:ext cx="3983038" cy="457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/>
            <a:r>
              <a:rPr lang="fr-FR" sz="2400" b="1">
                <a:solidFill>
                  <a:schemeClr val="tx1"/>
                </a:solidFill>
                <a:cs typeface="Arabic Transparent" pitchFamily="2" charset="-78"/>
              </a:rPr>
              <a:t>E</a:t>
            </a:r>
            <a:r>
              <a:rPr lang="ar-DZ" sz="2400" b="1">
                <a:solidFill>
                  <a:schemeClr val="tx1"/>
                </a:solidFill>
                <a:cs typeface="Arabic Transparent" pitchFamily="2" charset="-78"/>
              </a:rPr>
              <a:t> : تعليمات الاستغلال انطلاق الدورة.</a:t>
            </a:r>
            <a:endParaRPr lang="fr-FR" sz="24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23913" name="Rectangle 9"/>
          <p:cNvSpPr>
            <a:spLocks noChangeArrowheads="1"/>
          </p:cNvSpPr>
          <p:nvPr/>
        </p:nvSpPr>
        <p:spPr bwMode="auto">
          <a:xfrm>
            <a:off x="5540811" y="3821113"/>
            <a:ext cx="2712602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/>
            <a:r>
              <a:rPr lang="ar-DZ" sz="2400" b="1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fr-FR" sz="2400" b="1">
                <a:solidFill>
                  <a:schemeClr val="tx1"/>
                </a:solidFill>
                <a:cs typeface="Arabic Transparent" pitchFamily="2" charset="-78"/>
              </a:rPr>
              <a:t>C</a:t>
            </a:r>
            <a:r>
              <a:rPr lang="ar-DZ" sz="2400" b="1">
                <a:solidFill>
                  <a:schemeClr val="tx1"/>
                </a:solidFill>
                <a:cs typeface="Arabic Transparent" pitchFamily="2" charset="-78"/>
              </a:rPr>
              <a:t> : برنامج آلي للثقب. </a:t>
            </a:r>
            <a:endParaRPr lang="fr-FR" sz="24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23914" name="Text Box 10"/>
          <p:cNvSpPr txBox="1">
            <a:spLocks noChangeArrowheads="1"/>
          </p:cNvSpPr>
          <p:nvPr/>
        </p:nvSpPr>
        <p:spPr bwMode="auto">
          <a:xfrm>
            <a:off x="2659063" y="3810000"/>
            <a:ext cx="3025775" cy="457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b="1" dirty="0">
                <a:solidFill>
                  <a:srgbClr val="FF0000"/>
                </a:solidFill>
              </a:rPr>
              <a:t>C</a:t>
            </a:r>
            <a:r>
              <a:rPr lang="fr-FR" sz="2400" dirty="0">
                <a:solidFill>
                  <a:schemeClr val="tx1"/>
                </a:solidFill>
              </a:rPr>
              <a:t>ONFIQURATION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23915" name="Text Box 11"/>
          <p:cNvSpPr txBox="1">
            <a:spLocks noChangeArrowheads="1"/>
          </p:cNvSpPr>
          <p:nvPr/>
        </p:nvSpPr>
        <p:spPr bwMode="auto">
          <a:xfrm>
            <a:off x="2327275" y="2792413"/>
            <a:ext cx="2173288" cy="457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b="1" dirty="0">
                <a:solidFill>
                  <a:srgbClr val="FF0000"/>
                </a:solidFill>
              </a:rPr>
              <a:t>R</a:t>
            </a:r>
            <a:r>
              <a:rPr lang="fr-FR" sz="2400" dirty="0">
                <a:solidFill>
                  <a:schemeClr val="tx1"/>
                </a:solidFill>
              </a:rPr>
              <a:t>EGLAGE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23916" name="Text Box 12"/>
          <p:cNvSpPr txBox="1">
            <a:spLocks noChangeArrowheads="1"/>
          </p:cNvSpPr>
          <p:nvPr/>
        </p:nvSpPr>
        <p:spPr bwMode="auto">
          <a:xfrm>
            <a:off x="1660525" y="1817688"/>
            <a:ext cx="3024188" cy="457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b="1" dirty="0">
                <a:solidFill>
                  <a:srgbClr val="FF0000"/>
                </a:solidFill>
              </a:rPr>
              <a:t>E</a:t>
            </a:r>
            <a:r>
              <a:rPr lang="fr-FR" sz="2400" dirty="0">
                <a:solidFill>
                  <a:schemeClr val="tx1"/>
                </a:solidFill>
              </a:rPr>
              <a:t>XPOITATION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23917" name="Text Box 13"/>
          <p:cNvSpPr txBox="1">
            <a:spLocks noChangeArrowheads="1"/>
          </p:cNvSpPr>
          <p:nvPr/>
        </p:nvSpPr>
        <p:spPr bwMode="auto">
          <a:xfrm>
            <a:off x="468313" y="765175"/>
            <a:ext cx="3025775" cy="457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dirty="0">
                <a:solidFill>
                  <a:schemeClr val="tx1"/>
                </a:solidFill>
              </a:rPr>
              <a:t>POWER(</a:t>
            </a:r>
            <a:r>
              <a:rPr lang="fr-FR" sz="2400" b="1" dirty="0">
                <a:solidFill>
                  <a:srgbClr val="FF0000"/>
                </a:solidFill>
              </a:rPr>
              <a:t>E</a:t>
            </a:r>
            <a:r>
              <a:rPr lang="fr-FR" sz="2400" dirty="0">
                <a:solidFill>
                  <a:schemeClr val="tx1"/>
                </a:solidFill>
              </a:rPr>
              <a:t>NERGIE)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23922" name="Rectangle 18"/>
          <p:cNvSpPr>
            <a:spLocks noChangeArrowheads="1"/>
          </p:cNvSpPr>
          <p:nvPr/>
        </p:nvSpPr>
        <p:spPr bwMode="auto">
          <a:xfrm>
            <a:off x="85574" y="4572008"/>
            <a:ext cx="9002786" cy="20313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indent="92075">
              <a:tabLst>
                <a:tab pos="831850" algn="l"/>
                <a:tab pos="914400" algn="l"/>
                <a:tab pos="2019300" algn="l"/>
              </a:tabLst>
              <a:defRPr/>
            </a:pPr>
            <a:r>
              <a:rPr lang="fr-FR" b="1" u="sng" dirty="0">
                <a:solidFill>
                  <a:srgbClr val="00B050"/>
                </a:solidFill>
                <a:latin typeface="Calibri" pitchFamily="34" charset="0"/>
                <a:cs typeface="Times New Roman" pitchFamily="18" charset="0"/>
              </a:rPr>
              <a:t>Les données de contrôle :</a:t>
            </a:r>
            <a:endParaRPr lang="en-US" b="1" u="sng" dirty="0">
              <a:solidFill>
                <a:srgbClr val="00B050"/>
              </a:solidFill>
              <a:latin typeface="Calibri" pitchFamily="34" charset="0"/>
            </a:endParaRPr>
          </a:p>
          <a:p>
            <a:pPr indent="92075" eaLnBrk="0" hangingPunct="0">
              <a:tabLst>
                <a:tab pos="831850" algn="l"/>
                <a:tab pos="914400" algn="l"/>
                <a:tab pos="2019300" algn="l"/>
              </a:tabLst>
              <a:defRPr/>
            </a:pPr>
            <a:r>
              <a:rPr lang="fr-FR" dirty="0">
                <a:solidFill>
                  <a:srgbClr val="0066FF"/>
                </a:solidFill>
                <a:latin typeface="Calibri" pitchFamily="34" charset="0"/>
                <a:cs typeface="Times New Roman" pitchFamily="18" charset="0"/>
              </a:rPr>
              <a:t>   </a:t>
            </a:r>
            <a:r>
              <a:rPr lang="fr-FR" dirty="0">
                <a:solidFill>
                  <a:srgbClr val="0066FF"/>
                </a:solidFill>
                <a:cs typeface="Times New Roman" pitchFamily="18" charset="0"/>
              </a:rPr>
              <a:t> Se sont les informations ou données qui agissent sur le comportement du système.</a:t>
            </a:r>
            <a:endParaRPr lang="en-US" dirty="0">
              <a:solidFill>
                <a:srgbClr val="0066FF"/>
              </a:solidFill>
            </a:endParaRPr>
          </a:p>
          <a:p>
            <a:pPr indent="92075" eaLnBrk="0" hangingPunct="0">
              <a:tabLst>
                <a:tab pos="831850" algn="l"/>
                <a:tab pos="914400" algn="l"/>
                <a:tab pos="2019300" algn="l"/>
              </a:tabLst>
              <a:defRPr/>
            </a:pPr>
            <a:r>
              <a:rPr lang="fr-FR" dirty="0">
                <a:solidFill>
                  <a:srgbClr val="0066FF"/>
                </a:solidFill>
                <a:cs typeface="Times New Roman" pitchFamily="18" charset="0"/>
              </a:rPr>
              <a:t>On distingue les données :</a:t>
            </a:r>
            <a:endParaRPr lang="en-US" dirty="0">
              <a:solidFill>
                <a:srgbClr val="0066FF"/>
              </a:solidFill>
            </a:endParaRPr>
          </a:p>
          <a:p>
            <a:pPr indent="92075" eaLnBrk="0" hangingPunct="0">
              <a:buFontTx/>
              <a:buChar char="•"/>
              <a:tabLst>
                <a:tab pos="831850" algn="l"/>
                <a:tab pos="914400" algn="l"/>
                <a:tab pos="2019300" algn="l"/>
              </a:tabLst>
              <a:defRPr/>
            </a:pPr>
            <a:r>
              <a:rPr lang="fr-FR" dirty="0">
                <a:solidFill>
                  <a:srgbClr val="0066FF"/>
                </a:solidFill>
                <a:cs typeface="Times New Roman" pitchFamily="18" charset="0"/>
              </a:rPr>
              <a:t>D’énergie 	: Présence d’énergie pour effectuer l’action.</a:t>
            </a:r>
            <a:endParaRPr lang="en-US" dirty="0">
              <a:solidFill>
                <a:srgbClr val="0066FF"/>
              </a:solidFill>
            </a:endParaRPr>
          </a:p>
          <a:p>
            <a:pPr indent="92075" eaLnBrk="0" hangingPunct="0">
              <a:buFontTx/>
              <a:buChar char="•"/>
              <a:tabLst>
                <a:tab pos="831850" algn="l"/>
                <a:tab pos="914400" algn="l"/>
                <a:tab pos="2019300" algn="l"/>
              </a:tabLst>
              <a:defRPr/>
            </a:pPr>
            <a:r>
              <a:rPr lang="fr-FR" dirty="0">
                <a:solidFill>
                  <a:srgbClr val="0066FF"/>
                </a:solidFill>
                <a:cs typeface="Times New Roman" pitchFamily="18" charset="0"/>
              </a:rPr>
              <a:t>De configuration 	: Mode de marche, manuel, pas à pas, automatique, …</a:t>
            </a:r>
            <a:endParaRPr lang="en-US" dirty="0">
              <a:solidFill>
                <a:srgbClr val="0066FF"/>
              </a:solidFill>
            </a:endParaRPr>
          </a:p>
          <a:p>
            <a:pPr indent="92075" eaLnBrk="0" hangingPunct="0">
              <a:buFontTx/>
              <a:buChar char="•"/>
              <a:tabLst>
                <a:tab pos="831850" algn="l"/>
                <a:tab pos="914400" algn="l"/>
                <a:tab pos="2019300" algn="l"/>
              </a:tabLst>
              <a:defRPr/>
            </a:pPr>
            <a:r>
              <a:rPr lang="fr-FR" dirty="0">
                <a:solidFill>
                  <a:srgbClr val="0066FF"/>
                </a:solidFill>
                <a:cs typeface="Times New Roman" pitchFamily="18" charset="0"/>
              </a:rPr>
              <a:t>De réglage 	: Paramètre de vitesse, seuil de déclenchement, …</a:t>
            </a:r>
            <a:endParaRPr lang="en-US" dirty="0">
              <a:solidFill>
                <a:srgbClr val="0066FF"/>
              </a:solidFill>
            </a:endParaRPr>
          </a:p>
          <a:p>
            <a:pPr indent="92075" eaLnBrk="0" hangingPunct="0">
              <a:buFontTx/>
              <a:buChar char="•"/>
              <a:tabLst>
                <a:tab pos="831850" algn="l"/>
                <a:tab pos="914400" algn="l"/>
                <a:tab pos="2019300" algn="l"/>
              </a:tabLst>
              <a:defRPr/>
            </a:pPr>
            <a:r>
              <a:rPr lang="fr-FR" dirty="0">
                <a:solidFill>
                  <a:srgbClr val="0066FF"/>
                </a:solidFill>
                <a:cs typeface="Times New Roman" pitchFamily="18" charset="0"/>
              </a:rPr>
              <a:t>D’exploitation 	: Départ de cycle, arrêt, 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23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23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23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23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23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23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23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23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23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123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08" grpId="0"/>
      <p:bldP spid="123909" grpId="0"/>
      <p:bldP spid="123910" grpId="0"/>
      <p:bldP spid="123911" grpId="0"/>
      <p:bldP spid="123913" grpId="0"/>
      <p:bldP spid="123914" grpId="0"/>
      <p:bldP spid="123915" grpId="0"/>
      <p:bldP spid="123916" grpId="0"/>
      <p:bldP spid="123917" grpId="0"/>
      <p:bldP spid="12392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AutoShape 4"/>
          <p:cNvSpPr>
            <a:spLocks noChangeArrowheads="1"/>
          </p:cNvSpPr>
          <p:nvPr/>
        </p:nvSpPr>
        <p:spPr bwMode="auto">
          <a:xfrm>
            <a:off x="2571736" y="4930680"/>
            <a:ext cx="1655763" cy="504825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9" name="AutoShape 13"/>
          <p:cNvSpPr>
            <a:spLocks noChangeArrowheads="1"/>
          </p:cNvSpPr>
          <p:nvPr/>
        </p:nvSpPr>
        <p:spPr bwMode="auto">
          <a:xfrm>
            <a:off x="3795698" y="1360392"/>
            <a:ext cx="1655763" cy="504825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52" name="AutoShape 40"/>
          <p:cNvSpPr>
            <a:spLocks noChangeArrowheads="1"/>
          </p:cNvSpPr>
          <p:nvPr/>
        </p:nvSpPr>
        <p:spPr bwMode="auto">
          <a:xfrm>
            <a:off x="5245086" y="4940205"/>
            <a:ext cx="1655763" cy="504825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55" name="AutoShape 43"/>
          <p:cNvSpPr>
            <a:spLocks noChangeArrowheads="1"/>
          </p:cNvSpPr>
          <p:nvPr/>
        </p:nvSpPr>
        <p:spPr bwMode="auto">
          <a:xfrm>
            <a:off x="4021123" y="3932142"/>
            <a:ext cx="1655763" cy="504825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0898" name="AutoShape 2"/>
          <p:cNvSpPr>
            <a:spLocks noChangeArrowheads="1"/>
          </p:cNvSpPr>
          <p:nvPr/>
        </p:nvSpPr>
        <p:spPr bwMode="auto">
          <a:xfrm>
            <a:off x="3924300" y="6199188"/>
            <a:ext cx="2087563" cy="504825"/>
          </a:xfrm>
          <a:prstGeom prst="roundRect">
            <a:avLst>
              <a:gd name="adj" fmla="val 16667"/>
            </a:avLst>
          </a:prstGeom>
          <a:solidFill>
            <a:srgbClr val="FF9933"/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516188" y="4941888"/>
            <a:ext cx="1695450" cy="504825"/>
            <a:chOff x="1585" y="3113"/>
            <a:chExt cx="1068" cy="318"/>
          </a:xfrm>
          <a:noFill/>
        </p:grpSpPr>
        <p:sp>
          <p:nvSpPr>
            <p:cNvPr id="22571" name="AutoShape 4"/>
            <p:cNvSpPr>
              <a:spLocks noChangeArrowheads="1"/>
            </p:cNvSpPr>
            <p:nvPr/>
          </p:nvSpPr>
          <p:spPr bwMode="auto">
            <a:xfrm>
              <a:off x="1610" y="3113"/>
              <a:ext cx="1043" cy="318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rgbClr val="C00000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22572" name="Text Box 5"/>
            <p:cNvSpPr txBox="1">
              <a:spLocks noChangeArrowheads="1"/>
            </p:cNvSpPr>
            <p:nvPr/>
          </p:nvSpPr>
          <p:spPr bwMode="auto">
            <a:xfrm>
              <a:off x="1585" y="3119"/>
              <a:ext cx="995" cy="288"/>
            </a:xfrm>
            <a:prstGeom prst="rect">
              <a:avLst/>
            </a:prstGeom>
            <a:grp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 rtl="1">
                <a:spcBef>
                  <a:spcPct val="50000"/>
                </a:spcBef>
              </a:pPr>
              <a:r>
                <a:rPr lang="fr-FR" sz="2400" b="1" dirty="0">
                  <a:solidFill>
                    <a:schemeClr val="tx1"/>
                  </a:solidFill>
                </a:rPr>
                <a:t>CRE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2771775" y="123829"/>
            <a:ext cx="1655763" cy="506413"/>
            <a:chOff x="1837" y="1148"/>
            <a:chExt cx="1043" cy="319"/>
          </a:xfrm>
          <a:noFill/>
        </p:grpSpPr>
        <p:sp>
          <p:nvSpPr>
            <p:cNvPr id="22569" name="Text Box 7"/>
            <p:cNvSpPr txBox="1">
              <a:spLocks noChangeArrowheads="1"/>
            </p:cNvSpPr>
            <p:nvPr/>
          </p:nvSpPr>
          <p:spPr bwMode="auto">
            <a:xfrm>
              <a:off x="1960" y="1148"/>
              <a:ext cx="807" cy="288"/>
            </a:xfrm>
            <a:prstGeom prst="rect">
              <a:avLst/>
            </a:prstGeom>
            <a:grpFill/>
            <a:ln w="28575"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 rtl="1">
                <a:spcBef>
                  <a:spcPct val="50000"/>
                </a:spcBef>
              </a:pPr>
              <a:r>
                <a:rPr lang="fr-FR" sz="2400" b="1">
                  <a:solidFill>
                    <a:srgbClr val="FF3300"/>
                  </a:solidFill>
                  <a:cs typeface="Arabic Transparent" pitchFamily="2" charset="-78"/>
                </a:rPr>
                <a:t>W</a:t>
              </a:r>
              <a:r>
                <a:rPr lang="fr-FR" sz="2400" b="1" baseline="-25000">
                  <a:solidFill>
                    <a:srgbClr val="FF3300"/>
                  </a:solidFill>
                  <a:cs typeface="Arabic Transparent" pitchFamily="2" charset="-78"/>
                </a:rPr>
                <a:t>P</a:t>
              </a:r>
              <a:endParaRPr lang="en-US" sz="2400" b="1">
                <a:solidFill>
                  <a:srgbClr val="FF3300"/>
                </a:solidFill>
                <a:cs typeface="Arabic Transparent" pitchFamily="2" charset="-78"/>
              </a:endParaRPr>
            </a:p>
          </p:txBody>
        </p:sp>
        <p:sp>
          <p:nvSpPr>
            <p:cNvPr id="22570" name="AutoShape 8"/>
            <p:cNvSpPr>
              <a:spLocks noChangeArrowheads="1"/>
            </p:cNvSpPr>
            <p:nvPr/>
          </p:nvSpPr>
          <p:spPr bwMode="auto">
            <a:xfrm>
              <a:off x="1837" y="1149"/>
              <a:ext cx="1043" cy="318"/>
            </a:xfrm>
            <a:prstGeom prst="roundRect">
              <a:avLst>
                <a:gd name="adj" fmla="val 16667"/>
              </a:avLst>
            </a:prstGeom>
            <a:grpFill/>
            <a:ln w="28575">
              <a:solidFill>
                <a:srgbClr val="C00000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4725988" y="115888"/>
            <a:ext cx="1655762" cy="504825"/>
            <a:chOff x="3146" y="663"/>
            <a:chExt cx="1043" cy="318"/>
          </a:xfrm>
          <a:noFill/>
        </p:grpSpPr>
        <p:sp>
          <p:nvSpPr>
            <p:cNvPr id="22567" name="Text Box 10"/>
            <p:cNvSpPr txBox="1">
              <a:spLocks noChangeArrowheads="1"/>
            </p:cNvSpPr>
            <p:nvPr/>
          </p:nvSpPr>
          <p:spPr bwMode="auto">
            <a:xfrm>
              <a:off x="3243" y="679"/>
              <a:ext cx="853" cy="288"/>
            </a:xfrm>
            <a:prstGeom prst="rect">
              <a:avLst/>
            </a:prstGeom>
            <a:grpFill/>
            <a:ln w="28575"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 rtl="1">
                <a:spcBef>
                  <a:spcPct val="50000"/>
                </a:spcBef>
              </a:pPr>
              <a:r>
                <a:rPr lang="fr-FR" sz="2400" b="1" dirty="0">
                  <a:solidFill>
                    <a:srgbClr val="FF3300"/>
                  </a:solidFill>
                  <a:cs typeface="Arabic Transparent" pitchFamily="2" charset="-78"/>
                </a:rPr>
                <a:t>W</a:t>
              </a:r>
              <a:r>
                <a:rPr lang="fr-FR" sz="2400" b="1" baseline="-25000" dirty="0">
                  <a:solidFill>
                    <a:srgbClr val="FF3300"/>
                  </a:solidFill>
                  <a:cs typeface="Arabic Transparent" pitchFamily="2" charset="-78"/>
                </a:rPr>
                <a:t>E</a:t>
              </a:r>
              <a:endParaRPr lang="en-US" sz="2400" b="1" dirty="0">
                <a:solidFill>
                  <a:srgbClr val="FF3300"/>
                </a:solidFill>
                <a:cs typeface="Arabic Transparent" pitchFamily="2" charset="-78"/>
              </a:endParaRPr>
            </a:p>
          </p:txBody>
        </p:sp>
        <p:sp>
          <p:nvSpPr>
            <p:cNvPr id="22568" name="AutoShape 11"/>
            <p:cNvSpPr>
              <a:spLocks noChangeArrowheads="1"/>
            </p:cNvSpPr>
            <p:nvPr/>
          </p:nvSpPr>
          <p:spPr bwMode="auto">
            <a:xfrm>
              <a:off x="3146" y="663"/>
              <a:ext cx="1043" cy="318"/>
            </a:xfrm>
            <a:prstGeom prst="roundRect">
              <a:avLst>
                <a:gd name="adj" fmla="val 16667"/>
              </a:avLst>
            </a:prstGeom>
            <a:grpFill/>
            <a:ln w="28575">
              <a:solidFill>
                <a:srgbClr val="C00000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3771900" y="1371600"/>
            <a:ext cx="1663700" cy="504825"/>
            <a:chOff x="2376" y="864"/>
            <a:chExt cx="1048" cy="318"/>
          </a:xfrm>
          <a:noFill/>
        </p:grpSpPr>
        <p:sp>
          <p:nvSpPr>
            <p:cNvPr id="22565" name="AutoShape 13"/>
            <p:cNvSpPr>
              <a:spLocks noChangeArrowheads="1"/>
            </p:cNvSpPr>
            <p:nvPr/>
          </p:nvSpPr>
          <p:spPr bwMode="auto">
            <a:xfrm>
              <a:off x="2381" y="864"/>
              <a:ext cx="1043" cy="318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rgbClr val="C00000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22566" name="Text Box 14"/>
            <p:cNvSpPr txBox="1">
              <a:spLocks noChangeArrowheads="1"/>
            </p:cNvSpPr>
            <p:nvPr/>
          </p:nvSpPr>
          <p:spPr bwMode="auto">
            <a:xfrm>
              <a:off x="2376" y="880"/>
              <a:ext cx="995" cy="288"/>
            </a:xfrm>
            <a:prstGeom prst="rect">
              <a:avLst/>
            </a:prstGeom>
            <a:grp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 rtl="1">
                <a:spcBef>
                  <a:spcPct val="50000"/>
                </a:spcBef>
              </a:pPr>
              <a:r>
                <a:rPr lang="fr-FR" sz="2400" b="1" dirty="0">
                  <a:solidFill>
                    <a:schemeClr val="tx1"/>
                  </a:solidFill>
                  <a:cs typeface="Times New Roman" pitchFamily="18" charset="0"/>
                </a:rPr>
                <a:t>W</a:t>
              </a:r>
              <a:endParaRPr lang="en-US" sz="2400" b="1" dirty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</p:grpSp>
      <p:grpSp>
        <p:nvGrpSpPr>
          <p:cNvPr id="6" name="Group 15"/>
          <p:cNvGrpSpPr>
            <a:grpSpLocks/>
          </p:cNvGrpSpPr>
          <p:nvPr/>
        </p:nvGrpSpPr>
        <p:grpSpPr bwMode="auto">
          <a:xfrm>
            <a:off x="1836738" y="2317750"/>
            <a:ext cx="1727200" cy="504825"/>
            <a:chOff x="930" y="2296"/>
            <a:chExt cx="1088" cy="318"/>
          </a:xfrm>
          <a:noFill/>
        </p:grpSpPr>
        <p:sp>
          <p:nvSpPr>
            <p:cNvPr id="22563" name="Text Box 16"/>
            <p:cNvSpPr txBox="1">
              <a:spLocks noChangeArrowheads="1"/>
            </p:cNvSpPr>
            <p:nvPr/>
          </p:nvSpPr>
          <p:spPr bwMode="auto">
            <a:xfrm>
              <a:off x="930" y="2302"/>
              <a:ext cx="1065" cy="288"/>
            </a:xfrm>
            <a:prstGeom prst="rect">
              <a:avLst/>
            </a:prstGeom>
            <a:grpFill/>
            <a:ln w="28575"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 rtl="1">
                <a:spcBef>
                  <a:spcPct val="50000"/>
                </a:spcBef>
              </a:pPr>
              <a:r>
                <a:rPr lang="fr-FR" sz="2400" b="1">
                  <a:solidFill>
                    <a:srgbClr val="0000FF"/>
                  </a:solidFill>
                  <a:cs typeface="Arabic Transparent" pitchFamily="2" charset="-78"/>
                </a:rPr>
                <a:t>C</a:t>
              </a:r>
              <a:endParaRPr lang="en-US" sz="2400" b="1">
                <a:solidFill>
                  <a:srgbClr val="0000FF"/>
                </a:solidFill>
                <a:cs typeface="Arabic Transparent" pitchFamily="2" charset="-78"/>
              </a:endParaRPr>
            </a:p>
          </p:txBody>
        </p:sp>
        <p:sp>
          <p:nvSpPr>
            <p:cNvPr id="22564" name="AutoShape 17"/>
            <p:cNvSpPr>
              <a:spLocks noChangeArrowheads="1"/>
            </p:cNvSpPr>
            <p:nvPr/>
          </p:nvSpPr>
          <p:spPr bwMode="auto">
            <a:xfrm>
              <a:off x="975" y="2296"/>
              <a:ext cx="1043" cy="318"/>
            </a:xfrm>
            <a:prstGeom prst="roundRect">
              <a:avLst>
                <a:gd name="adj" fmla="val 16667"/>
              </a:avLst>
            </a:prstGeom>
            <a:grpFill/>
            <a:ln w="28575">
              <a:solidFill>
                <a:srgbClr val="C00000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7" name="Group 18"/>
          <p:cNvGrpSpPr>
            <a:grpSpLocks/>
          </p:cNvGrpSpPr>
          <p:nvPr/>
        </p:nvGrpSpPr>
        <p:grpSpPr bwMode="auto">
          <a:xfrm>
            <a:off x="3724275" y="2297113"/>
            <a:ext cx="1763713" cy="504825"/>
            <a:chOff x="2119" y="2283"/>
            <a:chExt cx="1111" cy="318"/>
          </a:xfrm>
          <a:noFill/>
        </p:grpSpPr>
        <p:sp>
          <p:nvSpPr>
            <p:cNvPr id="22561" name="Text Box 19"/>
            <p:cNvSpPr txBox="1">
              <a:spLocks noChangeArrowheads="1"/>
            </p:cNvSpPr>
            <p:nvPr/>
          </p:nvSpPr>
          <p:spPr bwMode="auto">
            <a:xfrm>
              <a:off x="2119" y="2285"/>
              <a:ext cx="1104" cy="288"/>
            </a:xfrm>
            <a:prstGeom prst="rect">
              <a:avLst/>
            </a:prstGeom>
            <a:grpFill/>
            <a:ln w="28575"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 rtl="1">
                <a:spcBef>
                  <a:spcPct val="50000"/>
                </a:spcBef>
              </a:pPr>
              <a:r>
                <a:rPr lang="fr-FR" sz="2400" b="1" dirty="0">
                  <a:solidFill>
                    <a:srgbClr val="0000FF"/>
                  </a:solidFill>
                  <a:cs typeface="Arabic Transparent" pitchFamily="2" charset="-78"/>
                </a:rPr>
                <a:t>R</a:t>
              </a:r>
              <a:endParaRPr lang="en-US" sz="2400" b="1" dirty="0">
                <a:solidFill>
                  <a:srgbClr val="0000FF"/>
                </a:solidFill>
                <a:cs typeface="Arabic Transparent" pitchFamily="2" charset="-78"/>
              </a:endParaRPr>
            </a:p>
          </p:txBody>
        </p:sp>
        <p:sp>
          <p:nvSpPr>
            <p:cNvPr id="22562" name="AutoShape 20"/>
            <p:cNvSpPr>
              <a:spLocks noChangeArrowheads="1"/>
            </p:cNvSpPr>
            <p:nvPr/>
          </p:nvSpPr>
          <p:spPr bwMode="auto">
            <a:xfrm>
              <a:off x="2187" y="2283"/>
              <a:ext cx="1043" cy="318"/>
            </a:xfrm>
            <a:prstGeom prst="roundRect">
              <a:avLst>
                <a:gd name="adj" fmla="val 16667"/>
              </a:avLst>
            </a:prstGeom>
            <a:grpFill/>
            <a:ln w="28575">
              <a:solidFill>
                <a:srgbClr val="C00000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8" name="Group 21"/>
          <p:cNvGrpSpPr>
            <a:grpSpLocks/>
          </p:cNvGrpSpPr>
          <p:nvPr/>
        </p:nvGrpSpPr>
        <p:grpSpPr bwMode="auto">
          <a:xfrm>
            <a:off x="5795963" y="2287588"/>
            <a:ext cx="1655762" cy="504825"/>
            <a:chOff x="3424" y="2277"/>
            <a:chExt cx="1043" cy="318"/>
          </a:xfrm>
          <a:noFill/>
        </p:grpSpPr>
        <p:sp>
          <p:nvSpPr>
            <p:cNvPr id="22559" name="Text Box 22"/>
            <p:cNvSpPr txBox="1">
              <a:spLocks noChangeArrowheads="1"/>
            </p:cNvSpPr>
            <p:nvPr/>
          </p:nvSpPr>
          <p:spPr bwMode="auto">
            <a:xfrm>
              <a:off x="3651" y="2279"/>
              <a:ext cx="589" cy="288"/>
            </a:xfrm>
            <a:prstGeom prst="rect">
              <a:avLst/>
            </a:prstGeom>
            <a:grpFill/>
            <a:ln w="28575"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 rtl="1">
                <a:spcBef>
                  <a:spcPct val="50000"/>
                </a:spcBef>
              </a:pPr>
              <a:r>
                <a:rPr lang="fr-FR" sz="2400" b="1">
                  <a:solidFill>
                    <a:srgbClr val="0000FF"/>
                  </a:solidFill>
                  <a:cs typeface="Arabic Transparent" pitchFamily="2" charset="-78"/>
                </a:rPr>
                <a:t>E</a:t>
              </a:r>
              <a:endParaRPr lang="en-US" sz="2400" b="1">
                <a:solidFill>
                  <a:srgbClr val="0000FF"/>
                </a:solidFill>
                <a:cs typeface="Arabic Transparent" pitchFamily="2" charset="-78"/>
              </a:endParaRPr>
            </a:p>
          </p:txBody>
        </p:sp>
        <p:sp>
          <p:nvSpPr>
            <p:cNvPr id="22560" name="AutoShape 23"/>
            <p:cNvSpPr>
              <a:spLocks noChangeArrowheads="1"/>
            </p:cNvSpPr>
            <p:nvPr/>
          </p:nvSpPr>
          <p:spPr bwMode="auto">
            <a:xfrm>
              <a:off x="3424" y="2277"/>
              <a:ext cx="1043" cy="318"/>
            </a:xfrm>
            <a:prstGeom prst="roundRect">
              <a:avLst>
                <a:gd name="adj" fmla="val 16667"/>
              </a:avLst>
            </a:prstGeom>
            <a:grpFill/>
            <a:ln w="28575">
              <a:solidFill>
                <a:srgbClr val="C00000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9" name="Group 24"/>
          <p:cNvGrpSpPr>
            <a:grpSpLocks/>
          </p:cNvGrpSpPr>
          <p:nvPr/>
        </p:nvGrpSpPr>
        <p:grpSpPr bwMode="auto">
          <a:xfrm rot="60000">
            <a:off x="3851275" y="701675"/>
            <a:ext cx="1514475" cy="647700"/>
            <a:chOff x="249" y="1162"/>
            <a:chExt cx="771" cy="953"/>
          </a:xfrm>
        </p:grpSpPr>
        <p:sp>
          <p:nvSpPr>
            <p:cNvPr id="22556" name="Line 25"/>
            <p:cNvSpPr>
              <a:spLocks noChangeShapeType="1"/>
            </p:cNvSpPr>
            <p:nvPr/>
          </p:nvSpPr>
          <p:spPr bwMode="auto">
            <a:xfrm>
              <a:off x="249" y="1207"/>
              <a:ext cx="408" cy="499"/>
            </a:xfrm>
            <a:prstGeom prst="line">
              <a:avLst/>
            </a:prstGeom>
            <a:noFill/>
            <a:ln w="76200">
              <a:solidFill>
                <a:srgbClr val="84582C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57" name="Line 26"/>
            <p:cNvSpPr>
              <a:spLocks noChangeShapeType="1"/>
            </p:cNvSpPr>
            <p:nvPr/>
          </p:nvSpPr>
          <p:spPr bwMode="auto">
            <a:xfrm flipV="1">
              <a:off x="657" y="1162"/>
              <a:ext cx="363" cy="544"/>
            </a:xfrm>
            <a:prstGeom prst="line">
              <a:avLst/>
            </a:prstGeom>
            <a:noFill/>
            <a:ln w="76200">
              <a:solidFill>
                <a:srgbClr val="84582C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58" name="Line 27"/>
            <p:cNvSpPr>
              <a:spLocks noChangeShapeType="1"/>
            </p:cNvSpPr>
            <p:nvPr/>
          </p:nvSpPr>
          <p:spPr bwMode="auto">
            <a:xfrm>
              <a:off x="657" y="1706"/>
              <a:ext cx="0" cy="409"/>
            </a:xfrm>
            <a:prstGeom prst="line">
              <a:avLst/>
            </a:prstGeom>
            <a:noFill/>
            <a:ln w="76200">
              <a:solidFill>
                <a:srgbClr val="84582C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0" name="Group 28"/>
          <p:cNvGrpSpPr>
            <a:grpSpLocks/>
          </p:cNvGrpSpPr>
          <p:nvPr/>
        </p:nvGrpSpPr>
        <p:grpSpPr bwMode="auto">
          <a:xfrm>
            <a:off x="2484438" y="2820988"/>
            <a:ext cx="4281487" cy="1076325"/>
            <a:chOff x="1338" y="2613"/>
            <a:chExt cx="2697" cy="769"/>
          </a:xfrm>
        </p:grpSpPr>
        <p:grpSp>
          <p:nvGrpSpPr>
            <p:cNvPr id="11" name="Group 29"/>
            <p:cNvGrpSpPr>
              <a:grpSpLocks/>
            </p:cNvGrpSpPr>
            <p:nvPr/>
          </p:nvGrpSpPr>
          <p:grpSpPr bwMode="auto">
            <a:xfrm>
              <a:off x="1338" y="2613"/>
              <a:ext cx="2697" cy="769"/>
              <a:chOff x="1429" y="2613"/>
              <a:chExt cx="2697" cy="769"/>
            </a:xfrm>
          </p:grpSpPr>
          <p:sp>
            <p:nvSpPr>
              <p:cNvPr id="22553" name="Line 30"/>
              <p:cNvSpPr>
                <a:spLocks noChangeShapeType="1"/>
              </p:cNvSpPr>
              <p:nvPr/>
            </p:nvSpPr>
            <p:spPr bwMode="auto">
              <a:xfrm rot="60000">
                <a:off x="1429" y="2656"/>
                <a:ext cx="1495" cy="505"/>
              </a:xfrm>
              <a:prstGeom prst="line">
                <a:avLst/>
              </a:prstGeom>
              <a:noFill/>
              <a:ln w="76200">
                <a:solidFill>
                  <a:srgbClr val="84582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554" name="Line 31"/>
              <p:cNvSpPr>
                <a:spLocks noChangeShapeType="1"/>
              </p:cNvSpPr>
              <p:nvPr/>
            </p:nvSpPr>
            <p:spPr bwMode="auto">
              <a:xfrm rot="60000" flipV="1">
                <a:off x="2947" y="2613"/>
                <a:ext cx="1179" cy="569"/>
              </a:xfrm>
              <a:prstGeom prst="line">
                <a:avLst/>
              </a:prstGeom>
              <a:noFill/>
              <a:ln w="76200">
                <a:solidFill>
                  <a:srgbClr val="84582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555" name="Line 32"/>
              <p:cNvSpPr>
                <a:spLocks noChangeShapeType="1"/>
              </p:cNvSpPr>
              <p:nvPr/>
            </p:nvSpPr>
            <p:spPr bwMode="auto">
              <a:xfrm rot="60000">
                <a:off x="2925" y="3158"/>
                <a:ext cx="0" cy="224"/>
              </a:xfrm>
              <a:prstGeom prst="line">
                <a:avLst/>
              </a:prstGeom>
              <a:noFill/>
              <a:ln w="76200">
                <a:solidFill>
                  <a:srgbClr val="84582C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2552" name="Line 33"/>
            <p:cNvSpPr>
              <a:spLocks noChangeShapeType="1"/>
            </p:cNvSpPr>
            <p:nvPr/>
          </p:nvSpPr>
          <p:spPr bwMode="auto">
            <a:xfrm>
              <a:off x="2835" y="2666"/>
              <a:ext cx="0" cy="499"/>
            </a:xfrm>
            <a:prstGeom prst="line">
              <a:avLst/>
            </a:prstGeom>
            <a:noFill/>
            <a:ln w="76200">
              <a:solidFill>
                <a:srgbClr val="84582C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2" name="Group 34"/>
          <p:cNvGrpSpPr>
            <a:grpSpLocks/>
          </p:cNvGrpSpPr>
          <p:nvPr/>
        </p:nvGrpSpPr>
        <p:grpSpPr bwMode="auto">
          <a:xfrm rot="60000">
            <a:off x="4211638" y="5518150"/>
            <a:ext cx="1514475" cy="647700"/>
            <a:chOff x="249" y="1162"/>
            <a:chExt cx="771" cy="953"/>
          </a:xfrm>
        </p:grpSpPr>
        <p:sp>
          <p:nvSpPr>
            <p:cNvPr id="22548" name="Line 35"/>
            <p:cNvSpPr>
              <a:spLocks noChangeShapeType="1"/>
            </p:cNvSpPr>
            <p:nvPr/>
          </p:nvSpPr>
          <p:spPr bwMode="auto">
            <a:xfrm>
              <a:off x="249" y="1207"/>
              <a:ext cx="408" cy="499"/>
            </a:xfrm>
            <a:prstGeom prst="line">
              <a:avLst/>
            </a:prstGeom>
            <a:noFill/>
            <a:ln w="76200">
              <a:solidFill>
                <a:srgbClr val="84582C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49" name="Line 36"/>
            <p:cNvSpPr>
              <a:spLocks noChangeShapeType="1"/>
            </p:cNvSpPr>
            <p:nvPr/>
          </p:nvSpPr>
          <p:spPr bwMode="auto">
            <a:xfrm flipV="1">
              <a:off x="657" y="1162"/>
              <a:ext cx="363" cy="544"/>
            </a:xfrm>
            <a:prstGeom prst="line">
              <a:avLst/>
            </a:prstGeom>
            <a:noFill/>
            <a:ln w="76200">
              <a:solidFill>
                <a:srgbClr val="84582C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50" name="Line 37"/>
            <p:cNvSpPr>
              <a:spLocks noChangeShapeType="1"/>
            </p:cNvSpPr>
            <p:nvPr/>
          </p:nvSpPr>
          <p:spPr bwMode="auto">
            <a:xfrm>
              <a:off x="657" y="1706"/>
              <a:ext cx="0" cy="409"/>
            </a:xfrm>
            <a:prstGeom prst="line">
              <a:avLst/>
            </a:prstGeom>
            <a:noFill/>
            <a:ln w="76200">
              <a:solidFill>
                <a:srgbClr val="84582C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0934" name="Text Box 38"/>
          <p:cNvSpPr txBox="1">
            <a:spLocks noChangeArrowheads="1"/>
          </p:cNvSpPr>
          <p:nvPr/>
        </p:nvSpPr>
        <p:spPr bwMode="auto">
          <a:xfrm>
            <a:off x="3779838" y="6216650"/>
            <a:ext cx="22177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r-FR" sz="2400" b="1">
                <a:cs typeface="Times New Roman" pitchFamily="18" charset="0"/>
              </a:rPr>
              <a:t>CRE</a:t>
            </a:r>
            <a:r>
              <a:rPr lang="fr-FR" sz="2400" b="1"/>
              <a:t>W</a:t>
            </a:r>
            <a:endParaRPr lang="en-US" sz="2400" b="1"/>
          </a:p>
        </p:txBody>
      </p:sp>
      <p:grpSp>
        <p:nvGrpSpPr>
          <p:cNvPr id="13" name="Group 39"/>
          <p:cNvGrpSpPr>
            <a:grpSpLocks/>
          </p:cNvGrpSpPr>
          <p:nvPr/>
        </p:nvGrpSpPr>
        <p:grpSpPr bwMode="auto">
          <a:xfrm>
            <a:off x="5205413" y="4951413"/>
            <a:ext cx="1679575" cy="504825"/>
            <a:chOff x="2366" y="864"/>
            <a:chExt cx="1058" cy="318"/>
          </a:xfrm>
          <a:noFill/>
        </p:grpSpPr>
        <p:sp>
          <p:nvSpPr>
            <p:cNvPr id="22546" name="AutoShape 40"/>
            <p:cNvSpPr>
              <a:spLocks noChangeArrowheads="1"/>
            </p:cNvSpPr>
            <p:nvPr/>
          </p:nvSpPr>
          <p:spPr bwMode="auto">
            <a:xfrm>
              <a:off x="2381" y="864"/>
              <a:ext cx="1043" cy="318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rgbClr val="C00000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22547" name="Text Box 41"/>
            <p:cNvSpPr txBox="1">
              <a:spLocks noChangeArrowheads="1"/>
            </p:cNvSpPr>
            <p:nvPr/>
          </p:nvSpPr>
          <p:spPr bwMode="auto">
            <a:xfrm>
              <a:off x="2366" y="870"/>
              <a:ext cx="995" cy="288"/>
            </a:xfrm>
            <a:prstGeom prst="rect">
              <a:avLst/>
            </a:prstGeom>
            <a:grp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 rtl="1">
                <a:spcBef>
                  <a:spcPct val="50000"/>
                </a:spcBef>
              </a:pPr>
              <a:r>
                <a:rPr lang="fr-FR" sz="2400" b="1">
                  <a:solidFill>
                    <a:schemeClr val="tx1"/>
                  </a:solidFill>
                </a:rPr>
                <a:t>W</a:t>
              </a:r>
              <a:endParaRPr lang="en-US" sz="2400" b="1">
                <a:solidFill>
                  <a:schemeClr val="tx1"/>
                </a:solidFill>
              </a:endParaRPr>
            </a:p>
          </p:txBody>
        </p:sp>
      </p:grpSp>
      <p:grpSp>
        <p:nvGrpSpPr>
          <p:cNvPr id="14" name="Group 42"/>
          <p:cNvGrpSpPr>
            <a:grpSpLocks/>
          </p:cNvGrpSpPr>
          <p:nvPr/>
        </p:nvGrpSpPr>
        <p:grpSpPr bwMode="auto">
          <a:xfrm>
            <a:off x="4005263" y="3943350"/>
            <a:ext cx="1655763" cy="504825"/>
            <a:chOff x="1610" y="3113"/>
            <a:chExt cx="1043" cy="318"/>
          </a:xfrm>
          <a:noFill/>
        </p:grpSpPr>
        <p:sp>
          <p:nvSpPr>
            <p:cNvPr id="22544" name="AutoShape 43"/>
            <p:cNvSpPr>
              <a:spLocks noChangeArrowheads="1"/>
            </p:cNvSpPr>
            <p:nvPr/>
          </p:nvSpPr>
          <p:spPr bwMode="auto">
            <a:xfrm>
              <a:off x="1610" y="3113"/>
              <a:ext cx="1043" cy="318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rgbClr val="C00000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22545" name="Text Box 44"/>
            <p:cNvSpPr txBox="1">
              <a:spLocks noChangeArrowheads="1"/>
            </p:cNvSpPr>
            <p:nvPr/>
          </p:nvSpPr>
          <p:spPr bwMode="auto">
            <a:xfrm>
              <a:off x="1625" y="3119"/>
              <a:ext cx="995" cy="288"/>
            </a:xfrm>
            <a:prstGeom prst="rect">
              <a:avLst/>
            </a:prstGeom>
            <a:grp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 rtl="1">
                <a:spcBef>
                  <a:spcPct val="50000"/>
                </a:spcBef>
              </a:pPr>
              <a:r>
                <a:rPr lang="fr-FR" sz="2400" b="1">
                  <a:solidFill>
                    <a:schemeClr val="tx1"/>
                  </a:solidFill>
                  <a:cs typeface="Times New Roman" pitchFamily="18" charset="0"/>
                </a:rPr>
                <a:t>CRE</a:t>
              </a:r>
              <a:endParaRPr lang="en-US" sz="2400" b="1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80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0" dur="500"/>
                                        <p:tgtEl>
                                          <p:spTgt spid="80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8" grpId="0" animBg="1"/>
      <p:bldP spid="8093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Line 4"/>
          <p:cNvSpPr>
            <a:spLocks noChangeShapeType="1"/>
          </p:cNvSpPr>
          <p:nvPr/>
        </p:nvSpPr>
        <p:spPr bwMode="auto">
          <a:xfrm>
            <a:off x="2698750" y="1403350"/>
            <a:ext cx="4572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fr-FR"/>
          </a:p>
        </p:txBody>
      </p:sp>
      <p:sp>
        <p:nvSpPr>
          <p:cNvPr id="57349" name="Text Box 5"/>
          <p:cNvSpPr txBox="1">
            <a:spLocks noChangeArrowheads="1"/>
          </p:cNvSpPr>
          <p:nvPr/>
        </p:nvSpPr>
        <p:spPr bwMode="auto">
          <a:xfrm>
            <a:off x="1042988" y="1201738"/>
            <a:ext cx="1624012" cy="4191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قطعة غير مثقوبة </a:t>
            </a:r>
            <a:endParaRPr lang="ar-DZ" b="1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6084888" y="1228725"/>
            <a:ext cx="1211262" cy="4349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قطعة مثقوبة </a:t>
            </a:r>
            <a:endParaRPr lang="fr-FR" b="1">
              <a:ea typeface="Times New Roman" pitchFamily="18" charset="0"/>
              <a:cs typeface="Arabic Transparent" pitchFamily="2" charset="-78"/>
            </a:endParaRPr>
          </a:p>
          <a:p>
            <a:pPr eaLnBrk="0" hangingPunct="0"/>
            <a:endParaRPr lang="fr-FR" b="1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3922713" y="1184275"/>
            <a:ext cx="1165225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fr-FR"/>
          </a:p>
        </p:txBody>
      </p:sp>
      <p:sp>
        <p:nvSpPr>
          <p:cNvPr id="57352" name="Line 8"/>
          <p:cNvSpPr>
            <a:spLocks noChangeShapeType="1"/>
          </p:cNvSpPr>
          <p:nvPr/>
        </p:nvSpPr>
        <p:spPr bwMode="auto">
          <a:xfrm>
            <a:off x="5686425" y="1414463"/>
            <a:ext cx="4572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fr-FR"/>
          </a:p>
        </p:txBody>
      </p:sp>
      <p:sp>
        <p:nvSpPr>
          <p:cNvPr id="57353" name="Text Box 9"/>
          <p:cNvSpPr txBox="1">
            <a:spLocks noChangeArrowheads="1"/>
          </p:cNvSpPr>
          <p:nvPr/>
        </p:nvSpPr>
        <p:spPr bwMode="auto">
          <a:xfrm>
            <a:off x="3706813" y="1255713"/>
            <a:ext cx="13684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endParaRPr lang="en-US"/>
          </a:p>
        </p:txBody>
      </p:sp>
      <p:sp>
        <p:nvSpPr>
          <p:cNvPr id="57354" name="Rectangle 10"/>
          <p:cNvSpPr>
            <a:spLocks noChangeArrowheads="1"/>
          </p:cNvSpPr>
          <p:nvPr/>
        </p:nvSpPr>
        <p:spPr bwMode="auto">
          <a:xfrm>
            <a:off x="3275013" y="968375"/>
            <a:ext cx="2376487" cy="863600"/>
          </a:xfrm>
          <a:prstGeom prst="rect">
            <a:avLst/>
          </a:prstGeom>
          <a:solidFill>
            <a:srgbClr val="FF9933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3200" b="1">
                <a:cs typeface="Arabic Transparent" pitchFamily="2" charset="-78"/>
              </a:rPr>
              <a:t>نظام الي للثقب</a:t>
            </a:r>
            <a:endParaRPr lang="fr-FR" sz="3200" b="1">
              <a:cs typeface="Arabic Transparent" pitchFamily="2" charset="-78"/>
            </a:endParaRPr>
          </a:p>
        </p:txBody>
      </p:sp>
      <p:sp>
        <p:nvSpPr>
          <p:cNvPr id="57385" name="Line 41"/>
          <p:cNvSpPr>
            <a:spLocks noChangeShapeType="1"/>
          </p:cNvSpPr>
          <p:nvPr/>
        </p:nvSpPr>
        <p:spPr bwMode="auto">
          <a:xfrm>
            <a:off x="5073650" y="573088"/>
            <a:ext cx="1588" cy="36036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fr-FR"/>
          </a:p>
        </p:txBody>
      </p:sp>
      <p:sp>
        <p:nvSpPr>
          <p:cNvPr id="57386" name="Text Box 42"/>
          <p:cNvSpPr txBox="1">
            <a:spLocks noChangeAspect="1" noChangeArrowheads="1"/>
          </p:cNvSpPr>
          <p:nvPr/>
        </p:nvSpPr>
        <p:spPr bwMode="auto">
          <a:xfrm>
            <a:off x="3132138" y="61913"/>
            <a:ext cx="2486025" cy="43973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3200" b="1" dirty="0">
                <a:solidFill>
                  <a:srgbClr val="993366"/>
                </a:solidFill>
                <a:ea typeface="Times New Roman" pitchFamily="18" charset="0"/>
                <a:cs typeface="Arabic Transparent" pitchFamily="2" charset="-78"/>
              </a:rPr>
              <a:t>معطيات المراقبة </a:t>
            </a:r>
            <a:endParaRPr lang="ar-DZ" sz="3200" b="1" dirty="0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57387" name="Line 43"/>
          <p:cNvSpPr>
            <a:spLocks noChangeShapeType="1"/>
          </p:cNvSpPr>
          <p:nvPr/>
        </p:nvSpPr>
        <p:spPr bwMode="auto">
          <a:xfrm>
            <a:off x="4641850" y="590550"/>
            <a:ext cx="1588" cy="36036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fr-FR"/>
          </a:p>
        </p:txBody>
      </p:sp>
      <p:sp>
        <p:nvSpPr>
          <p:cNvPr id="57388" name="Line 44"/>
          <p:cNvSpPr>
            <a:spLocks noChangeShapeType="1"/>
          </p:cNvSpPr>
          <p:nvPr/>
        </p:nvSpPr>
        <p:spPr bwMode="auto">
          <a:xfrm>
            <a:off x="4213225" y="587375"/>
            <a:ext cx="1588" cy="36036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fr-FR"/>
          </a:p>
        </p:txBody>
      </p:sp>
      <p:sp>
        <p:nvSpPr>
          <p:cNvPr id="57389" name="Line 45"/>
          <p:cNvSpPr>
            <a:spLocks noChangeShapeType="1"/>
          </p:cNvSpPr>
          <p:nvPr/>
        </p:nvSpPr>
        <p:spPr bwMode="auto">
          <a:xfrm>
            <a:off x="3706813" y="587375"/>
            <a:ext cx="1587" cy="36036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fr-FR"/>
          </a:p>
        </p:txBody>
      </p:sp>
      <p:sp>
        <p:nvSpPr>
          <p:cNvPr id="57390" name="Line 46"/>
          <p:cNvSpPr>
            <a:spLocks noChangeShapeType="1"/>
          </p:cNvSpPr>
          <p:nvPr/>
        </p:nvSpPr>
        <p:spPr bwMode="auto">
          <a:xfrm>
            <a:off x="2843213" y="5953125"/>
            <a:ext cx="4572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fr-FR"/>
          </a:p>
        </p:txBody>
      </p:sp>
      <p:sp>
        <p:nvSpPr>
          <p:cNvPr id="57391" name="Text Box 47"/>
          <p:cNvSpPr txBox="1">
            <a:spLocks noChangeArrowheads="1"/>
          </p:cNvSpPr>
          <p:nvPr/>
        </p:nvSpPr>
        <p:spPr bwMode="auto">
          <a:xfrm>
            <a:off x="1187450" y="5751513"/>
            <a:ext cx="1624013" cy="4191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قطعة غير مثقوبة </a:t>
            </a:r>
            <a:endParaRPr lang="ar-DZ" b="1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57392" name="Text Box 48"/>
          <p:cNvSpPr txBox="1">
            <a:spLocks noChangeArrowheads="1"/>
          </p:cNvSpPr>
          <p:nvPr/>
        </p:nvSpPr>
        <p:spPr bwMode="auto">
          <a:xfrm>
            <a:off x="6229350" y="5778500"/>
            <a:ext cx="1211263" cy="4349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قطعة مثقوبة </a:t>
            </a:r>
            <a:endParaRPr lang="fr-FR" b="1">
              <a:ea typeface="Times New Roman" pitchFamily="18" charset="0"/>
              <a:cs typeface="Arabic Transparent" pitchFamily="2" charset="-78"/>
            </a:endParaRPr>
          </a:p>
          <a:p>
            <a:pPr eaLnBrk="0" hangingPunct="0"/>
            <a:endParaRPr lang="fr-FR" b="1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57393" name="Text Box 49"/>
          <p:cNvSpPr txBox="1">
            <a:spLocks noChangeArrowheads="1"/>
          </p:cNvSpPr>
          <p:nvPr/>
        </p:nvSpPr>
        <p:spPr bwMode="auto">
          <a:xfrm>
            <a:off x="4067175" y="5734050"/>
            <a:ext cx="1165225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fr-FR"/>
          </a:p>
        </p:txBody>
      </p:sp>
      <p:sp>
        <p:nvSpPr>
          <p:cNvPr id="57394" name="Line 50"/>
          <p:cNvSpPr>
            <a:spLocks noChangeShapeType="1"/>
          </p:cNvSpPr>
          <p:nvPr/>
        </p:nvSpPr>
        <p:spPr bwMode="auto">
          <a:xfrm>
            <a:off x="5830888" y="5964238"/>
            <a:ext cx="4572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fr-FR"/>
          </a:p>
        </p:txBody>
      </p:sp>
      <p:sp>
        <p:nvSpPr>
          <p:cNvPr id="57395" name="Text Box 51"/>
          <p:cNvSpPr txBox="1">
            <a:spLocks noChangeArrowheads="1"/>
          </p:cNvSpPr>
          <p:nvPr/>
        </p:nvSpPr>
        <p:spPr bwMode="auto">
          <a:xfrm>
            <a:off x="3851275" y="5805488"/>
            <a:ext cx="13684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endParaRPr lang="en-US"/>
          </a:p>
        </p:txBody>
      </p:sp>
      <p:sp>
        <p:nvSpPr>
          <p:cNvPr id="57396" name="Rectangle 52"/>
          <p:cNvSpPr>
            <a:spLocks noChangeArrowheads="1"/>
          </p:cNvSpPr>
          <p:nvPr/>
        </p:nvSpPr>
        <p:spPr bwMode="auto">
          <a:xfrm>
            <a:off x="3419475" y="5518150"/>
            <a:ext cx="2376488" cy="863600"/>
          </a:xfrm>
          <a:prstGeom prst="rect">
            <a:avLst/>
          </a:prstGeom>
          <a:solidFill>
            <a:srgbClr val="FF9933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3200" b="1">
                <a:cs typeface="Arabic Transparent" pitchFamily="2" charset="-78"/>
              </a:rPr>
              <a:t>نظام الي للثقب</a:t>
            </a:r>
            <a:endParaRPr lang="fr-FR" sz="3200" b="1">
              <a:cs typeface="Arabic Transparent" pitchFamily="2" charset="-78"/>
            </a:endParaRPr>
          </a:p>
        </p:txBody>
      </p:sp>
      <p:sp>
        <p:nvSpPr>
          <p:cNvPr id="57397" name="Line 53"/>
          <p:cNvSpPr>
            <a:spLocks noChangeShapeType="1"/>
          </p:cNvSpPr>
          <p:nvPr/>
        </p:nvSpPr>
        <p:spPr bwMode="auto">
          <a:xfrm>
            <a:off x="5218113" y="5122863"/>
            <a:ext cx="1587" cy="36036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fr-FR"/>
          </a:p>
        </p:txBody>
      </p:sp>
      <p:sp>
        <p:nvSpPr>
          <p:cNvPr id="57398" name="Line 54"/>
          <p:cNvSpPr>
            <a:spLocks noChangeShapeType="1"/>
          </p:cNvSpPr>
          <p:nvPr/>
        </p:nvSpPr>
        <p:spPr bwMode="auto">
          <a:xfrm>
            <a:off x="4786313" y="5140325"/>
            <a:ext cx="1587" cy="36036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fr-FR"/>
          </a:p>
        </p:txBody>
      </p:sp>
      <p:sp>
        <p:nvSpPr>
          <p:cNvPr id="57399" name="Line 55"/>
          <p:cNvSpPr>
            <a:spLocks noChangeShapeType="1"/>
          </p:cNvSpPr>
          <p:nvPr/>
        </p:nvSpPr>
        <p:spPr bwMode="auto">
          <a:xfrm>
            <a:off x="4357688" y="5137150"/>
            <a:ext cx="1587" cy="36036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fr-FR"/>
          </a:p>
        </p:txBody>
      </p:sp>
      <p:sp>
        <p:nvSpPr>
          <p:cNvPr id="57400" name="Line 56"/>
          <p:cNvSpPr>
            <a:spLocks noChangeShapeType="1"/>
          </p:cNvSpPr>
          <p:nvPr/>
        </p:nvSpPr>
        <p:spPr bwMode="auto">
          <a:xfrm>
            <a:off x="3851275" y="5137150"/>
            <a:ext cx="1588" cy="36036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fr-FR"/>
          </a:p>
        </p:txBody>
      </p:sp>
      <p:sp>
        <p:nvSpPr>
          <p:cNvPr id="57401" name="Text Box 57"/>
          <p:cNvSpPr txBox="1">
            <a:spLocks noChangeArrowheads="1"/>
          </p:cNvSpPr>
          <p:nvPr/>
        </p:nvSpPr>
        <p:spPr bwMode="auto">
          <a:xfrm>
            <a:off x="3646488" y="4797425"/>
            <a:ext cx="719137" cy="3968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000" b="1">
                <a:solidFill>
                  <a:schemeClr val="tx1"/>
                </a:solidFill>
              </a:rPr>
              <a:t>W</a:t>
            </a:r>
            <a:endParaRPr lang="en-US" sz="2000" b="1">
              <a:solidFill>
                <a:schemeClr val="tx1"/>
              </a:solidFill>
            </a:endParaRPr>
          </a:p>
        </p:txBody>
      </p:sp>
      <p:sp>
        <p:nvSpPr>
          <p:cNvPr id="57402" name="Text Box 58"/>
          <p:cNvSpPr txBox="1">
            <a:spLocks noChangeArrowheads="1"/>
          </p:cNvSpPr>
          <p:nvPr/>
        </p:nvSpPr>
        <p:spPr bwMode="auto">
          <a:xfrm>
            <a:off x="4159250" y="4799013"/>
            <a:ext cx="719138" cy="3968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000" b="1">
                <a:solidFill>
                  <a:schemeClr val="tx1"/>
                </a:solidFill>
              </a:rPr>
              <a:t>C</a:t>
            </a:r>
            <a:endParaRPr lang="en-US" sz="2000" b="1">
              <a:solidFill>
                <a:schemeClr val="tx1"/>
              </a:solidFill>
            </a:endParaRPr>
          </a:p>
        </p:txBody>
      </p:sp>
      <p:sp>
        <p:nvSpPr>
          <p:cNvPr id="57403" name="Text Box 59"/>
          <p:cNvSpPr txBox="1">
            <a:spLocks noChangeArrowheads="1"/>
          </p:cNvSpPr>
          <p:nvPr/>
        </p:nvSpPr>
        <p:spPr bwMode="auto">
          <a:xfrm>
            <a:off x="4643438" y="4799013"/>
            <a:ext cx="719137" cy="3968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000" b="1">
                <a:solidFill>
                  <a:schemeClr val="tx1"/>
                </a:solidFill>
              </a:rPr>
              <a:t>E</a:t>
            </a:r>
            <a:endParaRPr lang="en-US" sz="2000" b="1">
              <a:solidFill>
                <a:schemeClr val="tx1"/>
              </a:solidFill>
            </a:endParaRPr>
          </a:p>
        </p:txBody>
      </p:sp>
      <p:sp>
        <p:nvSpPr>
          <p:cNvPr id="57404" name="Text Box 60"/>
          <p:cNvSpPr txBox="1">
            <a:spLocks noChangeArrowheads="1"/>
          </p:cNvSpPr>
          <p:nvPr/>
        </p:nvSpPr>
        <p:spPr bwMode="auto">
          <a:xfrm>
            <a:off x="5027613" y="4813300"/>
            <a:ext cx="719137" cy="3968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000" b="1">
                <a:solidFill>
                  <a:schemeClr val="tx1"/>
                </a:solidFill>
              </a:rPr>
              <a:t>R</a:t>
            </a:r>
            <a:endParaRPr lang="en-US" sz="2000" b="1">
              <a:solidFill>
                <a:schemeClr val="tx1"/>
              </a:solidFill>
            </a:endParaRPr>
          </a:p>
        </p:txBody>
      </p:sp>
      <p:sp>
        <p:nvSpPr>
          <p:cNvPr id="57405" name="Rectangle 61"/>
          <p:cNvSpPr>
            <a:spLocks noChangeArrowheads="1"/>
          </p:cNvSpPr>
          <p:nvPr/>
        </p:nvSpPr>
        <p:spPr bwMode="auto">
          <a:xfrm>
            <a:off x="3714744" y="2285992"/>
            <a:ext cx="5233988" cy="181588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r" rtl="1"/>
            <a:r>
              <a:rPr lang="fr-FR" sz="2800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W</a:t>
            </a:r>
            <a:r>
              <a:rPr lang="fr-FR" sz="2800" b="1" dirty="0" smtClean="0">
                <a:solidFill>
                  <a:srgbClr val="CC0099"/>
                </a:solidFill>
                <a:ea typeface="Times New Roman" pitchFamily="18" charset="0"/>
                <a:cs typeface="Arabic Transparent" pitchFamily="2" charset="-78"/>
              </a:rPr>
              <a:t>    </a:t>
            </a:r>
            <a:r>
              <a:rPr lang="ar-DZ" sz="2800" b="1" dirty="0" smtClean="0">
                <a:solidFill>
                  <a:srgbClr val="CC0099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2800" b="1" dirty="0">
                <a:solidFill>
                  <a:srgbClr val="CC0099"/>
                </a:solidFill>
                <a:ea typeface="Times New Roman" pitchFamily="18" charset="0"/>
                <a:cs typeface="Arabic Transparent" pitchFamily="2" charset="-78"/>
              </a:rPr>
              <a:t>: طاقة كهربائية أو طاقة هوائية.</a:t>
            </a:r>
            <a:endParaRPr lang="fr-FR" sz="2800" b="1" dirty="0">
              <a:solidFill>
                <a:srgbClr val="CC0099"/>
              </a:solidFill>
            </a:endParaRPr>
          </a:p>
          <a:p>
            <a:pPr algn="r" rtl="1" eaLnBrk="0" hangingPunct="0"/>
            <a:r>
              <a:rPr lang="ar-DZ" sz="2800" b="1" dirty="0">
                <a:solidFill>
                  <a:srgbClr val="CC0099"/>
                </a:solidFill>
                <a:cs typeface="Arabic Transparent" pitchFamily="2" charset="-78"/>
              </a:rPr>
              <a:t>    </a:t>
            </a:r>
            <a:r>
              <a:rPr lang="fr-FR" sz="2800" b="1" dirty="0">
                <a:solidFill>
                  <a:srgbClr val="0000FF"/>
                </a:solidFill>
                <a:cs typeface="Arabic Transparent" pitchFamily="2" charset="-78"/>
              </a:rPr>
              <a:t>R</a:t>
            </a:r>
            <a:r>
              <a:rPr lang="ar-DZ" sz="2800" b="1" dirty="0">
                <a:solidFill>
                  <a:srgbClr val="CC0099"/>
                </a:solidFill>
                <a:cs typeface="Arabic Transparent" pitchFamily="2" charset="-78"/>
              </a:rPr>
              <a:t> : إمكانية تعديل طول وسمك الثقب.</a:t>
            </a:r>
            <a:endParaRPr lang="fr-FR" sz="2800" b="1" dirty="0">
              <a:solidFill>
                <a:srgbClr val="CC0099"/>
              </a:solidFill>
            </a:endParaRPr>
          </a:p>
          <a:p>
            <a:pPr algn="r" rtl="1" eaLnBrk="0" hangingPunct="0"/>
            <a:r>
              <a:rPr lang="ar-DZ" sz="2800" b="1" dirty="0">
                <a:solidFill>
                  <a:srgbClr val="CC0099"/>
                </a:solidFill>
                <a:cs typeface="Arabic Transparent" pitchFamily="2" charset="-78"/>
              </a:rPr>
              <a:t>    </a:t>
            </a:r>
            <a:r>
              <a:rPr lang="fr-FR" sz="2800" b="1" dirty="0">
                <a:solidFill>
                  <a:srgbClr val="0000FF"/>
                </a:solidFill>
                <a:cs typeface="Arabic Transparent" pitchFamily="2" charset="-78"/>
              </a:rPr>
              <a:t>E</a:t>
            </a:r>
            <a:r>
              <a:rPr lang="ar-DZ" sz="2800" b="1" dirty="0">
                <a:solidFill>
                  <a:srgbClr val="CC0099"/>
                </a:solidFill>
                <a:cs typeface="Arabic Transparent" pitchFamily="2" charset="-78"/>
              </a:rPr>
              <a:t> : تعليمات الاستغلال انطلاق الدورة.</a:t>
            </a:r>
            <a:endParaRPr lang="fr-FR" sz="2800" b="1" dirty="0">
              <a:solidFill>
                <a:srgbClr val="CC0099"/>
              </a:solidFill>
            </a:endParaRPr>
          </a:p>
          <a:p>
            <a:pPr algn="r" rtl="1" eaLnBrk="0" hangingPunct="0"/>
            <a:r>
              <a:rPr lang="ar-DZ" sz="2800" b="1" dirty="0">
                <a:solidFill>
                  <a:srgbClr val="CC0099"/>
                </a:solidFill>
                <a:cs typeface="Arabic Transparent" pitchFamily="2" charset="-78"/>
              </a:rPr>
              <a:t>    </a:t>
            </a:r>
            <a:r>
              <a:rPr lang="fr-FR" sz="2800" b="1" dirty="0">
                <a:solidFill>
                  <a:srgbClr val="0000FF"/>
                </a:solidFill>
                <a:cs typeface="Arabic Transparent" pitchFamily="2" charset="-78"/>
              </a:rPr>
              <a:t>C</a:t>
            </a:r>
            <a:r>
              <a:rPr lang="ar-DZ" sz="2800" b="1" dirty="0">
                <a:solidFill>
                  <a:srgbClr val="CC0099"/>
                </a:solidFill>
                <a:cs typeface="Arabic Transparent" pitchFamily="2" charset="-78"/>
              </a:rPr>
              <a:t> : برنامج آلي للثقب. </a:t>
            </a:r>
            <a:endParaRPr lang="fr-FR" sz="2800" b="1" dirty="0">
              <a:solidFill>
                <a:srgbClr val="CC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57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500"/>
                                        <p:tgtEl>
                                          <p:spTgt spid="57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57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57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57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57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57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57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57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500"/>
                                        <p:tgtEl>
                                          <p:spTgt spid="57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57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" dur="500"/>
                                        <p:tgtEl>
                                          <p:spTgt spid="57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500"/>
                                        <p:tgtEl>
                                          <p:spTgt spid="57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57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57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8" dur="500"/>
                                        <p:tgtEl>
                                          <p:spTgt spid="57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1" dur="500"/>
                                        <p:tgtEl>
                                          <p:spTgt spid="57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8" presetClass="entr" presetSubtype="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4" dur="500"/>
                                        <p:tgtEl>
                                          <p:spTgt spid="57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57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57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5" dur="500"/>
                                        <p:tgtEl>
                                          <p:spTgt spid="57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8" dur="500"/>
                                        <p:tgtEl>
                                          <p:spTgt spid="57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1" dur="500"/>
                                        <p:tgtEl>
                                          <p:spTgt spid="57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6" dur="500"/>
                                        <p:tgtEl>
                                          <p:spTgt spid="57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1" dur="500"/>
                                        <p:tgtEl>
                                          <p:spTgt spid="57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6" dur="500"/>
                                        <p:tgtEl>
                                          <p:spTgt spid="57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1" dur="500"/>
                                        <p:tgtEl>
                                          <p:spTgt spid="57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6" dur="500"/>
                                        <p:tgtEl>
                                          <p:spTgt spid="57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8" grpId="0" animBg="1"/>
      <p:bldP spid="57349" grpId="0"/>
      <p:bldP spid="57350" grpId="0"/>
      <p:bldP spid="57351" grpId="0" animBg="1"/>
      <p:bldP spid="57352" grpId="0" animBg="1"/>
      <p:bldP spid="57353" grpId="0"/>
      <p:bldP spid="57354" grpId="0" animBg="1"/>
      <p:bldP spid="57385" grpId="0" animBg="1"/>
      <p:bldP spid="57386" grpId="0"/>
      <p:bldP spid="57387" grpId="0" animBg="1"/>
      <p:bldP spid="57388" grpId="0" animBg="1"/>
      <p:bldP spid="57389" grpId="0" animBg="1"/>
      <p:bldP spid="57390" grpId="0" animBg="1"/>
      <p:bldP spid="57391" grpId="0"/>
      <p:bldP spid="57392" grpId="0"/>
      <p:bldP spid="57393" grpId="0" animBg="1"/>
      <p:bldP spid="57394" grpId="0" animBg="1"/>
      <p:bldP spid="57395" grpId="0"/>
      <p:bldP spid="57396" grpId="0" animBg="1"/>
      <p:bldP spid="57397" grpId="0" animBg="1"/>
      <p:bldP spid="57398" grpId="0" animBg="1"/>
      <p:bldP spid="57399" grpId="0" animBg="1"/>
      <p:bldP spid="57400" grpId="0" animBg="1"/>
      <p:bldP spid="57401" grpId="0"/>
      <p:bldP spid="57402" grpId="0"/>
      <p:bldP spid="57403" grpId="0"/>
      <p:bldP spid="57404" grpId="0"/>
      <p:bldP spid="5740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/>
          <p:cNvPicPr>
            <a:picLocks noChangeAspect="1"/>
          </p:cNvPicPr>
          <p:nvPr/>
        </p:nvPicPr>
        <p:blipFill>
          <a:blip r:embed="rId2"/>
          <a:srcRect r="3463"/>
          <a:stretch>
            <a:fillRect/>
          </a:stretch>
        </p:blipFill>
        <p:spPr bwMode="auto">
          <a:xfrm>
            <a:off x="71397" y="95082"/>
            <a:ext cx="8964566" cy="6732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2"/>
          <p:cNvSpPr txBox="1">
            <a:spLocks noChangeArrowheads="1"/>
          </p:cNvSpPr>
          <p:nvPr/>
        </p:nvSpPr>
        <p:spPr bwMode="auto">
          <a:xfrm>
            <a:off x="6443663" y="188913"/>
            <a:ext cx="2449512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>
                <a:solidFill>
                  <a:srgbClr val="FF0000"/>
                </a:solidFill>
                <a:cs typeface="Arabic Transparent" pitchFamily="2" charset="-78"/>
              </a:rPr>
              <a:t>4 ـ السند(</a:t>
            </a:r>
            <a:r>
              <a:rPr lang="fr-FR" b="1">
                <a:solidFill>
                  <a:srgbClr val="FF0000"/>
                </a:solidFill>
                <a:cs typeface="Arabic Transparent" pitchFamily="2" charset="-78"/>
              </a:rPr>
              <a:t>support</a:t>
            </a:r>
            <a:r>
              <a:rPr lang="ar-DZ" b="1">
                <a:solidFill>
                  <a:srgbClr val="FF0000"/>
                </a:solidFill>
                <a:cs typeface="Arabic Transparent" pitchFamily="2" charset="-78"/>
              </a:rPr>
              <a:t>):</a:t>
            </a:r>
            <a:endParaRPr lang="fr-FR" b="1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50183" name="Text Box 7"/>
          <p:cNvSpPr txBox="1">
            <a:spLocks noChangeArrowheads="1"/>
          </p:cNvSpPr>
          <p:nvPr/>
        </p:nvSpPr>
        <p:spPr bwMode="auto">
          <a:xfrm>
            <a:off x="3411543" y="993775"/>
            <a:ext cx="1946275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>
                <a:solidFill>
                  <a:schemeClr val="tx1"/>
                </a:solidFill>
                <a:cs typeface="Arabic Transparent" pitchFamily="2" charset="-78"/>
              </a:rPr>
              <a:t>الة الثقب (سند)</a:t>
            </a:r>
            <a:endParaRPr lang="fr-FR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50184" name="AutoShape 8"/>
          <p:cNvSpPr>
            <a:spLocks/>
          </p:cNvSpPr>
          <p:nvPr/>
        </p:nvSpPr>
        <p:spPr bwMode="auto">
          <a:xfrm>
            <a:off x="3235331" y="260350"/>
            <a:ext cx="73025" cy="1800225"/>
          </a:xfrm>
          <a:prstGeom prst="rightBrace">
            <a:avLst>
              <a:gd name="adj1" fmla="val 205435"/>
              <a:gd name="adj2" fmla="val 50000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50185" name="Line 9"/>
          <p:cNvSpPr>
            <a:spLocks noChangeShapeType="1"/>
          </p:cNvSpPr>
          <p:nvPr/>
        </p:nvSpPr>
        <p:spPr bwMode="auto">
          <a:xfrm flipH="1">
            <a:off x="3360743" y="1185863"/>
            <a:ext cx="574675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50186" name="Text Box 10"/>
          <p:cNvSpPr txBox="1">
            <a:spLocks noChangeArrowheads="1"/>
          </p:cNvSpPr>
          <p:nvPr/>
        </p:nvSpPr>
        <p:spPr bwMode="auto">
          <a:xfrm>
            <a:off x="4479925" y="1670050"/>
            <a:ext cx="2162175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آلة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التثبت  (سند)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50187" name="AutoShape 11"/>
          <p:cNvSpPr>
            <a:spLocks/>
          </p:cNvSpPr>
          <p:nvPr/>
        </p:nvSpPr>
        <p:spPr bwMode="auto">
          <a:xfrm rot="-5400000">
            <a:off x="3959225" y="1879601"/>
            <a:ext cx="73025" cy="863600"/>
          </a:xfrm>
          <a:prstGeom prst="rightBrace">
            <a:avLst>
              <a:gd name="adj1" fmla="val 98551"/>
              <a:gd name="adj2" fmla="val 50000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50190" name="Line 14"/>
          <p:cNvSpPr>
            <a:spLocks noChangeShapeType="1"/>
          </p:cNvSpPr>
          <p:nvPr/>
        </p:nvSpPr>
        <p:spPr bwMode="auto">
          <a:xfrm flipH="1">
            <a:off x="3994150" y="1885950"/>
            <a:ext cx="217488" cy="360363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50191" name="Line 15"/>
          <p:cNvSpPr>
            <a:spLocks noChangeShapeType="1"/>
          </p:cNvSpPr>
          <p:nvPr/>
        </p:nvSpPr>
        <p:spPr bwMode="auto">
          <a:xfrm>
            <a:off x="4211638" y="1874838"/>
            <a:ext cx="1008062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2" name="Group 52"/>
          <p:cNvGrpSpPr>
            <a:grpSpLocks/>
          </p:cNvGrpSpPr>
          <p:nvPr/>
        </p:nvGrpSpPr>
        <p:grpSpPr bwMode="auto">
          <a:xfrm>
            <a:off x="1435100" y="4076700"/>
            <a:ext cx="6086475" cy="1770063"/>
            <a:chOff x="904" y="2568"/>
            <a:chExt cx="3834" cy="1115"/>
          </a:xfrm>
        </p:grpSpPr>
        <p:sp>
          <p:nvSpPr>
            <p:cNvPr id="25614" name="Line 30"/>
            <p:cNvSpPr>
              <a:spLocks noChangeShapeType="1"/>
            </p:cNvSpPr>
            <p:nvPr/>
          </p:nvSpPr>
          <p:spPr bwMode="auto">
            <a:xfrm>
              <a:off x="1912" y="3413"/>
              <a:ext cx="288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15" name="Text Box 31"/>
            <p:cNvSpPr txBox="1">
              <a:spLocks noChangeArrowheads="1"/>
            </p:cNvSpPr>
            <p:nvPr/>
          </p:nvSpPr>
          <p:spPr bwMode="auto">
            <a:xfrm>
              <a:off x="904" y="3286"/>
              <a:ext cx="1023" cy="26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b="1">
                  <a:solidFill>
                    <a:srgbClr val="0000FF"/>
                  </a:solidFill>
                  <a:ea typeface="Times New Roman" pitchFamily="18" charset="0"/>
                  <a:cs typeface="Arabic Transparent" pitchFamily="2" charset="-78"/>
                </a:rPr>
                <a:t>قطعة غير مثقوبة </a:t>
              </a:r>
              <a:endParaRPr lang="ar-DZ" b="1">
                <a:ea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25616" name="Text Box 32"/>
            <p:cNvSpPr txBox="1">
              <a:spLocks noChangeArrowheads="1"/>
            </p:cNvSpPr>
            <p:nvPr/>
          </p:nvSpPr>
          <p:spPr bwMode="auto">
            <a:xfrm>
              <a:off x="3975" y="3303"/>
              <a:ext cx="763" cy="27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b="1">
                  <a:solidFill>
                    <a:srgbClr val="0000FF"/>
                  </a:solidFill>
                  <a:ea typeface="Times New Roman" pitchFamily="18" charset="0"/>
                  <a:cs typeface="Arabic Transparent" pitchFamily="2" charset="-78"/>
                </a:rPr>
                <a:t>قطعة مثقوبة </a:t>
              </a:r>
              <a:endParaRPr lang="fr-FR" b="1">
                <a:ea typeface="Times New Roman" pitchFamily="18" charset="0"/>
                <a:cs typeface="Arabic Transparent" pitchFamily="2" charset="-78"/>
              </a:endParaRPr>
            </a:p>
            <a:p>
              <a:pPr eaLnBrk="0" hangingPunct="0"/>
              <a:endParaRPr lang="fr-FR" b="1">
                <a:ea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25617" name="Text Box 33"/>
            <p:cNvSpPr txBox="1">
              <a:spLocks noChangeArrowheads="1"/>
            </p:cNvSpPr>
            <p:nvPr/>
          </p:nvSpPr>
          <p:spPr bwMode="auto">
            <a:xfrm>
              <a:off x="2652" y="3275"/>
              <a:ext cx="734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fr-FR"/>
            </a:p>
          </p:txBody>
        </p:sp>
        <p:sp>
          <p:nvSpPr>
            <p:cNvPr id="25618" name="Line 34"/>
            <p:cNvSpPr>
              <a:spLocks noChangeShapeType="1"/>
            </p:cNvSpPr>
            <p:nvPr/>
          </p:nvSpPr>
          <p:spPr bwMode="auto">
            <a:xfrm>
              <a:off x="3763" y="3420"/>
              <a:ext cx="288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19" name="Text Box 35"/>
            <p:cNvSpPr txBox="1">
              <a:spLocks noChangeArrowheads="1"/>
            </p:cNvSpPr>
            <p:nvPr/>
          </p:nvSpPr>
          <p:spPr bwMode="auto">
            <a:xfrm>
              <a:off x="2516" y="3320"/>
              <a:ext cx="86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rtl="1">
                <a:spcBef>
                  <a:spcPct val="50000"/>
                </a:spcBef>
              </a:pPr>
              <a:endParaRPr lang="en-US"/>
            </a:p>
          </p:txBody>
        </p:sp>
        <p:sp>
          <p:nvSpPr>
            <p:cNvPr id="25620" name="Rectangle 36"/>
            <p:cNvSpPr>
              <a:spLocks noChangeArrowheads="1"/>
            </p:cNvSpPr>
            <p:nvPr/>
          </p:nvSpPr>
          <p:spPr bwMode="auto">
            <a:xfrm>
              <a:off x="2244" y="3139"/>
              <a:ext cx="1497" cy="544"/>
            </a:xfrm>
            <a:prstGeom prst="rect">
              <a:avLst/>
            </a:prstGeom>
            <a:solidFill>
              <a:srgbClr val="FF9933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ar-DZ" sz="3200" b="1">
                  <a:cs typeface="Arabic Transparent" pitchFamily="2" charset="-78"/>
                </a:rPr>
                <a:t>نظام الي للثقب</a:t>
              </a:r>
              <a:endParaRPr lang="fr-FR" sz="3200" b="1">
                <a:cs typeface="Arabic Transparent" pitchFamily="2" charset="-78"/>
              </a:endParaRPr>
            </a:p>
          </p:txBody>
        </p:sp>
        <p:sp>
          <p:nvSpPr>
            <p:cNvPr id="25621" name="Line 45"/>
            <p:cNvSpPr>
              <a:spLocks noChangeShapeType="1"/>
            </p:cNvSpPr>
            <p:nvPr/>
          </p:nvSpPr>
          <p:spPr bwMode="auto">
            <a:xfrm>
              <a:off x="3377" y="2890"/>
              <a:ext cx="1" cy="22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22" name="Text Box 46"/>
            <p:cNvSpPr txBox="1">
              <a:spLocks noChangeAspect="1" noChangeArrowheads="1"/>
            </p:cNvSpPr>
            <p:nvPr/>
          </p:nvSpPr>
          <p:spPr bwMode="auto">
            <a:xfrm>
              <a:off x="2154" y="2568"/>
              <a:ext cx="1566" cy="27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sz="3200" b="1" dirty="0">
                  <a:solidFill>
                    <a:srgbClr val="993366"/>
                  </a:solidFill>
                  <a:ea typeface="Times New Roman" pitchFamily="18" charset="0"/>
                  <a:cs typeface="Arabic Transparent" pitchFamily="2" charset="-78"/>
                </a:rPr>
                <a:t>معطيات المراقبة </a:t>
              </a:r>
              <a:endParaRPr lang="ar-DZ" sz="3200" b="1" dirty="0">
                <a:ea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25623" name="Line 47"/>
            <p:cNvSpPr>
              <a:spLocks noChangeShapeType="1"/>
            </p:cNvSpPr>
            <p:nvPr/>
          </p:nvSpPr>
          <p:spPr bwMode="auto">
            <a:xfrm>
              <a:off x="3105" y="2901"/>
              <a:ext cx="1" cy="22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24" name="Line 48"/>
            <p:cNvSpPr>
              <a:spLocks noChangeShapeType="1"/>
            </p:cNvSpPr>
            <p:nvPr/>
          </p:nvSpPr>
          <p:spPr bwMode="auto">
            <a:xfrm>
              <a:off x="2835" y="2899"/>
              <a:ext cx="1" cy="22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25" name="Line 49"/>
            <p:cNvSpPr>
              <a:spLocks noChangeShapeType="1"/>
            </p:cNvSpPr>
            <p:nvPr/>
          </p:nvSpPr>
          <p:spPr bwMode="auto">
            <a:xfrm>
              <a:off x="2516" y="2899"/>
              <a:ext cx="1" cy="22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0226" name="Line 50"/>
          <p:cNvSpPr>
            <a:spLocks noChangeShapeType="1"/>
          </p:cNvSpPr>
          <p:nvPr/>
        </p:nvSpPr>
        <p:spPr bwMode="auto">
          <a:xfrm flipV="1">
            <a:off x="4752975" y="5876925"/>
            <a:ext cx="1588" cy="420688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fr-FR"/>
          </a:p>
        </p:txBody>
      </p:sp>
      <p:sp>
        <p:nvSpPr>
          <p:cNvPr id="50227" name="Text Box 51"/>
          <p:cNvSpPr txBox="1">
            <a:spLocks noChangeAspect="1" noChangeArrowheads="1"/>
          </p:cNvSpPr>
          <p:nvPr/>
        </p:nvSpPr>
        <p:spPr bwMode="auto">
          <a:xfrm>
            <a:off x="4000496" y="6197382"/>
            <a:ext cx="1173163" cy="43973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3200" b="1" dirty="0">
                <a:solidFill>
                  <a:srgbClr val="993366"/>
                </a:solidFill>
                <a:ea typeface="Times New Roman" pitchFamily="18" charset="0"/>
                <a:cs typeface="Arabic Transparent" pitchFamily="2" charset="-78"/>
              </a:rPr>
              <a:t>السند</a:t>
            </a:r>
            <a:endParaRPr lang="ar-DZ" sz="3200" b="1" dirty="0">
              <a:ea typeface="Times New Roman" pitchFamily="18" charset="0"/>
              <a:cs typeface="Arabic Transparent" pitchFamily="2" charset="-78"/>
            </a:endParaRPr>
          </a:p>
        </p:txBody>
      </p:sp>
      <p:pic>
        <p:nvPicPr>
          <p:cNvPr id="26" name="Image 25"/>
          <p:cNvPicPr/>
          <p:nvPr/>
        </p:nvPicPr>
        <p:blipFill>
          <a:blip r:embed="rId2"/>
          <a:srcRect l="3116"/>
          <a:stretch>
            <a:fillRect/>
          </a:stretch>
        </p:blipFill>
        <p:spPr bwMode="auto">
          <a:xfrm>
            <a:off x="571472" y="71414"/>
            <a:ext cx="4441824" cy="34569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0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0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50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50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50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50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50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50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50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  <p:bldP spid="50183" grpId="0"/>
      <p:bldP spid="50184" grpId="0" animBg="1"/>
      <p:bldP spid="50185" grpId="0" animBg="1"/>
      <p:bldP spid="50187" grpId="0" animBg="1"/>
      <p:bldP spid="50190" grpId="0" animBg="1"/>
      <p:bldP spid="50191" grpId="0" animBg="1"/>
      <p:bldP spid="50226" grpId="0" animBg="1"/>
      <p:bldP spid="5022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4" name="Picture 4"/>
          <p:cNvPicPr>
            <a:picLocks noChangeAspect="1" noChangeArrowheads="1"/>
          </p:cNvPicPr>
          <p:nvPr/>
        </p:nvPicPr>
        <p:blipFill>
          <a:blip r:embed="rId2"/>
          <a:srcRect l="11998" t="39502"/>
          <a:stretch>
            <a:fillRect/>
          </a:stretch>
        </p:blipFill>
        <p:spPr bwMode="auto">
          <a:xfrm>
            <a:off x="611188" y="333375"/>
            <a:ext cx="7848600" cy="491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12" name="Oval 12"/>
          <p:cNvSpPr>
            <a:spLocks noChangeArrowheads="1"/>
          </p:cNvSpPr>
          <p:nvPr/>
        </p:nvSpPr>
        <p:spPr bwMode="auto">
          <a:xfrm>
            <a:off x="6732588" y="1341438"/>
            <a:ext cx="1223962" cy="1800225"/>
          </a:xfrm>
          <a:prstGeom prst="ellips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51213" name="Oval 13"/>
          <p:cNvSpPr>
            <a:spLocks noChangeArrowheads="1"/>
          </p:cNvSpPr>
          <p:nvPr/>
        </p:nvSpPr>
        <p:spPr bwMode="auto">
          <a:xfrm>
            <a:off x="1116013" y="3500438"/>
            <a:ext cx="2519362" cy="720725"/>
          </a:xfrm>
          <a:prstGeom prst="ellips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51214" name="Text Box 14"/>
          <p:cNvSpPr txBox="1">
            <a:spLocks noChangeArrowheads="1"/>
          </p:cNvSpPr>
          <p:nvPr/>
        </p:nvSpPr>
        <p:spPr bwMode="auto">
          <a:xfrm>
            <a:off x="6156325" y="3068638"/>
            <a:ext cx="18002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3600" b="1">
                <a:solidFill>
                  <a:srgbClr val="FFFF00"/>
                </a:solidFill>
                <a:cs typeface="Arabic Transparent" pitchFamily="2" charset="-78"/>
              </a:rPr>
              <a:t>محرك</a:t>
            </a:r>
            <a:endParaRPr lang="fr-FR" sz="3600" b="1">
              <a:solidFill>
                <a:srgbClr val="FFFF00"/>
              </a:solidFill>
              <a:cs typeface="Arabic Transparent" pitchFamily="2" charset="-78"/>
            </a:endParaRPr>
          </a:p>
        </p:txBody>
      </p:sp>
      <p:sp>
        <p:nvSpPr>
          <p:cNvPr id="51215" name="Text Box 15"/>
          <p:cNvSpPr txBox="1">
            <a:spLocks noChangeArrowheads="1"/>
          </p:cNvSpPr>
          <p:nvPr/>
        </p:nvSpPr>
        <p:spPr bwMode="auto">
          <a:xfrm>
            <a:off x="1187450" y="4221163"/>
            <a:ext cx="15843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3600" b="1">
                <a:solidFill>
                  <a:srgbClr val="FFFF00"/>
                </a:solidFill>
                <a:cs typeface="Arabic Transparent" pitchFamily="2" charset="-78"/>
              </a:rPr>
              <a:t>دافعة</a:t>
            </a:r>
            <a:endParaRPr lang="fr-FR" sz="3600" b="1">
              <a:solidFill>
                <a:srgbClr val="FFFF00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51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1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1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1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51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12" grpId="0" animBg="1"/>
      <p:bldP spid="51213" grpId="0" animBg="1"/>
      <p:bldP spid="51214" grpId="0"/>
      <p:bldP spid="5121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44" name="Text Box 20"/>
          <p:cNvSpPr txBox="1">
            <a:spLocks noChangeArrowheads="1"/>
          </p:cNvSpPr>
          <p:nvPr/>
        </p:nvSpPr>
        <p:spPr bwMode="auto">
          <a:xfrm>
            <a:off x="6156325" y="230188"/>
            <a:ext cx="2663825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u="sng">
                <a:solidFill>
                  <a:schemeClr val="tx1"/>
                </a:solidFill>
                <a:cs typeface="Arabic Transparent" pitchFamily="2" charset="-78"/>
              </a:rPr>
              <a:t>2 ـ تمثيل النظام الالي:</a:t>
            </a:r>
            <a:endParaRPr lang="fr-FR" b="1" u="sng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52246" name="Text Box 22"/>
          <p:cNvSpPr txBox="1">
            <a:spLocks noChangeArrowheads="1"/>
          </p:cNvSpPr>
          <p:nvPr/>
        </p:nvSpPr>
        <p:spPr bwMode="auto">
          <a:xfrm>
            <a:off x="144463" y="692150"/>
            <a:ext cx="8675687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ـ كل نظام </a:t>
            </a:r>
            <a:r>
              <a:rPr lang="ar-DZ" b="1" dirty="0" err="1">
                <a:solidFill>
                  <a:schemeClr val="tx1"/>
                </a:solidFill>
                <a:cs typeface="Arabic Transparent" pitchFamily="2" charset="-78"/>
              </a:rPr>
              <a:t>الي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يمكن تمثيله وفق </a:t>
            </a:r>
            <a:r>
              <a:rPr lang="ar-DZ" b="1" dirty="0">
                <a:solidFill>
                  <a:srgbClr val="FF0000"/>
                </a:solidFill>
                <a:cs typeface="Arabic Transparent" pitchFamily="2" charset="-78"/>
              </a:rPr>
              <a:t>مخطط بياني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نموذجي  وذلك من اجل تسهيل  تعريفه وتحليل مختلف خصائصه.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52247" name="Line 23"/>
          <p:cNvSpPr>
            <a:spLocks noChangeShapeType="1"/>
          </p:cNvSpPr>
          <p:nvPr/>
        </p:nvSpPr>
        <p:spPr bwMode="auto">
          <a:xfrm>
            <a:off x="5888369" y="3662363"/>
            <a:ext cx="301625" cy="158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fr-FR"/>
          </a:p>
        </p:txBody>
      </p:sp>
      <p:sp>
        <p:nvSpPr>
          <p:cNvPr id="52248" name="Text Box 24"/>
          <p:cNvSpPr txBox="1">
            <a:spLocks noChangeAspect="1" noChangeArrowheads="1"/>
          </p:cNvSpPr>
          <p:nvPr/>
        </p:nvSpPr>
        <p:spPr bwMode="auto">
          <a:xfrm>
            <a:off x="3233738" y="2862263"/>
            <a:ext cx="2635250" cy="993775"/>
          </a:xfrm>
          <a:prstGeom prst="rect">
            <a:avLst/>
          </a:prstGeom>
          <a:solidFill>
            <a:srgbClr val="FFCC99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2249" name="Line 25"/>
          <p:cNvSpPr>
            <a:spLocks noChangeShapeType="1"/>
          </p:cNvSpPr>
          <p:nvPr/>
        </p:nvSpPr>
        <p:spPr bwMode="auto">
          <a:xfrm>
            <a:off x="2490788" y="3414713"/>
            <a:ext cx="677862" cy="1587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fr-FR"/>
          </a:p>
        </p:txBody>
      </p:sp>
      <p:sp>
        <p:nvSpPr>
          <p:cNvPr id="52250" name="Line 26"/>
          <p:cNvSpPr>
            <a:spLocks noChangeAspect="1" noChangeShapeType="1"/>
          </p:cNvSpPr>
          <p:nvPr/>
        </p:nvSpPr>
        <p:spPr bwMode="auto">
          <a:xfrm>
            <a:off x="5887729" y="3198813"/>
            <a:ext cx="488950" cy="1587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fr-FR"/>
          </a:p>
        </p:txBody>
      </p:sp>
      <p:sp>
        <p:nvSpPr>
          <p:cNvPr id="52251" name="Line 27"/>
          <p:cNvSpPr>
            <a:spLocks noChangeShapeType="1"/>
          </p:cNvSpPr>
          <p:nvPr/>
        </p:nvSpPr>
        <p:spPr bwMode="auto">
          <a:xfrm>
            <a:off x="5291138" y="2409825"/>
            <a:ext cx="1587" cy="43180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fr-FR"/>
          </a:p>
        </p:txBody>
      </p:sp>
      <p:sp>
        <p:nvSpPr>
          <p:cNvPr id="52252" name="Line 28"/>
          <p:cNvSpPr>
            <a:spLocks noChangeShapeType="1"/>
          </p:cNvSpPr>
          <p:nvPr/>
        </p:nvSpPr>
        <p:spPr bwMode="auto">
          <a:xfrm flipV="1">
            <a:off x="4538663" y="3881438"/>
            <a:ext cx="1587" cy="528637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fr-FR"/>
          </a:p>
        </p:txBody>
      </p:sp>
      <p:sp>
        <p:nvSpPr>
          <p:cNvPr id="52253" name="Text Box 29"/>
          <p:cNvSpPr txBox="1">
            <a:spLocks noChangeAspect="1" noChangeArrowheads="1"/>
          </p:cNvSpPr>
          <p:nvPr/>
        </p:nvSpPr>
        <p:spPr bwMode="auto">
          <a:xfrm>
            <a:off x="323850" y="3130550"/>
            <a:ext cx="2146300" cy="61753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32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المادة الأولية </a:t>
            </a:r>
          </a:p>
        </p:txBody>
      </p:sp>
      <p:sp>
        <p:nvSpPr>
          <p:cNvPr id="52254" name="Text Box 30"/>
          <p:cNvSpPr txBox="1">
            <a:spLocks noChangeAspect="1" noChangeArrowheads="1"/>
          </p:cNvSpPr>
          <p:nvPr/>
        </p:nvSpPr>
        <p:spPr bwMode="auto">
          <a:xfrm>
            <a:off x="3786182" y="4357688"/>
            <a:ext cx="1173162" cy="43973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32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السند</a:t>
            </a:r>
          </a:p>
        </p:txBody>
      </p:sp>
      <p:sp>
        <p:nvSpPr>
          <p:cNvPr id="52255" name="Text Box 31"/>
          <p:cNvSpPr txBox="1">
            <a:spLocks noChangeAspect="1" noChangeArrowheads="1"/>
          </p:cNvSpPr>
          <p:nvPr/>
        </p:nvSpPr>
        <p:spPr bwMode="auto">
          <a:xfrm>
            <a:off x="3060700" y="1895475"/>
            <a:ext cx="2486025" cy="43973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32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معطيات المراقبة </a:t>
            </a:r>
          </a:p>
        </p:txBody>
      </p:sp>
      <p:sp>
        <p:nvSpPr>
          <p:cNvPr id="52256" name="Text Box 32"/>
          <p:cNvSpPr txBox="1">
            <a:spLocks noChangeAspect="1" noChangeArrowheads="1"/>
          </p:cNvSpPr>
          <p:nvPr/>
        </p:nvSpPr>
        <p:spPr bwMode="auto">
          <a:xfrm>
            <a:off x="5940425" y="2903538"/>
            <a:ext cx="2592388" cy="6794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32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المادة المصنعة </a:t>
            </a:r>
          </a:p>
        </p:txBody>
      </p:sp>
      <p:sp>
        <p:nvSpPr>
          <p:cNvPr id="52257" name="Text Box 33"/>
          <p:cNvSpPr txBox="1">
            <a:spLocks noChangeAspect="1" noChangeArrowheads="1"/>
          </p:cNvSpPr>
          <p:nvPr/>
        </p:nvSpPr>
        <p:spPr bwMode="auto">
          <a:xfrm>
            <a:off x="5538788" y="3376613"/>
            <a:ext cx="2160587" cy="747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24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مخارج ثانوية </a:t>
            </a:r>
          </a:p>
        </p:txBody>
      </p:sp>
      <p:sp>
        <p:nvSpPr>
          <p:cNvPr id="27663" name="Text Box 34"/>
          <p:cNvSpPr txBox="1">
            <a:spLocks noChangeAspect="1" noChangeArrowheads="1"/>
          </p:cNvSpPr>
          <p:nvPr/>
        </p:nvSpPr>
        <p:spPr bwMode="auto">
          <a:xfrm>
            <a:off x="6232217" y="2728913"/>
            <a:ext cx="184731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52259" name="Line 35"/>
          <p:cNvSpPr>
            <a:spLocks noChangeShapeType="1"/>
          </p:cNvSpPr>
          <p:nvPr/>
        </p:nvSpPr>
        <p:spPr bwMode="auto">
          <a:xfrm>
            <a:off x="4714875" y="2427288"/>
            <a:ext cx="1588" cy="43180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fr-FR"/>
          </a:p>
        </p:txBody>
      </p:sp>
      <p:sp>
        <p:nvSpPr>
          <p:cNvPr id="52260" name="Line 36"/>
          <p:cNvSpPr>
            <a:spLocks noChangeShapeType="1"/>
          </p:cNvSpPr>
          <p:nvPr/>
        </p:nvSpPr>
        <p:spPr bwMode="auto">
          <a:xfrm>
            <a:off x="4146223" y="2424113"/>
            <a:ext cx="1588" cy="43180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fr-FR"/>
          </a:p>
        </p:txBody>
      </p:sp>
      <p:sp>
        <p:nvSpPr>
          <p:cNvPr id="52261" name="Line 37"/>
          <p:cNvSpPr>
            <a:spLocks noChangeShapeType="1"/>
          </p:cNvSpPr>
          <p:nvPr/>
        </p:nvSpPr>
        <p:spPr bwMode="auto">
          <a:xfrm>
            <a:off x="3563938" y="2424113"/>
            <a:ext cx="1587" cy="43180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fr-FR"/>
          </a:p>
        </p:txBody>
      </p:sp>
      <p:sp>
        <p:nvSpPr>
          <p:cNvPr id="52262" name="WordArt 38"/>
          <p:cNvSpPr>
            <a:spLocks noChangeAspect="1" noChangeArrowheads="1" noChangeShapeType="1" noTextEdit="1"/>
          </p:cNvSpPr>
          <p:nvPr/>
        </p:nvSpPr>
        <p:spPr bwMode="auto">
          <a:xfrm>
            <a:off x="3400425" y="3048000"/>
            <a:ext cx="2303463" cy="5810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b="1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cs typeface="Arabic Transparent"/>
              </a:rPr>
              <a:t>الوظيفة الشاملة</a:t>
            </a:r>
            <a:endParaRPr lang="fr-FR" b="1" kern="10">
              <a:ln w="9525">
                <a:solidFill>
                  <a:srgbClr val="FF0000"/>
                </a:solidFill>
                <a:round/>
                <a:headEnd/>
                <a:tailEnd/>
              </a:ln>
              <a:solidFill>
                <a:srgbClr val="000000"/>
              </a:solidFill>
              <a:cs typeface="Arabic Transparen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2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2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2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2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52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52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52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52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52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" dur="500"/>
                                        <p:tgtEl>
                                          <p:spTgt spid="52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" dur="500"/>
                                        <p:tgtEl>
                                          <p:spTgt spid="52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52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52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6" dur="500"/>
                                        <p:tgtEl>
                                          <p:spTgt spid="52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1" dur="500"/>
                                        <p:tgtEl>
                                          <p:spTgt spid="52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6" dur="500"/>
                                        <p:tgtEl>
                                          <p:spTgt spid="52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1" dur="500"/>
                                        <p:tgtEl>
                                          <p:spTgt spid="52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44" grpId="0"/>
      <p:bldP spid="52246" grpId="0"/>
      <p:bldP spid="52247" grpId="0" animBg="1"/>
      <p:bldP spid="52248" grpId="0" animBg="1"/>
      <p:bldP spid="52249" grpId="0" animBg="1"/>
      <p:bldP spid="52250" grpId="0" animBg="1"/>
      <p:bldP spid="52251" grpId="0" animBg="1"/>
      <p:bldP spid="52252" grpId="0" animBg="1"/>
      <p:bldP spid="52253" grpId="0"/>
      <p:bldP spid="52254" grpId="0"/>
      <p:bldP spid="52255" grpId="0"/>
      <p:bldP spid="52256" grpId="0"/>
      <p:bldP spid="52257" grpId="0"/>
      <p:bldP spid="52259" grpId="0" animBg="1"/>
      <p:bldP spid="52260" grpId="0" animBg="1"/>
      <p:bldP spid="52261" grpId="0" animBg="1"/>
      <p:bldP spid="5226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05" name="Text Box 21"/>
          <p:cNvSpPr txBox="1">
            <a:spLocks noChangeAspect="1" noChangeArrowheads="1"/>
          </p:cNvSpPr>
          <p:nvPr/>
        </p:nvSpPr>
        <p:spPr bwMode="auto">
          <a:xfrm>
            <a:off x="3441700" y="4175125"/>
            <a:ext cx="581025" cy="2905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ar-DZ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طاقة</a:t>
            </a:r>
            <a:r>
              <a:rPr lang="fr-FR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67606" name="Text Box 22"/>
          <p:cNvSpPr txBox="1">
            <a:spLocks noChangeAspect="1" noChangeArrowheads="1"/>
          </p:cNvSpPr>
          <p:nvPr/>
        </p:nvSpPr>
        <p:spPr bwMode="auto">
          <a:xfrm>
            <a:off x="4572000" y="3946525"/>
            <a:ext cx="792163" cy="64928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امر التشغيل </a:t>
            </a:r>
          </a:p>
        </p:txBody>
      </p:sp>
      <p:sp>
        <p:nvSpPr>
          <p:cNvPr id="67607" name="Text Box 23"/>
          <p:cNvSpPr txBox="1">
            <a:spLocks noChangeAspect="1" noChangeArrowheads="1"/>
          </p:cNvSpPr>
          <p:nvPr/>
        </p:nvSpPr>
        <p:spPr bwMode="auto">
          <a:xfrm>
            <a:off x="5407025" y="4165600"/>
            <a:ext cx="677863" cy="4349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تعديل</a:t>
            </a:r>
          </a:p>
        </p:txBody>
      </p:sp>
      <p:sp>
        <p:nvSpPr>
          <p:cNvPr id="67608" name="Text Box 24"/>
          <p:cNvSpPr txBox="1">
            <a:spLocks noChangeAspect="1" noChangeArrowheads="1"/>
          </p:cNvSpPr>
          <p:nvPr/>
        </p:nvSpPr>
        <p:spPr bwMode="auto">
          <a:xfrm>
            <a:off x="3463925" y="4811713"/>
            <a:ext cx="2547938" cy="777875"/>
          </a:xfrm>
          <a:prstGeom prst="rect">
            <a:avLst/>
          </a:prstGeom>
          <a:solidFill>
            <a:srgbClr val="FFCC99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7609" name="Line 25"/>
          <p:cNvSpPr>
            <a:spLocks noChangeAspect="1" noChangeShapeType="1"/>
          </p:cNvSpPr>
          <p:nvPr/>
        </p:nvSpPr>
        <p:spPr bwMode="auto">
          <a:xfrm>
            <a:off x="3068638" y="5127625"/>
            <a:ext cx="352425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67610" name="Line 26"/>
          <p:cNvSpPr>
            <a:spLocks noChangeAspect="1" noChangeShapeType="1"/>
          </p:cNvSpPr>
          <p:nvPr/>
        </p:nvSpPr>
        <p:spPr bwMode="auto">
          <a:xfrm>
            <a:off x="6034088" y="5059363"/>
            <a:ext cx="347662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67611" name="Line 27"/>
          <p:cNvSpPr>
            <a:spLocks noChangeAspect="1" noChangeShapeType="1"/>
          </p:cNvSpPr>
          <p:nvPr/>
        </p:nvSpPr>
        <p:spPr bwMode="auto">
          <a:xfrm>
            <a:off x="5102225" y="4516438"/>
            <a:ext cx="0" cy="27305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67612" name="Line 28"/>
          <p:cNvSpPr>
            <a:spLocks noChangeAspect="1" noChangeShapeType="1"/>
          </p:cNvSpPr>
          <p:nvPr/>
        </p:nvSpPr>
        <p:spPr bwMode="auto">
          <a:xfrm flipV="1">
            <a:off x="4787900" y="5627688"/>
            <a:ext cx="3175" cy="417512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67613" name="Text Box 29"/>
          <p:cNvSpPr txBox="1">
            <a:spLocks noChangeAspect="1" noChangeArrowheads="1"/>
          </p:cNvSpPr>
          <p:nvPr/>
        </p:nvSpPr>
        <p:spPr bwMode="auto">
          <a:xfrm>
            <a:off x="1570038" y="4918075"/>
            <a:ext cx="1541462" cy="3603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قطعة غير مثقوبة</a:t>
            </a:r>
          </a:p>
        </p:txBody>
      </p:sp>
      <p:sp>
        <p:nvSpPr>
          <p:cNvPr id="67614" name="Text Box 30"/>
          <p:cNvSpPr txBox="1">
            <a:spLocks noChangeAspect="1" noChangeArrowheads="1"/>
          </p:cNvSpPr>
          <p:nvPr/>
        </p:nvSpPr>
        <p:spPr bwMode="auto">
          <a:xfrm>
            <a:off x="3563938" y="6021388"/>
            <a:ext cx="1944687" cy="4349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آلة الثقب وآلة الدفع</a:t>
            </a:r>
            <a:endParaRPr lang="en-US" b="1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67615" name="Text Box 31"/>
          <p:cNvSpPr txBox="1">
            <a:spLocks noChangeAspect="1" noChangeArrowheads="1"/>
          </p:cNvSpPr>
          <p:nvPr/>
        </p:nvSpPr>
        <p:spPr bwMode="auto">
          <a:xfrm>
            <a:off x="6156325" y="4868863"/>
            <a:ext cx="1236663" cy="4730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قطعة مثقوبة  </a:t>
            </a:r>
            <a:endParaRPr lang="fr-FR" b="1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eaLnBrk="0" hangingPunct="0"/>
            <a:endParaRPr lang="fr-FR" b="1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67616" name="Line 32"/>
          <p:cNvSpPr>
            <a:spLocks noChangeAspect="1" noChangeShapeType="1"/>
          </p:cNvSpPr>
          <p:nvPr/>
        </p:nvSpPr>
        <p:spPr bwMode="auto">
          <a:xfrm>
            <a:off x="5795963" y="4524375"/>
            <a:ext cx="0" cy="27305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67617" name="Line 33"/>
          <p:cNvSpPr>
            <a:spLocks noChangeAspect="1" noChangeShapeType="1"/>
          </p:cNvSpPr>
          <p:nvPr/>
        </p:nvSpPr>
        <p:spPr bwMode="auto">
          <a:xfrm>
            <a:off x="3708400" y="4524375"/>
            <a:ext cx="0" cy="27305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67618" name="Line 34"/>
          <p:cNvSpPr>
            <a:spLocks noChangeAspect="1" noChangeShapeType="1"/>
          </p:cNvSpPr>
          <p:nvPr/>
        </p:nvSpPr>
        <p:spPr bwMode="auto">
          <a:xfrm>
            <a:off x="4356100" y="4513263"/>
            <a:ext cx="0" cy="27305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67619" name="Text Box 35"/>
          <p:cNvSpPr txBox="1">
            <a:spLocks noChangeAspect="1" noChangeArrowheads="1"/>
          </p:cNvSpPr>
          <p:nvPr/>
        </p:nvSpPr>
        <p:spPr bwMode="auto">
          <a:xfrm>
            <a:off x="3863975" y="4187825"/>
            <a:ext cx="768350" cy="3984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SA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برنامج</a:t>
            </a:r>
          </a:p>
        </p:txBody>
      </p:sp>
      <p:sp>
        <p:nvSpPr>
          <p:cNvPr id="67620" name="WordArt 36"/>
          <p:cNvSpPr>
            <a:spLocks noChangeAspect="1" noChangeArrowheads="1" noChangeShapeType="1" noTextEdit="1"/>
          </p:cNvSpPr>
          <p:nvPr/>
        </p:nvSpPr>
        <p:spPr bwMode="auto">
          <a:xfrm>
            <a:off x="3995738" y="4975225"/>
            <a:ext cx="1655762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2000" b="1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cs typeface="Arabic Transparent"/>
              </a:rPr>
              <a:t>اثقب القطعة</a:t>
            </a:r>
            <a:endParaRPr lang="fr-FR" sz="2000" b="1" kern="10">
              <a:ln w="9525">
                <a:solidFill>
                  <a:srgbClr val="FF0000"/>
                </a:solidFill>
                <a:round/>
                <a:headEnd/>
                <a:tailEnd/>
              </a:ln>
              <a:solidFill>
                <a:srgbClr val="000000"/>
              </a:solidFill>
              <a:cs typeface="Arabic Transparent"/>
            </a:endParaRPr>
          </a:p>
        </p:txBody>
      </p:sp>
      <p:sp>
        <p:nvSpPr>
          <p:cNvPr id="67621" name="Line 37"/>
          <p:cNvSpPr>
            <a:spLocks noChangeAspect="1" noChangeShapeType="1"/>
          </p:cNvSpPr>
          <p:nvPr/>
        </p:nvSpPr>
        <p:spPr bwMode="auto">
          <a:xfrm>
            <a:off x="6011863" y="5413375"/>
            <a:ext cx="204787" cy="1588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67622" name="Text Box 38"/>
          <p:cNvSpPr txBox="1">
            <a:spLocks noChangeAspect="1" noChangeArrowheads="1"/>
          </p:cNvSpPr>
          <p:nvPr/>
        </p:nvSpPr>
        <p:spPr bwMode="auto">
          <a:xfrm>
            <a:off x="6011863" y="5222875"/>
            <a:ext cx="782637" cy="4730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نفايات  </a:t>
            </a:r>
            <a:endParaRPr lang="fr-FR" b="1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eaLnBrk="0" hangingPunct="0"/>
            <a:endParaRPr lang="fr-FR" b="1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pic>
        <p:nvPicPr>
          <p:cNvPr id="21" name="Image 20"/>
          <p:cNvPicPr>
            <a:picLocks noChangeAspect="1"/>
          </p:cNvPicPr>
          <p:nvPr/>
        </p:nvPicPr>
        <p:blipFill>
          <a:blip r:embed="rId2"/>
          <a:srcRect l="3116"/>
          <a:stretch>
            <a:fillRect/>
          </a:stretch>
        </p:blipFill>
        <p:spPr bwMode="auto">
          <a:xfrm>
            <a:off x="2143108" y="0"/>
            <a:ext cx="4810665" cy="3744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7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7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7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7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67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7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7" dur="500"/>
                                        <p:tgtEl>
                                          <p:spTgt spid="67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67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67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67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67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67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67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67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67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67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7" dur="500"/>
                                        <p:tgtEl>
                                          <p:spTgt spid="67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67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605" grpId="0"/>
      <p:bldP spid="67606" grpId="0"/>
      <p:bldP spid="67607" grpId="0"/>
      <p:bldP spid="67608" grpId="0" animBg="1"/>
      <p:bldP spid="67609" grpId="0" animBg="1"/>
      <p:bldP spid="67610" grpId="0" animBg="1"/>
      <p:bldP spid="67611" grpId="0" animBg="1"/>
      <p:bldP spid="67612" grpId="0" animBg="1"/>
      <p:bldP spid="67613" grpId="0"/>
      <p:bldP spid="67614" grpId="0"/>
      <p:bldP spid="67615" grpId="0"/>
      <p:bldP spid="67616" grpId="0" animBg="1"/>
      <p:bldP spid="67617" grpId="0" animBg="1"/>
      <p:bldP spid="67618" grpId="0" animBg="1"/>
      <p:bldP spid="67619" grpId="0"/>
      <p:bldP spid="67620" grpId="0" animBg="1"/>
      <p:bldP spid="67621" grpId="0" animBg="1"/>
      <p:bldP spid="6762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Text Box 3"/>
          <p:cNvSpPr txBox="1">
            <a:spLocks noChangeAspect="1" noChangeArrowheads="1"/>
          </p:cNvSpPr>
          <p:nvPr/>
        </p:nvSpPr>
        <p:spPr bwMode="auto">
          <a:xfrm>
            <a:off x="3505200" y="2035429"/>
            <a:ext cx="730250" cy="3048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ar-DZ" sz="24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طاقة</a:t>
            </a:r>
            <a:r>
              <a:rPr lang="fr-FR" sz="24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65540" name="Text Box 4"/>
          <p:cNvSpPr txBox="1">
            <a:spLocks noChangeAspect="1" noChangeArrowheads="1"/>
          </p:cNvSpPr>
          <p:nvPr/>
        </p:nvSpPr>
        <p:spPr bwMode="auto">
          <a:xfrm>
            <a:off x="4522788" y="2014792"/>
            <a:ext cx="703262" cy="3556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2400" b="1" dirty="0" err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امر</a:t>
            </a:r>
            <a:r>
              <a:rPr lang="ar-DZ" sz="24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</a:p>
        </p:txBody>
      </p:sp>
      <p:sp>
        <p:nvSpPr>
          <p:cNvPr id="65541" name="Text Box 5"/>
          <p:cNvSpPr txBox="1">
            <a:spLocks noChangeAspect="1" noChangeArrowheads="1"/>
          </p:cNvSpPr>
          <p:nvPr/>
        </p:nvSpPr>
        <p:spPr bwMode="auto">
          <a:xfrm>
            <a:off x="4103688" y="1995742"/>
            <a:ext cx="711200" cy="457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24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تعديل</a:t>
            </a:r>
          </a:p>
        </p:txBody>
      </p:sp>
      <p:sp>
        <p:nvSpPr>
          <p:cNvPr id="65542" name="Text Box 6"/>
          <p:cNvSpPr txBox="1">
            <a:spLocks noChangeAspect="1" noChangeArrowheads="1"/>
          </p:cNvSpPr>
          <p:nvPr/>
        </p:nvSpPr>
        <p:spPr bwMode="auto">
          <a:xfrm>
            <a:off x="3433763" y="2684463"/>
            <a:ext cx="2519362" cy="1087437"/>
          </a:xfrm>
          <a:prstGeom prst="rect">
            <a:avLst/>
          </a:prstGeom>
          <a:solidFill>
            <a:srgbClr val="FFCC99"/>
          </a:solidFill>
          <a:ln w="571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5543" name="Line 7"/>
          <p:cNvSpPr>
            <a:spLocks noChangeAspect="1" noChangeShapeType="1"/>
          </p:cNvSpPr>
          <p:nvPr/>
        </p:nvSpPr>
        <p:spPr bwMode="auto">
          <a:xfrm>
            <a:off x="2857500" y="3181350"/>
            <a:ext cx="576263" cy="3175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65544" name="Line 8"/>
          <p:cNvSpPr>
            <a:spLocks noChangeAspect="1" noChangeShapeType="1"/>
          </p:cNvSpPr>
          <p:nvPr/>
        </p:nvSpPr>
        <p:spPr bwMode="auto">
          <a:xfrm>
            <a:off x="5956300" y="3128963"/>
            <a:ext cx="673100" cy="3175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65545" name="Line 9"/>
          <p:cNvSpPr>
            <a:spLocks noChangeAspect="1" noChangeShapeType="1"/>
          </p:cNvSpPr>
          <p:nvPr/>
        </p:nvSpPr>
        <p:spPr bwMode="auto">
          <a:xfrm>
            <a:off x="4932363" y="2420874"/>
            <a:ext cx="1587" cy="239713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5546" name="Line 10"/>
          <p:cNvSpPr>
            <a:spLocks noChangeAspect="1" noChangeShapeType="1"/>
          </p:cNvSpPr>
          <p:nvPr/>
        </p:nvSpPr>
        <p:spPr bwMode="auto">
          <a:xfrm flipV="1">
            <a:off x="4759325" y="3813175"/>
            <a:ext cx="4763" cy="74295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65547" name="Text Box 11"/>
          <p:cNvSpPr txBox="1">
            <a:spLocks noChangeAspect="1" noChangeArrowheads="1"/>
          </p:cNvSpPr>
          <p:nvPr/>
        </p:nvSpPr>
        <p:spPr bwMode="auto">
          <a:xfrm>
            <a:off x="271463" y="2881313"/>
            <a:ext cx="2500312" cy="3794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3200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قطعة غير مثقوبة</a:t>
            </a:r>
            <a:endParaRPr lang="ar-DZ" sz="3200" b="1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65548" name="Text Box 12"/>
          <p:cNvSpPr txBox="1">
            <a:spLocks noChangeAspect="1" noChangeArrowheads="1"/>
          </p:cNvSpPr>
          <p:nvPr/>
        </p:nvSpPr>
        <p:spPr bwMode="auto">
          <a:xfrm>
            <a:off x="3216275" y="4513263"/>
            <a:ext cx="2982913" cy="619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3200" b="1">
                <a:solidFill>
                  <a:srgbClr val="993366"/>
                </a:solidFill>
                <a:ea typeface="Times New Roman" pitchFamily="18" charset="0"/>
                <a:cs typeface="Arabic Transparent" pitchFamily="2" charset="-78"/>
              </a:rPr>
              <a:t>آلة الثقب والة الدفع</a:t>
            </a:r>
            <a:endParaRPr lang="en-US" sz="3200" b="1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65549" name="Text Box 13"/>
          <p:cNvSpPr txBox="1">
            <a:spLocks noChangeAspect="1" noChangeArrowheads="1"/>
          </p:cNvSpPr>
          <p:nvPr/>
        </p:nvSpPr>
        <p:spPr bwMode="auto">
          <a:xfrm>
            <a:off x="6689725" y="2819400"/>
            <a:ext cx="1871663" cy="57943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3200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قطعة مثقوبة  </a:t>
            </a:r>
            <a:endParaRPr lang="fr-FR" sz="3200" b="1">
              <a:ea typeface="Times New Roman" pitchFamily="18" charset="0"/>
              <a:cs typeface="Arabic Transparent" pitchFamily="2" charset="-78"/>
            </a:endParaRPr>
          </a:p>
          <a:p>
            <a:pPr eaLnBrk="0" hangingPunct="0"/>
            <a:endParaRPr lang="fr-FR" sz="3200" b="1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65550" name="Line 14"/>
          <p:cNvSpPr>
            <a:spLocks noChangeAspect="1" noChangeShapeType="1"/>
          </p:cNvSpPr>
          <p:nvPr/>
        </p:nvSpPr>
        <p:spPr bwMode="auto">
          <a:xfrm>
            <a:off x="4460875" y="2403412"/>
            <a:ext cx="1588" cy="238125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5551" name="Line 15"/>
          <p:cNvSpPr>
            <a:spLocks noChangeShapeType="1"/>
          </p:cNvSpPr>
          <p:nvPr/>
        </p:nvSpPr>
        <p:spPr bwMode="auto">
          <a:xfrm>
            <a:off x="3981450" y="2385949"/>
            <a:ext cx="1588" cy="252413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5552" name="Text Box 16"/>
          <p:cNvSpPr txBox="1">
            <a:spLocks noChangeAspect="1" noChangeArrowheads="1"/>
          </p:cNvSpPr>
          <p:nvPr/>
        </p:nvSpPr>
        <p:spPr bwMode="auto">
          <a:xfrm>
            <a:off x="3951288" y="2762250"/>
            <a:ext cx="1550987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fr-FR"/>
          </a:p>
        </p:txBody>
      </p:sp>
      <p:sp>
        <p:nvSpPr>
          <p:cNvPr id="65553" name="Oval 17"/>
          <p:cNvSpPr>
            <a:spLocks noChangeAspect="1" noChangeArrowheads="1"/>
          </p:cNvSpPr>
          <p:nvPr/>
        </p:nvSpPr>
        <p:spPr bwMode="auto">
          <a:xfrm>
            <a:off x="3281363" y="4449763"/>
            <a:ext cx="3024187" cy="709612"/>
          </a:xfrm>
          <a:prstGeom prst="ellipse">
            <a:avLst/>
          </a:prstGeom>
          <a:noFill/>
          <a:ln w="9525">
            <a:solidFill>
              <a:srgbClr val="0066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5554" name="Oval 18"/>
          <p:cNvSpPr>
            <a:spLocks noChangeAspect="1" noChangeArrowheads="1"/>
          </p:cNvSpPr>
          <p:nvPr/>
        </p:nvSpPr>
        <p:spPr bwMode="auto">
          <a:xfrm>
            <a:off x="6700838" y="2701925"/>
            <a:ext cx="1944687" cy="793750"/>
          </a:xfrm>
          <a:prstGeom prst="ellipse">
            <a:avLst/>
          </a:prstGeom>
          <a:noFill/>
          <a:ln w="9525">
            <a:solidFill>
              <a:srgbClr val="0066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5555" name="Oval 19"/>
          <p:cNvSpPr>
            <a:spLocks noChangeAspect="1" noChangeArrowheads="1"/>
          </p:cNvSpPr>
          <p:nvPr/>
        </p:nvSpPr>
        <p:spPr bwMode="auto">
          <a:xfrm>
            <a:off x="3563938" y="1969643"/>
            <a:ext cx="2447925" cy="576263"/>
          </a:xfrm>
          <a:prstGeom prst="ellipse">
            <a:avLst/>
          </a:prstGeom>
          <a:noFill/>
          <a:ln w="9525">
            <a:solidFill>
              <a:srgbClr val="0066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5556" name="Oval 20"/>
          <p:cNvSpPr>
            <a:spLocks noChangeAspect="1" noChangeArrowheads="1"/>
          </p:cNvSpPr>
          <p:nvPr/>
        </p:nvSpPr>
        <p:spPr bwMode="auto">
          <a:xfrm>
            <a:off x="250825" y="2776538"/>
            <a:ext cx="2592388" cy="722312"/>
          </a:xfrm>
          <a:prstGeom prst="ellipse">
            <a:avLst/>
          </a:prstGeom>
          <a:noFill/>
          <a:ln w="9525">
            <a:solidFill>
              <a:srgbClr val="0066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5557" name="Line 21"/>
          <p:cNvSpPr>
            <a:spLocks noChangeAspect="1" noChangeShapeType="1"/>
          </p:cNvSpPr>
          <p:nvPr/>
        </p:nvSpPr>
        <p:spPr bwMode="auto">
          <a:xfrm flipV="1">
            <a:off x="4729163" y="1700213"/>
            <a:ext cx="1587" cy="28733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65558" name="Text Box 22"/>
          <p:cNvSpPr txBox="1">
            <a:spLocks noChangeAspect="1" noChangeArrowheads="1"/>
          </p:cNvSpPr>
          <p:nvPr/>
        </p:nvSpPr>
        <p:spPr bwMode="auto">
          <a:xfrm>
            <a:off x="415925" y="3741738"/>
            <a:ext cx="2174875" cy="3794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3200" b="1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المادة الأولية </a:t>
            </a:r>
            <a:endParaRPr lang="ar-DZ" sz="3200" b="1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65559" name="Text Box 23"/>
          <p:cNvSpPr txBox="1">
            <a:spLocks noChangeAspect="1" noChangeArrowheads="1"/>
          </p:cNvSpPr>
          <p:nvPr/>
        </p:nvSpPr>
        <p:spPr bwMode="auto">
          <a:xfrm>
            <a:off x="3937000" y="5348288"/>
            <a:ext cx="1219200" cy="457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3200" b="1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السند</a:t>
            </a:r>
            <a:endParaRPr lang="ar-DZ" sz="3200" b="1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65560" name="Text Box 24"/>
          <p:cNvSpPr txBox="1">
            <a:spLocks noChangeAspect="1" noChangeArrowheads="1"/>
          </p:cNvSpPr>
          <p:nvPr/>
        </p:nvSpPr>
        <p:spPr bwMode="auto">
          <a:xfrm>
            <a:off x="3505200" y="1273175"/>
            <a:ext cx="2376488" cy="6286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3200" b="1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معطيات المراقبة </a:t>
            </a:r>
            <a:endParaRPr lang="ar-DZ" sz="3200" b="1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65561" name="Text Box 25"/>
          <p:cNvSpPr txBox="1">
            <a:spLocks noChangeAspect="1" noChangeArrowheads="1"/>
          </p:cNvSpPr>
          <p:nvPr/>
        </p:nvSpPr>
        <p:spPr bwMode="auto">
          <a:xfrm>
            <a:off x="6773863" y="3684588"/>
            <a:ext cx="2132012" cy="57943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/>
            <a:r>
              <a:rPr lang="ar-DZ" sz="3200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المادة المصنعة</a:t>
            </a:r>
            <a:endParaRPr lang="ar-DZ" sz="3200" b="1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65562" name="Line 26"/>
          <p:cNvSpPr>
            <a:spLocks noChangeAspect="1" noChangeShapeType="1"/>
          </p:cNvSpPr>
          <p:nvPr/>
        </p:nvSpPr>
        <p:spPr bwMode="auto">
          <a:xfrm>
            <a:off x="4729163" y="5203825"/>
            <a:ext cx="1587" cy="28733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65563" name="Line 27"/>
          <p:cNvSpPr>
            <a:spLocks noChangeAspect="1" noChangeShapeType="1"/>
          </p:cNvSpPr>
          <p:nvPr/>
        </p:nvSpPr>
        <p:spPr bwMode="auto">
          <a:xfrm>
            <a:off x="1619250" y="3530600"/>
            <a:ext cx="1588" cy="28733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65564" name="Line 28"/>
          <p:cNvSpPr>
            <a:spLocks noChangeAspect="1" noChangeShapeType="1"/>
          </p:cNvSpPr>
          <p:nvPr/>
        </p:nvSpPr>
        <p:spPr bwMode="auto">
          <a:xfrm>
            <a:off x="7721600" y="3540125"/>
            <a:ext cx="1588" cy="28733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65565" name="Oval 29"/>
          <p:cNvSpPr>
            <a:spLocks noChangeAspect="1" noChangeArrowheads="1"/>
          </p:cNvSpPr>
          <p:nvPr/>
        </p:nvSpPr>
        <p:spPr bwMode="auto">
          <a:xfrm>
            <a:off x="3505200" y="2781300"/>
            <a:ext cx="2232025" cy="842963"/>
          </a:xfrm>
          <a:prstGeom prst="ellipse">
            <a:avLst/>
          </a:prstGeom>
          <a:noFill/>
          <a:ln w="9525">
            <a:solidFill>
              <a:srgbClr val="0066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5566" name="Text Box 30"/>
          <p:cNvSpPr txBox="1">
            <a:spLocks noChangeAspect="1" noChangeArrowheads="1"/>
          </p:cNvSpPr>
          <p:nvPr/>
        </p:nvSpPr>
        <p:spPr bwMode="auto">
          <a:xfrm>
            <a:off x="481013" y="1628775"/>
            <a:ext cx="2332037" cy="46513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3200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الوظيفة الشاملة</a:t>
            </a:r>
            <a:endParaRPr lang="ar-DZ" sz="3200" b="1" dirty="0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65567" name="Line 31"/>
          <p:cNvSpPr>
            <a:spLocks noChangeAspect="1" noChangeShapeType="1"/>
          </p:cNvSpPr>
          <p:nvPr/>
        </p:nvSpPr>
        <p:spPr bwMode="auto">
          <a:xfrm>
            <a:off x="2984500" y="1966913"/>
            <a:ext cx="952500" cy="863600"/>
          </a:xfrm>
          <a:prstGeom prst="line">
            <a:avLst/>
          </a:prstGeom>
          <a:ln>
            <a:solidFill>
              <a:srgbClr val="FF0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5568" name="Line 32"/>
          <p:cNvSpPr>
            <a:spLocks noChangeAspect="1" noChangeShapeType="1"/>
          </p:cNvSpPr>
          <p:nvPr/>
        </p:nvSpPr>
        <p:spPr bwMode="auto">
          <a:xfrm flipH="1">
            <a:off x="2747582" y="1963738"/>
            <a:ext cx="236537" cy="1587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5570" name="Line 34"/>
          <p:cNvSpPr>
            <a:spLocks noChangeShapeType="1"/>
          </p:cNvSpPr>
          <p:nvPr/>
        </p:nvSpPr>
        <p:spPr bwMode="auto">
          <a:xfrm>
            <a:off x="5484813" y="2398649"/>
            <a:ext cx="1587" cy="252413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5571" name="Text Box 35"/>
          <p:cNvSpPr txBox="1">
            <a:spLocks noChangeAspect="1" noChangeArrowheads="1"/>
          </p:cNvSpPr>
          <p:nvPr/>
        </p:nvSpPr>
        <p:spPr bwMode="auto">
          <a:xfrm>
            <a:off x="5143504" y="2003679"/>
            <a:ext cx="877884" cy="4159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SA" sz="24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برنامج</a:t>
            </a:r>
          </a:p>
        </p:txBody>
      </p:sp>
      <p:sp>
        <p:nvSpPr>
          <p:cNvPr id="29730" name="Rectangle 36"/>
          <p:cNvSpPr>
            <a:spLocks noChangeArrowheads="1"/>
          </p:cNvSpPr>
          <p:nvPr/>
        </p:nvSpPr>
        <p:spPr bwMode="auto">
          <a:xfrm>
            <a:off x="1204913" y="2957513"/>
            <a:ext cx="1587" cy="15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5573" name="WordArt 37"/>
          <p:cNvSpPr>
            <a:spLocks noChangeArrowheads="1" noChangeShapeType="1" noTextEdit="1"/>
          </p:cNvSpPr>
          <p:nvPr/>
        </p:nvSpPr>
        <p:spPr bwMode="auto">
          <a:xfrm>
            <a:off x="3721100" y="2846388"/>
            <a:ext cx="1876425" cy="5905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4000" b="1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cs typeface="Arabic Transparent"/>
              </a:rPr>
              <a:t>عملية الثقب</a:t>
            </a:r>
            <a:endParaRPr lang="fr-FR" sz="4000" b="1" kern="10">
              <a:ln w="9525">
                <a:solidFill>
                  <a:srgbClr val="FF0000"/>
                </a:solidFill>
                <a:round/>
                <a:headEnd/>
                <a:tailEnd/>
              </a:ln>
              <a:solidFill>
                <a:srgbClr val="000000"/>
              </a:solidFill>
              <a:cs typeface="Arabic Transparent"/>
            </a:endParaRPr>
          </a:p>
        </p:txBody>
      </p:sp>
      <p:sp>
        <p:nvSpPr>
          <p:cNvPr id="29732" name="Rectangle 39"/>
          <p:cNvSpPr>
            <a:spLocks noChangeArrowheads="1"/>
          </p:cNvSpPr>
          <p:nvPr/>
        </p:nvSpPr>
        <p:spPr bwMode="auto">
          <a:xfrm>
            <a:off x="1204913" y="3548063"/>
            <a:ext cx="1587" cy="15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5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5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65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65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65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65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65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65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65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65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65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65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65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65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65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65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65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0" dur="500"/>
                                        <p:tgtEl>
                                          <p:spTgt spid="65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5" dur="500"/>
                                        <p:tgtEl>
                                          <p:spTgt spid="65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0" dur="500"/>
                                        <p:tgtEl>
                                          <p:spTgt spid="65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5" dur="500"/>
                                        <p:tgtEl>
                                          <p:spTgt spid="65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0" dur="500"/>
                                        <p:tgtEl>
                                          <p:spTgt spid="65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5" dur="500"/>
                                        <p:tgtEl>
                                          <p:spTgt spid="65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0" dur="500"/>
                                        <p:tgtEl>
                                          <p:spTgt spid="65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5" dur="500"/>
                                        <p:tgtEl>
                                          <p:spTgt spid="65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0" dur="500"/>
                                        <p:tgtEl>
                                          <p:spTgt spid="65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5" dur="500"/>
                                        <p:tgtEl>
                                          <p:spTgt spid="65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0" dur="500"/>
                                        <p:tgtEl>
                                          <p:spTgt spid="65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5" dur="500"/>
                                        <p:tgtEl>
                                          <p:spTgt spid="65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0" dur="500"/>
                                        <p:tgtEl>
                                          <p:spTgt spid="65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5" dur="500"/>
                                        <p:tgtEl>
                                          <p:spTgt spid="65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8" dur="500"/>
                                        <p:tgtEl>
                                          <p:spTgt spid="65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3" dur="500"/>
                                        <p:tgtEl>
                                          <p:spTgt spid="65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9" grpId="0"/>
      <p:bldP spid="65540" grpId="0"/>
      <p:bldP spid="65541" grpId="0"/>
      <p:bldP spid="65542" grpId="0" animBg="1"/>
      <p:bldP spid="65543" grpId="0" animBg="1"/>
      <p:bldP spid="65544" grpId="0" animBg="1"/>
      <p:bldP spid="65545" grpId="0" animBg="1"/>
      <p:bldP spid="65546" grpId="0" animBg="1"/>
      <p:bldP spid="65547" grpId="0"/>
      <p:bldP spid="65548" grpId="0"/>
      <p:bldP spid="65549" grpId="0"/>
      <p:bldP spid="65550" grpId="0" animBg="1"/>
      <p:bldP spid="65551" grpId="0" animBg="1"/>
      <p:bldP spid="65552" grpId="0" animBg="1"/>
      <p:bldP spid="65553" grpId="0" animBg="1"/>
      <p:bldP spid="65554" grpId="0" animBg="1"/>
      <p:bldP spid="65555" grpId="0" animBg="1"/>
      <p:bldP spid="65556" grpId="0" animBg="1"/>
      <p:bldP spid="65557" grpId="0" animBg="1"/>
      <p:bldP spid="65558" grpId="0"/>
      <p:bldP spid="65559" grpId="0"/>
      <p:bldP spid="65560" grpId="0"/>
      <p:bldP spid="65561" grpId="0"/>
      <p:bldP spid="65562" grpId="0" animBg="1"/>
      <p:bldP spid="65563" grpId="0" animBg="1"/>
      <p:bldP spid="65564" grpId="0" animBg="1"/>
      <p:bldP spid="65565" grpId="0" animBg="1"/>
      <p:bldP spid="65566" grpId="0"/>
      <p:bldP spid="65567" grpId="0" animBg="1"/>
      <p:bldP spid="65568" grpId="0" animBg="1"/>
      <p:bldP spid="65570" grpId="0" animBg="1"/>
      <p:bldP spid="65571" grpId="0"/>
      <p:bldP spid="6557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9" name="Text Box 5"/>
          <p:cNvSpPr txBox="1">
            <a:spLocks noChangeAspect="1" noChangeArrowheads="1"/>
          </p:cNvSpPr>
          <p:nvPr/>
        </p:nvSpPr>
        <p:spPr bwMode="auto">
          <a:xfrm>
            <a:off x="3081338" y="1782763"/>
            <a:ext cx="936625" cy="4683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24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طاقة</a:t>
            </a:r>
            <a:r>
              <a:rPr lang="fr-FR" sz="24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endParaRPr lang="en-US" sz="2400" b="1">
              <a:solidFill>
                <a:schemeClr val="tx1"/>
              </a:solidFill>
            </a:endParaRPr>
          </a:p>
        </p:txBody>
      </p:sp>
      <p:sp>
        <p:nvSpPr>
          <p:cNvPr id="82950" name="Text Box 6"/>
          <p:cNvSpPr txBox="1">
            <a:spLocks noChangeAspect="1" noChangeArrowheads="1"/>
          </p:cNvSpPr>
          <p:nvPr/>
        </p:nvSpPr>
        <p:spPr bwMode="auto">
          <a:xfrm>
            <a:off x="5437188" y="1719263"/>
            <a:ext cx="1584325" cy="57626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24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امر التشغيل </a:t>
            </a:r>
          </a:p>
        </p:txBody>
      </p:sp>
      <p:sp>
        <p:nvSpPr>
          <p:cNvPr id="82952" name="Text Box 8"/>
          <p:cNvSpPr txBox="1">
            <a:spLocks noChangeAspect="1" noChangeArrowheads="1"/>
          </p:cNvSpPr>
          <p:nvPr/>
        </p:nvSpPr>
        <p:spPr bwMode="auto">
          <a:xfrm>
            <a:off x="3009900" y="2571750"/>
            <a:ext cx="3600450" cy="1098550"/>
          </a:xfrm>
          <a:prstGeom prst="rect">
            <a:avLst/>
          </a:prstGeom>
          <a:solidFill>
            <a:srgbClr val="FFCC99"/>
          </a:solidFill>
          <a:ln w="571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2953" name="Line 9"/>
          <p:cNvSpPr>
            <a:spLocks noChangeShapeType="1"/>
          </p:cNvSpPr>
          <p:nvPr/>
        </p:nvSpPr>
        <p:spPr bwMode="auto">
          <a:xfrm>
            <a:off x="2447925" y="2716213"/>
            <a:ext cx="5334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fr-FR"/>
          </a:p>
        </p:txBody>
      </p:sp>
      <p:sp>
        <p:nvSpPr>
          <p:cNvPr id="82954" name="Line 10"/>
          <p:cNvSpPr>
            <a:spLocks noChangeShapeType="1"/>
          </p:cNvSpPr>
          <p:nvPr/>
        </p:nvSpPr>
        <p:spPr bwMode="auto">
          <a:xfrm>
            <a:off x="6624638" y="2862263"/>
            <a:ext cx="420687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fr-FR"/>
          </a:p>
        </p:txBody>
      </p:sp>
      <p:sp>
        <p:nvSpPr>
          <p:cNvPr id="82955" name="Line 11"/>
          <p:cNvSpPr>
            <a:spLocks noChangeAspect="1" noChangeShapeType="1"/>
          </p:cNvSpPr>
          <p:nvPr/>
        </p:nvSpPr>
        <p:spPr bwMode="auto">
          <a:xfrm>
            <a:off x="6105525" y="2151063"/>
            <a:ext cx="1588" cy="3810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fr-FR"/>
          </a:p>
        </p:txBody>
      </p:sp>
      <p:sp>
        <p:nvSpPr>
          <p:cNvPr id="82956" name="Line 12"/>
          <p:cNvSpPr>
            <a:spLocks noChangeShapeType="1"/>
          </p:cNvSpPr>
          <p:nvPr/>
        </p:nvSpPr>
        <p:spPr bwMode="auto">
          <a:xfrm flipV="1">
            <a:off x="4881563" y="3711575"/>
            <a:ext cx="0" cy="525463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fr-FR"/>
          </a:p>
        </p:txBody>
      </p:sp>
      <p:sp>
        <p:nvSpPr>
          <p:cNvPr id="82957" name="Text Box 13"/>
          <p:cNvSpPr txBox="1">
            <a:spLocks noChangeAspect="1" noChangeArrowheads="1"/>
          </p:cNvSpPr>
          <p:nvPr/>
        </p:nvSpPr>
        <p:spPr bwMode="auto">
          <a:xfrm>
            <a:off x="833438" y="2473325"/>
            <a:ext cx="1655762" cy="584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24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سيارة متسخة</a:t>
            </a:r>
          </a:p>
        </p:txBody>
      </p:sp>
      <p:sp>
        <p:nvSpPr>
          <p:cNvPr id="82958" name="Text Box 14"/>
          <p:cNvSpPr txBox="1">
            <a:spLocks noChangeAspect="1" noChangeArrowheads="1"/>
          </p:cNvSpPr>
          <p:nvPr/>
        </p:nvSpPr>
        <p:spPr bwMode="auto">
          <a:xfrm>
            <a:off x="3829050" y="4187825"/>
            <a:ext cx="1944688" cy="4349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24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نظام </a:t>
            </a:r>
            <a:r>
              <a:rPr lang="ar-DZ" sz="24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الغسيل</a:t>
            </a:r>
            <a:endParaRPr lang="en-US" sz="2400" b="1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82961" name="Line 17"/>
          <p:cNvSpPr>
            <a:spLocks noChangeAspect="1" noChangeShapeType="1"/>
          </p:cNvSpPr>
          <p:nvPr/>
        </p:nvSpPr>
        <p:spPr bwMode="auto">
          <a:xfrm>
            <a:off x="3657600" y="2151063"/>
            <a:ext cx="1588" cy="3810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fr-FR"/>
          </a:p>
        </p:txBody>
      </p:sp>
      <p:sp>
        <p:nvSpPr>
          <p:cNvPr id="82962" name="Line 18"/>
          <p:cNvSpPr>
            <a:spLocks noChangeAspect="1" noChangeShapeType="1"/>
          </p:cNvSpPr>
          <p:nvPr/>
        </p:nvSpPr>
        <p:spPr bwMode="auto">
          <a:xfrm>
            <a:off x="4879975" y="2141538"/>
            <a:ext cx="1588" cy="3810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fr-FR"/>
          </a:p>
        </p:txBody>
      </p:sp>
      <p:sp>
        <p:nvSpPr>
          <p:cNvPr id="82963" name="Text Box 19"/>
          <p:cNvSpPr txBox="1">
            <a:spLocks noChangeAspect="1" noChangeArrowheads="1"/>
          </p:cNvSpPr>
          <p:nvPr/>
        </p:nvSpPr>
        <p:spPr bwMode="auto">
          <a:xfrm>
            <a:off x="4284663" y="1700213"/>
            <a:ext cx="1152525" cy="5984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SA" sz="24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برنامج</a:t>
            </a:r>
          </a:p>
        </p:txBody>
      </p:sp>
      <p:sp>
        <p:nvSpPr>
          <p:cNvPr id="82964" name="WordArt 20"/>
          <p:cNvSpPr>
            <a:spLocks noChangeAspect="1" noChangeArrowheads="1" noChangeShapeType="1" noTextEdit="1"/>
          </p:cNvSpPr>
          <p:nvPr/>
        </p:nvSpPr>
        <p:spPr bwMode="auto">
          <a:xfrm>
            <a:off x="3573463" y="2817813"/>
            <a:ext cx="2316162" cy="4857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3200" b="1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cs typeface="Arabic Transparent"/>
              </a:rPr>
              <a:t>اغسل السيارات</a:t>
            </a:r>
            <a:endParaRPr lang="fr-FR" sz="3200" b="1" kern="10">
              <a:ln w="9525">
                <a:solidFill>
                  <a:srgbClr val="FF0000"/>
                </a:solidFill>
                <a:round/>
                <a:headEnd/>
                <a:tailEnd/>
              </a:ln>
              <a:solidFill>
                <a:srgbClr val="000000"/>
              </a:solidFill>
              <a:cs typeface="Arabic Transparent"/>
            </a:endParaRPr>
          </a:p>
        </p:txBody>
      </p:sp>
      <p:sp>
        <p:nvSpPr>
          <p:cNvPr id="82965" name="Line 21"/>
          <p:cNvSpPr>
            <a:spLocks noChangeShapeType="1"/>
          </p:cNvSpPr>
          <p:nvPr/>
        </p:nvSpPr>
        <p:spPr bwMode="auto">
          <a:xfrm>
            <a:off x="6610350" y="3294063"/>
            <a:ext cx="312738" cy="1587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82966" name="Text Box 22"/>
          <p:cNvSpPr txBox="1">
            <a:spLocks noChangeAspect="1" noChangeArrowheads="1"/>
          </p:cNvSpPr>
          <p:nvPr/>
        </p:nvSpPr>
        <p:spPr bwMode="auto">
          <a:xfrm>
            <a:off x="6826250" y="3078163"/>
            <a:ext cx="863600" cy="4556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24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نفايات  </a:t>
            </a:r>
            <a:endParaRPr lang="fr-FR" sz="2400" b="1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eaLnBrk="0" hangingPunct="0"/>
            <a:endParaRPr lang="fr-FR" sz="2400" b="1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82967" name="Text Box 23"/>
          <p:cNvSpPr txBox="1">
            <a:spLocks noChangeAspect="1" noChangeArrowheads="1"/>
          </p:cNvSpPr>
          <p:nvPr/>
        </p:nvSpPr>
        <p:spPr bwMode="auto">
          <a:xfrm>
            <a:off x="804863" y="2911475"/>
            <a:ext cx="1655762" cy="584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24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مواد تنظيف</a:t>
            </a:r>
          </a:p>
        </p:txBody>
      </p:sp>
      <p:sp>
        <p:nvSpPr>
          <p:cNvPr id="82968" name="Text Box 24"/>
          <p:cNvSpPr txBox="1">
            <a:spLocks noChangeAspect="1" noChangeArrowheads="1"/>
          </p:cNvSpPr>
          <p:nvPr/>
        </p:nvSpPr>
        <p:spPr bwMode="auto">
          <a:xfrm>
            <a:off x="1670050" y="3251200"/>
            <a:ext cx="719138" cy="50323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24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ماء</a:t>
            </a:r>
          </a:p>
        </p:txBody>
      </p:sp>
      <p:sp>
        <p:nvSpPr>
          <p:cNvPr id="82969" name="Text Box 25"/>
          <p:cNvSpPr txBox="1">
            <a:spLocks noChangeAspect="1" noChangeArrowheads="1"/>
          </p:cNvSpPr>
          <p:nvPr/>
        </p:nvSpPr>
        <p:spPr bwMode="auto">
          <a:xfrm>
            <a:off x="6753225" y="2646363"/>
            <a:ext cx="1655763" cy="584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24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سيارة نظيفة</a:t>
            </a:r>
          </a:p>
        </p:txBody>
      </p:sp>
      <p:sp>
        <p:nvSpPr>
          <p:cNvPr id="82970" name="Line 26"/>
          <p:cNvSpPr>
            <a:spLocks noChangeShapeType="1"/>
          </p:cNvSpPr>
          <p:nvPr/>
        </p:nvSpPr>
        <p:spPr bwMode="auto">
          <a:xfrm>
            <a:off x="2433638" y="3149600"/>
            <a:ext cx="5334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fr-FR"/>
          </a:p>
        </p:txBody>
      </p:sp>
      <p:sp>
        <p:nvSpPr>
          <p:cNvPr id="82971" name="Line 27"/>
          <p:cNvSpPr>
            <a:spLocks noChangeShapeType="1"/>
          </p:cNvSpPr>
          <p:nvPr/>
        </p:nvSpPr>
        <p:spPr bwMode="auto">
          <a:xfrm>
            <a:off x="2433638" y="3509963"/>
            <a:ext cx="5334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2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2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82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82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82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82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82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82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82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82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82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82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82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82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82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82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82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82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82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82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9" grpId="0"/>
      <p:bldP spid="82950" grpId="0"/>
      <p:bldP spid="82952" grpId="0" animBg="1"/>
      <p:bldP spid="82953" grpId="0" animBg="1"/>
      <p:bldP spid="82954" grpId="0" animBg="1"/>
      <p:bldP spid="82955" grpId="0" animBg="1"/>
      <p:bldP spid="82956" grpId="0" animBg="1"/>
      <p:bldP spid="82957" grpId="0"/>
      <p:bldP spid="82958" grpId="0"/>
      <p:bldP spid="82961" grpId="0" animBg="1"/>
      <p:bldP spid="82962" grpId="0" animBg="1"/>
      <p:bldP spid="82963" grpId="0"/>
      <p:bldP spid="82964" grpId="0" animBg="1"/>
      <p:bldP spid="82965" grpId="0" animBg="1"/>
      <p:bldP spid="82966" grpId="0"/>
      <p:bldP spid="82967" grpId="0"/>
      <p:bldP spid="82968" grpId="0"/>
      <p:bldP spid="82969" grpId="0"/>
      <p:bldP spid="82970" grpId="0" animBg="1"/>
      <p:bldP spid="8297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4" name="Text Box 4"/>
          <p:cNvSpPr txBox="1">
            <a:spLocks noChangeAspect="1" noChangeArrowheads="1"/>
          </p:cNvSpPr>
          <p:nvPr/>
        </p:nvSpPr>
        <p:spPr bwMode="auto">
          <a:xfrm>
            <a:off x="2881313" y="3521075"/>
            <a:ext cx="936625" cy="4683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24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طاقة</a:t>
            </a:r>
            <a:r>
              <a:rPr lang="fr-FR" sz="24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endParaRPr lang="en-US" sz="2400" b="1">
              <a:solidFill>
                <a:schemeClr val="tx1"/>
              </a:solidFill>
            </a:endParaRPr>
          </a:p>
        </p:txBody>
      </p:sp>
      <p:sp>
        <p:nvSpPr>
          <p:cNvPr id="102405" name="Text Box 5"/>
          <p:cNvSpPr txBox="1">
            <a:spLocks noChangeAspect="1" noChangeArrowheads="1"/>
          </p:cNvSpPr>
          <p:nvPr/>
        </p:nvSpPr>
        <p:spPr bwMode="auto">
          <a:xfrm>
            <a:off x="5216525" y="3519488"/>
            <a:ext cx="1584325" cy="57626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24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امر التشغيل </a:t>
            </a:r>
          </a:p>
        </p:txBody>
      </p:sp>
      <p:sp>
        <p:nvSpPr>
          <p:cNvPr id="102406" name="Text Box 6"/>
          <p:cNvSpPr txBox="1">
            <a:spLocks noChangeAspect="1" noChangeArrowheads="1"/>
          </p:cNvSpPr>
          <p:nvPr/>
        </p:nvSpPr>
        <p:spPr bwMode="auto">
          <a:xfrm>
            <a:off x="2809875" y="4310063"/>
            <a:ext cx="3600450" cy="1098550"/>
          </a:xfrm>
          <a:prstGeom prst="rect">
            <a:avLst/>
          </a:prstGeom>
          <a:solidFill>
            <a:srgbClr val="FFCC99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02407" name="Line 7"/>
          <p:cNvSpPr>
            <a:spLocks noChangeShapeType="1"/>
          </p:cNvSpPr>
          <p:nvPr/>
        </p:nvSpPr>
        <p:spPr bwMode="auto">
          <a:xfrm>
            <a:off x="2247900" y="4745038"/>
            <a:ext cx="5334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fr-FR"/>
          </a:p>
        </p:txBody>
      </p:sp>
      <p:sp>
        <p:nvSpPr>
          <p:cNvPr id="102408" name="Line 8"/>
          <p:cNvSpPr>
            <a:spLocks noChangeShapeType="1"/>
          </p:cNvSpPr>
          <p:nvPr/>
        </p:nvSpPr>
        <p:spPr bwMode="auto">
          <a:xfrm>
            <a:off x="6424613" y="4600575"/>
            <a:ext cx="420687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fr-FR"/>
          </a:p>
        </p:txBody>
      </p:sp>
      <p:sp>
        <p:nvSpPr>
          <p:cNvPr id="102409" name="Line 9"/>
          <p:cNvSpPr>
            <a:spLocks noChangeAspect="1" noChangeShapeType="1"/>
          </p:cNvSpPr>
          <p:nvPr/>
        </p:nvSpPr>
        <p:spPr bwMode="auto">
          <a:xfrm>
            <a:off x="5905500" y="3889375"/>
            <a:ext cx="1588" cy="3810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fr-FR"/>
          </a:p>
        </p:txBody>
      </p:sp>
      <p:sp>
        <p:nvSpPr>
          <p:cNvPr id="102410" name="Line 10"/>
          <p:cNvSpPr>
            <a:spLocks noChangeShapeType="1"/>
          </p:cNvSpPr>
          <p:nvPr/>
        </p:nvSpPr>
        <p:spPr bwMode="auto">
          <a:xfrm flipV="1">
            <a:off x="4681538" y="5449888"/>
            <a:ext cx="0" cy="525462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fr-FR"/>
          </a:p>
        </p:txBody>
      </p:sp>
      <p:sp>
        <p:nvSpPr>
          <p:cNvPr id="102412" name="Text Box 12"/>
          <p:cNvSpPr txBox="1">
            <a:spLocks noChangeAspect="1" noChangeArrowheads="1"/>
          </p:cNvSpPr>
          <p:nvPr/>
        </p:nvSpPr>
        <p:spPr bwMode="auto">
          <a:xfrm>
            <a:off x="3629025" y="5926138"/>
            <a:ext cx="1944688" cy="4349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24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نظام ا</a:t>
            </a:r>
            <a:r>
              <a:rPr lang="ar-DZ" sz="24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لمرور</a:t>
            </a:r>
            <a:endParaRPr lang="en-US" sz="2400" b="1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02413" name="Line 13"/>
          <p:cNvSpPr>
            <a:spLocks noChangeAspect="1" noChangeShapeType="1"/>
          </p:cNvSpPr>
          <p:nvPr/>
        </p:nvSpPr>
        <p:spPr bwMode="auto">
          <a:xfrm>
            <a:off x="3457575" y="3889375"/>
            <a:ext cx="1588" cy="3810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fr-FR"/>
          </a:p>
        </p:txBody>
      </p:sp>
      <p:sp>
        <p:nvSpPr>
          <p:cNvPr id="102414" name="Line 14"/>
          <p:cNvSpPr>
            <a:spLocks noChangeAspect="1" noChangeShapeType="1"/>
          </p:cNvSpPr>
          <p:nvPr/>
        </p:nvSpPr>
        <p:spPr bwMode="auto">
          <a:xfrm>
            <a:off x="4679950" y="3879850"/>
            <a:ext cx="1588" cy="3810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fr-FR"/>
          </a:p>
        </p:txBody>
      </p:sp>
      <p:sp>
        <p:nvSpPr>
          <p:cNvPr id="102415" name="Text Box 15"/>
          <p:cNvSpPr txBox="1">
            <a:spLocks noChangeAspect="1" noChangeArrowheads="1"/>
          </p:cNvSpPr>
          <p:nvPr/>
        </p:nvSpPr>
        <p:spPr bwMode="auto">
          <a:xfrm>
            <a:off x="4022725" y="3500438"/>
            <a:ext cx="1152525" cy="5984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SA" sz="24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برنامج</a:t>
            </a:r>
          </a:p>
        </p:txBody>
      </p:sp>
      <p:sp>
        <p:nvSpPr>
          <p:cNvPr id="102416" name="WordArt 16"/>
          <p:cNvSpPr>
            <a:spLocks noChangeAspect="1" noChangeArrowheads="1" noChangeShapeType="1" noTextEdit="1"/>
          </p:cNvSpPr>
          <p:nvPr/>
        </p:nvSpPr>
        <p:spPr bwMode="auto">
          <a:xfrm>
            <a:off x="3435350" y="4597400"/>
            <a:ext cx="2316163" cy="4857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3200" b="1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cs typeface="Arabic Transparent"/>
              </a:rPr>
              <a:t>اسمح بالمرور</a:t>
            </a:r>
            <a:endParaRPr lang="fr-FR" sz="3200" b="1" kern="10">
              <a:ln w="9525">
                <a:solidFill>
                  <a:srgbClr val="FF0000"/>
                </a:solidFill>
                <a:round/>
                <a:headEnd/>
                <a:tailEnd/>
              </a:ln>
              <a:solidFill>
                <a:srgbClr val="000000"/>
              </a:solidFill>
              <a:cs typeface="Arabic Transparent"/>
            </a:endParaRPr>
          </a:p>
        </p:txBody>
      </p:sp>
      <p:sp>
        <p:nvSpPr>
          <p:cNvPr id="102417" name="Line 17"/>
          <p:cNvSpPr>
            <a:spLocks noChangeShapeType="1"/>
          </p:cNvSpPr>
          <p:nvPr/>
        </p:nvSpPr>
        <p:spPr bwMode="auto">
          <a:xfrm>
            <a:off x="6410325" y="5032375"/>
            <a:ext cx="312738" cy="1588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102418" name="Text Box 18"/>
          <p:cNvSpPr txBox="1">
            <a:spLocks noChangeAspect="1" noChangeArrowheads="1"/>
          </p:cNvSpPr>
          <p:nvPr/>
        </p:nvSpPr>
        <p:spPr bwMode="auto">
          <a:xfrm>
            <a:off x="6626225" y="4816475"/>
            <a:ext cx="863600" cy="4556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24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تقارير  </a:t>
            </a:r>
            <a:endParaRPr lang="fr-FR" sz="2400" b="1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eaLnBrk="0" hangingPunct="0"/>
            <a:endParaRPr lang="fr-FR" sz="2400" b="1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02424" name="Text Box 24"/>
          <p:cNvSpPr txBox="1">
            <a:spLocks noChangeArrowheads="1"/>
          </p:cNvSpPr>
          <p:nvPr/>
        </p:nvSpPr>
        <p:spPr bwMode="auto">
          <a:xfrm>
            <a:off x="82550" y="4519613"/>
            <a:ext cx="2170113" cy="50323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2400" b="1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السيارة قبل الحاجز</a:t>
            </a:r>
            <a:endParaRPr lang="en-US" sz="24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02425" name="Text Box 25"/>
          <p:cNvSpPr txBox="1">
            <a:spLocks noChangeArrowheads="1"/>
          </p:cNvSpPr>
          <p:nvPr/>
        </p:nvSpPr>
        <p:spPr bwMode="auto">
          <a:xfrm>
            <a:off x="6618288" y="4344988"/>
            <a:ext cx="2201862" cy="50323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2400" b="1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السيارة بعد الحاجز</a:t>
            </a:r>
            <a:endParaRPr lang="en-US" sz="24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02428" name="Text Box 28"/>
          <p:cNvSpPr txBox="1">
            <a:spLocks noChangeArrowheads="1"/>
          </p:cNvSpPr>
          <p:nvPr/>
        </p:nvSpPr>
        <p:spPr bwMode="auto">
          <a:xfrm>
            <a:off x="5499100" y="1917700"/>
            <a:ext cx="2170113" cy="50323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2400" b="1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السيارة قبل الحاجز</a:t>
            </a:r>
            <a:endParaRPr lang="en-US" sz="2400" b="1">
              <a:cs typeface="Arabic Transparent" pitchFamily="2" charset="-78"/>
            </a:endParaRPr>
          </a:p>
        </p:txBody>
      </p:sp>
      <p:pic>
        <p:nvPicPr>
          <p:cNvPr id="102429" name="Picture 2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16238" y="333375"/>
            <a:ext cx="2736850" cy="2103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0" name="Picture 30" descr="W4CARRHEXTCA3UQV29CAKP4FAWCAHWTRJBCAQY6V91CAOKENO1CAEV4SKTCAJHZRSVCAMNVDCOCATI3EEMCAUG2RIUCASYKJNZCAM9SMGMCARLHNW0CAL4BYEMCARYE15TCAQN8PHTCA8TL09DCADQQ96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0200" y="1701800"/>
            <a:ext cx="1169988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1" name="Text Box 31"/>
          <p:cNvSpPr txBox="1">
            <a:spLocks noChangeArrowheads="1"/>
          </p:cNvSpPr>
          <p:nvPr/>
        </p:nvSpPr>
        <p:spPr bwMode="auto">
          <a:xfrm>
            <a:off x="5467350" y="333375"/>
            <a:ext cx="2201863" cy="50323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2400" b="1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السيارة بعد الحاجز</a:t>
            </a:r>
            <a:endParaRPr lang="en-US" sz="2400" b="1"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02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02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02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02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02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02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02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02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02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02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102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102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102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102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102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102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102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102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102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102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4" grpId="0"/>
      <p:bldP spid="102405" grpId="0"/>
      <p:bldP spid="102406" grpId="0" animBg="1"/>
      <p:bldP spid="102407" grpId="0" animBg="1"/>
      <p:bldP spid="102408" grpId="0" animBg="1"/>
      <p:bldP spid="102409" grpId="0" animBg="1"/>
      <p:bldP spid="102410" grpId="0" animBg="1"/>
      <p:bldP spid="102412" grpId="0"/>
      <p:bldP spid="102413" grpId="0" animBg="1"/>
      <p:bldP spid="102414" grpId="0" animBg="1"/>
      <p:bldP spid="102415" grpId="0"/>
      <p:bldP spid="102416" grpId="0" animBg="1"/>
      <p:bldP spid="102417" grpId="0" animBg="1"/>
      <p:bldP spid="102418" grpId="0"/>
      <p:bldP spid="102424" grpId="0"/>
      <p:bldP spid="102425" grpId="0"/>
      <p:bldP spid="102428" grpId="0"/>
      <p:bldP spid="10243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8" name="Text Box 4"/>
          <p:cNvSpPr txBox="1">
            <a:spLocks noChangeAspect="1" noChangeArrowheads="1"/>
          </p:cNvSpPr>
          <p:nvPr/>
        </p:nvSpPr>
        <p:spPr bwMode="auto">
          <a:xfrm>
            <a:off x="2987675" y="3648075"/>
            <a:ext cx="936625" cy="4683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24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طاقة</a:t>
            </a:r>
            <a:r>
              <a:rPr lang="fr-FR" sz="24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endParaRPr lang="en-US" sz="2400" b="1">
              <a:solidFill>
                <a:schemeClr val="tx1"/>
              </a:solidFill>
            </a:endParaRPr>
          </a:p>
        </p:txBody>
      </p:sp>
      <p:sp>
        <p:nvSpPr>
          <p:cNvPr id="103429" name="Text Box 5"/>
          <p:cNvSpPr txBox="1">
            <a:spLocks noChangeAspect="1" noChangeArrowheads="1"/>
          </p:cNvSpPr>
          <p:nvPr/>
        </p:nvSpPr>
        <p:spPr bwMode="auto">
          <a:xfrm>
            <a:off x="5322888" y="3646488"/>
            <a:ext cx="1584325" cy="57626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24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امر التشغيل </a:t>
            </a:r>
          </a:p>
        </p:txBody>
      </p:sp>
      <p:sp>
        <p:nvSpPr>
          <p:cNvPr id="103430" name="Text Box 6"/>
          <p:cNvSpPr txBox="1">
            <a:spLocks noChangeAspect="1" noChangeArrowheads="1"/>
          </p:cNvSpPr>
          <p:nvPr/>
        </p:nvSpPr>
        <p:spPr bwMode="auto">
          <a:xfrm>
            <a:off x="2916238" y="4437063"/>
            <a:ext cx="3600450" cy="1098550"/>
          </a:xfrm>
          <a:prstGeom prst="rect">
            <a:avLst/>
          </a:prstGeom>
          <a:solidFill>
            <a:srgbClr val="FFCC99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03431" name="Line 7"/>
          <p:cNvSpPr>
            <a:spLocks noChangeShapeType="1"/>
          </p:cNvSpPr>
          <p:nvPr/>
        </p:nvSpPr>
        <p:spPr bwMode="auto">
          <a:xfrm>
            <a:off x="2354263" y="4583113"/>
            <a:ext cx="5334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fr-FR"/>
          </a:p>
        </p:txBody>
      </p:sp>
      <p:sp>
        <p:nvSpPr>
          <p:cNvPr id="103432" name="Line 8"/>
          <p:cNvSpPr>
            <a:spLocks noChangeShapeType="1"/>
          </p:cNvSpPr>
          <p:nvPr/>
        </p:nvSpPr>
        <p:spPr bwMode="auto">
          <a:xfrm>
            <a:off x="6530975" y="4727575"/>
            <a:ext cx="420688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fr-FR"/>
          </a:p>
        </p:txBody>
      </p:sp>
      <p:sp>
        <p:nvSpPr>
          <p:cNvPr id="103433" name="Line 9"/>
          <p:cNvSpPr>
            <a:spLocks noChangeAspect="1" noChangeShapeType="1"/>
          </p:cNvSpPr>
          <p:nvPr/>
        </p:nvSpPr>
        <p:spPr bwMode="auto">
          <a:xfrm>
            <a:off x="6011863" y="4016375"/>
            <a:ext cx="1587" cy="3810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fr-FR"/>
          </a:p>
        </p:txBody>
      </p:sp>
      <p:sp>
        <p:nvSpPr>
          <p:cNvPr id="103434" name="Line 10"/>
          <p:cNvSpPr>
            <a:spLocks noChangeShapeType="1"/>
          </p:cNvSpPr>
          <p:nvPr/>
        </p:nvSpPr>
        <p:spPr bwMode="auto">
          <a:xfrm flipV="1">
            <a:off x="4787900" y="5576888"/>
            <a:ext cx="0" cy="525462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fr-FR"/>
          </a:p>
        </p:txBody>
      </p:sp>
      <p:sp>
        <p:nvSpPr>
          <p:cNvPr id="103435" name="Text Box 11"/>
          <p:cNvSpPr txBox="1">
            <a:spLocks noChangeAspect="1" noChangeArrowheads="1"/>
          </p:cNvSpPr>
          <p:nvPr/>
        </p:nvSpPr>
        <p:spPr bwMode="auto">
          <a:xfrm>
            <a:off x="3213100" y="6053138"/>
            <a:ext cx="2933700" cy="4349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24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نظام </a:t>
            </a:r>
            <a:r>
              <a:rPr lang="ar-DZ" sz="24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تحضير</a:t>
            </a:r>
            <a:r>
              <a:rPr lang="en-US" sz="24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24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القهوة</a:t>
            </a:r>
            <a:endParaRPr lang="en-US" sz="2400" b="1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03436" name="Line 12"/>
          <p:cNvSpPr>
            <a:spLocks noChangeAspect="1" noChangeShapeType="1"/>
          </p:cNvSpPr>
          <p:nvPr/>
        </p:nvSpPr>
        <p:spPr bwMode="auto">
          <a:xfrm>
            <a:off x="3563938" y="4016375"/>
            <a:ext cx="1587" cy="3810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fr-FR"/>
          </a:p>
        </p:txBody>
      </p:sp>
      <p:sp>
        <p:nvSpPr>
          <p:cNvPr id="103437" name="Line 13"/>
          <p:cNvSpPr>
            <a:spLocks noChangeAspect="1" noChangeShapeType="1"/>
          </p:cNvSpPr>
          <p:nvPr/>
        </p:nvSpPr>
        <p:spPr bwMode="auto">
          <a:xfrm>
            <a:off x="4786313" y="4006850"/>
            <a:ext cx="1587" cy="3810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fr-FR"/>
          </a:p>
        </p:txBody>
      </p:sp>
      <p:sp>
        <p:nvSpPr>
          <p:cNvPr id="103438" name="Text Box 14"/>
          <p:cNvSpPr txBox="1">
            <a:spLocks noChangeAspect="1" noChangeArrowheads="1"/>
          </p:cNvSpPr>
          <p:nvPr/>
        </p:nvSpPr>
        <p:spPr bwMode="auto">
          <a:xfrm>
            <a:off x="4129088" y="3627438"/>
            <a:ext cx="1152525" cy="5984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SA" sz="24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برنامج</a:t>
            </a:r>
          </a:p>
        </p:txBody>
      </p:sp>
      <p:sp>
        <p:nvSpPr>
          <p:cNvPr id="103439" name="WordArt 15"/>
          <p:cNvSpPr>
            <a:spLocks noChangeAspect="1" noChangeArrowheads="1" noChangeShapeType="1" noTextEdit="1"/>
          </p:cNvSpPr>
          <p:nvPr/>
        </p:nvSpPr>
        <p:spPr bwMode="auto">
          <a:xfrm>
            <a:off x="3541713" y="4724400"/>
            <a:ext cx="2316162" cy="4857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3200" b="1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cs typeface="Arabic Transparent"/>
              </a:rPr>
              <a:t>حضر القهوة</a:t>
            </a:r>
            <a:endParaRPr lang="fr-FR" sz="3200" b="1" kern="10">
              <a:ln w="9525">
                <a:solidFill>
                  <a:srgbClr val="FF0000"/>
                </a:solidFill>
                <a:round/>
                <a:headEnd/>
                <a:tailEnd/>
              </a:ln>
              <a:solidFill>
                <a:srgbClr val="000000"/>
              </a:solidFill>
              <a:cs typeface="Arabic Transparent"/>
            </a:endParaRPr>
          </a:p>
        </p:txBody>
      </p:sp>
      <p:sp>
        <p:nvSpPr>
          <p:cNvPr id="103440" name="Line 16"/>
          <p:cNvSpPr>
            <a:spLocks noChangeShapeType="1"/>
          </p:cNvSpPr>
          <p:nvPr/>
        </p:nvSpPr>
        <p:spPr bwMode="auto">
          <a:xfrm>
            <a:off x="6516688" y="5159375"/>
            <a:ext cx="312737" cy="1588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103441" name="Text Box 17"/>
          <p:cNvSpPr txBox="1">
            <a:spLocks noChangeAspect="1" noChangeArrowheads="1"/>
          </p:cNvSpPr>
          <p:nvPr/>
        </p:nvSpPr>
        <p:spPr bwMode="auto">
          <a:xfrm>
            <a:off x="6732588" y="4943475"/>
            <a:ext cx="863600" cy="4556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24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نفايات  </a:t>
            </a:r>
            <a:endParaRPr lang="fr-FR" sz="2400" b="1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eaLnBrk="0" hangingPunct="0"/>
            <a:endParaRPr lang="fr-FR" sz="2400" b="1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03442" name="Text Box 18"/>
          <p:cNvSpPr txBox="1">
            <a:spLocks noChangeArrowheads="1"/>
          </p:cNvSpPr>
          <p:nvPr/>
        </p:nvSpPr>
        <p:spPr bwMode="auto">
          <a:xfrm>
            <a:off x="549275" y="4357688"/>
            <a:ext cx="1809750" cy="50323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2400" b="1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مسحوق القهوة</a:t>
            </a:r>
            <a:endParaRPr lang="en-US" sz="24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03443" name="Text Box 19"/>
          <p:cNvSpPr txBox="1">
            <a:spLocks noChangeArrowheads="1"/>
          </p:cNvSpPr>
          <p:nvPr/>
        </p:nvSpPr>
        <p:spPr bwMode="auto">
          <a:xfrm>
            <a:off x="6813550" y="4471988"/>
            <a:ext cx="1681163" cy="50323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2400" b="1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مشروب قهوة</a:t>
            </a:r>
            <a:endParaRPr lang="en-US" sz="24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03444" name="Line 20"/>
          <p:cNvSpPr>
            <a:spLocks noChangeShapeType="1"/>
          </p:cNvSpPr>
          <p:nvPr/>
        </p:nvSpPr>
        <p:spPr bwMode="auto">
          <a:xfrm>
            <a:off x="2339975" y="4984750"/>
            <a:ext cx="5334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fr-FR"/>
          </a:p>
        </p:txBody>
      </p:sp>
      <p:sp>
        <p:nvSpPr>
          <p:cNvPr id="103445" name="Text Box 21"/>
          <p:cNvSpPr txBox="1">
            <a:spLocks noChangeArrowheads="1"/>
          </p:cNvSpPr>
          <p:nvPr/>
        </p:nvSpPr>
        <p:spPr bwMode="auto">
          <a:xfrm>
            <a:off x="1254125" y="4759325"/>
            <a:ext cx="1090613" cy="50323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2400" b="1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ماء</a:t>
            </a:r>
            <a:endParaRPr lang="en-US" sz="24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03446" name="Line 22"/>
          <p:cNvSpPr>
            <a:spLocks noChangeShapeType="1"/>
          </p:cNvSpPr>
          <p:nvPr/>
        </p:nvSpPr>
        <p:spPr bwMode="auto">
          <a:xfrm>
            <a:off x="2312988" y="5407025"/>
            <a:ext cx="5334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fr-FR"/>
          </a:p>
        </p:txBody>
      </p:sp>
      <p:sp>
        <p:nvSpPr>
          <p:cNvPr id="103447" name="Text Box 23"/>
          <p:cNvSpPr txBox="1">
            <a:spLocks noChangeArrowheads="1"/>
          </p:cNvSpPr>
          <p:nvPr/>
        </p:nvSpPr>
        <p:spPr bwMode="auto">
          <a:xfrm>
            <a:off x="1227138" y="5160963"/>
            <a:ext cx="1090612" cy="50323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2400" b="1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فنجان</a:t>
            </a:r>
            <a:endParaRPr lang="en-US" sz="2400" b="1">
              <a:solidFill>
                <a:schemeClr val="tx1"/>
              </a:solidFill>
              <a:cs typeface="Arabic Transparent" pitchFamily="2" charset="-78"/>
            </a:endParaRPr>
          </a:p>
        </p:txBody>
      </p:sp>
      <p:pic>
        <p:nvPicPr>
          <p:cNvPr id="103448" name="Picture 2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14750" y="185738"/>
            <a:ext cx="1649413" cy="306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03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03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03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03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03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03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03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03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03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03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103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103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103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103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103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103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103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103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103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103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103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8" grpId="0"/>
      <p:bldP spid="103429" grpId="0"/>
      <p:bldP spid="103430" grpId="0" animBg="1"/>
      <p:bldP spid="103431" grpId="0" animBg="1"/>
      <p:bldP spid="103432" grpId="0" animBg="1"/>
      <p:bldP spid="103433" grpId="0" animBg="1"/>
      <p:bldP spid="103434" grpId="0" animBg="1"/>
      <p:bldP spid="103435" grpId="0"/>
      <p:bldP spid="103436" grpId="0" animBg="1"/>
      <p:bldP spid="103437" grpId="0" animBg="1"/>
      <p:bldP spid="103438" grpId="0"/>
      <p:bldP spid="103439" grpId="0" animBg="1"/>
      <p:bldP spid="103440" grpId="0" animBg="1"/>
      <p:bldP spid="103441" grpId="0"/>
      <p:bldP spid="103442" grpId="0"/>
      <p:bldP spid="103443" grpId="0"/>
      <p:bldP spid="103444" grpId="0" animBg="1"/>
      <p:bldP spid="103445" grpId="0"/>
      <p:bldP spid="103446" grpId="0" animBg="1"/>
      <p:bldP spid="10344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7" name="Rectangle 9"/>
          <p:cNvSpPr>
            <a:spLocks noChangeArrowheads="1"/>
          </p:cNvSpPr>
          <p:nvPr/>
        </p:nvSpPr>
        <p:spPr bwMode="auto">
          <a:xfrm>
            <a:off x="1692275" y="3686175"/>
            <a:ext cx="5688013" cy="266382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pic>
        <p:nvPicPr>
          <p:cNvPr id="8909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2275" y="3716338"/>
            <a:ext cx="5761038" cy="266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096" name="Picture 8"/>
          <p:cNvPicPr>
            <a:picLocks noChangeAspect="1" noChangeArrowheads="1"/>
          </p:cNvPicPr>
          <p:nvPr/>
        </p:nvPicPr>
        <p:blipFill>
          <a:blip r:embed="rId3"/>
          <a:srcRect l="11998" t="39502"/>
          <a:stretch>
            <a:fillRect/>
          </a:stretch>
        </p:blipFill>
        <p:spPr bwMode="auto">
          <a:xfrm>
            <a:off x="1692275" y="0"/>
            <a:ext cx="5689600" cy="356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89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89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89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Text Box 2"/>
          <p:cNvSpPr txBox="1">
            <a:spLocks noChangeAspect="1" noChangeArrowheads="1"/>
          </p:cNvSpPr>
          <p:nvPr/>
        </p:nvSpPr>
        <p:spPr bwMode="auto">
          <a:xfrm>
            <a:off x="2232025" y="1782763"/>
            <a:ext cx="936625" cy="4683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24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طاقة</a:t>
            </a:r>
            <a:r>
              <a:rPr lang="fr-FR" sz="24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endParaRPr lang="en-US" sz="2400" b="1">
              <a:solidFill>
                <a:schemeClr val="tx1"/>
              </a:solidFill>
            </a:endParaRPr>
          </a:p>
        </p:txBody>
      </p:sp>
      <p:sp>
        <p:nvSpPr>
          <p:cNvPr id="104451" name="Text Box 3"/>
          <p:cNvSpPr txBox="1">
            <a:spLocks noChangeAspect="1" noChangeArrowheads="1"/>
          </p:cNvSpPr>
          <p:nvPr/>
        </p:nvSpPr>
        <p:spPr bwMode="auto">
          <a:xfrm>
            <a:off x="4567238" y="1781175"/>
            <a:ext cx="1584325" cy="5762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24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امر التشغيل </a:t>
            </a:r>
          </a:p>
        </p:txBody>
      </p:sp>
      <p:sp>
        <p:nvSpPr>
          <p:cNvPr id="104452" name="Text Box 4"/>
          <p:cNvSpPr txBox="1">
            <a:spLocks noChangeAspect="1" noChangeArrowheads="1"/>
          </p:cNvSpPr>
          <p:nvPr/>
        </p:nvSpPr>
        <p:spPr bwMode="auto">
          <a:xfrm>
            <a:off x="2160588" y="2571750"/>
            <a:ext cx="3600450" cy="1098550"/>
          </a:xfrm>
          <a:prstGeom prst="rect">
            <a:avLst/>
          </a:prstGeom>
          <a:solidFill>
            <a:srgbClr val="FFCC99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04453" name="Line 5"/>
          <p:cNvSpPr>
            <a:spLocks noChangeShapeType="1"/>
          </p:cNvSpPr>
          <p:nvPr/>
        </p:nvSpPr>
        <p:spPr bwMode="auto">
          <a:xfrm>
            <a:off x="1598613" y="2717800"/>
            <a:ext cx="5334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fr-FR"/>
          </a:p>
        </p:txBody>
      </p:sp>
      <p:sp>
        <p:nvSpPr>
          <p:cNvPr id="104454" name="Line 6"/>
          <p:cNvSpPr>
            <a:spLocks noChangeShapeType="1"/>
          </p:cNvSpPr>
          <p:nvPr/>
        </p:nvSpPr>
        <p:spPr bwMode="auto">
          <a:xfrm>
            <a:off x="5775325" y="2862263"/>
            <a:ext cx="420688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fr-FR"/>
          </a:p>
        </p:txBody>
      </p:sp>
      <p:sp>
        <p:nvSpPr>
          <p:cNvPr id="104455" name="Line 7"/>
          <p:cNvSpPr>
            <a:spLocks noChangeAspect="1" noChangeShapeType="1"/>
          </p:cNvSpPr>
          <p:nvPr/>
        </p:nvSpPr>
        <p:spPr bwMode="auto">
          <a:xfrm>
            <a:off x="5256213" y="2151063"/>
            <a:ext cx="1587" cy="3810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fr-FR"/>
          </a:p>
        </p:txBody>
      </p:sp>
      <p:sp>
        <p:nvSpPr>
          <p:cNvPr id="104456" name="Line 8"/>
          <p:cNvSpPr>
            <a:spLocks noChangeShapeType="1"/>
          </p:cNvSpPr>
          <p:nvPr/>
        </p:nvSpPr>
        <p:spPr bwMode="auto">
          <a:xfrm flipV="1">
            <a:off x="4032250" y="3711575"/>
            <a:ext cx="0" cy="525463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fr-FR"/>
          </a:p>
        </p:txBody>
      </p:sp>
      <p:sp>
        <p:nvSpPr>
          <p:cNvPr id="104457" name="Text Box 9"/>
          <p:cNvSpPr txBox="1">
            <a:spLocks noChangeAspect="1" noChangeArrowheads="1"/>
          </p:cNvSpPr>
          <p:nvPr/>
        </p:nvSpPr>
        <p:spPr bwMode="auto">
          <a:xfrm>
            <a:off x="2457450" y="4187825"/>
            <a:ext cx="2933700" cy="4349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24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نظام </a:t>
            </a:r>
            <a:r>
              <a:rPr lang="ar-DZ" sz="24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تحضير</a:t>
            </a:r>
            <a:r>
              <a:rPr lang="en-US" sz="24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 </a:t>
            </a:r>
            <a:r>
              <a:rPr lang="ar-DZ" sz="24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لملا وغلق القارورات</a:t>
            </a:r>
            <a:endParaRPr lang="en-US" sz="2400" b="1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04458" name="Line 10"/>
          <p:cNvSpPr>
            <a:spLocks noChangeAspect="1" noChangeShapeType="1"/>
          </p:cNvSpPr>
          <p:nvPr/>
        </p:nvSpPr>
        <p:spPr bwMode="auto">
          <a:xfrm>
            <a:off x="2808288" y="2151063"/>
            <a:ext cx="1587" cy="3810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fr-FR"/>
          </a:p>
        </p:txBody>
      </p:sp>
      <p:sp>
        <p:nvSpPr>
          <p:cNvPr id="104459" name="Line 11"/>
          <p:cNvSpPr>
            <a:spLocks noChangeAspect="1" noChangeShapeType="1"/>
          </p:cNvSpPr>
          <p:nvPr/>
        </p:nvSpPr>
        <p:spPr bwMode="auto">
          <a:xfrm>
            <a:off x="4030663" y="2141538"/>
            <a:ext cx="1587" cy="3810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fr-FR"/>
          </a:p>
        </p:txBody>
      </p:sp>
      <p:sp>
        <p:nvSpPr>
          <p:cNvPr id="104460" name="Text Box 12"/>
          <p:cNvSpPr txBox="1">
            <a:spLocks noChangeAspect="1" noChangeArrowheads="1"/>
          </p:cNvSpPr>
          <p:nvPr/>
        </p:nvSpPr>
        <p:spPr bwMode="auto">
          <a:xfrm>
            <a:off x="3373438" y="1762125"/>
            <a:ext cx="1152525" cy="59848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SA" sz="24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برنامج</a:t>
            </a:r>
          </a:p>
        </p:txBody>
      </p:sp>
      <p:sp>
        <p:nvSpPr>
          <p:cNvPr id="104461" name="WordArt 13"/>
          <p:cNvSpPr>
            <a:spLocks noChangeAspect="1" noChangeArrowheads="1" noChangeShapeType="1" noTextEdit="1"/>
          </p:cNvSpPr>
          <p:nvPr/>
        </p:nvSpPr>
        <p:spPr bwMode="auto">
          <a:xfrm>
            <a:off x="2530475" y="2863850"/>
            <a:ext cx="2768600" cy="4857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3200" b="1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cs typeface="Arabic Transparent"/>
              </a:rPr>
              <a:t>املا واغلق القارورات</a:t>
            </a:r>
            <a:endParaRPr lang="fr-FR" sz="3200" b="1" kern="10">
              <a:ln w="9525">
                <a:solidFill>
                  <a:srgbClr val="FF0000"/>
                </a:solidFill>
                <a:round/>
                <a:headEnd/>
                <a:tailEnd/>
              </a:ln>
              <a:solidFill>
                <a:srgbClr val="000000"/>
              </a:solidFill>
              <a:cs typeface="Arabic Transparent"/>
            </a:endParaRPr>
          </a:p>
        </p:txBody>
      </p:sp>
      <p:sp>
        <p:nvSpPr>
          <p:cNvPr id="104462" name="Line 14"/>
          <p:cNvSpPr>
            <a:spLocks noChangeShapeType="1"/>
          </p:cNvSpPr>
          <p:nvPr/>
        </p:nvSpPr>
        <p:spPr bwMode="auto">
          <a:xfrm>
            <a:off x="5761038" y="3294063"/>
            <a:ext cx="312737" cy="1587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104463" name="Text Box 15"/>
          <p:cNvSpPr txBox="1">
            <a:spLocks noChangeAspect="1" noChangeArrowheads="1"/>
          </p:cNvSpPr>
          <p:nvPr/>
        </p:nvSpPr>
        <p:spPr bwMode="auto">
          <a:xfrm>
            <a:off x="5976938" y="3078163"/>
            <a:ext cx="863600" cy="4556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24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نفايات  </a:t>
            </a:r>
            <a:endParaRPr lang="fr-FR" sz="2400" b="1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eaLnBrk="0" hangingPunct="0"/>
            <a:endParaRPr lang="fr-FR" sz="2400" b="1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04464" name="Text Box 16"/>
          <p:cNvSpPr txBox="1">
            <a:spLocks noChangeArrowheads="1"/>
          </p:cNvSpPr>
          <p:nvPr/>
        </p:nvSpPr>
        <p:spPr bwMode="auto">
          <a:xfrm>
            <a:off x="514350" y="2492375"/>
            <a:ext cx="1089025" cy="50323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2400" b="1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قارورات</a:t>
            </a:r>
            <a:endParaRPr lang="en-US" sz="24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04465" name="Text Box 17"/>
          <p:cNvSpPr txBox="1">
            <a:spLocks noChangeArrowheads="1"/>
          </p:cNvSpPr>
          <p:nvPr/>
        </p:nvSpPr>
        <p:spPr bwMode="auto">
          <a:xfrm>
            <a:off x="6186488" y="2624138"/>
            <a:ext cx="2644775" cy="50323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2400" b="1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قارورات مملوءة ومغلقة</a:t>
            </a:r>
            <a:endParaRPr lang="en-US" sz="24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04466" name="Line 18"/>
          <p:cNvSpPr>
            <a:spLocks noChangeShapeType="1"/>
          </p:cNvSpPr>
          <p:nvPr/>
        </p:nvSpPr>
        <p:spPr bwMode="auto">
          <a:xfrm>
            <a:off x="1597025" y="3119438"/>
            <a:ext cx="5334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fr-FR"/>
          </a:p>
        </p:txBody>
      </p:sp>
      <p:sp>
        <p:nvSpPr>
          <p:cNvPr id="104467" name="Text Box 19"/>
          <p:cNvSpPr txBox="1">
            <a:spLocks noChangeArrowheads="1"/>
          </p:cNvSpPr>
          <p:nvPr/>
        </p:nvSpPr>
        <p:spPr bwMode="auto">
          <a:xfrm>
            <a:off x="511175" y="2894013"/>
            <a:ext cx="1090613" cy="50323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2400" b="1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سدادة</a:t>
            </a:r>
            <a:endParaRPr lang="en-US" sz="24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04468" name="Line 20"/>
          <p:cNvSpPr>
            <a:spLocks noChangeShapeType="1"/>
          </p:cNvSpPr>
          <p:nvPr/>
        </p:nvSpPr>
        <p:spPr bwMode="auto">
          <a:xfrm>
            <a:off x="1582738" y="3541713"/>
            <a:ext cx="5334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fr-FR"/>
          </a:p>
        </p:txBody>
      </p:sp>
      <p:sp>
        <p:nvSpPr>
          <p:cNvPr id="104469" name="Text Box 21"/>
          <p:cNvSpPr txBox="1">
            <a:spLocks noChangeArrowheads="1"/>
          </p:cNvSpPr>
          <p:nvPr/>
        </p:nvSpPr>
        <p:spPr bwMode="auto">
          <a:xfrm>
            <a:off x="179388" y="3295650"/>
            <a:ext cx="1408112" cy="50323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2400" b="1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سائل معطر</a:t>
            </a:r>
            <a:endParaRPr lang="en-US" sz="2400" b="1">
              <a:solidFill>
                <a:schemeClr val="tx1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04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04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04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04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04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04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04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04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04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04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104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104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104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104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104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104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104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104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104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104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0" grpId="0"/>
      <p:bldP spid="104451" grpId="0"/>
      <p:bldP spid="104452" grpId="0" animBg="1"/>
      <p:bldP spid="104453" grpId="0" animBg="1"/>
      <p:bldP spid="104454" grpId="0" animBg="1"/>
      <p:bldP spid="104455" grpId="0" animBg="1"/>
      <p:bldP spid="104456" grpId="0" animBg="1"/>
      <p:bldP spid="104457" grpId="0"/>
      <p:bldP spid="104458" grpId="0" animBg="1"/>
      <p:bldP spid="104459" grpId="0" animBg="1"/>
      <p:bldP spid="104460" grpId="0"/>
      <p:bldP spid="104461" grpId="0" animBg="1"/>
      <p:bldP spid="104462" grpId="0" animBg="1"/>
      <p:bldP spid="104463" grpId="0"/>
      <p:bldP spid="104464" grpId="0"/>
      <p:bldP spid="104465" grpId="0"/>
      <p:bldP spid="104466" grpId="0" animBg="1"/>
      <p:bldP spid="104467" grpId="0"/>
      <p:bldP spid="104468" grpId="0" animBg="1"/>
      <p:bldP spid="10446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2" name="Rectangle 4"/>
          <p:cNvSpPr>
            <a:spLocks noChangeArrowheads="1"/>
          </p:cNvSpPr>
          <p:nvPr/>
        </p:nvSpPr>
        <p:spPr bwMode="auto">
          <a:xfrm>
            <a:off x="250825" y="333375"/>
            <a:ext cx="8604250" cy="2135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ـ طرح </a:t>
            </a:r>
            <a:r>
              <a:rPr lang="ar-DZ" b="1" dirty="0" err="1">
                <a:solidFill>
                  <a:srgbClr val="0000FF"/>
                </a:solidFill>
                <a:cs typeface="Arabic Transparent" pitchFamily="2" charset="-78"/>
              </a:rPr>
              <a:t>الاشكال</a:t>
            </a:r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: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نريد ثقب </a:t>
            </a:r>
            <a:r>
              <a:rPr lang="ar-DZ" b="1" dirty="0" err="1">
                <a:solidFill>
                  <a:schemeClr val="tx1"/>
                </a:solidFill>
                <a:cs typeface="Arabic Transparent" pitchFamily="2" charset="-78"/>
              </a:rPr>
              <a:t>دارات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مطبوعة(</a:t>
            </a:r>
            <a:r>
              <a:rPr lang="fr-FR" sz="1600" b="1" dirty="0">
                <a:solidFill>
                  <a:schemeClr val="tx1"/>
                </a:solidFill>
              </a:rPr>
              <a:t>CIRCUIT IMPRIMES</a:t>
            </a: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)وذلك باستعمال </a:t>
            </a:r>
            <a:r>
              <a:rPr lang="ar-DZ" b="1" dirty="0" err="1">
                <a:solidFill>
                  <a:schemeClr val="tx1"/>
                </a:solidFill>
                <a:cs typeface="Arabic Transparent" pitchFamily="2" charset="-78"/>
              </a:rPr>
              <a:t>ألة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ثقب صغيرة(</a:t>
            </a:r>
            <a:r>
              <a:rPr lang="fr-FR" sz="1600" b="1" dirty="0">
                <a:solidFill>
                  <a:schemeClr val="tx1"/>
                </a:solidFill>
              </a:rPr>
              <a:t>MINI PERCEUSE</a:t>
            </a:r>
            <a:r>
              <a:rPr lang="ar-DZ" sz="1600" b="1" dirty="0" smtClean="0">
                <a:solidFill>
                  <a:schemeClr val="tx1"/>
                </a:solidFill>
              </a:rPr>
              <a:t>)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   </a:t>
            </a:r>
            <a:r>
              <a:rPr lang="ar-DZ" b="1" dirty="0" err="1">
                <a:solidFill>
                  <a:schemeClr val="tx1"/>
                </a:solidFill>
                <a:cs typeface="Arabic Transparent" pitchFamily="2" charset="-78"/>
              </a:rPr>
              <a:t>تشتغل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تحت توتر </a:t>
            </a:r>
            <a:r>
              <a:rPr lang="ar-DZ" b="1" dirty="0">
                <a:solidFill>
                  <a:srgbClr val="FF0000"/>
                </a:solidFill>
                <a:cs typeface="Arabic Transparent" pitchFamily="2" charset="-78"/>
              </a:rPr>
              <a:t>مستمر قدره  </a:t>
            </a:r>
            <a:r>
              <a:rPr lang="fr-FR" b="1" dirty="0">
                <a:solidFill>
                  <a:srgbClr val="FF0000"/>
                </a:solidFill>
                <a:cs typeface="Arabic Transparent" pitchFamily="2" charset="-78"/>
              </a:rPr>
              <a:t>12V</a:t>
            </a:r>
            <a:r>
              <a:rPr lang="ar-DZ" b="1" dirty="0">
                <a:solidFill>
                  <a:srgbClr val="FF3300"/>
                </a:solidFill>
                <a:cs typeface="Arabic Transparent" pitchFamily="2" charset="-78"/>
              </a:rPr>
              <a:t>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، غير أن التغذية المتوفرة هي </a:t>
            </a:r>
            <a:r>
              <a:rPr lang="ar-DZ" b="1" dirty="0">
                <a:solidFill>
                  <a:srgbClr val="FF0000"/>
                </a:solidFill>
                <a:cs typeface="Arabic Transparent" pitchFamily="2" charset="-78"/>
              </a:rPr>
              <a:t>تغذية متناوبة </a:t>
            </a:r>
            <a:r>
              <a:rPr lang="fr-FR" b="1" dirty="0">
                <a:solidFill>
                  <a:srgbClr val="FF0000"/>
                </a:solidFill>
                <a:cs typeface="Arabic Transparent" pitchFamily="2" charset="-78"/>
              </a:rPr>
              <a:t>220V</a:t>
            </a:r>
            <a:r>
              <a:rPr lang="ar-DZ" b="1" dirty="0">
                <a:cs typeface="Arabic Transparent" pitchFamily="2" charset="-78"/>
              </a:rPr>
              <a:t>  .    </a:t>
            </a:r>
            <a:endParaRPr lang="fr-FR" b="1" dirty="0">
              <a:cs typeface="Arabic Transparent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نستعمل جهاز </a:t>
            </a:r>
            <a:r>
              <a:rPr lang="ar-DZ" b="1" dirty="0" err="1">
                <a:solidFill>
                  <a:schemeClr val="tx1"/>
                </a:solidFill>
                <a:cs typeface="Arabic Transparent" pitchFamily="2" charset="-78"/>
              </a:rPr>
              <a:t>قادرعلى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تغير توتر الشبكة المتناوب </a:t>
            </a: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220V(AC)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b="1" dirty="0" err="1">
                <a:solidFill>
                  <a:schemeClr val="tx1"/>
                </a:solidFill>
                <a:cs typeface="Arabic Transparent" pitchFamily="2" charset="-78"/>
              </a:rPr>
              <a:t>الى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توتر مستمر</a:t>
            </a: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12V(DC)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هدا الجهاز يدعى </a:t>
            </a:r>
            <a:r>
              <a:rPr lang="ar-DZ" b="1" dirty="0" err="1">
                <a:solidFill>
                  <a:schemeClr val="tx1"/>
                </a:solidFill>
                <a:cs typeface="Arabic Transparent" pitchFamily="2" charset="-78"/>
              </a:rPr>
              <a:t>تغدية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مستمرة</a:t>
            </a:r>
            <a:r>
              <a:rPr lang="fr-FR" b="1" dirty="0" smtClean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b="1" dirty="0" smtClean="0">
                <a:cs typeface="Arabic Transparent" pitchFamily="2" charset="-78"/>
              </a:rPr>
              <a:t> </a:t>
            </a:r>
            <a:r>
              <a:rPr lang="ar-DZ" b="1" dirty="0" err="1">
                <a:solidFill>
                  <a:srgbClr val="0000FF"/>
                </a:solidFill>
                <a:cs typeface="Arabic Transparent" pitchFamily="2" charset="-78"/>
              </a:rPr>
              <a:t>او</a:t>
            </a:r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(</a:t>
            </a:r>
            <a:r>
              <a:rPr lang="ar-DZ" b="1" dirty="0" err="1">
                <a:solidFill>
                  <a:srgbClr val="0000FF"/>
                </a:solidFill>
                <a:cs typeface="Arabic Transparent" pitchFamily="2" charset="-78"/>
              </a:rPr>
              <a:t>مكييف</a:t>
            </a:r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 </a:t>
            </a:r>
            <a:r>
              <a:rPr lang="ar-DZ" b="1" dirty="0">
                <a:solidFill>
                  <a:srgbClr val="0000FF"/>
                </a:solidFill>
              </a:rPr>
              <a:t>ـ</a:t>
            </a:r>
            <a:r>
              <a:rPr lang="fr-FR" b="1" dirty="0">
                <a:solidFill>
                  <a:srgbClr val="0000FF"/>
                </a:solidFill>
              </a:rPr>
              <a:t>ADAPTEUR</a:t>
            </a:r>
            <a:r>
              <a:rPr lang="fr-FR" b="1" dirty="0">
                <a:solidFill>
                  <a:srgbClr val="0000FF"/>
                </a:solidFill>
                <a:cs typeface="Arabic Transparent" pitchFamily="2" charset="-78"/>
              </a:rPr>
              <a:t> </a:t>
            </a:r>
            <a:r>
              <a:rPr lang="ar-DZ" b="1" dirty="0">
                <a:solidFill>
                  <a:srgbClr val="0000FF"/>
                </a:solidFill>
              </a:rPr>
              <a:t>ـ</a:t>
            </a:r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) </a:t>
            </a:r>
            <a:endParaRPr lang="fr-FR" b="1" dirty="0">
              <a:solidFill>
                <a:srgbClr val="0000FF"/>
              </a:solidFill>
              <a:cs typeface="Arabic Transparent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ومن اجل الحصول على ذلك نتبع الخطوات التالية:</a:t>
            </a:r>
          </a:p>
        </p:txBody>
      </p:sp>
      <p:sp>
        <p:nvSpPr>
          <p:cNvPr id="80" name="Text Box 4"/>
          <p:cNvSpPr txBox="1">
            <a:spLocks noChangeAspect="1" noChangeArrowheads="1"/>
          </p:cNvSpPr>
          <p:nvPr/>
        </p:nvSpPr>
        <p:spPr bwMode="auto">
          <a:xfrm>
            <a:off x="2573332" y="2976580"/>
            <a:ext cx="936625" cy="4683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24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طاقة</a:t>
            </a:r>
            <a:r>
              <a:rPr lang="fr-FR" sz="24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endParaRPr lang="en-US" sz="2400" b="1">
              <a:solidFill>
                <a:schemeClr val="tx1"/>
              </a:solidFill>
            </a:endParaRPr>
          </a:p>
        </p:txBody>
      </p:sp>
      <p:sp>
        <p:nvSpPr>
          <p:cNvPr id="81" name="Text Box 5"/>
          <p:cNvSpPr txBox="1">
            <a:spLocks noChangeAspect="1" noChangeArrowheads="1"/>
          </p:cNvSpPr>
          <p:nvPr/>
        </p:nvSpPr>
        <p:spPr bwMode="auto">
          <a:xfrm>
            <a:off x="4908544" y="2974992"/>
            <a:ext cx="1584325" cy="5762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24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امر التشغيل </a:t>
            </a:r>
          </a:p>
        </p:txBody>
      </p:sp>
      <p:sp>
        <p:nvSpPr>
          <p:cNvPr id="82" name="Text Box 6"/>
          <p:cNvSpPr txBox="1">
            <a:spLocks noChangeAspect="1" noChangeArrowheads="1"/>
          </p:cNvSpPr>
          <p:nvPr/>
        </p:nvSpPr>
        <p:spPr bwMode="auto">
          <a:xfrm>
            <a:off x="2501894" y="3765567"/>
            <a:ext cx="3600450" cy="1098550"/>
          </a:xfrm>
          <a:prstGeom prst="rect">
            <a:avLst/>
          </a:prstGeom>
          <a:solidFill>
            <a:srgbClr val="FFCC99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3" name="Line 7"/>
          <p:cNvSpPr>
            <a:spLocks noChangeShapeType="1"/>
          </p:cNvSpPr>
          <p:nvPr/>
        </p:nvSpPr>
        <p:spPr bwMode="auto">
          <a:xfrm>
            <a:off x="1939919" y="4200542"/>
            <a:ext cx="5334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fr-FR"/>
          </a:p>
        </p:txBody>
      </p:sp>
      <p:sp>
        <p:nvSpPr>
          <p:cNvPr id="84" name="Line 8"/>
          <p:cNvSpPr>
            <a:spLocks noChangeShapeType="1"/>
          </p:cNvSpPr>
          <p:nvPr/>
        </p:nvSpPr>
        <p:spPr bwMode="auto">
          <a:xfrm>
            <a:off x="6116632" y="4056080"/>
            <a:ext cx="420687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fr-FR"/>
          </a:p>
        </p:txBody>
      </p:sp>
      <p:sp>
        <p:nvSpPr>
          <p:cNvPr id="85" name="Line 9"/>
          <p:cNvSpPr>
            <a:spLocks noChangeAspect="1" noChangeShapeType="1"/>
          </p:cNvSpPr>
          <p:nvPr/>
        </p:nvSpPr>
        <p:spPr bwMode="auto">
          <a:xfrm>
            <a:off x="5597519" y="3344880"/>
            <a:ext cx="1588" cy="3810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fr-FR"/>
          </a:p>
        </p:txBody>
      </p:sp>
      <p:sp>
        <p:nvSpPr>
          <p:cNvPr id="86" name="Line 10"/>
          <p:cNvSpPr>
            <a:spLocks noChangeShapeType="1"/>
          </p:cNvSpPr>
          <p:nvPr/>
        </p:nvSpPr>
        <p:spPr bwMode="auto">
          <a:xfrm flipV="1">
            <a:off x="4373557" y="4905392"/>
            <a:ext cx="0" cy="525463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fr-FR"/>
          </a:p>
        </p:txBody>
      </p:sp>
      <p:sp>
        <p:nvSpPr>
          <p:cNvPr id="87" name="Text Box 11"/>
          <p:cNvSpPr txBox="1">
            <a:spLocks noChangeAspect="1" noChangeArrowheads="1"/>
          </p:cNvSpPr>
          <p:nvPr/>
        </p:nvSpPr>
        <p:spPr bwMode="auto">
          <a:xfrm>
            <a:off x="3379782" y="5422917"/>
            <a:ext cx="2043112" cy="4349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24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نظام </a:t>
            </a:r>
            <a:r>
              <a:rPr lang="ar-DZ" sz="24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التكييف</a:t>
            </a:r>
            <a:endParaRPr lang="en-US" sz="2400" b="1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88" name="Line 12"/>
          <p:cNvSpPr>
            <a:spLocks noChangeAspect="1" noChangeShapeType="1"/>
          </p:cNvSpPr>
          <p:nvPr/>
        </p:nvSpPr>
        <p:spPr bwMode="auto">
          <a:xfrm>
            <a:off x="3149594" y="3344880"/>
            <a:ext cx="1588" cy="3810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fr-FR"/>
          </a:p>
        </p:txBody>
      </p:sp>
      <p:sp>
        <p:nvSpPr>
          <p:cNvPr id="89" name="Line 13"/>
          <p:cNvSpPr>
            <a:spLocks noChangeAspect="1" noChangeShapeType="1"/>
          </p:cNvSpPr>
          <p:nvPr/>
        </p:nvSpPr>
        <p:spPr bwMode="auto">
          <a:xfrm>
            <a:off x="4371969" y="3335355"/>
            <a:ext cx="1588" cy="3810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fr-FR"/>
          </a:p>
        </p:txBody>
      </p:sp>
      <p:sp>
        <p:nvSpPr>
          <p:cNvPr id="90" name="Text Box 14"/>
          <p:cNvSpPr txBox="1">
            <a:spLocks noChangeAspect="1" noChangeArrowheads="1"/>
          </p:cNvSpPr>
          <p:nvPr/>
        </p:nvSpPr>
        <p:spPr bwMode="auto">
          <a:xfrm>
            <a:off x="3714744" y="2955942"/>
            <a:ext cx="1152525" cy="59848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SA" sz="24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برنامج</a:t>
            </a:r>
          </a:p>
        </p:txBody>
      </p:sp>
      <p:sp>
        <p:nvSpPr>
          <p:cNvPr id="91" name="WordArt 15"/>
          <p:cNvSpPr>
            <a:spLocks noChangeAspect="1" noChangeArrowheads="1" noChangeShapeType="1" noTextEdit="1"/>
          </p:cNvSpPr>
          <p:nvPr/>
        </p:nvSpPr>
        <p:spPr bwMode="auto">
          <a:xfrm>
            <a:off x="2871782" y="3975117"/>
            <a:ext cx="2768600" cy="4857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3200" b="1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cs typeface="Arabic Transparent"/>
              </a:rPr>
              <a:t>كييف التوتر</a:t>
            </a:r>
            <a:endParaRPr lang="fr-FR" sz="3200" b="1" kern="10">
              <a:ln w="9525">
                <a:solidFill>
                  <a:srgbClr val="FF0000"/>
                </a:solidFill>
                <a:round/>
                <a:headEnd/>
                <a:tailEnd/>
              </a:ln>
              <a:solidFill>
                <a:srgbClr val="000000"/>
              </a:solidFill>
              <a:cs typeface="Arabic Transparent"/>
            </a:endParaRPr>
          </a:p>
        </p:txBody>
      </p:sp>
      <p:sp>
        <p:nvSpPr>
          <p:cNvPr id="92" name="Text Box 18"/>
          <p:cNvSpPr txBox="1">
            <a:spLocks noChangeArrowheads="1"/>
          </p:cNvSpPr>
          <p:nvPr/>
        </p:nvSpPr>
        <p:spPr bwMode="auto">
          <a:xfrm>
            <a:off x="592132" y="3933842"/>
            <a:ext cx="1352550" cy="50323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2400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تيار متناوب</a:t>
            </a:r>
            <a:endParaRPr lang="en-US" sz="24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93" name="Text Box 19"/>
          <p:cNvSpPr txBox="1">
            <a:spLocks noChangeArrowheads="1"/>
          </p:cNvSpPr>
          <p:nvPr/>
        </p:nvSpPr>
        <p:spPr bwMode="auto">
          <a:xfrm>
            <a:off x="6353169" y="3817955"/>
            <a:ext cx="1522413" cy="50323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2400" b="1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تيار مستمر</a:t>
            </a:r>
            <a:endParaRPr lang="en-US" sz="2400" b="1">
              <a:solidFill>
                <a:schemeClr val="tx1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0"/>
                                        <p:tgtEl>
                                          <p:spTgt spid="1095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0"/>
                                        <p:tgtEl>
                                          <p:spTgt spid="1095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81" grpId="0"/>
      <p:bldP spid="82" grpId="0" animBg="1"/>
      <p:bldP spid="83" grpId="0" animBg="1"/>
      <p:bldP spid="84" grpId="0" animBg="1"/>
      <p:bldP spid="85" grpId="0" animBg="1"/>
      <p:bldP spid="86" grpId="0" animBg="1"/>
      <p:bldP spid="87" grpId="0"/>
      <p:bldP spid="88" grpId="0" animBg="1"/>
      <p:bldP spid="89" grpId="0" animBg="1"/>
      <p:bldP spid="90" grpId="0"/>
      <p:bldP spid="91" grpId="0" animBg="1"/>
      <p:bldP spid="92" grpId="0"/>
      <p:bldP spid="9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7386638" y="38100"/>
            <a:ext cx="1577975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2ـ مفاهيم </a:t>
            </a:r>
            <a:r>
              <a:rPr lang="ar-SA" b="1" dirty="0" err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اولية</a:t>
            </a:r>
            <a:r>
              <a:rPr lang="fr-FR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fr-FR" b="1" dirty="0"/>
              <a:t> </a:t>
            </a:r>
          </a:p>
        </p:txBody>
      </p:sp>
      <p:sp>
        <p:nvSpPr>
          <p:cNvPr id="62467" name="Rectangle 3"/>
          <p:cNvSpPr>
            <a:spLocks noChangeArrowheads="1"/>
          </p:cNvSpPr>
          <p:nvPr/>
        </p:nvSpPr>
        <p:spPr bwMode="auto">
          <a:xfrm>
            <a:off x="6742113" y="336550"/>
            <a:ext cx="1962150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1 </a:t>
            </a:r>
            <a:r>
              <a:rPr lang="ar-DZ" b="1" dirty="0" err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مفهوم </a:t>
            </a:r>
            <a:r>
              <a:rPr lang="ar-DZ" b="1" dirty="0" err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الأشغولة</a:t>
            </a:r>
            <a:r>
              <a:rPr lang="fr-FR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b="1" dirty="0"/>
              <a:t> </a:t>
            </a:r>
            <a:endParaRPr lang="en-US" b="1" dirty="0"/>
          </a:p>
        </p:txBody>
      </p:sp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298442" y="620713"/>
            <a:ext cx="7631144" cy="70019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r" rtl="1">
              <a:lnSpc>
                <a:spcPts val="2400"/>
              </a:lnSpc>
            </a:pP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ـ </a:t>
            </a:r>
            <a:r>
              <a:rPr lang="ar-DZ" b="1" dirty="0" err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الأشغولة</a:t>
            </a: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تمثل مجموعة من المراحل المرتبطة فيما بينها في وحدة منطقية موجهة هدفها الحصول على </a:t>
            </a:r>
            <a:r>
              <a:rPr lang="ar-DZ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القيمة مضافة </a:t>
            </a:r>
            <a:r>
              <a:rPr lang="ar-DZ" b="1" dirty="0" err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لمنتوج</a:t>
            </a: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صناعي . </a:t>
            </a:r>
          </a:p>
        </p:txBody>
      </p:sp>
      <p:sp>
        <p:nvSpPr>
          <p:cNvPr id="62469" name="Rectangle 5"/>
          <p:cNvSpPr>
            <a:spLocks noChangeArrowheads="1"/>
          </p:cNvSpPr>
          <p:nvPr/>
        </p:nvSpPr>
        <p:spPr bwMode="auto">
          <a:xfrm>
            <a:off x="6786563" y="1412875"/>
            <a:ext cx="1887537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2 ـ تمثيل الأشغولة</a:t>
            </a:r>
            <a:r>
              <a:rPr lang="fr-FR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b="1"/>
              <a:t> </a:t>
            </a:r>
            <a:endParaRPr lang="en-US" b="1"/>
          </a:p>
        </p:txBody>
      </p:sp>
      <p:sp>
        <p:nvSpPr>
          <p:cNvPr id="62470" name="Rectangle 6"/>
          <p:cNvSpPr>
            <a:spLocks noChangeArrowheads="1"/>
          </p:cNvSpPr>
          <p:nvPr/>
        </p:nvSpPr>
        <p:spPr bwMode="auto">
          <a:xfrm>
            <a:off x="7037388" y="1722438"/>
            <a:ext cx="1336675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00B05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المادة الأولية</a:t>
            </a:r>
            <a:r>
              <a:rPr lang="fr-FR" b="1">
                <a:solidFill>
                  <a:srgbClr val="00B05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b="1">
                <a:solidFill>
                  <a:srgbClr val="00B050"/>
                </a:solidFill>
              </a:rPr>
              <a:t> </a:t>
            </a:r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62471" name="Rectangle 7"/>
          <p:cNvSpPr>
            <a:spLocks noChangeArrowheads="1"/>
          </p:cNvSpPr>
          <p:nvPr/>
        </p:nvSpPr>
        <p:spPr bwMode="auto">
          <a:xfrm>
            <a:off x="4159250" y="1708150"/>
            <a:ext cx="3086100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المادة المراد تصنيعها من طرف النظام.</a:t>
            </a:r>
          </a:p>
        </p:txBody>
      </p:sp>
      <p:sp>
        <p:nvSpPr>
          <p:cNvPr id="62472" name="Rectangle 8"/>
          <p:cNvSpPr>
            <a:spLocks noChangeArrowheads="1"/>
          </p:cNvSpPr>
          <p:nvPr/>
        </p:nvSpPr>
        <p:spPr bwMode="auto">
          <a:xfrm>
            <a:off x="6907213" y="2101852"/>
            <a:ext cx="1477962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solidFill>
                  <a:srgbClr val="00B05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القيمة المضافة</a:t>
            </a:r>
            <a:r>
              <a:rPr lang="fr-FR" b="1" dirty="0">
                <a:solidFill>
                  <a:srgbClr val="00B05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b="1" dirty="0">
                <a:solidFill>
                  <a:srgbClr val="00B050"/>
                </a:solidFill>
              </a:rPr>
              <a:t> 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62473" name="Rectangle 9"/>
          <p:cNvSpPr>
            <a:spLocks noChangeArrowheads="1"/>
          </p:cNvSpPr>
          <p:nvPr/>
        </p:nvSpPr>
        <p:spPr bwMode="auto">
          <a:xfrm>
            <a:off x="4000500" y="2087564"/>
            <a:ext cx="3124200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التغيير الذي احدث على المادة الأولية</a:t>
            </a:r>
            <a:r>
              <a:rPr lang="fr-FR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.</a:t>
            </a:r>
            <a:r>
              <a:rPr lang="fr-FR" b="1">
                <a:solidFill>
                  <a:schemeClr val="tx1"/>
                </a:solidFill>
              </a:rPr>
              <a:t> </a:t>
            </a:r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62474" name="Rectangle 10"/>
          <p:cNvSpPr>
            <a:spLocks noChangeArrowheads="1"/>
          </p:cNvSpPr>
          <p:nvPr/>
        </p:nvSpPr>
        <p:spPr bwMode="auto">
          <a:xfrm>
            <a:off x="6877050" y="2493965"/>
            <a:ext cx="1539875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solidFill>
                  <a:srgbClr val="00B05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المادة المصنعة</a:t>
            </a:r>
            <a:r>
              <a:rPr lang="fr-FR" b="1" dirty="0">
                <a:solidFill>
                  <a:srgbClr val="00B05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b="1" dirty="0">
                <a:solidFill>
                  <a:srgbClr val="00B050"/>
                </a:solidFill>
              </a:rPr>
              <a:t>  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62475" name="Rectangle 11"/>
          <p:cNvSpPr>
            <a:spLocks noChangeArrowheads="1"/>
          </p:cNvSpPr>
          <p:nvPr/>
        </p:nvSpPr>
        <p:spPr bwMode="auto">
          <a:xfrm>
            <a:off x="3059113" y="2508252"/>
            <a:ext cx="4029075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المادة المصنعة</a:t>
            </a:r>
            <a:r>
              <a:rPr lang="fr-FR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=  </a:t>
            </a:r>
            <a:r>
              <a:rPr lang="ar-DZ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المادة الأولية + القيمة المضافة</a:t>
            </a:r>
            <a:r>
              <a:rPr lang="fr-FR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.</a:t>
            </a:r>
            <a:r>
              <a:rPr lang="fr-FR" b="1">
                <a:solidFill>
                  <a:schemeClr val="tx1"/>
                </a:solidFill>
              </a:rPr>
              <a:t> </a:t>
            </a:r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62476" name="Rectangle 12"/>
          <p:cNvSpPr>
            <a:spLocks noChangeArrowheads="1"/>
          </p:cNvSpPr>
          <p:nvPr/>
        </p:nvSpPr>
        <p:spPr bwMode="auto">
          <a:xfrm>
            <a:off x="6840538" y="2874966"/>
            <a:ext cx="1552575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00B05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الوظيفة الشاملة</a:t>
            </a:r>
            <a:r>
              <a:rPr lang="fr-FR" b="1">
                <a:solidFill>
                  <a:srgbClr val="00B05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b="1">
                <a:solidFill>
                  <a:srgbClr val="00B050"/>
                </a:solidFill>
              </a:rPr>
              <a:t> </a:t>
            </a:r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62477" name="Rectangle 13"/>
          <p:cNvSpPr>
            <a:spLocks noChangeArrowheads="1"/>
          </p:cNvSpPr>
          <p:nvPr/>
        </p:nvSpPr>
        <p:spPr bwMode="auto">
          <a:xfrm>
            <a:off x="4092575" y="2860679"/>
            <a:ext cx="2959100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هي الفعل الذي يقوم به النظام الآلي. </a:t>
            </a:r>
          </a:p>
        </p:txBody>
      </p:sp>
      <p:sp>
        <p:nvSpPr>
          <p:cNvPr id="62478" name="Rectangle 14"/>
          <p:cNvSpPr>
            <a:spLocks noChangeArrowheads="1"/>
          </p:cNvSpPr>
          <p:nvPr/>
        </p:nvSpPr>
        <p:spPr bwMode="auto">
          <a:xfrm>
            <a:off x="6800850" y="3268667"/>
            <a:ext cx="1589088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00B05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معطيات المراقبة</a:t>
            </a:r>
            <a:r>
              <a:rPr lang="fr-FR" b="1">
                <a:solidFill>
                  <a:srgbClr val="00B05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b="1">
                <a:solidFill>
                  <a:srgbClr val="00B050"/>
                </a:solidFill>
              </a:rPr>
              <a:t> </a:t>
            </a:r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62479" name="Rectangle 15"/>
          <p:cNvSpPr>
            <a:spLocks noChangeArrowheads="1"/>
          </p:cNvSpPr>
          <p:nvPr/>
        </p:nvSpPr>
        <p:spPr bwMode="auto">
          <a:xfrm>
            <a:off x="3570288" y="3268667"/>
            <a:ext cx="3470275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هي معطيات تؤثر علي كيفية تحويل المادة</a:t>
            </a:r>
            <a:r>
              <a:rPr lang="fr-FR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.</a:t>
            </a:r>
            <a:r>
              <a:rPr lang="fr-FR" b="1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2480" name="Rectangle 16"/>
          <p:cNvSpPr>
            <a:spLocks noChangeArrowheads="1"/>
          </p:cNvSpPr>
          <p:nvPr/>
        </p:nvSpPr>
        <p:spPr bwMode="auto">
          <a:xfrm>
            <a:off x="6784975" y="3684592"/>
            <a:ext cx="1597025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00B05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المخارج الثانوية</a:t>
            </a:r>
            <a:r>
              <a:rPr lang="fr-FR" b="1">
                <a:solidFill>
                  <a:srgbClr val="00B05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b="1">
                <a:solidFill>
                  <a:srgbClr val="00B050"/>
                </a:solidFill>
              </a:rPr>
              <a:t> </a:t>
            </a:r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62481" name="Rectangle 17"/>
          <p:cNvSpPr>
            <a:spLocks noChangeArrowheads="1"/>
          </p:cNvSpPr>
          <p:nvPr/>
        </p:nvSpPr>
        <p:spPr bwMode="auto">
          <a:xfrm>
            <a:off x="1284288" y="3692530"/>
            <a:ext cx="5718175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تتمثل في البقايا أو النفايات و التقارير التي تعطى من طرف النظام الآلي . </a:t>
            </a:r>
          </a:p>
        </p:txBody>
      </p:sp>
      <p:sp>
        <p:nvSpPr>
          <p:cNvPr id="62482" name="Rectangle 18"/>
          <p:cNvSpPr>
            <a:spLocks noChangeArrowheads="1"/>
          </p:cNvSpPr>
          <p:nvPr/>
        </p:nvSpPr>
        <p:spPr bwMode="auto">
          <a:xfrm>
            <a:off x="7616825" y="4108457"/>
            <a:ext cx="763588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00B05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السند</a:t>
            </a:r>
            <a:r>
              <a:rPr lang="fr-FR" b="1">
                <a:solidFill>
                  <a:srgbClr val="00B05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b="1">
                <a:solidFill>
                  <a:srgbClr val="00B050"/>
                </a:solidFill>
              </a:rPr>
              <a:t> </a:t>
            </a:r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62483" name="Rectangle 19"/>
          <p:cNvSpPr>
            <a:spLocks noChangeArrowheads="1"/>
          </p:cNvSpPr>
          <p:nvPr/>
        </p:nvSpPr>
        <p:spPr bwMode="auto">
          <a:xfrm>
            <a:off x="5078435" y="4106870"/>
            <a:ext cx="2708275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هو الأداة التي يقوم عليها النظام .</a:t>
            </a:r>
          </a:p>
        </p:txBody>
      </p:sp>
      <p:sp>
        <p:nvSpPr>
          <p:cNvPr id="62484" name="Rectangle 20"/>
          <p:cNvSpPr>
            <a:spLocks noChangeArrowheads="1"/>
          </p:cNvSpPr>
          <p:nvPr/>
        </p:nvSpPr>
        <p:spPr bwMode="auto">
          <a:xfrm>
            <a:off x="3506786" y="4660916"/>
            <a:ext cx="5327650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r" rtl="1"/>
            <a:r>
              <a:rPr lang="ar-DZ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3 ـ الإلتزمات التي تؤثر علي نشاط الأشغولة(معطيات المراقبة)</a:t>
            </a:r>
            <a:r>
              <a:rPr lang="fr-FR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b="1">
                <a:solidFill>
                  <a:srgbClr val="0000FF"/>
                </a:solidFill>
              </a:rPr>
              <a:t> </a:t>
            </a:r>
            <a:endParaRPr lang="en-US" b="1">
              <a:solidFill>
                <a:srgbClr val="0000FF"/>
              </a:solidFill>
            </a:endParaRPr>
          </a:p>
        </p:txBody>
      </p:sp>
      <p:sp>
        <p:nvSpPr>
          <p:cNvPr id="62485" name="Rectangle 21"/>
          <p:cNvSpPr>
            <a:spLocks noChangeArrowheads="1"/>
          </p:cNvSpPr>
          <p:nvPr/>
        </p:nvSpPr>
        <p:spPr bwMode="auto">
          <a:xfrm>
            <a:off x="6148069" y="4991116"/>
            <a:ext cx="2133918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>
              <a:buClr>
                <a:srgbClr val="CC00FF"/>
              </a:buClr>
              <a:buFont typeface="Wingdings" pitchFamily="2" charset="2"/>
              <a:buChar char="Ø"/>
              <a:tabLst>
                <a:tab pos="723900" algn="l"/>
              </a:tabLst>
            </a:pPr>
            <a:r>
              <a:rPr lang="ar-DZ" b="1" dirty="0">
                <a:solidFill>
                  <a:srgbClr val="CC00FF"/>
                </a:solidFill>
                <a:ea typeface="Times New Roman" pitchFamily="18" charset="0"/>
                <a:cs typeface="Arabic Transparent" pitchFamily="2" charset="-78"/>
              </a:rPr>
              <a:t>التزامات </a:t>
            </a:r>
            <a:r>
              <a:rPr lang="ar-DZ" b="1" dirty="0" err="1">
                <a:solidFill>
                  <a:srgbClr val="CC00FF"/>
                </a:solidFill>
                <a:ea typeface="Times New Roman" pitchFamily="18" charset="0"/>
                <a:cs typeface="Arabic Transparent" pitchFamily="2" charset="-78"/>
              </a:rPr>
              <a:t>طاقوية</a:t>
            </a:r>
            <a:r>
              <a:rPr lang="ar-DZ" b="1" dirty="0">
                <a:solidFill>
                  <a:srgbClr val="CC00FF"/>
                </a:solidFill>
                <a:ea typeface="Times New Roman" pitchFamily="18" charset="0"/>
                <a:cs typeface="Arabic Transparent" pitchFamily="2" charset="-78"/>
              </a:rPr>
              <a:t> (</a:t>
            </a:r>
            <a:r>
              <a:rPr lang="fr-FR" b="1" dirty="0">
                <a:solidFill>
                  <a:srgbClr val="CC00FF"/>
                </a:solidFill>
                <a:ea typeface="Times New Roman" pitchFamily="18" charset="0"/>
                <a:cs typeface="Arabic Transparent" pitchFamily="2" charset="-78"/>
              </a:rPr>
              <a:t>W</a:t>
            </a:r>
            <a:r>
              <a:rPr lang="en-US" b="1" dirty="0">
                <a:solidFill>
                  <a:srgbClr val="CC00FF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>
                <a:solidFill>
                  <a:srgbClr val="CC00FF"/>
                </a:solidFill>
                <a:ea typeface="Times New Roman" pitchFamily="18" charset="0"/>
                <a:cs typeface="Arabic Transparent" pitchFamily="2" charset="-78"/>
              </a:rPr>
              <a:t>)</a:t>
            </a:r>
            <a:r>
              <a:rPr lang="ar-DZ" b="1" dirty="0">
                <a:solidFill>
                  <a:srgbClr val="CC00FF"/>
                </a:solidFill>
              </a:rPr>
              <a:t> </a:t>
            </a:r>
          </a:p>
        </p:txBody>
      </p:sp>
      <p:sp>
        <p:nvSpPr>
          <p:cNvPr id="62486" name="Rectangle 22"/>
          <p:cNvSpPr>
            <a:spLocks noChangeArrowheads="1"/>
          </p:cNvSpPr>
          <p:nvPr/>
        </p:nvSpPr>
        <p:spPr bwMode="auto">
          <a:xfrm>
            <a:off x="4702174" y="5276866"/>
            <a:ext cx="3441700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تتعلق الالتزامات </a:t>
            </a:r>
            <a:r>
              <a:rPr lang="ar-DZ" b="1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الطاقوية</a:t>
            </a:r>
            <a:r>
              <a:rPr lang="ar-DZ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بوسائط مختلفة</a:t>
            </a:r>
            <a:r>
              <a:rPr lang="fr-FR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b="1" dirty="0">
                <a:solidFill>
                  <a:schemeClr val="tx1"/>
                </a:solidFill>
              </a:rPr>
              <a:t>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2487" name="Rectangle 23"/>
          <p:cNvSpPr>
            <a:spLocks noChangeArrowheads="1"/>
          </p:cNvSpPr>
          <p:nvPr/>
        </p:nvSpPr>
        <p:spPr bwMode="auto">
          <a:xfrm>
            <a:off x="1418579" y="5590440"/>
            <a:ext cx="6599884" cy="76751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>
              <a:lnSpc>
                <a:spcPts val="2700"/>
              </a:lnSpc>
            </a:pP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*- نوع الطاقة ( كهربائية ، هوائية ، حرارية )</a:t>
            </a:r>
            <a:endParaRPr lang="fr-FR" b="1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 eaLnBrk="0" hangingPunct="0">
              <a:lnSpc>
                <a:spcPts val="2700"/>
              </a:lnSpc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*- نوعية هذه الطاقة ( اذا كانت الطاقة كهربائية هل هي متناوبة أو مستمر مثلا....)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2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2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2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2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2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2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62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62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62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62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62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62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62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62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62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62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62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62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62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62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62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2" dur="500"/>
                                        <p:tgtEl>
                                          <p:spTgt spid="62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6" grpId="0"/>
      <p:bldP spid="62467" grpId="0"/>
      <p:bldP spid="62468" grpId="0"/>
      <p:bldP spid="62469" grpId="0"/>
      <p:bldP spid="62470" grpId="0"/>
      <p:bldP spid="62471" grpId="0"/>
      <p:bldP spid="62472" grpId="0"/>
      <p:bldP spid="62473" grpId="0"/>
      <p:bldP spid="62474" grpId="0"/>
      <p:bldP spid="62475" grpId="0"/>
      <p:bldP spid="62476" grpId="0"/>
      <p:bldP spid="62477" grpId="0"/>
      <p:bldP spid="62478" grpId="0"/>
      <p:bldP spid="62479" grpId="0"/>
      <p:bldP spid="62480" grpId="0"/>
      <p:bldP spid="62481" grpId="0"/>
      <p:bldP spid="62482" grpId="0"/>
      <p:bldP spid="62483" grpId="0"/>
      <p:bldP spid="62484" grpId="0"/>
      <p:bldP spid="62485" grpId="0"/>
      <p:bldP spid="62486" grpId="0"/>
      <p:bldP spid="6248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4"/>
          <p:cNvSpPr>
            <a:spLocks noChangeArrowheads="1"/>
          </p:cNvSpPr>
          <p:nvPr/>
        </p:nvSpPr>
        <p:spPr bwMode="auto">
          <a:xfrm>
            <a:off x="6715140" y="347644"/>
            <a:ext cx="2214578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marL="266700" indent="-266700" algn="r" rtl="1">
              <a:buFont typeface="Wingdings" pitchFamily="2" charset="2"/>
              <a:buChar char="Ø"/>
            </a:pPr>
            <a:r>
              <a:rPr lang="ar-DZ" b="1" dirty="0" err="1">
                <a:solidFill>
                  <a:srgbClr val="CC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إلتزمات</a:t>
            </a:r>
            <a:r>
              <a:rPr lang="ar-DZ" b="1" dirty="0">
                <a:solidFill>
                  <a:srgbClr val="CC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التهيئة </a:t>
            </a:r>
            <a:r>
              <a:rPr lang="fr-FR" b="1" dirty="0">
                <a:solidFill>
                  <a:srgbClr val="CC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(</a:t>
            </a:r>
            <a:r>
              <a:rPr lang="fr-FR" b="1" dirty="0">
                <a:solidFill>
                  <a:srgbClr val="CC00FF"/>
                </a:solidFill>
                <a:ea typeface="Times New Roman" pitchFamily="18" charset="0"/>
                <a:cs typeface="Arabic Transparent" pitchFamily="2" charset="-78"/>
              </a:rPr>
              <a:t>C</a:t>
            </a:r>
            <a:r>
              <a:rPr lang="fr-FR" b="1" dirty="0">
                <a:solidFill>
                  <a:srgbClr val="CC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)</a:t>
            </a:r>
            <a:r>
              <a:rPr lang="fr-FR" b="1" dirty="0">
                <a:solidFill>
                  <a:srgbClr val="CC00FF"/>
                </a:solidFill>
              </a:rPr>
              <a:t> </a:t>
            </a:r>
            <a:r>
              <a:rPr lang="ar-DZ" b="1" dirty="0">
                <a:solidFill>
                  <a:srgbClr val="CC00FF"/>
                </a:solidFill>
              </a:rPr>
              <a:t>:</a:t>
            </a:r>
            <a:endParaRPr lang="en-US" b="1" dirty="0">
              <a:solidFill>
                <a:srgbClr val="CC00FF"/>
              </a:solidFill>
            </a:endParaRPr>
          </a:p>
        </p:txBody>
      </p:sp>
      <p:sp>
        <p:nvSpPr>
          <p:cNvPr id="12" name="Rectangle 25"/>
          <p:cNvSpPr>
            <a:spLocks noChangeArrowheads="1"/>
          </p:cNvSpPr>
          <p:nvPr/>
        </p:nvSpPr>
        <p:spPr bwMode="auto">
          <a:xfrm>
            <a:off x="1492280" y="333356"/>
            <a:ext cx="5349875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r" rtl="1"/>
            <a:r>
              <a:rPr lang="ar-DZ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يدل على القدرة على تغيير نشاط </a:t>
            </a:r>
            <a:r>
              <a:rPr lang="ar-DZ" b="1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الأشغولة</a:t>
            </a:r>
            <a:r>
              <a:rPr lang="ar-DZ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, يمكن أن نميز مظهرين</a:t>
            </a:r>
            <a:r>
              <a:rPr lang="fr-FR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fr-FR" b="1" dirty="0">
                <a:solidFill>
                  <a:schemeClr val="tx1"/>
                </a:solidFill>
              </a:rPr>
              <a:t>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2468928" y="815986"/>
            <a:ext cx="6167073" cy="64633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en-US" b="1">
                <a:solidFill>
                  <a:schemeClr val="tx1"/>
                </a:solidFill>
              </a:rPr>
              <a:t> </a:t>
            </a:r>
            <a:r>
              <a:rPr lang="ar-DZ" b="1">
                <a:solidFill>
                  <a:schemeClr val="tx1"/>
                </a:solidFill>
              </a:rPr>
              <a:t> </a:t>
            </a:r>
            <a:r>
              <a:rPr lang="ar-DZ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*- تهيئة ببرنامج (</a:t>
            </a:r>
            <a:r>
              <a:rPr lang="fr-FR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logiciel</a:t>
            </a:r>
            <a:r>
              <a:rPr lang="ar-DZ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): برامج مختلفة تسمح بتغيير نشاط الأشغولة. </a:t>
            </a:r>
            <a:endParaRPr lang="en-US" b="1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Arabic Transparent" pitchFamily="2" charset="-78"/>
            </a:endParaRPr>
          </a:p>
          <a:p>
            <a:pPr algn="r" rtl="1" eaLnBrk="0" hangingPunct="0"/>
            <a:r>
              <a:rPr lang="en-US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 </a:t>
            </a:r>
            <a:r>
              <a:rPr lang="ar-DZ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*- تهيئة بعتاد : يمكن تغيير نشاط الأشغولة بوسائل وأجهزة</a:t>
            </a:r>
            <a:r>
              <a:rPr lang="fr-FR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.</a:t>
            </a:r>
            <a:r>
              <a:rPr lang="fr-FR" b="1">
                <a:solidFill>
                  <a:schemeClr val="tx1"/>
                </a:solidFill>
              </a:rPr>
              <a:t> </a:t>
            </a:r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323850" y="1681174"/>
            <a:ext cx="8675688" cy="6413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r" rtl="1"/>
            <a:r>
              <a:rPr lang="ar-DZ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مثال : </a:t>
            </a:r>
            <a:r>
              <a:rPr lang="ar-DZ" b="1" dirty="0">
                <a:solidFill>
                  <a:srgbClr val="339933"/>
                </a:solidFill>
                <a:ea typeface="Times New Roman" pitchFamily="18" charset="0"/>
                <a:cs typeface="Arabic Transparent" pitchFamily="2" charset="-78"/>
              </a:rPr>
              <a:t>البرامج المتوفرة على آلة الغسيل تعتبر التزمات تهيئة ، حيث يمكن برمجتها على عملية الغسيل بعصر  أو  الغسل بتجفيف.</a:t>
            </a:r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6846888" y="2617799"/>
            <a:ext cx="2200275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marL="342900" indent="-342900" algn="r" rtl="1">
              <a:buFont typeface="Wingdings" pitchFamily="2" charset="2"/>
              <a:buChar char="Ø"/>
            </a:pPr>
            <a:r>
              <a:rPr lang="ar-DZ" b="1" dirty="0" err="1">
                <a:solidFill>
                  <a:srgbClr val="CC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إلتزمات</a:t>
            </a:r>
            <a:r>
              <a:rPr lang="ar-DZ" b="1" dirty="0">
                <a:solidFill>
                  <a:srgbClr val="CC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الضبط </a:t>
            </a:r>
            <a:r>
              <a:rPr lang="fr-FR" b="1" dirty="0">
                <a:solidFill>
                  <a:srgbClr val="CC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(</a:t>
            </a:r>
            <a:r>
              <a:rPr lang="fr-FR" b="1" dirty="0">
                <a:solidFill>
                  <a:srgbClr val="CC00FF"/>
                </a:solidFill>
                <a:ea typeface="Times New Roman" pitchFamily="18" charset="0"/>
                <a:cs typeface="Arabic Transparent" pitchFamily="2" charset="-78"/>
              </a:rPr>
              <a:t>R</a:t>
            </a:r>
            <a:r>
              <a:rPr lang="fr-FR" b="1" dirty="0">
                <a:solidFill>
                  <a:srgbClr val="CC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)</a:t>
            </a:r>
            <a:r>
              <a:rPr lang="ar-DZ" b="1" dirty="0">
                <a:solidFill>
                  <a:srgbClr val="CC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:</a:t>
            </a:r>
            <a:endParaRPr lang="en-US" b="1" dirty="0">
              <a:solidFill>
                <a:srgbClr val="CC00FF"/>
              </a:solidFill>
            </a:endParaRPr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41275" y="2619386"/>
            <a:ext cx="6877050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r" rtl="1"/>
            <a:r>
              <a:rPr lang="ar-DZ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عندما لا يجب تغير نشاط الأشغولة بشكل أساسي ، ولكن أحد أو عدة وسائط يجب تعديلها.</a:t>
            </a:r>
            <a:endParaRPr lang="en-US" b="1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7" name="Text Box 9"/>
          <p:cNvSpPr txBox="1">
            <a:spLocks noChangeArrowheads="1"/>
          </p:cNvSpPr>
          <p:nvPr/>
        </p:nvSpPr>
        <p:spPr bwMode="auto">
          <a:xfrm>
            <a:off x="2843213" y="3043249"/>
            <a:ext cx="5472112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rgbClr val="339933"/>
                </a:solidFill>
                <a:cs typeface="Arabic Transparent" pitchFamily="2" charset="-78"/>
              </a:rPr>
              <a:t>مثال: تعديل عمق الثقب ,  تعديل درجة الحرارة للمسخن.</a:t>
            </a:r>
            <a:endParaRPr lang="fr-FR" b="1" dirty="0">
              <a:solidFill>
                <a:srgbClr val="339933"/>
              </a:solidFill>
              <a:cs typeface="Arabic Transparent" pitchFamily="2" charset="-78"/>
            </a:endParaRPr>
          </a:p>
        </p:txBody>
      </p:sp>
      <p:sp>
        <p:nvSpPr>
          <p:cNvPr id="18" name="Rectangle 10"/>
          <p:cNvSpPr>
            <a:spLocks noChangeArrowheads="1"/>
          </p:cNvSpPr>
          <p:nvPr/>
        </p:nvSpPr>
        <p:spPr bwMode="auto">
          <a:xfrm>
            <a:off x="6624638" y="3792549"/>
            <a:ext cx="2411412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marL="342900" indent="-342900" algn="r" rtl="1">
              <a:buFont typeface="Wingdings" pitchFamily="2" charset="2"/>
              <a:buChar char="Ø"/>
            </a:pPr>
            <a:r>
              <a:rPr lang="ar-DZ" b="1" dirty="0" err="1">
                <a:solidFill>
                  <a:srgbClr val="CC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إلتزمات</a:t>
            </a:r>
            <a:r>
              <a:rPr lang="ar-DZ" b="1" dirty="0">
                <a:solidFill>
                  <a:srgbClr val="CC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استغلال </a:t>
            </a:r>
            <a:r>
              <a:rPr lang="fr-FR" b="1" dirty="0">
                <a:solidFill>
                  <a:srgbClr val="CC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( </a:t>
            </a:r>
            <a:r>
              <a:rPr lang="fr-FR" b="1" dirty="0">
                <a:solidFill>
                  <a:srgbClr val="CC00FF"/>
                </a:solidFill>
                <a:ea typeface="Times New Roman" pitchFamily="18" charset="0"/>
                <a:cs typeface="Arabic Transparent" pitchFamily="2" charset="-78"/>
              </a:rPr>
              <a:t>E</a:t>
            </a:r>
            <a:r>
              <a:rPr lang="fr-FR" b="1" dirty="0">
                <a:solidFill>
                  <a:srgbClr val="CC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)</a:t>
            </a:r>
            <a:r>
              <a:rPr lang="fr-FR" b="1" dirty="0">
                <a:solidFill>
                  <a:srgbClr val="CC00FF"/>
                </a:solidFill>
              </a:rPr>
              <a:t> </a:t>
            </a:r>
            <a:r>
              <a:rPr lang="ar-DZ" b="1" dirty="0">
                <a:solidFill>
                  <a:srgbClr val="CC00FF"/>
                </a:solidFill>
              </a:rPr>
              <a:t>:</a:t>
            </a:r>
            <a:endParaRPr lang="en-US" b="1" dirty="0">
              <a:solidFill>
                <a:srgbClr val="CC00FF"/>
              </a:solidFill>
            </a:endParaRPr>
          </a:p>
        </p:txBody>
      </p:sp>
      <p:sp>
        <p:nvSpPr>
          <p:cNvPr id="19" name="Rectangle 11"/>
          <p:cNvSpPr>
            <a:spLocks noChangeArrowheads="1"/>
          </p:cNvSpPr>
          <p:nvPr/>
        </p:nvSpPr>
        <p:spPr bwMode="auto">
          <a:xfrm>
            <a:off x="163513" y="3749686"/>
            <a:ext cx="6588125" cy="91598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r" rtl="1">
              <a:buClr>
                <a:srgbClr val="0000FF"/>
              </a:buClr>
              <a:buFont typeface="Wingdings" pitchFamily="2" charset="2"/>
              <a:buNone/>
              <a:tabLst>
                <a:tab pos="723900" algn="l"/>
              </a:tabLst>
            </a:pPr>
            <a:r>
              <a:rPr lang="ar-DZ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تكون الأشغولة في أغلب الأحيان مشروطة من طرف إلتزمات الاستغلال  و التي تسمح بنشاط الاشغولة( اعطاء امر الانطلاق </a:t>
            </a:r>
            <a:r>
              <a:rPr lang="fr-FR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Dcy</a:t>
            </a:r>
            <a:r>
              <a:rPr lang="ar-DZ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, اختيار نمط التشغيل اما الالي او يدوي , انهاء التشغيل .....) وبصفة عامة يتعلق بلوح التحكم للآلة .</a:t>
            </a:r>
            <a:r>
              <a:rPr lang="ar-DZ" b="1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0" name="Rectangle 12"/>
          <p:cNvSpPr>
            <a:spLocks noChangeArrowheads="1"/>
          </p:cNvSpPr>
          <p:nvPr/>
        </p:nvSpPr>
        <p:spPr bwMode="auto">
          <a:xfrm>
            <a:off x="3599516" y="4705361"/>
            <a:ext cx="5152373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مثال</a:t>
            </a:r>
            <a:r>
              <a:rPr lang="fr-FR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 dirty="0" smtClean="0">
                <a:solidFill>
                  <a:srgbClr val="339933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ar-DZ" b="1" dirty="0" smtClean="0">
                <a:solidFill>
                  <a:srgbClr val="339933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في </a:t>
            </a:r>
            <a:r>
              <a:rPr lang="ar-DZ" b="1" dirty="0" err="1">
                <a:solidFill>
                  <a:srgbClr val="339933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اقلاع</a:t>
            </a:r>
            <a:r>
              <a:rPr lang="ar-DZ" b="1" dirty="0">
                <a:solidFill>
                  <a:srgbClr val="339933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المحركات يجب الضغط على زر التشغيل </a:t>
            </a:r>
            <a:r>
              <a:rPr lang="fr-FR" b="1" dirty="0">
                <a:solidFill>
                  <a:srgbClr val="339933"/>
                </a:solidFill>
              </a:rPr>
              <a:t> </a:t>
            </a:r>
            <a:r>
              <a:rPr lang="ar-DZ" b="1" dirty="0">
                <a:solidFill>
                  <a:srgbClr val="339933"/>
                </a:solidFill>
              </a:rPr>
              <a:t>( </a:t>
            </a:r>
            <a:r>
              <a:rPr lang="fr-FR" b="1" dirty="0">
                <a:solidFill>
                  <a:srgbClr val="339933"/>
                </a:solidFill>
              </a:rPr>
              <a:t>S2</a:t>
            </a:r>
            <a:r>
              <a:rPr lang="ar-DZ" b="1" dirty="0">
                <a:solidFill>
                  <a:srgbClr val="339933"/>
                </a:solidFill>
              </a:rPr>
              <a:t>).</a:t>
            </a:r>
            <a:endParaRPr lang="fr-FR" b="1" dirty="0">
              <a:solidFill>
                <a:srgbClr val="3399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7" name="Rectangle 5"/>
          <p:cNvSpPr>
            <a:spLocks noChangeArrowheads="1"/>
          </p:cNvSpPr>
          <p:nvPr/>
        </p:nvSpPr>
        <p:spPr bwMode="auto">
          <a:xfrm>
            <a:off x="142844" y="-24"/>
            <a:ext cx="8913849" cy="3990836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r" rtl="1">
              <a:tabLst>
                <a:tab pos="457200" algn="l"/>
              </a:tabLst>
            </a:pPr>
            <a:r>
              <a:rPr lang="ar-DZ" sz="2000" b="1" u="sng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وحـدة الثقــب</a:t>
            </a:r>
            <a:r>
              <a:rPr lang="ar-DZ" sz="2000" b="1" dirty="0">
                <a:solidFill>
                  <a:srgbClr val="3366FF"/>
                </a:solidFill>
                <a:ea typeface="Times New Roman" pitchFamily="18" charset="0"/>
                <a:cs typeface="Arabic Transparent" pitchFamily="2" charset="-78"/>
              </a:rPr>
              <a:t>  </a:t>
            </a:r>
            <a:endParaRPr lang="en-US" sz="2000" dirty="0">
              <a:ea typeface="Times New Roman" pitchFamily="18" charset="0"/>
              <a:cs typeface="Arabic Transparent" pitchFamily="2" charset="-78"/>
            </a:endParaRPr>
          </a:p>
          <a:p>
            <a:pPr algn="r" rtl="1" eaLnBrk="0" hangingPunct="0">
              <a:lnSpc>
                <a:spcPts val="2800"/>
              </a:lnSpc>
              <a:tabLst>
                <a:tab pos="457200" algn="l"/>
              </a:tabLst>
            </a:pP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ـ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الهدف من النظام الآلي : يجب على النظام أن ينجز في أسرع وقت ممكن وبشكل مستمر قطعا مثقوبة 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.</a:t>
            </a:r>
            <a:endParaRPr lang="en-US" dirty="0" smtClean="0">
              <a:solidFill>
                <a:schemeClr val="tx1"/>
              </a:solidFill>
            </a:endParaRPr>
          </a:p>
          <a:p>
            <a:pPr marL="628650" lvl="2" indent="-93663" algn="r" rtl="1" eaLnBrk="0" hangingPunct="0">
              <a:lnSpc>
                <a:spcPts val="2800"/>
              </a:lnSpc>
              <a:buFont typeface="Times New Roman" pitchFamily="18" charset="0"/>
              <a:buChar char="-"/>
              <a:tabLst>
                <a:tab pos="457200" algn="l"/>
              </a:tabLst>
            </a:pP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دفتر الشروط : يتلخص عمل هذا النظام في تثبيت قطعة غير مثقوبة بواسطة الرافعة </a:t>
            </a:r>
            <a:r>
              <a:rPr lang="fr-FR" b="1" dirty="0" smtClean="0">
                <a:solidFill>
                  <a:schemeClr val="tx1"/>
                </a:solidFill>
                <a:cs typeface="Arabic Transparent" pitchFamily="2" charset="-78"/>
              </a:rPr>
              <a:t>G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 في مكان الثقب لتثبت</a:t>
            </a:r>
            <a:endParaRPr lang="fr-FR" b="1" dirty="0" smtClean="0">
              <a:solidFill>
                <a:schemeClr val="tx1"/>
              </a:solidFill>
              <a:cs typeface="Arabic Transparent" pitchFamily="2" charset="-78"/>
            </a:endParaRPr>
          </a:p>
          <a:p>
            <a:pPr lvl="2" indent="-201613" algn="r" rtl="1" eaLnBrk="0" hangingPunct="0">
              <a:lnSpc>
                <a:spcPts val="2800"/>
              </a:lnSpc>
              <a:tabLst>
                <a:tab pos="457200" algn="l"/>
              </a:tabLst>
            </a:pP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 ثم تثقب بواسطة المحرك </a:t>
            </a:r>
            <a:r>
              <a:rPr lang="fr-FR" b="1" dirty="0" smtClean="0">
                <a:solidFill>
                  <a:schemeClr val="tx1"/>
                </a:solidFill>
                <a:cs typeface="Arabic Transparent" pitchFamily="2" charset="-78"/>
              </a:rPr>
              <a:t>M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 مع إمكانية تعديل عمق وقطر الثقب ثم بعد ذلك يتم تحرير القطعة المثقوبة.</a:t>
            </a:r>
            <a:endParaRPr lang="en-US" dirty="0">
              <a:solidFill>
                <a:schemeClr val="tx1"/>
              </a:solidFill>
            </a:endParaRPr>
          </a:p>
          <a:p>
            <a:pPr algn="r" rtl="1" eaLnBrk="0" hangingPunct="0">
              <a:lnSpc>
                <a:spcPts val="2800"/>
              </a:lnSpc>
              <a:tabLst>
                <a:tab pos="457200" algn="l"/>
              </a:tabLst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   ـ  النظام الآلي : يتكون من ثلاثة أشغولات كما يبينه الشكل التالي و هي : </a:t>
            </a:r>
            <a:endParaRPr lang="en-US" dirty="0">
              <a:solidFill>
                <a:schemeClr val="tx1"/>
              </a:solidFill>
            </a:endParaRPr>
          </a:p>
          <a:p>
            <a:pPr algn="r" rtl="1" eaLnBrk="0" hangingPunct="0">
              <a:lnSpc>
                <a:spcPts val="2800"/>
              </a:lnSpc>
              <a:tabLst>
                <a:tab pos="457200" algn="l"/>
              </a:tabLst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  </a:t>
            </a:r>
            <a:r>
              <a:rPr lang="ar-DZ" b="1" dirty="0" err="1">
                <a:solidFill>
                  <a:schemeClr val="tx1"/>
                </a:solidFill>
                <a:cs typeface="Arabic Transparent" pitchFamily="2" charset="-78"/>
              </a:rPr>
              <a:t>أشغولة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الإتيان ، أشغولة التثبيت ، أشغولة الثقب . هذه </a:t>
            </a:r>
            <a:r>
              <a:rPr lang="ar-DZ" b="1" dirty="0" err="1">
                <a:solidFill>
                  <a:schemeClr val="tx1"/>
                </a:solidFill>
                <a:cs typeface="Arabic Transparent" pitchFamily="2" charset="-78"/>
              </a:rPr>
              <a:t>الأشغولات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منظمة ومتصلة فيما بينها . </a:t>
            </a:r>
            <a:endParaRPr lang="en-US" dirty="0">
              <a:solidFill>
                <a:schemeClr val="tx1"/>
              </a:solidFill>
            </a:endParaRPr>
          </a:p>
          <a:p>
            <a:pPr lvl="2" algn="r" rtl="1" eaLnBrk="0" hangingPunct="0">
              <a:lnSpc>
                <a:spcPts val="2800"/>
              </a:lnSpc>
              <a:buFont typeface="Times New Roman" pitchFamily="18" charset="0"/>
              <a:buChar char="-"/>
              <a:tabLst>
                <a:tab pos="457200" algn="l"/>
              </a:tabLst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الاستغلال : يستلزم الاستغلال حضور متعامل للمراقبة و القيادة . </a:t>
            </a:r>
            <a:endParaRPr lang="en-US" dirty="0">
              <a:solidFill>
                <a:schemeClr val="tx1"/>
              </a:solidFill>
            </a:endParaRPr>
          </a:p>
          <a:p>
            <a:pPr lvl="2" algn="r" rtl="1" eaLnBrk="0" hangingPunct="0">
              <a:lnSpc>
                <a:spcPts val="2800"/>
              </a:lnSpc>
              <a:buFont typeface="Times New Roman" pitchFamily="18" charset="0"/>
              <a:buChar char="-"/>
              <a:tabLst>
                <a:tab pos="457200" algn="l"/>
              </a:tabLst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الأمن : حسب القوانين الأمن المعمول بها في الأنظمة الآلية . </a:t>
            </a:r>
            <a:endParaRPr lang="en-US" dirty="0">
              <a:solidFill>
                <a:schemeClr val="tx1"/>
              </a:solidFill>
            </a:endParaRPr>
          </a:p>
          <a:p>
            <a:pPr algn="r" rtl="1" eaLnBrk="0" hangingPunct="0">
              <a:lnSpc>
                <a:spcPts val="2800"/>
              </a:lnSpc>
              <a:tabLst>
                <a:tab pos="457200" algn="l"/>
              </a:tabLst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 يتطلب النظام الآلي ضاغطة وقف استعجالي وأخرى خاصة بالخلل . </a:t>
            </a:r>
            <a:endParaRPr lang="en-US" dirty="0">
              <a:solidFill>
                <a:schemeClr val="tx1"/>
              </a:solidFill>
            </a:endParaRPr>
          </a:p>
          <a:p>
            <a:pPr algn="r" rtl="1" eaLnBrk="0" hangingPunct="0">
              <a:lnSpc>
                <a:spcPts val="2800"/>
              </a:lnSpc>
              <a:tabLst>
                <a:tab pos="457200" algn="l"/>
              </a:tabLst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يتطلب النظام الآلي توقف يومي في نهاية العمل للتنظيف </a:t>
            </a:r>
            <a:r>
              <a:rPr lang="ar-DZ" b="1" dirty="0" err="1">
                <a:solidFill>
                  <a:schemeClr val="tx1"/>
                </a:solidFill>
                <a:cs typeface="Arabic Transparent" pitchFamily="2" charset="-78"/>
              </a:rPr>
              <a:t>و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توقف 24 ساعة في نهاية الأسبوع للتنظيف العام 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والصيانة</a:t>
            </a:r>
            <a:endParaRPr lang="ar-DZ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214942" y="4357694"/>
            <a:ext cx="3929058" cy="923330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2" indent="-827088" algn="r" rtl="1" eaLnBrk="0" hangingPunct="0">
              <a:buFont typeface="Times New Roman" pitchFamily="18" charset="0"/>
              <a:buNone/>
              <a:tabLst>
                <a:tab pos="457200" algn="l"/>
              </a:tabLst>
            </a:pPr>
            <a:r>
              <a:rPr lang="ar-DZ" b="1" dirty="0" smtClean="0">
                <a:solidFill>
                  <a:srgbClr val="3366FF"/>
                </a:solidFill>
                <a:cs typeface="Arabic Transparent" pitchFamily="2" charset="-78"/>
              </a:rPr>
              <a:t>المطلوب : </a:t>
            </a:r>
            <a:endParaRPr lang="en-US" dirty="0" smtClean="0"/>
          </a:p>
          <a:p>
            <a:pPr algn="r" rtl="1" eaLnBrk="0" hangingPunct="0">
              <a:tabLst>
                <a:tab pos="457200" algn="l"/>
              </a:tabLst>
            </a:pP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    ـ أعط  مخطط الوظيفة الشاملة.  </a:t>
            </a:r>
            <a:endParaRPr lang="en-US" dirty="0" smtClean="0">
              <a:solidFill>
                <a:schemeClr val="tx1"/>
              </a:solidFill>
            </a:endParaRPr>
          </a:p>
          <a:p>
            <a:pPr algn="r" rtl="1" eaLnBrk="0" hangingPunct="0">
              <a:tabLst>
                <a:tab pos="457200" algn="l"/>
              </a:tabLst>
            </a:pPr>
            <a:r>
              <a:rPr lang="ar-DZ" b="1" dirty="0" smtClean="0">
                <a:solidFill>
                  <a:srgbClr val="FF3300"/>
                </a:solidFill>
                <a:cs typeface="Arabic Transparent" pitchFamily="2" charset="-78"/>
              </a:rPr>
              <a:t>    ـ أعط  مخطط التحليل التنازلي .</a:t>
            </a:r>
            <a:r>
              <a:rPr lang="ar-DZ" dirty="0" smtClean="0">
                <a:solidFill>
                  <a:srgbClr val="FF3300"/>
                </a:solidFill>
              </a:rPr>
              <a:t> </a:t>
            </a:r>
            <a:endParaRPr lang="ar-DZ" dirty="0">
              <a:solidFill>
                <a:srgbClr val="FF3300"/>
              </a:solidFill>
            </a:endParaRPr>
          </a:p>
        </p:txBody>
      </p:sp>
      <p:pic>
        <p:nvPicPr>
          <p:cNvPr id="90119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3806825"/>
            <a:ext cx="2854325" cy="30511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ZoneTexte 3"/>
          <p:cNvSpPr txBox="1"/>
          <p:nvPr/>
        </p:nvSpPr>
        <p:spPr>
          <a:xfrm>
            <a:off x="3655369" y="6000768"/>
            <a:ext cx="1000132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dirty="0" smtClean="0">
                <a:solidFill>
                  <a:schemeClr val="tx1"/>
                </a:solidFill>
              </a:rPr>
              <a:t>الرافعة </a:t>
            </a:r>
            <a:r>
              <a:rPr lang="fr-FR" sz="1600" b="1" dirty="0" smtClean="0">
                <a:solidFill>
                  <a:schemeClr val="tx1"/>
                </a:solidFill>
              </a:rPr>
              <a:t>G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928794" y="4786134"/>
            <a:ext cx="1000132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dirty="0" smtClean="0">
                <a:solidFill>
                  <a:schemeClr val="tx1"/>
                </a:solidFill>
              </a:rPr>
              <a:t>المحرك </a:t>
            </a:r>
            <a:r>
              <a:rPr lang="fr-FR" sz="1600" b="1" dirty="0" smtClean="0">
                <a:solidFill>
                  <a:schemeClr val="tx1"/>
                </a:solidFill>
              </a:rPr>
              <a:t>M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14282" y="5500702"/>
            <a:ext cx="785850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dirty="0" smtClean="0">
                <a:solidFill>
                  <a:schemeClr val="tx1"/>
                </a:solidFill>
              </a:rPr>
              <a:t>ملتقطات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857356" y="5643578"/>
            <a:ext cx="1428760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dirty="0" smtClean="0">
                <a:solidFill>
                  <a:schemeClr val="tx1"/>
                </a:solidFill>
              </a:rPr>
              <a:t>القطعة المراد ثقبها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786182" y="6507571"/>
            <a:ext cx="785850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dirty="0" smtClean="0">
                <a:solidFill>
                  <a:schemeClr val="tx1"/>
                </a:solidFill>
              </a:rPr>
              <a:t>ملتقطات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988225" y="5257336"/>
            <a:ext cx="571504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FF0000"/>
                </a:solidFill>
              </a:rPr>
              <a:t>a</a:t>
            </a:r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976350" y="5596078"/>
            <a:ext cx="571504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FF0000"/>
                </a:solidFill>
              </a:rPr>
              <a:t>b</a:t>
            </a:r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2500298" y="6465209"/>
            <a:ext cx="571504" cy="292388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300" b="1" dirty="0" smtClean="0">
                <a:solidFill>
                  <a:srgbClr val="FF0000"/>
                </a:solidFill>
              </a:rPr>
              <a:t>G0</a:t>
            </a:r>
            <a:endParaRPr lang="fr-FR" sz="1300" b="1" dirty="0">
              <a:solidFill>
                <a:srgbClr val="FF00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3083677" y="6465021"/>
            <a:ext cx="571504" cy="292388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300" b="1" dirty="0" smtClean="0">
                <a:solidFill>
                  <a:srgbClr val="FF0000"/>
                </a:solidFill>
              </a:rPr>
              <a:t>G1</a:t>
            </a:r>
            <a:endParaRPr lang="fr-FR" sz="13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0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901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901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901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901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901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901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901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901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901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18"/>
          <p:cNvSpPr>
            <a:spLocks noChangeArrowheads="1"/>
          </p:cNvSpPr>
          <p:nvPr/>
        </p:nvSpPr>
        <p:spPr bwMode="auto">
          <a:xfrm>
            <a:off x="0" y="29718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093" name="Rectangle 21"/>
          <p:cNvSpPr>
            <a:spLocks noChangeArrowheads="1"/>
          </p:cNvSpPr>
          <p:nvPr/>
        </p:nvSpPr>
        <p:spPr bwMode="auto">
          <a:xfrm>
            <a:off x="3924300" y="836613"/>
            <a:ext cx="4737100" cy="466725"/>
          </a:xfrm>
          <a:prstGeom prst="rect">
            <a:avLst/>
          </a:prstGeom>
          <a:solidFill>
            <a:schemeClr val="hlink">
              <a:alpha val="20000"/>
            </a:schemeClr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rtl="1"/>
            <a:r>
              <a:rPr lang="ar-DZ" sz="2400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 كيف يمكن تجزئة سير النظام إلى خطوات؟</a:t>
            </a:r>
            <a:r>
              <a:rPr lang="fr-FR" sz="2400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</a:p>
        </p:txBody>
      </p:sp>
      <p:sp>
        <p:nvSpPr>
          <p:cNvPr id="3095" name="Rectangle 23"/>
          <p:cNvSpPr>
            <a:spLocks noChangeArrowheads="1"/>
          </p:cNvSpPr>
          <p:nvPr/>
        </p:nvSpPr>
        <p:spPr bwMode="auto">
          <a:xfrm>
            <a:off x="6707188" y="1606550"/>
            <a:ext cx="1663700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1 </a:t>
            </a:r>
            <a:r>
              <a:rPr lang="ar-DZ" b="1" dirty="0" err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b="1" dirty="0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تثبيت القطعة</a:t>
            </a:r>
            <a:r>
              <a:rPr lang="fr-FR" b="1" dirty="0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.</a:t>
            </a:r>
            <a:r>
              <a:rPr lang="fr-FR" b="1" dirty="0">
                <a:cs typeface="Arabic Transparent" pitchFamily="2" charset="-78"/>
              </a:rPr>
              <a:t> </a:t>
            </a:r>
          </a:p>
        </p:txBody>
      </p:sp>
      <p:sp>
        <p:nvSpPr>
          <p:cNvPr id="3097" name="Rectangle 25"/>
          <p:cNvSpPr>
            <a:spLocks noChangeArrowheads="1"/>
          </p:cNvSpPr>
          <p:nvPr/>
        </p:nvSpPr>
        <p:spPr bwMode="auto">
          <a:xfrm>
            <a:off x="6011863" y="2060575"/>
            <a:ext cx="1552575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2 </a:t>
            </a:r>
            <a:r>
              <a:rPr lang="ar-DZ" b="1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ثقب القطعة</a:t>
            </a:r>
            <a:r>
              <a:rPr lang="fr-FR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.</a:t>
            </a:r>
            <a:r>
              <a:rPr lang="fr-FR" b="1" dirty="0">
                <a:cs typeface="Arabic Transparent" pitchFamily="2" charset="-78"/>
              </a:rPr>
              <a:t> </a:t>
            </a:r>
          </a:p>
        </p:txBody>
      </p:sp>
      <p:sp>
        <p:nvSpPr>
          <p:cNvPr id="3099" name="Rectangle 27"/>
          <p:cNvSpPr>
            <a:spLocks noChangeArrowheads="1"/>
          </p:cNvSpPr>
          <p:nvPr/>
        </p:nvSpPr>
        <p:spPr bwMode="auto">
          <a:xfrm>
            <a:off x="5003800" y="2492375"/>
            <a:ext cx="1706563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3 </a:t>
            </a:r>
            <a:r>
              <a:rPr lang="ar-DZ" b="1" dirty="0" err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تحرير القطعة</a:t>
            </a:r>
            <a:r>
              <a:rPr lang="fr-FR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.</a:t>
            </a: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</a:p>
        </p:txBody>
      </p:sp>
      <p:pic>
        <p:nvPicPr>
          <p:cNvPr id="3108" name="Picture 3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13513" y="3335338"/>
            <a:ext cx="1576387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03" name="Picture 3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68375" y="3406775"/>
            <a:ext cx="1474788" cy="231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00" name="Picture 28"/>
          <p:cNvPicPr preferRelativeResize="0"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05225" y="3406775"/>
            <a:ext cx="1457325" cy="23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10" name="Text Box 37"/>
          <p:cNvSpPr txBox="1">
            <a:spLocks noChangeArrowheads="1"/>
          </p:cNvSpPr>
          <p:nvPr/>
        </p:nvSpPr>
        <p:spPr bwMode="auto">
          <a:xfrm>
            <a:off x="3794125" y="9525"/>
            <a:ext cx="1639888" cy="226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endParaRPr lang="fr-FR"/>
          </a:p>
        </p:txBody>
      </p:sp>
      <p:sp>
        <p:nvSpPr>
          <p:cNvPr id="3101" name="Text Box 29"/>
          <p:cNvSpPr txBox="1">
            <a:spLocks noChangeArrowheads="1"/>
          </p:cNvSpPr>
          <p:nvPr/>
        </p:nvSpPr>
        <p:spPr bwMode="auto">
          <a:xfrm>
            <a:off x="681038" y="5711825"/>
            <a:ext cx="1498600" cy="35718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تثبيت القطعة</a:t>
            </a:r>
          </a:p>
        </p:txBody>
      </p:sp>
      <p:sp>
        <p:nvSpPr>
          <p:cNvPr id="3106" name="Text Box 34"/>
          <p:cNvSpPr txBox="1">
            <a:spLocks noChangeArrowheads="1"/>
          </p:cNvSpPr>
          <p:nvPr/>
        </p:nvSpPr>
        <p:spPr bwMode="auto">
          <a:xfrm>
            <a:off x="6018213" y="5661025"/>
            <a:ext cx="1873250" cy="35718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ـ تحرير القطعة</a:t>
            </a:r>
          </a:p>
        </p:txBody>
      </p:sp>
      <p:sp>
        <p:nvSpPr>
          <p:cNvPr id="3105" name="Text Box 33"/>
          <p:cNvSpPr txBox="1">
            <a:spLocks noChangeArrowheads="1"/>
          </p:cNvSpPr>
          <p:nvPr/>
        </p:nvSpPr>
        <p:spPr bwMode="auto">
          <a:xfrm>
            <a:off x="3900488" y="5743575"/>
            <a:ext cx="1244600" cy="31908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ar-DZ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ثقب القطعة</a:t>
            </a:r>
            <a:endParaRPr lang="en-US" b="1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51214" name="Rectangle 39"/>
          <p:cNvSpPr>
            <a:spLocks noChangeArrowheads="1"/>
          </p:cNvSpPr>
          <p:nvPr/>
        </p:nvSpPr>
        <p:spPr bwMode="auto">
          <a:xfrm>
            <a:off x="1343025" y="-98425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1215" name="Text Box 46"/>
          <p:cNvSpPr txBox="1">
            <a:spLocks noChangeArrowheads="1"/>
          </p:cNvSpPr>
          <p:nvPr/>
        </p:nvSpPr>
        <p:spPr bwMode="auto">
          <a:xfrm>
            <a:off x="6156325" y="260350"/>
            <a:ext cx="2592388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>
                <a:solidFill>
                  <a:schemeClr val="tx1"/>
                </a:solidFill>
                <a:cs typeface="Arabic Transparent" pitchFamily="2" charset="-78"/>
              </a:rPr>
              <a:t>التحليل التنازلي الوظيفي:</a:t>
            </a:r>
            <a:endParaRPr lang="fr-FR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3120" name="Text Box 48"/>
          <p:cNvSpPr txBox="1">
            <a:spLocks noChangeArrowheads="1"/>
          </p:cNvSpPr>
          <p:nvPr/>
        </p:nvSpPr>
        <p:spPr bwMode="auto">
          <a:xfrm>
            <a:off x="3492500" y="1609725"/>
            <a:ext cx="2305050" cy="3968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>
                <a:solidFill>
                  <a:srgbClr val="0000FF"/>
                </a:solidFill>
                <a:cs typeface="Arabic Transparent" pitchFamily="2" charset="-78"/>
              </a:rPr>
              <a:t>تدعى : الاشغولة الاولى.</a:t>
            </a:r>
            <a:endParaRPr lang="fr-FR" sz="2000" b="1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3121" name="AutoShape 49"/>
          <p:cNvSpPr>
            <a:spLocks noChangeArrowheads="1"/>
          </p:cNvSpPr>
          <p:nvPr/>
        </p:nvSpPr>
        <p:spPr bwMode="auto">
          <a:xfrm>
            <a:off x="5940425" y="1752600"/>
            <a:ext cx="649288" cy="144463"/>
          </a:xfrm>
          <a:prstGeom prst="leftArrow">
            <a:avLst>
              <a:gd name="adj1" fmla="val 50000"/>
              <a:gd name="adj2" fmla="val 112362"/>
            </a:avLst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122" name="Text Box 50"/>
          <p:cNvSpPr txBox="1">
            <a:spLocks noChangeArrowheads="1"/>
          </p:cNvSpPr>
          <p:nvPr/>
        </p:nvSpPr>
        <p:spPr bwMode="auto">
          <a:xfrm>
            <a:off x="2843213" y="2060575"/>
            <a:ext cx="2305050" cy="3968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>
                <a:solidFill>
                  <a:srgbClr val="0000FF"/>
                </a:solidFill>
                <a:cs typeface="Arabic Transparent" pitchFamily="2" charset="-78"/>
              </a:rPr>
              <a:t>تدعى : الاشغولة الثانية.</a:t>
            </a:r>
            <a:endParaRPr lang="fr-FR" sz="2000" b="1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3123" name="AutoShape 51"/>
          <p:cNvSpPr>
            <a:spLocks noChangeArrowheads="1"/>
          </p:cNvSpPr>
          <p:nvPr/>
        </p:nvSpPr>
        <p:spPr bwMode="auto">
          <a:xfrm>
            <a:off x="5291138" y="2203450"/>
            <a:ext cx="649287" cy="144463"/>
          </a:xfrm>
          <a:prstGeom prst="leftArrow">
            <a:avLst>
              <a:gd name="adj1" fmla="val 50000"/>
              <a:gd name="adj2" fmla="val 112362"/>
            </a:avLst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124" name="Text Box 52"/>
          <p:cNvSpPr txBox="1">
            <a:spLocks noChangeArrowheads="1"/>
          </p:cNvSpPr>
          <p:nvPr/>
        </p:nvSpPr>
        <p:spPr bwMode="auto">
          <a:xfrm>
            <a:off x="1906588" y="2492375"/>
            <a:ext cx="2305050" cy="3968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>
                <a:solidFill>
                  <a:srgbClr val="0000FF"/>
                </a:solidFill>
                <a:cs typeface="Arabic Transparent" pitchFamily="2" charset="-78"/>
              </a:rPr>
              <a:t>تدعى : الاشغولة الثالثة.</a:t>
            </a:r>
            <a:endParaRPr lang="fr-FR" sz="2000" b="1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3125" name="AutoShape 53"/>
          <p:cNvSpPr>
            <a:spLocks noChangeArrowheads="1"/>
          </p:cNvSpPr>
          <p:nvPr/>
        </p:nvSpPr>
        <p:spPr bwMode="auto">
          <a:xfrm>
            <a:off x="4354513" y="2635250"/>
            <a:ext cx="649287" cy="144463"/>
          </a:xfrm>
          <a:prstGeom prst="leftArrow">
            <a:avLst>
              <a:gd name="adj1" fmla="val 50000"/>
              <a:gd name="adj2" fmla="val 112362"/>
            </a:avLst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3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3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3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3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3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3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3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3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3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3" grpId="0" animBg="1"/>
      <p:bldP spid="3095" grpId="0"/>
      <p:bldP spid="3097" grpId="0"/>
      <p:bldP spid="3099" grpId="0"/>
      <p:bldP spid="3101" grpId="0"/>
      <p:bldP spid="3106" grpId="0"/>
      <p:bldP spid="3105" grpId="0"/>
      <p:bldP spid="3120" grpId="0"/>
      <p:bldP spid="3121" grpId="0" animBg="1"/>
      <p:bldP spid="3122" grpId="0"/>
      <p:bldP spid="3123" grpId="0" animBg="1"/>
      <p:bldP spid="3124" grpId="0"/>
      <p:bldP spid="312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9" name="Rectangle 33"/>
          <p:cNvSpPr>
            <a:spLocks noChangeArrowheads="1"/>
          </p:cNvSpPr>
          <p:nvPr/>
        </p:nvSpPr>
        <p:spPr bwMode="auto">
          <a:xfrm>
            <a:off x="3554413" y="2003425"/>
            <a:ext cx="3460750" cy="1447800"/>
          </a:xfrm>
          <a:prstGeom prst="rect">
            <a:avLst/>
          </a:prstGeom>
          <a:solidFill>
            <a:srgbClr val="EAEAE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2" name="Group 29"/>
          <p:cNvGrpSpPr>
            <a:grpSpLocks/>
          </p:cNvGrpSpPr>
          <p:nvPr/>
        </p:nvGrpSpPr>
        <p:grpSpPr bwMode="auto">
          <a:xfrm>
            <a:off x="2108200" y="1008063"/>
            <a:ext cx="1333500" cy="520700"/>
            <a:chOff x="3657" y="1331"/>
            <a:chExt cx="2100" cy="766"/>
          </a:xfrm>
        </p:grpSpPr>
        <p:sp>
          <p:nvSpPr>
            <p:cNvPr id="52240" name="Text Box 32"/>
            <p:cNvSpPr txBox="1">
              <a:spLocks noChangeArrowheads="1"/>
            </p:cNvSpPr>
            <p:nvPr/>
          </p:nvSpPr>
          <p:spPr bwMode="auto">
            <a:xfrm>
              <a:off x="3657" y="1341"/>
              <a:ext cx="2100" cy="756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241" name="Text Box 30"/>
            <p:cNvSpPr txBox="1">
              <a:spLocks noChangeArrowheads="1"/>
            </p:cNvSpPr>
            <p:nvPr/>
          </p:nvSpPr>
          <p:spPr bwMode="auto">
            <a:xfrm>
              <a:off x="3898" y="1331"/>
              <a:ext cx="1818" cy="7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fr-FR"/>
            </a:p>
          </p:txBody>
        </p:sp>
      </p:grpSp>
      <p:sp>
        <p:nvSpPr>
          <p:cNvPr id="4124" name="Text Box 28"/>
          <p:cNvSpPr txBox="1">
            <a:spLocks noChangeArrowheads="1"/>
          </p:cNvSpPr>
          <p:nvPr/>
        </p:nvSpPr>
        <p:spPr bwMode="auto">
          <a:xfrm>
            <a:off x="3622675" y="2074863"/>
            <a:ext cx="1044575" cy="369887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122" name="Text Box 26"/>
          <p:cNvSpPr txBox="1">
            <a:spLocks noChangeArrowheads="1"/>
          </p:cNvSpPr>
          <p:nvPr/>
        </p:nvSpPr>
        <p:spPr bwMode="auto">
          <a:xfrm>
            <a:off x="3616325" y="2041525"/>
            <a:ext cx="993775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fr-FR"/>
          </a:p>
        </p:txBody>
      </p:sp>
      <p:sp>
        <p:nvSpPr>
          <p:cNvPr id="4121" name="Text Box 25"/>
          <p:cNvSpPr txBox="1">
            <a:spLocks noChangeArrowheads="1"/>
          </p:cNvSpPr>
          <p:nvPr/>
        </p:nvSpPr>
        <p:spPr bwMode="auto">
          <a:xfrm>
            <a:off x="4783138" y="2455863"/>
            <a:ext cx="1044575" cy="371475"/>
          </a:xfrm>
          <a:prstGeom prst="rect">
            <a:avLst/>
          </a:pr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119" name="Text Box 23"/>
          <p:cNvSpPr txBox="1">
            <a:spLocks noChangeArrowheads="1"/>
          </p:cNvSpPr>
          <p:nvPr/>
        </p:nvSpPr>
        <p:spPr bwMode="auto">
          <a:xfrm>
            <a:off x="4814888" y="2449513"/>
            <a:ext cx="992187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fr-FR"/>
          </a:p>
        </p:txBody>
      </p:sp>
      <p:sp>
        <p:nvSpPr>
          <p:cNvPr id="4118" name="Text Box 22"/>
          <p:cNvSpPr txBox="1">
            <a:spLocks noChangeArrowheads="1"/>
          </p:cNvSpPr>
          <p:nvPr/>
        </p:nvSpPr>
        <p:spPr bwMode="auto">
          <a:xfrm>
            <a:off x="5900738" y="3013075"/>
            <a:ext cx="1044575" cy="369888"/>
          </a:xfrm>
          <a:prstGeom prst="rect">
            <a:avLst/>
          </a:prstGeom>
          <a:solidFill>
            <a:srgbClr val="CCCC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2233" name="Text Box 20"/>
          <p:cNvSpPr txBox="1">
            <a:spLocks noChangeArrowheads="1"/>
          </p:cNvSpPr>
          <p:nvPr/>
        </p:nvSpPr>
        <p:spPr bwMode="auto">
          <a:xfrm>
            <a:off x="5935663" y="2903538"/>
            <a:ext cx="992187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fr-FR"/>
          </a:p>
        </p:txBody>
      </p:sp>
      <p:sp>
        <p:nvSpPr>
          <p:cNvPr id="4115" name="Line 19"/>
          <p:cNvSpPr>
            <a:spLocks noChangeAspect="1" noChangeShapeType="1"/>
          </p:cNvSpPr>
          <p:nvPr/>
        </p:nvSpPr>
        <p:spPr bwMode="auto">
          <a:xfrm>
            <a:off x="2114550" y="1543050"/>
            <a:ext cx="1441450" cy="460375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114" name="Line 18"/>
          <p:cNvSpPr>
            <a:spLocks noChangeShapeType="1"/>
          </p:cNvSpPr>
          <p:nvPr/>
        </p:nvSpPr>
        <p:spPr bwMode="auto">
          <a:xfrm>
            <a:off x="3459163" y="1512888"/>
            <a:ext cx="3556000" cy="48260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127" name="WordArt 31"/>
          <p:cNvSpPr>
            <a:spLocks noChangeAspect="1" noChangeArrowheads="1" noChangeShapeType="1" noTextEdit="1"/>
          </p:cNvSpPr>
          <p:nvPr/>
        </p:nvSpPr>
        <p:spPr bwMode="auto">
          <a:xfrm>
            <a:off x="2251075" y="1052513"/>
            <a:ext cx="952500" cy="3905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2000" b="1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cs typeface="Arabic Transparent"/>
              </a:rPr>
              <a:t>ثقب القطعة</a:t>
            </a:r>
            <a:endParaRPr lang="fr-FR" sz="2000" b="1" kern="10">
              <a:ln w="9525">
                <a:solidFill>
                  <a:srgbClr val="FF0000"/>
                </a:solidFill>
                <a:round/>
                <a:headEnd/>
                <a:tailEnd/>
              </a:ln>
              <a:solidFill>
                <a:srgbClr val="000000"/>
              </a:solidFill>
              <a:cs typeface="Arabic Transparent"/>
            </a:endParaRPr>
          </a:p>
        </p:txBody>
      </p:sp>
      <p:sp>
        <p:nvSpPr>
          <p:cNvPr id="4123" name="WordArt 27"/>
          <p:cNvSpPr>
            <a:spLocks noChangeArrowheads="1" noChangeShapeType="1" noTextEdit="1"/>
          </p:cNvSpPr>
          <p:nvPr/>
        </p:nvSpPr>
        <p:spPr bwMode="auto">
          <a:xfrm>
            <a:off x="3708400" y="2133600"/>
            <a:ext cx="790575" cy="2762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2000" b="1" kern="10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cs typeface="Arabic Transparent"/>
              </a:rPr>
              <a:t>تثبيت القطعة</a:t>
            </a:r>
            <a:endParaRPr lang="fr-FR" sz="2000" b="1" kern="10">
              <a:ln w="9525">
                <a:solidFill>
                  <a:srgbClr val="800000"/>
                </a:solidFill>
                <a:round/>
                <a:headEnd/>
                <a:tailEnd/>
              </a:ln>
              <a:solidFill>
                <a:srgbClr val="000000"/>
              </a:solidFill>
              <a:cs typeface="Arabic Transparent"/>
            </a:endParaRPr>
          </a:p>
        </p:txBody>
      </p:sp>
      <p:sp>
        <p:nvSpPr>
          <p:cNvPr id="4120" name="WordArt 24"/>
          <p:cNvSpPr>
            <a:spLocks noChangeArrowheads="1" noChangeShapeType="1" noTextEdit="1"/>
          </p:cNvSpPr>
          <p:nvPr/>
        </p:nvSpPr>
        <p:spPr bwMode="auto">
          <a:xfrm>
            <a:off x="4887913" y="2492375"/>
            <a:ext cx="790575" cy="2762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2000" b="1" kern="1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000000"/>
                </a:solidFill>
                <a:cs typeface="Arabic Transparent"/>
              </a:rPr>
              <a:t>ثقب القطعة</a:t>
            </a:r>
            <a:endParaRPr lang="fr-FR" sz="2000" b="1" kern="10">
              <a:ln w="9525">
                <a:solidFill>
                  <a:srgbClr val="0000FF"/>
                </a:solidFill>
                <a:round/>
                <a:headEnd/>
                <a:tailEnd/>
              </a:ln>
              <a:solidFill>
                <a:srgbClr val="000000"/>
              </a:solidFill>
              <a:cs typeface="Arabic Transparent"/>
            </a:endParaRPr>
          </a:p>
        </p:txBody>
      </p:sp>
      <p:sp>
        <p:nvSpPr>
          <p:cNvPr id="4117" name="WordArt 21"/>
          <p:cNvSpPr>
            <a:spLocks noChangeArrowheads="1" noChangeShapeType="1" noTextEdit="1"/>
          </p:cNvSpPr>
          <p:nvPr/>
        </p:nvSpPr>
        <p:spPr bwMode="auto">
          <a:xfrm>
            <a:off x="6022975" y="3046413"/>
            <a:ext cx="790575" cy="2762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20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cs typeface="Arabic Transparent"/>
              </a:rPr>
              <a:t>تحرير القطعة</a:t>
            </a:r>
            <a:endParaRPr lang="fr-FR" sz="2000" b="1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FF"/>
              </a:solidFill>
              <a:cs typeface="Arabic Transparen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500"/>
                                        <p:tgtEl>
                                          <p:spTgt spid="4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4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4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4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4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4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" dur="500"/>
                                        <p:tgtEl>
                                          <p:spTgt spid="4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4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0" dur="500"/>
                                        <p:tgtEl>
                                          <p:spTgt spid="4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8" presetClass="entr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5" dur="500"/>
                                        <p:tgtEl>
                                          <p:spTgt spid="4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8" presetClass="entr" presetSubtype="12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8" dur="500"/>
                                        <p:tgtEl>
                                          <p:spTgt spid="4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8" presetClass="entr" presetSubtype="1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1" dur="500"/>
                                        <p:tgtEl>
                                          <p:spTgt spid="4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29" grpId="0" animBg="1"/>
      <p:bldP spid="4124" grpId="0" animBg="1"/>
      <p:bldP spid="4122" grpId="0" animBg="1"/>
      <p:bldP spid="4121" grpId="0" animBg="1"/>
      <p:bldP spid="4121" grpId="1" animBg="1"/>
      <p:bldP spid="4119" grpId="0" animBg="1"/>
      <p:bldP spid="4118" grpId="0" animBg="1"/>
      <p:bldP spid="4115" grpId="0" animBg="1"/>
      <p:bldP spid="4114" grpId="0" animBg="1"/>
      <p:bldP spid="4127" grpId="0" animBg="1"/>
      <p:bldP spid="4123" grpId="0" animBg="1"/>
      <p:bldP spid="4120" grpId="0" animBg="1"/>
      <p:bldP spid="4120" grpId="1" animBg="1"/>
      <p:bldP spid="411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1" name="Rectangle 51"/>
          <p:cNvSpPr>
            <a:spLocks noChangeArrowheads="1"/>
          </p:cNvSpPr>
          <p:nvPr/>
        </p:nvSpPr>
        <p:spPr bwMode="auto">
          <a:xfrm>
            <a:off x="3130550" y="284163"/>
            <a:ext cx="5735638" cy="466725"/>
          </a:xfrm>
          <a:prstGeom prst="rect">
            <a:avLst/>
          </a:prstGeom>
          <a:solidFill>
            <a:schemeClr val="hlink">
              <a:alpha val="18039"/>
            </a:schemeClr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rtl="1"/>
            <a:r>
              <a:rPr lang="ar-SA" sz="2400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 كيف يمكن تجزئة كل </a:t>
            </a:r>
            <a:r>
              <a:rPr lang="ar-DZ" sz="2400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اشغولة</a:t>
            </a:r>
            <a:r>
              <a:rPr lang="ar-SA" sz="2400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من </a:t>
            </a:r>
            <a:r>
              <a:rPr lang="ar-DZ" sz="2400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الاشغولات</a:t>
            </a:r>
            <a:r>
              <a:rPr lang="ar-SA" sz="2400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السابقة</a:t>
            </a:r>
            <a:r>
              <a:rPr lang="en-US" sz="2400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?</a:t>
            </a:r>
            <a:endParaRPr lang="en-US" sz="2400" b="1">
              <a:solidFill>
                <a:srgbClr val="FF0000"/>
              </a:solidFill>
              <a:latin typeface="Times New Roman" pitchFamily="18" charset="0"/>
              <a:cs typeface="Arabic Transparent" pitchFamily="2" charset="-78"/>
            </a:endParaRPr>
          </a:p>
        </p:txBody>
      </p:sp>
      <p:sp>
        <p:nvSpPr>
          <p:cNvPr id="5174" name="WordArt 54"/>
          <p:cNvSpPr>
            <a:spLocks noChangeAspect="1" noChangeArrowheads="1" noChangeShapeType="1" noTextEdit="1"/>
          </p:cNvSpPr>
          <p:nvPr/>
        </p:nvSpPr>
        <p:spPr bwMode="auto">
          <a:xfrm>
            <a:off x="7380288" y="879475"/>
            <a:ext cx="1127125" cy="269875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b="1" kern="1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000000"/>
                </a:solidFill>
                <a:cs typeface="Arabic Transparent"/>
              </a:rPr>
              <a:t>ثقب القطعة</a:t>
            </a:r>
            <a:endParaRPr lang="fr-FR" b="1" kern="10">
              <a:ln w="9525">
                <a:solidFill>
                  <a:srgbClr val="0000FF"/>
                </a:solidFill>
                <a:round/>
                <a:headEnd/>
                <a:tailEnd/>
              </a:ln>
              <a:solidFill>
                <a:srgbClr val="000000"/>
              </a:solidFill>
              <a:cs typeface="Arabic Transparent"/>
            </a:endParaRPr>
          </a:p>
        </p:txBody>
      </p:sp>
      <p:sp>
        <p:nvSpPr>
          <p:cNvPr id="5176" name="Rectangle 56"/>
          <p:cNvSpPr>
            <a:spLocks noChangeArrowheads="1"/>
          </p:cNvSpPr>
          <p:nvPr/>
        </p:nvSpPr>
        <p:spPr bwMode="auto">
          <a:xfrm>
            <a:off x="6300788" y="1196975"/>
            <a:ext cx="2159000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rtl="1"/>
            <a:r>
              <a:rPr lang="ar-DZ" b="1">
                <a:solidFill>
                  <a:schemeClr val="tx1"/>
                </a:solidFill>
                <a:cs typeface="Arabic Transparent" pitchFamily="2" charset="-78"/>
              </a:rPr>
              <a:t> 1 ـ نزول بسرعة كبيرة.</a:t>
            </a:r>
            <a:endParaRPr lang="fr-FR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5178" name="Rectangle 58"/>
          <p:cNvSpPr>
            <a:spLocks noChangeArrowheads="1"/>
          </p:cNvSpPr>
          <p:nvPr/>
        </p:nvSpPr>
        <p:spPr bwMode="auto">
          <a:xfrm>
            <a:off x="6156325" y="1579563"/>
            <a:ext cx="2200275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rtl="1"/>
            <a:r>
              <a:rPr lang="ar-DZ" b="1">
                <a:solidFill>
                  <a:schemeClr val="tx1"/>
                </a:solidFill>
                <a:cs typeface="Arabic Transparent" pitchFamily="2" charset="-78"/>
              </a:rPr>
              <a:t>2 ـ نزول بسرعة صغيرة.</a:t>
            </a:r>
            <a:endParaRPr lang="fr-FR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5180" name="Rectangle 60"/>
          <p:cNvSpPr>
            <a:spLocks noChangeArrowheads="1"/>
          </p:cNvSpPr>
          <p:nvPr/>
        </p:nvSpPr>
        <p:spPr bwMode="auto">
          <a:xfrm>
            <a:off x="6227763" y="1916113"/>
            <a:ext cx="2159000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chemeClr val="tx1"/>
                </a:solidFill>
                <a:cs typeface="Arabic Transparent" pitchFamily="2" charset="-78"/>
              </a:rPr>
              <a:t>3 ـ صعود بسرعة كبيرة.</a:t>
            </a:r>
            <a:endParaRPr lang="fr-FR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5206" name="Rectangle 86"/>
          <p:cNvSpPr>
            <a:spLocks noChangeArrowheads="1"/>
          </p:cNvSpPr>
          <p:nvPr/>
        </p:nvSpPr>
        <p:spPr bwMode="auto">
          <a:xfrm>
            <a:off x="2779713" y="2867025"/>
            <a:ext cx="3460750" cy="1447800"/>
          </a:xfrm>
          <a:prstGeom prst="rect">
            <a:avLst/>
          </a:prstGeom>
          <a:solidFill>
            <a:srgbClr val="EAEAE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2" name="Group 87"/>
          <p:cNvGrpSpPr>
            <a:grpSpLocks/>
          </p:cNvGrpSpPr>
          <p:nvPr/>
        </p:nvGrpSpPr>
        <p:grpSpPr bwMode="auto">
          <a:xfrm>
            <a:off x="1333500" y="1871663"/>
            <a:ext cx="1333500" cy="520700"/>
            <a:chOff x="3657" y="1331"/>
            <a:chExt cx="2100" cy="766"/>
          </a:xfrm>
        </p:grpSpPr>
        <p:sp>
          <p:nvSpPr>
            <p:cNvPr id="53278" name="Text Box 88"/>
            <p:cNvSpPr txBox="1">
              <a:spLocks noChangeArrowheads="1"/>
            </p:cNvSpPr>
            <p:nvPr/>
          </p:nvSpPr>
          <p:spPr bwMode="auto">
            <a:xfrm>
              <a:off x="3657" y="1341"/>
              <a:ext cx="2100" cy="756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279" name="Text Box 89"/>
            <p:cNvSpPr txBox="1">
              <a:spLocks noChangeArrowheads="1"/>
            </p:cNvSpPr>
            <p:nvPr/>
          </p:nvSpPr>
          <p:spPr bwMode="auto">
            <a:xfrm>
              <a:off x="3898" y="1331"/>
              <a:ext cx="1818" cy="7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fr-FR"/>
            </a:p>
          </p:txBody>
        </p:sp>
      </p:grpSp>
      <p:sp>
        <p:nvSpPr>
          <p:cNvPr id="5210" name="Text Box 90"/>
          <p:cNvSpPr txBox="1">
            <a:spLocks noChangeArrowheads="1"/>
          </p:cNvSpPr>
          <p:nvPr/>
        </p:nvSpPr>
        <p:spPr bwMode="auto">
          <a:xfrm>
            <a:off x="2847975" y="2938463"/>
            <a:ext cx="1044575" cy="369887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211" name="Text Box 91"/>
          <p:cNvSpPr txBox="1">
            <a:spLocks noChangeArrowheads="1"/>
          </p:cNvSpPr>
          <p:nvPr/>
        </p:nvSpPr>
        <p:spPr bwMode="auto">
          <a:xfrm>
            <a:off x="2841625" y="2905125"/>
            <a:ext cx="993775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fr-FR"/>
          </a:p>
        </p:txBody>
      </p:sp>
      <p:sp>
        <p:nvSpPr>
          <p:cNvPr id="5212" name="Text Box 92"/>
          <p:cNvSpPr txBox="1">
            <a:spLocks noChangeArrowheads="1"/>
          </p:cNvSpPr>
          <p:nvPr/>
        </p:nvSpPr>
        <p:spPr bwMode="auto">
          <a:xfrm>
            <a:off x="4008438" y="3319463"/>
            <a:ext cx="1044575" cy="371475"/>
          </a:xfrm>
          <a:prstGeom prst="rect">
            <a:avLst/>
          </a:pr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213" name="Text Box 93"/>
          <p:cNvSpPr txBox="1">
            <a:spLocks noChangeArrowheads="1"/>
          </p:cNvSpPr>
          <p:nvPr/>
        </p:nvSpPr>
        <p:spPr bwMode="auto">
          <a:xfrm>
            <a:off x="4040188" y="3313113"/>
            <a:ext cx="992187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fr-FR"/>
          </a:p>
        </p:txBody>
      </p:sp>
      <p:sp>
        <p:nvSpPr>
          <p:cNvPr id="5214" name="Text Box 94"/>
          <p:cNvSpPr txBox="1">
            <a:spLocks noChangeArrowheads="1"/>
          </p:cNvSpPr>
          <p:nvPr/>
        </p:nvSpPr>
        <p:spPr bwMode="auto">
          <a:xfrm>
            <a:off x="5126038" y="3876675"/>
            <a:ext cx="1044575" cy="369888"/>
          </a:xfrm>
          <a:prstGeom prst="rect">
            <a:avLst/>
          </a:prstGeom>
          <a:solidFill>
            <a:srgbClr val="CCCC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3262" name="Text Box 95"/>
          <p:cNvSpPr txBox="1">
            <a:spLocks noChangeArrowheads="1"/>
          </p:cNvSpPr>
          <p:nvPr/>
        </p:nvSpPr>
        <p:spPr bwMode="auto">
          <a:xfrm>
            <a:off x="5160963" y="3767138"/>
            <a:ext cx="992187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fr-FR"/>
          </a:p>
        </p:txBody>
      </p:sp>
      <p:sp>
        <p:nvSpPr>
          <p:cNvPr id="5216" name="Line 96"/>
          <p:cNvSpPr>
            <a:spLocks noChangeAspect="1" noChangeShapeType="1"/>
          </p:cNvSpPr>
          <p:nvPr/>
        </p:nvSpPr>
        <p:spPr bwMode="auto">
          <a:xfrm>
            <a:off x="1339850" y="2406650"/>
            <a:ext cx="1441450" cy="460375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217" name="Line 97"/>
          <p:cNvSpPr>
            <a:spLocks noChangeShapeType="1"/>
          </p:cNvSpPr>
          <p:nvPr/>
        </p:nvSpPr>
        <p:spPr bwMode="auto">
          <a:xfrm>
            <a:off x="2684463" y="2376488"/>
            <a:ext cx="3556000" cy="48260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218" name="Rectangle 98"/>
          <p:cNvSpPr>
            <a:spLocks noChangeArrowheads="1"/>
          </p:cNvSpPr>
          <p:nvPr/>
        </p:nvSpPr>
        <p:spPr bwMode="auto">
          <a:xfrm>
            <a:off x="1260475" y="4795838"/>
            <a:ext cx="3460750" cy="1447800"/>
          </a:xfrm>
          <a:prstGeom prst="rect">
            <a:avLst/>
          </a:pr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219" name="Text Box 99" descr="Papyrus"/>
          <p:cNvSpPr txBox="1">
            <a:spLocks noChangeArrowheads="1"/>
          </p:cNvSpPr>
          <p:nvPr/>
        </p:nvSpPr>
        <p:spPr bwMode="auto">
          <a:xfrm>
            <a:off x="1362075" y="4868863"/>
            <a:ext cx="1044575" cy="369887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220" name="Text Box 100" descr="Parchemin"/>
          <p:cNvSpPr txBox="1">
            <a:spLocks noChangeArrowheads="1"/>
          </p:cNvSpPr>
          <p:nvPr/>
        </p:nvSpPr>
        <p:spPr bwMode="auto">
          <a:xfrm>
            <a:off x="2551113" y="5305425"/>
            <a:ext cx="1042987" cy="37147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221" name="Text Box 101" descr="Papier recyclé"/>
          <p:cNvSpPr txBox="1">
            <a:spLocks noChangeArrowheads="1"/>
          </p:cNvSpPr>
          <p:nvPr/>
        </p:nvSpPr>
        <p:spPr bwMode="auto">
          <a:xfrm>
            <a:off x="3622675" y="5829300"/>
            <a:ext cx="1042988" cy="369888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222" name="Line 102"/>
          <p:cNvSpPr>
            <a:spLocks noChangeAspect="1" noChangeShapeType="1"/>
          </p:cNvSpPr>
          <p:nvPr/>
        </p:nvSpPr>
        <p:spPr bwMode="auto">
          <a:xfrm rot="120000" flipH="1">
            <a:off x="1276350" y="3633788"/>
            <a:ext cx="2720975" cy="1195387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223" name="Line 103"/>
          <p:cNvSpPr>
            <a:spLocks noChangeAspect="1" noChangeShapeType="1"/>
          </p:cNvSpPr>
          <p:nvPr/>
        </p:nvSpPr>
        <p:spPr bwMode="auto">
          <a:xfrm rot="21540000" flipH="1">
            <a:off x="4725988" y="3687763"/>
            <a:ext cx="323850" cy="1101725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224" name="WordArt 104"/>
          <p:cNvSpPr>
            <a:spLocks noChangeAspect="1" noChangeArrowheads="1" noChangeShapeType="1" noTextEdit="1"/>
          </p:cNvSpPr>
          <p:nvPr/>
        </p:nvSpPr>
        <p:spPr bwMode="auto">
          <a:xfrm>
            <a:off x="1476375" y="1916113"/>
            <a:ext cx="952500" cy="3905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2000" b="1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cs typeface="Arabic Transparent"/>
              </a:rPr>
              <a:t>ثقب القطعة</a:t>
            </a:r>
            <a:endParaRPr lang="fr-FR" sz="2000" b="1" kern="10">
              <a:ln w="9525">
                <a:solidFill>
                  <a:srgbClr val="FF0000"/>
                </a:solidFill>
                <a:round/>
                <a:headEnd/>
                <a:tailEnd/>
              </a:ln>
              <a:solidFill>
                <a:srgbClr val="000000"/>
              </a:solidFill>
              <a:cs typeface="Arabic Transparent"/>
            </a:endParaRPr>
          </a:p>
        </p:txBody>
      </p:sp>
      <p:sp>
        <p:nvSpPr>
          <p:cNvPr id="5225" name="WordArt 105"/>
          <p:cNvSpPr>
            <a:spLocks noChangeArrowheads="1" noChangeShapeType="1" noTextEdit="1"/>
          </p:cNvSpPr>
          <p:nvPr/>
        </p:nvSpPr>
        <p:spPr bwMode="auto">
          <a:xfrm>
            <a:off x="2933700" y="2997200"/>
            <a:ext cx="790575" cy="2762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2000" b="1" kern="10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cs typeface="Arabic Transparent"/>
              </a:rPr>
              <a:t>تثبيت القطعة</a:t>
            </a:r>
            <a:endParaRPr lang="fr-FR" sz="2000" b="1" kern="10">
              <a:ln w="9525">
                <a:solidFill>
                  <a:srgbClr val="800000"/>
                </a:solidFill>
                <a:round/>
                <a:headEnd/>
                <a:tailEnd/>
              </a:ln>
              <a:solidFill>
                <a:srgbClr val="000000"/>
              </a:solidFill>
              <a:cs typeface="Arabic Transparent"/>
            </a:endParaRPr>
          </a:p>
        </p:txBody>
      </p:sp>
      <p:sp>
        <p:nvSpPr>
          <p:cNvPr id="5226" name="WordArt 106"/>
          <p:cNvSpPr>
            <a:spLocks noChangeArrowheads="1" noChangeShapeType="1" noTextEdit="1"/>
          </p:cNvSpPr>
          <p:nvPr/>
        </p:nvSpPr>
        <p:spPr bwMode="auto">
          <a:xfrm>
            <a:off x="4113213" y="3355975"/>
            <a:ext cx="790575" cy="2762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2000" b="1" kern="1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000000"/>
                </a:solidFill>
                <a:cs typeface="Arabic Transparent"/>
              </a:rPr>
              <a:t>ثقب القطعة</a:t>
            </a:r>
            <a:endParaRPr lang="fr-FR" sz="2000" b="1" kern="10">
              <a:ln w="9525">
                <a:solidFill>
                  <a:srgbClr val="0000FF"/>
                </a:solidFill>
                <a:round/>
                <a:headEnd/>
                <a:tailEnd/>
              </a:ln>
              <a:solidFill>
                <a:srgbClr val="000000"/>
              </a:solidFill>
              <a:cs typeface="Arabic Transparent"/>
            </a:endParaRPr>
          </a:p>
        </p:txBody>
      </p:sp>
      <p:sp>
        <p:nvSpPr>
          <p:cNvPr id="5227" name="WordArt 107"/>
          <p:cNvSpPr>
            <a:spLocks noChangeArrowheads="1" noChangeShapeType="1" noTextEdit="1"/>
          </p:cNvSpPr>
          <p:nvPr/>
        </p:nvSpPr>
        <p:spPr bwMode="auto">
          <a:xfrm>
            <a:off x="5248275" y="3910013"/>
            <a:ext cx="790575" cy="2762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20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cs typeface="Arabic Transparent"/>
              </a:rPr>
              <a:t>تحرير القطعة</a:t>
            </a:r>
            <a:endParaRPr lang="fr-FR" sz="20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FF"/>
              </a:solidFill>
              <a:cs typeface="Arabic Transparent"/>
            </a:endParaRPr>
          </a:p>
        </p:txBody>
      </p:sp>
      <p:sp>
        <p:nvSpPr>
          <p:cNvPr id="5228" name="WordArt 108"/>
          <p:cNvSpPr>
            <a:spLocks noChangeArrowheads="1" noChangeShapeType="1" noTextEdit="1"/>
          </p:cNvSpPr>
          <p:nvPr/>
        </p:nvSpPr>
        <p:spPr bwMode="auto">
          <a:xfrm>
            <a:off x="1411288" y="4895850"/>
            <a:ext cx="923925" cy="2476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2000" b="1" kern="1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9900"/>
                </a:solidFill>
                <a:cs typeface="Arabic Transparent"/>
              </a:rPr>
              <a:t>نزول بسرعة كبيرة</a:t>
            </a:r>
            <a:endParaRPr lang="fr-FR" sz="2000" b="1" kern="10">
              <a:ln w="9525">
                <a:solidFill>
                  <a:srgbClr val="0000FF"/>
                </a:solidFill>
                <a:round/>
                <a:headEnd/>
                <a:tailEnd/>
              </a:ln>
              <a:solidFill>
                <a:srgbClr val="FF9900"/>
              </a:solidFill>
              <a:cs typeface="Arabic Transparent"/>
            </a:endParaRPr>
          </a:p>
        </p:txBody>
      </p:sp>
      <p:sp>
        <p:nvSpPr>
          <p:cNvPr id="5229" name="WordArt 109"/>
          <p:cNvSpPr>
            <a:spLocks noChangeArrowheads="1" noChangeShapeType="1" noTextEdit="1"/>
          </p:cNvSpPr>
          <p:nvPr/>
        </p:nvSpPr>
        <p:spPr bwMode="auto">
          <a:xfrm>
            <a:off x="2600325" y="5378450"/>
            <a:ext cx="933450" cy="2476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2000" b="1" kern="1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FF00"/>
                </a:solidFill>
                <a:cs typeface="Arabic Transparent"/>
              </a:rPr>
              <a:t>نزول بسرعة صغيرة</a:t>
            </a:r>
            <a:endParaRPr lang="fr-FR" sz="2000" b="1" kern="10">
              <a:ln w="9525">
                <a:solidFill>
                  <a:srgbClr val="0000FF"/>
                </a:solidFill>
                <a:round/>
                <a:headEnd/>
                <a:tailEnd/>
              </a:ln>
              <a:solidFill>
                <a:srgbClr val="FFFF00"/>
              </a:solidFill>
              <a:cs typeface="Arabic Transparent"/>
            </a:endParaRPr>
          </a:p>
        </p:txBody>
      </p:sp>
      <p:sp>
        <p:nvSpPr>
          <p:cNvPr id="5230" name="WordArt 110"/>
          <p:cNvSpPr>
            <a:spLocks noChangeArrowheads="1" noChangeShapeType="1" noTextEdit="1"/>
          </p:cNvSpPr>
          <p:nvPr/>
        </p:nvSpPr>
        <p:spPr bwMode="auto">
          <a:xfrm>
            <a:off x="3659188" y="5876925"/>
            <a:ext cx="933450" cy="2476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2000" b="1" kern="1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FF"/>
                </a:solidFill>
                <a:cs typeface="Arabic Transparent"/>
              </a:rPr>
              <a:t>صعود بسرعة كبيرة</a:t>
            </a:r>
            <a:endParaRPr lang="fr-FR" sz="2000" b="1" kern="10">
              <a:ln w="9525">
                <a:solidFill>
                  <a:srgbClr val="0000FF"/>
                </a:solidFill>
                <a:round/>
                <a:headEnd/>
                <a:tailEnd/>
              </a:ln>
              <a:solidFill>
                <a:srgbClr val="FF00FF"/>
              </a:solidFill>
              <a:cs typeface="Arabic Transparen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5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5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5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500"/>
                                        <p:tgtEl>
                                          <p:spTgt spid="5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5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5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0" dur="500"/>
                                        <p:tgtEl>
                                          <p:spTgt spid="5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5" dur="500"/>
                                        <p:tgtEl>
                                          <p:spTgt spid="5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0" dur="500"/>
                                        <p:tgtEl>
                                          <p:spTgt spid="5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5" dur="500"/>
                                        <p:tgtEl>
                                          <p:spTgt spid="5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0" dur="500"/>
                                        <p:tgtEl>
                                          <p:spTgt spid="5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5" dur="500"/>
                                        <p:tgtEl>
                                          <p:spTgt spid="5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8" presetClass="entr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0" dur="500"/>
                                        <p:tgtEl>
                                          <p:spTgt spid="5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8" presetClass="entr" presetSubtype="12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3" dur="500"/>
                                        <p:tgtEl>
                                          <p:spTgt spid="5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8" presetClass="entr" presetSubtype="1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6" dur="500"/>
                                        <p:tgtEl>
                                          <p:spTgt spid="5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1" dur="500"/>
                                        <p:tgtEl>
                                          <p:spTgt spid="5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4" dur="500"/>
                                        <p:tgtEl>
                                          <p:spTgt spid="5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9" dur="500"/>
                                        <p:tgtEl>
                                          <p:spTgt spid="5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4" dur="500"/>
                                        <p:tgtEl>
                                          <p:spTgt spid="5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9" dur="500"/>
                                        <p:tgtEl>
                                          <p:spTgt spid="5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4" dur="500"/>
                                        <p:tgtEl>
                                          <p:spTgt spid="5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9" dur="500"/>
                                        <p:tgtEl>
                                          <p:spTgt spid="5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4" dur="500"/>
                                        <p:tgtEl>
                                          <p:spTgt spid="5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9" dur="500"/>
                                        <p:tgtEl>
                                          <p:spTgt spid="5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71" grpId="0" animBg="1"/>
      <p:bldP spid="5174" grpId="0"/>
      <p:bldP spid="5176" grpId="0"/>
      <p:bldP spid="5178" grpId="0"/>
      <p:bldP spid="5180" grpId="0"/>
      <p:bldP spid="5206" grpId="0" animBg="1"/>
      <p:bldP spid="5210" grpId="0" animBg="1"/>
      <p:bldP spid="5211" grpId="0" animBg="1"/>
      <p:bldP spid="5212" grpId="0" animBg="1"/>
      <p:bldP spid="5212" grpId="1" animBg="1"/>
      <p:bldP spid="5213" grpId="0" animBg="1"/>
      <p:bldP spid="5214" grpId="0" animBg="1"/>
      <p:bldP spid="5216" grpId="0" animBg="1"/>
      <p:bldP spid="5217" grpId="0" animBg="1"/>
      <p:bldP spid="5218" grpId="0" animBg="1"/>
      <p:bldP spid="5219" grpId="0" animBg="1"/>
      <p:bldP spid="5220" grpId="0" animBg="1"/>
      <p:bldP spid="5221" grpId="0" animBg="1"/>
      <p:bldP spid="5222" grpId="0" animBg="1"/>
      <p:bldP spid="5223" grpId="0" animBg="1"/>
      <p:bldP spid="5224" grpId="0" animBg="1"/>
      <p:bldP spid="5225" grpId="0" animBg="1"/>
      <p:bldP spid="5226" grpId="0" animBg="1"/>
      <p:bldP spid="5226" grpId="1" animBg="1"/>
      <p:bldP spid="5227" grpId="0" animBg="1"/>
      <p:bldP spid="5228" grpId="0" animBg="1"/>
      <p:bldP spid="5229" grpId="0" animBg="1"/>
      <p:bldP spid="5230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5819775" y="188913"/>
            <a:ext cx="3079750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/>
              <a:t>  </a:t>
            </a:r>
            <a:r>
              <a:rPr lang="ar-DZ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5 ـ  قواعد ( ت.م.ت.ن)(</a:t>
            </a:r>
            <a:r>
              <a:rPr lang="fr-FR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SADT</a:t>
            </a:r>
            <a:r>
              <a:rPr lang="ar-DZ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)</a:t>
            </a:r>
            <a:r>
              <a:rPr lang="ar-DZ" b="1"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ar-DZ" b="1"/>
              <a:t> </a:t>
            </a:r>
          </a:p>
        </p:txBody>
      </p:sp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4117022" y="692150"/>
            <a:ext cx="4924396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DZ" sz="2000" b="1">
                <a:solidFill>
                  <a:schemeClr val="tx1"/>
                </a:solidFill>
              </a:rPr>
              <a:t> </a:t>
            </a:r>
            <a:r>
              <a:rPr lang="ar-DZ" sz="20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1ـ لا تتجزأ أي أشغولة بدون إدخال المواد الأولية. </a:t>
            </a:r>
            <a:endParaRPr lang="fr-FR" sz="2000" b="1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1275" name="Rectangle 11"/>
          <p:cNvSpPr>
            <a:spLocks noChangeArrowheads="1"/>
          </p:cNvSpPr>
          <p:nvPr/>
        </p:nvSpPr>
        <p:spPr bwMode="auto">
          <a:xfrm>
            <a:off x="3555301" y="1252538"/>
            <a:ext cx="4946570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DZ" sz="20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2ـ  الأشغولة يجب أن تملك على الأقل مخرج واحد .</a:t>
            </a:r>
            <a:endParaRPr lang="fr-FR" sz="2000" b="1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1277" name="Rectangle 13"/>
          <p:cNvSpPr>
            <a:spLocks noChangeArrowheads="1"/>
          </p:cNvSpPr>
          <p:nvPr/>
        </p:nvSpPr>
        <p:spPr bwMode="auto">
          <a:xfrm>
            <a:off x="2921559" y="1885950"/>
            <a:ext cx="5163179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rtl="1" eaLnBrk="0" hangingPunct="0"/>
            <a:r>
              <a:rPr lang="ar-DZ" sz="20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3ـ معطيات المراقبة هي وسائط  تغير نشاط الأشغولة. </a:t>
            </a:r>
            <a:endParaRPr lang="fr-FR" sz="2000" b="1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1279" name="Rectangle 15"/>
          <p:cNvSpPr>
            <a:spLocks noChangeArrowheads="1"/>
          </p:cNvSpPr>
          <p:nvPr/>
        </p:nvSpPr>
        <p:spPr bwMode="auto">
          <a:xfrm>
            <a:off x="1029724" y="2554288"/>
            <a:ext cx="6633403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rtl="1" eaLnBrk="0" hangingPunct="0"/>
            <a:r>
              <a:rPr lang="ar-DZ" sz="20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4ـ </a:t>
            </a:r>
            <a:r>
              <a:rPr lang="ar-DZ" sz="2000" b="1" dirty="0" err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الأشغولة</a:t>
            </a:r>
            <a:r>
              <a:rPr lang="ar-DZ" sz="20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يجب </a:t>
            </a:r>
            <a:r>
              <a:rPr lang="ar-DZ" sz="2000" b="1" dirty="0" err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ان</a:t>
            </a:r>
            <a:r>
              <a:rPr lang="ar-DZ" sz="20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تملك على الأقل معطية مراقبة التي تطلق نشاطه. </a:t>
            </a:r>
            <a:endParaRPr lang="fr-FR" sz="2000" b="1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1281" name="Rectangle 17"/>
          <p:cNvSpPr>
            <a:spLocks noChangeArrowheads="1"/>
          </p:cNvSpPr>
          <p:nvPr/>
        </p:nvSpPr>
        <p:spPr bwMode="auto">
          <a:xfrm>
            <a:off x="1142976" y="3233738"/>
            <a:ext cx="5278440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sz="20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5ـ عدد </a:t>
            </a:r>
            <a:r>
              <a:rPr lang="ar-DZ" sz="2000" b="1" dirty="0" err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الاشغولات</a:t>
            </a:r>
            <a:r>
              <a:rPr lang="ar-DZ" sz="20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لا يجب </a:t>
            </a:r>
            <a:r>
              <a:rPr lang="ar-DZ" sz="2000" b="1" dirty="0" err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ان</a:t>
            </a:r>
            <a:r>
              <a:rPr lang="ar-DZ" sz="20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يكون اقل من 3 </a:t>
            </a:r>
            <a:r>
              <a:rPr lang="ar-DZ" sz="2000" b="1" dirty="0" err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واكثر</a:t>
            </a:r>
            <a:r>
              <a:rPr lang="ar-DZ" sz="20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من 6</a:t>
            </a:r>
            <a:r>
              <a:rPr lang="fr-FR" sz="20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1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9" grpId="0"/>
      <p:bldP spid="11273" grpId="0"/>
      <p:bldP spid="11275" grpId="0"/>
      <p:bldP spid="11277" grpId="0"/>
      <p:bldP spid="11279" grpId="0"/>
      <p:bldP spid="1128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5977200" y="142852"/>
            <a:ext cx="3058851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8 </a:t>
            </a:r>
            <a:r>
              <a:rPr lang="ar-DZ" b="1" dirty="0" err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نموذج </a:t>
            </a:r>
            <a:r>
              <a:rPr lang="fr-FR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SADT</a:t>
            </a:r>
            <a:r>
              <a:rPr lang="ar-DZ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( </a:t>
            </a:r>
            <a:r>
              <a:rPr lang="ar-DZ" b="1" dirty="0" err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ت</a:t>
            </a:r>
            <a:r>
              <a:rPr lang="ar-DZ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م </a:t>
            </a:r>
            <a:r>
              <a:rPr lang="ar-DZ" b="1" dirty="0" err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ت</a:t>
            </a:r>
            <a:r>
              <a:rPr lang="ar-DZ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ن</a:t>
            </a:r>
            <a:r>
              <a:rPr lang="fr-FR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):</a:t>
            </a:r>
            <a:r>
              <a:rPr lang="fr-FR" b="1" dirty="0">
                <a:cs typeface="Arabic Transparent" pitchFamily="2" charset="-78"/>
              </a:rPr>
              <a:t> </a:t>
            </a:r>
            <a:endParaRPr lang="en-US" b="1" dirty="0">
              <a:cs typeface="Arabic Transparent" pitchFamily="2" charset="-78"/>
            </a:endParaRPr>
          </a:p>
        </p:txBody>
      </p:sp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4473575" y="571480"/>
            <a:ext cx="3984625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ت </a:t>
            </a:r>
            <a:r>
              <a:rPr lang="ar-DZ" b="1" dirty="0" err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م</a:t>
            </a:r>
            <a:r>
              <a:rPr lang="ar-DZ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ت </a:t>
            </a:r>
            <a:r>
              <a:rPr lang="ar-DZ" b="1" dirty="0" err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ن</a:t>
            </a:r>
            <a:r>
              <a:rPr lang="fr-FR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b="1" dirty="0">
                <a:solidFill>
                  <a:srgbClr val="993366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التقنية المهيكلة لتحليل </a:t>
            </a:r>
            <a:r>
              <a:rPr lang="ar-DZ" b="1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ونموذجة</a:t>
            </a:r>
            <a:r>
              <a:rPr lang="ar-DZ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النظم</a:t>
            </a:r>
            <a:r>
              <a:rPr lang="fr-FR" b="1" dirty="0">
                <a:solidFill>
                  <a:schemeClr val="tx1"/>
                </a:solidFill>
              </a:rPr>
              <a:t>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6393" name="Rectangle 9"/>
          <p:cNvSpPr>
            <a:spLocks noChangeArrowheads="1"/>
          </p:cNvSpPr>
          <p:nvPr/>
        </p:nvSpPr>
        <p:spPr bwMode="auto">
          <a:xfrm>
            <a:off x="928688" y="931842"/>
            <a:ext cx="5670550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en-GB" b="1" dirty="0">
                <a:solidFill>
                  <a:srgbClr val="0066FF"/>
                </a:solidFill>
                <a:cs typeface="Times New Roman" pitchFamily="18" charset="0"/>
              </a:rPr>
              <a:t>SADT</a:t>
            </a:r>
            <a:r>
              <a:rPr lang="en-GB" b="1" dirty="0">
                <a:solidFill>
                  <a:srgbClr val="993366"/>
                </a:solidFill>
                <a:cs typeface="Times New Roman" pitchFamily="18" charset="0"/>
              </a:rPr>
              <a:t> : </a:t>
            </a:r>
            <a:r>
              <a:rPr lang="en-GB" b="1" dirty="0">
                <a:solidFill>
                  <a:srgbClr val="0066FF"/>
                </a:solidFill>
                <a:cs typeface="Times New Roman" pitchFamily="18" charset="0"/>
              </a:rPr>
              <a:t>S</a:t>
            </a:r>
            <a:r>
              <a:rPr lang="en-GB" b="1" dirty="0">
                <a:solidFill>
                  <a:schemeClr val="tx1"/>
                </a:solidFill>
                <a:cs typeface="Times New Roman" pitchFamily="18" charset="0"/>
              </a:rPr>
              <a:t>tructured </a:t>
            </a:r>
            <a:r>
              <a:rPr lang="en-US" b="1" dirty="0">
                <a:solidFill>
                  <a:srgbClr val="0066FF"/>
                </a:solidFill>
                <a:cs typeface="Times New Roman" pitchFamily="18" charset="0"/>
              </a:rPr>
              <a:t>A</a:t>
            </a:r>
            <a:r>
              <a:rPr lang="en-US" b="1" dirty="0">
                <a:solidFill>
                  <a:schemeClr val="tx1"/>
                </a:solidFill>
                <a:cs typeface="Times New Roman" pitchFamily="18" charset="0"/>
              </a:rPr>
              <a:t>nalysis and </a:t>
            </a:r>
            <a:r>
              <a:rPr lang="en-US" b="1" dirty="0">
                <a:solidFill>
                  <a:srgbClr val="0066FF"/>
                </a:solidFill>
                <a:cs typeface="Times New Roman" pitchFamily="18" charset="0"/>
              </a:rPr>
              <a:t>D</a:t>
            </a:r>
            <a:r>
              <a:rPr lang="en-US" b="1" dirty="0">
                <a:solidFill>
                  <a:schemeClr val="tx1"/>
                </a:solidFill>
                <a:cs typeface="Times New Roman" pitchFamily="18" charset="0"/>
              </a:rPr>
              <a:t>esign</a:t>
            </a:r>
            <a:r>
              <a:rPr lang="en-US" b="1" dirty="0">
                <a:solidFill>
                  <a:srgbClr val="993366"/>
                </a:solidFill>
                <a:cs typeface="Times New Roman" pitchFamily="18" charset="0"/>
              </a:rPr>
              <a:t> </a:t>
            </a:r>
            <a:r>
              <a:rPr lang="en-US" b="1" dirty="0">
                <a:solidFill>
                  <a:srgbClr val="0066FF"/>
                </a:solidFill>
                <a:cs typeface="Times New Roman" pitchFamily="18" charset="0"/>
              </a:rPr>
              <a:t>T</a:t>
            </a:r>
            <a:r>
              <a:rPr lang="en-US" b="1" dirty="0">
                <a:solidFill>
                  <a:schemeClr val="tx1"/>
                </a:solidFill>
                <a:cs typeface="Times New Roman" pitchFamily="18" charset="0"/>
              </a:rPr>
              <a:t>echnique</a:t>
            </a:r>
          </a:p>
        </p:txBody>
      </p:sp>
      <p:sp>
        <p:nvSpPr>
          <p:cNvPr id="16395" name="Rectangle 11"/>
          <p:cNvSpPr>
            <a:spLocks noChangeArrowheads="1"/>
          </p:cNvSpPr>
          <p:nvPr/>
        </p:nvSpPr>
        <p:spPr bwMode="auto">
          <a:xfrm>
            <a:off x="7985125" y="1511609"/>
            <a:ext cx="1195388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1</a:t>
            </a:r>
            <a:r>
              <a:rPr lang="fr-FR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 تعرف</a:t>
            </a:r>
            <a:r>
              <a:rPr lang="fr-FR" b="1" dirty="0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b="1" dirty="0"/>
              <a:t> </a:t>
            </a:r>
            <a:endParaRPr lang="en-US" b="1" dirty="0"/>
          </a:p>
        </p:txBody>
      </p:sp>
      <p:sp>
        <p:nvSpPr>
          <p:cNvPr id="16397" name="Rectangle 13"/>
          <p:cNvSpPr>
            <a:spLocks noChangeArrowheads="1"/>
          </p:cNvSpPr>
          <p:nvPr/>
        </p:nvSpPr>
        <p:spPr bwMode="auto">
          <a:xfrm>
            <a:off x="-51771" y="1484313"/>
            <a:ext cx="8275021" cy="241219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>
              <a:lnSpc>
                <a:spcPts val="2600"/>
              </a:lnSpc>
            </a:pP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ت </a:t>
            </a:r>
            <a:r>
              <a:rPr lang="ar-DZ" b="1" dirty="0" err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م</a:t>
            </a: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ت </a:t>
            </a:r>
            <a:r>
              <a:rPr lang="ar-DZ" b="1" dirty="0" err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ن</a:t>
            </a: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طرقة عامة تبحث في تسهيل الإيصال بين </a:t>
            </a:r>
            <a:r>
              <a:rPr lang="ar-DZ" b="1" dirty="0">
                <a:solidFill>
                  <a:srgbClr val="FF3300"/>
                </a:solidFill>
                <a:ea typeface="Times New Roman" pitchFamily="18" charset="0"/>
                <a:cs typeface="Arabic Transparent" pitchFamily="2" charset="-78"/>
              </a:rPr>
              <a:t>المصمم(</a:t>
            </a:r>
            <a:r>
              <a:rPr lang="fr-FR" b="1" dirty="0">
                <a:solidFill>
                  <a:srgbClr val="FF3300"/>
                </a:solidFill>
                <a:ea typeface="Times New Roman" pitchFamily="18" charset="0"/>
                <a:cs typeface="Arabic Transparent" pitchFamily="2" charset="-78"/>
              </a:rPr>
              <a:t>Concepteur</a:t>
            </a:r>
            <a:r>
              <a:rPr lang="ar-DZ" b="1" dirty="0">
                <a:solidFill>
                  <a:srgbClr val="FF3300"/>
                </a:solidFill>
                <a:ea typeface="Times New Roman" pitchFamily="18" charset="0"/>
                <a:cs typeface="Arabic Transparent" pitchFamily="2" charset="-78"/>
              </a:rPr>
              <a:t>)</a:t>
            </a:r>
            <a:r>
              <a:rPr lang="ar-DZ" b="1" dirty="0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 err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و</a:t>
            </a:r>
            <a:r>
              <a:rPr lang="ar-DZ" b="1" dirty="0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>
                <a:solidFill>
                  <a:srgbClr val="FF3300"/>
                </a:solidFill>
                <a:ea typeface="Times New Roman" pitchFamily="18" charset="0"/>
                <a:cs typeface="Arabic Transparent" pitchFamily="2" charset="-78"/>
              </a:rPr>
              <a:t>المنجز(</a:t>
            </a:r>
            <a:r>
              <a:rPr lang="fr-FR" b="1" dirty="0">
                <a:solidFill>
                  <a:srgbClr val="FF3300"/>
                </a:solidFill>
                <a:ea typeface="Times New Roman" pitchFamily="18" charset="0"/>
                <a:cs typeface="Arabic Transparent" pitchFamily="2" charset="-78"/>
              </a:rPr>
              <a:t>Réalisateur</a:t>
            </a:r>
            <a:r>
              <a:rPr lang="ar-DZ" b="1" dirty="0">
                <a:ea typeface="Times New Roman" pitchFamily="18" charset="0"/>
                <a:cs typeface="Arabic Transparent" pitchFamily="2" charset="-78"/>
              </a:rPr>
              <a:t>)</a:t>
            </a:r>
          </a:p>
          <a:p>
            <a:pPr algn="r" rtl="1">
              <a:lnSpc>
                <a:spcPts val="2600"/>
              </a:lnSpc>
            </a:pPr>
            <a:r>
              <a:rPr lang="ar-DZ" b="1" dirty="0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>
                <a:solidFill>
                  <a:srgbClr val="FF3300"/>
                </a:solidFill>
                <a:ea typeface="Times New Roman" pitchFamily="18" charset="0"/>
                <a:cs typeface="Arabic Transparent" pitchFamily="2" charset="-78"/>
              </a:rPr>
              <a:t>والمتعامل(</a:t>
            </a:r>
            <a:r>
              <a:rPr lang="fr-FR" b="1" dirty="0">
                <a:solidFill>
                  <a:srgbClr val="FF3300"/>
                </a:solidFill>
                <a:ea typeface="Times New Roman" pitchFamily="18" charset="0"/>
                <a:cs typeface="Arabic Transparent" pitchFamily="2" charset="-78"/>
              </a:rPr>
              <a:t>Utilisateur</a:t>
            </a:r>
            <a:r>
              <a:rPr lang="ar-DZ" b="1" dirty="0">
                <a:solidFill>
                  <a:srgbClr val="FF3300"/>
                </a:solidFill>
                <a:ea typeface="Times New Roman" pitchFamily="18" charset="0"/>
                <a:cs typeface="Arabic Transparent" pitchFamily="2" charset="-78"/>
              </a:rPr>
              <a:t>).</a:t>
            </a:r>
            <a:r>
              <a:rPr lang="ar-DZ" b="1" dirty="0">
                <a:ea typeface="Times New Roman" pitchFamily="18" charset="0"/>
                <a:cs typeface="Arabic Transparent" pitchFamily="2" charset="-78"/>
              </a:rPr>
              <a:t>     </a:t>
            </a:r>
            <a:endParaRPr lang="fr-FR" b="1" dirty="0">
              <a:ea typeface="Times New Roman" pitchFamily="18" charset="0"/>
              <a:cs typeface="Arabic Transparent" pitchFamily="2" charset="-78"/>
            </a:endParaRPr>
          </a:p>
          <a:p>
            <a:pPr algn="r" rtl="1" eaLnBrk="0" hangingPunct="0">
              <a:lnSpc>
                <a:spcPts val="2600"/>
              </a:lnSpc>
            </a:pPr>
            <a:r>
              <a:rPr lang="ar-DZ" b="1" dirty="0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ولدت فكرة ( ت م ت ن ) سنة 1976 بالولايات المتحدة الأمريكية  ، وتمت تجربتها من طرف عدة شركات</a:t>
            </a:r>
          </a:p>
          <a:p>
            <a:pPr algn="r" rtl="1" eaLnBrk="0" hangingPunct="0">
              <a:lnSpc>
                <a:spcPts val="2600"/>
              </a:lnSpc>
            </a:pP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و </a:t>
            </a:r>
            <a:r>
              <a:rPr lang="ar-DZ" b="1" dirty="0" err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وكالات</a:t>
            </a: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وتجمعات صناعية عالمية مما أكسبها شهرة عالمية .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  <a:p>
            <a:pPr algn="r" rtl="1" eaLnBrk="0" hangingPunct="0">
              <a:lnSpc>
                <a:spcPts val="2600"/>
              </a:lnSpc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( </a:t>
            </a:r>
            <a:r>
              <a:rPr lang="ar-DZ" b="1" dirty="0" err="1">
                <a:solidFill>
                  <a:schemeClr val="tx1"/>
                </a:solidFill>
                <a:cs typeface="Arabic Transparent" pitchFamily="2" charset="-78"/>
              </a:rPr>
              <a:t>ت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م </a:t>
            </a:r>
            <a:r>
              <a:rPr lang="ar-DZ" b="1" dirty="0" err="1">
                <a:solidFill>
                  <a:schemeClr val="tx1"/>
                </a:solidFill>
                <a:cs typeface="Arabic Transparent" pitchFamily="2" charset="-78"/>
              </a:rPr>
              <a:t>ت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ن ) طريقة مميزة لوصف وظيفة نظام ما تقودونا إلى إنجاز نموذج أو عدة نماذج مختلفة </a:t>
            </a:r>
          </a:p>
          <a:p>
            <a:pPr algn="r" rtl="1" eaLnBrk="0" hangingPunct="0">
              <a:lnSpc>
                <a:spcPts val="2600"/>
              </a:lnSpc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كلها تعتبر  صحيحة وهذا حسب وجهة نظر : المتعامل ، المنجز ، المصمم.و هو طريقة عامة للتحليل تنازلي</a:t>
            </a:r>
          </a:p>
          <a:p>
            <a:pPr algn="r" rtl="1" eaLnBrk="0" hangingPunct="0">
              <a:lnSpc>
                <a:spcPts val="2600"/>
              </a:lnSpc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والتي تسمح بتمثيل الوظائف بعلب.</a:t>
            </a:r>
          </a:p>
        </p:txBody>
      </p:sp>
      <p:sp>
        <p:nvSpPr>
          <p:cNvPr id="55304" name="Rectangle 38"/>
          <p:cNvSpPr>
            <a:spLocks noChangeArrowheads="1"/>
          </p:cNvSpPr>
          <p:nvPr/>
        </p:nvSpPr>
        <p:spPr bwMode="auto">
          <a:xfrm>
            <a:off x="244475" y="2414588"/>
            <a:ext cx="0" cy="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16433" name="Rectangle 49"/>
          <p:cNvSpPr>
            <a:spLocks noChangeArrowheads="1"/>
          </p:cNvSpPr>
          <p:nvPr/>
        </p:nvSpPr>
        <p:spPr bwMode="auto">
          <a:xfrm>
            <a:off x="5909521" y="4076700"/>
            <a:ext cx="3320204" cy="1823576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>
              <a:lnSpc>
                <a:spcPts val="2700"/>
              </a:lnSpc>
            </a:pPr>
            <a:r>
              <a:rPr lang="ar-DZ" b="1" dirty="0" smtClean="0">
                <a:solidFill>
                  <a:srgbClr val="CC0099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 dirty="0" smtClean="0">
                <a:solidFill>
                  <a:srgbClr val="CC0099"/>
                </a:solidFill>
                <a:ea typeface="Times New Roman" pitchFamily="18" charset="0"/>
                <a:cs typeface="Arabic Transparent" pitchFamily="2" charset="-78"/>
              </a:rPr>
              <a:t>W   </a:t>
            </a:r>
            <a:r>
              <a:rPr lang="ar-DZ" b="1" dirty="0" smtClean="0">
                <a:solidFill>
                  <a:srgbClr val="CC0099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>
                <a:solidFill>
                  <a:srgbClr val="CC0099"/>
                </a:solidFill>
                <a:ea typeface="Times New Roman" pitchFamily="18" charset="0"/>
                <a:cs typeface="Arabic Transparent" pitchFamily="2" charset="-78"/>
              </a:rPr>
              <a:t>: طاقة كهربائية أو طاقة هوائية.</a:t>
            </a:r>
            <a:endParaRPr lang="fr-FR" b="1" dirty="0">
              <a:solidFill>
                <a:srgbClr val="CC0099"/>
              </a:solidFill>
            </a:endParaRPr>
          </a:p>
          <a:p>
            <a:pPr algn="r" rtl="1" eaLnBrk="0" hangingPunct="0">
              <a:lnSpc>
                <a:spcPts val="2700"/>
              </a:lnSpc>
            </a:pPr>
            <a:r>
              <a:rPr lang="ar-DZ" b="1" dirty="0">
                <a:solidFill>
                  <a:srgbClr val="CC0099"/>
                </a:solidFill>
                <a:cs typeface="Arabic Transparent" pitchFamily="2" charset="-78"/>
              </a:rPr>
              <a:t>    </a:t>
            </a:r>
            <a:r>
              <a:rPr lang="fr-FR" b="1" dirty="0">
                <a:solidFill>
                  <a:srgbClr val="CC0099"/>
                </a:solidFill>
                <a:cs typeface="Arabic Transparent" pitchFamily="2" charset="-78"/>
              </a:rPr>
              <a:t>R</a:t>
            </a:r>
            <a:r>
              <a:rPr lang="ar-DZ" b="1" dirty="0">
                <a:solidFill>
                  <a:srgbClr val="CC0099"/>
                </a:solidFill>
                <a:cs typeface="Arabic Transparent" pitchFamily="2" charset="-78"/>
              </a:rPr>
              <a:t> : إمكانية تعديل طول وسمك الثقب.</a:t>
            </a:r>
            <a:endParaRPr lang="fr-FR" b="1" dirty="0">
              <a:solidFill>
                <a:srgbClr val="CC0099"/>
              </a:solidFill>
            </a:endParaRPr>
          </a:p>
          <a:p>
            <a:pPr algn="r" rtl="1" eaLnBrk="0" hangingPunct="0">
              <a:lnSpc>
                <a:spcPts val="2700"/>
              </a:lnSpc>
            </a:pPr>
            <a:r>
              <a:rPr lang="ar-DZ" b="1" dirty="0">
                <a:solidFill>
                  <a:srgbClr val="CC0099"/>
                </a:solidFill>
                <a:cs typeface="Arabic Transparent" pitchFamily="2" charset="-78"/>
              </a:rPr>
              <a:t>    </a:t>
            </a:r>
            <a:r>
              <a:rPr lang="fr-FR" b="1" dirty="0">
                <a:solidFill>
                  <a:srgbClr val="CC0099"/>
                </a:solidFill>
                <a:cs typeface="Arabic Transparent" pitchFamily="2" charset="-78"/>
              </a:rPr>
              <a:t>E</a:t>
            </a:r>
            <a:r>
              <a:rPr lang="ar-DZ" b="1" dirty="0">
                <a:solidFill>
                  <a:srgbClr val="CC0099"/>
                </a:solidFill>
                <a:cs typeface="Arabic Transparent" pitchFamily="2" charset="-78"/>
              </a:rPr>
              <a:t> : انطلاق الدورة.</a:t>
            </a:r>
            <a:endParaRPr lang="fr-FR" b="1" dirty="0">
              <a:solidFill>
                <a:srgbClr val="CC0099"/>
              </a:solidFill>
            </a:endParaRPr>
          </a:p>
          <a:p>
            <a:pPr algn="r" rtl="1" eaLnBrk="0" hangingPunct="0">
              <a:lnSpc>
                <a:spcPts val="2700"/>
              </a:lnSpc>
            </a:pPr>
            <a:r>
              <a:rPr lang="ar-DZ" b="1" dirty="0">
                <a:solidFill>
                  <a:srgbClr val="CC0099"/>
                </a:solidFill>
                <a:cs typeface="Arabic Transparent" pitchFamily="2" charset="-78"/>
              </a:rPr>
              <a:t>    </a:t>
            </a:r>
            <a:r>
              <a:rPr lang="fr-FR" b="1" dirty="0">
                <a:solidFill>
                  <a:srgbClr val="CC0099"/>
                </a:solidFill>
                <a:cs typeface="Arabic Transparent" pitchFamily="2" charset="-78"/>
              </a:rPr>
              <a:t>C</a:t>
            </a:r>
            <a:r>
              <a:rPr lang="ar-DZ" b="1" dirty="0">
                <a:solidFill>
                  <a:srgbClr val="CC0099"/>
                </a:solidFill>
                <a:cs typeface="Arabic Transparent" pitchFamily="2" charset="-78"/>
              </a:rPr>
              <a:t> : برنامج آلي </a:t>
            </a:r>
            <a:r>
              <a:rPr lang="ar-DZ" b="1" dirty="0" smtClean="0">
                <a:solidFill>
                  <a:srgbClr val="CC0099"/>
                </a:solidFill>
                <a:cs typeface="Arabic Transparent" pitchFamily="2" charset="-78"/>
              </a:rPr>
              <a:t>لعملية الثقب.  </a:t>
            </a:r>
            <a:endParaRPr lang="fr-FR" b="1" dirty="0">
              <a:solidFill>
                <a:srgbClr val="CC0099"/>
              </a:solidFill>
            </a:endParaRPr>
          </a:p>
          <a:p>
            <a:pPr algn="r" rtl="1" eaLnBrk="0" hangingPunct="0">
              <a:lnSpc>
                <a:spcPts val="2700"/>
              </a:lnSpc>
            </a:pPr>
            <a:endParaRPr lang="fr-FR" b="1" dirty="0">
              <a:solidFill>
                <a:srgbClr val="CC0099"/>
              </a:solidFill>
            </a:endParaRPr>
          </a:p>
        </p:txBody>
      </p:sp>
      <p:grpSp>
        <p:nvGrpSpPr>
          <p:cNvPr id="33" name="Groupe 32"/>
          <p:cNvGrpSpPr/>
          <p:nvPr/>
        </p:nvGrpSpPr>
        <p:grpSpPr>
          <a:xfrm>
            <a:off x="265171" y="4217208"/>
            <a:ext cx="5597466" cy="2380442"/>
            <a:chOff x="265171" y="4217208"/>
            <a:chExt cx="5597466" cy="2380442"/>
          </a:xfrm>
        </p:grpSpPr>
        <p:sp>
          <p:nvSpPr>
            <p:cNvPr id="55307" name="Text Box 35"/>
            <p:cNvSpPr txBox="1">
              <a:spLocks noChangeAspect="1" noChangeArrowheads="1"/>
            </p:cNvSpPr>
            <p:nvPr/>
          </p:nvSpPr>
          <p:spPr bwMode="auto">
            <a:xfrm>
              <a:off x="2190692" y="4827056"/>
              <a:ext cx="2045285" cy="1043728"/>
            </a:xfrm>
            <a:prstGeom prst="rect">
              <a:avLst/>
            </a:prstGeom>
            <a:ln w="3810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5308" name="Text Box 33"/>
            <p:cNvSpPr txBox="1">
              <a:spLocks noChangeAspect="1" noChangeArrowheads="1"/>
            </p:cNvSpPr>
            <p:nvPr/>
          </p:nvSpPr>
          <p:spPr bwMode="auto">
            <a:xfrm>
              <a:off x="2402525" y="4999641"/>
              <a:ext cx="1592400" cy="6519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fr-FR"/>
            </a:p>
          </p:txBody>
        </p:sp>
        <p:sp>
          <p:nvSpPr>
            <p:cNvPr id="55309" name="Text Box 32"/>
            <p:cNvSpPr txBox="1">
              <a:spLocks noChangeAspect="1" noChangeArrowheads="1"/>
            </p:cNvSpPr>
            <p:nvPr/>
          </p:nvSpPr>
          <p:spPr bwMode="auto">
            <a:xfrm>
              <a:off x="3612484" y="5500702"/>
              <a:ext cx="634586" cy="38808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fr-FR" b="1" dirty="0" smtClean="0">
                  <a:solidFill>
                    <a:schemeClr val="tx1"/>
                  </a:solidFill>
                  <a:cs typeface="Times New Roman" pitchFamily="18" charset="0"/>
                </a:rPr>
                <a:t>A-0</a:t>
              </a:r>
              <a:endParaRPr lang="ar-DZ" b="1" dirty="0">
                <a:solidFill>
                  <a:schemeClr val="tx1"/>
                </a:solidFill>
              </a:endParaRPr>
            </a:p>
          </p:txBody>
        </p:sp>
        <p:sp>
          <p:nvSpPr>
            <p:cNvPr id="55310" name="Line 31"/>
            <p:cNvSpPr>
              <a:spLocks noChangeAspect="1" noChangeShapeType="1"/>
            </p:cNvSpPr>
            <p:nvPr/>
          </p:nvSpPr>
          <p:spPr bwMode="auto">
            <a:xfrm>
              <a:off x="1775243" y="5102826"/>
              <a:ext cx="409057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5311" name="Line 30"/>
            <p:cNvSpPr>
              <a:spLocks noChangeAspect="1" noChangeShapeType="1"/>
            </p:cNvSpPr>
            <p:nvPr/>
          </p:nvSpPr>
          <p:spPr bwMode="auto">
            <a:xfrm>
              <a:off x="4248529" y="5143512"/>
              <a:ext cx="409057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5312" name="Text Box 29"/>
            <p:cNvSpPr txBox="1">
              <a:spLocks noChangeAspect="1" noChangeArrowheads="1"/>
            </p:cNvSpPr>
            <p:nvPr/>
          </p:nvSpPr>
          <p:spPr bwMode="auto">
            <a:xfrm>
              <a:off x="265171" y="4899882"/>
              <a:ext cx="1524673" cy="44744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b="1" dirty="0">
                  <a:solidFill>
                    <a:srgbClr val="C00000"/>
                  </a:solidFill>
                  <a:ea typeface="Times New Roman" pitchFamily="18" charset="0"/>
                  <a:cs typeface="Arabic Transparent" pitchFamily="2" charset="-78"/>
                </a:rPr>
                <a:t>قطعة غير مثقوبة</a:t>
              </a:r>
            </a:p>
          </p:txBody>
        </p:sp>
        <p:sp>
          <p:nvSpPr>
            <p:cNvPr id="55313" name="Text Box 28"/>
            <p:cNvSpPr txBox="1">
              <a:spLocks noChangeAspect="1" noChangeArrowheads="1"/>
            </p:cNvSpPr>
            <p:nvPr/>
          </p:nvSpPr>
          <p:spPr bwMode="auto">
            <a:xfrm>
              <a:off x="4500562" y="4960020"/>
              <a:ext cx="1362075" cy="38626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b="1" dirty="0">
                  <a:solidFill>
                    <a:srgbClr val="C00000"/>
                  </a:solidFill>
                  <a:ea typeface="Times New Roman" pitchFamily="18" charset="0"/>
                  <a:cs typeface="Arabic Transparent" pitchFamily="2" charset="-78"/>
                </a:rPr>
                <a:t>القطعة مثقوبة </a:t>
              </a:r>
              <a:endParaRPr lang="fr-FR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endParaRPr>
            </a:p>
            <a:p>
              <a:pPr eaLnBrk="0" hangingPunct="0"/>
              <a:endParaRPr lang="fr-FR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55314" name="Text Box 27"/>
            <p:cNvSpPr txBox="1">
              <a:spLocks noChangeAspect="1" noChangeArrowheads="1"/>
            </p:cNvSpPr>
            <p:nvPr/>
          </p:nvSpPr>
          <p:spPr bwMode="auto">
            <a:xfrm>
              <a:off x="3491584" y="4222003"/>
              <a:ext cx="515887" cy="38808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fr-FR" b="1" dirty="0">
                  <a:solidFill>
                    <a:srgbClr val="0099CC"/>
                  </a:solidFill>
                  <a:cs typeface="Times New Roman" pitchFamily="18" charset="0"/>
                </a:rPr>
                <a:t>E</a:t>
              </a:r>
              <a:endParaRPr lang="ar-DZ" b="1" dirty="0">
                <a:solidFill>
                  <a:srgbClr val="0099CC"/>
                </a:solidFill>
              </a:endParaRPr>
            </a:p>
          </p:txBody>
        </p:sp>
        <p:sp>
          <p:nvSpPr>
            <p:cNvPr id="55315" name="Text Box 26"/>
            <p:cNvSpPr txBox="1">
              <a:spLocks noChangeAspect="1" noChangeArrowheads="1"/>
            </p:cNvSpPr>
            <p:nvPr/>
          </p:nvSpPr>
          <p:spPr bwMode="auto">
            <a:xfrm>
              <a:off x="2730080" y="4221499"/>
              <a:ext cx="515887" cy="399046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fr-FR" b="1" dirty="0">
                  <a:solidFill>
                    <a:srgbClr val="0099CC"/>
                  </a:solidFill>
                  <a:cs typeface="Times New Roman" pitchFamily="18" charset="0"/>
                </a:rPr>
                <a:t>C</a:t>
              </a:r>
              <a:endParaRPr lang="ar-DZ" b="1" dirty="0">
                <a:solidFill>
                  <a:srgbClr val="0099CC"/>
                </a:solidFill>
              </a:endParaRPr>
            </a:p>
          </p:txBody>
        </p:sp>
        <p:sp>
          <p:nvSpPr>
            <p:cNvPr id="55316" name="Line 25"/>
            <p:cNvSpPr>
              <a:spLocks noChangeAspect="1" noChangeShapeType="1"/>
            </p:cNvSpPr>
            <p:nvPr/>
          </p:nvSpPr>
          <p:spPr bwMode="auto">
            <a:xfrm>
              <a:off x="2682838" y="4550660"/>
              <a:ext cx="0" cy="25200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5317" name="Line 24"/>
            <p:cNvSpPr>
              <a:spLocks noChangeAspect="1" noChangeShapeType="1"/>
            </p:cNvSpPr>
            <p:nvPr/>
          </p:nvSpPr>
          <p:spPr bwMode="auto">
            <a:xfrm>
              <a:off x="3826919" y="4556139"/>
              <a:ext cx="0" cy="25200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5318" name="Line 23"/>
            <p:cNvSpPr>
              <a:spLocks noChangeAspect="1" noChangeShapeType="1"/>
            </p:cNvSpPr>
            <p:nvPr/>
          </p:nvSpPr>
          <p:spPr bwMode="auto">
            <a:xfrm>
              <a:off x="3458951" y="4561618"/>
              <a:ext cx="0" cy="25200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5319" name="Line 22"/>
            <p:cNvSpPr>
              <a:spLocks noChangeAspect="1" noChangeShapeType="1"/>
            </p:cNvSpPr>
            <p:nvPr/>
          </p:nvSpPr>
          <p:spPr bwMode="auto">
            <a:xfrm>
              <a:off x="3059938" y="4556139"/>
              <a:ext cx="0" cy="25200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5320" name="Text Box 21"/>
            <p:cNvSpPr txBox="1">
              <a:spLocks noChangeAspect="1" noChangeArrowheads="1"/>
            </p:cNvSpPr>
            <p:nvPr/>
          </p:nvSpPr>
          <p:spPr bwMode="auto">
            <a:xfrm>
              <a:off x="2357324" y="4223600"/>
              <a:ext cx="515887" cy="38808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fr-FR" b="1" dirty="0">
                  <a:solidFill>
                    <a:srgbClr val="0099CC"/>
                  </a:solidFill>
                  <a:cs typeface="Times New Roman" pitchFamily="18" charset="0"/>
                </a:rPr>
                <a:t>W</a:t>
              </a:r>
              <a:endParaRPr lang="ar-DZ" b="1" dirty="0">
                <a:solidFill>
                  <a:srgbClr val="0099CC"/>
                </a:solidFill>
              </a:endParaRPr>
            </a:p>
          </p:txBody>
        </p:sp>
        <p:grpSp>
          <p:nvGrpSpPr>
            <p:cNvPr id="3" name="Group 18"/>
            <p:cNvGrpSpPr>
              <a:grpSpLocks noChangeAspect="1"/>
            </p:cNvGrpSpPr>
            <p:nvPr/>
          </p:nvGrpSpPr>
          <p:grpSpPr bwMode="auto">
            <a:xfrm>
              <a:off x="2452744" y="5901831"/>
              <a:ext cx="1202518" cy="695819"/>
              <a:chOff x="5194" y="10844"/>
              <a:chExt cx="1317" cy="762"/>
            </a:xfrm>
          </p:grpSpPr>
          <p:sp>
            <p:nvSpPr>
              <p:cNvPr id="55325" name="Line 20"/>
              <p:cNvSpPr>
                <a:spLocks noChangeAspect="1" noChangeShapeType="1"/>
              </p:cNvSpPr>
              <p:nvPr/>
            </p:nvSpPr>
            <p:spPr bwMode="auto">
              <a:xfrm flipV="1">
                <a:off x="6004" y="10844"/>
                <a:ext cx="0" cy="381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>
                  <a:solidFill>
                    <a:srgbClr val="CC00FF"/>
                  </a:solidFill>
                </a:endParaRPr>
              </a:p>
            </p:txBody>
          </p:sp>
          <p:sp>
            <p:nvSpPr>
              <p:cNvPr id="55326" name="Text Box 19"/>
              <p:cNvSpPr txBox="1">
                <a:spLocks noChangeAspect="1" noChangeArrowheads="1"/>
              </p:cNvSpPr>
              <p:nvPr/>
            </p:nvSpPr>
            <p:spPr bwMode="auto">
              <a:xfrm>
                <a:off x="5194" y="11157"/>
                <a:ext cx="1317" cy="449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r" rtl="1"/>
                <a:r>
                  <a:rPr lang="ar-DZ" b="1">
                    <a:solidFill>
                      <a:srgbClr val="CC00FF"/>
                    </a:solidFill>
                    <a:ea typeface="Times New Roman" pitchFamily="18" charset="0"/>
                    <a:cs typeface="Arabic Transparent" pitchFamily="2" charset="-78"/>
                  </a:rPr>
                  <a:t>نظام الثقب</a:t>
                </a:r>
              </a:p>
            </p:txBody>
          </p:sp>
        </p:grpSp>
        <p:sp>
          <p:nvSpPr>
            <p:cNvPr id="55322" name="Text Box 17"/>
            <p:cNvSpPr txBox="1">
              <a:spLocks noChangeAspect="1" noChangeArrowheads="1"/>
            </p:cNvSpPr>
            <p:nvPr/>
          </p:nvSpPr>
          <p:spPr bwMode="auto">
            <a:xfrm>
              <a:off x="3122932" y="4217208"/>
              <a:ext cx="515887" cy="38808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fr-FR" b="1" dirty="0">
                  <a:solidFill>
                    <a:srgbClr val="0099CC"/>
                  </a:solidFill>
                  <a:cs typeface="Times New Roman" pitchFamily="18" charset="0"/>
                </a:rPr>
                <a:t>R</a:t>
              </a:r>
              <a:endParaRPr lang="ar-DZ" b="1" dirty="0">
                <a:solidFill>
                  <a:srgbClr val="0099CC"/>
                </a:solidFill>
              </a:endParaRPr>
            </a:p>
          </p:txBody>
        </p:sp>
        <p:sp>
          <p:nvSpPr>
            <p:cNvPr id="55323" name="Line 16"/>
            <p:cNvSpPr>
              <a:spLocks noChangeAspect="1" noChangeShapeType="1"/>
            </p:cNvSpPr>
            <p:nvPr/>
          </p:nvSpPr>
          <p:spPr bwMode="auto">
            <a:xfrm>
              <a:off x="1775243" y="5637931"/>
              <a:ext cx="409057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5324" name="Text Box 15"/>
            <p:cNvSpPr txBox="1">
              <a:spLocks noChangeAspect="1" noChangeArrowheads="1"/>
            </p:cNvSpPr>
            <p:nvPr/>
          </p:nvSpPr>
          <p:spPr bwMode="auto">
            <a:xfrm>
              <a:off x="540650" y="5434987"/>
              <a:ext cx="1264034" cy="44744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b="1" dirty="0">
                  <a:solidFill>
                    <a:srgbClr val="C00000"/>
                  </a:solidFill>
                  <a:ea typeface="Times New Roman" pitchFamily="18" charset="0"/>
                  <a:cs typeface="Arabic Transparent" pitchFamily="2" charset="-78"/>
                </a:rPr>
                <a:t>سائل التبريد</a:t>
              </a:r>
            </a:p>
          </p:txBody>
        </p:sp>
        <p:sp>
          <p:nvSpPr>
            <p:cNvPr id="16418" name="WordArt 34"/>
            <p:cNvSpPr>
              <a:spLocks noChangeAspect="1" noChangeArrowheads="1" noChangeShapeType="1" noTextEdit="1"/>
            </p:cNvSpPr>
            <p:nvPr/>
          </p:nvSpPr>
          <p:spPr bwMode="auto">
            <a:xfrm>
              <a:off x="2586217" y="5081140"/>
              <a:ext cx="1204912" cy="43180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rtl="1"/>
              <a:r>
                <a:rPr lang="ar-DZ" b="1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66FF"/>
                  </a:solidFill>
                  <a:cs typeface="Arabic Transparent"/>
                </a:rPr>
                <a:t>اثقب القطعة</a:t>
              </a:r>
              <a:endParaRPr lang="fr-FR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66FF"/>
                </a:solidFill>
                <a:cs typeface="Arabic Transparent"/>
              </a:endParaRPr>
            </a:p>
          </p:txBody>
        </p:sp>
        <p:sp>
          <p:nvSpPr>
            <p:cNvPr id="31" name="Line 30"/>
            <p:cNvSpPr>
              <a:spLocks noChangeAspect="1" noChangeShapeType="1"/>
            </p:cNvSpPr>
            <p:nvPr/>
          </p:nvSpPr>
          <p:spPr bwMode="auto">
            <a:xfrm>
              <a:off x="4255426" y="5643578"/>
              <a:ext cx="324000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2" name="Text Box 28"/>
            <p:cNvSpPr txBox="1">
              <a:spLocks noChangeAspect="1" noChangeArrowheads="1"/>
            </p:cNvSpPr>
            <p:nvPr/>
          </p:nvSpPr>
          <p:spPr bwMode="auto">
            <a:xfrm>
              <a:off x="4429124" y="5429264"/>
              <a:ext cx="790571" cy="38626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b="1" dirty="0" smtClean="0">
                  <a:solidFill>
                    <a:srgbClr val="C00000"/>
                  </a:solidFill>
                  <a:ea typeface="Times New Roman" pitchFamily="18" charset="0"/>
                  <a:cs typeface="Arabic Transparent" pitchFamily="2" charset="-78"/>
                </a:rPr>
                <a:t>نفايات</a:t>
              </a:r>
              <a:endParaRPr lang="fr-FR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endParaRPr>
            </a:p>
            <a:p>
              <a:pPr eaLnBrk="0" hangingPunct="0"/>
              <a:endParaRPr lang="fr-FR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6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9" grpId="0"/>
      <p:bldP spid="16391" grpId="0"/>
      <p:bldP spid="16393" grpId="0"/>
      <p:bldP spid="16395" grpId="0"/>
      <p:bldP spid="16397" grpId="0"/>
      <p:bldP spid="1643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4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620713"/>
            <a:ext cx="1914525" cy="2686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4935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43613" y="692150"/>
            <a:ext cx="1200150" cy="3086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4937" name="Line 9"/>
          <p:cNvSpPr>
            <a:spLocks noChangeShapeType="1"/>
          </p:cNvSpPr>
          <p:nvPr/>
        </p:nvSpPr>
        <p:spPr bwMode="auto">
          <a:xfrm flipH="1">
            <a:off x="4119563" y="1916113"/>
            <a:ext cx="1871662" cy="12239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124938" name="Line 10"/>
          <p:cNvSpPr>
            <a:spLocks noChangeShapeType="1"/>
          </p:cNvSpPr>
          <p:nvPr/>
        </p:nvSpPr>
        <p:spPr bwMode="auto">
          <a:xfrm>
            <a:off x="1331913" y="2276475"/>
            <a:ext cx="2344737" cy="844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124942" name="Rectangle 14"/>
          <p:cNvSpPr>
            <a:spLocks noChangeArrowheads="1"/>
          </p:cNvSpPr>
          <p:nvPr/>
        </p:nvSpPr>
        <p:spPr bwMode="auto">
          <a:xfrm>
            <a:off x="5322888" y="219075"/>
            <a:ext cx="2662237" cy="457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/>
            <a:r>
              <a:rPr lang="ar-DZ" sz="2400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المنجز(</a:t>
            </a:r>
            <a:r>
              <a:rPr lang="fr-FR" sz="2400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Réalisateur</a:t>
            </a:r>
            <a:r>
              <a:rPr lang="ar-DZ" sz="2400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)</a:t>
            </a:r>
            <a:endParaRPr lang="fr-FR" sz="2400" b="1" dirty="0">
              <a:solidFill>
                <a:srgbClr val="0000FF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24944" name="Rectangle 16"/>
          <p:cNvSpPr>
            <a:spLocks noChangeArrowheads="1"/>
          </p:cNvSpPr>
          <p:nvPr/>
        </p:nvSpPr>
        <p:spPr bwMode="auto">
          <a:xfrm>
            <a:off x="123825" y="147638"/>
            <a:ext cx="2808288" cy="457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/>
            <a:r>
              <a:rPr lang="ar-DZ" sz="2400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المصمم(</a:t>
            </a:r>
            <a:r>
              <a:rPr lang="fr-FR" sz="2400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Concepteur</a:t>
            </a:r>
            <a:r>
              <a:rPr lang="ar-DZ" sz="2400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)</a:t>
            </a:r>
            <a:endParaRPr lang="fr-FR" sz="2400" b="1" dirty="0">
              <a:solidFill>
                <a:srgbClr val="0000FF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24946" name="Rectangle 18"/>
          <p:cNvSpPr>
            <a:spLocks noChangeArrowheads="1"/>
          </p:cNvSpPr>
          <p:nvPr/>
        </p:nvSpPr>
        <p:spPr bwMode="auto">
          <a:xfrm>
            <a:off x="6553233" y="5589588"/>
            <a:ext cx="2662237" cy="457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/>
            <a:r>
              <a:rPr lang="ar-DZ" sz="2400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المتعامل(</a:t>
            </a:r>
            <a:r>
              <a:rPr lang="fr-FR" sz="2400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Utilisateur</a:t>
            </a:r>
            <a:r>
              <a:rPr lang="ar-DZ" sz="2400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)</a:t>
            </a:r>
            <a:endParaRPr lang="fr-FR" sz="2400" b="1">
              <a:solidFill>
                <a:srgbClr val="0000FF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pic>
        <p:nvPicPr>
          <p:cNvPr id="124947" name="Picture 1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42158" y="4149725"/>
            <a:ext cx="809625" cy="1238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4948" name="Picture 20"/>
          <p:cNvPicPr>
            <a:picLocks noChangeAspect="1" noChangeArrowheads="1"/>
          </p:cNvPicPr>
          <p:nvPr/>
        </p:nvPicPr>
        <p:blipFill>
          <a:blip r:embed="rId5"/>
          <a:srcRect l="79585" t="75156" r="949" b="2330"/>
          <a:stretch>
            <a:fillRect/>
          </a:stretch>
        </p:blipFill>
        <p:spPr bwMode="auto">
          <a:xfrm>
            <a:off x="5834095" y="4292600"/>
            <a:ext cx="887413" cy="9350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Image 11"/>
          <p:cNvPicPr/>
          <p:nvPr/>
        </p:nvPicPr>
        <p:blipFill>
          <a:blip r:embed="rId6"/>
          <a:srcRect l="3116"/>
          <a:stretch>
            <a:fillRect/>
          </a:stretch>
        </p:blipFill>
        <p:spPr bwMode="auto">
          <a:xfrm>
            <a:off x="2357422" y="3000372"/>
            <a:ext cx="4441824" cy="34569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24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24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24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24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24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24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24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24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24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7" grpId="0" animBg="1"/>
      <p:bldP spid="124938" grpId="0" animBg="1"/>
      <p:bldP spid="124942" grpId="0"/>
      <p:bldP spid="124944" grpId="0"/>
      <p:bldP spid="12494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ChangeArrowheads="1"/>
          </p:cNvSpPr>
          <p:nvPr/>
        </p:nvSpPr>
        <p:spPr bwMode="auto">
          <a:xfrm>
            <a:off x="5848350" y="730250"/>
            <a:ext cx="2455863" cy="6413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 err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الاشغولة</a:t>
            </a: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الثانية : ثقب القطعة.</a:t>
            </a:r>
            <a:endParaRPr lang="fr-FR" b="1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 eaLnBrk="0" hangingPunct="0"/>
            <a:endParaRPr lang="fr-FR" b="1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79939" name="Rectangle 67"/>
          <p:cNvSpPr>
            <a:spLocks noChangeArrowheads="1"/>
          </p:cNvSpPr>
          <p:nvPr/>
        </p:nvSpPr>
        <p:spPr bwMode="auto">
          <a:xfrm>
            <a:off x="4427538" y="817563"/>
            <a:ext cx="3971925" cy="6413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r"/>
            <a:endParaRPr lang="ar-DZ" b="1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 eaLnBrk="0" hangingPunct="0"/>
            <a:r>
              <a:rPr lang="ar-DZ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            الاشغولة الثالثة : تحرير القطعة.</a:t>
            </a:r>
            <a:endParaRPr lang="ar-DZ" b="1">
              <a:solidFill>
                <a:schemeClr val="tx1"/>
              </a:solidFill>
            </a:endParaRPr>
          </a:p>
        </p:txBody>
      </p:sp>
      <p:sp>
        <p:nvSpPr>
          <p:cNvPr id="79940" name="Rectangle 68"/>
          <p:cNvSpPr>
            <a:spLocks noChangeArrowheads="1"/>
          </p:cNvSpPr>
          <p:nvPr/>
        </p:nvSpPr>
        <p:spPr bwMode="auto">
          <a:xfrm>
            <a:off x="6227763" y="366713"/>
            <a:ext cx="2500312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rtl="1"/>
            <a:r>
              <a:rPr lang="ar-DZ" b="1" dirty="0" err="1">
                <a:solidFill>
                  <a:srgbClr val="FF3300"/>
                </a:solidFill>
                <a:cs typeface="Arabic Transparent" pitchFamily="2" charset="-78"/>
              </a:rPr>
              <a:t>الاشغولة</a:t>
            </a:r>
            <a:r>
              <a:rPr lang="ar-DZ" b="1" dirty="0">
                <a:solidFill>
                  <a:srgbClr val="FF3300"/>
                </a:solidFill>
                <a:cs typeface="Arabic Transparent" pitchFamily="2" charset="-78"/>
              </a:rPr>
              <a:t> الأولى: تثبيت القطعة.</a:t>
            </a:r>
            <a:endParaRPr lang="fr-FR" b="1" dirty="0">
              <a:solidFill>
                <a:srgbClr val="FF3300"/>
              </a:solidFill>
              <a:cs typeface="Arabic Transparent" pitchFamily="2" charset="-78"/>
            </a:endParaRPr>
          </a:p>
        </p:txBody>
      </p:sp>
      <p:sp>
        <p:nvSpPr>
          <p:cNvPr id="79942" name="Rectangle 70"/>
          <p:cNvSpPr>
            <a:spLocks noChangeArrowheads="1"/>
          </p:cNvSpPr>
          <p:nvPr/>
        </p:nvSpPr>
        <p:spPr bwMode="auto">
          <a:xfrm>
            <a:off x="5854700" y="2133600"/>
            <a:ext cx="3289300" cy="14652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b">
            <a:spAutoFit/>
          </a:bodyPr>
          <a:lstStyle/>
          <a:p>
            <a:pPr algn="r" rtl="1"/>
            <a:r>
              <a:rPr lang="fr-FR" b="1" dirty="0">
                <a:solidFill>
                  <a:srgbClr val="CC0099"/>
                </a:solidFill>
                <a:ea typeface="Times New Roman" pitchFamily="18" charset="0"/>
                <a:cs typeface="Arabic Transparent" pitchFamily="2" charset="-78"/>
              </a:rPr>
              <a:t>W   </a:t>
            </a:r>
            <a:r>
              <a:rPr lang="ar-DZ" b="1" dirty="0">
                <a:solidFill>
                  <a:srgbClr val="CC0099"/>
                </a:solidFill>
                <a:ea typeface="Times New Roman" pitchFamily="18" charset="0"/>
                <a:cs typeface="Arabic Transparent" pitchFamily="2" charset="-78"/>
              </a:rPr>
              <a:t> : طاقة كهربائية أو طاقة هوائية.</a:t>
            </a:r>
            <a:endParaRPr lang="fr-FR" b="1" dirty="0">
              <a:solidFill>
                <a:srgbClr val="CC0099"/>
              </a:solidFill>
            </a:endParaRPr>
          </a:p>
          <a:p>
            <a:pPr algn="r" rtl="1" eaLnBrk="0" hangingPunct="0"/>
            <a:r>
              <a:rPr lang="ar-DZ" b="1" dirty="0">
                <a:solidFill>
                  <a:srgbClr val="CC0099"/>
                </a:solidFill>
                <a:cs typeface="Arabic Transparent" pitchFamily="2" charset="-78"/>
              </a:rPr>
              <a:t>   </a:t>
            </a:r>
            <a:r>
              <a:rPr lang="fr-FR" b="1" dirty="0">
                <a:solidFill>
                  <a:srgbClr val="CC0099"/>
                </a:solidFill>
                <a:cs typeface="Arabic Transparent" pitchFamily="2" charset="-78"/>
              </a:rPr>
              <a:t>R</a:t>
            </a:r>
            <a:r>
              <a:rPr lang="ar-DZ" b="1" dirty="0">
                <a:solidFill>
                  <a:srgbClr val="CC0099"/>
                </a:solidFill>
                <a:cs typeface="Arabic Transparent" pitchFamily="2" charset="-78"/>
              </a:rPr>
              <a:t> : إمكانية تعديل طول وسمك الثقب.</a:t>
            </a:r>
            <a:endParaRPr lang="fr-FR" b="1" dirty="0">
              <a:solidFill>
                <a:srgbClr val="CC0099"/>
              </a:solidFill>
            </a:endParaRPr>
          </a:p>
          <a:p>
            <a:pPr algn="r" rtl="1" eaLnBrk="0" hangingPunct="0"/>
            <a:r>
              <a:rPr lang="ar-DZ" b="1" dirty="0">
                <a:solidFill>
                  <a:srgbClr val="CC0099"/>
                </a:solidFill>
                <a:cs typeface="Arabic Transparent" pitchFamily="2" charset="-78"/>
              </a:rPr>
              <a:t>   </a:t>
            </a:r>
            <a:r>
              <a:rPr lang="fr-FR" b="1" dirty="0">
                <a:solidFill>
                  <a:srgbClr val="CC0099"/>
                </a:solidFill>
                <a:cs typeface="Arabic Transparent" pitchFamily="2" charset="-78"/>
              </a:rPr>
              <a:t>E</a:t>
            </a:r>
            <a:r>
              <a:rPr lang="ar-DZ" b="1" dirty="0">
                <a:solidFill>
                  <a:srgbClr val="CC0099"/>
                </a:solidFill>
                <a:cs typeface="Arabic Transparent" pitchFamily="2" charset="-78"/>
              </a:rPr>
              <a:t> : انطلاق الدورة.</a:t>
            </a:r>
            <a:endParaRPr lang="fr-FR" b="1" dirty="0">
              <a:solidFill>
                <a:srgbClr val="CC0099"/>
              </a:solidFill>
            </a:endParaRPr>
          </a:p>
          <a:p>
            <a:pPr algn="r" rtl="1" eaLnBrk="0" hangingPunct="0"/>
            <a:r>
              <a:rPr lang="ar-DZ" b="1" dirty="0">
                <a:solidFill>
                  <a:srgbClr val="CC0099"/>
                </a:solidFill>
                <a:cs typeface="Arabic Transparent" pitchFamily="2" charset="-78"/>
              </a:rPr>
              <a:t>   </a:t>
            </a:r>
            <a:r>
              <a:rPr lang="fr-FR" b="1" dirty="0">
                <a:solidFill>
                  <a:srgbClr val="CC0099"/>
                </a:solidFill>
                <a:cs typeface="Arabic Transparent" pitchFamily="2" charset="-78"/>
              </a:rPr>
              <a:t>C</a:t>
            </a:r>
            <a:r>
              <a:rPr lang="ar-DZ" b="1" dirty="0">
                <a:solidFill>
                  <a:srgbClr val="CC0099"/>
                </a:solidFill>
                <a:cs typeface="Arabic Transparent" pitchFamily="2" charset="-78"/>
              </a:rPr>
              <a:t> : برنامج آلي </a:t>
            </a:r>
            <a:r>
              <a:rPr lang="ar-DZ" b="1" dirty="0" smtClean="0">
                <a:solidFill>
                  <a:srgbClr val="CC0099"/>
                </a:solidFill>
                <a:cs typeface="Arabic Transparent" pitchFamily="2" charset="-78"/>
              </a:rPr>
              <a:t>لعملية الثقب..</a:t>
            </a:r>
            <a:endParaRPr lang="fr-FR" b="1" dirty="0">
              <a:solidFill>
                <a:srgbClr val="CC0099"/>
              </a:solidFill>
            </a:endParaRPr>
          </a:p>
          <a:p>
            <a:pPr algn="r" rtl="1" eaLnBrk="0" hangingPunct="0"/>
            <a:endParaRPr lang="fr-FR" b="1" dirty="0">
              <a:solidFill>
                <a:srgbClr val="CC0099"/>
              </a:solidFill>
            </a:endParaRPr>
          </a:p>
        </p:txBody>
      </p:sp>
      <p:pic>
        <p:nvPicPr>
          <p:cNvPr id="37" name="Image 36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738" y="214290"/>
            <a:ext cx="4584700" cy="34569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2" name="Text Box 7"/>
          <p:cNvSpPr txBox="1">
            <a:spLocks noChangeAspect="1" noChangeArrowheads="1"/>
          </p:cNvSpPr>
          <p:nvPr/>
        </p:nvSpPr>
        <p:spPr bwMode="auto">
          <a:xfrm>
            <a:off x="1676400" y="4706938"/>
            <a:ext cx="1985963" cy="6365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قطعة غير مثقوبة</a:t>
            </a:r>
          </a:p>
        </p:txBody>
      </p:sp>
      <p:grpSp>
        <p:nvGrpSpPr>
          <p:cNvPr id="33" name="Group 12"/>
          <p:cNvGrpSpPr>
            <a:grpSpLocks noChangeAspect="1"/>
          </p:cNvGrpSpPr>
          <p:nvPr/>
        </p:nvGrpSpPr>
        <p:grpSpPr bwMode="auto">
          <a:xfrm>
            <a:off x="5548313" y="4984750"/>
            <a:ext cx="711200" cy="1187450"/>
            <a:chOff x="3932" y="5622"/>
            <a:chExt cx="851" cy="1422"/>
          </a:xfrm>
        </p:grpSpPr>
        <p:sp>
          <p:nvSpPr>
            <p:cNvPr id="34" name="Line 13"/>
            <p:cNvSpPr>
              <a:spLocks noChangeAspect="1" noChangeShapeType="1"/>
            </p:cNvSpPr>
            <p:nvPr/>
          </p:nvSpPr>
          <p:spPr bwMode="auto">
            <a:xfrm>
              <a:off x="3932" y="5622"/>
              <a:ext cx="42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5" name="Line 14"/>
            <p:cNvSpPr>
              <a:spLocks noChangeAspect="1" noChangeShapeType="1"/>
            </p:cNvSpPr>
            <p:nvPr/>
          </p:nvSpPr>
          <p:spPr bwMode="auto">
            <a:xfrm>
              <a:off x="4355" y="5622"/>
              <a:ext cx="0" cy="1412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6" name="Line 15"/>
            <p:cNvSpPr>
              <a:spLocks noChangeAspect="1" noChangeShapeType="1"/>
            </p:cNvSpPr>
            <p:nvPr/>
          </p:nvSpPr>
          <p:spPr bwMode="auto">
            <a:xfrm>
              <a:off x="4363" y="7044"/>
              <a:ext cx="420" cy="0"/>
            </a:xfrm>
            <a:prstGeom prst="line">
              <a:avLst/>
            </a:prstGeom>
            <a:ln>
              <a:headEnd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40" name="Group 20"/>
          <p:cNvGrpSpPr>
            <a:grpSpLocks noChangeAspect="1"/>
          </p:cNvGrpSpPr>
          <p:nvPr/>
        </p:nvGrpSpPr>
        <p:grpSpPr bwMode="auto">
          <a:xfrm>
            <a:off x="5911850" y="5002213"/>
            <a:ext cx="355600" cy="461962"/>
            <a:chOff x="4352" y="5907"/>
            <a:chExt cx="514" cy="668"/>
          </a:xfrm>
        </p:grpSpPr>
        <p:sp>
          <p:nvSpPr>
            <p:cNvPr id="41" name="Line 21"/>
            <p:cNvSpPr>
              <a:spLocks noChangeAspect="1" noChangeShapeType="1"/>
            </p:cNvSpPr>
            <p:nvPr/>
          </p:nvSpPr>
          <p:spPr bwMode="auto">
            <a:xfrm flipH="1">
              <a:off x="4478" y="5907"/>
              <a:ext cx="388" cy="352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2" name="Line 22"/>
            <p:cNvSpPr>
              <a:spLocks noChangeAspect="1" noChangeShapeType="1"/>
            </p:cNvSpPr>
            <p:nvPr/>
          </p:nvSpPr>
          <p:spPr bwMode="auto">
            <a:xfrm>
              <a:off x="4483" y="6267"/>
              <a:ext cx="312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3" name="Line 23"/>
            <p:cNvSpPr>
              <a:spLocks noChangeAspect="1" noChangeShapeType="1"/>
            </p:cNvSpPr>
            <p:nvPr/>
          </p:nvSpPr>
          <p:spPr bwMode="auto">
            <a:xfrm flipH="1">
              <a:off x="4352" y="6271"/>
              <a:ext cx="446" cy="304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44" name="Line 29"/>
          <p:cNvSpPr>
            <a:spLocks noChangeAspect="1" noChangeShapeType="1"/>
          </p:cNvSpPr>
          <p:nvPr/>
        </p:nvSpPr>
        <p:spPr bwMode="auto">
          <a:xfrm>
            <a:off x="3659188" y="4899025"/>
            <a:ext cx="350837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5" name="Text Box 42"/>
          <p:cNvSpPr txBox="1">
            <a:spLocks noChangeAspect="1" noChangeArrowheads="1"/>
          </p:cNvSpPr>
          <p:nvPr/>
        </p:nvSpPr>
        <p:spPr bwMode="auto">
          <a:xfrm>
            <a:off x="6011863" y="4724400"/>
            <a:ext cx="1290637" cy="36353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b="1" dirty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القطعة مثبتة</a:t>
            </a:r>
          </a:p>
        </p:txBody>
      </p:sp>
      <p:grpSp>
        <p:nvGrpSpPr>
          <p:cNvPr id="46" name="Group 53"/>
          <p:cNvGrpSpPr>
            <a:grpSpLocks noChangeAspect="1"/>
          </p:cNvGrpSpPr>
          <p:nvPr/>
        </p:nvGrpSpPr>
        <p:grpSpPr bwMode="auto">
          <a:xfrm>
            <a:off x="4022725" y="4584700"/>
            <a:ext cx="1520825" cy="730250"/>
            <a:chOff x="3232" y="4764"/>
            <a:chExt cx="1820" cy="873"/>
          </a:xfrm>
        </p:grpSpPr>
        <p:sp>
          <p:nvSpPr>
            <p:cNvPr id="47" name="Text Box 54"/>
            <p:cNvSpPr txBox="1">
              <a:spLocks noChangeAspect="1" noChangeArrowheads="1"/>
            </p:cNvSpPr>
            <p:nvPr/>
          </p:nvSpPr>
          <p:spPr bwMode="auto">
            <a:xfrm>
              <a:off x="3232" y="4764"/>
              <a:ext cx="1820" cy="873"/>
            </a:xfrm>
            <a:prstGeom prst="rect">
              <a:avLst/>
            </a:prstGeom>
            <a:noFill/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Text Box 55"/>
            <p:cNvSpPr txBox="1">
              <a:spLocks noChangeAspect="1" noChangeArrowheads="1"/>
            </p:cNvSpPr>
            <p:nvPr/>
          </p:nvSpPr>
          <p:spPr bwMode="auto">
            <a:xfrm>
              <a:off x="3448" y="4978"/>
              <a:ext cx="1405" cy="46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sz="2000" b="1" dirty="0">
                  <a:solidFill>
                    <a:srgbClr val="0066FF"/>
                  </a:solidFill>
                  <a:ea typeface="Times New Roman" pitchFamily="18" charset="0"/>
                  <a:cs typeface="Arabic Transparent" pitchFamily="2" charset="-78"/>
                </a:rPr>
                <a:t>ثبت القطعة</a:t>
              </a:r>
            </a:p>
          </p:txBody>
        </p:sp>
      </p:grpSp>
      <p:grpSp>
        <p:nvGrpSpPr>
          <p:cNvPr id="49" name="Group 56"/>
          <p:cNvGrpSpPr>
            <a:grpSpLocks noChangeAspect="1"/>
          </p:cNvGrpSpPr>
          <p:nvPr/>
        </p:nvGrpSpPr>
        <p:grpSpPr bwMode="auto">
          <a:xfrm>
            <a:off x="4310006" y="4248150"/>
            <a:ext cx="1000922" cy="1398588"/>
            <a:chOff x="2507" y="4742"/>
            <a:chExt cx="1197" cy="1674"/>
          </a:xfrm>
        </p:grpSpPr>
        <p:sp>
          <p:nvSpPr>
            <p:cNvPr id="50" name="Line 57"/>
            <p:cNvSpPr>
              <a:spLocks noChangeAspect="1" noChangeShapeType="1"/>
            </p:cNvSpPr>
            <p:nvPr/>
          </p:nvSpPr>
          <p:spPr bwMode="auto">
            <a:xfrm>
              <a:off x="2507" y="4742"/>
              <a:ext cx="0" cy="3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Line 58"/>
            <p:cNvSpPr>
              <a:spLocks noChangeAspect="1" noChangeShapeType="1"/>
            </p:cNvSpPr>
            <p:nvPr/>
          </p:nvSpPr>
          <p:spPr bwMode="auto">
            <a:xfrm>
              <a:off x="3652" y="4748"/>
              <a:ext cx="0" cy="381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Line 59"/>
            <p:cNvSpPr>
              <a:spLocks noChangeAspect="1" noChangeShapeType="1"/>
            </p:cNvSpPr>
            <p:nvPr/>
          </p:nvSpPr>
          <p:spPr bwMode="auto">
            <a:xfrm>
              <a:off x="3106" y="4754"/>
              <a:ext cx="0" cy="3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Line 60"/>
            <p:cNvSpPr>
              <a:spLocks noChangeAspect="1" noChangeShapeType="1"/>
            </p:cNvSpPr>
            <p:nvPr/>
          </p:nvSpPr>
          <p:spPr bwMode="auto">
            <a:xfrm>
              <a:off x="2812" y="4748"/>
              <a:ext cx="0" cy="381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Line 61"/>
            <p:cNvSpPr>
              <a:spLocks noChangeAspect="1" noChangeShapeType="1"/>
            </p:cNvSpPr>
            <p:nvPr/>
          </p:nvSpPr>
          <p:spPr bwMode="auto">
            <a:xfrm flipV="1">
              <a:off x="2980" y="6035"/>
              <a:ext cx="0" cy="3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Line 59"/>
            <p:cNvSpPr>
              <a:spLocks noChangeAspect="1" noChangeShapeType="1"/>
            </p:cNvSpPr>
            <p:nvPr/>
          </p:nvSpPr>
          <p:spPr bwMode="auto">
            <a:xfrm>
              <a:off x="3704" y="4745"/>
              <a:ext cx="0" cy="3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6" name="Text Box 62"/>
          <p:cNvSpPr txBox="1">
            <a:spLocks noChangeAspect="1" noChangeArrowheads="1"/>
          </p:cNvSpPr>
          <p:nvPr/>
        </p:nvSpPr>
        <p:spPr bwMode="auto">
          <a:xfrm>
            <a:off x="4030538" y="3948113"/>
            <a:ext cx="471487" cy="3556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fr-FR" b="1" dirty="0">
                <a:solidFill>
                  <a:srgbClr val="0099CC"/>
                </a:solidFill>
                <a:cs typeface="Times New Roman" pitchFamily="18" charset="0"/>
              </a:rPr>
              <a:t>W</a:t>
            </a:r>
            <a:endParaRPr lang="ar-DZ" b="1" dirty="0">
              <a:solidFill>
                <a:srgbClr val="0099CC"/>
              </a:solidFill>
            </a:endParaRPr>
          </a:p>
        </p:txBody>
      </p:sp>
      <p:sp>
        <p:nvSpPr>
          <p:cNvPr id="57" name="Text Box 63"/>
          <p:cNvSpPr txBox="1">
            <a:spLocks noChangeAspect="1" noChangeArrowheads="1"/>
          </p:cNvSpPr>
          <p:nvPr/>
        </p:nvSpPr>
        <p:spPr bwMode="auto">
          <a:xfrm>
            <a:off x="3419475" y="5634039"/>
            <a:ext cx="2376488" cy="43816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 rtl="1"/>
            <a:r>
              <a:rPr lang="ar-DZ" b="1" dirty="0">
                <a:solidFill>
                  <a:srgbClr val="CC00FF"/>
                </a:solidFill>
                <a:ea typeface="Times New Roman" pitchFamily="18" charset="0"/>
                <a:cs typeface="Arabic Transparent" pitchFamily="2" charset="-78"/>
              </a:rPr>
              <a:t>نظام </a:t>
            </a:r>
            <a:r>
              <a:rPr lang="ar-DZ" b="1" dirty="0" smtClean="0">
                <a:solidFill>
                  <a:srgbClr val="CC00FF"/>
                </a:solidFill>
                <a:ea typeface="Times New Roman" pitchFamily="18" charset="0"/>
                <a:cs typeface="Arabic Transparent" pitchFamily="2" charset="-78"/>
              </a:rPr>
              <a:t>التثبيت </a:t>
            </a:r>
            <a:r>
              <a:rPr lang="ar-DZ" b="1" dirty="0">
                <a:solidFill>
                  <a:srgbClr val="CC00FF"/>
                </a:solidFill>
                <a:ea typeface="Times New Roman" pitchFamily="18" charset="0"/>
                <a:cs typeface="Arabic Transparent" pitchFamily="2" charset="-78"/>
              </a:rPr>
              <a:t>(دافعة)</a:t>
            </a:r>
          </a:p>
        </p:txBody>
      </p:sp>
      <p:sp>
        <p:nvSpPr>
          <p:cNvPr id="58" name="Text Box 64"/>
          <p:cNvSpPr txBox="1">
            <a:spLocks noChangeAspect="1" noChangeArrowheads="1"/>
          </p:cNvSpPr>
          <p:nvPr/>
        </p:nvSpPr>
        <p:spPr bwMode="auto">
          <a:xfrm>
            <a:off x="4512625" y="3931475"/>
            <a:ext cx="471488" cy="3540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fr-FR" b="1" dirty="0">
                <a:solidFill>
                  <a:srgbClr val="0099CC"/>
                </a:solidFill>
                <a:cs typeface="Times New Roman" pitchFamily="18" charset="0"/>
              </a:rPr>
              <a:t>E</a:t>
            </a:r>
            <a:endParaRPr lang="ar-DZ" b="1" dirty="0">
              <a:solidFill>
                <a:srgbClr val="0099CC"/>
              </a:solidFill>
            </a:endParaRPr>
          </a:p>
        </p:txBody>
      </p:sp>
      <p:sp>
        <p:nvSpPr>
          <p:cNvPr id="59" name="Text Box 64"/>
          <p:cNvSpPr txBox="1">
            <a:spLocks noChangeAspect="1" noChangeArrowheads="1"/>
          </p:cNvSpPr>
          <p:nvPr/>
        </p:nvSpPr>
        <p:spPr bwMode="auto">
          <a:xfrm>
            <a:off x="5012691" y="3929066"/>
            <a:ext cx="471488" cy="3540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fr-FR" b="1" dirty="0" smtClean="0">
                <a:solidFill>
                  <a:srgbClr val="0099CC"/>
                </a:solidFill>
                <a:cs typeface="Times New Roman" pitchFamily="18" charset="0"/>
              </a:rPr>
              <a:t>C</a:t>
            </a:r>
            <a:endParaRPr lang="ar-DZ" b="1" dirty="0">
              <a:solidFill>
                <a:srgbClr val="0099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3000"/>
                                        <p:tgtEl>
                                          <p:spTgt spid="7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9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9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4" grpId="0"/>
      <p:bldP spid="79939" grpId="0"/>
      <p:bldP spid="79940" grpId="0"/>
      <p:bldP spid="79942" grpId="0"/>
      <p:bldP spid="32" grpId="0"/>
      <p:bldP spid="44" grpId="0" animBg="1"/>
      <p:bldP spid="45" grpId="0"/>
      <p:bldP spid="56" grpId="0"/>
      <p:bldP spid="57" grpId="0"/>
      <p:bldP spid="58" grpId="0"/>
      <p:bldP spid="59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5580063" y="730250"/>
            <a:ext cx="2455862" cy="6413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FF3300"/>
                </a:solidFill>
                <a:ea typeface="Times New Roman" pitchFamily="18" charset="0"/>
                <a:cs typeface="Arabic Transparent" pitchFamily="2" charset="-78"/>
              </a:rPr>
              <a:t>الاشغولة الثانية : ثقب القطعة.</a:t>
            </a:r>
            <a:endParaRPr lang="fr-FR" b="1">
              <a:solidFill>
                <a:srgbClr val="FF3300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 eaLnBrk="0" hangingPunct="0"/>
            <a:endParaRPr lang="fr-FR" b="1">
              <a:solidFill>
                <a:srgbClr val="FF33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74819" name="Rectangle 67"/>
          <p:cNvSpPr>
            <a:spLocks noChangeArrowheads="1"/>
          </p:cNvSpPr>
          <p:nvPr/>
        </p:nvSpPr>
        <p:spPr bwMode="auto">
          <a:xfrm>
            <a:off x="4992688" y="836613"/>
            <a:ext cx="2674937" cy="6413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/>
            <a:endParaRPr lang="ar-DZ" b="1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 eaLnBrk="0" hangingPunct="0"/>
            <a:r>
              <a:rPr lang="ar-DZ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الاشغولة الثالثة : تحرير القطعة.</a:t>
            </a:r>
            <a:endParaRPr lang="ar-DZ" b="1">
              <a:solidFill>
                <a:schemeClr val="tx1"/>
              </a:solidFill>
            </a:endParaRPr>
          </a:p>
        </p:txBody>
      </p:sp>
      <p:sp>
        <p:nvSpPr>
          <p:cNvPr id="74820" name="Rectangle 68"/>
          <p:cNvSpPr>
            <a:spLocks noChangeArrowheads="1"/>
          </p:cNvSpPr>
          <p:nvPr/>
        </p:nvSpPr>
        <p:spPr bwMode="auto">
          <a:xfrm>
            <a:off x="6227763" y="366713"/>
            <a:ext cx="2500312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rtl="1"/>
            <a:r>
              <a:rPr lang="ar-DZ" b="1" dirty="0" err="1">
                <a:solidFill>
                  <a:schemeClr val="tx1"/>
                </a:solidFill>
                <a:cs typeface="Arabic Transparent" pitchFamily="2" charset="-78"/>
              </a:rPr>
              <a:t>الاشغولة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الأولى: تثبيت القطعة.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74822" name="Rectangle 70"/>
          <p:cNvSpPr>
            <a:spLocks noChangeArrowheads="1"/>
          </p:cNvSpPr>
          <p:nvPr/>
        </p:nvSpPr>
        <p:spPr bwMode="auto">
          <a:xfrm>
            <a:off x="5854700" y="2133600"/>
            <a:ext cx="3289300" cy="14652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b">
            <a:spAutoFit/>
          </a:bodyPr>
          <a:lstStyle/>
          <a:p>
            <a:pPr algn="r" rtl="1"/>
            <a:r>
              <a:rPr lang="fr-FR" b="1" dirty="0">
                <a:solidFill>
                  <a:srgbClr val="CC0099"/>
                </a:solidFill>
                <a:ea typeface="Times New Roman" pitchFamily="18" charset="0"/>
                <a:cs typeface="Arabic Transparent" pitchFamily="2" charset="-78"/>
              </a:rPr>
              <a:t>W   </a:t>
            </a:r>
            <a:r>
              <a:rPr lang="ar-DZ" b="1" dirty="0">
                <a:solidFill>
                  <a:srgbClr val="CC0099"/>
                </a:solidFill>
                <a:ea typeface="Times New Roman" pitchFamily="18" charset="0"/>
                <a:cs typeface="Arabic Transparent" pitchFamily="2" charset="-78"/>
              </a:rPr>
              <a:t> : طاقة كهربائية أو طاقة هوائية.</a:t>
            </a:r>
            <a:endParaRPr lang="fr-FR" b="1" dirty="0">
              <a:solidFill>
                <a:srgbClr val="CC0099"/>
              </a:solidFill>
            </a:endParaRPr>
          </a:p>
          <a:p>
            <a:pPr algn="r" rtl="1" eaLnBrk="0" hangingPunct="0"/>
            <a:r>
              <a:rPr lang="ar-DZ" b="1" dirty="0">
                <a:solidFill>
                  <a:srgbClr val="CC0099"/>
                </a:solidFill>
                <a:cs typeface="Arabic Transparent" pitchFamily="2" charset="-78"/>
              </a:rPr>
              <a:t>   </a:t>
            </a:r>
            <a:r>
              <a:rPr lang="fr-FR" b="1" dirty="0">
                <a:solidFill>
                  <a:srgbClr val="CC0099"/>
                </a:solidFill>
                <a:cs typeface="Arabic Transparent" pitchFamily="2" charset="-78"/>
              </a:rPr>
              <a:t>R</a:t>
            </a:r>
            <a:r>
              <a:rPr lang="ar-DZ" b="1" dirty="0">
                <a:solidFill>
                  <a:srgbClr val="CC0099"/>
                </a:solidFill>
                <a:cs typeface="Arabic Transparent" pitchFamily="2" charset="-78"/>
              </a:rPr>
              <a:t> : إمكانية تعديل طول وسمك الثقب.</a:t>
            </a:r>
            <a:endParaRPr lang="fr-FR" b="1" dirty="0">
              <a:solidFill>
                <a:srgbClr val="CC0099"/>
              </a:solidFill>
            </a:endParaRPr>
          </a:p>
          <a:p>
            <a:pPr algn="r" rtl="1" eaLnBrk="0" hangingPunct="0"/>
            <a:r>
              <a:rPr lang="ar-DZ" b="1" dirty="0">
                <a:solidFill>
                  <a:srgbClr val="CC0099"/>
                </a:solidFill>
                <a:cs typeface="Arabic Transparent" pitchFamily="2" charset="-78"/>
              </a:rPr>
              <a:t>   </a:t>
            </a:r>
            <a:r>
              <a:rPr lang="fr-FR" b="1" dirty="0">
                <a:solidFill>
                  <a:srgbClr val="CC0099"/>
                </a:solidFill>
                <a:cs typeface="Arabic Transparent" pitchFamily="2" charset="-78"/>
              </a:rPr>
              <a:t>E</a:t>
            </a:r>
            <a:r>
              <a:rPr lang="ar-DZ" b="1" dirty="0">
                <a:solidFill>
                  <a:srgbClr val="CC0099"/>
                </a:solidFill>
                <a:cs typeface="Arabic Transparent" pitchFamily="2" charset="-78"/>
              </a:rPr>
              <a:t> : انطلاق الدورة.</a:t>
            </a:r>
            <a:endParaRPr lang="fr-FR" b="1" dirty="0">
              <a:solidFill>
                <a:srgbClr val="CC0099"/>
              </a:solidFill>
            </a:endParaRPr>
          </a:p>
          <a:p>
            <a:pPr algn="r" rtl="1" eaLnBrk="0" hangingPunct="0"/>
            <a:r>
              <a:rPr lang="ar-DZ" b="1" dirty="0">
                <a:solidFill>
                  <a:srgbClr val="CC0099"/>
                </a:solidFill>
                <a:cs typeface="Arabic Transparent" pitchFamily="2" charset="-78"/>
              </a:rPr>
              <a:t>   </a:t>
            </a:r>
            <a:r>
              <a:rPr lang="fr-FR" b="1" dirty="0">
                <a:solidFill>
                  <a:srgbClr val="CC0099"/>
                </a:solidFill>
                <a:cs typeface="Arabic Transparent" pitchFamily="2" charset="-78"/>
              </a:rPr>
              <a:t>C</a:t>
            </a:r>
            <a:r>
              <a:rPr lang="ar-DZ" b="1" dirty="0">
                <a:solidFill>
                  <a:srgbClr val="CC0099"/>
                </a:solidFill>
                <a:cs typeface="Arabic Transparent" pitchFamily="2" charset="-78"/>
              </a:rPr>
              <a:t> : برنامج آلي </a:t>
            </a:r>
            <a:r>
              <a:rPr lang="ar-DZ" b="1" dirty="0" smtClean="0">
                <a:solidFill>
                  <a:srgbClr val="CC0099"/>
                </a:solidFill>
                <a:cs typeface="Arabic Transparent" pitchFamily="2" charset="-78"/>
              </a:rPr>
              <a:t>لعملية الثقب..</a:t>
            </a:r>
            <a:endParaRPr lang="fr-FR" b="1" dirty="0">
              <a:solidFill>
                <a:srgbClr val="CC0099"/>
              </a:solidFill>
            </a:endParaRPr>
          </a:p>
          <a:p>
            <a:pPr algn="r" rtl="1" eaLnBrk="0" hangingPunct="0"/>
            <a:endParaRPr lang="fr-FR" b="1" dirty="0">
              <a:solidFill>
                <a:srgbClr val="CC0099"/>
              </a:solidFill>
            </a:endParaRPr>
          </a:p>
        </p:txBody>
      </p:sp>
      <p:pic>
        <p:nvPicPr>
          <p:cNvPr id="43" name="Image 4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584700" cy="34569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45" name="Group 3"/>
          <p:cNvGrpSpPr>
            <a:grpSpLocks noChangeAspect="1"/>
          </p:cNvGrpSpPr>
          <p:nvPr/>
        </p:nvGrpSpPr>
        <p:grpSpPr bwMode="auto">
          <a:xfrm>
            <a:off x="3271838" y="4848225"/>
            <a:ext cx="1520825" cy="728663"/>
            <a:chOff x="2947" y="5901"/>
            <a:chExt cx="1820" cy="873"/>
          </a:xfrm>
        </p:grpSpPr>
        <p:sp>
          <p:nvSpPr>
            <p:cNvPr id="46" name="Text Box 4"/>
            <p:cNvSpPr txBox="1">
              <a:spLocks noChangeAspect="1" noChangeArrowheads="1"/>
            </p:cNvSpPr>
            <p:nvPr/>
          </p:nvSpPr>
          <p:spPr bwMode="auto">
            <a:xfrm>
              <a:off x="2947" y="5901"/>
              <a:ext cx="1820" cy="873"/>
            </a:xfrm>
            <a:prstGeom prst="rect">
              <a:avLst/>
            </a:prstGeom>
            <a:noFill/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Text Box 5"/>
            <p:cNvSpPr txBox="1">
              <a:spLocks noChangeAspect="1" noChangeArrowheads="1"/>
            </p:cNvSpPr>
            <p:nvPr/>
          </p:nvSpPr>
          <p:spPr bwMode="auto">
            <a:xfrm>
              <a:off x="3136" y="6073"/>
              <a:ext cx="1405" cy="44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sz="2000" b="1" dirty="0">
                  <a:solidFill>
                    <a:srgbClr val="0066FF"/>
                  </a:solidFill>
                  <a:ea typeface="Times New Roman" pitchFamily="18" charset="0"/>
                  <a:cs typeface="Arabic Transparent" pitchFamily="2" charset="-78"/>
                </a:rPr>
                <a:t>اثقب القطعة</a:t>
              </a:r>
            </a:p>
          </p:txBody>
        </p:sp>
      </p:grpSp>
      <p:sp>
        <p:nvSpPr>
          <p:cNvPr id="48" name="Text Box 6"/>
          <p:cNvSpPr txBox="1">
            <a:spLocks noChangeAspect="1" noChangeArrowheads="1"/>
          </p:cNvSpPr>
          <p:nvPr/>
        </p:nvSpPr>
        <p:spPr bwMode="auto">
          <a:xfrm>
            <a:off x="4314825" y="5781675"/>
            <a:ext cx="823913" cy="3794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نفايات</a:t>
            </a:r>
          </a:p>
        </p:txBody>
      </p:sp>
      <p:grpSp>
        <p:nvGrpSpPr>
          <p:cNvPr id="49" name="Group 12"/>
          <p:cNvGrpSpPr>
            <a:grpSpLocks noChangeAspect="1"/>
          </p:cNvGrpSpPr>
          <p:nvPr/>
        </p:nvGrpSpPr>
        <p:grpSpPr bwMode="auto">
          <a:xfrm>
            <a:off x="2560638" y="4005263"/>
            <a:ext cx="711200" cy="1187450"/>
            <a:chOff x="3932" y="5622"/>
            <a:chExt cx="851" cy="1422"/>
          </a:xfrm>
        </p:grpSpPr>
        <p:sp>
          <p:nvSpPr>
            <p:cNvPr id="50" name="Line 13"/>
            <p:cNvSpPr>
              <a:spLocks noChangeAspect="1" noChangeShapeType="1"/>
            </p:cNvSpPr>
            <p:nvPr/>
          </p:nvSpPr>
          <p:spPr bwMode="auto">
            <a:xfrm>
              <a:off x="3932" y="5622"/>
              <a:ext cx="42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1" name="Line 14"/>
            <p:cNvSpPr>
              <a:spLocks noChangeAspect="1" noChangeShapeType="1"/>
            </p:cNvSpPr>
            <p:nvPr/>
          </p:nvSpPr>
          <p:spPr bwMode="auto">
            <a:xfrm>
              <a:off x="4355" y="5622"/>
              <a:ext cx="0" cy="1412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2" name="Line 15"/>
            <p:cNvSpPr>
              <a:spLocks noChangeAspect="1" noChangeShapeType="1"/>
            </p:cNvSpPr>
            <p:nvPr/>
          </p:nvSpPr>
          <p:spPr bwMode="auto">
            <a:xfrm>
              <a:off x="4363" y="7044"/>
              <a:ext cx="420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53" name="Group 16"/>
          <p:cNvGrpSpPr>
            <a:grpSpLocks noChangeAspect="1"/>
          </p:cNvGrpSpPr>
          <p:nvPr/>
        </p:nvGrpSpPr>
        <p:grpSpPr bwMode="auto">
          <a:xfrm>
            <a:off x="4795838" y="5197475"/>
            <a:ext cx="711200" cy="1189038"/>
            <a:chOff x="3932" y="5622"/>
            <a:chExt cx="851" cy="1422"/>
          </a:xfrm>
        </p:grpSpPr>
        <p:sp>
          <p:nvSpPr>
            <p:cNvPr id="54" name="Line 17"/>
            <p:cNvSpPr>
              <a:spLocks noChangeAspect="1" noChangeShapeType="1"/>
            </p:cNvSpPr>
            <p:nvPr/>
          </p:nvSpPr>
          <p:spPr bwMode="auto">
            <a:xfrm>
              <a:off x="3932" y="5622"/>
              <a:ext cx="42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5" name="Line 18"/>
            <p:cNvSpPr>
              <a:spLocks noChangeAspect="1" noChangeShapeType="1"/>
            </p:cNvSpPr>
            <p:nvPr/>
          </p:nvSpPr>
          <p:spPr bwMode="auto">
            <a:xfrm>
              <a:off x="4355" y="5622"/>
              <a:ext cx="0" cy="1412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6" name="Line 19"/>
            <p:cNvSpPr>
              <a:spLocks noChangeAspect="1" noChangeShapeType="1"/>
            </p:cNvSpPr>
            <p:nvPr/>
          </p:nvSpPr>
          <p:spPr bwMode="auto">
            <a:xfrm>
              <a:off x="4363" y="7044"/>
              <a:ext cx="420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57" name="Group 20"/>
          <p:cNvGrpSpPr>
            <a:grpSpLocks noChangeAspect="1"/>
          </p:cNvGrpSpPr>
          <p:nvPr/>
        </p:nvGrpSpPr>
        <p:grpSpPr bwMode="auto">
          <a:xfrm>
            <a:off x="2936050" y="4022725"/>
            <a:ext cx="355600" cy="461963"/>
            <a:chOff x="4352" y="5907"/>
            <a:chExt cx="514" cy="668"/>
          </a:xfrm>
        </p:grpSpPr>
        <p:sp>
          <p:nvSpPr>
            <p:cNvPr id="58" name="Line 21"/>
            <p:cNvSpPr>
              <a:spLocks noChangeAspect="1" noChangeShapeType="1"/>
            </p:cNvSpPr>
            <p:nvPr/>
          </p:nvSpPr>
          <p:spPr bwMode="auto">
            <a:xfrm flipH="1">
              <a:off x="4478" y="5907"/>
              <a:ext cx="388" cy="352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9" name="Line 22"/>
            <p:cNvSpPr>
              <a:spLocks noChangeAspect="1" noChangeShapeType="1"/>
            </p:cNvSpPr>
            <p:nvPr/>
          </p:nvSpPr>
          <p:spPr bwMode="auto">
            <a:xfrm>
              <a:off x="4483" y="6267"/>
              <a:ext cx="312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0" name="Line 23"/>
            <p:cNvSpPr>
              <a:spLocks noChangeAspect="1" noChangeShapeType="1"/>
            </p:cNvSpPr>
            <p:nvPr/>
          </p:nvSpPr>
          <p:spPr bwMode="auto">
            <a:xfrm flipH="1">
              <a:off x="4352" y="6271"/>
              <a:ext cx="446" cy="304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61" name="Group 24"/>
          <p:cNvGrpSpPr>
            <a:grpSpLocks noChangeAspect="1"/>
          </p:cNvGrpSpPr>
          <p:nvPr/>
        </p:nvGrpSpPr>
        <p:grpSpPr bwMode="auto">
          <a:xfrm>
            <a:off x="5169600" y="5251450"/>
            <a:ext cx="355600" cy="460375"/>
            <a:chOff x="4352" y="5907"/>
            <a:chExt cx="514" cy="668"/>
          </a:xfrm>
        </p:grpSpPr>
        <p:sp>
          <p:nvSpPr>
            <p:cNvPr id="62" name="Line 25"/>
            <p:cNvSpPr>
              <a:spLocks noChangeAspect="1" noChangeShapeType="1"/>
            </p:cNvSpPr>
            <p:nvPr/>
          </p:nvSpPr>
          <p:spPr bwMode="auto">
            <a:xfrm flipH="1">
              <a:off x="4478" y="5907"/>
              <a:ext cx="388" cy="352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3" name="Line 26"/>
            <p:cNvSpPr>
              <a:spLocks noChangeAspect="1" noChangeShapeType="1"/>
            </p:cNvSpPr>
            <p:nvPr/>
          </p:nvSpPr>
          <p:spPr bwMode="auto">
            <a:xfrm>
              <a:off x="4483" y="6267"/>
              <a:ext cx="312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4" name="Line 27"/>
            <p:cNvSpPr>
              <a:spLocks noChangeAspect="1" noChangeShapeType="1"/>
            </p:cNvSpPr>
            <p:nvPr/>
          </p:nvSpPr>
          <p:spPr bwMode="auto">
            <a:xfrm flipH="1">
              <a:off x="4352" y="6271"/>
              <a:ext cx="446" cy="304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65" name="Group 30"/>
          <p:cNvGrpSpPr>
            <a:grpSpLocks noChangeAspect="1"/>
          </p:cNvGrpSpPr>
          <p:nvPr/>
        </p:nvGrpSpPr>
        <p:grpSpPr bwMode="auto">
          <a:xfrm>
            <a:off x="3476625" y="4513263"/>
            <a:ext cx="1047750" cy="1398587"/>
            <a:chOff x="2399" y="4742"/>
            <a:chExt cx="1253" cy="1674"/>
          </a:xfrm>
        </p:grpSpPr>
        <p:sp>
          <p:nvSpPr>
            <p:cNvPr id="66" name="Line 31"/>
            <p:cNvSpPr>
              <a:spLocks noChangeAspect="1" noChangeShapeType="1"/>
            </p:cNvSpPr>
            <p:nvPr/>
          </p:nvSpPr>
          <p:spPr bwMode="auto">
            <a:xfrm>
              <a:off x="2399" y="4742"/>
              <a:ext cx="0" cy="381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7" name="Line 32"/>
            <p:cNvSpPr>
              <a:spLocks noChangeAspect="1" noChangeShapeType="1"/>
            </p:cNvSpPr>
            <p:nvPr/>
          </p:nvSpPr>
          <p:spPr bwMode="auto">
            <a:xfrm>
              <a:off x="3652" y="4748"/>
              <a:ext cx="0" cy="381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8" name="Line 33"/>
            <p:cNvSpPr>
              <a:spLocks noChangeAspect="1" noChangeShapeType="1"/>
            </p:cNvSpPr>
            <p:nvPr/>
          </p:nvSpPr>
          <p:spPr bwMode="auto">
            <a:xfrm>
              <a:off x="3249" y="4754"/>
              <a:ext cx="0" cy="381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9" name="Line 34"/>
            <p:cNvSpPr>
              <a:spLocks noChangeAspect="1" noChangeShapeType="1"/>
            </p:cNvSpPr>
            <p:nvPr/>
          </p:nvSpPr>
          <p:spPr bwMode="auto">
            <a:xfrm>
              <a:off x="2812" y="4748"/>
              <a:ext cx="0" cy="381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0" name="Line 35"/>
            <p:cNvSpPr>
              <a:spLocks noChangeAspect="1" noChangeShapeType="1"/>
            </p:cNvSpPr>
            <p:nvPr/>
          </p:nvSpPr>
          <p:spPr bwMode="auto">
            <a:xfrm flipV="1">
              <a:off x="2952" y="6035"/>
              <a:ext cx="0" cy="381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71" name="Text Box 42"/>
          <p:cNvSpPr txBox="1">
            <a:spLocks noChangeAspect="1" noChangeArrowheads="1"/>
          </p:cNvSpPr>
          <p:nvPr/>
        </p:nvSpPr>
        <p:spPr bwMode="auto">
          <a:xfrm>
            <a:off x="2771775" y="3644900"/>
            <a:ext cx="1290638" cy="36353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b="1" dirty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القطعة مثبتة</a:t>
            </a:r>
          </a:p>
        </p:txBody>
      </p:sp>
      <p:sp>
        <p:nvSpPr>
          <p:cNvPr id="72" name="Text Box 43"/>
          <p:cNvSpPr txBox="1">
            <a:spLocks noChangeAspect="1" noChangeArrowheads="1"/>
          </p:cNvSpPr>
          <p:nvPr/>
        </p:nvSpPr>
        <p:spPr bwMode="auto">
          <a:xfrm>
            <a:off x="5129213" y="4905375"/>
            <a:ext cx="1387475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b="1" dirty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القطعة مثقوبة</a:t>
            </a:r>
          </a:p>
        </p:txBody>
      </p:sp>
      <p:sp>
        <p:nvSpPr>
          <p:cNvPr id="73" name="Line 45"/>
          <p:cNvSpPr>
            <a:spLocks noChangeAspect="1" noChangeShapeType="1"/>
          </p:cNvSpPr>
          <p:nvPr/>
        </p:nvSpPr>
        <p:spPr bwMode="auto">
          <a:xfrm>
            <a:off x="4805363" y="5497513"/>
            <a:ext cx="1651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74" name="Line 46"/>
          <p:cNvSpPr>
            <a:spLocks noChangeAspect="1" noChangeShapeType="1"/>
          </p:cNvSpPr>
          <p:nvPr/>
        </p:nvSpPr>
        <p:spPr bwMode="auto">
          <a:xfrm>
            <a:off x="4972050" y="5497513"/>
            <a:ext cx="0" cy="319087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75" name="Text Box 47"/>
          <p:cNvSpPr txBox="1">
            <a:spLocks noChangeAspect="1" noChangeArrowheads="1"/>
          </p:cNvSpPr>
          <p:nvPr/>
        </p:nvSpPr>
        <p:spPr bwMode="auto">
          <a:xfrm>
            <a:off x="3321050" y="5888038"/>
            <a:ext cx="1057275" cy="3825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b="1">
                <a:solidFill>
                  <a:srgbClr val="CC00FF"/>
                </a:solidFill>
                <a:ea typeface="Times New Roman" pitchFamily="18" charset="0"/>
                <a:cs typeface="Arabic Transparent" pitchFamily="2" charset="-78"/>
              </a:rPr>
              <a:t>آلة الثقب</a:t>
            </a:r>
          </a:p>
        </p:txBody>
      </p:sp>
      <p:sp>
        <p:nvSpPr>
          <p:cNvPr id="76" name="Text Box 48"/>
          <p:cNvSpPr txBox="1">
            <a:spLocks noChangeAspect="1" noChangeArrowheads="1"/>
          </p:cNvSpPr>
          <p:nvPr/>
        </p:nvSpPr>
        <p:spPr bwMode="auto">
          <a:xfrm>
            <a:off x="3893433" y="4214818"/>
            <a:ext cx="473075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fr-FR" b="1">
                <a:solidFill>
                  <a:srgbClr val="0099CC"/>
                </a:solidFill>
                <a:cs typeface="Times New Roman" pitchFamily="18" charset="0"/>
              </a:rPr>
              <a:t>C</a:t>
            </a:r>
            <a:endParaRPr lang="ar-DZ" b="1">
              <a:solidFill>
                <a:srgbClr val="0099CC"/>
              </a:solidFill>
            </a:endParaRPr>
          </a:p>
        </p:txBody>
      </p:sp>
      <p:sp>
        <p:nvSpPr>
          <p:cNvPr id="77" name="Text Box 49"/>
          <p:cNvSpPr txBox="1">
            <a:spLocks noChangeAspect="1" noChangeArrowheads="1"/>
          </p:cNvSpPr>
          <p:nvPr/>
        </p:nvSpPr>
        <p:spPr bwMode="auto">
          <a:xfrm>
            <a:off x="3194113" y="4214050"/>
            <a:ext cx="471487" cy="3556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fr-FR" b="1" dirty="0">
                <a:solidFill>
                  <a:srgbClr val="0099CC"/>
                </a:solidFill>
                <a:cs typeface="Times New Roman" pitchFamily="18" charset="0"/>
              </a:rPr>
              <a:t>W</a:t>
            </a:r>
            <a:endParaRPr lang="ar-DZ" b="1" dirty="0">
              <a:solidFill>
                <a:srgbClr val="0099CC"/>
              </a:solidFill>
            </a:endParaRPr>
          </a:p>
        </p:txBody>
      </p:sp>
      <p:sp>
        <p:nvSpPr>
          <p:cNvPr id="78" name="Text Box 65"/>
          <p:cNvSpPr txBox="1">
            <a:spLocks noChangeAspect="1" noChangeArrowheads="1"/>
          </p:cNvSpPr>
          <p:nvPr/>
        </p:nvSpPr>
        <p:spPr bwMode="auto">
          <a:xfrm>
            <a:off x="4250623" y="4214818"/>
            <a:ext cx="473075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fr-FR" b="1" dirty="0">
                <a:solidFill>
                  <a:srgbClr val="0099CC"/>
                </a:solidFill>
                <a:cs typeface="Times New Roman" pitchFamily="18" charset="0"/>
              </a:rPr>
              <a:t>R</a:t>
            </a:r>
            <a:endParaRPr lang="ar-DZ" b="1" dirty="0">
              <a:solidFill>
                <a:srgbClr val="0099CC"/>
              </a:solidFill>
            </a:endParaRPr>
          </a:p>
        </p:txBody>
      </p:sp>
      <p:sp>
        <p:nvSpPr>
          <p:cNvPr id="79" name="Text Box 66"/>
          <p:cNvSpPr txBox="1">
            <a:spLocks noChangeAspect="1" noChangeArrowheads="1"/>
          </p:cNvSpPr>
          <p:nvPr/>
        </p:nvSpPr>
        <p:spPr bwMode="auto">
          <a:xfrm>
            <a:off x="1579563" y="5268913"/>
            <a:ext cx="1287462" cy="4127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سائل التبريد</a:t>
            </a:r>
          </a:p>
        </p:txBody>
      </p:sp>
      <p:sp>
        <p:nvSpPr>
          <p:cNvPr id="80" name="Line 69"/>
          <p:cNvSpPr>
            <a:spLocks noChangeShapeType="1"/>
          </p:cNvSpPr>
          <p:nvPr/>
        </p:nvSpPr>
        <p:spPr bwMode="auto">
          <a:xfrm>
            <a:off x="2913063" y="5461000"/>
            <a:ext cx="360362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81" name="Text Box 48"/>
          <p:cNvSpPr txBox="1">
            <a:spLocks noChangeAspect="1" noChangeArrowheads="1"/>
          </p:cNvSpPr>
          <p:nvPr/>
        </p:nvSpPr>
        <p:spPr bwMode="auto">
          <a:xfrm>
            <a:off x="3536243" y="4214818"/>
            <a:ext cx="473075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fr-FR" b="1" dirty="0" smtClean="0">
                <a:solidFill>
                  <a:srgbClr val="0099CC"/>
                </a:solidFill>
                <a:cs typeface="Times New Roman" pitchFamily="18" charset="0"/>
              </a:rPr>
              <a:t>E</a:t>
            </a:r>
            <a:endParaRPr lang="ar-DZ" b="1" dirty="0">
              <a:solidFill>
                <a:srgbClr val="0099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3000"/>
                                        <p:tgtEl>
                                          <p:spTgt spid="74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4" grpId="0"/>
      <p:bldP spid="74819" grpId="0"/>
      <p:bldP spid="74820" grpId="0"/>
      <p:bldP spid="74822" grpId="0"/>
      <p:bldP spid="48" grpId="0"/>
      <p:bldP spid="71" grpId="0"/>
      <p:bldP spid="72" grpId="0"/>
      <p:bldP spid="73" grpId="0" animBg="1"/>
      <p:bldP spid="74" grpId="0" animBg="1"/>
      <p:bldP spid="75" grpId="0"/>
      <p:bldP spid="76" grpId="0"/>
      <p:bldP spid="77" grpId="0"/>
      <p:bldP spid="78" grpId="0"/>
      <p:bldP spid="79" grpId="0"/>
      <p:bldP spid="80" grpId="0" animBg="1"/>
      <p:bldP spid="81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ChangeArrowheads="1"/>
          </p:cNvSpPr>
          <p:nvPr/>
        </p:nvSpPr>
        <p:spPr bwMode="auto">
          <a:xfrm>
            <a:off x="5219700" y="771525"/>
            <a:ext cx="2455863" cy="6413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الاشغولة الثانية : ثقب القطعة.</a:t>
            </a:r>
            <a:endParaRPr lang="fr-FR" b="1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 eaLnBrk="0" hangingPunct="0"/>
            <a:endParaRPr lang="fr-FR" b="1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78915" name="Rectangle 67"/>
          <p:cNvSpPr>
            <a:spLocks noChangeArrowheads="1"/>
          </p:cNvSpPr>
          <p:nvPr/>
        </p:nvSpPr>
        <p:spPr bwMode="auto">
          <a:xfrm>
            <a:off x="4572000" y="915988"/>
            <a:ext cx="2674938" cy="6413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/>
            <a:endParaRPr lang="ar-DZ" b="1">
              <a:solidFill>
                <a:srgbClr val="FF3300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 eaLnBrk="0" hangingPunct="0"/>
            <a:r>
              <a:rPr lang="ar-DZ" b="1">
                <a:solidFill>
                  <a:srgbClr val="FF3300"/>
                </a:solidFill>
                <a:ea typeface="Times New Roman" pitchFamily="18" charset="0"/>
                <a:cs typeface="Arabic Transparent" pitchFamily="2" charset="-78"/>
              </a:rPr>
              <a:t> الاشغولة الثالثة : تحرير القطعة.</a:t>
            </a:r>
            <a:endParaRPr lang="ar-DZ" b="1">
              <a:solidFill>
                <a:srgbClr val="FF3300"/>
              </a:solidFill>
            </a:endParaRPr>
          </a:p>
        </p:txBody>
      </p:sp>
      <p:sp>
        <p:nvSpPr>
          <p:cNvPr id="78916" name="Rectangle 68"/>
          <p:cNvSpPr>
            <a:spLocks noChangeArrowheads="1"/>
          </p:cNvSpPr>
          <p:nvPr/>
        </p:nvSpPr>
        <p:spPr bwMode="auto">
          <a:xfrm>
            <a:off x="6227763" y="366713"/>
            <a:ext cx="2500312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rtl="1"/>
            <a:r>
              <a:rPr lang="ar-DZ" b="1" dirty="0" err="1">
                <a:solidFill>
                  <a:schemeClr val="tx1"/>
                </a:solidFill>
                <a:cs typeface="Arabic Transparent" pitchFamily="2" charset="-78"/>
              </a:rPr>
              <a:t>الاشغولة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الأولى: تثبيت القطعة.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78918" name="Rectangle 70"/>
          <p:cNvSpPr>
            <a:spLocks noChangeArrowheads="1"/>
          </p:cNvSpPr>
          <p:nvPr/>
        </p:nvSpPr>
        <p:spPr bwMode="auto">
          <a:xfrm>
            <a:off x="5854700" y="2133600"/>
            <a:ext cx="3289300" cy="1823576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b">
            <a:spAutoFit/>
          </a:bodyPr>
          <a:lstStyle/>
          <a:p>
            <a:pPr algn="r" rtl="1">
              <a:lnSpc>
                <a:spcPts val="2700"/>
              </a:lnSpc>
            </a:pPr>
            <a:r>
              <a:rPr lang="fr-FR" b="1" dirty="0">
                <a:solidFill>
                  <a:srgbClr val="CC0099"/>
                </a:solidFill>
                <a:ea typeface="Times New Roman" pitchFamily="18" charset="0"/>
                <a:cs typeface="Arabic Transparent" pitchFamily="2" charset="-78"/>
              </a:rPr>
              <a:t>W   </a:t>
            </a:r>
            <a:r>
              <a:rPr lang="ar-DZ" b="1" dirty="0">
                <a:solidFill>
                  <a:srgbClr val="CC0099"/>
                </a:solidFill>
                <a:ea typeface="Times New Roman" pitchFamily="18" charset="0"/>
                <a:cs typeface="Arabic Transparent" pitchFamily="2" charset="-78"/>
              </a:rPr>
              <a:t> : طاقة كهربائية أو طاقة هوائية.</a:t>
            </a:r>
            <a:endParaRPr lang="fr-FR" b="1" dirty="0">
              <a:solidFill>
                <a:srgbClr val="CC0099"/>
              </a:solidFill>
            </a:endParaRPr>
          </a:p>
          <a:p>
            <a:pPr algn="r" rtl="1" eaLnBrk="0" hangingPunct="0">
              <a:lnSpc>
                <a:spcPts val="2700"/>
              </a:lnSpc>
            </a:pPr>
            <a:r>
              <a:rPr lang="ar-DZ" b="1" dirty="0">
                <a:solidFill>
                  <a:srgbClr val="CC0099"/>
                </a:solidFill>
                <a:cs typeface="Arabic Transparent" pitchFamily="2" charset="-78"/>
              </a:rPr>
              <a:t>   </a:t>
            </a:r>
            <a:r>
              <a:rPr lang="fr-FR" b="1" dirty="0">
                <a:solidFill>
                  <a:srgbClr val="CC0099"/>
                </a:solidFill>
                <a:cs typeface="Arabic Transparent" pitchFamily="2" charset="-78"/>
              </a:rPr>
              <a:t>R</a:t>
            </a:r>
            <a:r>
              <a:rPr lang="ar-DZ" b="1" dirty="0">
                <a:solidFill>
                  <a:srgbClr val="CC0099"/>
                </a:solidFill>
                <a:cs typeface="Arabic Transparent" pitchFamily="2" charset="-78"/>
              </a:rPr>
              <a:t> : إمكانية تعديل طول وسمك الثقب.</a:t>
            </a:r>
            <a:endParaRPr lang="fr-FR" b="1" dirty="0">
              <a:solidFill>
                <a:srgbClr val="CC0099"/>
              </a:solidFill>
            </a:endParaRPr>
          </a:p>
          <a:p>
            <a:pPr algn="r" rtl="1" eaLnBrk="0" hangingPunct="0">
              <a:lnSpc>
                <a:spcPts val="2700"/>
              </a:lnSpc>
            </a:pPr>
            <a:r>
              <a:rPr lang="ar-DZ" b="1" dirty="0">
                <a:solidFill>
                  <a:srgbClr val="CC0099"/>
                </a:solidFill>
                <a:cs typeface="Arabic Transparent" pitchFamily="2" charset="-78"/>
              </a:rPr>
              <a:t>   </a:t>
            </a:r>
            <a:r>
              <a:rPr lang="fr-FR" b="1" dirty="0">
                <a:solidFill>
                  <a:srgbClr val="CC0099"/>
                </a:solidFill>
                <a:cs typeface="Arabic Transparent" pitchFamily="2" charset="-78"/>
              </a:rPr>
              <a:t>E</a:t>
            </a:r>
            <a:r>
              <a:rPr lang="ar-DZ" b="1" dirty="0">
                <a:solidFill>
                  <a:srgbClr val="CC0099"/>
                </a:solidFill>
                <a:cs typeface="Arabic Transparent" pitchFamily="2" charset="-78"/>
              </a:rPr>
              <a:t> : انطلاق الدورة.</a:t>
            </a:r>
            <a:endParaRPr lang="fr-FR" b="1" dirty="0">
              <a:solidFill>
                <a:srgbClr val="CC0099"/>
              </a:solidFill>
            </a:endParaRPr>
          </a:p>
          <a:p>
            <a:pPr algn="r" rtl="1" eaLnBrk="0" hangingPunct="0">
              <a:lnSpc>
                <a:spcPts val="2700"/>
              </a:lnSpc>
            </a:pPr>
            <a:r>
              <a:rPr lang="ar-DZ" b="1" dirty="0">
                <a:solidFill>
                  <a:srgbClr val="CC0099"/>
                </a:solidFill>
                <a:cs typeface="Arabic Transparent" pitchFamily="2" charset="-78"/>
              </a:rPr>
              <a:t>   </a:t>
            </a:r>
            <a:r>
              <a:rPr lang="fr-FR" b="1" dirty="0">
                <a:solidFill>
                  <a:srgbClr val="CC0099"/>
                </a:solidFill>
                <a:cs typeface="Arabic Transparent" pitchFamily="2" charset="-78"/>
              </a:rPr>
              <a:t>C</a:t>
            </a:r>
            <a:r>
              <a:rPr lang="ar-DZ" b="1" dirty="0">
                <a:solidFill>
                  <a:srgbClr val="CC0099"/>
                </a:solidFill>
                <a:cs typeface="Arabic Transparent" pitchFamily="2" charset="-78"/>
              </a:rPr>
              <a:t> : برنامج </a:t>
            </a:r>
            <a:r>
              <a:rPr lang="ar-DZ" b="1" dirty="0" smtClean="0">
                <a:solidFill>
                  <a:srgbClr val="CC0099"/>
                </a:solidFill>
                <a:cs typeface="Arabic Transparent" pitchFamily="2" charset="-78"/>
              </a:rPr>
              <a:t>آلي لعملية الثقب..</a:t>
            </a:r>
            <a:endParaRPr lang="fr-FR" b="1" dirty="0">
              <a:solidFill>
                <a:srgbClr val="CC0099"/>
              </a:solidFill>
            </a:endParaRPr>
          </a:p>
          <a:p>
            <a:pPr algn="r" rtl="1" eaLnBrk="0" hangingPunct="0">
              <a:lnSpc>
                <a:spcPts val="2700"/>
              </a:lnSpc>
            </a:pPr>
            <a:endParaRPr lang="fr-FR" b="1" dirty="0">
              <a:solidFill>
                <a:srgbClr val="CC0099"/>
              </a:solidFill>
            </a:endParaRPr>
          </a:p>
        </p:txBody>
      </p:sp>
      <p:pic>
        <p:nvPicPr>
          <p:cNvPr id="30" name="Image 29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4"/>
            <a:ext cx="4584700" cy="34569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2" name="Text Box 8"/>
          <p:cNvSpPr txBox="1">
            <a:spLocks noChangeAspect="1" noChangeArrowheads="1"/>
          </p:cNvSpPr>
          <p:nvPr/>
        </p:nvSpPr>
        <p:spPr bwMode="auto">
          <a:xfrm>
            <a:off x="3276600" y="5897563"/>
            <a:ext cx="2233613" cy="47466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 rtl="1"/>
            <a:r>
              <a:rPr lang="ar-DZ" b="1" dirty="0">
                <a:solidFill>
                  <a:srgbClr val="CC00FF"/>
                </a:solidFill>
                <a:ea typeface="Times New Roman" pitchFamily="18" charset="0"/>
                <a:cs typeface="Arabic Transparent" pitchFamily="2" charset="-78"/>
              </a:rPr>
              <a:t>نظام </a:t>
            </a:r>
            <a:r>
              <a:rPr lang="ar-DZ" b="1" dirty="0" smtClean="0">
                <a:solidFill>
                  <a:srgbClr val="CC00FF"/>
                </a:solidFill>
                <a:ea typeface="Times New Roman" pitchFamily="18" charset="0"/>
                <a:cs typeface="Arabic Transparent" pitchFamily="2" charset="-78"/>
              </a:rPr>
              <a:t>التحرير  </a:t>
            </a:r>
            <a:r>
              <a:rPr lang="ar-DZ" b="1" dirty="0">
                <a:solidFill>
                  <a:srgbClr val="CC00FF"/>
                </a:solidFill>
                <a:ea typeface="Times New Roman" pitchFamily="18" charset="0"/>
                <a:cs typeface="Arabic Transparent" pitchFamily="2" charset="-78"/>
              </a:rPr>
              <a:t>(دافعة)</a:t>
            </a:r>
          </a:p>
        </p:txBody>
      </p:sp>
      <p:grpSp>
        <p:nvGrpSpPr>
          <p:cNvPr id="33" name="Group 9"/>
          <p:cNvGrpSpPr>
            <a:grpSpLocks noChangeAspect="1"/>
          </p:cNvGrpSpPr>
          <p:nvPr/>
        </p:nvGrpSpPr>
        <p:grpSpPr bwMode="auto">
          <a:xfrm>
            <a:off x="3941763" y="4897438"/>
            <a:ext cx="1520825" cy="730250"/>
            <a:chOff x="6447" y="6282"/>
            <a:chExt cx="1820" cy="873"/>
          </a:xfrm>
        </p:grpSpPr>
        <p:sp>
          <p:nvSpPr>
            <p:cNvPr id="34" name="Text Box 10"/>
            <p:cNvSpPr txBox="1">
              <a:spLocks noChangeAspect="1" noChangeArrowheads="1"/>
            </p:cNvSpPr>
            <p:nvPr/>
          </p:nvSpPr>
          <p:spPr bwMode="auto">
            <a:xfrm>
              <a:off x="6447" y="6282"/>
              <a:ext cx="1820" cy="873"/>
            </a:xfrm>
            <a:prstGeom prst="rect">
              <a:avLst/>
            </a:prstGeom>
            <a:noFill/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Text Box 11"/>
            <p:cNvSpPr txBox="1">
              <a:spLocks noChangeAspect="1" noChangeArrowheads="1"/>
            </p:cNvSpPr>
            <p:nvPr/>
          </p:nvSpPr>
          <p:spPr bwMode="auto">
            <a:xfrm>
              <a:off x="6631" y="6464"/>
              <a:ext cx="1405" cy="48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sz="2000" b="1" dirty="0">
                  <a:solidFill>
                    <a:srgbClr val="0066FF"/>
                  </a:solidFill>
                  <a:ea typeface="Times New Roman" pitchFamily="18" charset="0"/>
                  <a:cs typeface="Arabic Transparent" pitchFamily="2" charset="-78"/>
                </a:rPr>
                <a:t>حرر القطعة</a:t>
              </a:r>
            </a:p>
          </p:txBody>
        </p:sp>
      </p:grpSp>
      <p:grpSp>
        <p:nvGrpSpPr>
          <p:cNvPr id="36" name="Group 16"/>
          <p:cNvGrpSpPr>
            <a:grpSpLocks noChangeAspect="1"/>
          </p:cNvGrpSpPr>
          <p:nvPr/>
        </p:nvGrpSpPr>
        <p:grpSpPr bwMode="auto">
          <a:xfrm>
            <a:off x="3230563" y="4081463"/>
            <a:ext cx="711200" cy="1189037"/>
            <a:chOff x="3932" y="5622"/>
            <a:chExt cx="851" cy="1422"/>
          </a:xfrm>
        </p:grpSpPr>
        <p:sp>
          <p:nvSpPr>
            <p:cNvPr id="37" name="Line 17"/>
            <p:cNvSpPr>
              <a:spLocks noChangeAspect="1" noChangeShapeType="1"/>
            </p:cNvSpPr>
            <p:nvPr/>
          </p:nvSpPr>
          <p:spPr bwMode="auto">
            <a:xfrm>
              <a:off x="3932" y="5622"/>
              <a:ext cx="42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8" name="Line 18"/>
            <p:cNvSpPr>
              <a:spLocks noChangeAspect="1" noChangeShapeType="1"/>
            </p:cNvSpPr>
            <p:nvPr/>
          </p:nvSpPr>
          <p:spPr bwMode="auto">
            <a:xfrm>
              <a:off x="4355" y="5622"/>
              <a:ext cx="0" cy="1412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9" name="Line 19"/>
            <p:cNvSpPr>
              <a:spLocks noChangeAspect="1" noChangeShapeType="1"/>
            </p:cNvSpPr>
            <p:nvPr/>
          </p:nvSpPr>
          <p:spPr bwMode="auto">
            <a:xfrm>
              <a:off x="4363" y="7044"/>
              <a:ext cx="420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40" name="Group 24"/>
          <p:cNvGrpSpPr>
            <a:grpSpLocks noChangeAspect="1"/>
          </p:cNvGrpSpPr>
          <p:nvPr/>
        </p:nvGrpSpPr>
        <p:grpSpPr bwMode="auto">
          <a:xfrm>
            <a:off x="3592450" y="4135438"/>
            <a:ext cx="355600" cy="460375"/>
            <a:chOff x="4352" y="5907"/>
            <a:chExt cx="514" cy="668"/>
          </a:xfrm>
        </p:grpSpPr>
        <p:sp>
          <p:nvSpPr>
            <p:cNvPr id="41" name="Line 25"/>
            <p:cNvSpPr>
              <a:spLocks noChangeAspect="1" noChangeShapeType="1"/>
            </p:cNvSpPr>
            <p:nvPr/>
          </p:nvSpPr>
          <p:spPr bwMode="auto">
            <a:xfrm flipH="1">
              <a:off x="4478" y="5907"/>
              <a:ext cx="388" cy="352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2" name="Line 26"/>
            <p:cNvSpPr>
              <a:spLocks noChangeAspect="1" noChangeShapeType="1"/>
            </p:cNvSpPr>
            <p:nvPr/>
          </p:nvSpPr>
          <p:spPr bwMode="auto">
            <a:xfrm>
              <a:off x="4483" y="6267"/>
              <a:ext cx="312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3" name="Line 27"/>
            <p:cNvSpPr>
              <a:spLocks noChangeAspect="1" noChangeShapeType="1"/>
            </p:cNvSpPr>
            <p:nvPr/>
          </p:nvSpPr>
          <p:spPr bwMode="auto">
            <a:xfrm flipH="1">
              <a:off x="4352" y="6271"/>
              <a:ext cx="446" cy="304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44" name="Line 28"/>
          <p:cNvSpPr>
            <a:spLocks noChangeAspect="1" noChangeShapeType="1"/>
          </p:cNvSpPr>
          <p:nvPr/>
        </p:nvSpPr>
        <p:spPr bwMode="auto">
          <a:xfrm>
            <a:off x="5457825" y="5291138"/>
            <a:ext cx="584200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45" name="Group 36"/>
          <p:cNvGrpSpPr>
            <a:grpSpLocks noChangeAspect="1"/>
          </p:cNvGrpSpPr>
          <p:nvPr/>
        </p:nvGrpSpPr>
        <p:grpSpPr bwMode="auto">
          <a:xfrm>
            <a:off x="4167189" y="4552950"/>
            <a:ext cx="1047750" cy="1398588"/>
            <a:chOff x="2399" y="4742"/>
            <a:chExt cx="1253" cy="1674"/>
          </a:xfrm>
        </p:grpSpPr>
        <p:sp>
          <p:nvSpPr>
            <p:cNvPr id="46" name="Line 37"/>
            <p:cNvSpPr>
              <a:spLocks noChangeAspect="1" noChangeShapeType="1"/>
            </p:cNvSpPr>
            <p:nvPr/>
          </p:nvSpPr>
          <p:spPr bwMode="auto">
            <a:xfrm>
              <a:off x="2399" y="4742"/>
              <a:ext cx="0" cy="381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7" name="Line 39"/>
            <p:cNvSpPr>
              <a:spLocks noChangeAspect="1" noChangeShapeType="1"/>
            </p:cNvSpPr>
            <p:nvPr/>
          </p:nvSpPr>
          <p:spPr bwMode="auto">
            <a:xfrm>
              <a:off x="3652" y="4754"/>
              <a:ext cx="0" cy="381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8" name="Line 40"/>
            <p:cNvSpPr>
              <a:spLocks noChangeAspect="1" noChangeShapeType="1"/>
            </p:cNvSpPr>
            <p:nvPr/>
          </p:nvSpPr>
          <p:spPr bwMode="auto">
            <a:xfrm>
              <a:off x="3054" y="4748"/>
              <a:ext cx="0" cy="381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9" name="Line 41"/>
            <p:cNvSpPr>
              <a:spLocks noChangeAspect="1" noChangeShapeType="1"/>
            </p:cNvSpPr>
            <p:nvPr/>
          </p:nvSpPr>
          <p:spPr bwMode="auto">
            <a:xfrm flipV="1">
              <a:off x="2952" y="6035"/>
              <a:ext cx="0" cy="381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50" name="Text Box 43"/>
          <p:cNvSpPr txBox="1">
            <a:spLocks noChangeAspect="1" noChangeArrowheads="1"/>
          </p:cNvSpPr>
          <p:nvPr/>
        </p:nvSpPr>
        <p:spPr bwMode="auto">
          <a:xfrm>
            <a:off x="3563938" y="3789363"/>
            <a:ext cx="1387475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b="1" dirty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القطعة مثقوبة</a:t>
            </a:r>
          </a:p>
        </p:txBody>
      </p:sp>
      <p:sp>
        <p:nvSpPr>
          <p:cNvPr id="51" name="Text Box 44"/>
          <p:cNvSpPr txBox="1">
            <a:spLocks noChangeAspect="1" noChangeArrowheads="1"/>
          </p:cNvSpPr>
          <p:nvPr/>
        </p:nvSpPr>
        <p:spPr bwMode="auto">
          <a:xfrm>
            <a:off x="5775325" y="5106988"/>
            <a:ext cx="2268538" cy="39371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b="1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القطعة محررة  ومثقوبة </a:t>
            </a:r>
            <a:endParaRPr lang="fr-FR" b="1">
              <a:solidFill>
                <a:srgbClr val="C00000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 eaLnBrk="0" hangingPunct="0"/>
            <a:endParaRPr lang="ar-DZ" b="1">
              <a:solidFill>
                <a:srgbClr val="C000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52" name="Text Box 50"/>
          <p:cNvSpPr txBox="1">
            <a:spLocks noChangeAspect="1" noChangeArrowheads="1"/>
          </p:cNvSpPr>
          <p:nvPr/>
        </p:nvSpPr>
        <p:spPr bwMode="auto">
          <a:xfrm>
            <a:off x="3883088" y="4241038"/>
            <a:ext cx="471487" cy="3556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fr-FR" b="1" dirty="0">
                <a:solidFill>
                  <a:srgbClr val="0099CC"/>
                </a:solidFill>
                <a:cs typeface="Times New Roman" pitchFamily="18" charset="0"/>
              </a:rPr>
              <a:t>W</a:t>
            </a:r>
            <a:endParaRPr lang="ar-DZ" b="1" dirty="0">
              <a:solidFill>
                <a:srgbClr val="0099CC"/>
              </a:solidFill>
            </a:endParaRPr>
          </a:p>
        </p:txBody>
      </p:sp>
      <p:sp>
        <p:nvSpPr>
          <p:cNvPr id="53" name="Text Box 51"/>
          <p:cNvSpPr txBox="1">
            <a:spLocks noChangeAspect="1" noChangeArrowheads="1"/>
          </p:cNvSpPr>
          <p:nvPr/>
        </p:nvSpPr>
        <p:spPr bwMode="auto">
          <a:xfrm>
            <a:off x="4917315" y="4214818"/>
            <a:ext cx="471487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fr-FR" b="1" dirty="0" smtClean="0">
                <a:solidFill>
                  <a:srgbClr val="0099CC"/>
                </a:solidFill>
                <a:cs typeface="Times New Roman" pitchFamily="18" charset="0"/>
              </a:rPr>
              <a:t>C</a:t>
            </a:r>
            <a:endParaRPr lang="ar-DZ" b="1" dirty="0">
              <a:solidFill>
                <a:srgbClr val="0099CC"/>
              </a:solidFill>
            </a:endParaRPr>
          </a:p>
        </p:txBody>
      </p:sp>
      <p:sp>
        <p:nvSpPr>
          <p:cNvPr id="54" name="Text Box 51"/>
          <p:cNvSpPr txBox="1">
            <a:spLocks noChangeAspect="1" noChangeArrowheads="1"/>
          </p:cNvSpPr>
          <p:nvPr/>
        </p:nvSpPr>
        <p:spPr bwMode="auto">
          <a:xfrm>
            <a:off x="4393499" y="4226693"/>
            <a:ext cx="471487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fr-FR" b="1" dirty="0">
                <a:solidFill>
                  <a:srgbClr val="0099CC"/>
                </a:solidFill>
                <a:cs typeface="Times New Roman" pitchFamily="18" charset="0"/>
              </a:rPr>
              <a:t>E</a:t>
            </a:r>
            <a:endParaRPr lang="ar-DZ" b="1" dirty="0">
              <a:solidFill>
                <a:srgbClr val="0099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8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3000"/>
                                        <p:tgtEl>
                                          <p:spTgt spid="7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8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0" grpId="0"/>
      <p:bldP spid="78915" grpId="0"/>
      <p:bldP spid="78916" grpId="0"/>
      <p:bldP spid="78918" grpId="0"/>
      <p:bldP spid="32" grpId="0"/>
      <p:bldP spid="44" grpId="0" animBg="1"/>
      <p:bldP spid="50" grpId="0"/>
      <p:bldP spid="51" grpId="0"/>
      <p:bldP spid="52" grpId="0"/>
      <p:bldP spid="53" grpId="0"/>
      <p:bldP spid="5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6"/>
          <p:cNvGrpSpPr>
            <a:grpSpLocks noChangeAspect="1"/>
          </p:cNvGrpSpPr>
          <p:nvPr/>
        </p:nvGrpSpPr>
        <p:grpSpPr bwMode="auto">
          <a:xfrm>
            <a:off x="-115888" y="78385"/>
            <a:ext cx="3842196" cy="2082203"/>
            <a:chOff x="22" y="71"/>
            <a:chExt cx="2933" cy="1590"/>
          </a:xfrm>
        </p:grpSpPr>
        <p:sp>
          <p:nvSpPr>
            <p:cNvPr id="60480" name="Text Box 4"/>
            <p:cNvSpPr txBox="1">
              <a:spLocks noChangeAspect="1" noChangeArrowheads="1"/>
            </p:cNvSpPr>
            <p:nvPr/>
          </p:nvSpPr>
          <p:spPr bwMode="auto">
            <a:xfrm>
              <a:off x="22" y="551"/>
              <a:ext cx="639" cy="401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sz="1600" b="1" dirty="0">
                  <a:solidFill>
                    <a:srgbClr val="C00000"/>
                  </a:solidFill>
                  <a:ea typeface="Times New Roman" pitchFamily="18" charset="0"/>
                  <a:cs typeface="Arabic Transparent" pitchFamily="2" charset="-78"/>
                </a:rPr>
                <a:t>قطعة غير </a:t>
              </a:r>
            </a:p>
            <a:p>
              <a:pPr algn="r" rtl="1"/>
              <a:r>
                <a:rPr lang="ar-DZ" sz="1600" b="1" dirty="0">
                  <a:solidFill>
                    <a:srgbClr val="C00000"/>
                  </a:solidFill>
                  <a:ea typeface="Times New Roman" pitchFamily="18" charset="0"/>
                  <a:cs typeface="Arabic Transparent" pitchFamily="2" charset="-78"/>
                </a:rPr>
                <a:t>مثقوبة</a:t>
              </a:r>
            </a:p>
          </p:txBody>
        </p:sp>
        <p:grpSp>
          <p:nvGrpSpPr>
            <p:cNvPr id="3" name="Group 5"/>
            <p:cNvGrpSpPr>
              <a:grpSpLocks noChangeAspect="1"/>
            </p:cNvGrpSpPr>
            <p:nvPr/>
          </p:nvGrpSpPr>
          <p:grpSpPr bwMode="auto">
            <a:xfrm>
              <a:off x="1819" y="751"/>
              <a:ext cx="428" cy="744"/>
              <a:chOff x="3932" y="5622"/>
              <a:chExt cx="815" cy="1415"/>
            </a:xfrm>
          </p:grpSpPr>
          <p:sp>
            <p:nvSpPr>
              <p:cNvPr id="60500" name="Line 6"/>
              <p:cNvSpPr>
                <a:spLocks noChangeAspect="1" noChangeShapeType="1"/>
              </p:cNvSpPr>
              <p:nvPr/>
            </p:nvSpPr>
            <p:spPr bwMode="auto">
              <a:xfrm>
                <a:off x="3932" y="5622"/>
                <a:ext cx="42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60501" name="Line 7"/>
              <p:cNvSpPr>
                <a:spLocks noChangeAspect="1" noChangeShapeType="1"/>
              </p:cNvSpPr>
              <p:nvPr/>
            </p:nvSpPr>
            <p:spPr bwMode="auto">
              <a:xfrm>
                <a:off x="4335" y="5622"/>
                <a:ext cx="0" cy="141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60502" name="Line 8"/>
              <p:cNvSpPr>
                <a:spLocks noChangeAspect="1" noChangeShapeType="1"/>
              </p:cNvSpPr>
              <p:nvPr/>
            </p:nvSpPr>
            <p:spPr bwMode="auto">
              <a:xfrm>
                <a:off x="4326" y="7037"/>
                <a:ext cx="421" cy="0"/>
              </a:xfrm>
              <a:prstGeom prst="line">
                <a:avLst/>
              </a:prstGeom>
              <a:ln>
                <a:headEnd/>
                <a:tailEnd type="triangle" w="lg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4" name="Group 9"/>
            <p:cNvGrpSpPr>
              <a:grpSpLocks noChangeAspect="1"/>
            </p:cNvGrpSpPr>
            <p:nvPr/>
          </p:nvGrpSpPr>
          <p:grpSpPr bwMode="auto">
            <a:xfrm>
              <a:off x="2052" y="763"/>
              <a:ext cx="224" cy="291"/>
              <a:chOff x="4352" y="5907"/>
              <a:chExt cx="514" cy="668"/>
            </a:xfrm>
          </p:grpSpPr>
          <p:sp>
            <p:nvSpPr>
              <p:cNvPr id="60497" name="Line 10"/>
              <p:cNvSpPr>
                <a:spLocks noChangeAspect="1" noChangeShapeType="1"/>
              </p:cNvSpPr>
              <p:nvPr/>
            </p:nvSpPr>
            <p:spPr bwMode="auto">
              <a:xfrm flipH="1">
                <a:off x="4478" y="5907"/>
                <a:ext cx="388" cy="352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60498" name="Line 11"/>
              <p:cNvSpPr>
                <a:spLocks noChangeAspect="1" noChangeShapeType="1"/>
              </p:cNvSpPr>
              <p:nvPr/>
            </p:nvSpPr>
            <p:spPr bwMode="auto">
              <a:xfrm>
                <a:off x="4483" y="6267"/>
                <a:ext cx="312" cy="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60499" name="Line 12"/>
              <p:cNvSpPr>
                <a:spLocks noChangeAspect="1" noChangeShapeType="1"/>
              </p:cNvSpPr>
              <p:nvPr/>
            </p:nvSpPr>
            <p:spPr bwMode="auto">
              <a:xfrm flipH="1">
                <a:off x="4352" y="6271"/>
                <a:ext cx="446" cy="304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60483" name="Line 13"/>
            <p:cNvSpPr>
              <a:spLocks noChangeAspect="1" noChangeShapeType="1"/>
            </p:cNvSpPr>
            <p:nvPr/>
          </p:nvSpPr>
          <p:spPr bwMode="auto">
            <a:xfrm>
              <a:off x="633" y="698"/>
              <a:ext cx="221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0484" name="Text Box 14"/>
            <p:cNvSpPr txBox="1">
              <a:spLocks noChangeAspect="1" noChangeArrowheads="1"/>
            </p:cNvSpPr>
            <p:nvPr/>
          </p:nvSpPr>
          <p:spPr bwMode="auto">
            <a:xfrm>
              <a:off x="2142" y="561"/>
              <a:ext cx="813" cy="22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sz="1600" b="1" dirty="0">
                  <a:solidFill>
                    <a:srgbClr val="008000"/>
                  </a:solidFill>
                  <a:ea typeface="Times New Roman" pitchFamily="18" charset="0"/>
                  <a:cs typeface="Arabic Transparent" pitchFamily="2" charset="-78"/>
                </a:rPr>
                <a:t>القطعة مثبتة</a:t>
              </a:r>
            </a:p>
          </p:txBody>
        </p:sp>
        <p:grpSp>
          <p:nvGrpSpPr>
            <p:cNvPr id="5" name="Group 15"/>
            <p:cNvGrpSpPr>
              <a:grpSpLocks noChangeAspect="1"/>
            </p:cNvGrpSpPr>
            <p:nvPr/>
          </p:nvGrpSpPr>
          <p:grpSpPr bwMode="auto">
            <a:xfrm>
              <a:off x="862" y="500"/>
              <a:ext cx="958" cy="460"/>
              <a:chOff x="3232" y="4764"/>
              <a:chExt cx="1820" cy="873"/>
            </a:xfrm>
          </p:grpSpPr>
          <p:sp>
            <p:nvSpPr>
              <p:cNvPr id="60495" name="Text Box 16"/>
              <p:cNvSpPr txBox="1">
                <a:spLocks noChangeAspect="1" noChangeArrowheads="1"/>
              </p:cNvSpPr>
              <p:nvPr/>
            </p:nvSpPr>
            <p:spPr bwMode="auto">
              <a:xfrm>
                <a:off x="3232" y="4764"/>
                <a:ext cx="1820" cy="873"/>
              </a:xfrm>
              <a:prstGeom prst="rect">
                <a:avLst/>
              </a:prstGeom>
              <a:noFill/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0496" name="Text Box 17"/>
              <p:cNvSpPr txBox="1">
                <a:spLocks noChangeAspect="1" noChangeArrowheads="1"/>
              </p:cNvSpPr>
              <p:nvPr/>
            </p:nvSpPr>
            <p:spPr bwMode="auto">
              <a:xfrm>
                <a:off x="3448" y="4978"/>
                <a:ext cx="1405" cy="462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r" rtl="1"/>
                <a:r>
                  <a:rPr lang="ar-DZ" sz="1600" b="1" dirty="0">
                    <a:solidFill>
                      <a:srgbClr val="0066FF"/>
                    </a:solidFill>
                    <a:ea typeface="Times New Roman" pitchFamily="18" charset="0"/>
                    <a:cs typeface="Arabic Transparent" pitchFamily="2" charset="-78"/>
                  </a:rPr>
                  <a:t>ثبت القطعة</a:t>
                </a:r>
              </a:p>
            </p:txBody>
          </p:sp>
        </p:grpSp>
        <p:grpSp>
          <p:nvGrpSpPr>
            <p:cNvPr id="6" name="Group 18"/>
            <p:cNvGrpSpPr>
              <a:grpSpLocks noChangeAspect="1"/>
            </p:cNvGrpSpPr>
            <p:nvPr/>
          </p:nvGrpSpPr>
          <p:grpSpPr bwMode="auto">
            <a:xfrm>
              <a:off x="1017" y="283"/>
              <a:ext cx="660" cy="885"/>
              <a:chOff x="2399" y="4734"/>
              <a:chExt cx="1253" cy="1682"/>
            </a:xfrm>
          </p:grpSpPr>
          <p:sp>
            <p:nvSpPr>
              <p:cNvPr id="60490" name="Line 19"/>
              <p:cNvSpPr>
                <a:spLocks noChangeAspect="1" noChangeShapeType="1"/>
              </p:cNvSpPr>
              <p:nvPr/>
            </p:nvSpPr>
            <p:spPr bwMode="auto">
              <a:xfrm>
                <a:off x="2399" y="4742"/>
                <a:ext cx="0" cy="38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0491" name="Line 20"/>
              <p:cNvSpPr>
                <a:spLocks noChangeAspect="1" noChangeShapeType="1"/>
              </p:cNvSpPr>
              <p:nvPr/>
            </p:nvSpPr>
            <p:spPr bwMode="auto">
              <a:xfrm>
                <a:off x="3652" y="4748"/>
                <a:ext cx="0" cy="381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0492" name="Line 21"/>
              <p:cNvSpPr>
                <a:spLocks noChangeAspect="1" noChangeShapeType="1"/>
              </p:cNvSpPr>
              <p:nvPr/>
            </p:nvSpPr>
            <p:spPr bwMode="auto">
              <a:xfrm>
                <a:off x="3003" y="4754"/>
                <a:ext cx="0" cy="38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0493" name="Line 22"/>
              <p:cNvSpPr>
                <a:spLocks noChangeAspect="1" noChangeShapeType="1"/>
              </p:cNvSpPr>
              <p:nvPr/>
            </p:nvSpPr>
            <p:spPr bwMode="auto">
              <a:xfrm>
                <a:off x="2812" y="4748"/>
                <a:ext cx="0" cy="381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0494" name="Line 23"/>
              <p:cNvSpPr>
                <a:spLocks noChangeAspect="1" noChangeShapeType="1"/>
              </p:cNvSpPr>
              <p:nvPr/>
            </p:nvSpPr>
            <p:spPr bwMode="auto">
              <a:xfrm flipV="1">
                <a:off x="2952" y="6035"/>
                <a:ext cx="0" cy="38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9" name="Line 21"/>
              <p:cNvSpPr>
                <a:spLocks noChangeAspect="1" noChangeShapeType="1"/>
              </p:cNvSpPr>
              <p:nvPr/>
            </p:nvSpPr>
            <p:spPr bwMode="auto">
              <a:xfrm>
                <a:off x="3576" y="4734"/>
                <a:ext cx="0" cy="38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60487" name="Text Box 24"/>
            <p:cNvSpPr txBox="1">
              <a:spLocks noChangeAspect="1" noChangeArrowheads="1"/>
            </p:cNvSpPr>
            <p:nvPr/>
          </p:nvSpPr>
          <p:spPr bwMode="auto">
            <a:xfrm>
              <a:off x="858" y="84"/>
              <a:ext cx="297" cy="22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fr-FR" sz="1600" b="1" dirty="0">
                  <a:solidFill>
                    <a:srgbClr val="0099CC"/>
                  </a:solidFill>
                  <a:cs typeface="Times New Roman" pitchFamily="18" charset="0"/>
                </a:rPr>
                <a:t>W</a:t>
              </a:r>
              <a:endParaRPr lang="ar-DZ" sz="1600" b="1" dirty="0">
                <a:solidFill>
                  <a:srgbClr val="0099CC"/>
                </a:solidFill>
              </a:endParaRPr>
            </a:p>
          </p:txBody>
        </p:sp>
        <p:sp>
          <p:nvSpPr>
            <p:cNvPr id="60488" name="Text Box 25"/>
            <p:cNvSpPr txBox="1">
              <a:spLocks noChangeAspect="1" noChangeArrowheads="1"/>
            </p:cNvSpPr>
            <p:nvPr/>
          </p:nvSpPr>
          <p:spPr bwMode="auto">
            <a:xfrm>
              <a:off x="618" y="1135"/>
              <a:ext cx="1497" cy="526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 rtl="1"/>
              <a:r>
                <a:rPr lang="ar-DZ" sz="1600" b="1" dirty="0">
                  <a:solidFill>
                    <a:srgbClr val="CC00FF"/>
                  </a:solidFill>
                  <a:ea typeface="Times New Roman" pitchFamily="18" charset="0"/>
                  <a:cs typeface="Arabic Transparent" pitchFamily="2" charset="-78"/>
                </a:rPr>
                <a:t>نظام </a:t>
              </a:r>
              <a:r>
                <a:rPr lang="ar-DZ" sz="1600" b="1" dirty="0" smtClean="0">
                  <a:solidFill>
                    <a:srgbClr val="CC00FF"/>
                  </a:solidFill>
                  <a:ea typeface="Times New Roman" pitchFamily="18" charset="0"/>
                  <a:cs typeface="Arabic Transparent" pitchFamily="2" charset="-78"/>
                </a:rPr>
                <a:t>التثبيت </a:t>
              </a:r>
              <a:r>
                <a:rPr lang="ar-DZ" sz="1600" b="1" dirty="0">
                  <a:solidFill>
                    <a:srgbClr val="CC00FF"/>
                  </a:solidFill>
                  <a:ea typeface="Times New Roman" pitchFamily="18" charset="0"/>
                  <a:cs typeface="Arabic Transparent" pitchFamily="2" charset="-78"/>
                </a:rPr>
                <a:t>(دافعة)</a:t>
              </a:r>
            </a:p>
          </p:txBody>
        </p:sp>
        <p:sp>
          <p:nvSpPr>
            <p:cNvPr id="60489" name="Text Box 26"/>
            <p:cNvSpPr txBox="1">
              <a:spLocks noChangeAspect="1" noChangeArrowheads="1"/>
            </p:cNvSpPr>
            <p:nvPr/>
          </p:nvSpPr>
          <p:spPr bwMode="auto">
            <a:xfrm>
              <a:off x="1166" y="76"/>
              <a:ext cx="297" cy="22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fr-FR" sz="1600" b="1" dirty="0">
                  <a:solidFill>
                    <a:srgbClr val="0099CC"/>
                  </a:solidFill>
                  <a:cs typeface="Times New Roman" pitchFamily="18" charset="0"/>
                </a:rPr>
                <a:t>E</a:t>
              </a:r>
              <a:endParaRPr lang="ar-DZ" sz="1600" b="1" dirty="0">
                <a:solidFill>
                  <a:srgbClr val="0099CC"/>
                </a:solidFill>
              </a:endParaRPr>
            </a:p>
          </p:txBody>
        </p:sp>
        <p:sp>
          <p:nvSpPr>
            <p:cNvPr id="90" name="Text Box 26"/>
            <p:cNvSpPr txBox="1">
              <a:spLocks noChangeAspect="1" noChangeArrowheads="1"/>
            </p:cNvSpPr>
            <p:nvPr/>
          </p:nvSpPr>
          <p:spPr bwMode="auto">
            <a:xfrm>
              <a:off x="1419" y="71"/>
              <a:ext cx="297" cy="22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fr-FR" sz="1600" b="1" dirty="0" smtClean="0">
                  <a:solidFill>
                    <a:srgbClr val="0099CC"/>
                  </a:solidFill>
                  <a:cs typeface="Times New Roman" pitchFamily="18" charset="0"/>
                </a:rPr>
                <a:t>C</a:t>
              </a:r>
              <a:endParaRPr lang="ar-DZ" sz="1600" b="1" dirty="0">
                <a:solidFill>
                  <a:srgbClr val="0099CC"/>
                </a:solidFill>
              </a:endParaRPr>
            </a:p>
          </p:txBody>
        </p:sp>
      </p:grpSp>
      <p:grpSp>
        <p:nvGrpSpPr>
          <p:cNvPr id="7" name="Group 87"/>
          <p:cNvGrpSpPr>
            <a:grpSpLocks noChangeAspect="1"/>
          </p:cNvGrpSpPr>
          <p:nvPr/>
        </p:nvGrpSpPr>
        <p:grpSpPr bwMode="auto">
          <a:xfrm>
            <a:off x="2624392" y="1649413"/>
            <a:ext cx="4035170" cy="2182679"/>
            <a:chOff x="1875" y="1249"/>
            <a:chExt cx="3064" cy="1657"/>
          </a:xfrm>
        </p:grpSpPr>
        <p:grpSp>
          <p:nvGrpSpPr>
            <p:cNvPr id="8" name="Group 27"/>
            <p:cNvGrpSpPr>
              <a:grpSpLocks noChangeAspect="1"/>
            </p:cNvGrpSpPr>
            <p:nvPr/>
          </p:nvGrpSpPr>
          <p:grpSpPr bwMode="auto">
            <a:xfrm>
              <a:off x="2895" y="2007"/>
              <a:ext cx="958" cy="459"/>
              <a:chOff x="2947" y="5901"/>
              <a:chExt cx="1820" cy="873"/>
            </a:xfrm>
          </p:grpSpPr>
          <p:sp>
            <p:nvSpPr>
              <p:cNvPr id="60478" name="Text Box 28"/>
              <p:cNvSpPr txBox="1">
                <a:spLocks noChangeAspect="1" noChangeArrowheads="1"/>
              </p:cNvSpPr>
              <p:nvPr/>
            </p:nvSpPr>
            <p:spPr bwMode="auto">
              <a:xfrm>
                <a:off x="2947" y="5901"/>
                <a:ext cx="1820" cy="873"/>
              </a:xfrm>
              <a:prstGeom prst="rect">
                <a:avLst/>
              </a:prstGeom>
              <a:noFill/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0479" name="Text Box 29"/>
              <p:cNvSpPr txBox="1">
                <a:spLocks noChangeAspect="1" noChangeArrowheads="1"/>
              </p:cNvSpPr>
              <p:nvPr/>
            </p:nvSpPr>
            <p:spPr bwMode="auto">
              <a:xfrm>
                <a:off x="3136" y="6073"/>
                <a:ext cx="1405" cy="448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r" rtl="1"/>
                <a:r>
                  <a:rPr lang="ar-DZ" sz="1600" b="1" dirty="0">
                    <a:solidFill>
                      <a:srgbClr val="0066FF"/>
                    </a:solidFill>
                    <a:ea typeface="Times New Roman" pitchFamily="18" charset="0"/>
                    <a:cs typeface="Arabic Transparent" pitchFamily="2" charset="-78"/>
                  </a:rPr>
                  <a:t>اثقب القطعة</a:t>
                </a:r>
              </a:p>
            </p:txBody>
          </p:sp>
        </p:grpSp>
        <p:sp>
          <p:nvSpPr>
            <p:cNvPr id="60445" name="Text Box 30"/>
            <p:cNvSpPr txBox="1">
              <a:spLocks noChangeAspect="1" noChangeArrowheads="1"/>
            </p:cNvSpPr>
            <p:nvPr/>
          </p:nvSpPr>
          <p:spPr bwMode="auto">
            <a:xfrm>
              <a:off x="3552" y="2595"/>
              <a:ext cx="519" cy="23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sz="1600" b="1" dirty="0">
                  <a:solidFill>
                    <a:srgbClr val="C00000"/>
                  </a:solidFill>
                  <a:ea typeface="Times New Roman" pitchFamily="18" charset="0"/>
                  <a:cs typeface="Arabic Transparent" pitchFamily="2" charset="-78"/>
                </a:rPr>
                <a:t>نفايات</a:t>
              </a:r>
            </a:p>
          </p:txBody>
        </p:sp>
        <p:grpSp>
          <p:nvGrpSpPr>
            <p:cNvPr id="9" name="Group 31"/>
            <p:cNvGrpSpPr>
              <a:grpSpLocks noChangeAspect="1"/>
            </p:cNvGrpSpPr>
            <p:nvPr/>
          </p:nvGrpSpPr>
          <p:grpSpPr bwMode="auto">
            <a:xfrm>
              <a:off x="2461" y="1476"/>
              <a:ext cx="435" cy="683"/>
              <a:chOff x="3958" y="5607"/>
              <a:chExt cx="826" cy="1295"/>
            </a:xfrm>
          </p:grpSpPr>
          <p:sp>
            <p:nvSpPr>
              <p:cNvPr id="60475" name="Line 32"/>
              <p:cNvSpPr>
                <a:spLocks noChangeAspect="1" noChangeShapeType="1"/>
              </p:cNvSpPr>
              <p:nvPr/>
            </p:nvSpPr>
            <p:spPr bwMode="auto">
              <a:xfrm>
                <a:off x="3958" y="5625"/>
                <a:ext cx="421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60476" name="Line 33"/>
              <p:cNvSpPr>
                <a:spLocks noChangeAspect="1" noChangeShapeType="1"/>
              </p:cNvSpPr>
              <p:nvPr/>
            </p:nvSpPr>
            <p:spPr bwMode="auto">
              <a:xfrm>
                <a:off x="4361" y="5607"/>
                <a:ext cx="0" cy="1295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60477" name="Line 34"/>
              <p:cNvSpPr>
                <a:spLocks noChangeAspect="1" noChangeShapeType="1"/>
              </p:cNvSpPr>
              <p:nvPr/>
            </p:nvSpPr>
            <p:spPr bwMode="auto">
              <a:xfrm>
                <a:off x="4364" y="6898"/>
                <a:ext cx="420" cy="0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0" name="Group 35"/>
            <p:cNvGrpSpPr>
              <a:grpSpLocks noChangeAspect="1"/>
            </p:cNvGrpSpPr>
            <p:nvPr/>
          </p:nvGrpSpPr>
          <p:grpSpPr bwMode="auto">
            <a:xfrm>
              <a:off x="3853" y="2162"/>
              <a:ext cx="438" cy="744"/>
              <a:chOff x="3932" y="5499"/>
              <a:chExt cx="833" cy="1412"/>
            </a:xfrm>
          </p:grpSpPr>
          <p:sp>
            <p:nvSpPr>
              <p:cNvPr id="60472" name="Line 36"/>
              <p:cNvSpPr>
                <a:spLocks noChangeAspect="1" noChangeShapeType="1"/>
              </p:cNvSpPr>
              <p:nvPr/>
            </p:nvSpPr>
            <p:spPr bwMode="auto">
              <a:xfrm>
                <a:off x="3932" y="5499"/>
                <a:ext cx="42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60473" name="Line 37"/>
              <p:cNvSpPr>
                <a:spLocks noChangeAspect="1" noChangeShapeType="1"/>
              </p:cNvSpPr>
              <p:nvPr/>
            </p:nvSpPr>
            <p:spPr bwMode="auto">
              <a:xfrm>
                <a:off x="4342" y="5500"/>
                <a:ext cx="0" cy="1411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60474" name="Line 38"/>
              <p:cNvSpPr>
                <a:spLocks noChangeAspect="1" noChangeShapeType="1"/>
              </p:cNvSpPr>
              <p:nvPr/>
            </p:nvSpPr>
            <p:spPr bwMode="auto">
              <a:xfrm>
                <a:off x="4345" y="6891"/>
                <a:ext cx="420" cy="0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1" name="Group 39"/>
            <p:cNvGrpSpPr>
              <a:grpSpLocks noChangeAspect="1"/>
            </p:cNvGrpSpPr>
            <p:nvPr/>
          </p:nvGrpSpPr>
          <p:grpSpPr bwMode="auto">
            <a:xfrm>
              <a:off x="2676" y="1487"/>
              <a:ext cx="224" cy="291"/>
              <a:chOff x="4352" y="5907"/>
              <a:chExt cx="514" cy="668"/>
            </a:xfrm>
          </p:grpSpPr>
          <p:sp>
            <p:nvSpPr>
              <p:cNvPr id="60469" name="Line 40"/>
              <p:cNvSpPr>
                <a:spLocks noChangeAspect="1" noChangeShapeType="1"/>
              </p:cNvSpPr>
              <p:nvPr/>
            </p:nvSpPr>
            <p:spPr bwMode="auto">
              <a:xfrm flipH="1">
                <a:off x="4478" y="5907"/>
                <a:ext cx="388" cy="352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60470" name="Line 41"/>
              <p:cNvSpPr>
                <a:spLocks noChangeAspect="1" noChangeShapeType="1"/>
              </p:cNvSpPr>
              <p:nvPr/>
            </p:nvSpPr>
            <p:spPr bwMode="auto">
              <a:xfrm>
                <a:off x="4483" y="6267"/>
                <a:ext cx="312" cy="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60471" name="Line 42"/>
              <p:cNvSpPr>
                <a:spLocks noChangeAspect="1" noChangeShapeType="1"/>
              </p:cNvSpPr>
              <p:nvPr/>
            </p:nvSpPr>
            <p:spPr bwMode="auto">
              <a:xfrm flipH="1">
                <a:off x="4352" y="6271"/>
                <a:ext cx="446" cy="304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2" name="Group 43"/>
            <p:cNvGrpSpPr>
              <a:grpSpLocks noChangeAspect="1"/>
            </p:cNvGrpSpPr>
            <p:nvPr/>
          </p:nvGrpSpPr>
          <p:grpSpPr bwMode="auto">
            <a:xfrm>
              <a:off x="4068" y="2261"/>
              <a:ext cx="224" cy="290"/>
              <a:chOff x="4352" y="5907"/>
              <a:chExt cx="514" cy="668"/>
            </a:xfrm>
          </p:grpSpPr>
          <p:sp>
            <p:nvSpPr>
              <p:cNvPr id="60466" name="Line 44"/>
              <p:cNvSpPr>
                <a:spLocks noChangeAspect="1" noChangeShapeType="1"/>
              </p:cNvSpPr>
              <p:nvPr/>
            </p:nvSpPr>
            <p:spPr bwMode="auto">
              <a:xfrm flipH="1">
                <a:off x="4478" y="5907"/>
                <a:ext cx="388" cy="352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60467" name="Line 45"/>
              <p:cNvSpPr>
                <a:spLocks noChangeAspect="1" noChangeShapeType="1"/>
              </p:cNvSpPr>
              <p:nvPr/>
            </p:nvSpPr>
            <p:spPr bwMode="auto">
              <a:xfrm>
                <a:off x="4483" y="6267"/>
                <a:ext cx="312" cy="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60468" name="Line 46"/>
              <p:cNvSpPr>
                <a:spLocks noChangeAspect="1" noChangeShapeType="1"/>
              </p:cNvSpPr>
              <p:nvPr/>
            </p:nvSpPr>
            <p:spPr bwMode="auto">
              <a:xfrm flipH="1">
                <a:off x="4352" y="6271"/>
                <a:ext cx="446" cy="304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3" name="Group 47"/>
            <p:cNvGrpSpPr>
              <a:grpSpLocks noChangeAspect="1"/>
            </p:cNvGrpSpPr>
            <p:nvPr/>
          </p:nvGrpSpPr>
          <p:grpSpPr bwMode="auto">
            <a:xfrm>
              <a:off x="3024" y="1796"/>
              <a:ext cx="660" cy="881"/>
              <a:chOff x="2399" y="4742"/>
              <a:chExt cx="1253" cy="1674"/>
            </a:xfrm>
          </p:grpSpPr>
          <p:sp>
            <p:nvSpPr>
              <p:cNvPr id="60461" name="Line 48"/>
              <p:cNvSpPr>
                <a:spLocks noChangeAspect="1" noChangeShapeType="1"/>
              </p:cNvSpPr>
              <p:nvPr/>
            </p:nvSpPr>
            <p:spPr bwMode="auto">
              <a:xfrm>
                <a:off x="2399" y="4742"/>
                <a:ext cx="0" cy="381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60462" name="Line 49"/>
              <p:cNvSpPr>
                <a:spLocks noChangeAspect="1" noChangeShapeType="1"/>
              </p:cNvSpPr>
              <p:nvPr/>
            </p:nvSpPr>
            <p:spPr bwMode="auto">
              <a:xfrm>
                <a:off x="3652" y="4748"/>
                <a:ext cx="0" cy="381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60463" name="Line 50"/>
              <p:cNvSpPr>
                <a:spLocks noChangeAspect="1" noChangeShapeType="1"/>
              </p:cNvSpPr>
              <p:nvPr/>
            </p:nvSpPr>
            <p:spPr bwMode="auto">
              <a:xfrm>
                <a:off x="3249" y="4754"/>
                <a:ext cx="0" cy="381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60464" name="Line 51"/>
              <p:cNvSpPr>
                <a:spLocks noChangeAspect="1" noChangeShapeType="1"/>
              </p:cNvSpPr>
              <p:nvPr/>
            </p:nvSpPr>
            <p:spPr bwMode="auto">
              <a:xfrm>
                <a:off x="2812" y="4748"/>
                <a:ext cx="0" cy="381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60465" name="Line 52"/>
              <p:cNvSpPr>
                <a:spLocks noChangeAspect="1" noChangeShapeType="1"/>
              </p:cNvSpPr>
              <p:nvPr/>
            </p:nvSpPr>
            <p:spPr bwMode="auto">
              <a:xfrm flipV="1">
                <a:off x="2952" y="6035"/>
                <a:ext cx="0" cy="381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60451" name="Text Box 53"/>
            <p:cNvSpPr txBox="1">
              <a:spLocks noChangeAspect="1" noChangeArrowheads="1"/>
            </p:cNvSpPr>
            <p:nvPr/>
          </p:nvSpPr>
          <p:spPr bwMode="auto">
            <a:xfrm>
              <a:off x="2580" y="1249"/>
              <a:ext cx="813" cy="22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sz="1600" b="1" dirty="0">
                  <a:solidFill>
                    <a:srgbClr val="008000"/>
                  </a:solidFill>
                  <a:ea typeface="Times New Roman" pitchFamily="18" charset="0"/>
                  <a:cs typeface="Arabic Transparent" pitchFamily="2" charset="-78"/>
                </a:rPr>
                <a:t>القطعة مثبتة</a:t>
              </a:r>
            </a:p>
          </p:txBody>
        </p:sp>
        <p:sp>
          <p:nvSpPr>
            <p:cNvPr id="60452" name="Text Box 54"/>
            <p:cNvSpPr txBox="1">
              <a:spLocks noChangeAspect="1" noChangeArrowheads="1"/>
            </p:cNvSpPr>
            <p:nvPr/>
          </p:nvSpPr>
          <p:spPr bwMode="auto">
            <a:xfrm>
              <a:off x="4065" y="2043"/>
              <a:ext cx="874" cy="231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sz="1600" b="1">
                  <a:solidFill>
                    <a:srgbClr val="008000"/>
                  </a:solidFill>
                  <a:ea typeface="Times New Roman" pitchFamily="18" charset="0"/>
                  <a:cs typeface="Arabic Transparent" pitchFamily="2" charset="-78"/>
                </a:rPr>
                <a:t>القطعة مثقوبة</a:t>
              </a:r>
            </a:p>
          </p:txBody>
        </p:sp>
        <p:sp>
          <p:nvSpPr>
            <p:cNvPr id="60453" name="Line 55"/>
            <p:cNvSpPr>
              <a:spLocks noChangeAspect="1" noChangeShapeType="1"/>
            </p:cNvSpPr>
            <p:nvPr/>
          </p:nvSpPr>
          <p:spPr bwMode="auto">
            <a:xfrm>
              <a:off x="3858" y="2393"/>
              <a:ext cx="10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0454" name="Line 56"/>
            <p:cNvSpPr>
              <a:spLocks noChangeAspect="1" noChangeShapeType="1"/>
            </p:cNvSpPr>
            <p:nvPr/>
          </p:nvSpPr>
          <p:spPr bwMode="auto">
            <a:xfrm>
              <a:off x="3966" y="2383"/>
              <a:ext cx="0" cy="201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0455" name="Text Box 57"/>
            <p:cNvSpPr txBox="1">
              <a:spLocks noChangeAspect="1" noChangeArrowheads="1"/>
            </p:cNvSpPr>
            <p:nvPr/>
          </p:nvSpPr>
          <p:spPr bwMode="auto">
            <a:xfrm>
              <a:off x="2926" y="2662"/>
              <a:ext cx="666" cy="241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sz="1600" b="1" dirty="0" smtClean="0">
                  <a:solidFill>
                    <a:srgbClr val="CC00FF"/>
                  </a:solidFill>
                  <a:ea typeface="Times New Roman" pitchFamily="18" charset="0"/>
                  <a:cs typeface="Arabic Transparent" pitchFamily="2" charset="-78"/>
                </a:rPr>
                <a:t>نظام </a:t>
              </a:r>
              <a:r>
                <a:rPr lang="ar-DZ" sz="1600" b="1" dirty="0">
                  <a:solidFill>
                    <a:srgbClr val="CC00FF"/>
                  </a:solidFill>
                  <a:ea typeface="Times New Roman" pitchFamily="18" charset="0"/>
                  <a:cs typeface="Arabic Transparent" pitchFamily="2" charset="-78"/>
                </a:rPr>
                <a:t>الثقب</a:t>
              </a:r>
            </a:p>
          </p:txBody>
        </p:sp>
        <p:sp>
          <p:nvSpPr>
            <p:cNvPr id="60456" name="Text Box 58"/>
            <p:cNvSpPr txBox="1">
              <a:spLocks noChangeAspect="1" noChangeArrowheads="1"/>
            </p:cNvSpPr>
            <p:nvPr/>
          </p:nvSpPr>
          <p:spPr bwMode="auto">
            <a:xfrm>
              <a:off x="3064" y="1592"/>
              <a:ext cx="298" cy="23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fr-FR" sz="1600" b="1" dirty="0" smtClean="0">
                  <a:solidFill>
                    <a:srgbClr val="0099CC"/>
                  </a:solidFill>
                  <a:cs typeface="Times New Roman" pitchFamily="18" charset="0"/>
                </a:rPr>
                <a:t>E</a:t>
              </a:r>
              <a:endParaRPr lang="ar-DZ" sz="1600" b="1" dirty="0">
                <a:solidFill>
                  <a:srgbClr val="0099CC"/>
                </a:solidFill>
              </a:endParaRPr>
            </a:p>
          </p:txBody>
        </p:sp>
        <p:sp>
          <p:nvSpPr>
            <p:cNvPr id="60457" name="Text Box 59"/>
            <p:cNvSpPr txBox="1">
              <a:spLocks noChangeAspect="1" noChangeArrowheads="1"/>
            </p:cNvSpPr>
            <p:nvPr/>
          </p:nvSpPr>
          <p:spPr bwMode="auto">
            <a:xfrm>
              <a:off x="2871" y="1605"/>
              <a:ext cx="297" cy="22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fr-FR" sz="1600" b="1" dirty="0">
                  <a:solidFill>
                    <a:srgbClr val="0099CC"/>
                  </a:solidFill>
                  <a:cs typeface="Times New Roman" pitchFamily="18" charset="0"/>
                </a:rPr>
                <a:t>W</a:t>
              </a:r>
              <a:endParaRPr lang="ar-DZ" sz="1600" b="1" dirty="0">
                <a:solidFill>
                  <a:srgbClr val="0099CC"/>
                </a:solidFill>
              </a:endParaRPr>
            </a:p>
          </p:txBody>
        </p:sp>
        <p:sp>
          <p:nvSpPr>
            <p:cNvPr id="60458" name="Text Box 60"/>
            <p:cNvSpPr txBox="1">
              <a:spLocks noChangeAspect="1" noChangeArrowheads="1"/>
            </p:cNvSpPr>
            <p:nvPr/>
          </p:nvSpPr>
          <p:spPr bwMode="auto">
            <a:xfrm>
              <a:off x="3288" y="1595"/>
              <a:ext cx="298" cy="23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fr-FR" sz="1600" b="1" dirty="0" smtClean="0">
                  <a:solidFill>
                    <a:srgbClr val="0099CC"/>
                  </a:solidFill>
                  <a:cs typeface="Times New Roman" pitchFamily="18" charset="0"/>
                </a:rPr>
                <a:t>C</a:t>
              </a:r>
              <a:endParaRPr lang="ar-DZ" sz="1600" b="1" dirty="0">
                <a:solidFill>
                  <a:srgbClr val="0099CC"/>
                </a:solidFill>
              </a:endParaRPr>
            </a:p>
          </p:txBody>
        </p:sp>
        <p:sp>
          <p:nvSpPr>
            <p:cNvPr id="60459" name="Text Box 61"/>
            <p:cNvSpPr txBox="1">
              <a:spLocks noChangeAspect="1" noChangeArrowheads="1"/>
            </p:cNvSpPr>
            <p:nvPr/>
          </p:nvSpPr>
          <p:spPr bwMode="auto">
            <a:xfrm>
              <a:off x="1875" y="2232"/>
              <a:ext cx="811" cy="26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sz="1600" b="1" dirty="0">
                  <a:solidFill>
                    <a:srgbClr val="C00000"/>
                  </a:solidFill>
                  <a:ea typeface="Times New Roman" pitchFamily="18" charset="0"/>
                  <a:cs typeface="Arabic Transparent" pitchFamily="2" charset="-78"/>
                </a:rPr>
                <a:t>سائل التبريد</a:t>
              </a:r>
            </a:p>
          </p:txBody>
        </p:sp>
        <p:sp>
          <p:nvSpPr>
            <p:cNvPr id="60460" name="Line 62"/>
            <p:cNvSpPr>
              <a:spLocks noChangeAspect="1" noChangeShapeType="1"/>
            </p:cNvSpPr>
            <p:nvPr/>
          </p:nvSpPr>
          <p:spPr bwMode="auto">
            <a:xfrm>
              <a:off x="2669" y="2376"/>
              <a:ext cx="227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1" name="Text Box 60"/>
            <p:cNvSpPr txBox="1">
              <a:spLocks noChangeAspect="1" noChangeArrowheads="1"/>
            </p:cNvSpPr>
            <p:nvPr/>
          </p:nvSpPr>
          <p:spPr bwMode="auto">
            <a:xfrm>
              <a:off x="3507" y="1599"/>
              <a:ext cx="298" cy="23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fr-FR" sz="1600" b="1" dirty="0">
                  <a:solidFill>
                    <a:srgbClr val="0099CC"/>
                  </a:solidFill>
                  <a:cs typeface="Times New Roman" pitchFamily="18" charset="0"/>
                </a:rPr>
                <a:t>R</a:t>
              </a:r>
              <a:endParaRPr lang="ar-DZ" sz="1600" b="1" dirty="0">
                <a:solidFill>
                  <a:srgbClr val="0099CC"/>
                </a:solidFill>
              </a:endParaRPr>
            </a:p>
          </p:txBody>
        </p:sp>
      </p:grpSp>
      <p:grpSp>
        <p:nvGrpSpPr>
          <p:cNvPr id="14" name="Group 90"/>
          <p:cNvGrpSpPr>
            <a:grpSpLocks/>
          </p:cNvGrpSpPr>
          <p:nvPr/>
        </p:nvGrpSpPr>
        <p:grpSpPr bwMode="auto">
          <a:xfrm>
            <a:off x="6092961" y="3694113"/>
            <a:ext cx="2998787" cy="2116137"/>
            <a:chOff x="3644" y="2504"/>
            <a:chExt cx="1889" cy="1333"/>
          </a:xfrm>
        </p:grpSpPr>
        <p:sp>
          <p:nvSpPr>
            <p:cNvPr id="60421" name="Text Box 63"/>
            <p:cNvSpPr txBox="1">
              <a:spLocks noChangeAspect="1" noChangeArrowheads="1"/>
            </p:cNvSpPr>
            <p:nvPr/>
          </p:nvSpPr>
          <p:spPr bwMode="auto">
            <a:xfrm>
              <a:off x="3668" y="3592"/>
              <a:ext cx="1153" cy="24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 rtl="1"/>
              <a:r>
                <a:rPr lang="ar-DZ" sz="1600" b="1" dirty="0">
                  <a:solidFill>
                    <a:srgbClr val="CC00FF"/>
                  </a:solidFill>
                  <a:ea typeface="Times New Roman" pitchFamily="18" charset="0"/>
                  <a:cs typeface="Arabic Transparent" pitchFamily="2" charset="-78"/>
                </a:rPr>
                <a:t>نظام </a:t>
              </a:r>
              <a:r>
                <a:rPr lang="ar-DZ" sz="1600" b="1" dirty="0" smtClean="0">
                  <a:solidFill>
                    <a:srgbClr val="CC00FF"/>
                  </a:solidFill>
                  <a:ea typeface="Times New Roman" pitchFamily="18" charset="0"/>
                  <a:cs typeface="Arabic Transparent" pitchFamily="2" charset="-78"/>
                </a:rPr>
                <a:t>التحرير  </a:t>
              </a:r>
              <a:r>
                <a:rPr lang="ar-DZ" sz="1600" b="1" dirty="0">
                  <a:solidFill>
                    <a:srgbClr val="CC00FF"/>
                  </a:solidFill>
                  <a:ea typeface="Times New Roman" pitchFamily="18" charset="0"/>
                  <a:cs typeface="Arabic Transparent" pitchFamily="2" charset="-78"/>
                </a:rPr>
                <a:t>(دافعة)</a:t>
              </a:r>
            </a:p>
          </p:txBody>
        </p:sp>
        <p:grpSp>
          <p:nvGrpSpPr>
            <p:cNvPr id="15" name="Group 64"/>
            <p:cNvGrpSpPr>
              <a:grpSpLocks noChangeAspect="1"/>
            </p:cNvGrpSpPr>
            <p:nvPr/>
          </p:nvGrpSpPr>
          <p:grpSpPr bwMode="auto">
            <a:xfrm>
              <a:off x="4012" y="3076"/>
              <a:ext cx="784" cy="376"/>
              <a:chOff x="6447" y="6282"/>
              <a:chExt cx="1820" cy="873"/>
            </a:xfrm>
          </p:grpSpPr>
          <p:sp>
            <p:nvSpPr>
              <p:cNvPr id="60442" name="Text Box 65"/>
              <p:cNvSpPr txBox="1">
                <a:spLocks noChangeAspect="1" noChangeArrowheads="1"/>
              </p:cNvSpPr>
              <p:nvPr/>
            </p:nvSpPr>
            <p:spPr bwMode="auto">
              <a:xfrm>
                <a:off x="6447" y="6282"/>
                <a:ext cx="1820" cy="873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60443" name="Text Box 66"/>
              <p:cNvSpPr txBox="1">
                <a:spLocks noChangeAspect="1" noChangeArrowheads="1"/>
              </p:cNvSpPr>
              <p:nvPr/>
            </p:nvSpPr>
            <p:spPr bwMode="auto">
              <a:xfrm>
                <a:off x="6631" y="6464"/>
                <a:ext cx="1405" cy="482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r" rtl="1"/>
                <a:r>
                  <a:rPr lang="ar-DZ" sz="1600" b="1" dirty="0">
                    <a:solidFill>
                      <a:schemeClr val="tx1"/>
                    </a:solidFill>
                    <a:ea typeface="Times New Roman" pitchFamily="18" charset="0"/>
                    <a:cs typeface="Arabic Transparent" pitchFamily="2" charset="-78"/>
                  </a:rPr>
                  <a:t>حرر القطعة</a:t>
                </a:r>
              </a:p>
            </p:txBody>
          </p:sp>
        </p:grpSp>
        <p:grpSp>
          <p:nvGrpSpPr>
            <p:cNvPr id="16" name="Group 67"/>
            <p:cNvGrpSpPr>
              <a:grpSpLocks noChangeAspect="1"/>
            </p:cNvGrpSpPr>
            <p:nvPr/>
          </p:nvGrpSpPr>
          <p:grpSpPr bwMode="auto">
            <a:xfrm>
              <a:off x="3644" y="2591"/>
              <a:ext cx="368" cy="681"/>
              <a:chOff x="3932" y="5474"/>
              <a:chExt cx="851" cy="1575"/>
            </a:xfrm>
          </p:grpSpPr>
          <p:sp>
            <p:nvSpPr>
              <p:cNvPr id="60439" name="Line 68"/>
              <p:cNvSpPr>
                <a:spLocks noChangeAspect="1" noChangeShapeType="1"/>
              </p:cNvSpPr>
              <p:nvPr/>
            </p:nvSpPr>
            <p:spPr bwMode="auto">
              <a:xfrm>
                <a:off x="3932" y="5474"/>
                <a:ext cx="42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60440" name="Line 69"/>
              <p:cNvSpPr>
                <a:spLocks noChangeAspect="1" noChangeShapeType="1"/>
              </p:cNvSpPr>
              <p:nvPr/>
            </p:nvSpPr>
            <p:spPr bwMode="auto">
              <a:xfrm>
                <a:off x="4355" y="5476"/>
                <a:ext cx="0" cy="1573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60441" name="Line 70"/>
              <p:cNvSpPr>
                <a:spLocks noChangeAspect="1" noChangeShapeType="1"/>
              </p:cNvSpPr>
              <p:nvPr/>
            </p:nvSpPr>
            <p:spPr bwMode="auto">
              <a:xfrm>
                <a:off x="4363" y="7037"/>
                <a:ext cx="420" cy="0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7" name="Group 71"/>
            <p:cNvGrpSpPr>
              <a:grpSpLocks noChangeAspect="1"/>
            </p:cNvGrpSpPr>
            <p:nvPr/>
          </p:nvGrpSpPr>
          <p:grpSpPr bwMode="auto">
            <a:xfrm>
              <a:off x="3839" y="2683"/>
              <a:ext cx="182" cy="237"/>
              <a:chOff x="4440" y="5907"/>
              <a:chExt cx="511" cy="668"/>
            </a:xfrm>
          </p:grpSpPr>
          <p:sp>
            <p:nvSpPr>
              <p:cNvPr id="60436" name="Line 72"/>
              <p:cNvSpPr>
                <a:spLocks noChangeAspect="1" noChangeShapeType="1"/>
              </p:cNvSpPr>
              <p:nvPr/>
            </p:nvSpPr>
            <p:spPr bwMode="auto">
              <a:xfrm flipH="1">
                <a:off x="4561" y="5907"/>
                <a:ext cx="390" cy="352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60437" name="Line 73"/>
              <p:cNvSpPr>
                <a:spLocks noChangeAspect="1" noChangeShapeType="1"/>
              </p:cNvSpPr>
              <p:nvPr/>
            </p:nvSpPr>
            <p:spPr bwMode="auto">
              <a:xfrm>
                <a:off x="4569" y="6267"/>
                <a:ext cx="314" cy="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60438" name="Line 74"/>
              <p:cNvSpPr>
                <a:spLocks noChangeAspect="1" noChangeShapeType="1"/>
              </p:cNvSpPr>
              <p:nvPr/>
            </p:nvSpPr>
            <p:spPr bwMode="auto">
              <a:xfrm flipH="1">
                <a:off x="4440" y="6271"/>
                <a:ext cx="449" cy="304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60425" name="Line 75"/>
            <p:cNvSpPr>
              <a:spLocks noChangeAspect="1" noChangeShapeType="1"/>
            </p:cNvSpPr>
            <p:nvPr/>
          </p:nvSpPr>
          <p:spPr bwMode="auto">
            <a:xfrm>
              <a:off x="4794" y="3205"/>
              <a:ext cx="204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18" name="Group 76"/>
            <p:cNvGrpSpPr>
              <a:grpSpLocks noChangeAspect="1"/>
            </p:cNvGrpSpPr>
            <p:nvPr/>
          </p:nvGrpSpPr>
          <p:grpSpPr bwMode="auto">
            <a:xfrm>
              <a:off x="4128" y="2898"/>
              <a:ext cx="538" cy="722"/>
              <a:chOff x="2399" y="4742"/>
              <a:chExt cx="1245" cy="1674"/>
            </a:xfrm>
          </p:grpSpPr>
          <p:sp>
            <p:nvSpPr>
              <p:cNvPr id="60431" name="Line 77"/>
              <p:cNvSpPr>
                <a:spLocks noChangeAspect="1" noChangeShapeType="1"/>
              </p:cNvSpPr>
              <p:nvPr/>
            </p:nvSpPr>
            <p:spPr bwMode="auto">
              <a:xfrm>
                <a:off x="2399" y="4742"/>
                <a:ext cx="0" cy="381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60433" name="Line 79"/>
              <p:cNvSpPr>
                <a:spLocks noChangeAspect="1" noChangeShapeType="1"/>
              </p:cNvSpPr>
              <p:nvPr/>
            </p:nvSpPr>
            <p:spPr bwMode="auto">
              <a:xfrm>
                <a:off x="3644" y="4754"/>
                <a:ext cx="0" cy="381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60434" name="Line 80"/>
              <p:cNvSpPr>
                <a:spLocks noChangeAspect="1" noChangeShapeType="1"/>
              </p:cNvSpPr>
              <p:nvPr/>
            </p:nvSpPr>
            <p:spPr bwMode="auto">
              <a:xfrm>
                <a:off x="3019" y="4748"/>
                <a:ext cx="0" cy="381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60435" name="Line 81"/>
              <p:cNvSpPr>
                <a:spLocks noChangeAspect="1" noChangeShapeType="1"/>
              </p:cNvSpPr>
              <p:nvPr/>
            </p:nvSpPr>
            <p:spPr bwMode="auto">
              <a:xfrm flipV="1">
                <a:off x="2952" y="6035"/>
                <a:ext cx="0" cy="381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60427" name="Text Box 82"/>
            <p:cNvSpPr txBox="1">
              <a:spLocks noChangeAspect="1" noChangeArrowheads="1"/>
            </p:cNvSpPr>
            <p:nvPr/>
          </p:nvSpPr>
          <p:spPr bwMode="auto">
            <a:xfrm>
              <a:off x="3816" y="2504"/>
              <a:ext cx="717" cy="18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sz="1600" b="1" dirty="0">
                  <a:solidFill>
                    <a:srgbClr val="008000"/>
                  </a:solidFill>
                  <a:ea typeface="Times New Roman" pitchFamily="18" charset="0"/>
                  <a:cs typeface="Arabic Transparent" pitchFamily="2" charset="-78"/>
                </a:rPr>
                <a:t>القطعة مثقوبة</a:t>
              </a:r>
            </a:p>
          </p:txBody>
        </p:sp>
        <p:sp>
          <p:nvSpPr>
            <p:cNvPr id="60428" name="Text Box 83"/>
            <p:cNvSpPr txBox="1">
              <a:spLocks noChangeAspect="1" noChangeArrowheads="1"/>
            </p:cNvSpPr>
            <p:nvPr/>
          </p:nvSpPr>
          <p:spPr bwMode="auto">
            <a:xfrm>
              <a:off x="4801" y="2967"/>
              <a:ext cx="732" cy="36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sz="1600" b="1" dirty="0">
                  <a:solidFill>
                    <a:srgbClr val="C00000"/>
                  </a:solidFill>
                  <a:ea typeface="Times New Roman" pitchFamily="18" charset="0"/>
                  <a:cs typeface="Arabic Transparent" pitchFamily="2" charset="-78"/>
                </a:rPr>
                <a:t>القطعة محررة </a:t>
              </a:r>
            </a:p>
            <a:p>
              <a:pPr algn="r" rtl="1"/>
              <a:r>
                <a:rPr lang="ar-DZ" sz="1600" b="1" dirty="0">
                  <a:solidFill>
                    <a:srgbClr val="C00000"/>
                  </a:solidFill>
                  <a:ea typeface="Times New Roman" pitchFamily="18" charset="0"/>
                  <a:cs typeface="Arabic Transparent" pitchFamily="2" charset="-78"/>
                </a:rPr>
                <a:t> ومثقوبة </a:t>
              </a:r>
              <a:endParaRPr lang="fr-FR" sz="1600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endParaRPr>
            </a:p>
            <a:p>
              <a:pPr algn="r" rtl="1" eaLnBrk="0" hangingPunct="0"/>
              <a:endParaRPr lang="ar-DZ" sz="1600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60429" name="Text Box 84"/>
            <p:cNvSpPr txBox="1">
              <a:spLocks noChangeAspect="1" noChangeArrowheads="1"/>
            </p:cNvSpPr>
            <p:nvPr/>
          </p:nvSpPr>
          <p:spPr bwMode="auto">
            <a:xfrm>
              <a:off x="4005" y="2737"/>
              <a:ext cx="242" cy="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r" rtl="1"/>
              <a:r>
                <a:rPr lang="fr-FR" sz="1600" b="1" dirty="0">
                  <a:solidFill>
                    <a:srgbClr val="0099CC"/>
                  </a:solidFill>
                  <a:cs typeface="Times New Roman" pitchFamily="18" charset="0"/>
                </a:rPr>
                <a:t>W</a:t>
              </a:r>
              <a:endParaRPr lang="ar-DZ" sz="1600" b="1" dirty="0">
                <a:solidFill>
                  <a:srgbClr val="0099CC"/>
                </a:solidFill>
              </a:endParaRPr>
            </a:p>
          </p:txBody>
        </p:sp>
        <p:sp>
          <p:nvSpPr>
            <p:cNvPr id="60430" name="Text Box 85"/>
            <p:cNvSpPr txBox="1">
              <a:spLocks noChangeAspect="1" noChangeArrowheads="1"/>
            </p:cNvSpPr>
            <p:nvPr/>
          </p:nvSpPr>
          <p:spPr bwMode="auto">
            <a:xfrm>
              <a:off x="4246" y="2723"/>
              <a:ext cx="243" cy="18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fr-FR" sz="1600" b="1" dirty="0">
                  <a:solidFill>
                    <a:srgbClr val="0099CC"/>
                  </a:solidFill>
                  <a:cs typeface="Times New Roman" pitchFamily="18" charset="0"/>
                </a:rPr>
                <a:t>E</a:t>
              </a:r>
              <a:endParaRPr lang="ar-DZ" sz="1600" b="1" dirty="0">
                <a:solidFill>
                  <a:srgbClr val="0099CC"/>
                </a:solidFill>
              </a:endParaRPr>
            </a:p>
          </p:txBody>
        </p:sp>
        <p:sp>
          <p:nvSpPr>
            <p:cNvPr id="87" name="Text Box 83"/>
            <p:cNvSpPr txBox="1">
              <a:spLocks noChangeAspect="1" noChangeArrowheads="1"/>
            </p:cNvSpPr>
            <p:nvPr/>
          </p:nvSpPr>
          <p:spPr bwMode="auto">
            <a:xfrm>
              <a:off x="4711" y="3278"/>
              <a:ext cx="585" cy="31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sz="1600" b="1" dirty="0" smtClean="0">
                  <a:solidFill>
                    <a:srgbClr val="C00000"/>
                  </a:solidFill>
                  <a:ea typeface="Times New Roman" pitchFamily="18" charset="0"/>
                  <a:cs typeface="Arabic Transparent" pitchFamily="2" charset="-78"/>
                </a:rPr>
                <a:t>نفايات</a:t>
              </a:r>
              <a:endParaRPr lang="fr-FR" sz="1600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endParaRPr>
            </a:p>
            <a:p>
              <a:pPr algn="r" rtl="1" eaLnBrk="0" hangingPunct="0"/>
              <a:endParaRPr lang="ar-DZ" sz="1600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88" name="Line 75"/>
            <p:cNvSpPr>
              <a:spLocks noChangeAspect="1" noChangeShapeType="1"/>
            </p:cNvSpPr>
            <p:nvPr/>
          </p:nvSpPr>
          <p:spPr bwMode="auto">
            <a:xfrm>
              <a:off x="4801" y="3372"/>
              <a:ext cx="159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2" name="Text Box 85"/>
            <p:cNvSpPr txBox="1">
              <a:spLocks noChangeAspect="1" noChangeArrowheads="1"/>
            </p:cNvSpPr>
            <p:nvPr/>
          </p:nvSpPr>
          <p:spPr bwMode="auto">
            <a:xfrm>
              <a:off x="4531" y="2736"/>
              <a:ext cx="243" cy="18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fr-FR" sz="1600" b="1" dirty="0" smtClean="0">
                  <a:solidFill>
                    <a:srgbClr val="0099CC"/>
                  </a:solidFill>
                  <a:cs typeface="Times New Roman" pitchFamily="18" charset="0"/>
                </a:rPr>
                <a:t>C</a:t>
              </a:r>
              <a:endParaRPr lang="ar-DZ" sz="1600" b="1" dirty="0">
                <a:solidFill>
                  <a:srgbClr val="0099CC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11111E-6 L -0.07083 1.11111E-6 " pathEditMode="relative" ptsTypes="AA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27778E-6 -4.07407E-6 L -0.12586 -4.07407E-6 " pathEditMode="relative" ptsTypes="AA">
                                      <p:cBhvr>
                                        <p:cTn id="2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ChangeArrowheads="1"/>
          </p:cNvSpPr>
          <p:nvPr/>
        </p:nvSpPr>
        <p:spPr bwMode="auto">
          <a:xfrm>
            <a:off x="6155788" y="634795"/>
            <a:ext cx="2478563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 err="1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الاشغولة</a:t>
            </a:r>
            <a:r>
              <a:rPr lang="ar-DZ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الثانية </a:t>
            </a:r>
            <a:r>
              <a:rPr lang="ar-DZ" b="1" dirty="0">
                <a:solidFill>
                  <a:srgbClr val="0066FF"/>
                </a:solidFill>
                <a:ea typeface="Times New Roman" pitchFamily="18" charset="0"/>
                <a:cs typeface="Arabic Transparent" pitchFamily="2" charset="-78"/>
              </a:rPr>
              <a:t>: ثقب القطعة</a:t>
            </a:r>
            <a:r>
              <a:rPr lang="ar-DZ" b="1" dirty="0" smtClean="0">
                <a:solidFill>
                  <a:srgbClr val="0066FF"/>
                </a:solidFill>
                <a:ea typeface="Times New Roman" pitchFamily="18" charset="0"/>
                <a:cs typeface="Arabic Transparent" pitchFamily="2" charset="-78"/>
              </a:rPr>
              <a:t>.</a:t>
            </a:r>
            <a:endParaRPr lang="fr-FR" b="1" dirty="0">
              <a:solidFill>
                <a:srgbClr val="0066FF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75843" name="Rectangle 67"/>
          <p:cNvSpPr>
            <a:spLocks noChangeArrowheads="1"/>
          </p:cNvSpPr>
          <p:nvPr/>
        </p:nvSpPr>
        <p:spPr bwMode="auto">
          <a:xfrm>
            <a:off x="5286380" y="987966"/>
            <a:ext cx="3062280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r"/>
            <a:r>
              <a:rPr lang="ar-DZ" b="1" dirty="0" err="1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الاشغولة</a:t>
            </a:r>
            <a:r>
              <a:rPr lang="ar-DZ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الثالثة </a:t>
            </a:r>
            <a:r>
              <a:rPr lang="ar-DZ" b="1" dirty="0">
                <a:solidFill>
                  <a:srgbClr val="0066FF"/>
                </a:solidFill>
                <a:ea typeface="Times New Roman" pitchFamily="18" charset="0"/>
                <a:cs typeface="Arabic Transparent" pitchFamily="2" charset="-78"/>
              </a:rPr>
              <a:t>: تحرير القطعة.</a:t>
            </a:r>
            <a:endParaRPr lang="ar-DZ" b="1" dirty="0">
              <a:solidFill>
                <a:srgbClr val="0066FF"/>
              </a:solidFill>
            </a:endParaRPr>
          </a:p>
        </p:txBody>
      </p:sp>
      <p:sp>
        <p:nvSpPr>
          <p:cNvPr id="75844" name="Rectangle 68"/>
          <p:cNvSpPr>
            <a:spLocks noChangeArrowheads="1"/>
          </p:cNvSpPr>
          <p:nvPr/>
        </p:nvSpPr>
        <p:spPr bwMode="auto">
          <a:xfrm>
            <a:off x="6451631" y="283133"/>
            <a:ext cx="2500312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rtl="1"/>
            <a:r>
              <a:rPr lang="ar-DZ" b="1" dirty="0" err="1">
                <a:solidFill>
                  <a:schemeClr val="tx1"/>
                </a:solidFill>
                <a:cs typeface="Arabic Transparent" pitchFamily="2" charset="-78"/>
              </a:rPr>
              <a:t>الاشغولة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الأولى</a:t>
            </a:r>
            <a:r>
              <a:rPr lang="ar-DZ" b="1" dirty="0">
                <a:solidFill>
                  <a:srgbClr val="0066FF"/>
                </a:solidFill>
                <a:cs typeface="Arabic Transparent" pitchFamily="2" charset="-78"/>
              </a:rPr>
              <a:t>: تثبيت القطعة.</a:t>
            </a:r>
            <a:endParaRPr lang="fr-FR" b="1" dirty="0">
              <a:solidFill>
                <a:srgbClr val="0066FF"/>
              </a:solidFill>
              <a:cs typeface="Arabic Transparent" pitchFamily="2" charset="-78"/>
            </a:endParaRPr>
          </a:p>
        </p:txBody>
      </p:sp>
      <p:sp>
        <p:nvSpPr>
          <p:cNvPr id="75846" name="Rectangle 70"/>
          <p:cNvSpPr>
            <a:spLocks noChangeArrowheads="1"/>
          </p:cNvSpPr>
          <p:nvPr/>
        </p:nvSpPr>
        <p:spPr bwMode="auto">
          <a:xfrm>
            <a:off x="5854700" y="2786058"/>
            <a:ext cx="3289300" cy="147732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b">
            <a:spAutoFit/>
          </a:bodyPr>
          <a:lstStyle/>
          <a:p>
            <a:pPr algn="r" rtl="1">
              <a:lnSpc>
                <a:spcPts val="2700"/>
              </a:lnSpc>
            </a:pPr>
            <a:r>
              <a:rPr lang="fr-FR" b="1" dirty="0">
                <a:solidFill>
                  <a:srgbClr val="CC0099"/>
                </a:solidFill>
                <a:ea typeface="Times New Roman" pitchFamily="18" charset="0"/>
                <a:cs typeface="Arabic Transparent" pitchFamily="2" charset="-78"/>
              </a:rPr>
              <a:t>W   </a:t>
            </a:r>
            <a:r>
              <a:rPr lang="ar-DZ" b="1" dirty="0">
                <a:solidFill>
                  <a:srgbClr val="CC0099"/>
                </a:solidFill>
                <a:ea typeface="Times New Roman" pitchFamily="18" charset="0"/>
                <a:cs typeface="Arabic Transparent" pitchFamily="2" charset="-78"/>
              </a:rPr>
              <a:t> : طاقة كهربائية أو طاقة هوائية.</a:t>
            </a:r>
            <a:endParaRPr lang="fr-FR" b="1" dirty="0">
              <a:solidFill>
                <a:srgbClr val="CC0099"/>
              </a:solidFill>
            </a:endParaRPr>
          </a:p>
          <a:p>
            <a:pPr algn="r" rtl="1" eaLnBrk="0" hangingPunct="0">
              <a:lnSpc>
                <a:spcPts val="2700"/>
              </a:lnSpc>
            </a:pPr>
            <a:r>
              <a:rPr lang="ar-DZ" b="1" dirty="0">
                <a:solidFill>
                  <a:srgbClr val="CC0099"/>
                </a:solidFill>
                <a:cs typeface="Arabic Transparent" pitchFamily="2" charset="-78"/>
              </a:rPr>
              <a:t>   </a:t>
            </a:r>
            <a:r>
              <a:rPr lang="fr-FR" b="1" dirty="0">
                <a:solidFill>
                  <a:srgbClr val="CC0099"/>
                </a:solidFill>
                <a:cs typeface="Arabic Transparent" pitchFamily="2" charset="-78"/>
              </a:rPr>
              <a:t>R</a:t>
            </a:r>
            <a:r>
              <a:rPr lang="ar-DZ" b="1" dirty="0">
                <a:solidFill>
                  <a:srgbClr val="CC0099"/>
                </a:solidFill>
                <a:cs typeface="Arabic Transparent" pitchFamily="2" charset="-78"/>
              </a:rPr>
              <a:t> : إمكانية تعديل طول وسمك الثقب.</a:t>
            </a:r>
            <a:endParaRPr lang="fr-FR" b="1" dirty="0">
              <a:solidFill>
                <a:srgbClr val="CC0099"/>
              </a:solidFill>
            </a:endParaRPr>
          </a:p>
          <a:p>
            <a:pPr algn="r" rtl="1" eaLnBrk="0" hangingPunct="0">
              <a:lnSpc>
                <a:spcPts val="2700"/>
              </a:lnSpc>
            </a:pPr>
            <a:r>
              <a:rPr lang="ar-DZ" b="1" dirty="0">
                <a:solidFill>
                  <a:srgbClr val="CC0099"/>
                </a:solidFill>
                <a:cs typeface="Arabic Transparent" pitchFamily="2" charset="-78"/>
              </a:rPr>
              <a:t>   </a:t>
            </a:r>
            <a:r>
              <a:rPr lang="fr-FR" b="1" dirty="0">
                <a:solidFill>
                  <a:srgbClr val="CC0099"/>
                </a:solidFill>
                <a:cs typeface="Arabic Transparent" pitchFamily="2" charset="-78"/>
              </a:rPr>
              <a:t>E</a:t>
            </a:r>
            <a:r>
              <a:rPr lang="ar-DZ" b="1" dirty="0">
                <a:solidFill>
                  <a:srgbClr val="CC0099"/>
                </a:solidFill>
                <a:cs typeface="Arabic Transparent" pitchFamily="2" charset="-78"/>
              </a:rPr>
              <a:t> : انطلاق الدورة.</a:t>
            </a:r>
            <a:endParaRPr lang="fr-FR" b="1" dirty="0">
              <a:solidFill>
                <a:srgbClr val="CC0099"/>
              </a:solidFill>
            </a:endParaRPr>
          </a:p>
          <a:p>
            <a:pPr algn="r" rtl="1" eaLnBrk="0" hangingPunct="0">
              <a:lnSpc>
                <a:spcPts val="2700"/>
              </a:lnSpc>
            </a:pPr>
            <a:r>
              <a:rPr lang="ar-DZ" b="1" dirty="0">
                <a:solidFill>
                  <a:srgbClr val="CC0099"/>
                </a:solidFill>
                <a:cs typeface="Arabic Transparent" pitchFamily="2" charset="-78"/>
              </a:rPr>
              <a:t>   </a:t>
            </a:r>
            <a:r>
              <a:rPr lang="fr-FR" b="1" dirty="0">
                <a:solidFill>
                  <a:srgbClr val="CC0099"/>
                </a:solidFill>
                <a:cs typeface="Arabic Transparent" pitchFamily="2" charset="-78"/>
              </a:rPr>
              <a:t>C</a:t>
            </a:r>
            <a:r>
              <a:rPr lang="ar-DZ" b="1" dirty="0">
                <a:solidFill>
                  <a:srgbClr val="CC0099"/>
                </a:solidFill>
                <a:cs typeface="Arabic Transparent" pitchFamily="2" charset="-78"/>
              </a:rPr>
              <a:t> : برنامج </a:t>
            </a:r>
            <a:r>
              <a:rPr lang="ar-DZ" b="1" dirty="0" smtClean="0">
                <a:solidFill>
                  <a:srgbClr val="CC0099"/>
                </a:solidFill>
                <a:cs typeface="Arabic Transparent" pitchFamily="2" charset="-78"/>
              </a:rPr>
              <a:t>آلي لعملية الثقب.</a:t>
            </a:r>
            <a:endParaRPr lang="fr-FR" b="1" dirty="0">
              <a:solidFill>
                <a:srgbClr val="CC0099"/>
              </a:solidFill>
            </a:endParaRPr>
          </a:p>
        </p:txBody>
      </p:sp>
      <p:pic>
        <p:nvPicPr>
          <p:cNvPr id="71" name="Image 70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-115580"/>
            <a:ext cx="3857652" cy="32146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74" name="Group 3"/>
          <p:cNvGrpSpPr>
            <a:grpSpLocks noChangeAspect="1"/>
          </p:cNvGrpSpPr>
          <p:nvPr/>
        </p:nvGrpSpPr>
        <p:grpSpPr bwMode="auto">
          <a:xfrm>
            <a:off x="3359151" y="4289450"/>
            <a:ext cx="1520825" cy="728662"/>
            <a:chOff x="2947" y="5901"/>
            <a:chExt cx="1820" cy="873"/>
          </a:xfrm>
        </p:grpSpPr>
        <p:sp>
          <p:nvSpPr>
            <p:cNvPr id="78" name="Text Box 4"/>
            <p:cNvSpPr txBox="1">
              <a:spLocks noChangeAspect="1" noChangeArrowheads="1"/>
            </p:cNvSpPr>
            <p:nvPr/>
          </p:nvSpPr>
          <p:spPr bwMode="auto">
            <a:xfrm>
              <a:off x="2947" y="5901"/>
              <a:ext cx="1820" cy="873"/>
            </a:xfrm>
            <a:prstGeom prst="rect">
              <a:avLst/>
            </a:prstGeom>
            <a:noFill/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>
                <a:solidFill>
                  <a:srgbClr val="0066FF"/>
                </a:solidFill>
              </a:endParaRPr>
            </a:p>
          </p:txBody>
        </p:sp>
        <p:sp>
          <p:nvSpPr>
            <p:cNvPr id="79" name="Text Box 5"/>
            <p:cNvSpPr txBox="1">
              <a:spLocks noChangeAspect="1" noChangeArrowheads="1"/>
            </p:cNvSpPr>
            <p:nvPr/>
          </p:nvSpPr>
          <p:spPr bwMode="auto">
            <a:xfrm>
              <a:off x="3136" y="6073"/>
              <a:ext cx="1405" cy="44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sz="2000" b="1" dirty="0">
                  <a:solidFill>
                    <a:srgbClr val="0066FF"/>
                  </a:solidFill>
                  <a:ea typeface="Times New Roman" pitchFamily="18" charset="0"/>
                  <a:cs typeface="Arabic Transparent" pitchFamily="2" charset="-78"/>
                </a:rPr>
                <a:t>اثقب القطعة</a:t>
              </a:r>
            </a:p>
          </p:txBody>
        </p:sp>
      </p:grpSp>
      <p:sp>
        <p:nvSpPr>
          <p:cNvPr id="80" name="Text Box 6"/>
          <p:cNvSpPr txBox="1">
            <a:spLocks noChangeAspect="1" noChangeArrowheads="1"/>
          </p:cNvSpPr>
          <p:nvPr/>
        </p:nvSpPr>
        <p:spPr bwMode="auto">
          <a:xfrm>
            <a:off x="4402139" y="5222900"/>
            <a:ext cx="823912" cy="3794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b="1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نفايات</a:t>
            </a:r>
          </a:p>
        </p:txBody>
      </p:sp>
      <p:sp>
        <p:nvSpPr>
          <p:cNvPr id="81" name="Text Box 7"/>
          <p:cNvSpPr txBox="1">
            <a:spLocks noChangeAspect="1" noChangeArrowheads="1"/>
          </p:cNvSpPr>
          <p:nvPr/>
        </p:nvSpPr>
        <p:spPr bwMode="auto">
          <a:xfrm>
            <a:off x="-342927" y="2998788"/>
            <a:ext cx="1057275" cy="6365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قطعة </a:t>
            </a:r>
          </a:p>
          <a:p>
            <a:pPr algn="r" rtl="1"/>
            <a:r>
              <a:rPr lang="ar-DZ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غير </a:t>
            </a:r>
          </a:p>
          <a:p>
            <a:pPr algn="r" rtl="1"/>
            <a:r>
              <a:rPr lang="ar-DZ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مثقوبة</a:t>
            </a:r>
          </a:p>
        </p:txBody>
      </p:sp>
      <p:sp>
        <p:nvSpPr>
          <p:cNvPr id="82" name="Text Box 8"/>
          <p:cNvSpPr txBox="1">
            <a:spLocks noChangeAspect="1" noChangeArrowheads="1"/>
          </p:cNvSpPr>
          <p:nvPr/>
        </p:nvSpPr>
        <p:spPr bwMode="auto">
          <a:xfrm>
            <a:off x="5054619" y="6454800"/>
            <a:ext cx="2232025" cy="47466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 rtl="1"/>
            <a:r>
              <a:rPr lang="ar-DZ" b="1" dirty="0">
                <a:solidFill>
                  <a:srgbClr val="CC00FF"/>
                </a:solidFill>
                <a:ea typeface="Times New Roman" pitchFamily="18" charset="0"/>
                <a:cs typeface="Arabic Transparent" pitchFamily="2" charset="-78"/>
              </a:rPr>
              <a:t>نظام </a:t>
            </a:r>
            <a:r>
              <a:rPr lang="ar-DZ" b="1" dirty="0" smtClean="0">
                <a:solidFill>
                  <a:srgbClr val="CC00FF"/>
                </a:solidFill>
                <a:ea typeface="Times New Roman" pitchFamily="18" charset="0"/>
                <a:cs typeface="Arabic Transparent" pitchFamily="2" charset="-78"/>
              </a:rPr>
              <a:t>التحرير </a:t>
            </a:r>
            <a:r>
              <a:rPr lang="ar-DZ" b="1" dirty="0">
                <a:solidFill>
                  <a:srgbClr val="CC00FF"/>
                </a:solidFill>
                <a:ea typeface="Times New Roman" pitchFamily="18" charset="0"/>
                <a:cs typeface="Arabic Transparent" pitchFamily="2" charset="-78"/>
              </a:rPr>
              <a:t>(دافعة)</a:t>
            </a:r>
          </a:p>
        </p:txBody>
      </p:sp>
      <p:grpSp>
        <p:nvGrpSpPr>
          <p:cNvPr id="83" name="Group 9"/>
          <p:cNvGrpSpPr>
            <a:grpSpLocks noChangeAspect="1"/>
          </p:cNvGrpSpPr>
          <p:nvPr/>
        </p:nvGrpSpPr>
        <p:grpSpPr bwMode="auto">
          <a:xfrm>
            <a:off x="5594351" y="5454675"/>
            <a:ext cx="1520825" cy="730250"/>
            <a:chOff x="6447" y="6282"/>
            <a:chExt cx="1820" cy="873"/>
          </a:xfrm>
        </p:grpSpPr>
        <p:sp>
          <p:nvSpPr>
            <p:cNvPr id="84" name="Text Box 10"/>
            <p:cNvSpPr txBox="1">
              <a:spLocks noChangeAspect="1" noChangeArrowheads="1"/>
            </p:cNvSpPr>
            <p:nvPr/>
          </p:nvSpPr>
          <p:spPr bwMode="auto">
            <a:xfrm>
              <a:off x="6447" y="6282"/>
              <a:ext cx="1820" cy="873"/>
            </a:xfrm>
            <a:prstGeom prst="rect">
              <a:avLst/>
            </a:prstGeom>
            <a:noFill/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>
                <a:solidFill>
                  <a:srgbClr val="0066FF"/>
                </a:solidFill>
              </a:endParaRPr>
            </a:p>
          </p:txBody>
        </p:sp>
        <p:sp>
          <p:nvSpPr>
            <p:cNvPr id="85" name="Text Box 11"/>
            <p:cNvSpPr txBox="1">
              <a:spLocks noChangeAspect="1" noChangeArrowheads="1"/>
            </p:cNvSpPr>
            <p:nvPr/>
          </p:nvSpPr>
          <p:spPr bwMode="auto">
            <a:xfrm>
              <a:off x="6631" y="6464"/>
              <a:ext cx="1405" cy="48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sz="2000" b="1" dirty="0">
                  <a:solidFill>
                    <a:srgbClr val="0066FF"/>
                  </a:solidFill>
                  <a:ea typeface="Times New Roman" pitchFamily="18" charset="0"/>
                  <a:cs typeface="Arabic Transparent" pitchFamily="2" charset="-78"/>
                </a:rPr>
                <a:t>حرر القطعة</a:t>
              </a:r>
            </a:p>
          </p:txBody>
        </p:sp>
      </p:grpSp>
      <p:grpSp>
        <p:nvGrpSpPr>
          <p:cNvPr id="86" name="Group 12"/>
          <p:cNvGrpSpPr>
            <a:grpSpLocks noChangeAspect="1"/>
          </p:cNvGrpSpPr>
          <p:nvPr/>
        </p:nvGrpSpPr>
        <p:grpSpPr bwMode="auto">
          <a:xfrm>
            <a:off x="2647951" y="3446495"/>
            <a:ext cx="711200" cy="1043822"/>
            <a:chOff x="3932" y="5622"/>
            <a:chExt cx="851" cy="1250"/>
          </a:xfrm>
        </p:grpSpPr>
        <p:sp>
          <p:nvSpPr>
            <p:cNvPr id="87" name="Line 13"/>
            <p:cNvSpPr>
              <a:spLocks noChangeAspect="1" noChangeShapeType="1"/>
            </p:cNvSpPr>
            <p:nvPr/>
          </p:nvSpPr>
          <p:spPr bwMode="auto">
            <a:xfrm>
              <a:off x="3932" y="5629"/>
              <a:ext cx="42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8" name="Line 14"/>
            <p:cNvSpPr>
              <a:spLocks noChangeAspect="1" noChangeShapeType="1"/>
            </p:cNvSpPr>
            <p:nvPr/>
          </p:nvSpPr>
          <p:spPr bwMode="auto">
            <a:xfrm>
              <a:off x="4355" y="5622"/>
              <a:ext cx="0" cy="125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9" name="Line 15"/>
            <p:cNvSpPr>
              <a:spLocks noChangeAspect="1" noChangeShapeType="1"/>
            </p:cNvSpPr>
            <p:nvPr/>
          </p:nvSpPr>
          <p:spPr bwMode="auto">
            <a:xfrm>
              <a:off x="4363" y="6856"/>
              <a:ext cx="42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90" name="Group 16"/>
          <p:cNvGrpSpPr>
            <a:grpSpLocks noChangeAspect="1"/>
          </p:cNvGrpSpPr>
          <p:nvPr/>
        </p:nvGrpSpPr>
        <p:grpSpPr bwMode="auto">
          <a:xfrm>
            <a:off x="4883151" y="4470627"/>
            <a:ext cx="711200" cy="1367977"/>
            <a:chOff x="3932" y="5421"/>
            <a:chExt cx="851" cy="1636"/>
          </a:xfrm>
        </p:grpSpPr>
        <p:sp>
          <p:nvSpPr>
            <p:cNvPr id="91" name="Line 17"/>
            <p:cNvSpPr>
              <a:spLocks noChangeAspect="1" noChangeShapeType="1"/>
            </p:cNvSpPr>
            <p:nvPr/>
          </p:nvSpPr>
          <p:spPr bwMode="auto">
            <a:xfrm>
              <a:off x="3932" y="5436"/>
              <a:ext cx="42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2" name="Line 18"/>
            <p:cNvSpPr>
              <a:spLocks noChangeAspect="1" noChangeShapeType="1"/>
            </p:cNvSpPr>
            <p:nvPr/>
          </p:nvSpPr>
          <p:spPr bwMode="auto">
            <a:xfrm>
              <a:off x="4355" y="5421"/>
              <a:ext cx="0" cy="1636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3" name="Line 19"/>
            <p:cNvSpPr>
              <a:spLocks noChangeAspect="1" noChangeShapeType="1"/>
            </p:cNvSpPr>
            <p:nvPr/>
          </p:nvSpPr>
          <p:spPr bwMode="auto">
            <a:xfrm>
              <a:off x="4363" y="7044"/>
              <a:ext cx="42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94" name="Group 20"/>
          <p:cNvGrpSpPr>
            <a:grpSpLocks noChangeAspect="1"/>
          </p:cNvGrpSpPr>
          <p:nvPr/>
        </p:nvGrpSpPr>
        <p:grpSpPr bwMode="auto">
          <a:xfrm>
            <a:off x="3011489" y="3463950"/>
            <a:ext cx="355600" cy="461962"/>
            <a:chOff x="4352" y="5907"/>
            <a:chExt cx="514" cy="668"/>
          </a:xfrm>
        </p:grpSpPr>
        <p:sp>
          <p:nvSpPr>
            <p:cNvPr id="95" name="Line 21"/>
            <p:cNvSpPr>
              <a:spLocks noChangeAspect="1" noChangeShapeType="1"/>
            </p:cNvSpPr>
            <p:nvPr/>
          </p:nvSpPr>
          <p:spPr bwMode="auto">
            <a:xfrm flipH="1">
              <a:off x="4478" y="5907"/>
              <a:ext cx="388" cy="352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" name="Line 22"/>
            <p:cNvSpPr>
              <a:spLocks noChangeAspect="1" noChangeShapeType="1"/>
            </p:cNvSpPr>
            <p:nvPr/>
          </p:nvSpPr>
          <p:spPr bwMode="auto">
            <a:xfrm>
              <a:off x="4483" y="6267"/>
              <a:ext cx="312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7" name="Line 23"/>
            <p:cNvSpPr>
              <a:spLocks noChangeAspect="1" noChangeShapeType="1"/>
            </p:cNvSpPr>
            <p:nvPr/>
          </p:nvSpPr>
          <p:spPr bwMode="auto">
            <a:xfrm flipH="1">
              <a:off x="4352" y="6271"/>
              <a:ext cx="446" cy="304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98" name="Group 24"/>
          <p:cNvGrpSpPr>
            <a:grpSpLocks noChangeAspect="1"/>
          </p:cNvGrpSpPr>
          <p:nvPr/>
        </p:nvGrpSpPr>
        <p:grpSpPr bwMode="auto">
          <a:xfrm>
            <a:off x="5245041" y="4692675"/>
            <a:ext cx="355600" cy="460375"/>
            <a:chOff x="4352" y="5907"/>
            <a:chExt cx="514" cy="668"/>
          </a:xfrm>
        </p:grpSpPr>
        <p:sp>
          <p:nvSpPr>
            <p:cNvPr id="99" name="Line 25"/>
            <p:cNvSpPr>
              <a:spLocks noChangeAspect="1" noChangeShapeType="1"/>
            </p:cNvSpPr>
            <p:nvPr/>
          </p:nvSpPr>
          <p:spPr bwMode="auto">
            <a:xfrm flipH="1">
              <a:off x="4478" y="5907"/>
              <a:ext cx="388" cy="352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0" name="Line 26"/>
            <p:cNvSpPr>
              <a:spLocks noChangeAspect="1" noChangeShapeType="1"/>
            </p:cNvSpPr>
            <p:nvPr/>
          </p:nvSpPr>
          <p:spPr bwMode="auto">
            <a:xfrm>
              <a:off x="4483" y="6267"/>
              <a:ext cx="312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1" name="Line 27"/>
            <p:cNvSpPr>
              <a:spLocks noChangeAspect="1" noChangeShapeType="1"/>
            </p:cNvSpPr>
            <p:nvPr/>
          </p:nvSpPr>
          <p:spPr bwMode="auto">
            <a:xfrm flipH="1">
              <a:off x="4352" y="6271"/>
              <a:ext cx="446" cy="304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102" name="Line 28"/>
          <p:cNvSpPr>
            <a:spLocks noChangeAspect="1" noChangeShapeType="1"/>
          </p:cNvSpPr>
          <p:nvPr/>
        </p:nvSpPr>
        <p:spPr bwMode="auto">
          <a:xfrm>
            <a:off x="7110414" y="5649516"/>
            <a:ext cx="331787" cy="1588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03" name="Line 29"/>
          <p:cNvSpPr>
            <a:spLocks noChangeAspect="1" noChangeShapeType="1"/>
          </p:cNvSpPr>
          <p:nvPr/>
        </p:nvSpPr>
        <p:spPr bwMode="auto">
          <a:xfrm>
            <a:off x="758826" y="3360762"/>
            <a:ext cx="350838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104" name="Group 30"/>
          <p:cNvGrpSpPr>
            <a:grpSpLocks noChangeAspect="1"/>
          </p:cNvGrpSpPr>
          <p:nvPr/>
        </p:nvGrpSpPr>
        <p:grpSpPr bwMode="auto">
          <a:xfrm>
            <a:off x="3563939" y="3954487"/>
            <a:ext cx="1047750" cy="1398588"/>
            <a:chOff x="2399" y="4742"/>
            <a:chExt cx="1253" cy="1674"/>
          </a:xfrm>
        </p:grpSpPr>
        <p:sp>
          <p:nvSpPr>
            <p:cNvPr id="105" name="Line 31"/>
            <p:cNvSpPr>
              <a:spLocks noChangeAspect="1" noChangeShapeType="1"/>
            </p:cNvSpPr>
            <p:nvPr/>
          </p:nvSpPr>
          <p:spPr bwMode="auto">
            <a:xfrm>
              <a:off x="2399" y="4742"/>
              <a:ext cx="0" cy="381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6" name="Line 32"/>
            <p:cNvSpPr>
              <a:spLocks noChangeAspect="1" noChangeShapeType="1"/>
            </p:cNvSpPr>
            <p:nvPr/>
          </p:nvSpPr>
          <p:spPr bwMode="auto">
            <a:xfrm>
              <a:off x="3652" y="4748"/>
              <a:ext cx="0" cy="381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7" name="Line 33"/>
            <p:cNvSpPr>
              <a:spLocks noChangeAspect="1" noChangeShapeType="1"/>
            </p:cNvSpPr>
            <p:nvPr/>
          </p:nvSpPr>
          <p:spPr bwMode="auto">
            <a:xfrm>
              <a:off x="3249" y="4754"/>
              <a:ext cx="0" cy="381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8" name="Line 34"/>
            <p:cNvSpPr>
              <a:spLocks noChangeAspect="1" noChangeShapeType="1"/>
            </p:cNvSpPr>
            <p:nvPr/>
          </p:nvSpPr>
          <p:spPr bwMode="auto">
            <a:xfrm>
              <a:off x="2812" y="4748"/>
              <a:ext cx="0" cy="381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9" name="Line 35"/>
            <p:cNvSpPr>
              <a:spLocks noChangeAspect="1" noChangeShapeType="1"/>
            </p:cNvSpPr>
            <p:nvPr/>
          </p:nvSpPr>
          <p:spPr bwMode="auto">
            <a:xfrm flipV="1">
              <a:off x="3007" y="6035"/>
              <a:ext cx="0" cy="381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110" name="Group 36"/>
          <p:cNvGrpSpPr>
            <a:grpSpLocks noChangeAspect="1"/>
          </p:cNvGrpSpPr>
          <p:nvPr/>
        </p:nvGrpSpPr>
        <p:grpSpPr bwMode="auto">
          <a:xfrm>
            <a:off x="5819776" y="5110187"/>
            <a:ext cx="1047750" cy="1398588"/>
            <a:chOff x="2399" y="4742"/>
            <a:chExt cx="1253" cy="1674"/>
          </a:xfrm>
        </p:grpSpPr>
        <p:sp>
          <p:nvSpPr>
            <p:cNvPr id="111" name="Line 37"/>
            <p:cNvSpPr>
              <a:spLocks noChangeAspect="1" noChangeShapeType="1"/>
            </p:cNvSpPr>
            <p:nvPr/>
          </p:nvSpPr>
          <p:spPr bwMode="auto">
            <a:xfrm>
              <a:off x="2399" y="4742"/>
              <a:ext cx="0" cy="381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12" name="Line 38"/>
            <p:cNvSpPr>
              <a:spLocks noChangeAspect="1" noChangeShapeType="1"/>
            </p:cNvSpPr>
            <p:nvPr/>
          </p:nvSpPr>
          <p:spPr bwMode="auto">
            <a:xfrm>
              <a:off x="3652" y="4748"/>
              <a:ext cx="0" cy="381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13" name="Line 40"/>
            <p:cNvSpPr>
              <a:spLocks noChangeAspect="1" noChangeShapeType="1"/>
            </p:cNvSpPr>
            <p:nvPr/>
          </p:nvSpPr>
          <p:spPr bwMode="auto">
            <a:xfrm>
              <a:off x="3021" y="4748"/>
              <a:ext cx="0" cy="381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14" name="Line 41"/>
            <p:cNvSpPr>
              <a:spLocks noChangeAspect="1" noChangeShapeType="1"/>
            </p:cNvSpPr>
            <p:nvPr/>
          </p:nvSpPr>
          <p:spPr bwMode="auto">
            <a:xfrm flipV="1">
              <a:off x="3043" y="6035"/>
              <a:ext cx="0" cy="381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115" name="Text Box 42"/>
          <p:cNvSpPr txBox="1">
            <a:spLocks noChangeAspect="1" noChangeArrowheads="1"/>
          </p:cNvSpPr>
          <p:nvPr/>
        </p:nvSpPr>
        <p:spPr bwMode="auto">
          <a:xfrm>
            <a:off x="3111501" y="3186137"/>
            <a:ext cx="1290638" cy="36353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b="1" dirty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القطعة مثبتة</a:t>
            </a:r>
          </a:p>
        </p:txBody>
      </p:sp>
      <p:sp>
        <p:nvSpPr>
          <p:cNvPr id="116" name="Text Box 43"/>
          <p:cNvSpPr txBox="1">
            <a:spLocks noChangeAspect="1" noChangeArrowheads="1"/>
          </p:cNvSpPr>
          <p:nvPr/>
        </p:nvSpPr>
        <p:spPr bwMode="auto">
          <a:xfrm>
            <a:off x="5216526" y="4346600"/>
            <a:ext cx="1387475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b="1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القطعة مثقوبة</a:t>
            </a:r>
          </a:p>
        </p:txBody>
      </p:sp>
      <p:sp>
        <p:nvSpPr>
          <p:cNvPr id="117" name="Text Box 44"/>
          <p:cNvSpPr txBox="1">
            <a:spLocks noChangeAspect="1" noChangeArrowheads="1"/>
          </p:cNvSpPr>
          <p:nvPr/>
        </p:nvSpPr>
        <p:spPr bwMode="auto">
          <a:xfrm>
            <a:off x="7326360" y="5357826"/>
            <a:ext cx="1317606" cy="9588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القطعة محررة </a:t>
            </a:r>
          </a:p>
          <a:p>
            <a:pPr algn="r" rtl="1"/>
            <a:r>
              <a:rPr lang="ar-DZ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 ومثقوبة </a:t>
            </a:r>
            <a:endParaRPr lang="fr-FR" b="1" dirty="0">
              <a:solidFill>
                <a:srgbClr val="C00000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 eaLnBrk="0" hangingPunct="0"/>
            <a:endParaRPr lang="ar-DZ" b="1" dirty="0">
              <a:solidFill>
                <a:srgbClr val="C000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18" name="Line 45"/>
          <p:cNvSpPr>
            <a:spLocks noChangeAspect="1" noChangeShapeType="1"/>
          </p:cNvSpPr>
          <p:nvPr/>
        </p:nvSpPr>
        <p:spPr bwMode="auto">
          <a:xfrm>
            <a:off x="4892676" y="4938737"/>
            <a:ext cx="1651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19" name="Line 46"/>
          <p:cNvSpPr>
            <a:spLocks noChangeAspect="1" noChangeShapeType="1"/>
          </p:cNvSpPr>
          <p:nvPr/>
        </p:nvSpPr>
        <p:spPr bwMode="auto">
          <a:xfrm>
            <a:off x="5059364" y="4926861"/>
            <a:ext cx="0" cy="319088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20" name="Text Box 47"/>
          <p:cNvSpPr txBox="1">
            <a:spLocks noChangeAspect="1" noChangeArrowheads="1"/>
          </p:cNvSpPr>
          <p:nvPr/>
        </p:nvSpPr>
        <p:spPr bwMode="auto">
          <a:xfrm>
            <a:off x="2428860" y="5329262"/>
            <a:ext cx="2036779" cy="38258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b="1" dirty="0" smtClean="0">
                <a:solidFill>
                  <a:srgbClr val="CC00FF"/>
                </a:solidFill>
                <a:ea typeface="Times New Roman" pitchFamily="18" charset="0"/>
                <a:cs typeface="Arabic Transparent" pitchFamily="2" charset="-78"/>
              </a:rPr>
              <a:t>نظام الثقب(المحرك </a:t>
            </a:r>
            <a:r>
              <a:rPr lang="fr-FR" b="1" dirty="0" smtClean="0">
                <a:solidFill>
                  <a:srgbClr val="CC00FF"/>
                </a:solidFill>
                <a:ea typeface="Times New Roman" pitchFamily="18" charset="0"/>
                <a:cs typeface="Arabic Transparent" pitchFamily="2" charset="-78"/>
              </a:rPr>
              <a:t>M</a:t>
            </a:r>
            <a:r>
              <a:rPr lang="ar-DZ" b="1" dirty="0" smtClean="0">
                <a:solidFill>
                  <a:srgbClr val="CC00FF"/>
                </a:solidFill>
                <a:ea typeface="Times New Roman" pitchFamily="18" charset="0"/>
                <a:cs typeface="Arabic Transparent" pitchFamily="2" charset="-78"/>
              </a:rPr>
              <a:t>)</a:t>
            </a:r>
            <a:endParaRPr lang="ar-DZ" b="1" dirty="0">
              <a:solidFill>
                <a:srgbClr val="CC00FF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21" name="Text Box 48"/>
          <p:cNvSpPr txBox="1">
            <a:spLocks noChangeAspect="1" noChangeArrowheads="1"/>
          </p:cNvSpPr>
          <p:nvPr/>
        </p:nvSpPr>
        <p:spPr bwMode="auto">
          <a:xfrm>
            <a:off x="3603689" y="3650512"/>
            <a:ext cx="473075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fr-FR" b="1" dirty="0" smtClean="0">
                <a:solidFill>
                  <a:srgbClr val="0099CC"/>
                </a:solidFill>
                <a:cs typeface="Times New Roman" pitchFamily="18" charset="0"/>
              </a:rPr>
              <a:t>E</a:t>
            </a:r>
            <a:endParaRPr lang="ar-DZ" b="1" dirty="0">
              <a:solidFill>
                <a:srgbClr val="0099CC"/>
              </a:solidFill>
            </a:endParaRPr>
          </a:p>
        </p:txBody>
      </p:sp>
      <p:sp>
        <p:nvSpPr>
          <p:cNvPr id="122" name="Text Box 49"/>
          <p:cNvSpPr txBox="1">
            <a:spLocks noChangeAspect="1" noChangeArrowheads="1"/>
          </p:cNvSpPr>
          <p:nvPr/>
        </p:nvSpPr>
        <p:spPr bwMode="auto">
          <a:xfrm>
            <a:off x="3305176" y="3667150"/>
            <a:ext cx="471488" cy="3556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fr-FR" b="1">
                <a:solidFill>
                  <a:srgbClr val="0099CC"/>
                </a:solidFill>
                <a:cs typeface="Times New Roman" pitchFamily="18" charset="0"/>
              </a:rPr>
              <a:t>W</a:t>
            </a:r>
            <a:endParaRPr lang="ar-DZ" b="1">
              <a:solidFill>
                <a:srgbClr val="0099CC"/>
              </a:solidFill>
            </a:endParaRPr>
          </a:p>
        </p:txBody>
      </p:sp>
      <p:sp>
        <p:nvSpPr>
          <p:cNvPr id="123" name="Text Box 50"/>
          <p:cNvSpPr txBox="1">
            <a:spLocks noChangeAspect="1" noChangeArrowheads="1"/>
          </p:cNvSpPr>
          <p:nvPr/>
        </p:nvSpPr>
        <p:spPr bwMode="auto">
          <a:xfrm>
            <a:off x="5535676" y="4810150"/>
            <a:ext cx="471488" cy="3556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fr-FR" b="1" dirty="0">
                <a:solidFill>
                  <a:srgbClr val="0099CC"/>
                </a:solidFill>
                <a:cs typeface="Times New Roman" pitchFamily="18" charset="0"/>
              </a:rPr>
              <a:t>W</a:t>
            </a:r>
            <a:endParaRPr lang="ar-DZ" b="1" dirty="0">
              <a:solidFill>
                <a:srgbClr val="0099CC"/>
              </a:solidFill>
            </a:endParaRPr>
          </a:p>
        </p:txBody>
      </p:sp>
      <p:sp>
        <p:nvSpPr>
          <p:cNvPr id="124" name="Text Box 51"/>
          <p:cNvSpPr txBox="1">
            <a:spLocks noChangeAspect="1" noChangeArrowheads="1"/>
          </p:cNvSpPr>
          <p:nvPr/>
        </p:nvSpPr>
        <p:spPr bwMode="auto">
          <a:xfrm>
            <a:off x="6029338" y="4799801"/>
            <a:ext cx="471488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fr-FR" b="1" dirty="0">
                <a:solidFill>
                  <a:srgbClr val="0099CC"/>
                </a:solidFill>
                <a:cs typeface="Times New Roman" pitchFamily="18" charset="0"/>
              </a:rPr>
              <a:t>E</a:t>
            </a:r>
            <a:endParaRPr lang="ar-DZ" b="1" dirty="0">
              <a:solidFill>
                <a:srgbClr val="0099CC"/>
              </a:solidFill>
            </a:endParaRPr>
          </a:p>
        </p:txBody>
      </p:sp>
      <p:grpSp>
        <p:nvGrpSpPr>
          <p:cNvPr id="125" name="Group 53"/>
          <p:cNvGrpSpPr>
            <a:grpSpLocks noChangeAspect="1"/>
          </p:cNvGrpSpPr>
          <p:nvPr/>
        </p:nvGrpSpPr>
        <p:grpSpPr bwMode="auto">
          <a:xfrm>
            <a:off x="1122364" y="3046437"/>
            <a:ext cx="1520825" cy="730250"/>
            <a:chOff x="3232" y="4764"/>
            <a:chExt cx="1820" cy="873"/>
          </a:xfrm>
        </p:grpSpPr>
        <p:sp>
          <p:nvSpPr>
            <p:cNvPr id="126" name="Text Box 54"/>
            <p:cNvSpPr txBox="1">
              <a:spLocks noChangeAspect="1" noChangeArrowheads="1"/>
            </p:cNvSpPr>
            <p:nvPr/>
          </p:nvSpPr>
          <p:spPr bwMode="auto">
            <a:xfrm>
              <a:off x="3232" y="4764"/>
              <a:ext cx="1820" cy="873"/>
            </a:xfrm>
            <a:prstGeom prst="rect">
              <a:avLst/>
            </a:prstGeom>
            <a:noFill/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>
                <a:solidFill>
                  <a:srgbClr val="0066FF"/>
                </a:solidFill>
              </a:endParaRPr>
            </a:p>
          </p:txBody>
        </p:sp>
        <p:sp>
          <p:nvSpPr>
            <p:cNvPr id="127" name="Text Box 55"/>
            <p:cNvSpPr txBox="1">
              <a:spLocks noChangeAspect="1" noChangeArrowheads="1"/>
            </p:cNvSpPr>
            <p:nvPr/>
          </p:nvSpPr>
          <p:spPr bwMode="auto">
            <a:xfrm>
              <a:off x="3448" y="4978"/>
              <a:ext cx="1405" cy="462"/>
            </a:xfrm>
            <a:prstGeom prst="rect">
              <a:avLst/>
            </a:prstGeom>
            <a:noFill/>
            <a:ln w="28575"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sz="2000" b="1" dirty="0">
                  <a:solidFill>
                    <a:srgbClr val="0066FF"/>
                  </a:solidFill>
                  <a:ea typeface="Times New Roman" pitchFamily="18" charset="0"/>
                  <a:cs typeface="Arabic Transparent" pitchFamily="2" charset="-78"/>
                </a:rPr>
                <a:t>ثبت القطعة</a:t>
              </a:r>
            </a:p>
          </p:txBody>
        </p:sp>
      </p:grpSp>
      <p:grpSp>
        <p:nvGrpSpPr>
          <p:cNvPr id="128" name="Group 56"/>
          <p:cNvGrpSpPr>
            <a:grpSpLocks noChangeAspect="1"/>
          </p:cNvGrpSpPr>
          <p:nvPr/>
        </p:nvGrpSpPr>
        <p:grpSpPr bwMode="auto">
          <a:xfrm>
            <a:off x="1366840" y="2709887"/>
            <a:ext cx="990889" cy="1398588"/>
            <a:chOff x="2399" y="4742"/>
            <a:chExt cx="1185" cy="1674"/>
          </a:xfrm>
        </p:grpSpPr>
        <p:sp>
          <p:nvSpPr>
            <p:cNvPr id="129" name="Line 57"/>
            <p:cNvSpPr>
              <a:spLocks noChangeAspect="1" noChangeShapeType="1"/>
            </p:cNvSpPr>
            <p:nvPr/>
          </p:nvSpPr>
          <p:spPr bwMode="auto">
            <a:xfrm>
              <a:off x="2399" y="4742"/>
              <a:ext cx="0" cy="381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30" name="Line 59"/>
            <p:cNvSpPr>
              <a:spLocks noChangeAspect="1" noChangeShapeType="1"/>
            </p:cNvSpPr>
            <p:nvPr/>
          </p:nvSpPr>
          <p:spPr bwMode="auto">
            <a:xfrm>
              <a:off x="3584" y="4748"/>
              <a:ext cx="0" cy="381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31" name="Line 60"/>
            <p:cNvSpPr>
              <a:spLocks noChangeAspect="1" noChangeShapeType="1"/>
            </p:cNvSpPr>
            <p:nvPr/>
          </p:nvSpPr>
          <p:spPr bwMode="auto">
            <a:xfrm>
              <a:off x="2986" y="4748"/>
              <a:ext cx="0" cy="381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32" name="Line 61"/>
            <p:cNvSpPr>
              <a:spLocks noChangeAspect="1" noChangeShapeType="1"/>
            </p:cNvSpPr>
            <p:nvPr/>
          </p:nvSpPr>
          <p:spPr bwMode="auto">
            <a:xfrm flipV="1">
              <a:off x="2952" y="6035"/>
              <a:ext cx="0" cy="381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133" name="Text Box 62"/>
          <p:cNvSpPr txBox="1">
            <a:spLocks noChangeAspect="1" noChangeArrowheads="1"/>
          </p:cNvSpPr>
          <p:nvPr/>
        </p:nvSpPr>
        <p:spPr bwMode="auto">
          <a:xfrm>
            <a:off x="1100201" y="2409850"/>
            <a:ext cx="471488" cy="3556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fr-FR" b="1" dirty="0">
                <a:solidFill>
                  <a:srgbClr val="0099CC"/>
                </a:solidFill>
                <a:cs typeface="Times New Roman" pitchFamily="18" charset="0"/>
              </a:rPr>
              <a:t>W</a:t>
            </a:r>
            <a:endParaRPr lang="ar-DZ" b="1" dirty="0">
              <a:solidFill>
                <a:srgbClr val="0099CC"/>
              </a:solidFill>
            </a:endParaRPr>
          </a:p>
        </p:txBody>
      </p:sp>
      <p:sp>
        <p:nvSpPr>
          <p:cNvPr id="134" name="Text Box 63"/>
          <p:cNvSpPr txBox="1">
            <a:spLocks noChangeAspect="1" noChangeArrowheads="1"/>
          </p:cNvSpPr>
          <p:nvPr/>
        </p:nvSpPr>
        <p:spPr bwMode="auto">
          <a:xfrm>
            <a:off x="611189" y="4076725"/>
            <a:ext cx="2159000" cy="49528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 rtl="1"/>
            <a:r>
              <a:rPr lang="ar-DZ" b="1" dirty="0">
                <a:solidFill>
                  <a:srgbClr val="CC00FF"/>
                </a:solidFill>
                <a:ea typeface="Times New Roman" pitchFamily="18" charset="0"/>
                <a:cs typeface="Arabic Transparent" pitchFamily="2" charset="-78"/>
              </a:rPr>
              <a:t>نظام </a:t>
            </a:r>
            <a:r>
              <a:rPr lang="ar-DZ" b="1" dirty="0" smtClean="0">
                <a:solidFill>
                  <a:srgbClr val="CC00FF"/>
                </a:solidFill>
                <a:ea typeface="Times New Roman" pitchFamily="18" charset="0"/>
                <a:cs typeface="Arabic Transparent" pitchFamily="2" charset="-78"/>
              </a:rPr>
              <a:t>التثبيت </a:t>
            </a:r>
            <a:r>
              <a:rPr lang="ar-DZ" b="1" dirty="0">
                <a:solidFill>
                  <a:srgbClr val="CC00FF"/>
                </a:solidFill>
                <a:ea typeface="Times New Roman" pitchFamily="18" charset="0"/>
                <a:cs typeface="Arabic Transparent" pitchFamily="2" charset="-78"/>
              </a:rPr>
              <a:t>(دافعة)</a:t>
            </a:r>
          </a:p>
        </p:txBody>
      </p:sp>
      <p:sp>
        <p:nvSpPr>
          <p:cNvPr id="135" name="Text Box 64"/>
          <p:cNvSpPr txBox="1">
            <a:spLocks noChangeAspect="1" noChangeArrowheads="1"/>
          </p:cNvSpPr>
          <p:nvPr/>
        </p:nvSpPr>
        <p:spPr bwMode="auto">
          <a:xfrm>
            <a:off x="1570492" y="2405087"/>
            <a:ext cx="471488" cy="3540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fr-FR" b="1" dirty="0">
                <a:solidFill>
                  <a:srgbClr val="0099CC"/>
                </a:solidFill>
                <a:cs typeface="Times New Roman" pitchFamily="18" charset="0"/>
              </a:rPr>
              <a:t>E</a:t>
            </a:r>
            <a:endParaRPr lang="ar-DZ" b="1" dirty="0">
              <a:solidFill>
                <a:srgbClr val="0099CC"/>
              </a:solidFill>
            </a:endParaRPr>
          </a:p>
        </p:txBody>
      </p:sp>
      <p:sp>
        <p:nvSpPr>
          <p:cNvPr id="136" name="Text Box 65"/>
          <p:cNvSpPr txBox="1">
            <a:spLocks noChangeAspect="1" noChangeArrowheads="1"/>
          </p:cNvSpPr>
          <p:nvPr/>
        </p:nvSpPr>
        <p:spPr bwMode="auto">
          <a:xfrm>
            <a:off x="3988686" y="3653274"/>
            <a:ext cx="473075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fr-FR" b="1" dirty="0" smtClean="0">
                <a:solidFill>
                  <a:srgbClr val="0099CC"/>
                </a:solidFill>
                <a:cs typeface="Times New Roman" pitchFamily="18" charset="0"/>
              </a:rPr>
              <a:t>C</a:t>
            </a:r>
            <a:endParaRPr lang="ar-DZ" b="1" dirty="0">
              <a:solidFill>
                <a:srgbClr val="0099CC"/>
              </a:solidFill>
            </a:endParaRPr>
          </a:p>
        </p:txBody>
      </p:sp>
      <p:sp>
        <p:nvSpPr>
          <p:cNvPr id="137" name="Text Box 66"/>
          <p:cNvSpPr txBox="1">
            <a:spLocks noChangeAspect="1" noChangeArrowheads="1"/>
          </p:cNvSpPr>
          <p:nvPr/>
        </p:nvSpPr>
        <p:spPr bwMode="auto">
          <a:xfrm>
            <a:off x="1712901" y="4698261"/>
            <a:ext cx="1287463" cy="4127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سائل التبريد</a:t>
            </a:r>
          </a:p>
        </p:txBody>
      </p:sp>
      <p:sp>
        <p:nvSpPr>
          <p:cNvPr id="138" name="Line 69"/>
          <p:cNvSpPr>
            <a:spLocks noChangeShapeType="1"/>
          </p:cNvSpPr>
          <p:nvPr/>
        </p:nvSpPr>
        <p:spPr bwMode="auto">
          <a:xfrm>
            <a:off x="3000376" y="4884411"/>
            <a:ext cx="360363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39" name="Text Box 64"/>
          <p:cNvSpPr txBox="1">
            <a:spLocks noChangeAspect="1" noChangeArrowheads="1"/>
          </p:cNvSpPr>
          <p:nvPr/>
        </p:nvSpPr>
        <p:spPr bwMode="auto">
          <a:xfrm>
            <a:off x="2046624" y="2416992"/>
            <a:ext cx="471488" cy="3540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fr-FR" b="1" dirty="0" smtClean="0">
                <a:solidFill>
                  <a:srgbClr val="0099CC"/>
                </a:solidFill>
                <a:cs typeface="Times New Roman" pitchFamily="18" charset="0"/>
              </a:rPr>
              <a:t>C</a:t>
            </a:r>
            <a:endParaRPr lang="ar-DZ" b="1" dirty="0">
              <a:solidFill>
                <a:srgbClr val="0099CC"/>
              </a:solidFill>
            </a:endParaRPr>
          </a:p>
        </p:txBody>
      </p:sp>
      <p:sp>
        <p:nvSpPr>
          <p:cNvPr id="140" name="Text Box 65"/>
          <p:cNvSpPr txBox="1">
            <a:spLocks noChangeAspect="1" noChangeArrowheads="1"/>
          </p:cNvSpPr>
          <p:nvPr/>
        </p:nvSpPr>
        <p:spPr bwMode="auto">
          <a:xfrm>
            <a:off x="4316120" y="3643314"/>
            <a:ext cx="473075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fr-FR" b="1" dirty="0" smtClean="0">
                <a:solidFill>
                  <a:srgbClr val="0099CC"/>
                </a:solidFill>
                <a:cs typeface="Times New Roman" pitchFamily="18" charset="0"/>
              </a:rPr>
              <a:t>R</a:t>
            </a:r>
            <a:endParaRPr lang="ar-DZ" b="1" dirty="0">
              <a:solidFill>
                <a:srgbClr val="0099CC"/>
              </a:solidFill>
            </a:endParaRPr>
          </a:p>
        </p:txBody>
      </p:sp>
      <p:sp>
        <p:nvSpPr>
          <p:cNvPr id="141" name="Text Box 51"/>
          <p:cNvSpPr txBox="1">
            <a:spLocks noChangeAspect="1" noChangeArrowheads="1"/>
          </p:cNvSpPr>
          <p:nvPr/>
        </p:nvSpPr>
        <p:spPr bwMode="auto">
          <a:xfrm>
            <a:off x="6566328" y="4816194"/>
            <a:ext cx="471488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fr-FR" b="1" dirty="0" smtClean="0">
                <a:solidFill>
                  <a:srgbClr val="0099CC"/>
                </a:solidFill>
                <a:cs typeface="Times New Roman" pitchFamily="18" charset="0"/>
              </a:rPr>
              <a:t>C</a:t>
            </a:r>
            <a:endParaRPr lang="ar-DZ" b="1" dirty="0">
              <a:solidFill>
                <a:srgbClr val="0099CC"/>
              </a:solidFill>
            </a:endParaRPr>
          </a:p>
        </p:txBody>
      </p:sp>
      <p:sp>
        <p:nvSpPr>
          <p:cNvPr id="142" name="Line 28"/>
          <p:cNvSpPr>
            <a:spLocks noChangeAspect="1" noChangeShapeType="1"/>
          </p:cNvSpPr>
          <p:nvPr/>
        </p:nvSpPr>
        <p:spPr bwMode="auto">
          <a:xfrm>
            <a:off x="7125772" y="6012645"/>
            <a:ext cx="252000" cy="1207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43" name="Text Box 44"/>
          <p:cNvSpPr txBox="1">
            <a:spLocks noChangeAspect="1" noChangeArrowheads="1"/>
          </p:cNvSpPr>
          <p:nvPr/>
        </p:nvSpPr>
        <p:spPr bwMode="auto">
          <a:xfrm>
            <a:off x="7143768" y="5834455"/>
            <a:ext cx="817540" cy="59494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b="1" dirty="0" smtClean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نفايات</a:t>
            </a:r>
            <a:endParaRPr lang="fr-FR" b="1" dirty="0">
              <a:solidFill>
                <a:srgbClr val="C00000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 eaLnBrk="0" hangingPunct="0"/>
            <a:endParaRPr lang="ar-DZ" b="1" dirty="0">
              <a:solidFill>
                <a:srgbClr val="C00000"/>
              </a:solidFill>
              <a:ea typeface="Times New Roman" pitchFamily="18" charset="0"/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5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2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5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0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  <p:bldP spid="75843" grpId="0"/>
      <p:bldP spid="75844" grpId="0"/>
      <p:bldP spid="75846" grpId="0"/>
      <p:bldP spid="80" grpId="0"/>
      <p:bldP spid="81" grpId="0"/>
      <p:bldP spid="82" grpId="0"/>
      <p:bldP spid="102" grpId="0" animBg="1"/>
      <p:bldP spid="103" grpId="0" animBg="1"/>
      <p:bldP spid="115" grpId="0"/>
      <p:bldP spid="116" grpId="0"/>
      <p:bldP spid="117" grpId="0"/>
      <p:bldP spid="118" grpId="0" animBg="1"/>
      <p:bldP spid="119" grpId="0" animBg="1"/>
      <p:bldP spid="120" grpId="0"/>
      <p:bldP spid="121" grpId="0"/>
      <p:bldP spid="122" grpId="0"/>
      <p:bldP spid="123" grpId="0"/>
      <p:bldP spid="124" grpId="0"/>
      <p:bldP spid="133" grpId="0"/>
      <p:bldP spid="134" grpId="0"/>
      <p:bldP spid="135" grpId="0"/>
      <p:bldP spid="136" grpId="0"/>
      <p:bldP spid="137" grpId="0"/>
      <p:bldP spid="138" grpId="0" animBg="1"/>
      <p:bldP spid="139" grpId="0"/>
      <p:bldP spid="140" grpId="0"/>
      <p:bldP spid="141" grpId="0"/>
      <p:bldP spid="142" grpId="0" animBg="1"/>
      <p:bldP spid="14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3" name="Rectangle 5"/>
          <p:cNvSpPr>
            <a:spLocks noChangeArrowheads="1"/>
          </p:cNvSpPr>
          <p:nvPr/>
        </p:nvSpPr>
        <p:spPr bwMode="auto">
          <a:xfrm>
            <a:off x="44450" y="187325"/>
            <a:ext cx="9058955" cy="630942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ctr" rtl="1">
              <a:tabLst>
                <a:tab pos="990600" algn="l"/>
              </a:tabLst>
            </a:pPr>
            <a:r>
              <a:rPr lang="ar-DZ" sz="2400" b="1" u="sng" dirty="0">
                <a:solidFill>
                  <a:srgbClr val="FF3300"/>
                </a:solidFill>
                <a:ea typeface="Times New Roman" pitchFamily="18" charset="0"/>
                <a:cs typeface="Arabic Transparent" pitchFamily="2" charset="-78"/>
              </a:rPr>
              <a:t>نظام آلي لتعبئة خراطيش من الدواء</a:t>
            </a:r>
            <a:endParaRPr lang="en-US" sz="2400" b="1" u="sng" dirty="0">
              <a:solidFill>
                <a:srgbClr val="FF3300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 eaLnBrk="0" hangingPunct="0">
              <a:tabLst>
                <a:tab pos="990600" algn="l"/>
              </a:tabLst>
            </a:pPr>
            <a:r>
              <a:rPr lang="ar-DZ" b="1" u="sng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1 </a:t>
            </a:r>
            <a:r>
              <a:rPr lang="ar-DZ" b="1" u="sng" dirty="0" err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b="1" u="sng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دفتر المعطيات :</a:t>
            </a:r>
            <a:endParaRPr lang="en-US" dirty="0">
              <a:solidFill>
                <a:schemeClr val="tx1"/>
              </a:solidFill>
              <a:ea typeface="PMingLiU" pitchFamily="18" charset="-120"/>
            </a:endParaRPr>
          </a:p>
          <a:p>
            <a:pPr algn="r" rtl="1" eaLnBrk="0" hangingPunct="0">
              <a:buFont typeface="Wingdings" pitchFamily="2" charset="2"/>
              <a:buChar char=""/>
              <a:tabLst>
                <a:tab pos="990600" algn="l"/>
              </a:tabLst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هدف النظام الآلي :</a:t>
            </a:r>
            <a:endParaRPr lang="en-US" dirty="0">
              <a:solidFill>
                <a:schemeClr val="tx1"/>
              </a:solidFill>
              <a:cs typeface="Times New Roman" pitchFamily="18" charset="0"/>
            </a:endParaRPr>
          </a:p>
          <a:p>
            <a:pPr algn="r" rtl="1" eaLnBrk="0" hangingPunct="0">
              <a:tabLst>
                <a:tab pos="990600" algn="l"/>
              </a:tabLst>
            </a:pP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              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يجب على النظام أن ينجز في أدنى وقت ممكن </a:t>
            </a:r>
            <a:r>
              <a:rPr lang="ar-DZ" b="1" dirty="0" err="1">
                <a:solidFill>
                  <a:schemeClr val="tx1"/>
                </a:solidFill>
                <a:cs typeface="Arabic Transparent" pitchFamily="2" charset="-78"/>
              </a:rPr>
              <a:t>و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بصفة مستمرة ، تعبئة خراطيش تحتوي على </a:t>
            </a:r>
            <a:r>
              <a:rPr lang="fr-FR" b="1" dirty="0">
                <a:solidFill>
                  <a:schemeClr val="tx1"/>
                </a:solidFill>
                <a:cs typeface="Times New Roman" pitchFamily="18" charset="0"/>
              </a:rPr>
              <a:t>9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علب من</a:t>
            </a:r>
            <a:endParaRPr lang="en-US" dirty="0">
              <a:solidFill>
                <a:schemeClr val="tx1"/>
              </a:solidFill>
              <a:cs typeface="Times New Roman" pitchFamily="18" charset="0"/>
            </a:endParaRPr>
          </a:p>
          <a:p>
            <a:pPr algn="r" rtl="1" eaLnBrk="0" hangingPunct="0">
              <a:tabLst>
                <a:tab pos="990600" algn="l"/>
              </a:tabLst>
            </a:pP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  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الدواء </a:t>
            </a:r>
            <a:r>
              <a:rPr lang="ar-DZ" b="1" dirty="0" err="1">
                <a:solidFill>
                  <a:schemeClr val="tx1"/>
                </a:solidFill>
                <a:cs typeface="Arabic Transparent" pitchFamily="2" charset="-78"/>
              </a:rPr>
              <a:t>و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تصريفها للتخزين وهو يحتوي على:</a:t>
            </a:r>
            <a:endParaRPr lang="en-US" dirty="0">
              <a:solidFill>
                <a:schemeClr val="tx1"/>
              </a:solidFill>
            </a:endParaRPr>
          </a:p>
          <a:p>
            <a:pPr algn="r" rtl="1" eaLnBrk="0" hangingPunct="0">
              <a:tabLst>
                <a:tab pos="990600" algn="l"/>
              </a:tabLst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1 </a:t>
            </a:r>
            <a:r>
              <a:rPr lang="ar-DZ" b="1" dirty="0" err="1">
                <a:solidFill>
                  <a:schemeClr val="tx1"/>
                </a:solidFill>
                <a:cs typeface="Arabic Transparent" pitchFamily="2" charset="-78"/>
              </a:rPr>
              <a:t>ـ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مركز</a:t>
            </a:r>
            <a:r>
              <a:rPr lang="ar-DZ" altLang="zh-TW" sz="2000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SA" altLang="zh-TW" b="1" dirty="0">
                <a:solidFill>
                  <a:schemeClr val="tx1"/>
                </a:solidFill>
                <a:cs typeface="Arabic Transparent" pitchFamily="2" charset="-78"/>
              </a:rPr>
              <a:t>الإتيان</a:t>
            </a:r>
            <a:r>
              <a:rPr lang="fr-FR" altLang="zh-TW" b="1" dirty="0">
                <a:solidFill>
                  <a:schemeClr val="tx1"/>
                </a:solidFill>
                <a:ea typeface="PMingLiU" pitchFamily="18" charset="-120"/>
              </a:rPr>
              <a:t>.</a:t>
            </a:r>
            <a:r>
              <a:rPr lang="ar-SA" altLang="zh-TW" b="1" dirty="0">
                <a:solidFill>
                  <a:schemeClr val="tx1"/>
                </a:solidFill>
                <a:cs typeface="Arabic Transparent" pitchFamily="2" charset="-78"/>
              </a:rPr>
              <a:t>    2 </a:t>
            </a:r>
            <a:r>
              <a:rPr lang="ar-SA" altLang="zh-TW" b="1" dirty="0" err="1">
                <a:solidFill>
                  <a:schemeClr val="tx1"/>
                </a:solidFill>
                <a:cs typeface="Arabic Transparent" pitchFamily="2" charset="-78"/>
              </a:rPr>
              <a:t>ـ</a:t>
            </a:r>
            <a:r>
              <a:rPr lang="ar-DZ" altLang="zh-TW" b="1" dirty="0">
                <a:solidFill>
                  <a:schemeClr val="tx1"/>
                </a:solidFill>
                <a:cs typeface="Arabic Transparent" pitchFamily="2" charset="-78"/>
              </a:rPr>
              <a:t> مركز</a:t>
            </a:r>
            <a:r>
              <a:rPr lang="ar-DZ" altLang="zh-TW" sz="2000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SA" altLang="zh-TW" b="1" dirty="0">
                <a:solidFill>
                  <a:schemeClr val="tx1"/>
                </a:solidFill>
                <a:cs typeface="Arabic Transparent" pitchFamily="2" charset="-78"/>
              </a:rPr>
              <a:t>الدفع</a:t>
            </a:r>
            <a:r>
              <a:rPr lang="fr-FR" altLang="zh-TW" b="1" dirty="0">
                <a:solidFill>
                  <a:schemeClr val="tx1"/>
                </a:solidFill>
                <a:ea typeface="PMingLiU" pitchFamily="18" charset="-120"/>
              </a:rPr>
              <a:t>.</a:t>
            </a:r>
            <a:r>
              <a:rPr lang="ar-SA" altLang="zh-TW" b="1" dirty="0">
                <a:solidFill>
                  <a:schemeClr val="tx1"/>
                </a:solidFill>
                <a:cs typeface="Arabic Transparent" pitchFamily="2" charset="-78"/>
              </a:rPr>
              <a:t>      3 </a:t>
            </a:r>
            <a:r>
              <a:rPr lang="ar-SA" altLang="zh-TW" b="1" dirty="0" err="1">
                <a:solidFill>
                  <a:schemeClr val="tx1"/>
                </a:solidFill>
                <a:cs typeface="Arabic Transparent" pitchFamily="2" charset="-78"/>
              </a:rPr>
              <a:t>ـ</a:t>
            </a:r>
            <a:r>
              <a:rPr lang="ar-SA" altLang="zh-TW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altLang="zh-TW" b="1" dirty="0">
                <a:solidFill>
                  <a:schemeClr val="tx1"/>
                </a:solidFill>
                <a:cs typeface="Arabic Transparent" pitchFamily="2" charset="-78"/>
              </a:rPr>
              <a:t>مركز</a:t>
            </a:r>
            <a:r>
              <a:rPr lang="ar-DZ" altLang="zh-TW" sz="2000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SA" altLang="zh-TW" b="1" dirty="0">
                <a:solidFill>
                  <a:schemeClr val="tx1"/>
                </a:solidFill>
                <a:cs typeface="Arabic Transparent" pitchFamily="2" charset="-78"/>
              </a:rPr>
              <a:t>العد </a:t>
            </a:r>
            <a:r>
              <a:rPr lang="ar-SA" altLang="zh-TW" b="1" dirty="0" err="1">
                <a:solidFill>
                  <a:schemeClr val="tx1"/>
                </a:solidFill>
                <a:cs typeface="Arabic Transparent" pitchFamily="2" charset="-78"/>
              </a:rPr>
              <a:t>و</a:t>
            </a:r>
            <a:r>
              <a:rPr lang="ar-SA" altLang="zh-TW" b="1" dirty="0">
                <a:solidFill>
                  <a:schemeClr val="tx1"/>
                </a:solidFill>
                <a:cs typeface="Arabic Transparent" pitchFamily="2" charset="-78"/>
              </a:rPr>
              <a:t> التجميع</a:t>
            </a:r>
            <a:r>
              <a:rPr lang="fr-FR" altLang="zh-TW" b="1" dirty="0">
                <a:solidFill>
                  <a:schemeClr val="tx1"/>
                </a:solidFill>
                <a:ea typeface="PMingLiU" pitchFamily="18" charset="-120"/>
              </a:rPr>
              <a:t>.</a:t>
            </a:r>
            <a:r>
              <a:rPr lang="ar-SA" altLang="zh-TW" b="1" dirty="0">
                <a:solidFill>
                  <a:schemeClr val="tx1"/>
                </a:solidFill>
                <a:cs typeface="Arabic Transparent" pitchFamily="2" charset="-78"/>
              </a:rPr>
              <a:t>     4 </a:t>
            </a:r>
            <a:r>
              <a:rPr lang="ar-DZ" altLang="zh-TW" b="1" dirty="0">
                <a:solidFill>
                  <a:schemeClr val="tx1"/>
                </a:solidFill>
                <a:cs typeface="Arabic Transparent" pitchFamily="2" charset="-78"/>
              </a:rPr>
              <a:t>ـ مركز</a:t>
            </a:r>
            <a:r>
              <a:rPr lang="ar-SA" altLang="zh-TW" b="1" dirty="0">
                <a:solidFill>
                  <a:schemeClr val="tx1"/>
                </a:solidFill>
                <a:cs typeface="Arabic Transparent" pitchFamily="2" charset="-78"/>
              </a:rPr>
              <a:t> التعبئة</a:t>
            </a:r>
            <a:r>
              <a:rPr lang="fr-FR" altLang="zh-TW" b="1" dirty="0">
                <a:solidFill>
                  <a:schemeClr val="tx1"/>
                </a:solidFill>
                <a:ea typeface="PMingLiU" pitchFamily="18" charset="-120"/>
              </a:rPr>
              <a:t>.</a:t>
            </a:r>
            <a:endParaRPr lang="en-US" altLang="zh-TW" dirty="0">
              <a:solidFill>
                <a:schemeClr val="tx1"/>
              </a:solidFill>
              <a:ea typeface="PMingLiU" pitchFamily="18" charset="-120"/>
            </a:endParaRPr>
          </a:p>
          <a:p>
            <a:pPr algn="r" rtl="1" eaLnBrk="0" hangingPunct="0">
              <a:buFont typeface="Wingdings" pitchFamily="2" charset="2"/>
              <a:buChar char=""/>
              <a:tabLst>
                <a:tab pos="990600" algn="l"/>
              </a:tabLst>
            </a:pPr>
            <a:r>
              <a:rPr lang="ar-DZ" altLang="zh-TW" b="1" dirty="0">
                <a:solidFill>
                  <a:schemeClr val="tx1"/>
                </a:solidFill>
                <a:cs typeface="Arabic Transparent" pitchFamily="2" charset="-78"/>
              </a:rPr>
              <a:t>المواد :</a:t>
            </a:r>
            <a:endParaRPr lang="en-US" altLang="zh-TW" dirty="0">
              <a:solidFill>
                <a:schemeClr val="tx1"/>
              </a:solidFill>
              <a:ea typeface="PMingLiU" pitchFamily="18" charset="-120"/>
            </a:endParaRPr>
          </a:p>
          <a:p>
            <a:pPr algn="r" rtl="1" eaLnBrk="0" hangingPunct="0">
              <a:tabLst>
                <a:tab pos="990600" algn="l"/>
              </a:tabLst>
            </a:pPr>
            <a:r>
              <a:rPr lang="ar-DZ" altLang="zh-TW" b="1" dirty="0">
                <a:solidFill>
                  <a:schemeClr val="tx1"/>
                </a:solidFill>
                <a:cs typeface="Arabic Transparent" pitchFamily="2" charset="-78"/>
              </a:rPr>
              <a:t>               ـ علب دواء جاهزة .</a:t>
            </a:r>
            <a:endParaRPr lang="en-US" altLang="zh-TW" dirty="0">
              <a:solidFill>
                <a:schemeClr val="tx1"/>
              </a:solidFill>
              <a:ea typeface="PMingLiU" pitchFamily="18" charset="-120"/>
            </a:endParaRPr>
          </a:p>
          <a:p>
            <a:pPr algn="r" rtl="1" eaLnBrk="0" hangingPunct="0">
              <a:tabLst>
                <a:tab pos="990600" algn="l"/>
              </a:tabLst>
            </a:pPr>
            <a:r>
              <a:rPr lang="fr-FR" altLang="zh-TW" b="1" dirty="0">
                <a:solidFill>
                  <a:schemeClr val="tx1"/>
                </a:solidFill>
                <a:ea typeface="PMingLiU" pitchFamily="18" charset="-120"/>
              </a:rPr>
              <a:t>                 </a:t>
            </a:r>
            <a:r>
              <a:rPr lang="ar-DZ" altLang="zh-TW" b="1" dirty="0">
                <a:solidFill>
                  <a:schemeClr val="tx1"/>
                </a:solidFill>
                <a:cs typeface="Arabic Transparent" pitchFamily="2" charset="-78"/>
              </a:rPr>
              <a:t>ـ خراطيش فارغة .</a:t>
            </a:r>
          </a:p>
          <a:p>
            <a:pPr algn="r" rtl="1" eaLnBrk="0" hangingPunct="0">
              <a:tabLst>
                <a:tab pos="990600" algn="l"/>
              </a:tabLst>
            </a:pPr>
            <a:endParaRPr lang="en-US" altLang="zh-TW" dirty="0">
              <a:solidFill>
                <a:schemeClr val="tx1"/>
              </a:solidFill>
              <a:ea typeface="PMingLiU" pitchFamily="18" charset="-120"/>
            </a:endParaRPr>
          </a:p>
          <a:p>
            <a:pPr algn="r" rtl="1" eaLnBrk="0" hangingPunct="0">
              <a:buFont typeface="Wingdings" pitchFamily="2" charset="2"/>
              <a:buChar char=""/>
              <a:tabLst>
                <a:tab pos="990600" algn="l"/>
              </a:tabLst>
            </a:pPr>
            <a:r>
              <a:rPr lang="ar-DZ" altLang="zh-TW" b="1" dirty="0">
                <a:solidFill>
                  <a:schemeClr val="tx1"/>
                </a:solidFill>
                <a:cs typeface="Arabic Transparent" pitchFamily="2" charset="-78"/>
              </a:rPr>
              <a:t>وصف الكيفية :</a:t>
            </a:r>
            <a:endParaRPr lang="en-US" altLang="zh-TW" dirty="0">
              <a:solidFill>
                <a:schemeClr val="tx1"/>
              </a:solidFill>
              <a:ea typeface="PMingLiU" pitchFamily="18" charset="-120"/>
            </a:endParaRPr>
          </a:p>
          <a:p>
            <a:pPr algn="r" rtl="1" eaLnBrk="0" hangingPunct="0">
              <a:tabLst>
                <a:tab pos="990600" algn="l"/>
              </a:tabLst>
            </a:pPr>
            <a:r>
              <a:rPr lang="fr-FR" altLang="zh-TW" b="1" dirty="0">
                <a:solidFill>
                  <a:schemeClr val="tx1"/>
                </a:solidFill>
                <a:ea typeface="PMingLiU" pitchFamily="18" charset="-120"/>
              </a:rPr>
              <a:t>           </a:t>
            </a:r>
            <a:r>
              <a:rPr lang="ar-SA" altLang="zh-TW" b="1" dirty="0">
                <a:solidFill>
                  <a:schemeClr val="tx1"/>
                </a:solidFill>
                <a:cs typeface="Arabic Transparent" pitchFamily="2" charset="-78"/>
              </a:rPr>
              <a:t>تتقدم علب من </a:t>
            </a:r>
            <a:r>
              <a:rPr lang="ar-DZ" altLang="zh-TW" b="1" dirty="0">
                <a:solidFill>
                  <a:schemeClr val="tx1"/>
                </a:solidFill>
                <a:cs typeface="Arabic Transparent" pitchFamily="2" charset="-78"/>
              </a:rPr>
              <a:t>الدواء</a:t>
            </a:r>
            <a:r>
              <a:rPr lang="ar-SA" altLang="zh-TW" b="1" dirty="0">
                <a:solidFill>
                  <a:schemeClr val="tx1"/>
                </a:solidFill>
                <a:cs typeface="Arabic Transparent" pitchFamily="2" charset="-78"/>
              </a:rPr>
              <a:t> جاهزة بواسطة بساط متحرك (</a:t>
            </a:r>
            <a:r>
              <a:rPr lang="fr-FR" altLang="zh-TW" sz="1400" b="1" dirty="0">
                <a:solidFill>
                  <a:schemeClr val="tx1"/>
                </a:solidFill>
                <a:ea typeface="PMingLiU" pitchFamily="18" charset="-120"/>
              </a:rPr>
              <a:t>T1</a:t>
            </a:r>
            <a:r>
              <a:rPr lang="ar-SA" altLang="zh-TW" b="1" dirty="0">
                <a:solidFill>
                  <a:schemeClr val="tx1"/>
                </a:solidFill>
                <a:cs typeface="Arabic Transparent" pitchFamily="2" charset="-78"/>
              </a:rPr>
              <a:t>) نحو الأسفل ، الواحدة بعد الأخرى ، ثم تدفع</a:t>
            </a:r>
            <a:endParaRPr lang="en-US" altLang="zh-TW" dirty="0">
              <a:solidFill>
                <a:schemeClr val="tx1"/>
              </a:solidFill>
              <a:ea typeface="PMingLiU" pitchFamily="18" charset="-120"/>
            </a:endParaRPr>
          </a:p>
          <a:p>
            <a:pPr algn="r" rtl="1" eaLnBrk="0" hangingPunct="0">
              <a:tabLst>
                <a:tab pos="990600" algn="l"/>
              </a:tabLst>
            </a:pPr>
            <a:r>
              <a:rPr lang="fr-FR" altLang="zh-TW" b="1" dirty="0">
                <a:solidFill>
                  <a:schemeClr val="tx1"/>
                </a:solidFill>
                <a:ea typeface="PMingLiU" pitchFamily="18" charset="-120"/>
              </a:rPr>
              <a:t>            </a:t>
            </a:r>
            <a:r>
              <a:rPr lang="ar-SA" altLang="zh-TW" b="1" dirty="0">
                <a:solidFill>
                  <a:schemeClr val="tx1"/>
                </a:solidFill>
                <a:cs typeface="Arabic Transparent" pitchFamily="2" charset="-78"/>
              </a:rPr>
              <a:t>إلى مركز العد </a:t>
            </a:r>
            <a:r>
              <a:rPr lang="ar-SA" altLang="zh-TW" b="1" dirty="0" err="1">
                <a:solidFill>
                  <a:schemeClr val="tx1"/>
                </a:solidFill>
                <a:cs typeface="Arabic Transparent" pitchFamily="2" charset="-78"/>
              </a:rPr>
              <a:t>و</a:t>
            </a:r>
            <a:r>
              <a:rPr lang="ar-SA" altLang="zh-TW" b="1" dirty="0">
                <a:solidFill>
                  <a:schemeClr val="tx1"/>
                </a:solidFill>
                <a:cs typeface="Arabic Transparent" pitchFamily="2" charset="-78"/>
              </a:rPr>
              <a:t> التجميع بحيث تتقدم العلبة بواسطة بساط متحرك (</a:t>
            </a:r>
            <a:r>
              <a:rPr lang="fr-FR" altLang="zh-TW" sz="1400" b="1" dirty="0">
                <a:solidFill>
                  <a:schemeClr val="tx1"/>
                </a:solidFill>
                <a:ea typeface="PMingLiU" pitchFamily="18" charset="-120"/>
              </a:rPr>
              <a:t>T2</a:t>
            </a:r>
            <a:r>
              <a:rPr lang="ar-SA" altLang="zh-TW" b="1" dirty="0">
                <a:solidFill>
                  <a:schemeClr val="tx1"/>
                </a:solidFill>
                <a:cs typeface="Arabic Transparent" pitchFamily="2" charset="-78"/>
              </a:rPr>
              <a:t>) بمسافة لتسمح لعلبة ثانية</a:t>
            </a:r>
            <a:endParaRPr lang="en-US" altLang="zh-TW" dirty="0">
              <a:solidFill>
                <a:schemeClr val="tx1"/>
              </a:solidFill>
              <a:ea typeface="PMingLiU" pitchFamily="18" charset="-120"/>
            </a:endParaRPr>
          </a:p>
          <a:p>
            <a:pPr algn="r" rtl="1" eaLnBrk="0" hangingPunct="0">
              <a:tabLst>
                <a:tab pos="990600" algn="l"/>
              </a:tabLst>
            </a:pPr>
            <a:r>
              <a:rPr lang="fr-FR" altLang="zh-TW" b="1" dirty="0">
                <a:solidFill>
                  <a:schemeClr val="tx1"/>
                </a:solidFill>
                <a:ea typeface="PMingLiU" pitchFamily="18" charset="-120"/>
              </a:rPr>
              <a:t>            </a:t>
            </a:r>
            <a:r>
              <a:rPr lang="ar-SA" altLang="zh-TW" b="1" dirty="0">
                <a:solidFill>
                  <a:schemeClr val="tx1"/>
                </a:solidFill>
                <a:cs typeface="Arabic Transparent" pitchFamily="2" charset="-78"/>
              </a:rPr>
              <a:t>أن تأخذ مكانها ، بعد حضور </a:t>
            </a:r>
            <a:r>
              <a:rPr lang="fr-FR" altLang="zh-TW" b="1" dirty="0">
                <a:solidFill>
                  <a:schemeClr val="tx1"/>
                </a:solidFill>
                <a:ea typeface="PMingLiU" pitchFamily="18" charset="-120"/>
              </a:rPr>
              <a:t>9</a:t>
            </a:r>
            <a:r>
              <a:rPr lang="ar-SA" altLang="zh-TW" b="1" dirty="0">
                <a:solidFill>
                  <a:schemeClr val="tx1"/>
                </a:solidFill>
                <a:cs typeface="Arabic Transparent" pitchFamily="2" charset="-78"/>
              </a:rPr>
              <a:t> علب من </a:t>
            </a:r>
            <a:r>
              <a:rPr lang="ar-DZ" altLang="zh-TW" b="1" dirty="0">
                <a:solidFill>
                  <a:schemeClr val="tx1"/>
                </a:solidFill>
                <a:cs typeface="Arabic Transparent" pitchFamily="2" charset="-78"/>
              </a:rPr>
              <a:t>الدواء</a:t>
            </a:r>
            <a:r>
              <a:rPr lang="ar-SA" altLang="zh-TW" b="1" dirty="0">
                <a:solidFill>
                  <a:schemeClr val="tx1"/>
                </a:solidFill>
                <a:cs typeface="Arabic Transparent" pitchFamily="2" charset="-78"/>
              </a:rPr>
              <a:t> تدفع المجموعة إلى مركز التعبئة .</a:t>
            </a:r>
            <a:endParaRPr lang="en-US" altLang="zh-TW" dirty="0">
              <a:solidFill>
                <a:schemeClr val="tx1"/>
              </a:solidFill>
              <a:ea typeface="PMingLiU" pitchFamily="18" charset="-120"/>
            </a:endParaRPr>
          </a:p>
          <a:p>
            <a:pPr algn="r" rtl="1" eaLnBrk="0" hangingPunct="0">
              <a:tabLst>
                <a:tab pos="990600" algn="l"/>
              </a:tabLst>
            </a:pPr>
            <a:r>
              <a:rPr lang="ar-SA" altLang="zh-TW" b="1" dirty="0">
                <a:solidFill>
                  <a:schemeClr val="tx1"/>
                </a:solidFill>
                <a:cs typeface="Arabic Transparent" pitchFamily="2" charset="-78"/>
              </a:rPr>
              <a:t>ملاحظة :</a:t>
            </a:r>
            <a:endParaRPr lang="en-US" altLang="zh-TW" dirty="0">
              <a:solidFill>
                <a:schemeClr val="tx1"/>
              </a:solidFill>
              <a:ea typeface="PMingLiU" pitchFamily="18" charset="-120"/>
            </a:endParaRPr>
          </a:p>
          <a:p>
            <a:pPr algn="r" rtl="1" eaLnBrk="0" hangingPunct="0">
              <a:tabLst>
                <a:tab pos="990600" algn="l"/>
              </a:tabLst>
            </a:pPr>
            <a:r>
              <a:rPr lang="ar-SA" altLang="zh-TW" b="1" dirty="0">
                <a:solidFill>
                  <a:schemeClr val="tx1"/>
                </a:solidFill>
                <a:cs typeface="Arabic Transparent" pitchFamily="2" charset="-78"/>
              </a:rPr>
              <a:t>ـ الإتيان بالخراطيش الفارغة خارج عن الدراسة .</a:t>
            </a:r>
            <a:endParaRPr lang="ar-DZ" altLang="zh-TW" b="1" dirty="0">
              <a:solidFill>
                <a:schemeClr val="tx1"/>
              </a:solidFill>
              <a:cs typeface="Arabic Transparent" pitchFamily="2" charset="-78"/>
            </a:endParaRPr>
          </a:p>
          <a:p>
            <a:pPr algn="r" rtl="1" eaLnBrk="0" hangingPunct="0">
              <a:tabLst>
                <a:tab pos="990600" algn="l"/>
              </a:tabLst>
            </a:pPr>
            <a:endParaRPr lang="en-US" altLang="zh-TW" dirty="0">
              <a:solidFill>
                <a:schemeClr val="tx1"/>
              </a:solidFill>
              <a:ea typeface="PMingLiU" pitchFamily="18" charset="-120"/>
            </a:endParaRPr>
          </a:p>
          <a:p>
            <a:pPr algn="r" rtl="1" eaLnBrk="0" hangingPunct="0">
              <a:buFont typeface="Wingdings" pitchFamily="2" charset="2"/>
              <a:buChar char=""/>
              <a:tabLst>
                <a:tab pos="990600" algn="l"/>
              </a:tabLst>
            </a:pPr>
            <a:r>
              <a:rPr lang="ar-SA" altLang="zh-TW" b="1" dirty="0">
                <a:solidFill>
                  <a:schemeClr val="tx1"/>
                </a:solidFill>
                <a:cs typeface="Arabic Transparent" pitchFamily="2" charset="-78"/>
              </a:rPr>
              <a:t>الاستغلال : تحتاج العملية إلى وجود شخصين :</a:t>
            </a:r>
            <a:endParaRPr lang="en-US" altLang="zh-TW" dirty="0">
              <a:solidFill>
                <a:schemeClr val="tx1"/>
              </a:solidFill>
              <a:ea typeface="PMingLiU" pitchFamily="18" charset="-120"/>
            </a:endParaRPr>
          </a:p>
          <a:p>
            <a:pPr algn="r" rtl="1" eaLnBrk="0" hangingPunct="0">
              <a:tabLst>
                <a:tab pos="990600" algn="l"/>
              </a:tabLst>
            </a:pPr>
            <a:r>
              <a:rPr lang="fr-FR" altLang="zh-TW" b="1" dirty="0">
                <a:solidFill>
                  <a:schemeClr val="tx1"/>
                </a:solidFill>
                <a:ea typeface="PMingLiU" pitchFamily="18" charset="-120"/>
              </a:rPr>
              <a:t>               </a:t>
            </a:r>
            <a:r>
              <a:rPr lang="ar-SA" altLang="zh-TW" b="1" dirty="0">
                <a:solidFill>
                  <a:schemeClr val="tx1"/>
                </a:solidFill>
                <a:cs typeface="Arabic Transparent" pitchFamily="2" charset="-78"/>
              </a:rPr>
              <a:t>ـ عامل اختصاصي لقيادة </a:t>
            </a:r>
            <a:r>
              <a:rPr lang="ar-SA" altLang="zh-TW" b="1" dirty="0" err="1">
                <a:solidFill>
                  <a:schemeClr val="tx1"/>
                </a:solidFill>
                <a:cs typeface="Arabic Transparent" pitchFamily="2" charset="-78"/>
              </a:rPr>
              <a:t>و</a:t>
            </a:r>
            <a:r>
              <a:rPr lang="ar-SA" altLang="zh-TW" b="1" dirty="0">
                <a:solidFill>
                  <a:schemeClr val="tx1"/>
                </a:solidFill>
                <a:cs typeface="Arabic Transparent" pitchFamily="2" charset="-78"/>
              </a:rPr>
              <a:t> مراقبة النظام </a:t>
            </a:r>
            <a:r>
              <a:rPr lang="ar-SA" altLang="zh-TW" b="1" dirty="0" err="1">
                <a:solidFill>
                  <a:schemeClr val="tx1"/>
                </a:solidFill>
                <a:cs typeface="Arabic Transparent" pitchFamily="2" charset="-78"/>
              </a:rPr>
              <a:t>و</a:t>
            </a:r>
            <a:r>
              <a:rPr lang="ar-SA" altLang="zh-TW" b="1" dirty="0">
                <a:solidFill>
                  <a:schemeClr val="tx1"/>
                </a:solidFill>
                <a:cs typeface="Arabic Transparent" pitchFamily="2" charset="-78"/>
              </a:rPr>
              <a:t> الصيانة .</a:t>
            </a:r>
            <a:endParaRPr lang="en-US" altLang="zh-TW" dirty="0">
              <a:solidFill>
                <a:schemeClr val="tx1"/>
              </a:solidFill>
              <a:ea typeface="PMingLiU" pitchFamily="18" charset="-120"/>
            </a:endParaRPr>
          </a:p>
          <a:p>
            <a:pPr algn="r" rtl="1" eaLnBrk="0" hangingPunct="0">
              <a:tabLst>
                <a:tab pos="990600" algn="l"/>
              </a:tabLst>
            </a:pPr>
            <a:r>
              <a:rPr lang="fr-FR" altLang="zh-TW" b="1" dirty="0">
                <a:solidFill>
                  <a:schemeClr val="tx1"/>
                </a:solidFill>
                <a:ea typeface="PMingLiU" pitchFamily="18" charset="-120"/>
              </a:rPr>
              <a:t>               </a:t>
            </a:r>
            <a:r>
              <a:rPr lang="ar-DZ" altLang="zh-TW" b="1" dirty="0">
                <a:solidFill>
                  <a:schemeClr val="tx1"/>
                </a:solidFill>
                <a:cs typeface="Arabic Transparent" pitchFamily="2" charset="-78"/>
              </a:rPr>
              <a:t>ـ عامل بدون اختصاص لنقل العلب غير المرغوب فيها ( علب صغيرة ، فارغة ...الخ ).</a:t>
            </a:r>
          </a:p>
          <a:p>
            <a:pPr algn="r" rtl="1" eaLnBrk="0" hangingPunct="0">
              <a:tabLst>
                <a:tab pos="990600" algn="l"/>
              </a:tabLst>
            </a:pPr>
            <a:endParaRPr lang="en-US" altLang="zh-TW" dirty="0">
              <a:solidFill>
                <a:schemeClr val="tx1"/>
              </a:solidFill>
              <a:ea typeface="PMingLiU" pitchFamily="18" charset="-120"/>
            </a:endParaRPr>
          </a:p>
          <a:p>
            <a:pPr algn="r" rtl="1" eaLnBrk="0" hangingPunct="0">
              <a:tabLst>
                <a:tab pos="990600" algn="l"/>
              </a:tabLst>
            </a:pPr>
            <a:r>
              <a:rPr lang="ar-DZ" altLang="zh-TW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الأمن :حسب اتفاقيات الأمن المعمول بها</a:t>
            </a:r>
            <a:r>
              <a:rPr lang="fr-FR" altLang="zh-TW" b="1" dirty="0">
                <a:solidFill>
                  <a:schemeClr val="tx1"/>
                </a:solidFill>
                <a:latin typeface="Times New Roman" pitchFamily="18" charset="0"/>
                <a:ea typeface="PMingLiU" pitchFamily="18" charset="-120"/>
                <a:cs typeface="Arabic Transparent" pitchFamily="2" charset="-78"/>
              </a:rPr>
              <a:t>.</a:t>
            </a:r>
            <a:r>
              <a:rPr lang="en-US" altLang="zh-TW" dirty="0">
                <a:solidFill>
                  <a:schemeClr val="tx1"/>
                </a:solidFill>
                <a:ea typeface="PMingLiU" pitchFamily="18" charset="-12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4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942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942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942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942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942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942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942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942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942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942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942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9421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9421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9421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9421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9421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9421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9421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85728"/>
            <a:ext cx="8381483" cy="61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14283" y="180956"/>
            <a:ext cx="4643290" cy="2445340"/>
            <a:chOff x="871" y="12785"/>
            <a:chExt cx="6692" cy="3374"/>
          </a:xfrm>
        </p:grpSpPr>
        <p:sp>
          <p:nvSpPr>
            <p:cNvPr id="64517" name="Text Box 28"/>
            <p:cNvSpPr txBox="1">
              <a:spLocks noChangeArrowheads="1"/>
            </p:cNvSpPr>
            <p:nvPr/>
          </p:nvSpPr>
          <p:spPr bwMode="auto">
            <a:xfrm>
              <a:off x="871" y="13650"/>
              <a:ext cx="1394" cy="75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علب دواء</a:t>
              </a:r>
              <a:endParaRPr lang="fr-FR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endParaRPr>
            </a:p>
            <a:p>
              <a:pPr algn="r" rtl="1" eaLnBrk="0" hangingPunct="0"/>
              <a:r>
                <a:rPr lang="ar-DZ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جاهزة </a:t>
              </a:r>
              <a:endParaRPr lang="ar-DZ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930" y="12785"/>
              <a:ext cx="6633" cy="3374"/>
              <a:chOff x="930" y="12814"/>
              <a:chExt cx="6633" cy="3374"/>
            </a:xfrm>
          </p:grpSpPr>
          <p:sp>
            <p:nvSpPr>
              <p:cNvPr id="64519" name="Rectangle 27"/>
              <p:cNvSpPr>
                <a:spLocks noChangeArrowheads="1"/>
              </p:cNvSpPr>
              <p:nvPr/>
            </p:nvSpPr>
            <p:spPr bwMode="auto">
              <a:xfrm>
                <a:off x="2815" y="13592"/>
                <a:ext cx="3016" cy="1406"/>
              </a:xfrm>
              <a:prstGeom prst="rect">
                <a:avLst/>
              </a:prstGeom>
              <a:noFill/>
              <a:ln w="381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64520" name="Line 26"/>
              <p:cNvSpPr>
                <a:spLocks noChangeShapeType="1"/>
              </p:cNvSpPr>
              <p:nvPr/>
            </p:nvSpPr>
            <p:spPr bwMode="auto">
              <a:xfrm>
                <a:off x="3211" y="13248"/>
                <a:ext cx="0" cy="323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64521" name="Line 25"/>
              <p:cNvSpPr>
                <a:spLocks noChangeShapeType="1"/>
              </p:cNvSpPr>
              <p:nvPr/>
            </p:nvSpPr>
            <p:spPr bwMode="auto">
              <a:xfrm flipH="1">
                <a:off x="2232" y="13926"/>
                <a:ext cx="548" cy="0"/>
              </a:xfrm>
              <a:prstGeom prst="line">
                <a:avLst/>
              </a:prstGeom>
              <a:ln>
                <a:headEnd type="triangle" w="med" len="med"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64522" name="Line 24"/>
              <p:cNvSpPr>
                <a:spLocks noChangeShapeType="1"/>
              </p:cNvSpPr>
              <p:nvPr/>
            </p:nvSpPr>
            <p:spPr bwMode="auto">
              <a:xfrm flipV="1">
                <a:off x="3641" y="15011"/>
                <a:ext cx="0" cy="444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64523" name="Text Box 23"/>
              <p:cNvSpPr txBox="1">
                <a:spLocks noChangeArrowheads="1"/>
              </p:cNvSpPr>
              <p:nvPr/>
            </p:nvSpPr>
            <p:spPr bwMode="auto">
              <a:xfrm>
                <a:off x="4278" y="12814"/>
                <a:ext cx="705" cy="509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r" rtl="1"/>
                <a:r>
                  <a:rPr lang="fr-FR" b="1" dirty="0" smtClean="0">
                    <a:solidFill>
                      <a:schemeClr val="tx1"/>
                    </a:solidFill>
                    <a:ea typeface="Times New Roman" pitchFamily="18" charset="0"/>
                    <a:cs typeface="Arabic Transparent" pitchFamily="2" charset="-78"/>
                  </a:rPr>
                  <a:t>C</a:t>
                </a:r>
                <a:endParaRPr lang="ar-DZ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endParaRPr>
              </a:p>
            </p:txBody>
          </p:sp>
          <p:sp>
            <p:nvSpPr>
              <p:cNvPr id="64524" name="Text Box 22"/>
              <p:cNvSpPr txBox="1">
                <a:spLocks noChangeArrowheads="1"/>
              </p:cNvSpPr>
              <p:nvPr/>
            </p:nvSpPr>
            <p:spPr bwMode="auto">
              <a:xfrm>
                <a:off x="2849" y="12842"/>
                <a:ext cx="705" cy="472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r" rtl="1"/>
                <a:r>
                  <a:rPr lang="ar-DZ" b="1" dirty="0">
                    <a:solidFill>
                      <a:schemeClr val="tx1"/>
                    </a:solidFill>
                    <a:ea typeface="Times New Roman" pitchFamily="18" charset="0"/>
                    <a:cs typeface="Arabic Transparent" pitchFamily="2" charset="-78"/>
                  </a:rPr>
                  <a:t> </a:t>
                </a:r>
                <a:r>
                  <a:rPr lang="fr-FR" b="1" dirty="0" smtClean="0">
                    <a:solidFill>
                      <a:schemeClr val="tx1"/>
                    </a:solidFill>
                    <a:ea typeface="Times New Roman" pitchFamily="18" charset="0"/>
                    <a:cs typeface="Arabic Transparent" pitchFamily="2" charset="-78"/>
                  </a:rPr>
                  <a:t>W</a:t>
                </a:r>
                <a:endParaRPr lang="ar-DZ" dirty="0">
                  <a:solidFill>
                    <a:schemeClr val="tx1"/>
                  </a:solidFill>
                  <a:cs typeface="Arabic Transparent" pitchFamily="2" charset="-78"/>
                </a:endParaRPr>
              </a:p>
            </p:txBody>
          </p:sp>
          <p:sp>
            <p:nvSpPr>
              <p:cNvPr id="64525" name="Text Box 21"/>
              <p:cNvSpPr txBox="1">
                <a:spLocks noChangeArrowheads="1"/>
              </p:cNvSpPr>
              <p:nvPr/>
            </p:nvSpPr>
            <p:spPr bwMode="auto">
              <a:xfrm>
                <a:off x="5805" y="14460"/>
                <a:ext cx="1260" cy="762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r" rtl="1"/>
                <a:r>
                  <a:rPr lang="ar-DZ" b="1" dirty="0">
                    <a:solidFill>
                      <a:schemeClr val="tx1"/>
                    </a:solidFill>
                    <a:ea typeface="Times New Roman" pitchFamily="18" charset="0"/>
                    <a:cs typeface="Arabic Transparent" pitchFamily="2" charset="-78"/>
                  </a:rPr>
                  <a:t>تقرير</a:t>
                </a:r>
                <a:endParaRPr lang="ar-DZ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endParaRPr>
              </a:p>
            </p:txBody>
          </p:sp>
          <p:sp>
            <p:nvSpPr>
              <p:cNvPr id="64526" name="Text Box 20"/>
              <p:cNvSpPr txBox="1">
                <a:spLocks noChangeArrowheads="1"/>
              </p:cNvSpPr>
              <p:nvPr/>
            </p:nvSpPr>
            <p:spPr bwMode="auto">
              <a:xfrm>
                <a:off x="5092" y="12842"/>
                <a:ext cx="1132" cy="512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r" rtl="1"/>
                <a:r>
                  <a:rPr lang="ar-DZ" b="1" dirty="0">
                    <a:solidFill>
                      <a:schemeClr val="tx1"/>
                    </a:solidFill>
                    <a:ea typeface="Times New Roman" pitchFamily="18" charset="0"/>
                    <a:cs typeface="Arabic Transparent" pitchFamily="2" charset="-78"/>
                  </a:rPr>
                  <a:t>     </a:t>
                </a:r>
                <a:r>
                  <a:rPr lang="fr-FR" b="1" dirty="0" smtClean="0">
                    <a:solidFill>
                      <a:schemeClr val="tx1"/>
                    </a:solidFill>
                    <a:ea typeface="Times New Roman" pitchFamily="18" charset="0"/>
                    <a:cs typeface="Arabic Transparent" pitchFamily="2" charset="-78"/>
                  </a:rPr>
                  <a:t>R</a:t>
                </a:r>
                <a:r>
                  <a:rPr lang="ar-DZ" b="1" dirty="0" smtClean="0">
                    <a:solidFill>
                      <a:schemeClr val="tx1"/>
                    </a:solidFill>
                    <a:ea typeface="Times New Roman" pitchFamily="18" charset="0"/>
                    <a:cs typeface="Arabic Transparent" pitchFamily="2" charset="-78"/>
                  </a:rPr>
                  <a:t>  </a:t>
                </a:r>
                <a:endParaRPr lang="ar-DZ" dirty="0">
                  <a:solidFill>
                    <a:schemeClr val="tx1"/>
                  </a:solidFill>
                  <a:cs typeface="Arabic Transparent" pitchFamily="2" charset="-78"/>
                </a:endParaRPr>
              </a:p>
            </p:txBody>
          </p:sp>
          <p:sp>
            <p:nvSpPr>
              <p:cNvPr id="64527" name="Text Box 19"/>
              <p:cNvSpPr txBox="1">
                <a:spLocks noChangeArrowheads="1"/>
              </p:cNvSpPr>
              <p:nvPr/>
            </p:nvSpPr>
            <p:spPr bwMode="auto">
              <a:xfrm>
                <a:off x="4336" y="15426"/>
                <a:ext cx="1260" cy="762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r" rtl="1"/>
                <a:r>
                  <a:rPr lang="ar-DZ" b="1" dirty="0">
                    <a:solidFill>
                      <a:schemeClr val="tx1"/>
                    </a:solidFill>
                    <a:ea typeface="Times New Roman" pitchFamily="18" charset="0"/>
                    <a:cs typeface="Arabic Transparent" pitchFamily="2" charset="-78"/>
                  </a:rPr>
                  <a:t>عاملين</a:t>
                </a:r>
                <a:endParaRPr lang="ar-DZ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endParaRPr>
              </a:p>
            </p:txBody>
          </p:sp>
          <p:sp>
            <p:nvSpPr>
              <p:cNvPr id="64528" name="Text Box 18"/>
              <p:cNvSpPr txBox="1">
                <a:spLocks noChangeArrowheads="1"/>
              </p:cNvSpPr>
              <p:nvPr/>
            </p:nvSpPr>
            <p:spPr bwMode="auto">
              <a:xfrm>
                <a:off x="2835" y="15420"/>
                <a:ext cx="1400" cy="762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r" rtl="1"/>
                <a:r>
                  <a:rPr lang="ar-DZ" b="1">
                    <a:solidFill>
                      <a:schemeClr val="tx1"/>
                    </a:solidFill>
                    <a:ea typeface="Times New Roman" pitchFamily="18" charset="0"/>
                    <a:cs typeface="Arabic Transparent" pitchFamily="2" charset="-78"/>
                  </a:rPr>
                  <a:t>نظام آلي  </a:t>
                </a:r>
                <a:endParaRPr lang="ar-DZ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endParaRPr>
              </a:p>
            </p:txBody>
          </p:sp>
          <p:sp>
            <p:nvSpPr>
              <p:cNvPr id="64529" name="Text Box 17"/>
              <p:cNvSpPr txBox="1">
                <a:spLocks noChangeArrowheads="1"/>
              </p:cNvSpPr>
              <p:nvPr/>
            </p:nvSpPr>
            <p:spPr bwMode="auto">
              <a:xfrm>
                <a:off x="6309" y="13593"/>
                <a:ext cx="1254" cy="762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r" rtl="1"/>
                <a:r>
                  <a:rPr lang="ar-DZ" b="1" dirty="0">
                    <a:solidFill>
                      <a:schemeClr val="tx1"/>
                    </a:solidFill>
                    <a:ea typeface="Times New Roman" pitchFamily="18" charset="0"/>
                    <a:cs typeface="Arabic Transparent" pitchFamily="2" charset="-78"/>
                  </a:rPr>
                  <a:t>خراطيش</a:t>
                </a:r>
                <a:endParaRPr lang="fr-FR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endParaRPr>
              </a:p>
              <a:p>
                <a:pPr algn="r" rtl="1" eaLnBrk="0" hangingPunct="0"/>
                <a:r>
                  <a:rPr lang="ar-DZ" b="1" dirty="0">
                    <a:solidFill>
                      <a:schemeClr val="tx1"/>
                    </a:solidFill>
                    <a:ea typeface="Times New Roman" pitchFamily="18" charset="0"/>
                    <a:cs typeface="Arabic Transparent" pitchFamily="2" charset="-78"/>
                  </a:rPr>
                  <a:t>مملوءة</a:t>
                </a:r>
                <a:endParaRPr lang="ar-DZ" dirty="0">
                  <a:solidFill>
                    <a:schemeClr val="tx1"/>
                  </a:solidFill>
                  <a:cs typeface="Arabic Transparent" pitchFamily="2" charset="-78"/>
                </a:endParaRPr>
              </a:p>
            </p:txBody>
          </p:sp>
          <p:sp>
            <p:nvSpPr>
              <p:cNvPr id="64530" name="Text Box 16"/>
              <p:cNvSpPr txBox="1">
                <a:spLocks noChangeArrowheads="1"/>
              </p:cNvSpPr>
              <p:nvPr/>
            </p:nvSpPr>
            <p:spPr bwMode="auto">
              <a:xfrm>
                <a:off x="930" y="14464"/>
                <a:ext cx="1265" cy="762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r" rtl="1"/>
                <a:r>
                  <a:rPr lang="ar-DZ" b="1" dirty="0">
                    <a:solidFill>
                      <a:schemeClr val="tx1"/>
                    </a:solidFill>
                    <a:ea typeface="Times New Roman" pitchFamily="18" charset="0"/>
                    <a:cs typeface="Arabic Transparent" pitchFamily="2" charset="-78"/>
                  </a:rPr>
                  <a:t>خراطيش</a:t>
                </a:r>
                <a:endParaRPr lang="fr-FR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endParaRPr>
              </a:p>
              <a:p>
                <a:pPr algn="r" rtl="1" eaLnBrk="0" hangingPunct="0"/>
                <a:r>
                  <a:rPr lang="ar-DZ" b="1" dirty="0">
                    <a:solidFill>
                      <a:schemeClr val="tx1"/>
                    </a:solidFill>
                    <a:ea typeface="Times New Roman" pitchFamily="18" charset="0"/>
                    <a:cs typeface="Arabic Transparent" pitchFamily="2" charset="-78"/>
                  </a:rPr>
                  <a:t>فارغة</a:t>
                </a:r>
                <a:endParaRPr lang="ar-DZ" dirty="0">
                  <a:solidFill>
                    <a:schemeClr val="tx1"/>
                  </a:solidFill>
                  <a:cs typeface="Arabic Transparent" pitchFamily="2" charset="-78"/>
                </a:endParaRPr>
              </a:p>
            </p:txBody>
          </p:sp>
          <p:sp>
            <p:nvSpPr>
              <p:cNvPr id="64531" name="Text Box 15"/>
              <p:cNvSpPr txBox="1">
                <a:spLocks noChangeArrowheads="1"/>
              </p:cNvSpPr>
              <p:nvPr/>
            </p:nvSpPr>
            <p:spPr bwMode="auto">
              <a:xfrm>
                <a:off x="2625" y="13974"/>
                <a:ext cx="3202" cy="759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r" rtl="1"/>
                <a:r>
                  <a:rPr lang="ar-DZ" b="1" dirty="0" smtClean="0">
                    <a:solidFill>
                      <a:schemeClr val="tx1"/>
                    </a:solidFill>
                    <a:ea typeface="Times New Roman" pitchFamily="18" charset="0"/>
                    <a:cs typeface="Arabic Transparent" pitchFamily="2" charset="-78"/>
                  </a:rPr>
                  <a:t>عبء </a:t>
                </a:r>
                <a:r>
                  <a:rPr lang="ar-DZ" b="1" dirty="0">
                    <a:solidFill>
                      <a:schemeClr val="tx1"/>
                    </a:solidFill>
                    <a:ea typeface="Times New Roman" pitchFamily="18" charset="0"/>
                    <a:cs typeface="Arabic Transparent" pitchFamily="2" charset="-78"/>
                  </a:rPr>
                  <a:t>خراطيش من الدواء</a:t>
                </a:r>
                <a:endParaRPr lang="ar-DZ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endParaRPr>
              </a:p>
            </p:txBody>
          </p:sp>
          <p:sp>
            <p:nvSpPr>
              <p:cNvPr id="64532" name="Text Box 14"/>
              <p:cNvSpPr txBox="1">
                <a:spLocks noChangeArrowheads="1"/>
              </p:cNvSpPr>
              <p:nvPr/>
            </p:nvSpPr>
            <p:spPr bwMode="auto">
              <a:xfrm>
                <a:off x="4885" y="14596"/>
                <a:ext cx="981" cy="3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r" rtl="1"/>
                <a:r>
                  <a:rPr lang="fr-FR" b="1" dirty="0" smtClean="0">
                    <a:ea typeface="Times New Roman" pitchFamily="18" charset="0"/>
                    <a:cs typeface="Arabic Transparent" pitchFamily="2" charset="-78"/>
                  </a:rPr>
                  <a:t>A-0</a:t>
                </a:r>
                <a:endParaRPr lang="ar-SA" dirty="0">
                  <a:ea typeface="Times New Roman" pitchFamily="18" charset="0"/>
                  <a:cs typeface="Arabic Transparent" pitchFamily="2" charset="-78"/>
                </a:endParaRPr>
              </a:p>
            </p:txBody>
          </p:sp>
          <p:sp>
            <p:nvSpPr>
              <p:cNvPr id="64533" name="Line 13"/>
              <p:cNvSpPr>
                <a:spLocks noChangeShapeType="1"/>
              </p:cNvSpPr>
              <p:nvPr/>
            </p:nvSpPr>
            <p:spPr bwMode="auto">
              <a:xfrm>
                <a:off x="4756" y="13223"/>
                <a:ext cx="0" cy="323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64534" name="Line 12"/>
              <p:cNvSpPr>
                <a:spLocks noChangeShapeType="1"/>
              </p:cNvSpPr>
              <p:nvPr/>
            </p:nvSpPr>
            <p:spPr bwMode="auto">
              <a:xfrm>
                <a:off x="5459" y="13245"/>
                <a:ext cx="0" cy="323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64535" name="Line 11"/>
              <p:cNvSpPr>
                <a:spLocks noChangeShapeType="1"/>
              </p:cNvSpPr>
              <p:nvPr/>
            </p:nvSpPr>
            <p:spPr bwMode="auto">
              <a:xfrm flipH="1">
                <a:off x="2233" y="14696"/>
                <a:ext cx="548" cy="0"/>
              </a:xfrm>
              <a:prstGeom prst="line">
                <a:avLst/>
              </a:prstGeom>
              <a:ln>
                <a:headEnd type="triangle" w="med" len="med"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64536" name="Line 10"/>
              <p:cNvSpPr>
                <a:spLocks noChangeShapeType="1"/>
              </p:cNvSpPr>
              <p:nvPr/>
            </p:nvSpPr>
            <p:spPr bwMode="auto">
              <a:xfrm flipH="1">
                <a:off x="5848" y="13926"/>
                <a:ext cx="548" cy="0"/>
              </a:xfrm>
              <a:prstGeom prst="line">
                <a:avLst/>
              </a:prstGeom>
              <a:ln>
                <a:headEnd type="triangle" w="med" len="med"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64537" name="Line 9"/>
              <p:cNvSpPr>
                <a:spLocks noChangeShapeType="1"/>
              </p:cNvSpPr>
              <p:nvPr/>
            </p:nvSpPr>
            <p:spPr bwMode="auto">
              <a:xfrm flipH="1">
                <a:off x="5859" y="14708"/>
                <a:ext cx="337" cy="0"/>
              </a:xfrm>
              <a:prstGeom prst="line">
                <a:avLst/>
              </a:prstGeom>
              <a:ln>
                <a:headEnd type="triangle" w="med" len="med"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64538" name="Line 8"/>
              <p:cNvSpPr>
                <a:spLocks noChangeShapeType="1"/>
              </p:cNvSpPr>
              <p:nvPr/>
            </p:nvSpPr>
            <p:spPr bwMode="auto">
              <a:xfrm flipV="1">
                <a:off x="5036" y="15021"/>
                <a:ext cx="0" cy="444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64539" name="Line 7"/>
              <p:cNvSpPr>
                <a:spLocks noChangeShapeType="1"/>
              </p:cNvSpPr>
              <p:nvPr/>
            </p:nvSpPr>
            <p:spPr bwMode="auto">
              <a:xfrm>
                <a:off x="3953" y="13232"/>
                <a:ext cx="0" cy="323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64540" name="Text Box 6"/>
              <p:cNvSpPr txBox="1">
                <a:spLocks noChangeArrowheads="1"/>
              </p:cNvSpPr>
              <p:nvPr/>
            </p:nvSpPr>
            <p:spPr bwMode="auto">
              <a:xfrm>
                <a:off x="3422" y="12822"/>
                <a:ext cx="851" cy="472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r" rtl="1"/>
                <a:r>
                  <a:rPr lang="ar-DZ" b="1" dirty="0">
                    <a:solidFill>
                      <a:schemeClr val="tx1"/>
                    </a:solidFill>
                    <a:ea typeface="Times New Roman" pitchFamily="18" charset="0"/>
                    <a:cs typeface="Arabic Transparent" pitchFamily="2" charset="-78"/>
                  </a:rPr>
                  <a:t> </a:t>
                </a:r>
                <a:r>
                  <a:rPr lang="fr-FR" b="1" dirty="0" smtClean="0">
                    <a:solidFill>
                      <a:schemeClr val="tx1"/>
                    </a:solidFill>
                    <a:ea typeface="Times New Roman" pitchFamily="18" charset="0"/>
                    <a:cs typeface="Arabic Transparent" pitchFamily="2" charset="-78"/>
                  </a:rPr>
                  <a:t>E</a:t>
                </a:r>
                <a:endParaRPr lang="fr-FR" dirty="0">
                  <a:solidFill>
                    <a:schemeClr val="tx1"/>
                  </a:solidFill>
                  <a:cs typeface="Arabic Transparent" pitchFamily="2" charset="-78"/>
                </a:endParaRPr>
              </a:p>
            </p:txBody>
          </p:sp>
        </p:grpSp>
      </p:grpSp>
      <p:sp>
        <p:nvSpPr>
          <p:cNvPr id="95276" name="Text Box 44"/>
          <p:cNvSpPr txBox="1">
            <a:spLocks noChangeArrowheads="1"/>
          </p:cNvSpPr>
          <p:nvPr/>
        </p:nvSpPr>
        <p:spPr bwMode="auto">
          <a:xfrm>
            <a:off x="6858016" y="47500"/>
            <a:ext cx="2160587" cy="457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ar-DZ" sz="2400" b="1" u="sng" dirty="0">
                <a:solidFill>
                  <a:schemeClr val="tx1"/>
                </a:solidFill>
                <a:cs typeface="Arabic Transparent" pitchFamily="2" charset="-78"/>
              </a:rPr>
              <a:t>الوظيفة الشاملة:</a:t>
            </a:r>
            <a:endParaRPr lang="fr-FR" sz="2400" b="1" u="sng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000792" y="500042"/>
            <a:ext cx="3000364" cy="1695336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lnSpc>
                <a:spcPts val="2500"/>
              </a:lnSpc>
              <a:tabLst>
                <a:tab pos="200025" algn="l"/>
              </a:tabLst>
            </a:pPr>
            <a:r>
              <a:rPr lang="ar-DZ" sz="1600" b="1" dirty="0" smtClean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الوظيفة الشاملة </a:t>
            </a:r>
            <a:r>
              <a:rPr lang="fr-FR" altLang="zh-TW" sz="1600" b="1" dirty="0" smtClean="0">
                <a:solidFill>
                  <a:srgbClr val="008000"/>
                </a:solidFill>
                <a:ea typeface="PMingLiU" pitchFamily="18" charset="-120"/>
                <a:cs typeface="Arabic Transparent" pitchFamily="2" charset="-78"/>
              </a:rPr>
              <a:t>A-0 </a:t>
            </a:r>
            <a:r>
              <a:rPr lang="ar-DZ" altLang="zh-TW" sz="1600" b="1" dirty="0" smtClean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:</a:t>
            </a:r>
            <a:endParaRPr lang="fr-FR" altLang="zh-TW" sz="1600" b="1" dirty="0" smtClean="0">
              <a:solidFill>
                <a:srgbClr val="008000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>
              <a:lnSpc>
                <a:spcPts val="2500"/>
              </a:lnSpc>
              <a:tabLst>
                <a:tab pos="200025" algn="l"/>
              </a:tabLst>
            </a:pPr>
            <a:r>
              <a:rPr lang="fr-FR" altLang="zh-TW" sz="1600" b="1" dirty="0" smtClean="0">
                <a:solidFill>
                  <a:srgbClr val="008000"/>
                </a:solidFill>
                <a:ea typeface="PMingLiU" pitchFamily="18" charset="-120"/>
              </a:rPr>
              <a:t>W</a:t>
            </a:r>
            <a:r>
              <a:rPr lang="fr-FR" altLang="zh-TW" sz="1600" b="1" baseline="-30000" dirty="0" smtClean="0">
                <a:solidFill>
                  <a:srgbClr val="008000"/>
                </a:solidFill>
                <a:ea typeface="PMingLiU" pitchFamily="18" charset="-120"/>
              </a:rPr>
              <a:t> </a:t>
            </a:r>
            <a:r>
              <a:rPr lang="ar-DZ" altLang="zh-TW" sz="1600" b="1" dirty="0" smtClean="0">
                <a:solidFill>
                  <a:srgbClr val="008000"/>
                </a:solidFill>
                <a:cs typeface="Arabic Transparent" pitchFamily="2" charset="-78"/>
              </a:rPr>
              <a:t>: طاقة كهربائية </a:t>
            </a:r>
            <a:r>
              <a:rPr lang="ar-DZ" altLang="zh-TW" sz="1600" b="1" dirty="0" err="1" smtClean="0">
                <a:solidFill>
                  <a:srgbClr val="008000"/>
                </a:solidFill>
                <a:cs typeface="Arabic Transparent" pitchFamily="2" charset="-78"/>
              </a:rPr>
              <a:t>و</a:t>
            </a:r>
            <a:r>
              <a:rPr lang="ar-DZ" altLang="zh-TW" sz="1600" b="1" dirty="0" smtClean="0">
                <a:solidFill>
                  <a:srgbClr val="008000"/>
                </a:solidFill>
                <a:cs typeface="Arabic Transparent" pitchFamily="2" charset="-78"/>
              </a:rPr>
              <a:t> هوائية.</a:t>
            </a:r>
            <a:endParaRPr lang="fr-FR" altLang="zh-TW" sz="1600" b="1" dirty="0" smtClean="0">
              <a:solidFill>
                <a:srgbClr val="008000"/>
              </a:solidFill>
              <a:cs typeface="Arabic Transparent" pitchFamily="2" charset="-78"/>
            </a:endParaRPr>
          </a:p>
          <a:p>
            <a:pPr algn="r" rtl="1">
              <a:lnSpc>
                <a:spcPts val="2500"/>
              </a:lnSpc>
              <a:tabLst>
                <a:tab pos="200025" algn="l"/>
              </a:tabLst>
            </a:pPr>
            <a:r>
              <a:rPr lang="fr-FR" altLang="zh-TW" sz="1600" b="1" dirty="0" smtClean="0">
                <a:solidFill>
                  <a:srgbClr val="008000"/>
                </a:solidFill>
                <a:ea typeface="PMingLiU" pitchFamily="18" charset="-120"/>
              </a:rPr>
              <a:t>E</a:t>
            </a:r>
            <a:r>
              <a:rPr lang="fr-FR" altLang="zh-TW" sz="1600" b="1" baseline="-30000" dirty="0" smtClean="0">
                <a:solidFill>
                  <a:srgbClr val="008000"/>
                </a:solidFill>
                <a:ea typeface="PMingLiU" pitchFamily="18" charset="-120"/>
              </a:rPr>
              <a:t>  </a:t>
            </a:r>
            <a:r>
              <a:rPr lang="ar-DZ" altLang="zh-TW" sz="1600" b="1" dirty="0" smtClean="0">
                <a:solidFill>
                  <a:srgbClr val="008000"/>
                </a:solidFill>
                <a:cs typeface="Arabic Transparent" pitchFamily="2" charset="-78"/>
              </a:rPr>
              <a:t> : تعليمات الاستغلال</a:t>
            </a:r>
            <a:endParaRPr lang="fr-FR" sz="1600" dirty="0" smtClean="0">
              <a:solidFill>
                <a:srgbClr val="008000"/>
              </a:solidFill>
            </a:endParaRPr>
          </a:p>
          <a:p>
            <a:pPr algn="r" rtl="1" eaLnBrk="0" hangingPunct="0">
              <a:lnSpc>
                <a:spcPts val="2500"/>
              </a:lnSpc>
              <a:tabLst>
                <a:tab pos="200025" algn="l"/>
              </a:tabLst>
            </a:pPr>
            <a:r>
              <a:rPr lang="fr-FR" altLang="zh-TW" sz="1600" b="1" dirty="0" smtClean="0">
                <a:solidFill>
                  <a:srgbClr val="008000"/>
                </a:solidFill>
                <a:ea typeface="PMingLiU" pitchFamily="18" charset="-120"/>
                <a:cs typeface="Times New Roman" pitchFamily="18" charset="0"/>
              </a:rPr>
              <a:t>R </a:t>
            </a:r>
            <a:r>
              <a:rPr lang="ar-DZ" altLang="zh-TW" sz="1600" b="1" dirty="0" smtClean="0">
                <a:solidFill>
                  <a:srgbClr val="008000"/>
                </a:solidFill>
                <a:cs typeface="Arabic Transparent" pitchFamily="2" charset="-78"/>
              </a:rPr>
              <a:t> : الضبط (عدد العلب) .</a:t>
            </a:r>
          </a:p>
          <a:p>
            <a:pPr algn="r" rtl="1" eaLnBrk="0" hangingPunct="0">
              <a:lnSpc>
                <a:spcPts val="2500"/>
              </a:lnSpc>
              <a:tabLst>
                <a:tab pos="200025" algn="l"/>
              </a:tabLst>
            </a:pPr>
            <a:r>
              <a:rPr lang="fr-FR" altLang="zh-TW" sz="1600" b="1" dirty="0" smtClean="0">
                <a:solidFill>
                  <a:srgbClr val="008000"/>
                </a:solidFill>
                <a:ea typeface="PMingLiU" pitchFamily="18" charset="-120"/>
              </a:rPr>
              <a:t>C</a:t>
            </a:r>
            <a:r>
              <a:rPr lang="fr-FR" altLang="zh-TW" sz="1600" b="1" baseline="-30000" dirty="0" smtClean="0">
                <a:solidFill>
                  <a:srgbClr val="008000"/>
                </a:solidFill>
                <a:ea typeface="PMingLiU" pitchFamily="18" charset="-120"/>
              </a:rPr>
              <a:t>  </a:t>
            </a:r>
            <a:r>
              <a:rPr lang="ar-DZ" altLang="zh-TW" sz="1600" b="1" dirty="0" smtClean="0">
                <a:solidFill>
                  <a:srgbClr val="008000"/>
                </a:solidFill>
                <a:cs typeface="Arabic Transparent" pitchFamily="2" charset="-78"/>
              </a:rPr>
              <a:t>: أوامر التشغيل.</a:t>
            </a:r>
            <a:endParaRPr lang="en-US" altLang="zh-TW" sz="1600" dirty="0" smtClean="0">
              <a:solidFill>
                <a:srgbClr val="008000"/>
              </a:solidFill>
              <a:ea typeface="PMingLiU" pitchFamily="18" charset="-120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5786446" y="2233190"/>
            <a:ext cx="3143272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ويمكن تجـ</a:t>
            </a:r>
            <a:r>
              <a:rPr lang="ar-DZ" sz="16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زئة النظام إلى 4 </a:t>
            </a:r>
            <a:r>
              <a:rPr lang="ar-DZ" sz="1600" b="1" dirty="0" err="1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اشغولات</a:t>
            </a:r>
            <a:r>
              <a:rPr lang="ar-DZ" sz="16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:</a:t>
            </a:r>
            <a:endParaRPr lang="fr-FR" sz="16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6012635" y="2571744"/>
            <a:ext cx="2845645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dirty="0" err="1" smtClean="0">
                <a:solidFill>
                  <a:srgbClr val="C00000"/>
                </a:solidFill>
                <a:cs typeface="Arabic Transparent" pitchFamily="2" charset="-78"/>
              </a:rPr>
              <a:t>الاشغولة</a:t>
            </a:r>
            <a:r>
              <a:rPr lang="ar-DZ" sz="1600" b="1" dirty="0" smtClean="0">
                <a:solidFill>
                  <a:srgbClr val="C00000"/>
                </a:solidFill>
                <a:cs typeface="Arabic Transparent" pitchFamily="2" charset="-78"/>
              </a:rPr>
              <a:t> 1: </a:t>
            </a:r>
            <a:r>
              <a:rPr lang="ar-DZ" sz="1600" b="1" dirty="0" err="1" smtClean="0">
                <a:solidFill>
                  <a:schemeClr val="tx1"/>
                </a:solidFill>
                <a:cs typeface="Arabic Transparent" pitchFamily="2" charset="-78"/>
              </a:rPr>
              <a:t>اشغولة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 الإتيان. </a:t>
            </a:r>
            <a:endParaRPr lang="fr-FR" sz="16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6012635" y="2928934"/>
            <a:ext cx="2845645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dirty="0" err="1" smtClean="0">
                <a:solidFill>
                  <a:srgbClr val="C00000"/>
                </a:solidFill>
                <a:cs typeface="Arabic Transparent" pitchFamily="2" charset="-78"/>
              </a:rPr>
              <a:t>الاشغولة</a:t>
            </a:r>
            <a:r>
              <a:rPr lang="ar-DZ" sz="1600" b="1" dirty="0" smtClean="0">
                <a:solidFill>
                  <a:srgbClr val="C00000"/>
                </a:solidFill>
                <a:cs typeface="Arabic Transparent" pitchFamily="2" charset="-78"/>
              </a:rPr>
              <a:t> 2: </a:t>
            </a:r>
            <a:r>
              <a:rPr lang="ar-DZ" sz="1600" b="1" dirty="0" err="1" smtClean="0">
                <a:solidFill>
                  <a:schemeClr val="tx1"/>
                </a:solidFill>
                <a:cs typeface="Arabic Transparent" pitchFamily="2" charset="-78"/>
              </a:rPr>
              <a:t>اشغولة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 الدفع. </a:t>
            </a:r>
            <a:endParaRPr lang="fr-FR" sz="16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6012635" y="3286124"/>
            <a:ext cx="2845645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dirty="0" err="1" smtClean="0">
                <a:solidFill>
                  <a:srgbClr val="C00000"/>
                </a:solidFill>
                <a:cs typeface="Arabic Transparent" pitchFamily="2" charset="-78"/>
              </a:rPr>
              <a:t>الاشغولة</a:t>
            </a:r>
            <a:r>
              <a:rPr lang="ar-DZ" sz="1600" b="1" dirty="0" smtClean="0">
                <a:solidFill>
                  <a:srgbClr val="C00000"/>
                </a:solidFill>
                <a:cs typeface="Arabic Transparent" pitchFamily="2" charset="-78"/>
              </a:rPr>
              <a:t> 3: </a:t>
            </a:r>
            <a:r>
              <a:rPr lang="ar-DZ" sz="1600" b="1" dirty="0" err="1" smtClean="0">
                <a:solidFill>
                  <a:schemeClr val="tx1"/>
                </a:solidFill>
                <a:cs typeface="Arabic Transparent" pitchFamily="2" charset="-78"/>
              </a:rPr>
              <a:t>اشغولة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 العد والتجميع. </a:t>
            </a:r>
            <a:endParaRPr lang="fr-FR" sz="16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6044902" y="3643314"/>
            <a:ext cx="2845645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dirty="0" err="1" smtClean="0">
                <a:solidFill>
                  <a:srgbClr val="C00000"/>
                </a:solidFill>
                <a:cs typeface="Arabic Transparent" pitchFamily="2" charset="-78"/>
              </a:rPr>
              <a:t>الاشغولة</a:t>
            </a:r>
            <a:r>
              <a:rPr lang="ar-DZ" sz="1600" b="1" dirty="0" smtClean="0">
                <a:solidFill>
                  <a:srgbClr val="C00000"/>
                </a:solidFill>
                <a:cs typeface="Arabic Transparent" pitchFamily="2" charset="-78"/>
              </a:rPr>
              <a:t> 4: </a:t>
            </a:r>
            <a:r>
              <a:rPr lang="ar-DZ" sz="1600" b="1" dirty="0" err="1" smtClean="0">
                <a:solidFill>
                  <a:schemeClr val="tx1"/>
                </a:solidFill>
                <a:cs typeface="Arabic Transparent" pitchFamily="2" charset="-78"/>
              </a:rPr>
              <a:t>اشغولة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 التعبئة. </a:t>
            </a:r>
            <a:endParaRPr lang="fr-FR" sz="16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grpSp>
        <p:nvGrpSpPr>
          <p:cNvPr id="113" name="Groupe 112"/>
          <p:cNvGrpSpPr>
            <a:grpSpLocks noChangeAspect="1"/>
          </p:cNvGrpSpPr>
          <p:nvPr/>
        </p:nvGrpSpPr>
        <p:grpSpPr>
          <a:xfrm>
            <a:off x="214282" y="3081252"/>
            <a:ext cx="7529094" cy="3513774"/>
            <a:chOff x="243812" y="3078250"/>
            <a:chExt cx="8566780" cy="3998053"/>
          </a:xfrm>
        </p:grpSpPr>
        <p:sp>
          <p:nvSpPr>
            <p:cNvPr id="35" name="Text Box 61"/>
            <p:cNvSpPr txBox="1">
              <a:spLocks noChangeAspect="1" noChangeArrowheads="1"/>
            </p:cNvSpPr>
            <p:nvPr/>
          </p:nvSpPr>
          <p:spPr bwMode="auto">
            <a:xfrm>
              <a:off x="1080863" y="4595946"/>
              <a:ext cx="1148458" cy="45795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abic Transparent" pitchFamily="2" charset="-78"/>
                </a:rPr>
                <a:t>……...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" name="Text Box 81"/>
            <p:cNvSpPr txBox="1">
              <a:spLocks noChangeAspect="1" noChangeArrowheads="1"/>
            </p:cNvSpPr>
            <p:nvPr/>
          </p:nvSpPr>
          <p:spPr bwMode="auto">
            <a:xfrm>
              <a:off x="2823993" y="5143698"/>
              <a:ext cx="996308" cy="35719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abic Transparent" pitchFamily="2" charset="-78"/>
                </a:rPr>
                <a:t>………..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Text Box 82"/>
            <p:cNvSpPr txBox="1">
              <a:spLocks noChangeAspect="1" noChangeArrowheads="1"/>
            </p:cNvSpPr>
            <p:nvPr/>
          </p:nvSpPr>
          <p:spPr bwMode="auto">
            <a:xfrm>
              <a:off x="4308004" y="5691639"/>
              <a:ext cx="1464070" cy="41396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abic Transparent" pitchFamily="2" charset="-78"/>
                </a:rPr>
                <a:t>…………..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Text Box 83"/>
            <p:cNvSpPr txBox="1">
              <a:spLocks noChangeAspect="1" noChangeArrowheads="1"/>
            </p:cNvSpPr>
            <p:nvPr/>
          </p:nvSpPr>
          <p:spPr bwMode="auto">
            <a:xfrm>
              <a:off x="6557651" y="6298583"/>
              <a:ext cx="1147542" cy="4047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abic Transparent" pitchFamily="2" charset="-78"/>
                </a:rPr>
                <a:t>……..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" name="Text Box 102"/>
            <p:cNvSpPr txBox="1">
              <a:spLocks noChangeAspect="1" noChangeArrowheads="1"/>
            </p:cNvSpPr>
            <p:nvPr/>
          </p:nvSpPr>
          <p:spPr bwMode="auto">
            <a:xfrm>
              <a:off x="2519759" y="3078250"/>
              <a:ext cx="1033025" cy="35010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abic Transparent" pitchFamily="2" charset="-78"/>
                </a:rPr>
                <a:t>………</a:t>
              </a:r>
              <a:endParaRPr kumimoji="0" lang="fr-FR" sz="3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Line 4"/>
            <p:cNvSpPr>
              <a:spLocks noChangeShapeType="1"/>
            </p:cNvSpPr>
            <p:nvPr/>
          </p:nvSpPr>
          <p:spPr bwMode="auto">
            <a:xfrm>
              <a:off x="890299" y="4134987"/>
              <a:ext cx="302619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1" name="Text Box 7"/>
            <p:cNvSpPr txBox="1">
              <a:spLocks noChangeAspect="1" noChangeArrowheads="1"/>
            </p:cNvSpPr>
            <p:nvPr/>
          </p:nvSpPr>
          <p:spPr bwMode="auto">
            <a:xfrm>
              <a:off x="1204445" y="3825101"/>
              <a:ext cx="984951" cy="542661"/>
            </a:xfrm>
            <a:prstGeom prst="rect">
              <a:avLst/>
            </a:prstGeom>
            <a:ln w="15875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" name="Line 8"/>
            <p:cNvSpPr>
              <a:spLocks noChangeAspect="1" noChangeShapeType="1"/>
            </p:cNvSpPr>
            <p:nvPr/>
          </p:nvSpPr>
          <p:spPr bwMode="auto">
            <a:xfrm>
              <a:off x="1309602" y="3574309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3" name="Line 9"/>
            <p:cNvSpPr>
              <a:spLocks noChangeAspect="1" noChangeShapeType="1"/>
            </p:cNvSpPr>
            <p:nvPr/>
          </p:nvSpPr>
          <p:spPr bwMode="auto">
            <a:xfrm>
              <a:off x="1700130" y="3566038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4" name="Line 10"/>
            <p:cNvSpPr>
              <a:spLocks noChangeAspect="1" noChangeShapeType="1"/>
            </p:cNvSpPr>
            <p:nvPr/>
          </p:nvSpPr>
          <p:spPr bwMode="auto">
            <a:xfrm flipV="1">
              <a:off x="1661255" y="4378572"/>
              <a:ext cx="0" cy="237099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5" name="Line 12"/>
            <p:cNvSpPr>
              <a:spLocks noChangeAspect="1" noChangeShapeType="1"/>
            </p:cNvSpPr>
            <p:nvPr/>
          </p:nvSpPr>
          <p:spPr bwMode="auto">
            <a:xfrm>
              <a:off x="2189397" y="4232277"/>
              <a:ext cx="226964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grpSp>
          <p:nvGrpSpPr>
            <p:cNvPr id="46" name="Group 45"/>
            <p:cNvGrpSpPr>
              <a:grpSpLocks/>
            </p:cNvGrpSpPr>
            <p:nvPr/>
          </p:nvGrpSpPr>
          <p:grpSpPr bwMode="auto">
            <a:xfrm>
              <a:off x="2668729" y="3444930"/>
              <a:ext cx="531336" cy="508262"/>
              <a:chOff x="3679" y="9173"/>
              <a:chExt cx="809" cy="1073"/>
            </a:xfrm>
          </p:grpSpPr>
          <p:sp>
            <p:nvSpPr>
              <p:cNvPr id="47" name="Line 46"/>
              <p:cNvSpPr>
                <a:spLocks noChangeAspect="1" noChangeShapeType="1"/>
              </p:cNvSpPr>
              <p:nvPr/>
            </p:nvSpPr>
            <p:spPr bwMode="auto">
              <a:xfrm rot="21060000" flipH="1">
                <a:off x="3679" y="9711"/>
                <a:ext cx="295" cy="535"/>
              </a:xfrm>
              <a:prstGeom prst="line">
                <a:avLst/>
              </a:prstGeom>
              <a:ln w="12700"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8" name="Line 47"/>
              <p:cNvSpPr>
                <a:spLocks noChangeAspect="1" noChangeShapeType="1"/>
              </p:cNvSpPr>
              <p:nvPr/>
            </p:nvSpPr>
            <p:spPr bwMode="auto">
              <a:xfrm>
                <a:off x="3935" y="9676"/>
                <a:ext cx="153" cy="209"/>
              </a:xfrm>
              <a:prstGeom prst="line">
                <a:avLst/>
              </a:prstGeom>
              <a:ln w="1270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9" name="Line 48"/>
              <p:cNvSpPr>
                <a:spLocks noChangeShapeType="1"/>
              </p:cNvSpPr>
              <p:nvPr/>
            </p:nvSpPr>
            <p:spPr bwMode="auto">
              <a:xfrm rot="20940000" flipV="1">
                <a:off x="4049" y="9173"/>
                <a:ext cx="439" cy="684"/>
              </a:xfrm>
              <a:prstGeom prst="line">
                <a:avLst/>
              </a:prstGeom>
              <a:ln w="1270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sp>
          <p:nvSpPr>
            <p:cNvPr id="50" name="Text Box 109"/>
            <p:cNvSpPr txBox="1">
              <a:spLocks noChangeArrowheads="1"/>
            </p:cNvSpPr>
            <p:nvPr/>
          </p:nvSpPr>
          <p:spPr bwMode="auto">
            <a:xfrm>
              <a:off x="1136905" y="3917270"/>
              <a:ext cx="1040499" cy="4762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fr-FR" sz="1600" dirty="0" smtClean="0">
                  <a:solidFill>
                    <a:schemeClr val="tx1"/>
                  </a:solidFill>
                  <a:latin typeface="Calibri" pitchFamily="34" charset="0"/>
                  <a:cs typeface="Arabic Transparent" pitchFamily="2" charset="-78"/>
                </a:rPr>
                <a:t>……….…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" name="Text Box 103"/>
            <p:cNvSpPr txBox="1">
              <a:spLocks noChangeAspect="1" noChangeArrowheads="1"/>
            </p:cNvSpPr>
            <p:nvPr/>
          </p:nvSpPr>
          <p:spPr bwMode="auto">
            <a:xfrm>
              <a:off x="4450117" y="3672994"/>
              <a:ext cx="1226529" cy="35010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abic Transparent" pitchFamily="2" charset="-78"/>
                </a:rPr>
                <a:t>…………</a:t>
              </a:r>
              <a:endParaRPr kumimoji="0" lang="fr-FR" sz="3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" name="Text Box 14"/>
            <p:cNvSpPr txBox="1">
              <a:spLocks noChangeAspect="1" noChangeArrowheads="1"/>
            </p:cNvSpPr>
            <p:nvPr/>
          </p:nvSpPr>
          <p:spPr bwMode="auto">
            <a:xfrm>
              <a:off x="3049282" y="4400208"/>
              <a:ext cx="984951" cy="542661"/>
            </a:xfrm>
            <a:prstGeom prst="rect">
              <a:avLst/>
            </a:prstGeom>
            <a:ln w="15875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3" name="Line 18"/>
            <p:cNvSpPr>
              <a:spLocks noChangeAspect="1" noChangeShapeType="1"/>
            </p:cNvSpPr>
            <p:nvPr/>
          </p:nvSpPr>
          <p:spPr bwMode="auto">
            <a:xfrm flipV="1">
              <a:off x="3462067" y="4953679"/>
              <a:ext cx="0" cy="237099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4" name="Line 20"/>
            <p:cNvSpPr>
              <a:spLocks noChangeAspect="1" noChangeShapeType="1"/>
            </p:cNvSpPr>
            <p:nvPr/>
          </p:nvSpPr>
          <p:spPr bwMode="auto">
            <a:xfrm>
              <a:off x="4034233" y="4807384"/>
              <a:ext cx="226964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5" name="Text Box 110"/>
            <p:cNvSpPr txBox="1">
              <a:spLocks noChangeArrowheads="1"/>
            </p:cNvSpPr>
            <p:nvPr/>
          </p:nvSpPr>
          <p:spPr bwMode="auto">
            <a:xfrm>
              <a:off x="2949918" y="4465024"/>
              <a:ext cx="1094852" cy="4047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abic Transparent" pitchFamily="2" charset="-78"/>
                </a:rPr>
                <a:t>…………</a:t>
              </a:r>
              <a:endParaRPr kumimoji="0" lang="fr-FR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6" name="Text Box 104"/>
            <p:cNvSpPr txBox="1">
              <a:spLocks noChangeAspect="1" noChangeArrowheads="1"/>
            </p:cNvSpPr>
            <p:nvPr/>
          </p:nvSpPr>
          <p:spPr bwMode="auto">
            <a:xfrm>
              <a:off x="6177532" y="4192032"/>
              <a:ext cx="1182370" cy="4817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abic Transparent" pitchFamily="2" charset="-78"/>
                </a:rPr>
                <a:t>……….</a:t>
              </a:r>
              <a:endParaRPr kumimoji="0" lang="fr-FR" sz="3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7" name="Text Box 22"/>
            <p:cNvSpPr txBox="1">
              <a:spLocks noChangeAspect="1" noChangeArrowheads="1"/>
            </p:cNvSpPr>
            <p:nvPr/>
          </p:nvSpPr>
          <p:spPr bwMode="auto">
            <a:xfrm>
              <a:off x="4879965" y="4971712"/>
              <a:ext cx="984951" cy="542661"/>
            </a:xfrm>
            <a:prstGeom prst="rect">
              <a:avLst/>
            </a:prstGeom>
            <a:ln w="15875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8" name="Line 23"/>
            <p:cNvSpPr>
              <a:spLocks noChangeAspect="1" noChangeShapeType="1"/>
            </p:cNvSpPr>
            <p:nvPr/>
          </p:nvSpPr>
          <p:spPr bwMode="auto">
            <a:xfrm flipV="1">
              <a:off x="5336775" y="5525183"/>
              <a:ext cx="0" cy="237099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9" name="Line 25"/>
            <p:cNvSpPr>
              <a:spLocks noChangeAspect="1" noChangeShapeType="1"/>
            </p:cNvSpPr>
            <p:nvPr/>
          </p:nvSpPr>
          <p:spPr bwMode="auto">
            <a:xfrm>
              <a:off x="5864917" y="5378888"/>
              <a:ext cx="226964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0" name="Text Box 111"/>
            <p:cNvSpPr txBox="1">
              <a:spLocks noChangeArrowheads="1"/>
            </p:cNvSpPr>
            <p:nvPr/>
          </p:nvSpPr>
          <p:spPr bwMode="auto">
            <a:xfrm>
              <a:off x="4863697" y="5048433"/>
              <a:ext cx="982446" cy="38101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abic Transparent" pitchFamily="2" charset="-78"/>
                </a:rPr>
                <a:t>……….</a:t>
              </a:r>
              <a:endParaRPr kumimoji="0" lang="fr-FR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" name="Text Box 155"/>
            <p:cNvSpPr txBox="1">
              <a:spLocks noChangeArrowheads="1"/>
            </p:cNvSpPr>
            <p:nvPr/>
          </p:nvSpPr>
          <p:spPr bwMode="auto">
            <a:xfrm>
              <a:off x="2057057" y="6719113"/>
              <a:ext cx="1468395" cy="35719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 rtl="1" eaLnBrk="0" hangingPunct="0"/>
              <a:r>
                <a:rPr kumimoji="0" lang="fr-FR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……..</a:t>
              </a:r>
              <a:endParaRPr lang="ar-DZ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sp>
          <p:nvSpPr>
            <p:cNvPr id="62" name="Text Box 116"/>
            <p:cNvSpPr txBox="1">
              <a:spLocks noChangeAspect="1" noChangeArrowheads="1"/>
            </p:cNvSpPr>
            <p:nvPr/>
          </p:nvSpPr>
          <p:spPr bwMode="auto">
            <a:xfrm>
              <a:off x="7895045" y="5418878"/>
              <a:ext cx="915547" cy="78581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rial" pitchFamily="34" charset="0"/>
                  <a:cs typeface="Arabic Transparent" pitchFamily="2" charset="-78"/>
                </a:rPr>
                <a:t>……..</a:t>
              </a:r>
              <a:endParaRPr kumimoji="0" lang="fr-FR" sz="3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3" name="Line 26"/>
            <p:cNvSpPr>
              <a:spLocks noChangeAspect="1" noChangeShapeType="1"/>
            </p:cNvSpPr>
            <p:nvPr/>
          </p:nvSpPr>
          <p:spPr bwMode="auto">
            <a:xfrm>
              <a:off x="7690657" y="5682065"/>
              <a:ext cx="324000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4" name="Text Box 27"/>
            <p:cNvSpPr txBox="1">
              <a:spLocks noChangeAspect="1" noChangeArrowheads="1"/>
            </p:cNvSpPr>
            <p:nvPr/>
          </p:nvSpPr>
          <p:spPr bwMode="auto">
            <a:xfrm>
              <a:off x="6715073" y="5537211"/>
              <a:ext cx="984951" cy="542661"/>
            </a:xfrm>
            <a:prstGeom prst="rect">
              <a:avLst/>
            </a:prstGeom>
            <a:ln w="15875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5" name="Line 28"/>
            <p:cNvSpPr>
              <a:spLocks noChangeAspect="1" noChangeShapeType="1"/>
            </p:cNvSpPr>
            <p:nvPr/>
          </p:nvSpPr>
          <p:spPr bwMode="auto">
            <a:xfrm flipV="1">
              <a:off x="7171883" y="6090682"/>
              <a:ext cx="0" cy="237099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6" name="Line 30"/>
            <p:cNvSpPr>
              <a:spLocks noChangeAspect="1" noChangeShapeType="1"/>
            </p:cNvSpPr>
            <p:nvPr/>
          </p:nvSpPr>
          <p:spPr bwMode="auto">
            <a:xfrm>
              <a:off x="7700024" y="5944387"/>
              <a:ext cx="226964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cxnSp>
          <p:nvCxnSpPr>
            <p:cNvPr id="67" name="Connecteur en angle 66"/>
            <p:cNvCxnSpPr/>
            <p:nvPr/>
          </p:nvCxnSpPr>
          <p:spPr>
            <a:xfrm flipV="1">
              <a:off x="3591488" y="5983076"/>
              <a:ext cx="3096000" cy="936000"/>
            </a:xfrm>
            <a:prstGeom prst="bentConnector3">
              <a:avLst>
                <a:gd name="adj1" fmla="val 94067"/>
              </a:avLst>
            </a:prstGeom>
            <a:ln w="12700"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8" name="Text Box 112"/>
            <p:cNvSpPr txBox="1">
              <a:spLocks noChangeArrowheads="1"/>
            </p:cNvSpPr>
            <p:nvPr/>
          </p:nvSpPr>
          <p:spPr bwMode="auto">
            <a:xfrm>
              <a:off x="6756615" y="5608950"/>
              <a:ext cx="995554" cy="44556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abic Transparent" pitchFamily="2" charset="-78"/>
                </a:rPr>
                <a:t>………</a:t>
              </a:r>
              <a:endParaRPr kumimoji="0" lang="fr-FR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69" name="Connecteur en angle 68"/>
            <p:cNvCxnSpPr/>
            <p:nvPr/>
          </p:nvCxnSpPr>
          <p:spPr>
            <a:xfrm>
              <a:off x="2201154" y="3988817"/>
              <a:ext cx="828000" cy="540000"/>
            </a:xfrm>
            <a:prstGeom prst="bentConnector3">
              <a:avLst>
                <a:gd name="adj1" fmla="val 60040"/>
              </a:avLst>
            </a:prstGeom>
            <a:ln w="15875"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Connecteur en angle 69"/>
            <p:cNvCxnSpPr/>
            <p:nvPr/>
          </p:nvCxnSpPr>
          <p:spPr>
            <a:xfrm>
              <a:off x="4033571" y="4560321"/>
              <a:ext cx="828000" cy="540000"/>
            </a:xfrm>
            <a:prstGeom prst="bentConnector3">
              <a:avLst>
                <a:gd name="adj1" fmla="val 60040"/>
              </a:avLst>
            </a:prstGeom>
            <a:ln w="15875"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1" name="Connecteur en angle 70"/>
            <p:cNvCxnSpPr/>
            <p:nvPr/>
          </p:nvCxnSpPr>
          <p:spPr>
            <a:xfrm>
              <a:off x="5879084" y="5131825"/>
              <a:ext cx="828000" cy="540000"/>
            </a:xfrm>
            <a:prstGeom prst="bentConnector3">
              <a:avLst>
                <a:gd name="adj1" fmla="val 60040"/>
              </a:avLst>
            </a:prstGeom>
            <a:ln w="15875"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72" name="Group 45"/>
            <p:cNvGrpSpPr>
              <a:grpSpLocks/>
            </p:cNvGrpSpPr>
            <p:nvPr/>
          </p:nvGrpSpPr>
          <p:grpSpPr bwMode="auto">
            <a:xfrm>
              <a:off x="4550055" y="4036505"/>
              <a:ext cx="531336" cy="508262"/>
              <a:chOff x="3679" y="9173"/>
              <a:chExt cx="809" cy="1073"/>
            </a:xfrm>
          </p:grpSpPr>
          <p:sp>
            <p:nvSpPr>
              <p:cNvPr id="73" name="Line 46"/>
              <p:cNvSpPr>
                <a:spLocks noChangeAspect="1" noChangeShapeType="1"/>
              </p:cNvSpPr>
              <p:nvPr/>
            </p:nvSpPr>
            <p:spPr bwMode="auto">
              <a:xfrm rot="21060000" flipH="1">
                <a:off x="3679" y="9711"/>
                <a:ext cx="295" cy="535"/>
              </a:xfrm>
              <a:prstGeom prst="line">
                <a:avLst/>
              </a:prstGeom>
              <a:ln w="12700"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4" name="Line 47"/>
              <p:cNvSpPr>
                <a:spLocks noChangeAspect="1" noChangeShapeType="1"/>
              </p:cNvSpPr>
              <p:nvPr/>
            </p:nvSpPr>
            <p:spPr bwMode="auto">
              <a:xfrm>
                <a:off x="3935" y="9676"/>
                <a:ext cx="153" cy="209"/>
              </a:xfrm>
              <a:prstGeom prst="line">
                <a:avLst/>
              </a:prstGeom>
              <a:ln w="1270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5" name="Line 48"/>
              <p:cNvSpPr>
                <a:spLocks noChangeShapeType="1"/>
              </p:cNvSpPr>
              <p:nvPr/>
            </p:nvSpPr>
            <p:spPr bwMode="auto">
              <a:xfrm rot="20940000" flipV="1">
                <a:off x="4049" y="9173"/>
                <a:ext cx="439" cy="684"/>
              </a:xfrm>
              <a:prstGeom prst="line">
                <a:avLst/>
              </a:prstGeom>
              <a:ln w="1270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grpSp>
          <p:nvGrpSpPr>
            <p:cNvPr id="76" name="Group 45"/>
            <p:cNvGrpSpPr>
              <a:grpSpLocks/>
            </p:cNvGrpSpPr>
            <p:nvPr/>
          </p:nvGrpSpPr>
          <p:grpSpPr bwMode="auto">
            <a:xfrm>
              <a:off x="6355212" y="4596134"/>
              <a:ext cx="531336" cy="508262"/>
              <a:chOff x="3679" y="9173"/>
              <a:chExt cx="809" cy="1073"/>
            </a:xfrm>
          </p:grpSpPr>
          <p:sp>
            <p:nvSpPr>
              <p:cNvPr id="77" name="Line 46"/>
              <p:cNvSpPr>
                <a:spLocks noChangeAspect="1" noChangeShapeType="1"/>
              </p:cNvSpPr>
              <p:nvPr/>
            </p:nvSpPr>
            <p:spPr bwMode="auto">
              <a:xfrm rot="21060000" flipH="1">
                <a:off x="3679" y="9711"/>
                <a:ext cx="295" cy="535"/>
              </a:xfrm>
              <a:prstGeom prst="line">
                <a:avLst/>
              </a:prstGeom>
              <a:ln w="12700"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8" name="Line 47"/>
              <p:cNvSpPr>
                <a:spLocks noChangeAspect="1" noChangeShapeType="1"/>
              </p:cNvSpPr>
              <p:nvPr/>
            </p:nvSpPr>
            <p:spPr bwMode="auto">
              <a:xfrm>
                <a:off x="3935" y="9676"/>
                <a:ext cx="153" cy="209"/>
              </a:xfrm>
              <a:prstGeom prst="line">
                <a:avLst/>
              </a:prstGeom>
              <a:ln w="1270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9" name="Line 48"/>
              <p:cNvSpPr>
                <a:spLocks noChangeShapeType="1"/>
              </p:cNvSpPr>
              <p:nvPr/>
            </p:nvSpPr>
            <p:spPr bwMode="auto">
              <a:xfrm rot="20940000" flipV="1">
                <a:off x="4049" y="9173"/>
                <a:ext cx="439" cy="684"/>
              </a:xfrm>
              <a:prstGeom prst="line">
                <a:avLst/>
              </a:prstGeom>
              <a:ln w="1270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sp>
          <p:nvSpPr>
            <p:cNvPr id="80" name="ZoneTexte 79"/>
            <p:cNvSpPr txBox="1"/>
            <p:nvPr/>
          </p:nvSpPr>
          <p:spPr>
            <a:xfrm>
              <a:off x="243812" y="3929064"/>
              <a:ext cx="692156" cy="420234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lvl="0" algn="r" rtl="1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fr-FR" dirty="0" smtClean="0">
                  <a:solidFill>
                    <a:schemeClr val="tx1"/>
                  </a:solidFill>
                </a:rPr>
                <a:t>…..</a:t>
              </a:r>
              <a:endParaRPr lang="fr-FR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" name="Line 9"/>
            <p:cNvSpPr>
              <a:spLocks noChangeAspect="1" noChangeShapeType="1"/>
            </p:cNvSpPr>
            <p:nvPr/>
          </p:nvSpPr>
          <p:spPr bwMode="auto">
            <a:xfrm>
              <a:off x="2085895" y="3560189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2" name="ZoneTexte 81"/>
            <p:cNvSpPr txBox="1"/>
            <p:nvPr/>
          </p:nvSpPr>
          <p:spPr>
            <a:xfrm>
              <a:off x="1142913" y="3309562"/>
              <a:ext cx="357190" cy="350196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dirty="0" smtClean="0">
                  <a:solidFill>
                    <a:schemeClr val="tx1"/>
                  </a:solidFill>
                </a:rPr>
                <a:t>..</a:t>
              </a:r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83" name="ZoneTexte 82"/>
            <p:cNvSpPr txBox="1"/>
            <p:nvPr/>
          </p:nvSpPr>
          <p:spPr>
            <a:xfrm>
              <a:off x="1552491" y="3314325"/>
              <a:ext cx="357190" cy="350196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dirty="0" smtClean="0">
                  <a:solidFill>
                    <a:schemeClr val="tx1"/>
                  </a:solidFill>
                </a:rPr>
                <a:t>..</a:t>
              </a:r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84" name="ZoneTexte 83"/>
            <p:cNvSpPr txBox="1"/>
            <p:nvPr/>
          </p:nvSpPr>
          <p:spPr>
            <a:xfrm>
              <a:off x="1923968" y="3303012"/>
              <a:ext cx="357190" cy="350196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dirty="0" smtClean="0">
                  <a:solidFill>
                    <a:schemeClr val="tx1"/>
                  </a:solidFill>
                </a:rPr>
                <a:t>..</a:t>
              </a:r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85" name="Line 8"/>
            <p:cNvSpPr>
              <a:spLocks noChangeAspect="1" noChangeShapeType="1"/>
            </p:cNvSpPr>
            <p:nvPr/>
          </p:nvSpPr>
          <p:spPr bwMode="auto">
            <a:xfrm>
              <a:off x="3157465" y="4145813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6" name="Line 9"/>
            <p:cNvSpPr>
              <a:spLocks noChangeAspect="1" noChangeShapeType="1"/>
            </p:cNvSpPr>
            <p:nvPr/>
          </p:nvSpPr>
          <p:spPr bwMode="auto">
            <a:xfrm>
              <a:off x="3547993" y="4137542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7" name="Line 9"/>
            <p:cNvSpPr>
              <a:spLocks noChangeAspect="1" noChangeShapeType="1"/>
            </p:cNvSpPr>
            <p:nvPr/>
          </p:nvSpPr>
          <p:spPr bwMode="auto">
            <a:xfrm>
              <a:off x="3933758" y="4131693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8" name="ZoneTexte 87"/>
            <p:cNvSpPr txBox="1"/>
            <p:nvPr/>
          </p:nvSpPr>
          <p:spPr>
            <a:xfrm>
              <a:off x="2990776" y="3881066"/>
              <a:ext cx="357190" cy="350196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dirty="0" smtClean="0">
                  <a:solidFill>
                    <a:schemeClr val="tx1"/>
                  </a:solidFill>
                </a:rPr>
                <a:t>…</a:t>
              </a:r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89" name="ZoneTexte 88"/>
            <p:cNvSpPr txBox="1"/>
            <p:nvPr/>
          </p:nvSpPr>
          <p:spPr>
            <a:xfrm>
              <a:off x="3400354" y="3885829"/>
              <a:ext cx="357190" cy="59533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dirty="0" smtClean="0">
                  <a:solidFill>
                    <a:schemeClr val="tx1"/>
                  </a:solidFill>
                </a:rPr>
                <a:t>….</a:t>
              </a:r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90" name="ZoneTexte 89"/>
            <p:cNvSpPr txBox="1"/>
            <p:nvPr/>
          </p:nvSpPr>
          <p:spPr>
            <a:xfrm>
              <a:off x="3771832" y="3874514"/>
              <a:ext cx="357190" cy="350196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dirty="0" smtClean="0">
                  <a:solidFill>
                    <a:schemeClr val="tx1"/>
                  </a:solidFill>
                </a:rPr>
                <a:t>…</a:t>
              </a:r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91" name="Line 8"/>
            <p:cNvSpPr>
              <a:spLocks noChangeAspect="1" noChangeShapeType="1"/>
            </p:cNvSpPr>
            <p:nvPr/>
          </p:nvSpPr>
          <p:spPr bwMode="auto">
            <a:xfrm>
              <a:off x="4981515" y="4712555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2" name="Line 9"/>
            <p:cNvSpPr>
              <a:spLocks noChangeAspect="1" noChangeShapeType="1"/>
            </p:cNvSpPr>
            <p:nvPr/>
          </p:nvSpPr>
          <p:spPr bwMode="auto">
            <a:xfrm>
              <a:off x="5243455" y="4704284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3" name="Line 9"/>
            <p:cNvSpPr>
              <a:spLocks noChangeAspect="1" noChangeShapeType="1"/>
            </p:cNvSpPr>
            <p:nvPr/>
          </p:nvSpPr>
          <p:spPr bwMode="auto">
            <a:xfrm>
              <a:off x="5524444" y="4698435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4" name="ZoneTexte 93"/>
            <p:cNvSpPr txBox="1"/>
            <p:nvPr/>
          </p:nvSpPr>
          <p:spPr>
            <a:xfrm>
              <a:off x="4795776" y="4447808"/>
              <a:ext cx="357190" cy="350196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dirty="0" smtClean="0">
                  <a:solidFill>
                    <a:schemeClr val="tx1"/>
                  </a:solidFill>
                </a:rPr>
                <a:t>…</a:t>
              </a:r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95" name="ZoneTexte 94"/>
            <p:cNvSpPr txBox="1"/>
            <p:nvPr/>
          </p:nvSpPr>
          <p:spPr>
            <a:xfrm>
              <a:off x="5095815" y="4452571"/>
              <a:ext cx="357190" cy="59533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dirty="0" smtClean="0">
                  <a:solidFill>
                    <a:schemeClr val="tx1"/>
                  </a:solidFill>
                </a:rPr>
                <a:t>….</a:t>
              </a:r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96" name="ZoneTexte 95"/>
            <p:cNvSpPr txBox="1"/>
            <p:nvPr/>
          </p:nvSpPr>
          <p:spPr>
            <a:xfrm>
              <a:off x="5362518" y="4441258"/>
              <a:ext cx="357190" cy="350196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dirty="0" smtClean="0">
                  <a:solidFill>
                    <a:schemeClr val="tx1"/>
                  </a:solidFill>
                </a:rPr>
                <a:t>…</a:t>
              </a:r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97" name="Line 8"/>
            <p:cNvSpPr>
              <a:spLocks noChangeAspect="1" noChangeShapeType="1"/>
            </p:cNvSpPr>
            <p:nvPr/>
          </p:nvSpPr>
          <p:spPr bwMode="auto">
            <a:xfrm>
              <a:off x="6838903" y="5288821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8" name="Line 9"/>
            <p:cNvSpPr>
              <a:spLocks noChangeAspect="1" noChangeShapeType="1"/>
            </p:cNvSpPr>
            <p:nvPr/>
          </p:nvSpPr>
          <p:spPr bwMode="auto">
            <a:xfrm>
              <a:off x="7229431" y="5280550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9" name="Line 9"/>
            <p:cNvSpPr>
              <a:spLocks noChangeAspect="1" noChangeShapeType="1"/>
            </p:cNvSpPr>
            <p:nvPr/>
          </p:nvSpPr>
          <p:spPr bwMode="auto">
            <a:xfrm>
              <a:off x="7615196" y="5274701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0" name="ZoneTexte 99"/>
            <p:cNvSpPr txBox="1"/>
            <p:nvPr/>
          </p:nvSpPr>
          <p:spPr>
            <a:xfrm>
              <a:off x="6672214" y="5024074"/>
              <a:ext cx="357190" cy="350196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dirty="0" smtClean="0">
                  <a:solidFill>
                    <a:schemeClr val="tx1"/>
                  </a:solidFill>
                </a:rPr>
                <a:t>…</a:t>
              </a:r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101" name="ZoneTexte 100"/>
            <p:cNvSpPr txBox="1"/>
            <p:nvPr/>
          </p:nvSpPr>
          <p:spPr>
            <a:xfrm>
              <a:off x="7081792" y="5028837"/>
              <a:ext cx="357190" cy="350196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dirty="0" smtClean="0">
                  <a:solidFill>
                    <a:schemeClr val="tx1"/>
                  </a:solidFill>
                </a:rPr>
                <a:t>…</a:t>
              </a:r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102" name="ZoneTexte 101"/>
            <p:cNvSpPr txBox="1"/>
            <p:nvPr/>
          </p:nvSpPr>
          <p:spPr>
            <a:xfrm>
              <a:off x="7453270" y="5017524"/>
              <a:ext cx="357190" cy="350196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dirty="0" smtClean="0">
                  <a:solidFill>
                    <a:schemeClr val="tx1"/>
                  </a:solidFill>
                </a:rPr>
                <a:t>…</a:t>
              </a:r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103" name="Line 9"/>
            <p:cNvSpPr>
              <a:spLocks noChangeAspect="1" noChangeShapeType="1"/>
            </p:cNvSpPr>
            <p:nvPr/>
          </p:nvSpPr>
          <p:spPr bwMode="auto">
            <a:xfrm>
              <a:off x="5786383" y="4707960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" name="ZoneTexte 103"/>
            <p:cNvSpPr txBox="1"/>
            <p:nvPr/>
          </p:nvSpPr>
          <p:spPr>
            <a:xfrm>
              <a:off x="5643507" y="4450783"/>
              <a:ext cx="357190" cy="350196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dirty="0" smtClean="0">
                  <a:solidFill>
                    <a:schemeClr val="tx1"/>
                  </a:solidFill>
                </a:rPr>
                <a:t>…</a:t>
              </a:r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105" name="ZoneTexte 104"/>
            <p:cNvSpPr txBox="1"/>
            <p:nvPr/>
          </p:nvSpPr>
          <p:spPr>
            <a:xfrm>
              <a:off x="1952544" y="4131693"/>
              <a:ext cx="285752" cy="315176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200" dirty="0" smtClean="0">
                  <a:solidFill>
                    <a:schemeClr val="tx1"/>
                  </a:solidFill>
                </a:rPr>
                <a:t>1</a:t>
              </a:r>
              <a:endParaRPr lang="fr-FR" sz="1200" dirty="0">
                <a:solidFill>
                  <a:schemeClr val="tx1"/>
                </a:solidFill>
              </a:endParaRPr>
            </a:p>
          </p:txBody>
        </p:sp>
        <p:sp>
          <p:nvSpPr>
            <p:cNvPr id="106" name="ZoneTexte 105"/>
            <p:cNvSpPr txBox="1"/>
            <p:nvPr/>
          </p:nvSpPr>
          <p:spPr>
            <a:xfrm>
              <a:off x="3790251" y="4711823"/>
              <a:ext cx="285752" cy="315176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200" dirty="0" smtClean="0">
                  <a:solidFill>
                    <a:schemeClr val="tx1"/>
                  </a:solidFill>
                </a:rPr>
                <a:t>2</a:t>
              </a:r>
              <a:endParaRPr lang="fr-FR" sz="1200" dirty="0">
                <a:solidFill>
                  <a:schemeClr val="tx1"/>
                </a:solidFill>
              </a:endParaRPr>
            </a:p>
          </p:txBody>
        </p:sp>
        <p:sp>
          <p:nvSpPr>
            <p:cNvPr id="107" name="ZoneTexte 106"/>
            <p:cNvSpPr txBox="1"/>
            <p:nvPr/>
          </p:nvSpPr>
          <p:spPr>
            <a:xfrm>
              <a:off x="5624190" y="5283327"/>
              <a:ext cx="285752" cy="315176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200" dirty="0" smtClean="0">
                  <a:solidFill>
                    <a:schemeClr val="tx1"/>
                  </a:solidFill>
                </a:rPr>
                <a:t>3</a:t>
              </a:r>
              <a:endParaRPr lang="fr-FR" sz="1200" dirty="0">
                <a:solidFill>
                  <a:schemeClr val="tx1"/>
                </a:solidFill>
              </a:endParaRPr>
            </a:p>
          </p:txBody>
        </p:sp>
        <p:sp>
          <p:nvSpPr>
            <p:cNvPr id="108" name="ZoneTexte 107"/>
            <p:cNvSpPr txBox="1"/>
            <p:nvPr/>
          </p:nvSpPr>
          <p:spPr>
            <a:xfrm>
              <a:off x="7453270" y="5846204"/>
              <a:ext cx="285752" cy="315176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200" dirty="0" smtClean="0">
                  <a:solidFill>
                    <a:schemeClr val="tx1"/>
                  </a:solidFill>
                </a:rPr>
                <a:t>4</a:t>
              </a:r>
              <a:endParaRPr lang="fr-FR" sz="1200" dirty="0">
                <a:solidFill>
                  <a:schemeClr val="tx1"/>
                </a:solidFill>
              </a:endParaRPr>
            </a:p>
          </p:txBody>
        </p:sp>
        <p:sp>
          <p:nvSpPr>
            <p:cNvPr id="109" name="ZoneTexte 108"/>
            <p:cNvSpPr txBox="1"/>
            <p:nvPr/>
          </p:nvSpPr>
          <p:spPr>
            <a:xfrm>
              <a:off x="2106476" y="4274569"/>
              <a:ext cx="500065" cy="315176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200" dirty="0" smtClean="0">
                  <a:solidFill>
                    <a:schemeClr val="tx1"/>
                  </a:solidFill>
                </a:rPr>
                <a:t>…..</a:t>
              </a:r>
              <a:endParaRPr lang="fr-FR" sz="1200" dirty="0">
                <a:solidFill>
                  <a:schemeClr val="tx1"/>
                </a:solidFill>
              </a:endParaRPr>
            </a:p>
          </p:txBody>
        </p:sp>
        <p:sp>
          <p:nvSpPr>
            <p:cNvPr id="110" name="ZoneTexte 109"/>
            <p:cNvSpPr txBox="1"/>
            <p:nvPr/>
          </p:nvSpPr>
          <p:spPr>
            <a:xfrm>
              <a:off x="3952808" y="4846073"/>
              <a:ext cx="500065" cy="315176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200" dirty="0" smtClean="0">
                  <a:solidFill>
                    <a:schemeClr val="tx1"/>
                  </a:solidFill>
                </a:rPr>
                <a:t>….</a:t>
              </a:r>
              <a:endParaRPr lang="fr-FR" sz="1200" dirty="0">
                <a:solidFill>
                  <a:schemeClr val="tx1"/>
                </a:solidFill>
              </a:endParaRPr>
            </a:p>
          </p:txBody>
        </p:sp>
        <p:sp>
          <p:nvSpPr>
            <p:cNvPr id="111" name="ZoneTexte 110"/>
            <p:cNvSpPr txBox="1"/>
            <p:nvPr/>
          </p:nvSpPr>
          <p:spPr>
            <a:xfrm>
              <a:off x="5838504" y="5417577"/>
              <a:ext cx="500065" cy="315176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200" dirty="0" smtClean="0">
                  <a:solidFill>
                    <a:schemeClr val="tx1"/>
                  </a:solidFill>
                </a:rPr>
                <a:t>…..</a:t>
              </a:r>
              <a:endParaRPr lang="fr-FR" sz="1200" dirty="0">
                <a:solidFill>
                  <a:schemeClr val="tx1"/>
                </a:solidFill>
              </a:endParaRPr>
            </a:p>
          </p:txBody>
        </p:sp>
        <p:sp>
          <p:nvSpPr>
            <p:cNvPr id="112" name="ZoneTexte 111"/>
            <p:cNvSpPr txBox="1"/>
            <p:nvPr/>
          </p:nvSpPr>
          <p:spPr>
            <a:xfrm>
              <a:off x="7667585" y="5980455"/>
              <a:ext cx="500065" cy="315176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200" dirty="0" smtClean="0">
                  <a:solidFill>
                    <a:schemeClr val="tx1"/>
                  </a:solidFill>
                </a:rPr>
                <a:t>…</a:t>
              </a:r>
              <a:endParaRPr lang="fr-FR" sz="1200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5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76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ext Box 4"/>
          <p:cNvSpPr txBox="1">
            <a:spLocks noChangeArrowheads="1"/>
          </p:cNvSpPr>
          <p:nvPr/>
        </p:nvSpPr>
        <p:spPr bwMode="auto">
          <a:xfrm>
            <a:off x="6357950" y="142852"/>
            <a:ext cx="2597147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 u="sng" dirty="0">
                <a:solidFill>
                  <a:schemeClr val="tx1"/>
                </a:solidFill>
                <a:cs typeface="Arabic Transparent" pitchFamily="2" charset="-78"/>
              </a:rPr>
              <a:t>التحليل التنازلي الوظيفي:</a:t>
            </a:r>
            <a:endParaRPr lang="fr-FR" sz="2000" b="1" u="sng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2109" name="Text Box 61"/>
          <p:cNvSpPr txBox="1">
            <a:spLocks noChangeAspect="1" noChangeArrowheads="1"/>
          </p:cNvSpPr>
          <p:nvPr/>
        </p:nvSpPr>
        <p:spPr bwMode="auto">
          <a:xfrm>
            <a:off x="1271427" y="3020345"/>
            <a:ext cx="1148458" cy="45795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DZ" sz="1600" b="1" i="0" u="none" strike="noStrike" cap="none" normalizeH="0" baseline="0" dirty="0" smtClean="0">
                <a:ln>
                  <a:noFill/>
                </a:ln>
                <a:solidFill>
                  <a:srgbClr val="CC00FF"/>
                </a:solidFill>
                <a:effectLst/>
                <a:latin typeface="Calibri" pitchFamily="34" charset="0"/>
                <a:ea typeface="Arial" pitchFamily="34" charset="0"/>
                <a:cs typeface="Arabic Transparent" pitchFamily="2" charset="-78"/>
              </a:rPr>
              <a:t>نظام الإتيان</a:t>
            </a:r>
            <a:endParaRPr kumimoji="0" lang="fr-FR" sz="2800" b="1" i="0" u="none" strike="noStrike" cap="none" normalizeH="0" baseline="0" dirty="0" smtClean="0">
              <a:ln>
                <a:noFill/>
              </a:ln>
              <a:solidFill>
                <a:srgbClr val="CC00FF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29" name="Text Box 81"/>
          <p:cNvSpPr txBox="1">
            <a:spLocks noChangeAspect="1" noChangeArrowheads="1"/>
          </p:cNvSpPr>
          <p:nvPr/>
        </p:nvSpPr>
        <p:spPr bwMode="auto">
          <a:xfrm>
            <a:off x="3128815" y="3568099"/>
            <a:ext cx="996308" cy="35719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DZ" sz="1600" b="1" i="0" u="none" strike="noStrike" cap="none" normalizeH="0" baseline="0" dirty="0" smtClean="0">
                <a:ln>
                  <a:noFill/>
                </a:ln>
                <a:solidFill>
                  <a:srgbClr val="CC00FF"/>
                </a:solidFill>
                <a:effectLst/>
                <a:latin typeface="Calibri" pitchFamily="34" charset="0"/>
                <a:ea typeface="Arial" pitchFamily="34" charset="0"/>
                <a:cs typeface="Arabic Transparent" pitchFamily="2" charset="-78"/>
              </a:rPr>
              <a:t>نظام </a:t>
            </a:r>
            <a:r>
              <a:rPr kumimoji="0" lang="ar-DZ" sz="1600" b="1" i="0" u="none" strike="noStrike" cap="none" normalizeH="0" baseline="0" dirty="0" err="1" smtClean="0">
                <a:ln>
                  <a:noFill/>
                </a:ln>
                <a:solidFill>
                  <a:srgbClr val="CC00FF"/>
                </a:solidFill>
                <a:effectLst/>
                <a:latin typeface="Calibri" pitchFamily="34" charset="0"/>
                <a:ea typeface="Arial" pitchFamily="34" charset="0"/>
                <a:cs typeface="Arabic Transparent" pitchFamily="2" charset="-78"/>
              </a:rPr>
              <a:t>ا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CC00FF"/>
                </a:solidFill>
                <a:effectLst/>
                <a:latin typeface="Calibri" pitchFamily="34" charset="0"/>
                <a:ea typeface="Arial" pitchFamily="34" charset="0"/>
                <a:cs typeface="Arabic Transparent" pitchFamily="2" charset="-78"/>
              </a:rPr>
              <a:t>لدفع</a:t>
            </a:r>
            <a:endParaRPr kumimoji="0" lang="fr-FR" sz="2800" b="1" i="0" u="none" strike="noStrike" cap="none" normalizeH="0" baseline="0" dirty="0" smtClean="0">
              <a:ln>
                <a:noFill/>
              </a:ln>
              <a:solidFill>
                <a:srgbClr val="CC00FF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30" name="Text Box 82"/>
          <p:cNvSpPr txBox="1">
            <a:spLocks noChangeAspect="1" noChangeArrowheads="1"/>
          </p:cNvSpPr>
          <p:nvPr/>
        </p:nvSpPr>
        <p:spPr bwMode="auto">
          <a:xfrm>
            <a:off x="4771889" y="4116041"/>
            <a:ext cx="1464071" cy="41396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DZ" sz="1600" b="1" i="0" u="none" strike="noStrike" cap="none" normalizeH="0" baseline="0" dirty="0" smtClean="0">
                <a:ln>
                  <a:noFill/>
                </a:ln>
                <a:solidFill>
                  <a:srgbClr val="CC00FF"/>
                </a:solidFill>
                <a:effectLst/>
                <a:latin typeface="Calibri" pitchFamily="34" charset="0"/>
                <a:ea typeface="Arial" pitchFamily="34" charset="0"/>
                <a:cs typeface="Arabic Transparent" pitchFamily="2" charset="-78"/>
              </a:rPr>
              <a:t>نظام </a:t>
            </a:r>
            <a:r>
              <a:rPr kumimoji="0" lang="ar-DZ" sz="1600" b="1" i="0" u="none" strike="noStrike" cap="none" normalizeH="0" baseline="0" dirty="0" err="1" smtClean="0">
                <a:ln>
                  <a:noFill/>
                </a:ln>
                <a:solidFill>
                  <a:srgbClr val="CC00FF"/>
                </a:solidFill>
                <a:effectLst/>
                <a:latin typeface="Calibri" pitchFamily="34" charset="0"/>
                <a:ea typeface="Arial" pitchFamily="34" charset="0"/>
                <a:cs typeface="Arabic Transparent" pitchFamily="2" charset="-78"/>
              </a:rPr>
              <a:t>ا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CC00FF"/>
                </a:solidFill>
                <a:effectLst/>
                <a:latin typeface="Calibri" pitchFamily="34" charset="0"/>
                <a:ea typeface="Arial" pitchFamily="34" charset="0"/>
                <a:cs typeface="Arabic Transparent" pitchFamily="2" charset="-78"/>
              </a:rPr>
              <a:t>لعد</a:t>
            </a:r>
            <a:r>
              <a:rPr kumimoji="0" lang="ar-DZ" sz="1600" b="1" i="0" u="none" strike="noStrike" cap="none" normalizeH="0" baseline="0" dirty="0" smtClean="0">
                <a:ln>
                  <a:noFill/>
                </a:ln>
                <a:solidFill>
                  <a:srgbClr val="CC00FF"/>
                </a:solidFill>
                <a:effectLst/>
                <a:latin typeface="Calibri" pitchFamily="34" charset="0"/>
                <a:ea typeface="Arial" pitchFamily="34" charset="0"/>
                <a:cs typeface="Arabic Transparent" pitchFamily="2" charset="-78"/>
              </a:rPr>
              <a:t> </a:t>
            </a: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CC00FF"/>
                </a:solidFill>
                <a:effectLst/>
                <a:latin typeface="Calibri" pitchFamily="34" charset="0"/>
                <a:ea typeface="Arial" pitchFamily="34" charset="0"/>
                <a:cs typeface="Arabic Transparent" pitchFamily="2" charset="-78"/>
              </a:rPr>
              <a:t>والتجميع</a:t>
            </a:r>
            <a:endParaRPr kumimoji="0" lang="fr-FR" sz="2800" b="1" i="0" u="none" strike="noStrike" cap="none" normalizeH="0" baseline="0" dirty="0" smtClean="0">
              <a:ln>
                <a:noFill/>
              </a:ln>
              <a:solidFill>
                <a:srgbClr val="CC00FF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31" name="Text Box 83"/>
          <p:cNvSpPr txBox="1">
            <a:spLocks noChangeAspect="1" noChangeArrowheads="1"/>
          </p:cNvSpPr>
          <p:nvPr/>
        </p:nvSpPr>
        <p:spPr bwMode="auto">
          <a:xfrm>
            <a:off x="6748215" y="4722982"/>
            <a:ext cx="1147542" cy="40479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DZ" sz="1600" b="1" i="0" u="none" strike="noStrike" cap="none" normalizeH="0" baseline="0" dirty="0" smtClean="0">
                <a:ln>
                  <a:noFill/>
                </a:ln>
                <a:solidFill>
                  <a:srgbClr val="CC00FF"/>
                </a:solidFill>
                <a:effectLst/>
                <a:latin typeface="Calibri" pitchFamily="34" charset="0"/>
                <a:ea typeface="Arial" pitchFamily="34" charset="0"/>
                <a:cs typeface="Arabic Transparent" pitchFamily="2" charset="-78"/>
              </a:rPr>
              <a:t>نظام التعبئة</a:t>
            </a:r>
            <a:endParaRPr kumimoji="0" lang="fr-FR" sz="2800" b="1" i="0" u="none" strike="noStrike" cap="none" normalizeH="0" baseline="0" dirty="0" smtClean="0">
              <a:ln>
                <a:noFill/>
              </a:ln>
              <a:solidFill>
                <a:srgbClr val="CC00FF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0" name="Text Box 102"/>
          <p:cNvSpPr txBox="1">
            <a:spLocks noChangeAspect="1" noChangeArrowheads="1"/>
          </p:cNvSpPr>
          <p:nvPr/>
        </p:nvSpPr>
        <p:spPr bwMode="auto">
          <a:xfrm>
            <a:off x="2833920" y="1527423"/>
            <a:ext cx="1033025" cy="35010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DZ" b="1" i="0" u="none" strike="noStrike" cap="none" normalizeH="0" baseline="0" dirty="0" smtClean="0">
                <a:ln>
                  <a:noFill/>
                </a:ln>
                <a:solidFill>
                  <a:srgbClr val="339933"/>
                </a:solidFill>
                <a:effectLst/>
                <a:latin typeface="Calibri" pitchFamily="34" charset="0"/>
                <a:ea typeface="Arial" pitchFamily="34" charset="0"/>
                <a:cs typeface="Arabic Transparent" pitchFamily="2" charset="-78"/>
              </a:rPr>
              <a:t>علب آتية</a:t>
            </a:r>
            <a:endParaRPr kumimoji="0" lang="fr-FR" sz="3200" b="1" i="0" u="none" strike="noStrike" cap="none" normalizeH="0" baseline="0" dirty="0" smtClean="0">
              <a:ln>
                <a:noFill/>
              </a:ln>
              <a:solidFill>
                <a:srgbClr val="339933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2" name="Line 4"/>
          <p:cNvSpPr>
            <a:spLocks noChangeShapeType="1"/>
          </p:cNvSpPr>
          <p:nvPr/>
        </p:nvSpPr>
        <p:spPr bwMode="auto">
          <a:xfrm>
            <a:off x="1080863" y="2559386"/>
            <a:ext cx="302619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055" name="Text Box 7"/>
          <p:cNvSpPr txBox="1">
            <a:spLocks noChangeAspect="1" noChangeArrowheads="1"/>
          </p:cNvSpPr>
          <p:nvPr/>
        </p:nvSpPr>
        <p:spPr bwMode="auto">
          <a:xfrm>
            <a:off x="1395009" y="2249500"/>
            <a:ext cx="984951" cy="542661"/>
          </a:xfrm>
          <a:prstGeom prst="rect">
            <a:avLst/>
          </a:prstGeom>
          <a:ln w="15875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6" name="Line 8"/>
          <p:cNvSpPr>
            <a:spLocks noChangeAspect="1" noChangeShapeType="1"/>
          </p:cNvSpPr>
          <p:nvPr/>
        </p:nvSpPr>
        <p:spPr bwMode="auto">
          <a:xfrm>
            <a:off x="1500166" y="1998708"/>
            <a:ext cx="0" cy="237099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057" name="Line 9"/>
          <p:cNvSpPr>
            <a:spLocks noChangeAspect="1" noChangeShapeType="1"/>
          </p:cNvSpPr>
          <p:nvPr/>
        </p:nvSpPr>
        <p:spPr bwMode="auto">
          <a:xfrm>
            <a:off x="1890694" y="1990437"/>
            <a:ext cx="0" cy="237099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058" name="Line 10"/>
          <p:cNvSpPr>
            <a:spLocks noChangeAspect="1" noChangeShapeType="1"/>
          </p:cNvSpPr>
          <p:nvPr/>
        </p:nvSpPr>
        <p:spPr bwMode="auto">
          <a:xfrm flipV="1">
            <a:off x="1851819" y="2802971"/>
            <a:ext cx="0" cy="237099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060" name="Line 12"/>
          <p:cNvSpPr>
            <a:spLocks noChangeAspect="1" noChangeShapeType="1"/>
          </p:cNvSpPr>
          <p:nvPr/>
        </p:nvSpPr>
        <p:spPr bwMode="auto">
          <a:xfrm>
            <a:off x="2379961" y="2656676"/>
            <a:ext cx="226964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2093" name="Group 45"/>
          <p:cNvGrpSpPr>
            <a:grpSpLocks/>
          </p:cNvGrpSpPr>
          <p:nvPr/>
        </p:nvGrpSpPr>
        <p:grpSpPr bwMode="auto">
          <a:xfrm>
            <a:off x="2859293" y="1869329"/>
            <a:ext cx="531336" cy="508262"/>
            <a:chOff x="3679" y="9173"/>
            <a:chExt cx="809" cy="1073"/>
          </a:xfrm>
        </p:grpSpPr>
        <p:sp>
          <p:nvSpPr>
            <p:cNvPr id="2094" name="Line 46"/>
            <p:cNvSpPr>
              <a:spLocks noChangeAspect="1" noChangeShapeType="1"/>
            </p:cNvSpPr>
            <p:nvPr/>
          </p:nvSpPr>
          <p:spPr bwMode="auto">
            <a:xfrm rot="21060000" flipH="1">
              <a:off x="3679" y="9711"/>
              <a:ext cx="295" cy="535"/>
            </a:xfrm>
            <a:prstGeom prst="line">
              <a:avLst/>
            </a:prstGeom>
            <a:ln w="1270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95" name="Line 47"/>
            <p:cNvSpPr>
              <a:spLocks noChangeAspect="1" noChangeShapeType="1"/>
            </p:cNvSpPr>
            <p:nvPr/>
          </p:nvSpPr>
          <p:spPr bwMode="auto">
            <a:xfrm>
              <a:off x="3935" y="9676"/>
              <a:ext cx="153" cy="209"/>
            </a:xfrm>
            <a:prstGeom prst="line">
              <a:avLst/>
            </a:prstGeom>
            <a:ln w="1270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96" name="Line 48"/>
            <p:cNvSpPr>
              <a:spLocks noChangeShapeType="1"/>
            </p:cNvSpPr>
            <p:nvPr/>
          </p:nvSpPr>
          <p:spPr bwMode="auto">
            <a:xfrm rot="20940000" flipV="1">
              <a:off x="4049" y="9173"/>
              <a:ext cx="439" cy="684"/>
            </a:xfrm>
            <a:prstGeom prst="line">
              <a:avLst/>
            </a:prstGeom>
            <a:ln w="1270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157" name="Text Box 109"/>
          <p:cNvSpPr txBox="1">
            <a:spLocks noChangeArrowheads="1"/>
          </p:cNvSpPr>
          <p:nvPr/>
        </p:nvSpPr>
        <p:spPr bwMode="auto">
          <a:xfrm>
            <a:off x="1327469" y="2341669"/>
            <a:ext cx="1040499" cy="47623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DZ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Calibri" pitchFamily="34" charset="0"/>
                <a:ea typeface="Arial" pitchFamily="34" charset="0"/>
                <a:cs typeface="Arabic Transparent" pitchFamily="2" charset="-78"/>
              </a:rPr>
              <a:t>آت بالعلب</a:t>
            </a:r>
            <a:endParaRPr kumimoji="0" lang="fr-FR" b="1" i="0" u="none" strike="noStrike" cap="none" normalizeH="0" baseline="0" dirty="0" smtClean="0">
              <a:ln>
                <a:noFill/>
              </a:ln>
              <a:solidFill>
                <a:srgbClr val="0066FF"/>
              </a:solidFill>
              <a:effectLst/>
              <a:latin typeface="Calibri" pitchFamily="34" charset="0"/>
              <a:ea typeface="Arial" pitchFamily="34" charset="0"/>
              <a:cs typeface="Arabic Transparent" pitchFamily="2" charset="-78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rgbClr val="0066FF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1" name="Text Box 103"/>
          <p:cNvSpPr txBox="1">
            <a:spLocks noChangeAspect="1" noChangeArrowheads="1"/>
          </p:cNvSpPr>
          <p:nvPr/>
        </p:nvSpPr>
        <p:spPr bwMode="auto">
          <a:xfrm>
            <a:off x="4640680" y="2134552"/>
            <a:ext cx="1226529" cy="35010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DZ" b="1" i="0" u="none" strike="noStrike" cap="none" normalizeH="0" baseline="0" dirty="0" smtClean="0">
                <a:ln>
                  <a:noFill/>
                </a:ln>
                <a:solidFill>
                  <a:srgbClr val="339933"/>
                </a:solidFill>
                <a:effectLst/>
                <a:latin typeface="Calibri" pitchFamily="34" charset="0"/>
                <a:ea typeface="Arial" pitchFamily="34" charset="0"/>
                <a:cs typeface="Arabic Transparent" pitchFamily="2" charset="-78"/>
              </a:rPr>
              <a:t>علب مدفوعة</a:t>
            </a:r>
            <a:endParaRPr kumimoji="0" lang="fr-FR" sz="3200" b="1" i="0" u="none" strike="noStrike" cap="none" normalizeH="0" baseline="0" dirty="0" smtClean="0">
              <a:ln>
                <a:noFill/>
              </a:ln>
              <a:solidFill>
                <a:srgbClr val="339933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62" name="Text Box 14"/>
          <p:cNvSpPr txBox="1">
            <a:spLocks noChangeAspect="1" noChangeArrowheads="1"/>
          </p:cNvSpPr>
          <p:nvPr/>
        </p:nvSpPr>
        <p:spPr bwMode="auto">
          <a:xfrm>
            <a:off x="3239846" y="2824607"/>
            <a:ext cx="984951" cy="542661"/>
          </a:xfrm>
          <a:prstGeom prst="rect">
            <a:avLst/>
          </a:prstGeom>
          <a:ln w="15875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66" name="Line 18"/>
          <p:cNvSpPr>
            <a:spLocks noChangeAspect="1" noChangeShapeType="1"/>
          </p:cNvSpPr>
          <p:nvPr/>
        </p:nvSpPr>
        <p:spPr bwMode="auto">
          <a:xfrm flipV="1">
            <a:off x="3652631" y="3378078"/>
            <a:ext cx="0" cy="237099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068" name="Line 20"/>
          <p:cNvSpPr>
            <a:spLocks noChangeAspect="1" noChangeShapeType="1"/>
          </p:cNvSpPr>
          <p:nvPr/>
        </p:nvSpPr>
        <p:spPr bwMode="auto">
          <a:xfrm>
            <a:off x="4224797" y="3231783"/>
            <a:ext cx="226964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158" name="Text Box 110"/>
          <p:cNvSpPr txBox="1">
            <a:spLocks noChangeArrowheads="1"/>
          </p:cNvSpPr>
          <p:nvPr/>
        </p:nvSpPr>
        <p:spPr bwMode="auto">
          <a:xfrm>
            <a:off x="3140482" y="2889423"/>
            <a:ext cx="1094852" cy="40479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DZ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Calibri" pitchFamily="34" charset="0"/>
                <a:ea typeface="Arial" pitchFamily="34" charset="0"/>
                <a:cs typeface="Arabic Transparent" pitchFamily="2" charset="-78"/>
              </a:rPr>
              <a:t>ادفع  العلب</a:t>
            </a:r>
            <a:endParaRPr kumimoji="0" lang="fr-FR" b="1" i="0" u="none" strike="noStrike" cap="none" normalizeH="0" baseline="0" dirty="0" smtClean="0">
              <a:ln>
                <a:noFill/>
              </a:ln>
              <a:solidFill>
                <a:srgbClr val="0066FF"/>
              </a:solidFill>
              <a:effectLst/>
              <a:latin typeface="Calibri" pitchFamily="34" charset="0"/>
              <a:ea typeface="Arial" pitchFamily="34" charset="0"/>
              <a:cs typeface="Arabic Transparent" pitchFamily="2" charset="-78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rgbClr val="0066FF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2" name="Text Box 104"/>
          <p:cNvSpPr txBox="1">
            <a:spLocks noChangeAspect="1" noChangeArrowheads="1"/>
          </p:cNvSpPr>
          <p:nvPr/>
        </p:nvSpPr>
        <p:spPr bwMode="auto">
          <a:xfrm>
            <a:off x="6542226" y="2473217"/>
            <a:ext cx="1182371" cy="65437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DZ" b="1" i="0" u="none" strike="noStrike" cap="none" normalizeH="0" baseline="0" dirty="0" smtClean="0">
                <a:ln>
                  <a:noFill/>
                </a:ln>
                <a:solidFill>
                  <a:srgbClr val="339933"/>
                </a:solidFill>
                <a:effectLst/>
                <a:latin typeface="Calibri" pitchFamily="34" charset="0"/>
                <a:ea typeface="Arial" pitchFamily="34" charset="0"/>
                <a:cs typeface="Arabic Transparent" pitchFamily="2" charset="-78"/>
              </a:rPr>
              <a:t>علب معدودة ومجمعة</a:t>
            </a:r>
            <a:endParaRPr kumimoji="0" lang="fr-FR" sz="3200" b="1" i="0" u="none" strike="noStrike" cap="none" normalizeH="0" baseline="0" dirty="0" smtClean="0">
              <a:ln>
                <a:noFill/>
              </a:ln>
              <a:solidFill>
                <a:srgbClr val="339933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70" name="Text Box 22"/>
          <p:cNvSpPr txBox="1">
            <a:spLocks noChangeAspect="1" noChangeArrowheads="1"/>
          </p:cNvSpPr>
          <p:nvPr/>
        </p:nvSpPr>
        <p:spPr bwMode="auto">
          <a:xfrm>
            <a:off x="5070529" y="3396111"/>
            <a:ext cx="984951" cy="542661"/>
          </a:xfrm>
          <a:prstGeom prst="rect">
            <a:avLst/>
          </a:prstGeom>
          <a:ln w="15875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71" name="Line 23"/>
          <p:cNvSpPr>
            <a:spLocks noChangeAspect="1" noChangeShapeType="1"/>
          </p:cNvSpPr>
          <p:nvPr/>
        </p:nvSpPr>
        <p:spPr bwMode="auto">
          <a:xfrm flipV="1">
            <a:off x="5527339" y="3949582"/>
            <a:ext cx="0" cy="237099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073" name="Line 25"/>
          <p:cNvSpPr>
            <a:spLocks noChangeAspect="1" noChangeShapeType="1"/>
          </p:cNvSpPr>
          <p:nvPr/>
        </p:nvSpPr>
        <p:spPr bwMode="auto">
          <a:xfrm>
            <a:off x="6055481" y="3803287"/>
            <a:ext cx="226964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159" name="Text Box 111"/>
          <p:cNvSpPr txBox="1">
            <a:spLocks noChangeArrowheads="1"/>
          </p:cNvSpPr>
          <p:nvPr/>
        </p:nvSpPr>
        <p:spPr bwMode="auto">
          <a:xfrm>
            <a:off x="5054261" y="3472832"/>
            <a:ext cx="982446" cy="38101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DZ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Calibri" pitchFamily="34" charset="0"/>
                <a:ea typeface="Arial" pitchFamily="34" charset="0"/>
                <a:cs typeface="Arabic Transparent" pitchFamily="2" charset="-78"/>
              </a:rPr>
              <a:t>عد وجمع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rgbClr val="0066FF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03" name="Text Box 155"/>
          <p:cNvSpPr txBox="1">
            <a:spLocks noChangeArrowheads="1"/>
          </p:cNvSpPr>
          <p:nvPr/>
        </p:nvSpPr>
        <p:spPr bwMode="auto">
          <a:xfrm>
            <a:off x="2247621" y="5143512"/>
            <a:ext cx="1468395" cy="35719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 rtl="1" eaLnBrk="0" hangingPunct="0"/>
            <a:r>
              <a:rPr kumimoji="0" lang="ar-DZ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خراطيش </a:t>
            </a:r>
            <a:r>
              <a:rPr lang="ar-DZ" b="1" dirty="0" smtClean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فارغة</a:t>
            </a:r>
            <a:endParaRPr lang="ar-DZ" dirty="0">
              <a:solidFill>
                <a:srgbClr val="C00000"/>
              </a:solidFill>
              <a:cs typeface="Arabic Transparent" pitchFamily="2" charset="-78"/>
            </a:endParaRPr>
          </a:p>
        </p:txBody>
      </p:sp>
      <p:sp>
        <p:nvSpPr>
          <p:cNvPr id="2164" name="Text Box 116"/>
          <p:cNvSpPr txBox="1">
            <a:spLocks noChangeAspect="1" noChangeArrowheads="1"/>
          </p:cNvSpPr>
          <p:nvPr/>
        </p:nvSpPr>
        <p:spPr bwMode="auto">
          <a:xfrm>
            <a:off x="8085609" y="3843277"/>
            <a:ext cx="915547" cy="78581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DZ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Arial" pitchFamily="34" charset="0"/>
                <a:cs typeface="Arabic Transparent" pitchFamily="2" charset="-78"/>
              </a:rPr>
              <a:t>خراطيش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ea typeface="Arial" pitchFamily="34" charset="0"/>
              <a:cs typeface="Arabic Transparent" pitchFamily="2" charset="-78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DZ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Arial" pitchFamily="34" charset="0"/>
                <a:cs typeface="Arabic Transparent" pitchFamily="2" charset="-78"/>
              </a:rPr>
              <a:t>مملوءة</a:t>
            </a:r>
            <a:endParaRPr kumimoji="0" lang="fr-FR" sz="32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74" name="Line 26"/>
          <p:cNvSpPr>
            <a:spLocks noChangeAspect="1" noChangeShapeType="1"/>
          </p:cNvSpPr>
          <p:nvPr/>
        </p:nvSpPr>
        <p:spPr bwMode="auto">
          <a:xfrm>
            <a:off x="7881221" y="4106464"/>
            <a:ext cx="324000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075" name="Text Box 27"/>
          <p:cNvSpPr txBox="1">
            <a:spLocks noChangeAspect="1" noChangeArrowheads="1"/>
          </p:cNvSpPr>
          <p:nvPr/>
        </p:nvSpPr>
        <p:spPr bwMode="auto">
          <a:xfrm>
            <a:off x="6905637" y="3961610"/>
            <a:ext cx="984951" cy="542661"/>
          </a:xfrm>
          <a:prstGeom prst="rect">
            <a:avLst/>
          </a:prstGeom>
          <a:ln w="15875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76" name="Line 28"/>
          <p:cNvSpPr>
            <a:spLocks noChangeAspect="1" noChangeShapeType="1"/>
          </p:cNvSpPr>
          <p:nvPr/>
        </p:nvSpPr>
        <p:spPr bwMode="auto">
          <a:xfrm flipV="1">
            <a:off x="7362447" y="4515081"/>
            <a:ext cx="0" cy="237099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078" name="Line 30"/>
          <p:cNvSpPr>
            <a:spLocks noChangeAspect="1" noChangeShapeType="1"/>
          </p:cNvSpPr>
          <p:nvPr/>
        </p:nvSpPr>
        <p:spPr bwMode="auto">
          <a:xfrm>
            <a:off x="7890588" y="4368786"/>
            <a:ext cx="226964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cxnSp>
        <p:nvCxnSpPr>
          <p:cNvPr id="158" name="Connecteur en angle 157"/>
          <p:cNvCxnSpPr/>
          <p:nvPr/>
        </p:nvCxnSpPr>
        <p:spPr>
          <a:xfrm flipV="1">
            <a:off x="3782052" y="4407475"/>
            <a:ext cx="3096000" cy="936000"/>
          </a:xfrm>
          <a:prstGeom prst="bentConnector3">
            <a:avLst>
              <a:gd name="adj1" fmla="val 94067"/>
            </a:avLst>
          </a:prstGeom>
          <a:ln w="12700"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60" name="Text Box 112"/>
          <p:cNvSpPr txBox="1">
            <a:spLocks noChangeArrowheads="1"/>
          </p:cNvSpPr>
          <p:nvPr/>
        </p:nvSpPr>
        <p:spPr bwMode="auto">
          <a:xfrm>
            <a:off x="6947179" y="4033349"/>
            <a:ext cx="995554" cy="44556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DZ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Calibri" pitchFamily="34" charset="0"/>
                <a:ea typeface="Arial" pitchFamily="34" charset="0"/>
                <a:cs typeface="Arabic Transparent" pitchFamily="2" charset="-78"/>
              </a:rPr>
              <a:t>عبئ العلب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rgbClr val="0066FF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72" name="Connecteur en angle 171"/>
          <p:cNvCxnSpPr/>
          <p:nvPr/>
        </p:nvCxnSpPr>
        <p:spPr>
          <a:xfrm>
            <a:off x="2391718" y="2413216"/>
            <a:ext cx="828000" cy="540000"/>
          </a:xfrm>
          <a:prstGeom prst="bentConnector3">
            <a:avLst>
              <a:gd name="adj1" fmla="val 60040"/>
            </a:avLst>
          </a:prstGeom>
          <a:ln w="15875"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4" name="Connecteur en angle 173"/>
          <p:cNvCxnSpPr/>
          <p:nvPr/>
        </p:nvCxnSpPr>
        <p:spPr>
          <a:xfrm>
            <a:off x="4224135" y="2984720"/>
            <a:ext cx="828000" cy="540000"/>
          </a:xfrm>
          <a:prstGeom prst="bentConnector3">
            <a:avLst>
              <a:gd name="adj1" fmla="val 60040"/>
            </a:avLst>
          </a:prstGeom>
          <a:ln w="15875"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5" name="Connecteur en angle 174"/>
          <p:cNvCxnSpPr/>
          <p:nvPr/>
        </p:nvCxnSpPr>
        <p:spPr>
          <a:xfrm>
            <a:off x="6069648" y="3556224"/>
            <a:ext cx="828000" cy="540000"/>
          </a:xfrm>
          <a:prstGeom prst="bentConnector3">
            <a:avLst>
              <a:gd name="adj1" fmla="val 60040"/>
            </a:avLst>
          </a:prstGeom>
          <a:ln w="15875"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76" name="Group 45"/>
          <p:cNvGrpSpPr>
            <a:grpSpLocks/>
          </p:cNvGrpSpPr>
          <p:nvPr/>
        </p:nvGrpSpPr>
        <p:grpSpPr bwMode="auto">
          <a:xfrm>
            <a:off x="4740619" y="2460904"/>
            <a:ext cx="531336" cy="508262"/>
            <a:chOff x="3679" y="9173"/>
            <a:chExt cx="809" cy="1073"/>
          </a:xfrm>
        </p:grpSpPr>
        <p:sp>
          <p:nvSpPr>
            <p:cNvPr id="177" name="Line 46"/>
            <p:cNvSpPr>
              <a:spLocks noChangeAspect="1" noChangeShapeType="1"/>
            </p:cNvSpPr>
            <p:nvPr/>
          </p:nvSpPr>
          <p:spPr bwMode="auto">
            <a:xfrm rot="21060000" flipH="1">
              <a:off x="3679" y="9711"/>
              <a:ext cx="295" cy="535"/>
            </a:xfrm>
            <a:prstGeom prst="line">
              <a:avLst/>
            </a:prstGeom>
            <a:ln w="1270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8" name="Line 47"/>
            <p:cNvSpPr>
              <a:spLocks noChangeAspect="1" noChangeShapeType="1"/>
            </p:cNvSpPr>
            <p:nvPr/>
          </p:nvSpPr>
          <p:spPr bwMode="auto">
            <a:xfrm>
              <a:off x="3935" y="9676"/>
              <a:ext cx="153" cy="209"/>
            </a:xfrm>
            <a:prstGeom prst="line">
              <a:avLst/>
            </a:prstGeom>
            <a:ln w="1270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9" name="Line 48"/>
            <p:cNvSpPr>
              <a:spLocks noChangeShapeType="1"/>
            </p:cNvSpPr>
            <p:nvPr/>
          </p:nvSpPr>
          <p:spPr bwMode="auto">
            <a:xfrm rot="20940000" flipV="1">
              <a:off x="4049" y="9173"/>
              <a:ext cx="439" cy="684"/>
            </a:xfrm>
            <a:prstGeom prst="line">
              <a:avLst/>
            </a:prstGeom>
            <a:ln w="1270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180" name="Group 45"/>
          <p:cNvGrpSpPr>
            <a:grpSpLocks/>
          </p:cNvGrpSpPr>
          <p:nvPr/>
        </p:nvGrpSpPr>
        <p:grpSpPr bwMode="auto">
          <a:xfrm>
            <a:off x="6545776" y="3020533"/>
            <a:ext cx="531336" cy="508262"/>
            <a:chOff x="3679" y="9173"/>
            <a:chExt cx="809" cy="1073"/>
          </a:xfrm>
        </p:grpSpPr>
        <p:sp>
          <p:nvSpPr>
            <p:cNvPr id="181" name="Line 46"/>
            <p:cNvSpPr>
              <a:spLocks noChangeAspect="1" noChangeShapeType="1"/>
            </p:cNvSpPr>
            <p:nvPr/>
          </p:nvSpPr>
          <p:spPr bwMode="auto">
            <a:xfrm rot="21060000" flipH="1">
              <a:off x="3679" y="9711"/>
              <a:ext cx="295" cy="535"/>
            </a:xfrm>
            <a:prstGeom prst="line">
              <a:avLst/>
            </a:prstGeom>
            <a:ln w="1270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2" name="Line 47"/>
            <p:cNvSpPr>
              <a:spLocks noChangeAspect="1" noChangeShapeType="1"/>
            </p:cNvSpPr>
            <p:nvPr/>
          </p:nvSpPr>
          <p:spPr bwMode="auto">
            <a:xfrm>
              <a:off x="3935" y="9676"/>
              <a:ext cx="153" cy="209"/>
            </a:xfrm>
            <a:prstGeom prst="line">
              <a:avLst/>
            </a:prstGeom>
            <a:ln w="1270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3" name="Line 48"/>
            <p:cNvSpPr>
              <a:spLocks noChangeShapeType="1"/>
            </p:cNvSpPr>
            <p:nvPr/>
          </p:nvSpPr>
          <p:spPr bwMode="auto">
            <a:xfrm rot="20940000" flipV="1">
              <a:off x="4049" y="9173"/>
              <a:ext cx="439" cy="684"/>
            </a:xfrm>
            <a:prstGeom prst="line">
              <a:avLst/>
            </a:prstGeom>
            <a:ln w="1270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85" name="ZoneTexte 184"/>
          <p:cNvSpPr txBox="1"/>
          <p:nvPr/>
        </p:nvSpPr>
        <p:spPr>
          <a:xfrm>
            <a:off x="190532" y="2353465"/>
            <a:ext cx="936000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r" rtl="1" fontAlgn="base">
              <a:spcBef>
                <a:spcPct val="0"/>
              </a:spcBef>
              <a:spcAft>
                <a:spcPts val="1000"/>
              </a:spcAft>
            </a:pPr>
            <a:r>
              <a:rPr lang="ar-DZ" b="1" dirty="0" smtClean="0">
                <a:solidFill>
                  <a:srgbClr val="C00000"/>
                </a:solidFill>
              </a:rPr>
              <a:t>علب دواء </a:t>
            </a:r>
            <a:r>
              <a:rPr lang="ar-DZ" b="1" dirty="0" smtClean="0">
                <a:solidFill>
                  <a:srgbClr val="C0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جاهزة</a:t>
            </a:r>
            <a:endParaRPr lang="fr-FR" sz="32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6" name="Line 9"/>
          <p:cNvSpPr>
            <a:spLocks noChangeAspect="1" noChangeShapeType="1"/>
          </p:cNvSpPr>
          <p:nvPr/>
        </p:nvSpPr>
        <p:spPr bwMode="auto">
          <a:xfrm>
            <a:off x="2276459" y="1984588"/>
            <a:ext cx="0" cy="237099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87" name="ZoneTexte 186"/>
          <p:cNvSpPr txBox="1"/>
          <p:nvPr/>
        </p:nvSpPr>
        <p:spPr>
          <a:xfrm>
            <a:off x="1333477" y="1733961"/>
            <a:ext cx="357190" cy="307777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0099CC"/>
                </a:solidFill>
              </a:rPr>
              <a:t>W</a:t>
            </a:r>
            <a:endParaRPr lang="fr-FR" sz="1400" b="1" dirty="0">
              <a:solidFill>
                <a:srgbClr val="0099CC"/>
              </a:solidFill>
            </a:endParaRPr>
          </a:p>
        </p:txBody>
      </p:sp>
      <p:sp>
        <p:nvSpPr>
          <p:cNvPr id="188" name="ZoneTexte 187"/>
          <p:cNvSpPr txBox="1"/>
          <p:nvPr/>
        </p:nvSpPr>
        <p:spPr>
          <a:xfrm>
            <a:off x="1743055" y="1738724"/>
            <a:ext cx="357190" cy="307777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0099CC"/>
                </a:solidFill>
              </a:rPr>
              <a:t>E</a:t>
            </a:r>
            <a:endParaRPr lang="fr-FR" sz="1400" b="1" dirty="0">
              <a:solidFill>
                <a:srgbClr val="0099CC"/>
              </a:solidFill>
            </a:endParaRPr>
          </a:p>
        </p:txBody>
      </p:sp>
      <p:sp>
        <p:nvSpPr>
          <p:cNvPr id="189" name="ZoneTexte 188"/>
          <p:cNvSpPr txBox="1"/>
          <p:nvPr/>
        </p:nvSpPr>
        <p:spPr>
          <a:xfrm>
            <a:off x="2114533" y="1727411"/>
            <a:ext cx="357190" cy="307777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0099CC"/>
                </a:solidFill>
              </a:rPr>
              <a:t>C</a:t>
            </a:r>
            <a:endParaRPr lang="fr-FR" sz="1400" b="1" dirty="0">
              <a:solidFill>
                <a:srgbClr val="0099CC"/>
              </a:solidFill>
            </a:endParaRPr>
          </a:p>
        </p:txBody>
      </p:sp>
      <p:sp>
        <p:nvSpPr>
          <p:cNvPr id="190" name="Line 8"/>
          <p:cNvSpPr>
            <a:spLocks noChangeAspect="1" noChangeShapeType="1"/>
          </p:cNvSpPr>
          <p:nvPr/>
        </p:nvSpPr>
        <p:spPr bwMode="auto">
          <a:xfrm>
            <a:off x="3348029" y="2570212"/>
            <a:ext cx="0" cy="237099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91" name="Line 9"/>
          <p:cNvSpPr>
            <a:spLocks noChangeAspect="1" noChangeShapeType="1"/>
          </p:cNvSpPr>
          <p:nvPr/>
        </p:nvSpPr>
        <p:spPr bwMode="auto">
          <a:xfrm>
            <a:off x="3738557" y="2561941"/>
            <a:ext cx="0" cy="237099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92" name="Line 9"/>
          <p:cNvSpPr>
            <a:spLocks noChangeAspect="1" noChangeShapeType="1"/>
          </p:cNvSpPr>
          <p:nvPr/>
        </p:nvSpPr>
        <p:spPr bwMode="auto">
          <a:xfrm>
            <a:off x="4124322" y="2556092"/>
            <a:ext cx="0" cy="237099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93" name="ZoneTexte 192"/>
          <p:cNvSpPr txBox="1"/>
          <p:nvPr/>
        </p:nvSpPr>
        <p:spPr>
          <a:xfrm>
            <a:off x="3181340" y="2305465"/>
            <a:ext cx="357190" cy="307777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0099CC"/>
                </a:solidFill>
              </a:rPr>
              <a:t>W</a:t>
            </a:r>
            <a:endParaRPr lang="fr-FR" sz="1400" b="1" dirty="0">
              <a:solidFill>
                <a:srgbClr val="0099CC"/>
              </a:solidFill>
            </a:endParaRPr>
          </a:p>
        </p:txBody>
      </p:sp>
      <p:sp>
        <p:nvSpPr>
          <p:cNvPr id="194" name="ZoneTexte 193"/>
          <p:cNvSpPr txBox="1"/>
          <p:nvPr/>
        </p:nvSpPr>
        <p:spPr>
          <a:xfrm>
            <a:off x="3590918" y="2310228"/>
            <a:ext cx="357190" cy="307777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0099CC"/>
                </a:solidFill>
              </a:rPr>
              <a:t>E</a:t>
            </a:r>
            <a:endParaRPr lang="fr-FR" sz="1400" b="1" dirty="0">
              <a:solidFill>
                <a:srgbClr val="0099CC"/>
              </a:solidFill>
            </a:endParaRPr>
          </a:p>
        </p:txBody>
      </p:sp>
      <p:sp>
        <p:nvSpPr>
          <p:cNvPr id="195" name="ZoneTexte 194"/>
          <p:cNvSpPr txBox="1"/>
          <p:nvPr/>
        </p:nvSpPr>
        <p:spPr>
          <a:xfrm>
            <a:off x="3962396" y="2298915"/>
            <a:ext cx="357190" cy="307777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0099CC"/>
                </a:solidFill>
              </a:rPr>
              <a:t>C</a:t>
            </a:r>
            <a:endParaRPr lang="fr-FR" sz="1400" b="1" dirty="0">
              <a:solidFill>
                <a:srgbClr val="0099CC"/>
              </a:solidFill>
            </a:endParaRPr>
          </a:p>
        </p:txBody>
      </p:sp>
      <p:sp>
        <p:nvSpPr>
          <p:cNvPr id="196" name="Line 8"/>
          <p:cNvSpPr>
            <a:spLocks noChangeAspect="1" noChangeShapeType="1"/>
          </p:cNvSpPr>
          <p:nvPr/>
        </p:nvSpPr>
        <p:spPr bwMode="auto">
          <a:xfrm>
            <a:off x="5172079" y="3136954"/>
            <a:ext cx="0" cy="237099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97" name="Line 9"/>
          <p:cNvSpPr>
            <a:spLocks noChangeAspect="1" noChangeShapeType="1"/>
          </p:cNvSpPr>
          <p:nvPr/>
        </p:nvSpPr>
        <p:spPr bwMode="auto">
          <a:xfrm>
            <a:off x="5434019" y="3128683"/>
            <a:ext cx="0" cy="237099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98" name="Line 9"/>
          <p:cNvSpPr>
            <a:spLocks noChangeAspect="1" noChangeShapeType="1"/>
          </p:cNvSpPr>
          <p:nvPr/>
        </p:nvSpPr>
        <p:spPr bwMode="auto">
          <a:xfrm>
            <a:off x="5715008" y="3122834"/>
            <a:ext cx="0" cy="237099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99" name="ZoneTexte 198"/>
          <p:cNvSpPr txBox="1"/>
          <p:nvPr/>
        </p:nvSpPr>
        <p:spPr>
          <a:xfrm>
            <a:off x="4986340" y="2872207"/>
            <a:ext cx="357190" cy="307777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0099CC"/>
                </a:solidFill>
              </a:rPr>
              <a:t>W</a:t>
            </a:r>
            <a:endParaRPr lang="fr-FR" sz="1400" b="1" dirty="0">
              <a:solidFill>
                <a:srgbClr val="0099CC"/>
              </a:solidFill>
            </a:endParaRPr>
          </a:p>
        </p:txBody>
      </p:sp>
      <p:sp>
        <p:nvSpPr>
          <p:cNvPr id="200" name="ZoneTexte 199"/>
          <p:cNvSpPr txBox="1"/>
          <p:nvPr/>
        </p:nvSpPr>
        <p:spPr>
          <a:xfrm>
            <a:off x="5286380" y="2876970"/>
            <a:ext cx="357190" cy="307777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0099CC"/>
                </a:solidFill>
              </a:rPr>
              <a:t>E</a:t>
            </a:r>
            <a:endParaRPr lang="fr-FR" sz="1400" b="1" dirty="0">
              <a:solidFill>
                <a:srgbClr val="0099CC"/>
              </a:solidFill>
            </a:endParaRPr>
          </a:p>
        </p:txBody>
      </p:sp>
      <p:sp>
        <p:nvSpPr>
          <p:cNvPr id="201" name="ZoneTexte 200"/>
          <p:cNvSpPr txBox="1"/>
          <p:nvPr/>
        </p:nvSpPr>
        <p:spPr>
          <a:xfrm>
            <a:off x="5553082" y="2865657"/>
            <a:ext cx="357190" cy="307777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0099CC"/>
                </a:solidFill>
              </a:rPr>
              <a:t>C</a:t>
            </a:r>
            <a:endParaRPr lang="fr-FR" sz="1400" b="1" dirty="0">
              <a:solidFill>
                <a:srgbClr val="0099CC"/>
              </a:solidFill>
            </a:endParaRPr>
          </a:p>
        </p:txBody>
      </p:sp>
      <p:sp>
        <p:nvSpPr>
          <p:cNvPr id="202" name="Line 8"/>
          <p:cNvSpPr>
            <a:spLocks noChangeAspect="1" noChangeShapeType="1"/>
          </p:cNvSpPr>
          <p:nvPr/>
        </p:nvSpPr>
        <p:spPr bwMode="auto">
          <a:xfrm>
            <a:off x="7029467" y="3713220"/>
            <a:ext cx="0" cy="237099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03" name="Line 9"/>
          <p:cNvSpPr>
            <a:spLocks noChangeAspect="1" noChangeShapeType="1"/>
          </p:cNvSpPr>
          <p:nvPr/>
        </p:nvSpPr>
        <p:spPr bwMode="auto">
          <a:xfrm>
            <a:off x="7419995" y="3704949"/>
            <a:ext cx="0" cy="237099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04" name="Line 9"/>
          <p:cNvSpPr>
            <a:spLocks noChangeAspect="1" noChangeShapeType="1"/>
          </p:cNvSpPr>
          <p:nvPr/>
        </p:nvSpPr>
        <p:spPr bwMode="auto">
          <a:xfrm>
            <a:off x="7805760" y="3699100"/>
            <a:ext cx="0" cy="237099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05" name="ZoneTexte 204"/>
          <p:cNvSpPr txBox="1"/>
          <p:nvPr/>
        </p:nvSpPr>
        <p:spPr>
          <a:xfrm>
            <a:off x="6862778" y="3448473"/>
            <a:ext cx="357190" cy="307777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0099CC"/>
                </a:solidFill>
              </a:rPr>
              <a:t>W</a:t>
            </a:r>
            <a:endParaRPr lang="fr-FR" sz="1400" b="1" dirty="0">
              <a:solidFill>
                <a:srgbClr val="0099CC"/>
              </a:solidFill>
            </a:endParaRPr>
          </a:p>
        </p:txBody>
      </p:sp>
      <p:sp>
        <p:nvSpPr>
          <p:cNvPr id="206" name="ZoneTexte 205"/>
          <p:cNvSpPr txBox="1"/>
          <p:nvPr/>
        </p:nvSpPr>
        <p:spPr>
          <a:xfrm>
            <a:off x="7272356" y="3453236"/>
            <a:ext cx="357190" cy="307777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0099CC"/>
                </a:solidFill>
              </a:rPr>
              <a:t>E</a:t>
            </a:r>
            <a:endParaRPr lang="fr-FR" sz="1400" b="1" dirty="0">
              <a:solidFill>
                <a:srgbClr val="0099CC"/>
              </a:solidFill>
            </a:endParaRPr>
          </a:p>
        </p:txBody>
      </p:sp>
      <p:sp>
        <p:nvSpPr>
          <p:cNvPr id="207" name="ZoneTexte 206"/>
          <p:cNvSpPr txBox="1"/>
          <p:nvPr/>
        </p:nvSpPr>
        <p:spPr>
          <a:xfrm>
            <a:off x="7643834" y="3441923"/>
            <a:ext cx="357190" cy="307777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0099CC"/>
                </a:solidFill>
              </a:rPr>
              <a:t>C</a:t>
            </a:r>
            <a:endParaRPr lang="fr-FR" sz="1400" b="1" dirty="0">
              <a:solidFill>
                <a:srgbClr val="0099CC"/>
              </a:solidFill>
            </a:endParaRPr>
          </a:p>
        </p:txBody>
      </p:sp>
      <p:sp>
        <p:nvSpPr>
          <p:cNvPr id="208" name="Line 9"/>
          <p:cNvSpPr>
            <a:spLocks noChangeAspect="1" noChangeShapeType="1"/>
          </p:cNvSpPr>
          <p:nvPr/>
        </p:nvSpPr>
        <p:spPr bwMode="auto">
          <a:xfrm>
            <a:off x="5976947" y="3132359"/>
            <a:ext cx="0" cy="237099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09" name="ZoneTexte 208"/>
          <p:cNvSpPr txBox="1"/>
          <p:nvPr/>
        </p:nvSpPr>
        <p:spPr>
          <a:xfrm>
            <a:off x="5834071" y="2875182"/>
            <a:ext cx="357190" cy="307777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0099CC"/>
                </a:solidFill>
              </a:rPr>
              <a:t>R</a:t>
            </a:r>
            <a:endParaRPr lang="fr-FR" sz="1400" b="1" dirty="0">
              <a:solidFill>
                <a:srgbClr val="0099CC"/>
              </a:solidFill>
            </a:endParaRPr>
          </a:p>
        </p:txBody>
      </p:sp>
      <p:sp>
        <p:nvSpPr>
          <p:cNvPr id="210" name="ZoneTexte 209"/>
          <p:cNvSpPr txBox="1"/>
          <p:nvPr/>
        </p:nvSpPr>
        <p:spPr>
          <a:xfrm>
            <a:off x="2143108" y="2556092"/>
            <a:ext cx="285752" cy="285752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200" b="1" dirty="0" smtClean="0">
                <a:solidFill>
                  <a:srgbClr val="FF0000"/>
                </a:solidFill>
              </a:rPr>
              <a:t>1</a:t>
            </a:r>
            <a:endParaRPr lang="fr-FR" sz="1200" b="1" dirty="0">
              <a:solidFill>
                <a:srgbClr val="FF0000"/>
              </a:solidFill>
            </a:endParaRPr>
          </a:p>
        </p:txBody>
      </p:sp>
      <p:sp>
        <p:nvSpPr>
          <p:cNvPr id="211" name="ZoneTexte 210"/>
          <p:cNvSpPr txBox="1"/>
          <p:nvPr/>
        </p:nvSpPr>
        <p:spPr>
          <a:xfrm>
            <a:off x="3980814" y="3136222"/>
            <a:ext cx="285752" cy="285752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200" b="1" dirty="0" smtClean="0">
                <a:solidFill>
                  <a:srgbClr val="FF0000"/>
                </a:solidFill>
              </a:rPr>
              <a:t>2</a:t>
            </a:r>
            <a:endParaRPr lang="fr-FR" sz="1200" b="1" dirty="0">
              <a:solidFill>
                <a:srgbClr val="FF0000"/>
              </a:solidFill>
            </a:endParaRPr>
          </a:p>
        </p:txBody>
      </p:sp>
      <p:sp>
        <p:nvSpPr>
          <p:cNvPr id="212" name="ZoneTexte 211"/>
          <p:cNvSpPr txBox="1"/>
          <p:nvPr/>
        </p:nvSpPr>
        <p:spPr>
          <a:xfrm>
            <a:off x="5814754" y="3707726"/>
            <a:ext cx="285752" cy="285752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200" b="1" dirty="0" smtClean="0">
                <a:solidFill>
                  <a:srgbClr val="FF0000"/>
                </a:solidFill>
              </a:rPr>
              <a:t>3</a:t>
            </a:r>
            <a:endParaRPr lang="fr-FR" sz="1200" b="1" dirty="0">
              <a:solidFill>
                <a:srgbClr val="FF0000"/>
              </a:solidFill>
            </a:endParaRPr>
          </a:p>
        </p:txBody>
      </p:sp>
      <p:sp>
        <p:nvSpPr>
          <p:cNvPr id="213" name="ZoneTexte 212"/>
          <p:cNvSpPr txBox="1"/>
          <p:nvPr/>
        </p:nvSpPr>
        <p:spPr>
          <a:xfrm>
            <a:off x="7643834" y="4270604"/>
            <a:ext cx="285752" cy="285752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200" b="1" dirty="0" smtClean="0">
                <a:solidFill>
                  <a:srgbClr val="FF0000"/>
                </a:solidFill>
              </a:rPr>
              <a:t>4</a:t>
            </a:r>
            <a:endParaRPr lang="fr-FR" sz="1200" b="1" dirty="0">
              <a:solidFill>
                <a:srgbClr val="FF0000"/>
              </a:solidFill>
            </a:endParaRPr>
          </a:p>
        </p:txBody>
      </p:sp>
      <p:sp>
        <p:nvSpPr>
          <p:cNvPr id="214" name="ZoneTexte 213"/>
          <p:cNvSpPr txBox="1"/>
          <p:nvPr/>
        </p:nvSpPr>
        <p:spPr>
          <a:xfrm>
            <a:off x="2297040" y="2698968"/>
            <a:ext cx="500066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ar-DZ" sz="1200" b="1" dirty="0" smtClean="0">
                <a:solidFill>
                  <a:srgbClr val="996633"/>
                </a:solidFill>
              </a:rPr>
              <a:t>تقارير</a:t>
            </a:r>
            <a:endParaRPr lang="fr-FR" sz="1200" b="1" dirty="0">
              <a:solidFill>
                <a:srgbClr val="996633"/>
              </a:solidFill>
            </a:endParaRPr>
          </a:p>
        </p:txBody>
      </p:sp>
      <p:sp>
        <p:nvSpPr>
          <p:cNvPr id="215" name="ZoneTexte 214"/>
          <p:cNvSpPr txBox="1"/>
          <p:nvPr/>
        </p:nvSpPr>
        <p:spPr>
          <a:xfrm>
            <a:off x="4143372" y="3270472"/>
            <a:ext cx="500066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ar-DZ" sz="1200" b="1" dirty="0" smtClean="0">
                <a:solidFill>
                  <a:srgbClr val="996633"/>
                </a:solidFill>
              </a:rPr>
              <a:t>تقارير</a:t>
            </a:r>
            <a:endParaRPr lang="fr-FR" sz="1200" b="1" dirty="0">
              <a:solidFill>
                <a:srgbClr val="996633"/>
              </a:solidFill>
            </a:endParaRPr>
          </a:p>
        </p:txBody>
      </p:sp>
      <p:sp>
        <p:nvSpPr>
          <p:cNvPr id="216" name="ZoneTexte 215"/>
          <p:cNvSpPr txBox="1"/>
          <p:nvPr/>
        </p:nvSpPr>
        <p:spPr>
          <a:xfrm>
            <a:off x="6029068" y="3841976"/>
            <a:ext cx="500066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ar-DZ" sz="1200" b="1" dirty="0" smtClean="0">
                <a:solidFill>
                  <a:srgbClr val="996633"/>
                </a:solidFill>
              </a:rPr>
              <a:t>تقارير</a:t>
            </a:r>
            <a:endParaRPr lang="fr-FR" sz="1200" b="1" dirty="0">
              <a:solidFill>
                <a:srgbClr val="996633"/>
              </a:solidFill>
            </a:endParaRPr>
          </a:p>
        </p:txBody>
      </p:sp>
      <p:sp>
        <p:nvSpPr>
          <p:cNvPr id="217" name="ZoneTexte 216"/>
          <p:cNvSpPr txBox="1"/>
          <p:nvPr/>
        </p:nvSpPr>
        <p:spPr>
          <a:xfrm>
            <a:off x="7858148" y="4404854"/>
            <a:ext cx="500066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ar-DZ" sz="1200" b="1" dirty="0" smtClean="0">
                <a:solidFill>
                  <a:srgbClr val="996633"/>
                </a:solidFill>
              </a:rPr>
              <a:t>تقارير</a:t>
            </a:r>
            <a:endParaRPr lang="fr-FR" sz="1200" b="1" dirty="0">
              <a:solidFill>
                <a:srgbClr val="9966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5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2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2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2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2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2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2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2" dur="500"/>
                                        <p:tgtEl>
                                          <p:spTgt spid="2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7" dur="500"/>
                                        <p:tgtEl>
                                          <p:spTgt spid="2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8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1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4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7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0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3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6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9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2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5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8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3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8" dur="500"/>
                                        <p:tgtEl>
                                          <p:spTgt spid="2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3" dur="500"/>
                                        <p:tgtEl>
                                          <p:spTgt spid="2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8" dur="500"/>
                                        <p:tgtEl>
                                          <p:spTgt spid="2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1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4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9" dur="500"/>
                                        <p:tgtEl>
                                          <p:spTgt spid="2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4" dur="500"/>
                                        <p:tgtEl>
                                          <p:spTgt spid="2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9" dur="500"/>
                                        <p:tgtEl>
                                          <p:spTgt spid="2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4" dur="500"/>
                                        <p:tgtEl>
                                          <p:spTgt spid="2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9" dur="500"/>
                                        <p:tgtEl>
                                          <p:spTgt spid="2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4" dur="500"/>
                                        <p:tgtEl>
                                          <p:spTgt spid="2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9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4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9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4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9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4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9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4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9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>
                      <p:stCondLst>
                        <p:cond delay="indefinite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4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9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4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9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0" fill="hold">
                      <p:stCondLst>
                        <p:cond delay="indefinite"/>
                      </p:stCondLst>
                      <p:childTnLst>
                        <p:par>
                          <p:cTn id="281" fill="hold">
                            <p:stCondLst>
                              <p:cond delay="0"/>
                            </p:stCondLst>
                            <p:childTnLst>
                              <p:par>
                                <p:cTn id="28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4" dur="500"/>
                                        <p:tgtEl>
                                          <p:spTgt spid="2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9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4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9" dur="500"/>
                                        <p:tgtEl>
                                          <p:spTgt spid="2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0" fill="hold">
                      <p:stCondLst>
                        <p:cond delay="indefinite"/>
                      </p:stCondLst>
                      <p:childTnLst>
                        <p:par>
                          <p:cTn id="301" fill="hold">
                            <p:stCondLst>
                              <p:cond delay="0"/>
                            </p:stCondLst>
                            <p:childTnLst>
                              <p:par>
                                <p:cTn id="30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4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5" fill="hold">
                      <p:stCondLst>
                        <p:cond delay="indefinite"/>
                      </p:stCondLst>
                      <p:childTnLst>
                        <p:par>
                          <p:cTn id="306" fill="hold">
                            <p:stCondLst>
                              <p:cond delay="0"/>
                            </p:stCondLst>
                            <p:childTnLst>
                              <p:par>
                                <p:cTn id="30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9" dur="500"/>
                                        <p:tgtEl>
                                          <p:spTgt spid="2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0" fill="hold">
                      <p:stCondLst>
                        <p:cond delay="indefinite"/>
                      </p:stCondLst>
                      <p:childTnLst>
                        <p:par>
                          <p:cTn id="311" fill="hold">
                            <p:stCondLst>
                              <p:cond delay="0"/>
                            </p:stCondLst>
                            <p:childTnLst>
                              <p:par>
                                <p:cTn id="31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4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9" dur="500"/>
                                        <p:tgtEl>
                                          <p:spTgt spid="2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0" fill="hold">
                      <p:stCondLst>
                        <p:cond delay="indefinite"/>
                      </p:stCondLst>
                      <p:childTnLst>
                        <p:par>
                          <p:cTn id="321" fill="hold">
                            <p:stCondLst>
                              <p:cond delay="0"/>
                            </p:stCondLst>
                            <p:childTnLst>
                              <p:par>
                                <p:cTn id="32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4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8" grpId="0"/>
      <p:bldP spid="2109" grpId="0"/>
      <p:bldP spid="2129" grpId="0"/>
      <p:bldP spid="2130" grpId="0"/>
      <p:bldP spid="2131" grpId="0"/>
      <p:bldP spid="2150" grpId="0"/>
      <p:bldP spid="2052" grpId="0" animBg="1"/>
      <p:bldP spid="2055" grpId="0" animBg="1"/>
      <p:bldP spid="2056" grpId="0" animBg="1"/>
      <p:bldP spid="2057" grpId="0" animBg="1"/>
      <p:bldP spid="2058" grpId="0" animBg="1"/>
      <p:bldP spid="2060" grpId="0" animBg="1"/>
      <p:bldP spid="2157" grpId="0"/>
      <p:bldP spid="2151" grpId="0"/>
      <p:bldP spid="2062" grpId="0" animBg="1"/>
      <p:bldP spid="2066" grpId="0" animBg="1"/>
      <p:bldP spid="2068" grpId="0" animBg="1"/>
      <p:bldP spid="2158" grpId="0"/>
      <p:bldP spid="2152" grpId="0"/>
      <p:bldP spid="2070" grpId="0" animBg="1"/>
      <p:bldP spid="2071" grpId="0" animBg="1"/>
      <p:bldP spid="2073" grpId="0" animBg="1"/>
      <p:bldP spid="2159" grpId="0"/>
      <p:bldP spid="2203" grpId="0"/>
      <p:bldP spid="2164" grpId="0"/>
      <p:bldP spid="2074" grpId="0" animBg="1"/>
      <p:bldP spid="2075" grpId="0" animBg="1"/>
      <p:bldP spid="2076" grpId="0" animBg="1"/>
      <p:bldP spid="2078" grpId="0" animBg="1"/>
      <p:bldP spid="2160" grpId="0"/>
      <p:bldP spid="185" grpId="0"/>
      <p:bldP spid="186" grpId="0" animBg="1"/>
      <p:bldP spid="187" grpId="0"/>
      <p:bldP spid="188" grpId="0"/>
      <p:bldP spid="189" grpId="0"/>
      <p:bldP spid="190" grpId="0" animBg="1"/>
      <p:bldP spid="191" grpId="0" animBg="1"/>
      <p:bldP spid="192" grpId="0" animBg="1"/>
      <p:bldP spid="193" grpId="0"/>
      <p:bldP spid="194" grpId="0"/>
      <p:bldP spid="195" grpId="0"/>
      <p:bldP spid="196" grpId="0" animBg="1"/>
      <p:bldP spid="197" grpId="0" animBg="1"/>
      <p:bldP spid="198" grpId="0" animBg="1"/>
      <p:bldP spid="199" grpId="0"/>
      <p:bldP spid="200" grpId="0"/>
      <p:bldP spid="201" grpId="0"/>
      <p:bldP spid="202" grpId="0" animBg="1"/>
      <p:bldP spid="203" grpId="0" animBg="1"/>
      <p:bldP spid="204" grpId="0" animBg="1"/>
      <p:bldP spid="205" grpId="0"/>
      <p:bldP spid="206" grpId="0"/>
      <p:bldP spid="207" grpId="0"/>
      <p:bldP spid="208" grpId="0" animBg="1"/>
      <p:bldP spid="209" grpId="0"/>
      <p:bldP spid="210" grpId="0"/>
      <p:bldP spid="211" grpId="0"/>
      <p:bldP spid="212" grpId="0"/>
      <p:bldP spid="213" grpId="0"/>
      <p:bldP spid="214" grpId="0"/>
      <p:bldP spid="215" grpId="0"/>
      <p:bldP spid="216" grpId="0"/>
      <p:bldP spid="217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17" name="Rectangle 37"/>
          <p:cNvSpPr>
            <a:spLocks noChangeArrowheads="1"/>
          </p:cNvSpPr>
          <p:nvPr/>
        </p:nvSpPr>
        <p:spPr bwMode="auto">
          <a:xfrm>
            <a:off x="13728" y="55563"/>
            <a:ext cx="9070175" cy="58785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>
              <a:tabLst>
                <a:tab pos="990600" algn="l"/>
              </a:tabLst>
            </a:pP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                                         </a:t>
            </a:r>
            <a:r>
              <a:rPr lang="ar-DZ" sz="2400" b="1" u="sng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نظام آلي لملء قارورات الغاز</a:t>
            </a:r>
          </a:p>
          <a:p>
            <a:pPr algn="r" rtl="1">
              <a:tabLst>
                <a:tab pos="990600" algn="l"/>
              </a:tabLst>
            </a:pPr>
            <a:endParaRPr lang="en-US" sz="2400" b="1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 eaLnBrk="0" hangingPunct="0">
              <a:tabLst>
                <a:tab pos="990600" algn="l"/>
              </a:tabLst>
            </a:pPr>
            <a:r>
              <a:rPr lang="ar-DZ" b="1" u="sng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1 </a:t>
            </a:r>
            <a:r>
              <a:rPr lang="ar-DZ" b="1" u="sng" dirty="0" err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b="1" u="sng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دفتر المعطيات :</a:t>
            </a:r>
            <a:endParaRPr lang="en-US" b="1" dirty="0">
              <a:solidFill>
                <a:schemeClr val="tx1"/>
              </a:solidFill>
              <a:ea typeface="PMingLiU" pitchFamily="18" charset="-120"/>
              <a:cs typeface="Times New Roman" pitchFamily="18" charset="0"/>
            </a:endParaRPr>
          </a:p>
          <a:p>
            <a:pPr algn="r" rtl="1" eaLnBrk="0" hangingPunct="0">
              <a:buFont typeface="Wingdings" pitchFamily="2" charset="2"/>
              <a:buChar char=""/>
              <a:tabLst>
                <a:tab pos="990600" algn="l"/>
              </a:tabLst>
            </a:pPr>
            <a:r>
              <a:rPr lang="ar-DZ" b="1" dirty="0">
                <a:solidFill>
                  <a:schemeClr val="tx1"/>
                </a:solidFill>
                <a:ea typeface="PMingLiU" pitchFamily="18" charset="-120"/>
                <a:cs typeface="Arabic Transparent" pitchFamily="2" charset="-78"/>
              </a:rPr>
              <a:t>هدف النظام الآلي :</a:t>
            </a:r>
            <a:endParaRPr lang="en-US" b="1" dirty="0">
              <a:solidFill>
                <a:schemeClr val="tx1"/>
              </a:solidFill>
              <a:cs typeface="Times New Roman" pitchFamily="18" charset="0"/>
            </a:endParaRPr>
          </a:p>
          <a:p>
            <a:pPr algn="r" rtl="1" eaLnBrk="0" hangingPunct="0">
              <a:tabLst>
                <a:tab pos="990600" algn="l"/>
              </a:tabLst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    يجب على النظام أن ينجز في أدنى وقت ممكن </a:t>
            </a:r>
            <a:r>
              <a:rPr lang="ar-DZ" b="1" dirty="0" err="1">
                <a:solidFill>
                  <a:schemeClr val="tx1"/>
                </a:solidFill>
                <a:cs typeface="Arabic Transparent" pitchFamily="2" charset="-78"/>
              </a:rPr>
              <a:t>و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بصفة مستمرة ، تعبئة قارورات الغاز و تصريفها لتسويقها</a:t>
            </a:r>
            <a:endParaRPr lang="en-US" b="1" dirty="0">
              <a:solidFill>
                <a:schemeClr val="tx1"/>
              </a:solidFill>
              <a:cs typeface="Times New Roman" pitchFamily="18" charset="0"/>
            </a:endParaRPr>
          </a:p>
          <a:p>
            <a:pPr algn="r" rtl="1" eaLnBrk="0" hangingPunct="0">
              <a:tabLst>
                <a:tab pos="990600" algn="l"/>
              </a:tabLst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وهو يحتوي على:</a:t>
            </a:r>
            <a:endParaRPr lang="en-US" b="1" dirty="0">
              <a:solidFill>
                <a:schemeClr val="tx1"/>
              </a:solidFill>
            </a:endParaRPr>
          </a:p>
          <a:p>
            <a:pPr algn="r" rtl="1" eaLnBrk="0" hangingPunct="0">
              <a:tabLst>
                <a:tab pos="990600" algn="l"/>
              </a:tabLst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1 </a:t>
            </a:r>
            <a:r>
              <a:rPr lang="ar-DZ" b="1" dirty="0" err="1">
                <a:solidFill>
                  <a:schemeClr val="tx1"/>
                </a:solidFill>
                <a:cs typeface="Arabic Transparent" pitchFamily="2" charset="-78"/>
              </a:rPr>
              <a:t>ـ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مركز</a:t>
            </a:r>
            <a:r>
              <a:rPr lang="ar-DZ" altLang="zh-TW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SA" altLang="zh-TW" b="1" dirty="0">
                <a:solidFill>
                  <a:schemeClr val="tx1"/>
                </a:solidFill>
                <a:cs typeface="Arabic Transparent" pitchFamily="2" charset="-78"/>
              </a:rPr>
              <a:t>الإتيان.    2 </a:t>
            </a:r>
            <a:r>
              <a:rPr lang="ar-SA" altLang="zh-TW" b="1" dirty="0" err="1">
                <a:solidFill>
                  <a:schemeClr val="tx1"/>
                </a:solidFill>
                <a:cs typeface="Arabic Transparent" pitchFamily="2" charset="-78"/>
              </a:rPr>
              <a:t>ـ</a:t>
            </a:r>
            <a:r>
              <a:rPr lang="ar-DZ" altLang="zh-TW" b="1" dirty="0">
                <a:solidFill>
                  <a:schemeClr val="tx1"/>
                </a:solidFill>
                <a:cs typeface="Arabic Transparent" pitchFamily="2" charset="-78"/>
              </a:rPr>
              <a:t> مركز </a:t>
            </a:r>
            <a:r>
              <a:rPr lang="ar-SA" altLang="zh-TW" b="1" dirty="0">
                <a:solidFill>
                  <a:schemeClr val="tx1"/>
                </a:solidFill>
                <a:cs typeface="Arabic Transparent" pitchFamily="2" charset="-78"/>
              </a:rPr>
              <a:t>التثبيت.    3 </a:t>
            </a:r>
            <a:r>
              <a:rPr lang="ar-SA" altLang="zh-TW" b="1" dirty="0" err="1">
                <a:solidFill>
                  <a:schemeClr val="tx1"/>
                </a:solidFill>
                <a:cs typeface="Arabic Transparent" pitchFamily="2" charset="-78"/>
              </a:rPr>
              <a:t>ـ</a:t>
            </a:r>
            <a:r>
              <a:rPr lang="ar-SA" altLang="zh-TW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altLang="zh-TW" b="1" dirty="0">
                <a:solidFill>
                  <a:schemeClr val="tx1"/>
                </a:solidFill>
                <a:cs typeface="Arabic Transparent" pitchFamily="2" charset="-78"/>
              </a:rPr>
              <a:t>مركز </a:t>
            </a:r>
            <a:r>
              <a:rPr lang="ar-SA" altLang="zh-TW" b="1" dirty="0">
                <a:solidFill>
                  <a:schemeClr val="tx1"/>
                </a:solidFill>
                <a:cs typeface="Arabic Transparent" pitchFamily="2" charset="-78"/>
              </a:rPr>
              <a:t>الملء .    4 </a:t>
            </a:r>
            <a:r>
              <a:rPr lang="ar-DZ" altLang="zh-TW" b="1" dirty="0">
                <a:solidFill>
                  <a:schemeClr val="tx1"/>
                </a:solidFill>
                <a:cs typeface="Arabic Transparent" pitchFamily="2" charset="-78"/>
              </a:rPr>
              <a:t>ـ </a:t>
            </a:r>
            <a:r>
              <a:rPr lang="ar-SA" altLang="zh-TW" b="1" dirty="0">
                <a:solidFill>
                  <a:schemeClr val="tx1"/>
                </a:solidFill>
                <a:cs typeface="Arabic Transparent" pitchFamily="2" charset="-78"/>
              </a:rPr>
              <a:t>مركز إخلاء </a:t>
            </a:r>
            <a:r>
              <a:rPr lang="ar-DZ" altLang="zh-TW" b="1" dirty="0">
                <a:solidFill>
                  <a:schemeClr val="tx1"/>
                </a:solidFill>
                <a:cs typeface="Arabic Transparent" pitchFamily="2" charset="-78"/>
              </a:rPr>
              <a:t>ا</a:t>
            </a:r>
            <a:r>
              <a:rPr lang="ar-SA" altLang="zh-TW" b="1" dirty="0">
                <a:solidFill>
                  <a:schemeClr val="tx1"/>
                </a:solidFill>
                <a:cs typeface="Arabic Transparent" pitchFamily="2" charset="-78"/>
              </a:rPr>
              <a:t>لقارورات.</a:t>
            </a:r>
            <a:endParaRPr lang="ar-DZ" altLang="zh-TW" b="1" dirty="0">
              <a:solidFill>
                <a:schemeClr val="tx1"/>
              </a:solidFill>
              <a:cs typeface="Arabic Transparent" pitchFamily="2" charset="-78"/>
            </a:endParaRPr>
          </a:p>
          <a:p>
            <a:pPr algn="r" rtl="1" eaLnBrk="0" hangingPunct="0">
              <a:tabLst>
                <a:tab pos="990600" algn="l"/>
              </a:tabLst>
            </a:pPr>
            <a:endParaRPr lang="en-US" altLang="zh-TW" b="1" dirty="0">
              <a:solidFill>
                <a:schemeClr val="tx1"/>
              </a:solidFill>
              <a:ea typeface="PMingLiU" pitchFamily="18" charset="-120"/>
            </a:endParaRPr>
          </a:p>
          <a:p>
            <a:pPr algn="r" rtl="1" eaLnBrk="0" hangingPunct="0">
              <a:buFont typeface="Wingdings" pitchFamily="2" charset="2"/>
              <a:buChar char=""/>
              <a:tabLst>
                <a:tab pos="990600" algn="l"/>
              </a:tabLst>
            </a:pPr>
            <a:r>
              <a:rPr lang="ar-DZ" altLang="zh-TW" b="1" dirty="0">
                <a:solidFill>
                  <a:schemeClr val="tx1"/>
                </a:solidFill>
                <a:cs typeface="Arabic Transparent" pitchFamily="2" charset="-78"/>
              </a:rPr>
              <a:t>وصف الكيفية :</a:t>
            </a:r>
            <a:endParaRPr lang="en-US" altLang="zh-TW" b="1" dirty="0">
              <a:solidFill>
                <a:schemeClr val="tx1"/>
              </a:solidFill>
              <a:ea typeface="PMingLiU" pitchFamily="18" charset="-120"/>
            </a:endParaRPr>
          </a:p>
          <a:p>
            <a:pPr algn="r" rtl="1" eaLnBrk="0" hangingPunct="0">
              <a:tabLst>
                <a:tab pos="990600" algn="l"/>
              </a:tabLst>
            </a:pPr>
            <a:r>
              <a:rPr lang="ar-SA" altLang="zh-TW" b="1" dirty="0">
                <a:solidFill>
                  <a:schemeClr val="tx1"/>
                </a:solidFill>
                <a:cs typeface="Arabic Transparent" pitchFamily="2" charset="-78"/>
              </a:rPr>
              <a:t>في مركز الإتيان، تتقدم قارورات الغاز الفارغة بواسطة بساط متحرك </a:t>
            </a:r>
            <a:r>
              <a:rPr lang="ar-SA" altLang="zh-TW" b="1" dirty="0">
                <a:solidFill>
                  <a:schemeClr val="tx1"/>
                </a:solidFill>
                <a:cs typeface="Times New Roman" pitchFamily="18" charset="0"/>
              </a:rPr>
              <a:t>(</a:t>
            </a:r>
            <a:r>
              <a:rPr lang="fr-FR" altLang="zh-TW" b="1" dirty="0">
                <a:solidFill>
                  <a:schemeClr val="tx1"/>
                </a:solidFill>
                <a:ea typeface="PMingLiU" pitchFamily="18" charset="-120"/>
              </a:rPr>
              <a:t>T1</a:t>
            </a:r>
            <a:r>
              <a:rPr lang="ar-SA" altLang="zh-TW" b="1" dirty="0">
                <a:solidFill>
                  <a:schemeClr val="tx1"/>
                </a:solidFill>
                <a:cs typeface="Times New Roman" pitchFamily="18" charset="0"/>
              </a:rPr>
              <a:t>)</a:t>
            </a:r>
            <a:r>
              <a:rPr lang="ar-SA" altLang="zh-TW" b="1" dirty="0">
                <a:solidFill>
                  <a:schemeClr val="tx1"/>
                </a:solidFill>
                <a:cs typeface="Arabic Transparent" pitchFamily="2" charset="-78"/>
              </a:rPr>
              <a:t> إلى مكان الدفع  ، حيث تقوم الرافعة </a:t>
            </a:r>
            <a:r>
              <a:rPr lang="ar-SA" altLang="zh-TW" b="1" dirty="0">
                <a:solidFill>
                  <a:schemeClr val="tx1"/>
                </a:solidFill>
                <a:cs typeface="Times New Roman" pitchFamily="18" charset="0"/>
              </a:rPr>
              <a:t>(</a:t>
            </a:r>
            <a:r>
              <a:rPr lang="fr-FR" altLang="zh-TW" b="1" dirty="0">
                <a:solidFill>
                  <a:schemeClr val="tx1"/>
                </a:solidFill>
                <a:ea typeface="PMingLiU" pitchFamily="18" charset="-120"/>
              </a:rPr>
              <a:t>G</a:t>
            </a:r>
            <a:r>
              <a:rPr lang="ar-DZ" altLang="zh-TW" b="1" dirty="0">
                <a:solidFill>
                  <a:schemeClr val="tx1"/>
                </a:solidFill>
                <a:cs typeface="Times New Roman" pitchFamily="18" charset="0"/>
              </a:rPr>
              <a:t>)</a:t>
            </a:r>
            <a:r>
              <a:rPr lang="ar-DZ" altLang="zh-TW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</a:p>
          <a:p>
            <a:pPr algn="r" rtl="1" eaLnBrk="0" hangingPunct="0">
              <a:tabLst>
                <a:tab pos="990600" algn="l"/>
              </a:tabLst>
            </a:pPr>
            <a:r>
              <a:rPr lang="ar-DZ" altLang="zh-TW" b="1" dirty="0">
                <a:solidFill>
                  <a:schemeClr val="tx1"/>
                </a:solidFill>
                <a:cs typeface="Arabic Transparent" pitchFamily="2" charset="-78"/>
              </a:rPr>
              <a:t>بدفع القارورة </a:t>
            </a:r>
            <a:r>
              <a:rPr lang="ar-SA" altLang="zh-TW" b="1" dirty="0">
                <a:solidFill>
                  <a:schemeClr val="tx1"/>
                </a:solidFill>
                <a:cs typeface="Arabic Transparent" pitchFamily="2" charset="-78"/>
              </a:rPr>
              <a:t>إلى مركز الملء حيث تملئ بالغاز إلى مستوى معين من الضغط </a:t>
            </a:r>
            <a:r>
              <a:rPr lang="ar-SA" altLang="zh-TW" b="1" dirty="0">
                <a:solidFill>
                  <a:schemeClr val="tx1"/>
                </a:solidFill>
                <a:cs typeface="Times New Roman" pitchFamily="18" charset="0"/>
              </a:rPr>
              <a:t>(</a:t>
            </a:r>
            <a:r>
              <a:rPr lang="fr-FR" altLang="zh-TW" b="1" dirty="0">
                <a:solidFill>
                  <a:schemeClr val="tx1"/>
                </a:solidFill>
                <a:ea typeface="PMingLiU" pitchFamily="18" charset="-120"/>
              </a:rPr>
              <a:t>P</a:t>
            </a:r>
            <a:r>
              <a:rPr lang="ar-DZ" altLang="zh-TW" b="1" dirty="0">
                <a:solidFill>
                  <a:schemeClr val="tx1"/>
                </a:solidFill>
                <a:cs typeface="Times New Roman" pitchFamily="18" charset="0"/>
              </a:rPr>
              <a:t>)</a:t>
            </a:r>
            <a:r>
              <a:rPr lang="ar-SA" altLang="zh-TW" b="1" dirty="0">
                <a:solidFill>
                  <a:schemeClr val="tx1"/>
                </a:solidFill>
                <a:cs typeface="Arabic Transparent" pitchFamily="2" charset="-78"/>
              </a:rPr>
              <a:t> بواسطة</a:t>
            </a:r>
            <a:r>
              <a:rPr lang="ar-DZ" altLang="zh-TW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SA" altLang="zh-TW" b="1" dirty="0">
                <a:solidFill>
                  <a:schemeClr val="tx1"/>
                </a:solidFill>
                <a:cs typeface="Arabic Transparent" pitchFamily="2" charset="-78"/>
              </a:rPr>
              <a:t>الرافعة </a:t>
            </a:r>
            <a:r>
              <a:rPr lang="ar-SA" altLang="zh-TW" b="1" dirty="0">
                <a:solidFill>
                  <a:schemeClr val="tx1"/>
                </a:solidFill>
                <a:cs typeface="Times New Roman" pitchFamily="18" charset="0"/>
              </a:rPr>
              <a:t>(</a:t>
            </a:r>
            <a:r>
              <a:rPr lang="fr-FR" altLang="zh-TW" b="1" dirty="0">
                <a:solidFill>
                  <a:schemeClr val="tx1"/>
                </a:solidFill>
                <a:ea typeface="PMingLiU" pitchFamily="18" charset="-120"/>
              </a:rPr>
              <a:t>C</a:t>
            </a:r>
            <a:r>
              <a:rPr lang="ar-DZ" altLang="zh-TW" b="1" dirty="0">
                <a:solidFill>
                  <a:schemeClr val="tx1"/>
                </a:solidFill>
                <a:cs typeface="Times New Roman" pitchFamily="18" charset="0"/>
              </a:rPr>
              <a:t>) لمدة زمنية </a:t>
            </a:r>
            <a:r>
              <a:rPr lang="fr-FR" altLang="zh-TW" b="1" dirty="0">
                <a:solidFill>
                  <a:schemeClr val="tx1"/>
                </a:solidFill>
                <a:ea typeface="PMingLiU" pitchFamily="18" charset="-120"/>
              </a:rPr>
              <a:t>t</a:t>
            </a:r>
            <a:endParaRPr lang="ar-DZ" altLang="zh-TW" b="1" dirty="0">
              <a:solidFill>
                <a:schemeClr val="tx1"/>
              </a:solidFill>
              <a:cs typeface="Times New Roman" pitchFamily="18" charset="0"/>
            </a:endParaRPr>
          </a:p>
          <a:p>
            <a:pPr algn="r" rtl="1" eaLnBrk="0" hangingPunct="0">
              <a:tabLst>
                <a:tab pos="990600" algn="l"/>
              </a:tabLst>
            </a:pPr>
            <a:r>
              <a:rPr lang="ar-DZ" altLang="zh-TW" b="1" dirty="0">
                <a:solidFill>
                  <a:schemeClr val="tx1"/>
                </a:solidFill>
                <a:cs typeface="Times New Roman" pitchFamily="18" charset="0"/>
              </a:rPr>
              <a:t>محددة </a:t>
            </a:r>
            <a:r>
              <a:rPr lang="ar-SA" altLang="zh-TW" b="1" dirty="0">
                <a:solidFill>
                  <a:schemeClr val="tx1"/>
                </a:solidFill>
                <a:cs typeface="Arabic Transparent" pitchFamily="2" charset="-78"/>
              </a:rPr>
              <a:t>، بعد ذلك وفي مركز الإخلاء يتم جذب القارورات المملوءة إلى البساط </a:t>
            </a:r>
            <a:r>
              <a:rPr lang="ar-SA" altLang="zh-TW" b="1" dirty="0">
                <a:solidFill>
                  <a:schemeClr val="tx1"/>
                </a:solidFill>
                <a:cs typeface="Times New Roman" pitchFamily="18" charset="0"/>
              </a:rPr>
              <a:t>(</a:t>
            </a:r>
            <a:r>
              <a:rPr lang="fr-FR" altLang="zh-TW" b="1" dirty="0">
                <a:solidFill>
                  <a:schemeClr val="tx1"/>
                </a:solidFill>
                <a:ea typeface="PMingLiU" pitchFamily="18" charset="-120"/>
              </a:rPr>
              <a:t>T2</a:t>
            </a:r>
            <a:r>
              <a:rPr lang="ar-DZ" altLang="zh-TW" b="1" dirty="0">
                <a:solidFill>
                  <a:schemeClr val="tx1"/>
                </a:solidFill>
                <a:cs typeface="Times New Roman" pitchFamily="18" charset="0"/>
              </a:rPr>
              <a:t>)</a:t>
            </a:r>
            <a:r>
              <a:rPr lang="ar-DZ" altLang="zh-TW" b="1" dirty="0">
                <a:solidFill>
                  <a:schemeClr val="tx1"/>
                </a:solidFill>
                <a:cs typeface="Arabic Transparent" pitchFamily="2" charset="-78"/>
              </a:rPr>
              <a:t> لمعايرة ضغطها وإخلائها حيث</a:t>
            </a:r>
          </a:p>
          <a:p>
            <a:pPr algn="r" rtl="1" eaLnBrk="0" hangingPunct="0">
              <a:tabLst>
                <a:tab pos="990600" algn="l"/>
              </a:tabLst>
            </a:pPr>
            <a:r>
              <a:rPr lang="ar-DZ" altLang="zh-TW" b="1" dirty="0">
                <a:solidFill>
                  <a:schemeClr val="tx1"/>
                </a:solidFill>
                <a:cs typeface="Arabic Transparent" pitchFamily="2" charset="-78"/>
              </a:rPr>
              <a:t> توضع كل </a:t>
            </a:r>
            <a:r>
              <a:rPr lang="ar-DZ" altLang="zh-TW" b="1" dirty="0">
                <a:solidFill>
                  <a:schemeClr val="tx1"/>
                </a:solidFill>
                <a:cs typeface="Times New Roman" pitchFamily="18" charset="0"/>
              </a:rPr>
              <a:t>10</a:t>
            </a:r>
            <a:r>
              <a:rPr lang="ar-DZ" altLang="zh-TW" b="1" dirty="0">
                <a:solidFill>
                  <a:schemeClr val="tx1"/>
                </a:solidFill>
                <a:cs typeface="Arabic Transparent" pitchFamily="2" charset="-78"/>
              </a:rPr>
              <a:t> قارورات مملوءة في أغلفة بلاستيكية</a:t>
            </a:r>
            <a:r>
              <a:rPr lang="ar-SA" altLang="zh-TW" b="1" dirty="0">
                <a:solidFill>
                  <a:schemeClr val="tx1"/>
                </a:solidFill>
                <a:cs typeface="Arabic Transparent" pitchFamily="2" charset="-78"/>
              </a:rPr>
              <a:t> .</a:t>
            </a:r>
            <a:endParaRPr lang="ar-DZ" altLang="zh-TW" b="1" dirty="0">
              <a:solidFill>
                <a:schemeClr val="tx1"/>
              </a:solidFill>
              <a:cs typeface="Arabic Transparent" pitchFamily="2" charset="-78"/>
            </a:endParaRPr>
          </a:p>
          <a:p>
            <a:pPr algn="r" rtl="1" eaLnBrk="0" hangingPunct="0">
              <a:tabLst>
                <a:tab pos="990600" algn="l"/>
              </a:tabLst>
            </a:pPr>
            <a:endParaRPr lang="en-US" altLang="zh-TW" b="1" dirty="0">
              <a:solidFill>
                <a:schemeClr val="tx1"/>
              </a:solidFill>
              <a:ea typeface="PMingLiU" pitchFamily="18" charset="-120"/>
            </a:endParaRPr>
          </a:p>
          <a:p>
            <a:pPr algn="r" rtl="1" eaLnBrk="0" hangingPunct="0">
              <a:buFont typeface="Wingdings" pitchFamily="2" charset="2"/>
              <a:buChar char=""/>
              <a:tabLst>
                <a:tab pos="990600" algn="l"/>
              </a:tabLst>
            </a:pPr>
            <a:r>
              <a:rPr lang="ar-SA" altLang="zh-TW" b="1" dirty="0">
                <a:solidFill>
                  <a:schemeClr val="tx1"/>
                </a:solidFill>
                <a:cs typeface="Arabic Transparent" pitchFamily="2" charset="-78"/>
              </a:rPr>
              <a:t>الاستغلال : تحتاج العملية إلى وجود شخصين :</a:t>
            </a:r>
            <a:endParaRPr lang="en-US" altLang="zh-TW" b="1" dirty="0">
              <a:solidFill>
                <a:schemeClr val="tx1"/>
              </a:solidFill>
              <a:ea typeface="PMingLiU" pitchFamily="18" charset="-120"/>
            </a:endParaRPr>
          </a:p>
          <a:p>
            <a:pPr algn="r" rtl="1" eaLnBrk="0" hangingPunct="0">
              <a:tabLst>
                <a:tab pos="990600" algn="l"/>
              </a:tabLst>
            </a:pPr>
            <a:r>
              <a:rPr lang="ar-SA" altLang="zh-TW" b="1" dirty="0">
                <a:solidFill>
                  <a:schemeClr val="tx1"/>
                </a:solidFill>
                <a:cs typeface="Arabic Transparent" pitchFamily="2" charset="-78"/>
              </a:rPr>
              <a:t>           ـ عامل اختصاصي لقيادة </a:t>
            </a:r>
            <a:r>
              <a:rPr lang="ar-SA" altLang="zh-TW" b="1" dirty="0" err="1">
                <a:solidFill>
                  <a:schemeClr val="tx1"/>
                </a:solidFill>
                <a:cs typeface="Arabic Transparent" pitchFamily="2" charset="-78"/>
              </a:rPr>
              <a:t>و</a:t>
            </a:r>
            <a:r>
              <a:rPr lang="ar-SA" altLang="zh-TW" b="1" dirty="0">
                <a:solidFill>
                  <a:schemeClr val="tx1"/>
                </a:solidFill>
                <a:cs typeface="Arabic Transparent" pitchFamily="2" charset="-78"/>
              </a:rPr>
              <a:t> مراقبة النظام </a:t>
            </a:r>
            <a:r>
              <a:rPr lang="ar-SA" altLang="zh-TW" b="1" dirty="0" err="1">
                <a:solidFill>
                  <a:schemeClr val="tx1"/>
                </a:solidFill>
                <a:cs typeface="Arabic Transparent" pitchFamily="2" charset="-78"/>
              </a:rPr>
              <a:t>و</a:t>
            </a:r>
            <a:r>
              <a:rPr lang="ar-SA" altLang="zh-TW" b="1" dirty="0">
                <a:solidFill>
                  <a:schemeClr val="tx1"/>
                </a:solidFill>
                <a:cs typeface="Arabic Transparent" pitchFamily="2" charset="-78"/>
              </a:rPr>
              <a:t> الصيانة .</a:t>
            </a:r>
            <a:endParaRPr lang="en-US" altLang="zh-TW" b="1" dirty="0">
              <a:solidFill>
                <a:schemeClr val="tx1"/>
              </a:solidFill>
              <a:ea typeface="PMingLiU" pitchFamily="18" charset="-120"/>
            </a:endParaRPr>
          </a:p>
          <a:p>
            <a:pPr algn="r" rtl="1" eaLnBrk="0" hangingPunct="0">
              <a:tabLst>
                <a:tab pos="990600" algn="l"/>
              </a:tabLst>
            </a:pPr>
            <a:r>
              <a:rPr lang="ar-DZ" altLang="zh-TW" b="1" dirty="0">
                <a:solidFill>
                  <a:schemeClr val="tx1"/>
                </a:solidFill>
                <a:cs typeface="Arabic Transparent" pitchFamily="2" charset="-78"/>
              </a:rPr>
              <a:t>           ـ عامل بدون اختصاص لنقل القارورات غير المرغوب فيها .</a:t>
            </a:r>
          </a:p>
          <a:p>
            <a:pPr algn="r" rtl="1" eaLnBrk="0" hangingPunct="0">
              <a:tabLst>
                <a:tab pos="990600" algn="l"/>
              </a:tabLst>
            </a:pPr>
            <a:endParaRPr lang="en-US" altLang="zh-TW" b="1" dirty="0">
              <a:solidFill>
                <a:schemeClr val="tx1"/>
              </a:solidFill>
              <a:ea typeface="PMingLiU" pitchFamily="18" charset="-120"/>
            </a:endParaRPr>
          </a:p>
          <a:p>
            <a:pPr algn="r" rtl="1" eaLnBrk="0" hangingPunct="0">
              <a:buFont typeface="Wingdings" pitchFamily="2" charset="2"/>
              <a:buChar char=""/>
              <a:tabLst>
                <a:tab pos="990600" algn="l"/>
              </a:tabLst>
            </a:pPr>
            <a:r>
              <a:rPr lang="ar-DZ" altLang="zh-TW" b="1" dirty="0">
                <a:solidFill>
                  <a:schemeClr val="tx1"/>
                </a:solidFill>
                <a:cs typeface="Arabic Transparent" pitchFamily="2" charset="-78"/>
              </a:rPr>
              <a:t>الأمن : حسب اتفاقيات الأمن المعمول بها.</a:t>
            </a:r>
            <a:endParaRPr lang="en-US" altLang="zh-TW" b="1" dirty="0">
              <a:solidFill>
                <a:schemeClr val="tx1"/>
              </a:solidFill>
              <a:ea typeface="PMingLiU" pitchFamily="18" charset="-120"/>
            </a:endParaRPr>
          </a:p>
          <a:p>
            <a:pPr algn="r" rtl="1" eaLnBrk="0" hangingPunct="0">
              <a:tabLst>
                <a:tab pos="990600" algn="l"/>
              </a:tabLst>
            </a:pPr>
            <a:endParaRPr lang="en-US" altLang="zh-TW" b="1" dirty="0">
              <a:solidFill>
                <a:schemeClr val="tx1"/>
              </a:solidFill>
              <a:ea typeface="PMingLiU" pitchFamily="18" charset="-120"/>
            </a:endParaRPr>
          </a:p>
        </p:txBody>
      </p:sp>
      <p:sp>
        <p:nvSpPr>
          <p:cNvPr id="66563" name="Rectangle 51"/>
          <p:cNvSpPr>
            <a:spLocks noChangeArrowheads="1"/>
          </p:cNvSpPr>
          <p:nvPr/>
        </p:nvSpPr>
        <p:spPr bwMode="auto">
          <a:xfrm>
            <a:off x="3324225" y="3181350"/>
            <a:ext cx="0" cy="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fr-FR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7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973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973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973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973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973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973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973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973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1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9731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1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9731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1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9731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1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9731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1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9731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1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9731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404813"/>
            <a:ext cx="8208963" cy="534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17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76" name="Text Box 44"/>
          <p:cNvSpPr txBox="1">
            <a:spLocks noChangeArrowheads="1"/>
          </p:cNvSpPr>
          <p:nvPr/>
        </p:nvSpPr>
        <p:spPr bwMode="auto">
          <a:xfrm>
            <a:off x="6858016" y="47500"/>
            <a:ext cx="2160587" cy="457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ar-DZ" sz="2400" b="1" u="sng" dirty="0">
                <a:solidFill>
                  <a:schemeClr val="tx1"/>
                </a:solidFill>
                <a:cs typeface="Arabic Transparent" pitchFamily="2" charset="-78"/>
              </a:rPr>
              <a:t>الوظيفة الشاملة:</a:t>
            </a:r>
            <a:endParaRPr lang="fr-FR" sz="2400" b="1" u="sng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000792" y="571480"/>
            <a:ext cx="3000364" cy="2015936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lnSpc>
                <a:spcPts val="2500"/>
              </a:lnSpc>
              <a:tabLst>
                <a:tab pos="200025" algn="l"/>
              </a:tabLst>
            </a:pPr>
            <a:r>
              <a:rPr lang="ar-DZ" b="1" dirty="0" smtClean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الوظيفة الشاملة </a:t>
            </a:r>
            <a:r>
              <a:rPr lang="fr-FR" altLang="zh-TW" b="1" dirty="0" smtClean="0">
                <a:solidFill>
                  <a:srgbClr val="008000"/>
                </a:solidFill>
                <a:ea typeface="PMingLiU" pitchFamily="18" charset="-120"/>
                <a:cs typeface="Arabic Transparent" pitchFamily="2" charset="-78"/>
              </a:rPr>
              <a:t>A-0 </a:t>
            </a:r>
            <a:r>
              <a:rPr lang="ar-DZ" altLang="zh-TW" b="1" dirty="0" smtClean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:</a:t>
            </a:r>
            <a:endParaRPr lang="fr-FR" altLang="zh-TW" b="1" dirty="0" smtClean="0">
              <a:solidFill>
                <a:srgbClr val="008000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>
              <a:lnSpc>
                <a:spcPts val="2500"/>
              </a:lnSpc>
              <a:tabLst>
                <a:tab pos="200025" algn="l"/>
              </a:tabLst>
            </a:pPr>
            <a:r>
              <a:rPr lang="fr-FR" altLang="zh-TW" b="1" dirty="0" smtClean="0">
                <a:solidFill>
                  <a:srgbClr val="008000"/>
                </a:solidFill>
                <a:ea typeface="PMingLiU" pitchFamily="18" charset="-120"/>
              </a:rPr>
              <a:t>W</a:t>
            </a:r>
            <a:r>
              <a:rPr lang="fr-FR" altLang="zh-TW" b="1" baseline="-30000" dirty="0" smtClean="0">
                <a:solidFill>
                  <a:srgbClr val="008000"/>
                </a:solidFill>
                <a:ea typeface="PMingLiU" pitchFamily="18" charset="-120"/>
              </a:rPr>
              <a:t> </a:t>
            </a:r>
            <a:r>
              <a:rPr lang="ar-DZ" altLang="zh-TW" b="1" dirty="0" smtClean="0">
                <a:solidFill>
                  <a:srgbClr val="008000"/>
                </a:solidFill>
                <a:cs typeface="Arabic Transparent" pitchFamily="2" charset="-78"/>
              </a:rPr>
              <a:t>: طاقة كهربائية </a:t>
            </a:r>
            <a:r>
              <a:rPr lang="ar-DZ" altLang="zh-TW" b="1" dirty="0" err="1" smtClean="0">
                <a:solidFill>
                  <a:srgbClr val="008000"/>
                </a:solidFill>
                <a:cs typeface="Arabic Transparent" pitchFamily="2" charset="-78"/>
              </a:rPr>
              <a:t>و</a:t>
            </a:r>
            <a:r>
              <a:rPr lang="ar-DZ" altLang="zh-TW" b="1" dirty="0" smtClean="0">
                <a:solidFill>
                  <a:srgbClr val="008000"/>
                </a:solidFill>
                <a:cs typeface="Arabic Transparent" pitchFamily="2" charset="-78"/>
              </a:rPr>
              <a:t> هوائية.</a:t>
            </a:r>
            <a:endParaRPr lang="fr-FR" altLang="zh-TW" b="1" dirty="0" smtClean="0">
              <a:solidFill>
                <a:srgbClr val="008000"/>
              </a:solidFill>
              <a:cs typeface="Arabic Transparent" pitchFamily="2" charset="-78"/>
            </a:endParaRPr>
          </a:p>
          <a:p>
            <a:pPr algn="r" rtl="1">
              <a:lnSpc>
                <a:spcPts val="2500"/>
              </a:lnSpc>
              <a:tabLst>
                <a:tab pos="200025" algn="l"/>
              </a:tabLst>
            </a:pPr>
            <a:r>
              <a:rPr lang="fr-FR" altLang="zh-TW" b="1" dirty="0" smtClean="0">
                <a:solidFill>
                  <a:srgbClr val="008000"/>
                </a:solidFill>
                <a:ea typeface="PMingLiU" pitchFamily="18" charset="-120"/>
              </a:rPr>
              <a:t>E</a:t>
            </a:r>
            <a:r>
              <a:rPr lang="fr-FR" altLang="zh-TW" b="1" baseline="-30000" dirty="0" smtClean="0">
                <a:solidFill>
                  <a:srgbClr val="008000"/>
                </a:solidFill>
                <a:ea typeface="PMingLiU" pitchFamily="18" charset="-120"/>
              </a:rPr>
              <a:t>  </a:t>
            </a:r>
            <a:r>
              <a:rPr lang="ar-DZ" altLang="zh-TW" b="1" dirty="0" smtClean="0">
                <a:solidFill>
                  <a:srgbClr val="008000"/>
                </a:solidFill>
                <a:cs typeface="Arabic Transparent" pitchFamily="2" charset="-78"/>
              </a:rPr>
              <a:t> : تعليمات الاستغلال</a:t>
            </a:r>
            <a:endParaRPr lang="fr-FR" dirty="0" smtClean="0">
              <a:solidFill>
                <a:srgbClr val="008000"/>
              </a:solidFill>
            </a:endParaRPr>
          </a:p>
          <a:p>
            <a:pPr algn="r" rtl="1" eaLnBrk="0" hangingPunct="0">
              <a:lnSpc>
                <a:spcPts val="2500"/>
              </a:lnSpc>
              <a:tabLst>
                <a:tab pos="200025" algn="l"/>
              </a:tabLst>
            </a:pPr>
            <a:r>
              <a:rPr lang="fr-FR" altLang="zh-TW" b="1" dirty="0" smtClean="0">
                <a:solidFill>
                  <a:srgbClr val="008000"/>
                </a:solidFill>
                <a:ea typeface="PMingLiU" pitchFamily="18" charset="-120"/>
                <a:cs typeface="Times New Roman" pitchFamily="18" charset="0"/>
              </a:rPr>
              <a:t>R </a:t>
            </a:r>
            <a:r>
              <a:rPr lang="ar-DZ" altLang="zh-TW" b="1" dirty="0" smtClean="0">
                <a:solidFill>
                  <a:srgbClr val="008000"/>
                </a:solidFill>
                <a:cs typeface="Arabic Transparent" pitchFamily="2" charset="-78"/>
              </a:rPr>
              <a:t> : الضبط (عدد العلب) .</a:t>
            </a:r>
          </a:p>
          <a:p>
            <a:pPr algn="r" rtl="1" eaLnBrk="0" hangingPunct="0">
              <a:lnSpc>
                <a:spcPts val="2500"/>
              </a:lnSpc>
              <a:tabLst>
                <a:tab pos="200025" algn="l"/>
              </a:tabLst>
            </a:pPr>
            <a:r>
              <a:rPr lang="fr-FR" altLang="zh-TW" b="1" dirty="0" smtClean="0">
                <a:solidFill>
                  <a:srgbClr val="008000"/>
                </a:solidFill>
                <a:ea typeface="PMingLiU" pitchFamily="18" charset="-120"/>
              </a:rPr>
              <a:t>C</a:t>
            </a:r>
            <a:r>
              <a:rPr lang="fr-FR" altLang="zh-TW" b="1" baseline="-30000" dirty="0" smtClean="0">
                <a:solidFill>
                  <a:srgbClr val="008000"/>
                </a:solidFill>
                <a:ea typeface="PMingLiU" pitchFamily="18" charset="-120"/>
              </a:rPr>
              <a:t>  </a:t>
            </a:r>
            <a:r>
              <a:rPr lang="ar-DZ" altLang="zh-TW" b="1" dirty="0" smtClean="0">
                <a:solidFill>
                  <a:srgbClr val="008000"/>
                </a:solidFill>
                <a:cs typeface="Arabic Transparent" pitchFamily="2" charset="-78"/>
              </a:rPr>
              <a:t>: أوامر التشغيل.</a:t>
            </a:r>
          </a:p>
          <a:p>
            <a:pPr algn="r" rtl="1" eaLnBrk="0" hangingPunct="0">
              <a:lnSpc>
                <a:spcPts val="2500"/>
              </a:lnSpc>
              <a:tabLst>
                <a:tab pos="200025" algn="l"/>
              </a:tabLst>
            </a:pPr>
            <a:r>
              <a:rPr lang="fr-FR" altLang="zh-TW" b="1" dirty="0" smtClean="0">
                <a:solidFill>
                  <a:srgbClr val="008000"/>
                </a:solidFill>
                <a:ea typeface="PMingLiU" pitchFamily="18" charset="-120"/>
              </a:rPr>
              <a:t>t</a:t>
            </a:r>
            <a:r>
              <a:rPr lang="fr-FR" altLang="zh-TW" b="1" baseline="-30000" dirty="0" smtClean="0">
                <a:solidFill>
                  <a:srgbClr val="008000"/>
                </a:solidFill>
                <a:ea typeface="PMingLiU" pitchFamily="18" charset="-120"/>
              </a:rPr>
              <a:t>  </a:t>
            </a:r>
            <a:r>
              <a:rPr lang="ar-DZ" altLang="zh-TW" b="1" dirty="0" smtClean="0">
                <a:solidFill>
                  <a:srgbClr val="008000"/>
                </a:solidFill>
                <a:cs typeface="Arabic Transparent" pitchFamily="2" charset="-78"/>
              </a:rPr>
              <a:t>: التأجيل.</a:t>
            </a:r>
            <a:endParaRPr lang="en-US" altLang="zh-TW" dirty="0" smtClean="0">
              <a:solidFill>
                <a:srgbClr val="008000"/>
              </a:solidFill>
              <a:ea typeface="PMingLiU" pitchFamily="18" charset="-120"/>
            </a:endParaRPr>
          </a:p>
        </p:txBody>
      </p:sp>
      <p:grpSp>
        <p:nvGrpSpPr>
          <p:cNvPr id="35" name="Groupe 34"/>
          <p:cNvGrpSpPr>
            <a:grpSpLocks noChangeAspect="1"/>
          </p:cNvGrpSpPr>
          <p:nvPr/>
        </p:nvGrpSpPr>
        <p:grpSpPr>
          <a:xfrm>
            <a:off x="100100" y="8026"/>
            <a:ext cx="4754340" cy="2635156"/>
            <a:chOff x="400974" y="721275"/>
            <a:chExt cx="5474357" cy="3034234"/>
          </a:xfrm>
        </p:grpSpPr>
        <p:sp>
          <p:nvSpPr>
            <p:cNvPr id="64519" name="Rectangle 27"/>
            <p:cNvSpPr>
              <a:spLocks noChangeArrowheads="1"/>
            </p:cNvSpPr>
            <p:nvPr/>
          </p:nvSpPr>
          <p:spPr bwMode="auto">
            <a:xfrm>
              <a:off x="1946467" y="1438989"/>
              <a:ext cx="2576550" cy="1254633"/>
            </a:xfrm>
            <a:prstGeom prst="rect">
              <a:avLst/>
            </a:prstGeom>
            <a:noFill/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sz="1600"/>
            </a:p>
          </p:txBody>
        </p:sp>
        <p:sp>
          <p:nvSpPr>
            <p:cNvPr id="64520" name="Line 26"/>
            <p:cNvSpPr>
              <a:spLocks noChangeShapeType="1"/>
            </p:cNvSpPr>
            <p:nvPr/>
          </p:nvSpPr>
          <p:spPr bwMode="auto">
            <a:xfrm>
              <a:off x="2284767" y="1132023"/>
              <a:ext cx="0" cy="288227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64521" name="Line 25"/>
            <p:cNvSpPr>
              <a:spLocks noChangeShapeType="1"/>
            </p:cNvSpPr>
            <p:nvPr/>
          </p:nvSpPr>
          <p:spPr bwMode="auto">
            <a:xfrm flipH="1">
              <a:off x="1448413" y="1737031"/>
              <a:ext cx="468153" cy="0"/>
            </a:xfrm>
            <a:prstGeom prst="line">
              <a:avLst/>
            </a:prstGeom>
            <a:ln>
              <a:headEnd type="triangle" w="med" len="med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64522" name="Line 24"/>
            <p:cNvSpPr>
              <a:spLocks noChangeShapeType="1"/>
            </p:cNvSpPr>
            <p:nvPr/>
          </p:nvSpPr>
          <p:spPr bwMode="auto">
            <a:xfrm flipV="1">
              <a:off x="2652113" y="2705222"/>
              <a:ext cx="0" cy="39620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64523" name="Text Box 23"/>
            <p:cNvSpPr txBox="1">
              <a:spLocks noChangeArrowheads="1"/>
            </p:cNvSpPr>
            <p:nvPr/>
          </p:nvSpPr>
          <p:spPr bwMode="auto">
            <a:xfrm>
              <a:off x="2940989" y="770967"/>
              <a:ext cx="602277" cy="45420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fr-FR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C</a:t>
              </a:r>
              <a:endParaRPr lang="ar-DZ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64524" name="Text Box 22"/>
            <p:cNvSpPr txBox="1">
              <a:spLocks noChangeArrowheads="1"/>
            </p:cNvSpPr>
            <p:nvPr/>
          </p:nvSpPr>
          <p:spPr bwMode="auto">
            <a:xfrm>
              <a:off x="1975513" y="786686"/>
              <a:ext cx="602277" cy="421186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 </a:t>
              </a:r>
              <a:r>
                <a:rPr lang="fr-FR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W</a:t>
              </a:r>
              <a:endParaRPr lang="ar-DZ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sp>
          <p:nvSpPr>
            <p:cNvPr id="64525" name="Text Box 21"/>
            <p:cNvSpPr txBox="1">
              <a:spLocks noChangeArrowheads="1"/>
            </p:cNvSpPr>
            <p:nvPr/>
          </p:nvSpPr>
          <p:spPr bwMode="auto">
            <a:xfrm>
              <a:off x="4500805" y="2213542"/>
              <a:ext cx="1076410" cy="67996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تقارير</a:t>
              </a:r>
              <a:endParaRPr lang="ar-DZ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64526" name="Text Box 20"/>
            <p:cNvSpPr txBox="1">
              <a:spLocks noChangeArrowheads="1"/>
            </p:cNvSpPr>
            <p:nvPr/>
          </p:nvSpPr>
          <p:spPr bwMode="auto">
            <a:xfrm>
              <a:off x="3655369" y="779891"/>
              <a:ext cx="830374" cy="45687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     </a:t>
              </a:r>
              <a:r>
                <a:rPr lang="fr-FR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R</a:t>
              </a:r>
              <a:r>
                <a:rPr lang="ar-DZ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  </a:t>
              </a:r>
              <a:endParaRPr lang="ar-DZ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sp>
          <p:nvSpPr>
            <p:cNvPr id="64527" name="Text Box 19"/>
            <p:cNvSpPr txBox="1">
              <a:spLocks noChangeArrowheads="1"/>
            </p:cNvSpPr>
            <p:nvPr/>
          </p:nvSpPr>
          <p:spPr bwMode="auto">
            <a:xfrm>
              <a:off x="3245848" y="3075544"/>
              <a:ext cx="1076410" cy="67996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عاملين</a:t>
              </a:r>
              <a:endParaRPr lang="ar-DZ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64528" name="Text Box 18"/>
            <p:cNvSpPr txBox="1">
              <a:spLocks noChangeArrowheads="1"/>
            </p:cNvSpPr>
            <p:nvPr/>
          </p:nvSpPr>
          <p:spPr bwMode="auto">
            <a:xfrm>
              <a:off x="1963553" y="3070190"/>
              <a:ext cx="1196011" cy="67996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b="1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نظام آلي  </a:t>
              </a:r>
              <a:endParaRPr lang="ar-DZ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64532" name="Text Box 14"/>
            <p:cNvSpPr txBox="1">
              <a:spLocks noChangeArrowheads="1"/>
            </p:cNvSpPr>
            <p:nvPr/>
          </p:nvSpPr>
          <p:spPr bwMode="auto">
            <a:xfrm>
              <a:off x="3740467" y="2333819"/>
              <a:ext cx="826974" cy="367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r" rtl="1"/>
              <a:r>
                <a:rPr lang="fr-FR" b="1" dirty="0" smtClean="0">
                  <a:ea typeface="Times New Roman" pitchFamily="18" charset="0"/>
                  <a:cs typeface="Arabic Transparent" pitchFamily="2" charset="-78"/>
                </a:rPr>
                <a:t>A-0</a:t>
              </a:r>
              <a:endParaRPr lang="ar-SA" dirty="0">
                <a:ea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64533" name="Line 13"/>
            <p:cNvSpPr>
              <a:spLocks noChangeShapeType="1"/>
            </p:cNvSpPr>
            <p:nvPr/>
          </p:nvSpPr>
          <p:spPr bwMode="auto">
            <a:xfrm>
              <a:off x="3366427" y="1109714"/>
              <a:ext cx="0" cy="288227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64534" name="Line 12"/>
            <p:cNvSpPr>
              <a:spLocks noChangeShapeType="1"/>
            </p:cNvSpPr>
            <p:nvPr/>
          </p:nvSpPr>
          <p:spPr bwMode="auto">
            <a:xfrm>
              <a:off x="3880048" y="1129346"/>
              <a:ext cx="0" cy="288227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64535" name="Line 11"/>
            <p:cNvSpPr>
              <a:spLocks noChangeShapeType="1"/>
            </p:cNvSpPr>
            <p:nvPr/>
          </p:nvSpPr>
          <p:spPr bwMode="auto">
            <a:xfrm flipH="1">
              <a:off x="1449268" y="2424134"/>
              <a:ext cx="468153" cy="0"/>
            </a:xfrm>
            <a:prstGeom prst="line">
              <a:avLst/>
            </a:prstGeom>
            <a:ln>
              <a:headEnd type="triangle" w="med" len="med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64536" name="Line 10"/>
            <p:cNvSpPr>
              <a:spLocks noChangeShapeType="1"/>
            </p:cNvSpPr>
            <p:nvPr/>
          </p:nvSpPr>
          <p:spPr bwMode="auto">
            <a:xfrm flipH="1">
              <a:off x="4537540" y="1737031"/>
              <a:ext cx="468153" cy="0"/>
            </a:xfrm>
            <a:prstGeom prst="line">
              <a:avLst/>
            </a:prstGeom>
            <a:ln>
              <a:headEnd type="triangle" w="med" len="med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64537" name="Line 9"/>
            <p:cNvSpPr>
              <a:spLocks noChangeShapeType="1"/>
            </p:cNvSpPr>
            <p:nvPr/>
          </p:nvSpPr>
          <p:spPr bwMode="auto">
            <a:xfrm flipH="1">
              <a:off x="4546937" y="2434842"/>
              <a:ext cx="287897" cy="0"/>
            </a:xfrm>
            <a:prstGeom prst="line">
              <a:avLst/>
            </a:prstGeom>
            <a:ln>
              <a:headEnd type="triangle" w="med" len="med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64538" name="Line 8"/>
            <p:cNvSpPr>
              <a:spLocks noChangeShapeType="1"/>
            </p:cNvSpPr>
            <p:nvPr/>
          </p:nvSpPr>
          <p:spPr bwMode="auto">
            <a:xfrm flipV="1">
              <a:off x="3843853" y="2714146"/>
              <a:ext cx="0" cy="39620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64539" name="Line 7"/>
            <p:cNvSpPr>
              <a:spLocks noChangeShapeType="1"/>
            </p:cNvSpPr>
            <p:nvPr/>
          </p:nvSpPr>
          <p:spPr bwMode="auto">
            <a:xfrm>
              <a:off x="2811052" y="1117745"/>
              <a:ext cx="0" cy="288227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64540" name="Text Box 6"/>
            <p:cNvSpPr txBox="1">
              <a:spLocks noChangeArrowheads="1"/>
            </p:cNvSpPr>
            <p:nvPr/>
          </p:nvSpPr>
          <p:spPr bwMode="auto">
            <a:xfrm>
              <a:off x="2357422" y="785794"/>
              <a:ext cx="727004" cy="421186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 </a:t>
              </a:r>
              <a:r>
                <a:rPr lang="fr-FR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E</a:t>
              </a:r>
              <a:endParaRPr lang="fr-FR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sp>
          <p:nvSpPr>
            <p:cNvPr id="37" name="Text Box 7"/>
            <p:cNvSpPr txBox="1">
              <a:spLocks noChangeArrowheads="1"/>
            </p:cNvSpPr>
            <p:nvPr/>
          </p:nvSpPr>
          <p:spPr bwMode="auto">
            <a:xfrm>
              <a:off x="400974" y="1357298"/>
              <a:ext cx="1036300" cy="7445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قارورات</a:t>
              </a:r>
              <a:endParaRPr lang="fr-FR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endParaRPr>
            </a:p>
            <a:p>
              <a:pPr algn="r" rtl="1" eaLnBrk="0" hangingPunct="0"/>
              <a:r>
                <a:rPr lang="ar-DZ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فارغة</a:t>
              </a:r>
              <a:endParaRPr lang="ar-DZ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sp>
          <p:nvSpPr>
            <p:cNvPr id="44" name="Text Box 14"/>
            <p:cNvSpPr txBox="1">
              <a:spLocks noChangeArrowheads="1"/>
            </p:cNvSpPr>
            <p:nvPr/>
          </p:nvSpPr>
          <p:spPr bwMode="auto">
            <a:xfrm>
              <a:off x="4786314" y="1476353"/>
              <a:ext cx="1089017" cy="738201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قارورات</a:t>
              </a:r>
              <a:endParaRPr lang="fr-FR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endParaRPr>
            </a:p>
            <a:p>
              <a:pPr algn="r" rtl="1" eaLnBrk="0" hangingPunct="0"/>
              <a:r>
                <a:rPr lang="ar-DZ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مملوءة</a:t>
              </a:r>
              <a:endParaRPr lang="ar-DZ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sp>
          <p:nvSpPr>
            <p:cNvPr id="45" name="Text Box 15"/>
            <p:cNvSpPr txBox="1">
              <a:spLocks noChangeArrowheads="1"/>
            </p:cNvSpPr>
            <p:nvPr/>
          </p:nvSpPr>
          <p:spPr bwMode="auto">
            <a:xfrm>
              <a:off x="678723" y="2238116"/>
              <a:ext cx="731863" cy="487381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الغاز</a:t>
              </a:r>
              <a:endParaRPr lang="ar-DZ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46" name="Text Box 16"/>
            <p:cNvSpPr txBox="1">
              <a:spLocks noChangeArrowheads="1"/>
            </p:cNvSpPr>
            <p:nvPr/>
          </p:nvSpPr>
          <p:spPr bwMode="auto">
            <a:xfrm>
              <a:off x="1785918" y="1714488"/>
              <a:ext cx="2635248" cy="57150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sz="24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املأ قارورات </a:t>
              </a:r>
              <a:r>
                <a:rPr lang="ar-DZ" sz="2400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الغاز</a:t>
              </a:r>
              <a:endParaRPr lang="ar-DZ" sz="2400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61" name="Line 12"/>
            <p:cNvSpPr>
              <a:spLocks noChangeShapeType="1"/>
            </p:cNvSpPr>
            <p:nvPr/>
          </p:nvSpPr>
          <p:spPr bwMode="auto">
            <a:xfrm>
              <a:off x="4345811" y="1119234"/>
              <a:ext cx="0" cy="288227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62" name="ZoneTexte 61"/>
            <p:cNvSpPr txBox="1"/>
            <p:nvPr/>
          </p:nvSpPr>
          <p:spPr>
            <a:xfrm>
              <a:off x="4185388" y="721275"/>
              <a:ext cx="428629" cy="36933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chemeClr val="tx1"/>
                  </a:solidFill>
                </a:rPr>
                <a:t>t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36" name="ZoneTexte 35"/>
          <p:cNvSpPr txBox="1"/>
          <p:nvPr/>
        </p:nvSpPr>
        <p:spPr>
          <a:xfrm>
            <a:off x="5857884" y="2609016"/>
            <a:ext cx="3143272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ويمكن تجـ</a:t>
            </a:r>
            <a:r>
              <a:rPr lang="ar-DZ" sz="16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زئة النظام إلى 4 </a:t>
            </a:r>
            <a:r>
              <a:rPr lang="ar-DZ" sz="1600" b="1" dirty="0" err="1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اشغولات</a:t>
            </a:r>
            <a:r>
              <a:rPr lang="ar-DZ" sz="16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:</a:t>
            </a:r>
            <a:endParaRPr lang="fr-FR" sz="16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6084073" y="2947570"/>
            <a:ext cx="2845645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dirty="0" err="1" smtClean="0">
                <a:solidFill>
                  <a:srgbClr val="C00000"/>
                </a:solidFill>
                <a:cs typeface="Arabic Transparent" pitchFamily="2" charset="-78"/>
              </a:rPr>
              <a:t>الاشغولة</a:t>
            </a:r>
            <a:r>
              <a:rPr lang="ar-DZ" sz="1600" b="1" dirty="0" smtClean="0">
                <a:solidFill>
                  <a:srgbClr val="C00000"/>
                </a:solidFill>
                <a:cs typeface="Arabic Transparent" pitchFamily="2" charset="-78"/>
              </a:rPr>
              <a:t> 1: </a:t>
            </a:r>
            <a:r>
              <a:rPr lang="ar-DZ" sz="1600" b="1" dirty="0" err="1" smtClean="0">
                <a:solidFill>
                  <a:schemeClr val="tx1"/>
                </a:solidFill>
                <a:cs typeface="Arabic Transparent" pitchFamily="2" charset="-78"/>
              </a:rPr>
              <a:t>اشغولة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 الإتيان. </a:t>
            </a:r>
            <a:endParaRPr lang="fr-FR" sz="16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6084073" y="3304760"/>
            <a:ext cx="2845645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dirty="0" err="1" smtClean="0">
                <a:solidFill>
                  <a:srgbClr val="C00000"/>
                </a:solidFill>
                <a:cs typeface="Arabic Transparent" pitchFamily="2" charset="-78"/>
              </a:rPr>
              <a:t>الاشغولة</a:t>
            </a:r>
            <a:r>
              <a:rPr lang="ar-DZ" sz="1600" b="1" dirty="0" smtClean="0">
                <a:solidFill>
                  <a:srgbClr val="C00000"/>
                </a:solidFill>
                <a:cs typeface="Arabic Transparent" pitchFamily="2" charset="-78"/>
              </a:rPr>
              <a:t> 2: </a:t>
            </a:r>
            <a:r>
              <a:rPr lang="ar-DZ" sz="1600" b="1" dirty="0" err="1" smtClean="0">
                <a:solidFill>
                  <a:schemeClr val="tx1"/>
                </a:solidFill>
                <a:cs typeface="Arabic Transparent" pitchFamily="2" charset="-78"/>
              </a:rPr>
              <a:t>اشغولة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 الدفع. </a:t>
            </a:r>
            <a:endParaRPr lang="fr-FR" sz="16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6084073" y="3661950"/>
            <a:ext cx="2845645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dirty="0" err="1" smtClean="0">
                <a:solidFill>
                  <a:srgbClr val="C00000"/>
                </a:solidFill>
                <a:cs typeface="Arabic Transparent" pitchFamily="2" charset="-78"/>
              </a:rPr>
              <a:t>الاشغولة</a:t>
            </a:r>
            <a:r>
              <a:rPr lang="ar-DZ" sz="1600" b="1" dirty="0" smtClean="0">
                <a:solidFill>
                  <a:srgbClr val="C00000"/>
                </a:solidFill>
                <a:cs typeface="Arabic Transparent" pitchFamily="2" charset="-78"/>
              </a:rPr>
              <a:t> 3: </a:t>
            </a:r>
            <a:r>
              <a:rPr lang="ar-DZ" sz="1600" b="1" dirty="0" err="1" smtClean="0">
                <a:solidFill>
                  <a:schemeClr val="tx1"/>
                </a:solidFill>
                <a:cs typeface="Arabic Transparent" pitchFamily="2" charset="-78"/>
              </a:rPr>
              <a:t>اشغولة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 العد والتجميع. </a:t>
            </a:r>
            <a:endParaRPr lang="fr-FR" sz="16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6116340" y="4019140"/>
            <a:ext cx="2845645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dirty="0" err="1" smtClean="0">
                <a:solidFill>
                  <a:srgbClr val="C00000"/>
                </a:solidFill>
                <a:cs typeface="Arabic Transparent" pitchFamily="2" charset="-78"/>
              </a:rPr>
              <a:t>الاشغولة</a:t>
            </a:r>
            <a:r>
              <a:rPr lang="ar-DZ" sz="1600" b="1" dirty="0" smtClean="0">
                <a:solidFill>
                  <a:srgbClr val="C00000"/>
                </a:solidFill>
                <a:cs typeface="Arabic Transparent" pitchFamily="2" charset="-78"/>
              </a:rPr>
              <a:t> 4: </a:t>
            </a:r>
            <a:r>
              <a:rPr lang="ar-DZ" sz="1600" b="1" dirty="0" err="1" smtClean="0">
                <a:solidFill>
                  <a:schemeClr val="tx1"/>
                </a:solidFill>
                <a:cs typeface="Arabic Transparent" pitchFamily="2" charset="-78"/>
              </a:rPr>
              <a:t>اشغولة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 التعبئة. </a:t>
            </a:r>
            <a:endParaRPr lang="fr-FR" sz="16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grpSp>
        <p:nvGrpSpPr>
          <p:cNvPr id="127" name="Groupe 126"/>
          <p:cNvGrpSpPr/>
          <p:nvPr/>
        </p:nvGrpSpPr>
        <p:grpSpPr>
          <a:xfrm>
            <a:off x="71406" y="3231589"/>
            <a:ext cx="8416537" cy="3483559"/>
            <a:chOff x="500034" y="1527423"/>
            <a:chExt cx="8416537" cy="3483559"/>
          </a:xfrm>
        </p:grpSpPr>
        <p:sp>
          <p:nvSpPr>
            <p:cNvPr id="42" name="Text Box 61"/>
            <p:cNvSpPr txBox="1">
              <a:spLocks noChangeAspect="1" noChangeArrowheads="1"/>
            </p:cNvSpPr>
            <p:nvPr/>
          </p:nvSpPr>
          <p:spPr bwMode="auto">
            <a:xfrm>
              <a:off x="1271427" y="3020345"/>
              <a:ext cx="1148458" cy="45795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abic Transparent" pitchFamily="2" charset="-78"/>
                </a:rPr>
                <a:t>…….</a:t>
              </a:r>
              <a:endPara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" name="Text Box 81"/>
            <p:cNvSpPr txBox="1">
              <a:spLocks noChangeAspect="1" noChangeArrowheads="1"/>
            </p:cNvSpPr>
            <p:nvPr/>
          </p:nvSpPr>
          <p:spPr bwMode="auto">
            <a:xfrm>
              <a:off x="2928926" y="3582222"/>
              <a:ext cx="996308" cy="35719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abic Transparent" pitchFamily="2" charset="-78"/>
                </a:rPr>
                <a:t>………</a:t>
              </a:r>
              <a:endPara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" name="Text Box 82"/>
            <p:cNvSpPr txBox="1">
              <a:spLocks noChangeAspect="1" noChangeArrowheads="1"/>
            </p:cNvSpPr>
            <p:nvPr/>
          </p:nvSpPr>
          <p:spPr bwMode="auto">
            <a:xfrm>
              <a:off x="4857752" y="4126674"/>
              <a:ext cx="1021018" cy="41396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abic Transparent" pitchFamily="2" charset="-78"/>
                </a:rPr>
                <a:t>…………</a:t>
              </a:r>
              <a:endPara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8" name="Text Box 83"/>
            <p:cNvSpPr txBox="1">
              <a:spLocks noChangeAspect="1" noChangeArrowheads="1"/>
            </p:cNvSpPr>
            <p:nvPr/>
          </p:nvSpPr>
          <p:spPr bwMode="auto">
            <a:xfrm>
              <a:off x="6970274" y="4722982"/>
              <a:ext cx="816436" cy="2880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abic Transparent" pitchFamily="2" charset="-78"/>
                </a:rPr>
                <a:t>…….</a:t>
              </a:r>
              <a:endPara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" name="Text Box 102"/>
            <p:cNvSpPr txBox="1">
              <a:spLocks noChangeAspect="1" noChangeArrowheads="1"/>
            </p:cNvSpPr>
            <p:nvPr/>
          </p:nvSpPr>
          <p:spPr bwMode="auto">
            <a:xfrm>
              <a:off x="2857488" y="1527423"/>
              <a:ext cx="857256" cy="35010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abic Transparent" pitchFamily="2" charset="-78"/>
                </a:rPr>
                <a:t>………….</a:t>
              </a:r>
              <a:endPara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" name="Line 4"/>
            <p:cNvSpPr>
              <a:spLocks noChangeShapeType="1"/>
            </p:cNvSpPr>
            <p:nvPr/>
          </p:nvSpPr>
          <p:spPr bwMode="auto">
            <a:xfrm>
              <a:off x="1080863" y="2559386"/>
              <a:ext cx="302619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51" name="Text Box 7"/>
            <p:cNvSpPr txBox="1">
              <a:spLocks noChangeArrowheads="1"/>
            </p:cNvSpPr>
            <p:nvPr/>
          </p:nvSpPr>
          <p:spPr bwMode="auto">
            <a:xfrm>
              <a:off x="1395008" y="2228233"/>
              <a:ext cx="1008000" cy="535526"/>
            </a:xfrm>
            <a:prstGeom prst="rect">
              <a:avLst/>
            </a:prstGeom>
            <a:ln w="15875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" name="Line 8"/>
            <p:cNvSpPr>
              <a:spLocks noChangeAspect="1" noChangeShapeType="1"/>
            </p:cNvSpPr>
            <p:nvPr/>
          </p:nvSpPr>
          <p:spPr bwMode="auto">
            <a:xfrm>
              <a:off x="1500166" y="1998708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53" name="Line 9"/>
            <p:cNvSpPr>
              <a:spLocks noChangeAspect="1" noChangeShapeType="1"/>
            </p:cNvSpPr>
            <p:nvPr/>
          </p:nvSpPr>
          <p:spPr bwMode="auto">
            <a:xfrm>
              <a:off x="1890694" y="1990437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54" name="Line 10"/>
            <p:cNvSpPr>
              <a:spLocks noChangeAspect="1" noChangeShapeType="1"/>
            </p:cNvSpPr>
            <p:nvPr/>
          </p:nvSpPr>
          <p:spPr bwMode="auto">
            <a:xfrm flipV="1">
              <a:off x="1851819" y="2781705"/>
              <a:ext cx="0" cy="237099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55" name="Line 12"/>
            <p:cNvSpPr>
              <a:spLocks noChangeAspect="1" noChangeShapeType="1"/>
            </p:cNvSpPr>
            <p:nvPr/>
          </p:nvSpPr>
          <p:spPr bwMode="auto">
            <a:xfrm>
              <a:off x="2422493" y="2656676"/>
              <a:ext cx="226964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grpSp>
          <p:nvGrpSpPr>
            <p:cNvPr id="56" name="Group 45"/>
            <p:cNvGrpSpPr>
              <a:grpSpLocks/>
            </p:cNvGrpSpPr>
            <p:nvPr/>
          </p:nvGrpSpPr>
          <p:grpSpPr bwMode="auto">
            <a:xfrm>
              <a:off x="2859293" y="1869329"/>
              <a:ext cx="531336" cy="508262"/>
              <a:chOff x="3679" y="9173"/>
              <a:chExt cx="809" cy="1073"/>
            </a:xfrm>
          </p:grpSpPr>
          <p:sp>
            <p:nvSpPr>
              <p:cNvPr id="57" name="Line 46"/>
              <p:cNvSpPr>
                <a:spLocks noChangeAspect="1" noChangeShapeType="1"/>
              </p:cNvSpPr>
              <p:nvPr/>
            </p:nvSpPr>
            <p:spPr bwMode="auto">
              <a:xfrm rot="21060000" flipH="1">
                <a:off x="3679" y="9711"/>
                <a:ext cx="295" cy="535"/>
              </a:xfrm>
              <a:prstGeom prst="line">
                <a:avLst/>
              </a:prstGeom>
              <a:ln w="12700"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600"/>
              </a:p>
            </p:txBody>
          </p:sp>
          <p:sp>
            <p:nvSpPr>
              <p:cNvPr id="58" name="Line 47"/>
              <p:cNvSpPr>
                <a:spLocks noChangeAspect="1" noChangeShapeType="1"/>
              </p:cNvSpPr>
              <p:nvPr/>
            </p:nvSpPr>
            <p:spPr bwMode="auto">
              <a:xfrm>
                <a:off x="3935" y="9676"/>
                <a:ext cx="153" cy="209"/>
              </a:xfrm>
              <a:prstGeom prst="line">
                <a:avLst/>
              </a:prstGeom>
              <a:ln w="1270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600"/>
              </a:p>
            </p:txBody>
          </p:sp>
          <p:sp>
            <p:nvSpPr>
              <p:cNvPr id="59" name="Line 48"/>
              <p:cNvSpPr>
                <a:spLocks noChangeShapeType="1"/>
              </p:cNvSpPr>
              <p:nvPr/>
            </p:nvSpPr>
            <p:spPr bwMode="auto">
              <a:xfrm rot="20940000" flipV="1">
                <a:off x="4049" y="9173"/>
                <a:ext cx="439" cy="684"/>
              </a:xfrm>
              <a:prstGeom prst="line">
                <a:avLst/>
              </a:prstGeom>
              <a:ln w="1270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600"/>
              </a:p>
            </p:txBody>
          </p:sp>
        </p:grpSp>
        <p:sp>
          <p:nvSpPr>
            <p:cNvPr id="60" name="Text Box 109"/>
            <p:cNvSpPr txBox="1">
              <a:spLocks noChangeArrowheads="1"/>
            </p:cNvSpPr>
            <p:nvPr/>
          </p:nvSpPr>
          <p:spPr bwMode="auto">
            <a:xfrm>
              <a:off x="1264404" y="2309770"/>
              <a:ext cx="1153554" cy="4762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fr-FR" sz="1400" b="1" dirty="0" smtClean="0">
                  <a:solidFill>
                    <a:schemeClr val="tx1"/>
                  </a:solidFill>
                  <a:latin typeface="Calibri" pitchFamily="34" charset="0"/>
                  <a:ea typeface="Arial" pitchFamily="34" charset="0"/>
                  <a:cs typeface="Arabic Transparent" pitchFamily="2" charset="-78"/>
                </a:rPr>
                <a:t>…………….</a:t>
              </a:r>
              <a:endParaRPr kumimoji="0" lang="fr-F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" pitchFamily="34" charset="0"/>
                <a:cs typeface="Arabic Transparent" pitchFamily="2" charset="-78"/>
              </a:endParaRPr>
            </a:p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3" name="Text Box 103"/>
            <p:cNvSpPr txBox="1">
              <a:spLocks noChangeAspect="1" noChangeArrowheads="1"/>
            </p:cNvSpPr>
            <p:nvPr/>
          </p:nvSpPr>
          <p:spPr bwMode="auto">
            <a:xfrm>
              <a:off x="4500562" y="2134552"/>
              <a:ext cx="1000132" cy="35010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 algn="r" rtl="1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fr-FR" sz="1200" b="1" dirty="0" smtClean="0">
                  <a:solidFill>
                    <a:schemeClr val="tx1"/>
                  </a:solidFill>
                  <a:latin typeface="Calibri" pitchFamily="34" charset="0"/>
                  <a:ea typeface="Arial" pitchFamily="34" charset="0"/>
                  <a:cs typeface="Arabic Transparent" pitchFamily="2" charset="-78"/>
                </a:rPr>
                <a:t>…………..</a:t>
              </a:r>
              <a:endPara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4" name="Text Box 14"/>
            <p:cNvSpPr txBox="1">
              <a:spLocks noChangeArrowheads="1"/>
            </p:cNvSpPr>
            <p:nvPr/>
          </p:nvSpPr>
          <p:spPr bwMode="auto">
            <a:xfrm>
              <a:off x="3239845" y="2824607"/>
              <a:ext cx="1044000" cy="542661"/>
            </a:xfrm>
            <a:prstGeom prst="rect">
              <a:avLst/>
            </a:prstGeom>
            <a:ln w="15875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5" name="Line 18"/>
            <p:cNvSpPr>
              <a:spLocks noChangeAspect="1" noChangeShapeType="1"/>
            </p:cNvSpPr>
            <p:nvPr/>
          </p:nvSpPr>
          <p:spPr bwMode="auto">
            <a:xfrm flipV="1">
              <a:off x="3652631" y="3378078"/>
              <a:ext cx="0" cy="237099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66" name="Line 20"/>
            <p:cNvSpPr>
              <a:spLocks noChangeAspect="1" noChangeShapeType="1"/>
            </p:cNvSpPr>
            <p:nvPr/>
          </p:nvSpPr>
          <p:spPr bwMode="auto">
            <a:xfrm>
              <a:off x="4294864" y="3231783"/>
              <a:ext cx="226964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67" name="Text Box 110"/>
            <p:cNvSpPr txBox="1">
              <a:spLocks noChangeArrowheads="1"/>
            </p:cNvSpPr>
            <p:nvPr/>
          </p:nvSpPr>
          <p:spPr bwMode="auto">
            <a:xfrm>
              <a:off x="3214677" y="2889423"/>
              <a:ext cx="1103469" cy="4047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abic Transparent" pitchFamily="2" charset="-78"/>
                </a:rPr>
                <a:t>……………..</a:t>
              </a:r>
            </a:p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8" name="Text Box 104"/>
            <p:cNvSpPr txBox="1">
              <a:spLocks noChangeAspect="1" noChangeArrowheads="1"/>
            </p:cNvSpPr>
            <p:nvPr/>
          </p:nvSpPr>
          <p:spPr bwMode="auto">
            <a:xfrm>
              <a:off x="6000760" y="2687531"/>
              <a:ext cx="1438085" cy="38427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 algn="r" rtl="1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fr-FR" sz="1200" b="1" dirty="0" smtClean="0">
                  <a:solidFill>
                    <a:schemeClr val="tx1"/>
                  </a:solidFill>
                  <a:latin typeface="Calibri" pitchFamily="34" charset="0"/>
                  <a:ea typeface="Arial" pitchFamily="34" charset="0"/>
                  <a:cs typeface="Arabic Transparent" pitchFamily="2" charset="-78"/>
                </a:rPr>
                <a:t>……………</a:t>
              </a:r>
              <a:endPara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9" name="Text Box 22"/>
            <p:cNvSpPr txBox="1">
              <a:spLocks noChangeArrowheads="1"/>
            </p:cNvSpPr>
            <p:nvPr/>
          </p:nvSpPr>
          <p:spPr bwMode="auto">
            <a:xfrm>
              <a:off x="5070528" y="3396111"/>
              <a:ext cx="1044000" cy="542661"/>
            </a:xfrm>
            <a:prstGeom prst="rect">
              <a:avLst/>
            </a:prstGeom>
            <a:ln w="15875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0" name="Line 23"/>
            <p:cNvSpPr>
              <a:spLocks noChangeAspect="1" noChangeShapeType="1"/>
            </p:cNvSpPr>
            <p:nvPr/>
          </p:nvSpPr>
          <p:spPr bwMode="auto">
            <a:xfrm flipV="1">
              <a:off x="5527339" y="3949582"/>
              <a:ext cx="0" cy="237099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71" name="Line 25"/>
            <p:cNvSpPr>
              <a:spLocks noChangeAspect="1" noChangeShapeType="1"/>
            </p:cNvSpPr>
            <p:nvPr/>
          </p:nvSpPr>
          <p:spPr bwMode="auto">
            <a:xfrm>
              <a:off x="6120353" y="3803287"/>
              <a:ext cx="226964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72" name="Text Box 111"/>
            <p:cNvSpPr txBox="1">
              <a:spLocks noChangeArrowheads="1"/>
            </p:cNvSpPr>
            <p:nvPr/>
          </p:nvSpPr>
          <p:spPr bwMode="auto">
            <a:xfrm>
              <a:off x="5072066" y="3472832"/>
              <a:ext cx="1010765" cy="38101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abic Transparent" pitchFamily="2" charset="-78"/>
                </a:rPr>
                <a:t>……………..</a:t>
              </a:r>
              <a:endParaRPr kumimoji="0" lang="fr-F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3" name="Text Box 155"/>
            <p:cNvSpPr txBox="1">
              <a:spLocks noChangeArrowheads="1"/>
            </p:cNvSpPr>
            <p:nvPr/>
          </p:nvSpPr>
          <p:spPr bwMode="auto">
            <a:xfrm>
              <a:off x="1349554" y="4636197"/>
              <a:ext cx="589873" cy="35719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 rtl="1" eaLnBrk="0" hangingPunct="0"/>
              <a:r>
                <a:rPr kumimoji="0" lang="fr-FR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……</a:t>
              </a:r>
              <a:endParaRPr lang="ar-DZ" sz="1600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sp>
          <p:nvSpPr>
            <p:cNvPr id="74" name="Text Box 116"/>
            <p:cNvSpPr txBox="1">
              <a:spLocks noChangeAspect="1" noChangeArrowheads="1"/>
            </p:cNvSpPr>
            <p:nvPr/>
          </p:nvSpPr>
          <p:spPr bwMode="auto">
            <a:xfrm>
              <a:off x="8143900" y="3843278"/>
              <a:ext cx="772671" cy="42724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rial" pitchFamily="34" charset="0"/>
                  <a:cs typeface="Arabic Transparent" pitchFamily="2" charset="-78"/>
                </a:rPr>
                <a:t>……..</a:t>
              </a:r>
              <a:endParaRPr kumimoji="0" lang="fr-F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5" name="Line 26"/>
            <p:cNvSpPr>
              <a:spLocks noChangeAspect="1" noChangeShapeType="1"/>
            </p:cNvSpPr>
            <p:nvPr/>
          </p:nvSpPr>
          <p:spPr bwMode="auto">
            <a:xfrm>
              <a:off x="7881221" y="4106464"/>
              <a:ext cx="324000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76" name="Text Box 27"/>
            <p:cNvSpPr txBox="1">
              <a:spLocks noChangeArrowheads="1"/>
            </p:cNvSpPr>
            <p:nvPr/>
          </p:nvSpPr>
          <p:spPr bwMode="auto">
            <a:xfrm>
              <a:off x="6905636" y="3961610"/>
              <a:ext cx="1044000" cy="542661"/>
            </a:xfrm>
            <a:prstGeom prst="rect">
              <a:avLst/>
            </a:prstGeom>
            <a:ln w="15875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7" name="Line 28"/>
            <p:cNvSpPr>
              <a:spLocks noChangeAspect="1" noChangeShapeType="1"/>
            </p:cNvSpPr>
            <p:nvPr/>
          </p:nvSpPr>
          <p:spPr bwMode="auto">
            <a:xfrm flipV="1">
              <a:off x="7362447" y="4515081"/>
              <a:ext cx="0" cy="237099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78" name="Line 30"/>
            <p:cNvSpPr>
              <a:spLocks noChangeAspect="1" noChangeShapeType="1"/>
            </p:cNvSpPr>
            <p:nvPr/>
          </p:nvSpPr>
          <p:spPr bwMode="auto">
            <a:xfrm>
              <a:off x="7967108" y="4368786"/>
              <a:ext cx="226964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cxnSp>
          <p:nvCxnSpPr>
            <p:cNvPr id="79" name="Connecteur en angle 78"/>
            <p:cNvCxnSpPr/>
            <p:nvPr/>
          </p:nvCxnSpPr>
          <p:spPr>
            <a:xfrm flipV="1">
              <a:off x="1941761" y="3857628"/>
              <a:ext cx="3096000" cy="936000"/>
            </a:xfrm>
            <a:prstGeom prst="bentConnector3">
              <a:avLst>
                <a:gd name="adj1" fmla="val 94067"/>
              </a:avLst>
            </a:prstGeom>
            <a:ln w="12700"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80" name="Text Box 112"/>
            <p:cNvSpPr txBox="1">
              <a:spLocks noChangeArrowheads="1"/>
            </p:cNvSpPr>
            <p:nvPr/>
          </p:nvSpPr>
          <p:spPr bwMode="auto">
            <a:xfrm>
              <a:off x="6858016" y="4033349"/>
              <a:ext cx="1025317" cy="44556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abic Transparent" pitchFamily="2" charset="-78"/>
                </a:rPr>
                <a:t>……………..</a:t>
              </a:r>
              <a:endParaRPr kumimoji="0" lang="fr-F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81" name="Connecteur en angle 80"/>
            <p:cNvCxnSpPr/>
            <p:nvPr/>
          </p:nvCxnSpPr>
          <p:spPr>
            <a:xfrm>
              <a:off x="2412984" y="2413216"/>
              <a:ext cx="792000" cy="540000"/>
            </a:xfrm>
            <a:prstGeom prst="bentConnector3">
              <a:avLst>
                <a:gd name="adj1" fmla="val 60040"/>
              </a:avLst>
            </a:prstGeom>
            <a:ln w="15875"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2" name="Connecteur en angle 81"/>
            <p:cNvCxnSpPr/>
            <p:nvPr/>
          </p:nvCxnSpPr>
          <p:spPr>
            <a:xfrm>
              <a:off x="4296042" y="2984720"/>
              <a:ext cx="756000" cy="540000"/>
            </a:xfrm>
            <a:prstGeom prst="bentConnector3">
              <a:avLst>
                <a:gd name="adj1" fmla="val 60040"/>
              </a:avLst>
            </a:prstGeom>
            <a:ln w="15875"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3" name="Connecteur en angle 82"/>
            <p:cNvCxnSpPr/>
            <p:nvPr/>
          </p:nvCxnSpPr>
          <p:spPr>
            <a:xfrm>
              <a:off x="6120289" y="3556224"/>
              <a:ext cx="756000" cy="540000"/>
            </a:xfrm>
            <a:prstGeom prst="bentConnector3">
              <a:avLst>
                <a:gd name="adj1" fmla="val 60040"/>
              </a:avLst>
            </a:prstGeom>
            <a:ln w="15875"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84" name="Group 45"/>
            <p:cNvGrpSpPr>
              <a:grpSpLocks/>
            </p:cNvGrpSpPr>
            <p:nvPr/>
          </p:nvGrpSpPr>
          <p:grpSpPr bwMode="auto">
            <a:xfrm>
              <a:off x="4740619" y="2460904"/>
              <a:ext cx="531336" cy="508262"/>
              <a:chOff x="3679" y="9173"/>
              <a:chExt cx="809" cy="1073"/>
            </a:xfrm>
          </p:grpSpPr>
          <p:sp>
            <p:nvSpPr>
              <p:cNvPr id="85" name="Line 46"/>
              <p:cNvSpPr>
                <a:spLocks noChangeAspect="1" noChangeShapeType="1"/>
              </p:cNvSpPr>
              <p:nvPr/>
            </p:nvSpPr>
            <p:spPr bwMode="auto">
              <a:xfrm rot="21060000" flipH="1">
                <a:off x="3679" y="9711"/>
                <a:ext cx="295" cy="535"/>
              </a:xfrm>
              <a:prstGeom prst="line">
                <a:avLst/>
              </a:prstGeom>
              <a:ln w="12700"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600"/>
              </a:p>
            </p:txBody>
          </p:sp>
          <p:sp>
            <p:nvSpPr>
              <p:cNvPr id="86" name="Line 47"/>
              <p:cNvSpPr>
                <a:spLocks noChangeAspect="1" noChangeShapeType="1"/>
              </p:cNvSpPr>
              <p:nvPr/>
            </p:nvSpPr>
            <p:spPr bwMode="auto">
              <a:xfrm>
                <a:off x="3935" y="9676"/>
                <a:ext cx="153" cy="209"/>
              </a:xfrm>
              <a:prstGeom prst="line">
                <a:avLst/>
              </a:prstGeom>
              <a:ln w="1270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600"/>
              </a:p>
            </p:txBody>
          </p:sp>
          <p:sp>
            <p:nvSpPr>
              <p:cNvPr id="87" name="Line 48"/>
              <p:cNvSpPr>
                <a:spLocks noChangeShapeType="1"/>
              </p:cNvSpPr>
              <p:nvPr/>
            </p:nvSpPr>
            <p:spPr bwMode="auto">
              <a:xfrm rot="20940000" flipV="1">
                <a:off x="4049" y="9173"/>
                <a:ext cx="439" cy="684"/>
              </a:xfrm>
              <a:prstGeom prst="line">
                <a:avLst/>
              </a:prstGeom>
              <a:ln w="1270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600"/>
              </a:p>
            </p:txBody>
          </p:sp>
        </p:grpSp>
        <p:grpSp>
          <p:nvGrpSpPr>
            <p:cNvPr id="88" name="Group 45"/>
            <p:cNvGrpSpPr>
              <a:grpSpLocks/>
            </p:cNvGrpSpPr>
            <p:nvPr/>
          </p:nvGrpSpPr>
          <p:grpSpPr bwMode="auto">
            <a:xfrm>
              <a:off x="6545776" y="3020533"/>
              <a:ext cx="531336" cy="508262"/>
              <a:chOff x="3679" y="9173"/>
              <a:chExt cx="809" cy="1073"/>
            </a:xfrm>
          </p:grpSpPr>
          <p:sp>
            <p:nvSpPr>
              <p:cNvPr id="89" name="Line 46"/>
              <p:cNvSpPr>
                <a:spLocks noChangeAspect="1" noChangeShapeType="1"/>
              </p:cNvSpPr>
              <p:nvPr/>
            </p:nvSpPr>
            <p:spPr bwMode="auto">
              <a:xfrm rot="21060000" flipH="1">
                <a:off x="3679" y="9711"/>
                <a:ext cx="295" cy="535"/>
              </a:xfrm>
              <a:prstGeom prst="line">
                <a:avLst/>
              </a:prstGeom>
              <a:ln w="12700"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600"/>
              </a:p>
            </p:txBody>
          </p:sp>
          <p:sp>
            <p:nvSpPr>
              <p:cNvPr id="90" name="Line 47"/>
              <p:cNvSpPr>
                <a:spLocks noChangeAspect="1" noChangeShapeType="1"/>
              </p:cNvSpPr>
              <p:nvPr/>
            </p:nvSpPr>
            <p:spPr bwMode="auto">
              <a:xfrm>
                <a:off x="3935" y="9676"/>
                <a:ext cx="153" cy="209"/>
              </a:xfrm>
              <a:prstGeom prst="line">
                <a:avLst/>
              </a:prstGeom>
              <a:ln w="1270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600"/>
              </a:p>
            </p:txBody>
          </p:sp>
          <p:sp>
            <p:nvSpPr>
              <p:cNvPr id="91" name="Line 48"/>
              <p:cNvSpPr>
                <a:spLocks noChangeShapeType="1"/>
              </p:cNvSpPr>
              <p:nvPr/>
            </p:nvSpPr>
            <p:spPr bwMode="auto">
              <a:xfrm rot="20940000" flipV="1">
                <a:off x="4049" y="9173"/>
                <a:ext cx="439" cy="684"/>
              </a:xfrm>
              <a:prstGeom prst="line">
                <a:avLst/>
              </a:prstGeom>
              <a:ln w="1270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600"/>
              </a:p>
            </p:txBody>
          </p:sp>
        </p:grpSp>
        <p:sp>
          <p:nvSpPr>
            <p:cNvPr id="92" name="ZoneTexte 91"/>
            <p:cNvSpPr txBox="1"/>
            <p:nvPr/>
          </p:nvSpPr>
          <p:spPr>
            <a:xfrm>
              <a:off x="500034" y="2353465"/>
              <a:ext cx="626498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lvl="0" algn="r" rtl="1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fr-FR" sz="1600" b="1" dirty="0" smtClean="0">
                  <a:solidFill>
                    <a:schemeClr val="tx1"/>
                  </a:solidFill>
                </a:rPr>
                <a:t>…..</a:t>
              </a:r>
              <a:endParaRPr lang="fr-FR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" name="Line 9"/>
            <p:cNvSpPr>
              <a:spLocks noChangeAspect="1" noChangeShapeType="1"/>
            </p:cNvSpPr>
            <p:nvPr/>
          </p:nvSpPr>
          <p:spPr bwMode="auto">
            <a:xfrm>
              <a:off x="2276459" y="1984588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94" name="ZoneTexte 93"/>
            <p:cNvSpPr txBox="1"/>
            <p:nvPr/>
          </p:nvSpPr>
          <p:spPr>
            <a:xfrm>
              <a:off x="1333477" y="1733961"/>
              <a:ext cx="357190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schemeClr val="tx1"/>
                  </a:solidFill>
                </a:rPr>
                <a:t>..</a:t>
              </a:r>
              <a:endParaRPr lang="fr-FR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95" name="ZoneTexte 94"/>
            <p:cNvSpPr txBox="1"/>
            <p:nvPr/>
          </p:nvSpPr>
          <p:spPr>
            <a:xfrm>
              <a:off x="1743055" y="1738724"/>
              <a:ext cx="357190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schemeClr val="tx1"/>
                  </a:solidFill>
                </a:rPr>
                <a:t>..</a:t>
              </a:r>
              <a:endParaRPr lang="fr-FR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96" name="ZoneTexte 95"/>
            <p:cNvSpPr txBox="1"/>
            <p:nvPr/>
          </p:nvSpPr>
          <p:spPr>
            <a:xfrm>
              <a:off x="2114533" y="1727411"/>
              <a:ext cx="357190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schemeClr val="tx1"/>
                  </a:solidFill>
                </a:rPr>
                <a:t>..</a:t>
              </a:r>
              <a:endParaRPr lang="fr-FR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97" name="Line 8"/>
            <p:cNvSpPr>
              <a:spLocks noChangeAspect="1" noChangeShapeType="1"/>
            </p:cNvSpPr>
            <p:nvPr/>
          </p:nvSpPr>
          <p:spPr bwMode="auto">
            <a:xfrm>
              <a:off x="3348029" y="2570212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98" name="Line 9"/>
            <p:cNvSpPr>
              <a:spLocks noChangeAspect="1" noChangeShapeType="1"/>
            </p:cNvSpPr>
            <p:nvPr/>
          </p:nvSpPr>
          <p:spPr bwMode="auto">
            <a:xfrm>
              <a:off x="3738557" y="2561941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99" name="Line 9"/>
            <p:cNvSpPr>
              <a:spLocks noChangeAspect="1" noChangeShapeType="1"/>
            </p:cNvSpPr>
            <p:nvPr/>
          </p:nvSpPr>
          <p:spPr bwMode="auto">
            <a:xfrm>
              <a:off x="4124322" y="2556092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100" name="ZoneTexte 99"/>
            <p:cNvSpPr txBox="1"/>
            <p:nvPr/>
          </p:nvSpPr>
          <p:spPr>
            <a:xfrm>
              <a:off x="3181340" y="2305465"/>
              <a:ext cx="357190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schemeClr val="tx1"/>
                  </a:solidFill>
                </a:rPr>
                <a:t>..</a:t>
              </a:r>
              <a:endParaRPr lang="fr-FR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101" name="ZoneTexte 100"/>
            <p:cNvSpPr txBox="1"/>
            <p:nvPr/>
          </p:nvSpPr>
          <p:spPr>
            <a:xfrm>
              <a:off x="3590918" y="2310228"/>
              <a:ext cx="357190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schemeClr val="tx1"/>
                  </a:solidFill>
                </a:rPr>
                <a:t>..</a:t>
              </a:r>
              <a:endParaRPr lang="fr-FR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102" name="ZoneTexte 101"/>
            <p:cNvSpPr txBox="1"/>
            <p:nvPr/>
          </p:nvSpPr>
          <p:spPr>
            <a:xfrm>
              <a:off x="3962396" y="2298915"/>
              <a:ext cx="357190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schemeClr val="tx1"/>
                  </a:solidFill>
                </a:rPr>
                <a:t>..</a:t>
              </a:r>
              <a:endParaRPr lang="fr-FR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103" name="Line 8"/>
            <p:cNvSpPr>
              <a:spLocks noChangeAspect="1" noChangeShapeType="1"/>
            </p:cNvSpPr>
            <p:nvPr/>
          </p:nvSpPr>
          <p:spPr bwMode="auto">
            <a:xfrm>
              <a:off x="5220035" y="3145874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104" name="Line 9"/>
            <p:cNvSpPr>
              <a:spLocks noChangeAspect="1" noChangeShapeType="1"/>
            </p:cNvSpPr>
            <p:nvPr/>
          </p:nvSpPr>
          <p:spPr bwMode="auto">
            <a:xfrm>
              <a:off x="5514377" y="3137603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105" name="Line 9"/>
            <p:cNvSpPr>
              <a:spLocks noChangeAspect="1" noChangeShapeType="1"/>
            </p:cNvSpPr>
            <p:nvPr/>
          </p:nvSpPr>
          <p:spPr bwMode="auto">
            <a:xfrm>
              <a:off x="5805496" y="3131754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106" name="ZoneTexte 105"/>
            <p:cNvSpPr txBox="1"/>
            <p:nvPr/>
          </p:nvSpPr>
          <p:spPr>
            <a:xfrm>
              <a:off x="5034296" y="2881127"/>
              <a:ext cx="357190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schemeClr val="tx1"/>
                  </a:solidFill>
                </a:rPr>
                <a:t>..</a:t>
              </a:r>
              <a:endParaRPr lang="fr-FR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107" name="ZoneTexte 106"/>
            <p:cNvSpPr txBox="1"/>
            <p:nvPr/>
          </p:nvSpPr>
          <p:spPr>
            <a:xfrm>
              <a:off x="5366738" y="2885890"/>
              <a:ext cx="357190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schemeClr val="tx1"/>
                  </a:solidFill>
                </a:rPr>
                <a:t>..</a:t>
              </a:r>
              <a:endParaRPr lang="fr-FR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108" name="ZoneTexte 107"/>
            <p:cNvSpPr txBox="1"/>
            <p:nvPr/>
          </p:nvSpPr>
          <p:spPr>
            <a:xfrm>
              <a:off x="5643570" y="2874577"/>
              <a:ext cx="357190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schemeClr val="tx1"/>
                  </a:solidFill>
                </a:rPr>
                <a:t>..</a:t>
              </a:r>
              <a:endParaRPr lang="fr-FR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109" name="Line 8"/>
            <p:cNvSpPr>
              <a:spLocks noChangeAspect="1" noChangeShapeType="1"/>
            </p:cNvSpPr>
            <p:nvPr/>
          </p:nvSpPr>
          <p:spPr bwMode="auto">
            <a:xfrm>
              <a:off x="7008201" y="3713220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110" name="Line 9"/>
            <p:cNvSpPr>
              <a:spLocks noChangeAspect="1" noChangeShapeType="1"/>
            </p:cNvSpPr>
            <p:nvPr/>
          </p:nvSpPr>
          <p:spPr bwMode="auto">
            <a:xfrm>
              <a:off x="7313665" y="3704949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111" name="Line 9"/>
            <p:cNvSpPr>
              <a:spLocks noChangeAspect="1" noChangeShapeType="1"/>
            </p:cNvSpPr>
            <p:nvPr/>
          </p:nvSpPr>
          <p:spPr bwMode="auto">
            <a:xfrm>
              <a:off x="7603733" y="3699100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112" name="ZoneTexte 111"/>
            <p:cNvSpPr txBox="1"/>
            <p:nvPr/>
          </p:nvSpPr>
          <p:spPr>
            <a:xfrm>
              <a:off x="6841512" y="3448473"/>
              <a:ext cx="357190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schemeClr val="tx1"/>
                  </a:solidFill>
                </a:rPr>
                <a:t>..</a:t>
              </a:r>
              <a:endParaRPr lang="fr-FR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113" name="ZoneTexte 112"/>
            <p:cNvSpPr txBox="1"/>
            <p:nvPr/>
          </p:nvSpPr>
          <p:spPr>
            <a:xfrm>
              <a:off x="7166026" y="3453236"/>
              <a:ext cx="357190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schemeClr val="tx1"/>
                  </a:solidFill>
                </a:rPr>
                <a:t>..</a:t>
              </a:r>
              <a:endParaRPr lang="fr-FR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114" name="ZoneTexte 113"/>
            <p:cNvSpPr txBox="1"/>
            <p:nvPr/>
          </p:nvSpPr>
          <p:spPr>
            <a:xfrm>
              <a:off x="7441807" y="3441923"/>
              <a:ext cx="357190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schemeClr val="tx1"/>
                  </a:solidFill>
                </a:rPr>
                <a:t>…</a:t>
              </a:r>
              <a:endParaRPr lang="fr-FR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115" name="ZoneTexte 114"/>
            <p:cNvSpPr txBox="1"/>
            <p:nvPr/>
          </p:nvSpPr>
          <p:spPr>
            <a:xfrm>
              <a:off x="2143108" y="2556092"/>
              <a:ext cx="285752" cy="26161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100" b="1" dirty="0" smtClean="0">
                  <a:solidFill>
                    <a:schemeClr val="tx1"/>
                  </a:solidFill>
                </a:rPr>
                <a:t>1</a:t>
              </a:r>
              <a:endParaRPr lang="fr-FR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16" name="ZoneTexte 115"/>
            <p:cNvSpPr txBox="1"/>
            <p:nvPr/>
          </p:nvSpPr>
          <p:spPr>
            <a:xfrm>
              <a:off x="3980814" y="3136222"/>
              <a:ext cx="285752" cy="26161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100" b="1" dirty="0" smtClean="0">
                  <a:solidFill>
                    <a:schemeClr val="tx1"/>
                  </a:solidFill>
                </a:rPr>
                <a:t>2</a:t>
              </a:r>
              <a:endParaRPr lang="fr-FR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17" name="ZoneTexte 116"/>
            <p:cNvSpPr txBox="1"/>
            <p:nvPr/>
          </p:nvSpPr>
          <p:spPr>
            <a:xfrm>
              <a:off x="5814754" y="3707726"/>
              <a:ext cx="285752" cy="26161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100" b="1" dirty="0" smtClean="0">
                  <a:solidFill>
                    <a:schemeClr val="tx1"/>
                  </a:solidFill>
                </a:rPr>
                <a:t>3</a:t>
              </a:r>
              <a:endParaRPr lang="fr-FR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18" name="ZoneTexte 117"/>
            <p:cNvSpPr txBox="1"/>
            <p:nvPr/>
          </p:nvSpPr>
          <p:spPr>
            <a:xfrm>
              <a:off x="7643834" y="4270604"/>
              <a:ext cx="285752" cy="26161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100" b="1" dirty="0" smtClean="0">
                  <a:solidFill>
                    <a:schemeClr val="tx1"/>
                  </a:solidFill>
                </a:rPr>
                <a:t>4</a:t>
              </a:r>
              <a:endParaRPr lang="fr-FR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19" name="ZoneTexte 118"/>
            <p:cNvSpPr txBox="1"/>
            <p:nvPr/>
          </p:nvSpPr>
          <p:spPr>
            <a:xfrm>
              <a:off x="2297040" y="2698968"/>
              <a:ext cx="500066" cy="26161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100" b="1" dirty="0" smtClean="0">
                  <a:solidFill>
                    <a:schemeClr val="tx1"/>
                  </a:solidFill>
                </a:rPr>
                <a:t>….</a:t>
              </a:r>
              <a:endParaRPr lang="fr-FR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20" name="ZoneTexte 119"/>
            <p:cNvSpPr txBox="1"/>
            <p:nvPr/>
          </p:nvSpPr>
          <p:spPr>
            <a:xfrm>
              <a:off x="4143372" y="3270472"/>
              <a:ext cx="500066" cy="26161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100" b="1" dirty="0" smtClean="0">
                  <a:solidFill>
                    <a:schemeClr val="tx1"/>
                  </a:solidFill>
                </a:rPr>
                <a:t>…..</a:t>
              </a:r>
              <a:endParaRPr lang="fr-FR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21" name="ZoneTexte 120"/>
            <p:cNvSpPr txBox="1"/>
            <p:nvPr/>
          </p:nvSpPr>
          <p:spPr>
            <a:xfrm>
              <a:off x="6029068" y="3841976"/>
              <a:ext cx="500066" cy="26161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100" b="1" dirty="0" smtClean="0">
                  <a:solidFill>
                    <a:schemeClr val="tx1"/>
                  </a:solidFill>
                </a:rPr>
                <a:t>….</a:t>
              </a:r>
              <a:endParaRPr lang="fr-FR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22" name="ZoneTexte 121"/>
            <p:cNvSpPr txBox="1"/>
            <p:nvPr/>
          </p:nvSpPr>
          <p:spPr>
            <a:xfrm>
              <a:off x="7858148" y="4404854"/>
              <a:ext cx="500066" cy="26161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100" b="1" dirty="0" smtClean="0">
                  <a:solidFill>
                    <a:schemeClr val="tx1"/>
                  </a:solidFill>
                </a:rPr>
                <a:t>…..</a:t>
              </a:r>
              <a:endParaRPr lang="fr-FR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23" name="Line 9"/>
            <p:cNvSpPr>
              <a:spLocks noChangeAspect="1" noChangeShapeType="1"/>
            </p:cNvSpPr>
            <p:nvPr/>
          </p:nvSpPr>
          <p:spPr bwMode="auto">
            <a:xfrm>
              <a:off x="7879414" y="3693817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124" name="ZoneTexte 123"/>
            <p:cNvSpPr txBox="1"/>
            <p:nvPr/>
          </p:nvSpPr>
          <p:spPr>
            <a:xfrm>
              <a:off x="7736538" y="3436640"/>
              <a:ext cx="357190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schemeClr val="tx1"/>
                  </a:solidFill>
                </a:rPr>
                <a:t>..</a:t>
              </a:r>
              <a:endParaRPr lang="fr-FR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125" name="Line 9"/>
            <p:cNvSpPr>
              <a:spLocks noChangeAspect="1" noChangeShapeType="1"/>
            </p:cNvSpPr>
            <p:nvPr/>
          </p:nvSpPr>
          <p:spPr bwMode="auto">
            <a:xfrm>
              <a:off x="6073408" y="3128053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126" name="ZoneTexte 125"/>
            <p:cNvSpPr txBox="1"/>
            <p:nvPr/>
          </p:nvSpPr>
          <p:spPr>
            <a:xfrm>
              <a:off x="5956160" y="2870876"/>
              <a:ext cx="357190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schemeClr val="tx1"/>
                  </a:solidFill>
                </a:rPr>
                <a:t>..</a:t>
              </a:r>
              <a:endParaRPr lang="fr-FR" sz="1200" b="1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5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76" grpId="0"/>
      <p:bldP spid="29" grpId="0"/>
      <p:bldP spid="36" grpId="0"/>
      <p:bldP spid="38" grpId="0"/>
      <p:bldP spid="39" grpId="0"/>
      <p:bldP spid="40" grpId="0"/>
      <p:bldP spid="41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roupe 99"/>
          <p:cNvGrpSpPr/>
          <p:nvPr/>
        </p:nvGrpSpPr>
        <p:grpSpPr>
          <a:xfrm>
            <a:off x="5070528" y="3396111"/>
            <a:ext cx="1044000" cy="597367"/>
            <a:chOff x="5070528" y="3396111"/>
            <a:chExt cx="1044000" cy="597367"/>
          </a:xfrm>
        </p:grpSpPr>
        <p:sp>
          <p:nvSpPr>
            <p:cNvPr id="25" name="Text Box 22"/>
            <p:cNvSpPr txBox="1">
              <a:spLocks noChangeArrowheads="1"/>
            </p:cNvSpPr>
            <p:nvPr/>
          </p:nvSpPr>
          <p:spPr bwMode="auto">
            <a:xfrm>
              <a:off x="5070528" y="3396111"/>
              <a:ext cx="1044000" cy="542661"/>
            </a:xfrm>
            <a:prstGeom prst="rect">
              <a:avLst/>
            </a:prstGeom>
            <a:ln w="15875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5" name="ZoneTexte 74"/>
            <p:cNvSpPr txBox="1"/>
            <p:nvPr/>
          </p:nvSpPr>
          <p:spPr>
            <a:xfrm>
              <a:off x="5814754" y="3707726"/>
              <a:ext cx="285752" cy="28575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srgbClr val="FF0000"/>
                  </a:solidFill>
                </a:rPr>
                <a:t>3</a:t>
              </a:r>
              <a:endParaRPr lang="fr-FR" sz="1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99" name="Groupe 98"/>
          <p:cNvGrpSpPr/>
          <p:nvPr/>
        </p:nvGrpSpPr>
        <p:grpSpPr>
          <a:xfrm>
            <a:off x="3239845" y="2824607"/>
            <a:ext cx="1044000" cy="597367"/>
            <a:chOff x="3239845" y="2824607"/>
            <a:chExt cx="1044000" cy="597367"/>
          </a:xfrm>
        </p:grpSpPr>
        <p:sp>
          <p:nvSpPr>
            <p:cNvPr id="20" name="Text Box 14"/>
            <p:cNvSpPr txBox="1">
              <a:spLocks noChangeArrowheads="1"/>
            </p:cNvSpPr>
            <p:nvPr/>
          </p:nvSpPr>
          <p:spPr bwMode="auto">
            <a:xfrm>
              <a:off x="3239845" y="2824607"/>
              <a:ext cx="1044000" cy="542661"/>
            </a:xfrm>
            <a:prstGeom prst="rect">
              <a:avLst/>
            </a:prstGeom>
            <a:ln w="15875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4" name="ZoneTexte 73"/>
            <p:cNvSpPr txBox="1"/>
            <p:nvPr/>
          </p:nvSpPr>
          <p:spPr>
            <a:xfrm>
              <a:off x="3980814" y="3136222"/>
              <a:ext cx="285752" cy="28575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srgbClr val="FF0000"/>
                  </a:solidFill>
                </a:rPr>
                <a:t>2</a:t>
              </a:r>
              <a:endParaRPr lang="fr-FR" sz="1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98" name="Groupe 97"/>
          <p:cNvGrpSpPr/>
          <p:nvPr/>
        </p:nvGrpSpPr>
        <p:grpSpPr>
          <a:xfrm>
            <a:off x="1395008" y="2228233"/>
            <a:ext cx="1033852" cy="613611"/>
            <a:chOff x="1395008" y="2228233"/>
            <a:chExt cx="1033852" cy="613611"/>
          </a:xfrm>
        </p:grpSpPr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1395008" y="2228233"/>
              <a:ext cx="1008000" cy="535526"/>
            </a:xfrm>
            <a:prstGeom prst="rect">
              <a:avLst/>
            </a:prstGeom>
            <a:ln w="15875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3" name="ZoneTexte 72"/>
            <p:cNvSpPr txBox="1"/>
            <p:nvPr/>
          </p:nvSpPr>
          <p:spPr>
            <a:xfrm>
              <a:off x="2143108" y="2556092"/>
              <a:ext cx="285752" cy="28575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srgbClr val="FF0000"/>
                  </a:solidFill>
                </a:rPr>
                <a:t>1</a:t>
              </a:r>
              <a:endParaRPr lang="fr-FR" sz="1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01" name="Groupe 100"/>
          <p:cNvGrpSpPr/>
          <p:nvPr/>
        </p:nvGrpSpPr>
        <p:grpSpPr>
          <a:xfrm>
            <a:off x="6905636" y="3961610"/>
            <a:ext cx="1044000" cy="594746"/>
            <a:chOff x="6905636" y="3961610"/>
            <a:chExt cx="1044000" cy="594746"/>
          </a:xfrm>
        </p:grpSpPr>
        <p:sp>
          <p:nvSpPr>
            <p:cNvPr id="32" name="Text Box 27"/>
            <p:cNvSpPr txBox="1">
              <a:spLocks noChangeArrowheads="1"/>
            </p:cNvSpPr>
            <p:nvPr/>
          </p:nvSpPr>
          <p:spPr bwMode="auto">
            <a:xfrm>
              <a:off x="6905636" y="3961610"/>
              <a:ext cx="1044000" cy="542661"/>
            </a:xfrm>
            <a:prstGeom prst="rect">
              <a:avLst/>
            </a:prstGeom>
            <a:ln w="15875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6" name="ZoneTexte 75"/>
            <p:cNvSpPr txBox="1"/>
            <p:nvPr/>
          </p:nvSpPr>
          <p:spPr>
            <a:xfrm>
              <a:off x="7643834" y="4270604"/>
              <a:ext cx="285752" cy="28575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srgbClr val="FF0000"/>
                  </a:solidFill>
                </a:rPr>
                <a:t>4</a:t>
              </a:r>
              <a:endParaRPr lang="fr-FR" sz="12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69634" name="Text Box 5"/>
          <p:cNvSpPr txBox="1">
            <a:spLocks noChangeArrowheads="1"/>
          </p:cNvSpPr>
          <p:nvPr/>
        </p:nvSpPr>
        <p:spPr bwMode="auto">
          <a:xfrm>
            <a:off x="5651500" y="260350"/>
            <a:ext cx="3097213" cy="457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 b="1" u="sng" dirty="0">
                <a:solidFill>
                  <a:schemeClr val="tx1"/>
                </a:solidFill>
                <a:cs typeface="Arabic Transparent" pitchFamily="2" charset="-78"/>
              </a:rPr>
              <a:t>التحليل التنازلي الوظيفي:</a:t>
            </a:r>
            <a:endParaRPr lang="fr-FR" sz="2400" b="1" u="sng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8" name="Line 4"/>
          <p:cNvSpPr>
            <a:spLocks noChangeShapeType="1"/>
          </p:cNvSpPr>
          <p:nvPr/>
        </p:nvSpPr>
        <p:spPr bwMode="auto">
          <a:xfrm>
            <a:off x="1080863" y="2559386"/>
            <a:ext cx="302619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94" name="Groupe 93"/>
          <p:cNvGrpSpPr/>
          <p:nvPr/>
        </p:nvGrpSpPr>
        <p:grpSpPr>
          <a:xfrm>
            <a:off x="1271427" y="2781705"/>
            <a:ext cx="1148458" cy="672845"/>
            <a:chOff x="1271427" y="2781705"/>
            <a:chExt cx="1148458" cy="672845"/>
          </a:xfrm>
        </p:grpSpPr>
        <p:sp>
          <p:nvSpPr>
            <p:cNvPr id="3" name="Text Box 61"/>
            <p:cNvSpPr txBox="1">
              <a:spLocks noChangeAspect="1" noChangeArrowheads="1"/>
            </p:cNvSpPr>
            <p:nvPr/>
          </p:nvSpPr>
          <p:spPr bwMode="auto">
            <a:xfrm>
              <a:off x="1271427" y="2996595"/>
              <a:ext cx="1148458" cy="45795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ar-DZ" sz="1600" b="1" i="0" u="none" strike="noStrike" cap="none" normalizeH="0" baseline="0" dirty="0" smtClean="0">
                  <a:ln>
                    <a:noFill/>
                  </a:ln>
                  <a:solidFill>
                    <a:srgbClr val="CC00FF"/>
                  </a:solidFill>
                  <a:effectLst/>
                  <a:latin typeface="Calibri" pitchFamily="34" charset="0"/>
                  <a:ea typeface="Arial" pitchFamily="34" charset="0"/>
                  <a:cs typeface="Arabic Transparent" pitchFamily="2" charset="-78"/>
                </a:rPr>
                <a:t>نظام الإتيان</a:t>
              </a:r>
              <a:endPara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CC00FF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Line 10"/>
            <p:cNvSpPr>
              <a:spLocks noChangeAspect="1" noChangeShapeType="1"/>
            </p:cNvSpPr>
            <p:nvPr/>
          </p:nvSpPr>
          <p:spPr bwMode="auto">
            <a:xfrm flipV="1">
              <a:off x="1851819" y="2781705"/>
              <a:ext cx="0" cy="237099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90" name="Groupe 89"/>
          <p:cNvGrpSpPr/>
          <p:nvPr/>
        </p:nvGrpSpPr>
        <p:grpSpPr>
          <a:xfrm>
            <a:off x="2833920" y="1527423"/>
            <a:ext cx="1238014" cy="850168"/>
            <a:chOff x="2833920" y="1527423"/>
            <a:chExt cx="1238014" cy="850168"/>
          </a:xfrm>
        </p:grpSpPr>
        <p:sp>
          <p:nvSpPr>
            <p:cNvPr id="7" name="Text Box 102"/>
            <p:cNvSpPr txBox="1">
              <a:spLocks noChangeAspect="1" noChangeArrowheads="1"/>
            </p:cNvSpPr>
            <p:nvPr/>
          </p:nvSpPr>
          <p:spPr bwMode="auto">
            <a:xfrm>
              <a:off x="2833920" y="1527423"/>
              <a:ext cx="1238014" cy="35010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ar-DZ" b="1" i="0" u="none" strike="noStrike" cap="none" normalizeH="0" baseline="0" dirty="0" smtClean="0">
                  <a:ln>
                    <a:noFill/>
                  </a:ln>
                  <a:solidFill>
                    <a:srgbClr val="339933"/>
                  </a:solidFill>
                  <a:effectLst/>
                  <a:latin typeface="Calibri" pitchFamily="34" charset="0"/>
                  <a:ea typeface="Arial" pitchFamily="34" charset="0"/>
                  <a:cs typeface="Arabic Transparent" pitchFamily="2" charset="-78"/>
                </a:rPr>
                <a:t>قارورات آتية</a:t>
              </a:r>
              <a:endParaRPr kumimoji="0" lang="fr-FR" sz="3200" b="1" i="0" u="none" strike="noStrike" cap="none" normalizeH="0" baseline="0" dirty="0" smtClean="0">
                <a:ln>
                  <a:noFill/>
                </a:ln>
                <a:solidFill>
                  <a:srgbClr val="339933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4" name="Group 45"/>
            <p:cNvGrpSpPr>
              <a:grpSpLocks/>
            </p:cNvGrpSpPr>
            <p:nvPr/>
          </p:nvGrpSpPr>
          <p:grpSpPr bwMode="auto">
            <a:xfrm>
              <a:off x="2859293" y="1869329"/>
              <a:ext cx="531336" cy="508262"/>
              <a:chOff x="3679" y="9173"/>
              <a:chExt cx="809" cy="1073"/>
            </a:xfrm>
          </p:grpSpPr>
          <p:sp>
            <p:nvSpPr>
              <p:cNvPr id="15" name="Line 46"/>
              <p:cNvSpPr>
                <a:spLocks noChangeAspect="1" noChangeShapeType="1"/>
              </p:cNvSpPr>
              <p:nvPr/>
            </p:nvSpPr>
            <p:spPr bwMode="auto">
              <a:xfrm rot="21060000" flipH="1">
                <a:off x="3679" y="9711"/>
                <a:ext cx="295" cy="535"/>
              </a:xfrm>
              <a:prstGeom prst="line">
                <a:avLst/>
              </a:prstGeom>
              <a:ln w="12700"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" name="Line 47"/>
              <p:cNvSpPr>
                <a:spLocks noChangeAspect="1" noChangeShapeType="1"/>
              </p:cNvSpPr>
              <p:nvPr/>
            </p:nvSpPr>
            <p:spPr bwMode="auto">
              <a:xfrm>
                <a:off x="3935" y="9676"/>
                <a:ext cx="153" cy="209"/>
              </a:xfrm>
              <a:prstGeom prst="line">
                <a:avLst/>
              </a:prstGeom>
              <a:ln w="1270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" name="Line 48"/>
              <p:cNvSpPr>
                <a:spLocks noChangeShapeType="1"/>
              </p:cNvSpPr>
              <p:nvPr/>
            </p:nvSpPr>
            <p:spPr bwMode="auto">
              <a:xfrm rot="20940000" flipV="1">
                <a:off x="4049" y="9173"/>
                <a:ext cx="439" cy="684"/>
              </a:xfrm>
              <a:prstGeom prst="line">
                <a:avLst/>
              </a:prstGeom>
              <a:ln w="1270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</p:grpSp>
      <p:sp>
        <p:nvSpPr>
          <p:cNvPr id="18" name="Text Box 109"/>
          <p:cNvSpPr txBox="1">
            <a:spLocks noChangeArrowheads="1"/>
          </p:cNvSpPr>
          <p:nvPr/>
        </p:nvSpPr>
        <p:spPr bwMode="auto">
          <a:xfrm>
            <a:off x="1264404" y="2309770"/>
            <a:ext cx="1153554" cy="47623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DZ" sz="1600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Calibri" pitchFamily="34" charset="0"/>
                <a:ea typeface="Arial" pitchFamily="34" charset="0"/>
                <a:cs typeface="Arabic Transparent" pitchFamily="2" charset="-78"/>
              </a:rPr>
              <a:t>آت بقارورات</a:t>
            </a:r>
            <a:endParaRPr kumimoji="0" lang="fr-FR" sz="1600" b="1" i="0" u="none" strike="noStrike" cap="none" normalizeH="0" baseline="0" dirty="0" smtClean="0">
              <a:ln>
                <a:noFill/>
              </a:ln>
              <a:solidFill>
                <a:srgbClr val="0066FF"/>
              </a:solidFill>
              <a:effectLst/>
              <a:latin typeface="Calibri" pitchFamily="34" charset="0"/>
              <a:ea typeface="Arial" pitchFamily="34" charset="0"/>
              <a:cs typeface="Arabic Transparent" pitchFamily="2" charset="-78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rgbClr val="0066FF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95" name="Groupe 94"/>
          <p:cNvGrpSpPr/>
          <p:nvPr/>
        </p:nvGrpSpPr>
        <p:grpSpPr>
          <a:xfrm>
            <a:off x="3128815" y="3378078"/>
            <a:ext cx="996308" cy="559086"/>
            <a:chOff x="3128815" y="3378078"/>
            <a:chExt cx="996308" cy="559086"/>
          </a:xfrm>
        </p:grpSpPr>
        <p:sp>
          <p:nvSpPr>
            <p:cNvPr id="4" name="Text Box 81"/>
            <p:cNvSpPr txBox="1">
              <a:spLocks noChangeAspect="1" noChangeArrowheads="1"/>
            </p:cNvSpPr>
            <p:nvPr/>
          </p:nvSpPr>
          <p:spPr bwMode="auto">
            <a:xfrm>
              <a:off x="3128815" y="3579974"/>
              <a:ext cx="996308" cy="35719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ar-DZ" sz="1600" b="1" i="0" u="none" strike="noStrike" cap="none" normalizeH="0" baseline="0" dirty="0" smtClean="0">
                  <a:ln>
                    <a:noFill/>
                  </a:ln>
                  <a:solidFill>
                    <a:srgbClr val="CC00FF"/>
                  </a:solidFill>
                  <a:effectLst/>
                  <a:latin typeface="Calibri" pitchFamily="34" charset="0"/>
                  <a:ea typeface="Arial" pitchFamily="34" charset="0"/>
                  <a:cs typeface="Arabic Transparent" pitchFamily="2" charset="-78"/>
                </a:rPr>
                <a:t>نظام التثبت</a:t>
              </a:r>
              <a:endPara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CC00FF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Line 18"/>
            <p:cNvSpPr>
              <a:spLocks noChangeAspect="1" noChangeShapeType="1"/>
            </p:cNvSpPr>
            <p:nvPr/>
          </p:nvSpPr>
          <p:spPr bwMode="auto">
            <a:xfrm flipV="1">
              <a:off x="3652631" y="3378078"/>
              <a:ext cx="0" cy="237099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3" name="Text Box 110"/>
          <p:cNvSpPr txBox="1">
            <a:spLocks noChangeArrowheads="1"/>
          </p:cNvSpPr>
          <p:nvPr/>
        </p:nvSpPr>
        <p:spPr bwMode="auto">
          <a:xfrm>
            <a:off x="3032263" y="2889423"/>
            <a:ext cx="1285884" cy="40479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DZ" sz="1600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Calibri" pitchFamily="34" charset="0"/>
                <a:ea typeface="Arial" pitchFamily="34" charset="0"/>
                <a:cs typeface="Arabic Transparent" pitchFamily="2" charset="-78"/>
              </a:rPr>
              <a:t>ثبت القارورات</a:t>
            </a:r>
            <a:endParaRPr kumimoji="0" lang="fr-FR" sz="1600" b="1" i="0" u="none" strike="noStrike" cap="none" normalizeH="0" baseline="0" dirty="0" smtClean="0">
              <a:ln>
                <a:noFill/>
              </a:ln>
              <a:solidFill>
                <a:srgbClr val="0066FF"/>
              </a:solidFill>
              <a:effectLst/>
              <a:latin typeface="Calibri" pitchFamily="34" charset="0"/>
              <a:ea typeface="Arial" pitchFamily="34" charset="0"/>
              <a:cs typeface="Arabic Transparent" pitchFamily="2" charset="-78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rgbClr val="0066FF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96" name="Groupe 95"/>
          <p:cNvGrpSpPr/>
          <p:nvPr/>
        </p:nvGrpSpPr>
        <p:grpSpPr>
          <a:xfrm>
            <a:off x="4988753" y="3949582"/>
            <a:ext cx="1021018" cy="626681"/>
            <a:chOff x="4988753" y="3949582"/>
            <a:chExt cx="1021018" cy="626681"/>
          </a:xfrm>
        </p:grpSpPr>
        <p:sp>
          <p:nvSpPr>
            <p:cNvPr id="5" name="Text Box 82"/>
            <p:cNvSpPr txBox="1">
              <a:spLocks noChangeAspect="1" noChangeArrowheads="1"/>
            </p:cNvSpPr>
            <p:nvPr/>
          </p:nvSpPr>
          <p:spPr bwMode="auto">
            <a:xfrm>
              <a:off x="4988753" y="4162299"/>
              <a:ext cx="1021018" cy="41396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ar-DZ" sz="1600" b="1" i="0" u="none" strike="noStrike" cap="none" normalizeH="0" baseline="0" dirty="0" smtClean="0">
                  <a:ln>
                    <a:noFill/>
                  </a:ln>
                  <a:solidFill>
                    <a:srgbClr val="CC00FF"/>
                  </a:solidFill>
                  <a:effectLst/>
                  <a:latin typeface="Calibri" pitchFamily="34" charset="0"/>
                  <a:ea typeface="Arial" pitchFamily="34" charset="0"/>
                  <a:cs typeface="Arabic Transparent" pitchFamily="2" charset="-78"/>
                </a:rPr>
                <a:t>نظام الملا</a:t>
              </a:r>
              <a:endPara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CC00FF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Line 23"/>
            <p:cNvSpPr>
              <a:spLocks noChangeAspect="1" noChangeShapeType="1"/>
            </p:cNvSpPr>
            <p:nvPr/>
          </p:nvSpPr>
          <p:spPr bwMode="auto">
            <a:xfrm flipV="1">
              <a:off x="5527339" y="3949582"/>
              <a:ext cx="0" cy="237099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8" name="Text Box 111"/>
          <p:cNvSpPr txBox="1">
            <a:spLocks noChangeArrowheads="1"/>
          </p:cNvSpPr>
          <p:nvPr/>
        </p:nvSpPr>
        <p:spPr bwMode="auto">
          <a:xfrm>
            <a:off x="4689562" y="3472832"/>
            <a:ext cx="1464707" cy="38101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DZ" sz="1600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Calibri" pitchFamily="34" charset="0"/>
                <a:ea typeface="Arial" pitchFamily="34" charset="0"/>
                <a:cs typeface="Arabic Transparent" pitchFamily="2" charset="-78"/>
              </a:rPr>
              <a:t>املأ القارورات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rgbClr val="0066FF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 Box 116"/>
          <p:cNvSpPr txBox="1">
            <a:spLocks noChangeAspect="1" noChangeArrowheads="1"/>
          </p:cNvSpPr>
          <p:nvPr/>
        </p:nvSpPr>
        <p:spPr bwMode="auto">
          <a:xfrm>
            <a:off x="8085609" y="3843277"/>
            <a:ext cx="915547" cy="78581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DZ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Arial" pitchFamily="34" charset="0"/>
                <a:cs typeface="Arabic Transparent" pitchFamily="2" charset="-78"/>
              </a:rPr>
              <a:t>قارورات مملوءة</a:t>
            </a:r>
            <a:endParaRPr kumimoji="0" lang="fr-FR" sz="32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Line 26"/>
          <p:cNvSpPr>
            <a:spLocks noChangeAspect="1" noChangeShapeType="1"/>
          </p:cNvSpPr>
          <p:nvPr/>
        </p:nvSpPr>
        <p:spPr bwMode="auto">
          <a:xfrm>
            <a:off x="7952471" y="4106464"/>
            <a:ext cx="324000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97" name="Groupe 96"/>
          <p:cNvGrpSpPr/>
          <p:nvPr/>
        </p:nvGrpSpPr>
        <p:grpSpPr>
          <a:xfrm>
            <a:off x="6748215" y="4515081"/>
            <a:ext cx="1147542" cy="612700"/>
            <a:chOff x="6748215" y="4515081"/>
            <a:chExt cx="1147542" cy="612700"/>
          </a:xfrm>
        </p:grpSpPr>
        <p:sp>
          <p:nvSpPr>
            <p:cNvPr id="6" name="Text Box 83"/>
            <p:cNvSpPr txBox="1">
              <a:spLocks noChangeAspect="1" noChangeArrowheads="1"/>
            </p:cNvSpPr>
            <p:nvPr/>
          </p:nvSpPr>
          <p:spPr bwMode="auto">
            <a:xfrm>
              <a:off x="6748215" y="4722982"/>
              <a:ext cx="1147542" cy="4047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ar-DZ" sz="1600" b="1" i="0" u="none" strike="noStrike" cap="none" normalizeH="0" baseline="0" dirty="0" smtClean="0">
                  <a:ln>
                    <a:noFill/>
                  </a:ln>
                  <a:solidFill>
                    <a:srgbClr val="CC00FF"/>
                  </a:solidFill>
                  <a:effectLst/>
                  <a:latin typeface="Calibri" pitchFamily="34" charset="0"/>
                  <a:ea typeface="Arial" pitchFamily="34" charset="0"/>
                  <a:cs typeface="Arabic Transparent" pitchFamily="2" charset="-78"/>
                </a:rPr>
                <a:t>نظام الإخلاء</a:t>
              </a:r>
              <a:endPara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CC00FF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Line 28"/>
            <p:cNvSpPr>
              <a:spLocks noChangeAspect="1" noChangeShapeType="1"/>
            </p:cNvSpPr>
            <p:nvPr/>
          </p:nvSpPr>
          <p:spPr bwMode="auto">
            <a:xfrm flipV="1">
              <a:off x="7429520" y="4515081"/>
              <a:ext cx="0" cy="237099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93" name="Groupe 92"/>
          <p:cNvGrpSpPr/>
          <p:nvPr/>
        </p:nvGrpSpPr>
        <p:grpSpPr>
          <a:xfrm>
            <a:off x="1349554" y="3857628"/>
            <a:ext cx="3688207" cy="1135759"/>
            <a:chOff x="1349554" y="3857628"/>
            <a:chExt cx="3688207" cy="1135759"/>
          </a:xfrm>
        </p:grpSpPr>
        <p:sp>
          <p:nvSpPr>
            <p:cNvPr id="29" name="Text Box 155"/>
            <p:cNvSpPr txBox="1">
              <a:spLocks noChangeArrowheads="1"/>
            </p:cNvSpPr>
            <p:nvPr/>
          </p:nvSpPr>
          <p:spPr bwMode="auto">
            <a:xfrm>
              <a:off x="1349554" y="4636197"/>
              <a:ext cx="589873" cy="35719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 rtl="1" eaLnBrk="0" hangingPunct="0"/>
              <a:r>
                <a:rPr kumimoji="0" lang="ar-DZ" b="1" i="0" u="none" strike="noStrike" cap="none" normalizeH="0" baseline="0" dirty="0" smtClean="0">
                  <a:ln>
                    <a:noFill/>
                  </a:ln>
                  <a:solidFill>
                    <a:srgbClr val="C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غا</a:t>
              </a:r>
              <a:r>
                <a:rPr kumimoji="0" lang="ar-DZ" b="1" i="0" u="none" strike="noStrike" cap="none" normalizeH="0" baseline="0" dirty="0" smtClean="0">
                  <a:ln>
                    <a:noFill/>
                  </a:ln>
                  <a:solidFill>
                    <a:srgbClr val="C00000"/>
                  </a:solidFill>
                  <a:effectLst/>
                  <a:latin typeface="Arial"/>
                  <a:ea typeface="Arial" pitchFamily="34" charset="0"/>
                  <a:cs typeface="Arial"/>
                </a:rPr>
                <a:t>ز</a:t>
              </a:r>
              <a:endParaRPr lang="ar-DZ" dirty="0">
                <a:solidFill>
                  <a:srgbClr val="C00000"/>
                </a:solidFill>
                <a:cs typeface="Arabic Transparent" pitchFamily="2" charset="-78"/>
              </a:endParaRPr>
            </a:p>
          </p:txBody>
        </p:sp>
        <p:cxnSp>
          <p:nvCxnSpPr>
            <p:cNvPr id="35" name="Connecteur en angle 34"/>
            <p:cNvCxnSpPr/>
            <p:nvPr/>
          </p:nvCxnSpPr>
          <p:spPr>
            <a:xfrm flipV="1">
              <a:off x="1941761" y="3857628"/>
              <a:ext cx="3096000" cy="936000"/>
            </a:xfrm>
            <a:prstGeom prst="bentConnector3">
              <a:avLst>
                <a:gd name="adj1" fmla="val 94067"/>
              </a:avLst>
            </a:prstGeom>
            <a:ln w="12700"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6" name="Text Box 112"/>
          <p:cNvSpPr txBox="1">
            <a:spLocks noChangeArrowheads="1"/>
          </p:cNvSpPr>
          <p:nvPr/>
        </p:nvSpPr>
        <p:spPr bwMode="auto">
          <a:xfrm>
            <a:off x="6655740" y="4033349"/>
            <a:ext cx="1370469" cy="44556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DZ" sz="1600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Calibri" pitchFamily="34" charset="0"/>
                <a:ea typeface="Arial" pitchFamily="34" charset="0"/>
                <a:cs typeface="Arabic Transparent" pitchFamily="2" charset="-78"/>
              </a:rPr>
              <a:t>اخلي القارورات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rgbClr val="0066FF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7" name="Connecteur en angle 36"/>
          <p:cNvCxnSpPr/>
          <p:nvPr/>
        </p:nvCxnSpPr>
        <p:spPr>
          <a:xfrm>
            <a:off x="2412984" y="2413216"/>
            <a:ext cx="792000" cy="540000"/>
          </a:xfrm>
          <a:prstGeom prst="bentConnector3">
            <a:avLst>
              <a:gd name="adj1" fmla="val 60040"/>
            </a:avLst>
          </a:prstGeom>
          <a:ln w="15875"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Connecteur en angle 37"/>
          <p:cNvCxnSpPr/>
          <p:nvPr/>
        </p:nvCxnSpPr>
        <p:spPr>
          <a:xfrm>
            <a:off x="4296042" y="2984720"/>
            <a:ext cx="756000" cy="540000"/>
          </a:xfrm>
          <a:prstGeom prst="bentConnector3">
            <a:avLst>
              <a:gd name="adj1" fmla="val 60040"/>
            </a:avLst>
          </a:prstGeom>
          <a:ln w="15875"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" name="Connecteur en angle 38"/>
          <p:cNvCxnSpPr/>
          <p:nvPr/>
        </p:nvCxnSpPr>
        <p:spPr>
          <a:xfrm>
            <a:off x="6120289" y="3556224"/>
            <a:ext cx="756000" cy="540000"/>
          </a:xfrm>
          <a:prstGeom prst="bentConnector3">
            <a:avLst>
              <a:gd name="adj1" fmla="val 60040"/>
            </a:avLst>
          </a:prstGeom>
          <a:ln w="15875"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91" name="Groupe 90"/>
          <p:cNvGrpSpPr/>
          <p:nvPr/>
        </p:nvGrpSpPr>
        <p:grpSpPr>
          <a:xfrm>
            <a:off x="4491237" y="2134552"/>
            <a:ext cx="1509523" cy="834614"/>
            <a:chOff x="4491237" y="2134552"/>
            <a:chExt cx="1509523" cy="834614"/>
          </a:xfrm>
        </p:grpSpPr>
        <p:sp>
          <p:nvSpPr>
            <p:cNvPr id="19" name="Text Box 103"/>
            <p:cNvSpPr txBox="1">
              <a:spLocks noChangeAspect="1" noChangeArrowheads="1"/>
            </p:cNvSpPr>
            <p:nvPr/>
          </p:nvSpPr>
          <p:spPr bwMode="auto">
            <a:xfrm>
              <a:off x="4491237" y="2134552"/>
              <a:ext cx="1509523" cy="35010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 algn="r" rtl="1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ar-DZ" b="1" dirty="0" smtClean="0">
                  <a:solidFill>
                    <a:srgbClr val="339933"/>
                  </a:solidFill>
                  <a:latin typeface="Calibri" pitchFamily="34" charset="0"/>
                  <a:ea typeface="Arial" pitchFamily="34" charset="0"/>
                  <a:cs typeface="Arabic Transparent" pitchFamily="2" charset="-78"/>
                </a:rPr>
                <a:t>قارورات</a:t>
              </a:r>
              <a:r>
                <a:rPr kumimoji="0" lang="ar-DZ" b="1" i="0" u="none" strike="noStrike" cap="none" normalizeH="0" baseline="0" dirty="0" smtClean="0">
                  <a:ln>
                    <a:noFill/>
                  </a:ln>
                  <a:solidFill>
                    <a:srgbClr val="339933"/>
                  </a:solidFill>
                  <a:effectLst/>
                  <a:latin typeface="Calibri" pitchFamily="34" charset="0"/>
                  <a:ea typeface="Arial" pitchFamily="34" charset="0"/>
                  <a:cs typeface="Arabic Transparent" pitchFamily="2" charset="-78"/>
                </a:rPr>
                <a:t> مثبتة</a:t>
              </a:r>
              <a:endParaRPr kumimoji="0" lang="fr-FR" sz="3200" b="1" i="0" u="none" strike="noStrike" cap="none" normalizeH="0" baseline="0" dirty="0" smtClean="0">
                <a:ln>
                  <a:noFill/>
                </a:ln>
                <a:solidFill>
                  <a:srgbClr val="339933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40" name="Group 45"/>
            <p:cNvGrpSpPr>
              <a:grpSpLocks/>
            </p:cNvGrpSpPr>
            <p:nvPr/>
          </p:nvGrpSpPr>
          <p:grpSpPr bwMode="auto">
            <a:xfrm>
              <a:off x="4740619" y="2460904"/>
              <a:ext cx="531336" cy="508262"/>
              <a:chOff x="3679" y="9173"/>
              <a:chExt cx="809" cy="1073"/>
            </a:xfrm>
          </p:grpSpPr>
          <p:sp>
            <p:nvSpPr>
              <p:cNvPr id="41" name="Line 46"/>
              <p:cNvSpPr>
                <a:spLocks noChangeAspect="1" noChangeShapeType="1"/>
              </p:cNvSpPr>
              <p:nvPr/>
            </p:nvSpPr>
            <p:spPr bwMode="auto">
              <a:xfrm rot="21060000" flipH="1">
                <a:off x="3679" y="9711"/>
                <a:ext cx="295" cy="535"/>
              </a:xfrm>
              <a:prstGeom prst="line">
                <a:avLst/>
              </a:prstGeom>
              <a:ln w="12700"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2" name="Line 47"/>
              <p:cNvSpPr>
                <a:spLocks noChangeAspect="1" noChangeShapeType="1"/>
              </p:cNvSpPr>
              <p:nvPr/>
            </p:nvSpPr>
            <p:spPr bwMode="auto">
              <a:xfrm>
                <a:off x="3935" y="9676"/>
                <a:ext cx="153" cy="209"/>
              </a:xfrm>
              <a:prstGeom prst="line">
                <a:avLst/>
              </a:prstGeom>
              <a:ln w="1270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3" name="Line 48"/>
              <p:cNvSpPr>
                <a:spLocks noChangeShapeType="1"/>
              </p:cNvSpPr>
              <p:nvPr/>
            </p:nvSpPr>
            <p:spPr bwMode="auto">
              <a:xfrm rot="20940000" flipV="1">
                <a:off x="4049" y="9173"/>
                <a:ext cx="439" cy="684"/>
              </a:xfrm>
              <a:prstGeom prst="line">
                <a:avLst/>
              </a:prstGeom>
              <a:ln w="1270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</p:grpSp>
      <p:grpSp>
        <p:nvGrpSpPr>
          <p:cNvPr id="92" name="Groupe 91"/>
          <p:cNvGrpSpPr/>
          <p:nvPr/>
        </p:nvGrpSpPr>
        <p:grpSpPr>
          <a:xfrm>
            <a:off x="6420063" y="2687531"/>
            <a:ext cx="1438085" cy="841264"/>
            <a:chOff x="6420063" y="2687531"/>
            <a:chExt cx="1438085" cy="841264"/>
          </a:xfrm>
        </p:grpSpPr>
        <p:sp>
          <p:nvSpPr>
            <p:cNvPr id="24" name="Text Box 104"/>
            <p:cNvSpPr txBox="1">
              <a:spLocks noChangeAspect="1" noChangeArrowheads="1"/>
            </p:cNvSpPr>
            <p:nvPr/>
          </p:nvSpPr>
          <p:spPr bwMode="auto">
            <a:xfrm>
              <a:off x="6420063" y="2687531"/>
              <a:ext cx="1438085" cy="38427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 algn="r" rtl="1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ar-DZ" b="1" dirty="0" smtClean="0">
                  <a:solidFill>
                    <a:srgbClr val="339933"/>
                  </a:solidFill>
                  <a:latin typeface="Calibri" pitchFamily="34" charset="0"/>
                  <a:ea typeface="Arial" pitchFamily="34" charset="0"/>
                  <a:cs typeface="Arabic Transparent" pitchFamily="2" charset="-78"/>
                </a:rPr>
                <a:t>قارورات مملوءة</a:t>
              </a:r>
              <a:endParaRPr kumimoji="0" lang="fr-FR" sz="3200" b="1" i="0" u="none" strike="noStrike" cap="none" normalizeH="0" baseline="0" dirty="0" smtClean="0">
                <a:ln>
                  <a:noFill/>
                </a:ln>
                <a:solidFill>
                  <a:srgbClr val="339933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44" name="Group 45"/>
            <p:cNvGrpSpPr>
              <a:grpSpLocks/>
            </p:cNvGrpSpPr>
            <p:nvPr/>
          </p:nvGrpSpPr>
          <p:grpSpPr bwMode="auto">
            <a:xfrm>
              <a:off x="6545776" y="3020533"/>
              <a:ext cx="531336" cy="508262"/>
              <a:chOff x="3679" y="9173"/>
              <a:chExt cx="809" cy="1073"/>
            </a:xfrm>
          </p:grpSpPr>
          <p:sp>
            <p:nvSpPr>
              <p:cNvPr id="45" name="Line 46"/>
              <p:cNvSpPr>
                <a:spLocks noChangeAspect="1" noChangeShapeType="1"/>
              </p:cNvSpPr>
              <p:nvPr/>
            </p:nvSpPr>
            <p:spPr bwMode="auto">
              <a:xfrm rot="21060000" flipH="1">
                <a:off x="3679" y="9711"/>
                <a:ext cx="295" cy="535"/>
              </a:xfrm>
              <a:prstGeom prst="line">
                <a:avLst/>
              </a:prstGeom>
              <a:ln w="12700"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6" name="Line 47"/>
              <p:cNvSpPr>
                <a:spLocks noChangeAspect="1" noChangeShapeType="1"/>
              </p:cNvSpPr>
              <p:nvPr/>
            </p:nvSpPr>
            <p:spPr bwMode="auto">
              <a:xfrm>
                <a:off x="3935" y="9676"/>
                <a:ext cx="153" cy="209"/>
              </a:xfrm>
              <a:prstGeom prst="line">
                <a:avLst/>
              </a:prstGeom>
              <a:ln w="1270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7" name="Line 48"/>
              <p:cNvSpPr>
                <a:spLocks noChangeShapeType="1"/>
              </p:cNvSpPr>
              <p:nvPr/>
            </p:nvSpPr>
            <p:spPr bwMode="auto">
              <a:xfrm rot="20940000" flipV="1">
                <a:off x="4049" y="9173"/>
                <a:ext cx="439" cy="684"/>
              </a:xfrm>
              <a:prstGeom prst="line">
                <a:avLst/>
              </a:prstGeom>
              <a:ln w="1270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</p:grpSp>
      <p:sp>
        <p:nvSpPr>
          <p:cNvPr id="48" name="ZoneTexte 47"/>
          <p:cNvSpPr txBox="1"/>
          <p:nvPr/>
        </p:nvSpPr>
        <p:spPr>
          <a:xfrm>
            <a:off x="190532" y="2353465"/>
            <a:ext cx="936000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r" rtl="1" fontAlgn="base">
              <a:spcBef>
                <a:spcPct val="0"/>
              </a:spcBef>
              <a:spcAft>
                <a:spcPts val="1000"/>
              </a:spcAft>
            </a:pPr>
            <a:r>
              <a:rPr lang="ar-DZ" b="1" dirty="0" smtClean="0">
                <a:solidFill>
                  <a:srgbClr val="C00000"/>
                </a:solidFill>
              </a:rPr>
              <a:t>قارورات فارغة</a:t>
            </a:r>
            <a:endParaRPr lang="fr-FR" sz="32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86" name="Groupe 85"/>
          <p:cNvGrpSpPr/>
          <p:nvPr/>
        </p:nvGrpSpPr>
        <p:grpSpPr>
          <a:xfrm>
            <a:off x="1333477" y="1727411"/>
            <a:ext cx="1138246" cy="508396"/>
            <a:chOff x="1333477" y="1727411"/>
            <a:chExt cx="1138246" cy="508396"/>
          </a:xfrm>
        </p:grpSpPr>
        <p:sp>
          <p:nvSpPr>
            <p:cNvPr id="10" name="Line 8"/>
            <p:cNvSpPr>
              <a:spLocks noChangeAspect="1" noChangeShapeType="1"/>
            </p:cNvSpPr>
            <p:nvPr/>
          </p:nvSpPr>
          <p:spPr bwMode="auto">
            <a:xfrm>
              <a:off x="1500166" y="1998708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Line 9"/>
            <p:cNvSpPr>
              <a:spLocks noChangeAspect="1" noChangeShapeType="1"/>
            </p:cNvSpPr>
            <p:nvPr/>
          </p:nvSpPr>
          <p:spPr bwMode="auto">
            <a:xfrm>
              <a:off x="1890694" y="1990437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9" name="Line 9"/>
            <p:cNvSpPr>
              <a:spLocks noChangeAspect="1" noChangeShapeType="1"/>
            </p:cNvSpPr>
            <p:nvPr/>
          </p:nvSpPr>
          <p:spPr bwMode="auto">
            <a:xfrm>
              <a:off x="2276459" y="1984588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0" name="ZoneTexte 49"/>
            <p:cNvSpPr txBox="1"/>
            <p:nvPr/>
          </p:nvSpPr>
          <p:spPr>
            <a:xfrm>
              <a:off x="1333477" y="1733961"/>
              <a:ext cx="357190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>
                  <a:solidFill>
                    <a:srgbClr val="0099CC"/>
                  </a:solidFill>
                </a:rPr>
                <a:t>W</a:t>
              </a:r>
              <a:endParaRPr lang="fr-FR" sz="1400" b="1" dirty="0">
                <a:solidFill>
                  <a:srgbClr val="0099CC"/>
                </a:solidFill>
              </a:endParaRPr>
            </a:p>
          </p:txBody>
        </p:sp>
        <p:sp>
          <p:nvSpPr>
            <p:cNvPr id="51" name="ZoneTexte 50"/>
            <p:cNvSpPr txBox="1"/>
            <p:nvPr/>
          </p:nvSpPr>
          <p:spPr>
            <a:xfrm>
              <a:off x="1743055" y="1738724"/>
              <a:ext cx="357190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>
                  <a:solidFill>
                    <a:srgbClr val="0099CC"/>
                  </a:solidFill>
                </a:rPr>
                <a:t>E</a:t>
              </a:r>
              <a:endParaRPr lang="fr-FR" sz="1400" b="1" dirty="0">
                <a:solidFill>
                  <a:srgbClr val="0099CC"/>
                </a:solidFill>
              </a:endParaRPr>
            </a:p>
          </p:txBody>
        </p:sp>
        <p:sp>
          <p:nvSpPr>
            <p:cNvPr id="52" name="ZoneTexte 51"/>
            <p:cNvSpPr txBox="1"/>
            <p:nvPr/>
          </p:nvSpPr>
          <p:spPr>
            <a:xfrm>
              <a:off x="2114533" y="1727411"/>
              <a:ext cx="357190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>
                  <a:solidFill>
                    <a:srgbClr val="0099CC"/>
                  </a:solidFill>
                </a:rPr>
                <a:t>C</a:t>
              </a:r>
              <a:endParaRPr lang="fr-FR" sz="1400" b="1" dirty="0">
                <a:solidFill>
                  <a:srgbClr val="0099CC"/>
                </a:solidFill>
              </a:endParaRPr>
            </a:p>
          </p:txBody>
        </p:sp>
      </p:grpSp>
      <p:grpSp>
        <p:nvGrpSpPr>
          <p:cNvPr id="87" name="Groupe 86"/>
          <p:cNvGrpSpPr/>
          <p:nvPr/>
        </p:nvGrpSpPr>
        <p:grpSpPr>
          <a:xfrm>
            <a:off x="3181340" y="2298915"/>
            <a:ext cx="1138246" cy="508396"/>
            <a:chOff x="3181340" y="2298915"/>
            <a:chExt cx="1138246" cy="508396"/>
          </a:xfrm>
        </p:grpSpPr>
        <p:sp>
          <p:nvSpPr>
            <p:cNvPr id="53" name="Line 8"/>
            <p:cNvSpPr>
              <a:spLocks noChangeAspect="1" noChangeShapeType="1"/>
            </p:cNvSpPr>
            <p:nvPr/>
          </p:nvSpPr>
          <p:spPr bwMode="auto">
            <a:xfrm>
              <a:off x="3348029" y="2570212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4" name="Line 9"/>
            <p:cNvSpPr>
              <a:spLocks noChangeAspect="1" noChangeShapeType="1"/>
            </p:cNvSpPr>
            <p:nvPr/>
          </p:nvSpPr>
          <p:spPr bwMode="auto">
            <a:xfrm>
              <a:off x="3738557" y="2561941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5" name="Line 9"/>
            <p:cNvSpPr>
              <a:spLocks noChangeAspect="1" noChangeShapeType="1"/>
            </p:cNvSpPr>
            <p:nvPr/>
          </p:nvSpPr>
          <p:spPr bwMode="auto">
            <a:xfrm>
              <a:off x="4124322" y="2556092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6" name="ZoneTexte 55"/>
            <p:cNvSpPr txBox="1"/>
            <p:nvPr/>
          </p:nvSpPr>
          <p:spPr>
            <a:xfrm>
              <a:off x="3181340" y="2305465"/>
              <a:ext cx="357190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>
                  <a:solidFill>
                    <a:srgbClr val="0099CC"/>
                  </a:solidFill>
                </a:rPr>
                <a:t>W</a:t>
              </a:r>
              <a:endParaRPr lang="fr-FR" sz="1400" b="1" dirty="0">
                <a:solidFill>
                  <a:srgbClr val="0099CC"/>
                </a:solidFill>
              </a:endParaRPr>
            </a:p>
          </p:txBody>
        </p:sp>
        <p:sp>
          <p:nvSpPr>
            <p:cNvPr id="57" name="ZoneTexte 56"/>
            <p:cNvSpPr txBox="1"/>
            <p:nvPr/>
          </p:nvSpPr>
          <p:spPr>
            <a:xfrm>
              <a:off x="3590918" y="2310228"/>
              <a:ext cx="357190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>
                  <a:solidFill>
                    <a:srgbClr val="0099CC"/>
                  </a:solidFill>
                </a:rPr>
                <a:t>E</a:t>
              </a:r>
              <a:endParaRPr lang="fr-FR" sz="1400" b="1" dirty="0">
                <a:solidFill>
                  <a:srgbClr val="0099CC"/>
                </a:solidFill>
              </a:endParaRPr>
            </a:p>
          </p:txBody>
        </p:sp>
        <p:sp>
          <p:nvSpPr>
            <p:cNvPr id="58" name="ZoneTexte 57"/>
            <p:cNvSpPr txBox="1"/>
            <p:nvPr/>
          </p:nvSpPr>
          <p:spPr>
            <a:xfrm>
              <a:off x="3962396" y="2298915"/>
              <a:ext cx="357190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>
                  <a:solidFill>
                    <a:srgbClr val="0099CC"/>
                  </a:solidFill>
                </a:rPr>
                <a:t>C</a:t>
              </a:r>
              <a:endParaRPr lang="fr-FR" sz="1400" b="1" dirty="0">
                <a:solidFill>
                  <a:srgbClr val="0099CC"/>
                </a:solidFill>
              </a:endParaRPr>
            </a:p>
          </p:txBody>
        </p:sp>
      </p:grpSp>
      <p:grpSp>
        <p:nvGrpSpPr>
          <p:cNvPr id="102" name="Groupe 101"/>
          <p:cNvGrpSpPr/>
          <p:nvPr/>
        </p:nvGrpSpPr>
        <p:grpSpPr>
          <a:xfrm>
            <a:off x="2297040" y="2656676"/>
            <a:ext cx="500066" cy="319291"/>
            <a:chOff x="2297040" y="2656676"/>
            <a:chExt cx="500066" cy="319291"/>
          </a:xfrm>
        </p:grpSpPr>
        <p:sp>
          <p:nvSpPr>
            <p:cNvPr id="13" name="Line 12"/>
            <p:cNvSpPr>
              <a:spLocks noChangeAspect="1" noChangeShapeType="1"/>
            </p:cNvSpPr>
            <p:nvPr/>
          </p:nvSpPr>
          <p:spPr bwMode="auto">
            <a:xfrm>
              <a:off x="2410618" y="2656676"/>
              <a:ext cx="226964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7" name="ZoneTexte 76"/>
            <p:cNvSpPr txBox="1"/>
            <p:nvPr/>
          </p:nvSpPr>
          <p:spPr>
            <a:xfrm>
              <a:off x="2297040" y="2698968"/>
              <a:ext cx="500066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sz="1200" b="1" dirty="0" smtClean="0">
                  <a:solidFill>
                    <a:srgbClr val="996633"/>
                  </a:solidFill>
                </a:rPr>
                <a:t>تقارير</a:t>
              </a:r>
              <a:endParaRPr lang="fr-FR" sz="1200" b="1" dirty="0">
                <a:solidFill>
                  <a:srgbClr val="996633"/>
                </a:solidFill>
              </a:endParaRPr>
            </a:p>
          </p:txBody>
        </p:sp>
      </p:grpSp>
      <p:grpSp>
        <p:nvGrpSpPr>
          <p:cNvPr id="103" name="Groupe 102"/>
          <p:cNvGrpSpPr/>
          <p:nvPr/>
        </p:nvGrpSpPr>
        <p:grpSpPr>
          <a:xfrm>
            <a:off x="4143372" y="3231783"/>
            <a:ext cx="500066" cy="315688"/>
            <a:chOff x="4143372" y="3231783"/>
            <a:chExt cx="500066" cy="315688"/>
          </a:xfrm>
        </p:grpSpPr>
        <p:sp>
          <p:nvSpPr>
            <p:cNvPr id="22" name="Line 20"/>
            <p:cNvSpPr>
              <a:spLocks noChangeAspect="1" noChangeShapeType="1"/>
            </p:cNvSpPr>
            <p:nvPr/>
          </p:nvSpPr>
          <p:spPr bwMode="auto">
            <a:xfrm>
              <a:off x="4294864" y="3231783"/>
              <a:ext cx="226964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8" name="ZoneTexte 77"/>
            <p:cNvSpPr txBox="1"/>
            <p:nvPr/>
          </p:nvSpPr>
          <p:spPr>
            <a:xfrm>
              <a:off x="4143372" y="3270472"/>
              <a:ext cx="500066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sz="1200" b="1" dirty="0" smtClean="0">
                  <a:solidFill>
                    <a:srgbClr val="996633"/>
                  </a:solidFill>
                </a:rPr>
                <a:t>تقارير</a:t>
              </a:r>
              <a:endParaRPr lang="fr-FR" sz="1200" b="1" dirty="0">
                <a:solidFill>
                  <a:srgbClr val="996633"/>
                </a:solidFill>
              </a:endParaRPr>
            </a:p>
          </p:txBody>
        </p:sp>
      </p:grpSp>
      <p:grpSp>
        <p:nvGrpSpPr>
          <p:cNvPr id="104" name="Groupe 103"/>
          <p:cNvGrpSpPr/>
          <p:nvPr/>
        </p:nvGrpSpPr>
        <p:grpSpPr>
          <a:xfrm>
            <a:off x="6029068" y="3803287"/>
            <a:ext cx="500066" cy="315688"/>
            <a:chOff x="6029068" y="3803287"/>
            <a:chExt cx="500066" cy="315688"/>
          </a:xfrm>
        </p:grpSpPr>
        <p:sp>
          <p:nvSpPr>
            <p:cNvPr id="27" name="Line 25"/>
            <p:cNvSpPr>
              <a:spLocks noChangeAspect="1" noChangeShapeType="1"/>
            </p:cNvSpPr>
            <p:nvPr/>
          </p:nvSpPr>
          <p:spPr bwMode="auto">
            <a:xfrm>
              <a:off x="6120353" y="3803287"/>
              <a:ext cx="226964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9" name="ZoneTexte 78"/>
            <p:cNvSpPr txBox="1"/>
            <p:nvPr/>
          </p:nvSpPr>
          <p:spPr>
            <a:xfrm>
              <a:off x="6029068" y="3841976"/>
              <a:ext cx="500066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sz="1200" b="1" dirty="0" smtClean="0">
                  <a:solidFill>
                    <a:srgbClr val="996633"/>
                  </a:solidFill>
                </a:rPr>
                <a:t>تقارير</a:t>
              </a:r>
              <a:endParaRPr lang="fr-FR" sz="1200" b="1" dirty="0">
                <a:solidFill>
                  <a:srgbClr val="996633"/>
                </a:solidFill>
              </a:endParaRPr>
            </a:p>
          </p:txBody>
        </p:sp>
      </p:grpSp>
      <p:grpSp>
        <p:nvGrpSpPr>
          <p:cNvPr id="105" name="Groupe 104"/>
          <p:cNvGrpSpPr/>
          <p:nvPr/>
        </p:nvGrpSpPr>
        <p:grpSpPr>
          <a:xfrm>
            <a:off x="7858148" y="4368786"/>
            <a:ext cx="500066" cy="313067"/>
            <a:chOff x="7858148" y="4368786"/>
            <a:chExt cx="500066" cy="313067"/>
          </a:xfrm>
        </p:grpSpPr>
        <p:sp>
          <p:nvSpPr>
            <p:cNvPr id="34" name="Line 30"/>
            <p:cNvSpPr>
              <a:spLocks noChangeAspect="1" noChangeShapeType="1"/>
            </p:cNvSpPr>
            <p:nvPr/>
          </p:nvSpPr>
          <p:spPr bwMode="auto">
            <a:xfrm>
              <a:off x="7955233" y="4368786"/>
              <a:ext cx="226964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0" name="ZoneTexte 79"/>
            <p:cNvSpPr txBox="1"/>
            <p:nvPr/>
          </p:nvSpPr>
          <p:spPr>
            <a:xfrm>
              <a:off x="7858148" y="4404854"/>
              <a:ext cx="500066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sz="1200" b="1" dirty="0" smtClean="0">
                  <a:solidFill>
                    <a:srgbClr val="996633"/>
                  </a:solidFill>
                </a:rPr>
                <a:t>تقارير</a:t>
              </a:r>
              <a:endParaRPr lang="fr-FR" sz="1200" b="1" dirty="0">
                <a:solidFill>
                  <a:srgbClr val="996633"/>
                </a:solidFill>
              </a:endParaRPr>
            </a:p>
          </p:txBody>
        </p:sp>
      </p:grpSp>
      <p:grpSp>
        <p:nvGrpSpPr>
          <p:cNvPr id="89" name="Groupe 88"/>
          <p:cNvGrpSpPr/>
          <p:nvPr/>
        </p:nvGrpSpPr>
        <p:grpSpPr>
          <a:xfrm>
            <a:off x="6841512" y="3436640"/>
            <a:ext cx="1252216" cy="513679"/>
            <a:chOff x="6841512" y="3436640"/>
            <a:chExt cx="1252216" cy="513679"/>
          </a:xfrm>
        </p:grpSpPr>
        <p:sp>
          <p:nvSpPr>
            <p:cNvPr id="65" name="Line 8"/>
            <p:cNvSpPr>
              <a:spLocks noChangeAspect="1" noChangeShapeType="1"/>
            </p:cNvSpPr>
            <p:nvPr/>
          </p:nvSpPr>
          <p:spPr bwMode="auto">
            <a:xfrm>
              <a:off x="7008201" y="3713220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6" name="Line 9"/>
            <p:cNvSpPr>
              <a:spLocks noChangeAspect="1" noChangeShapeType="1"/>
            </p:cNvSpPr>
            <p:nvPr/>
          </p:nvSpPr>
          <p:spPr bwMode="auto">
            <a:xfrm>
              <a:off x="7313665" y="3704949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7" name="Line 9"/>
            <p:cNvSpPr>
              <a:spLocks noChangeAspect="1" noChangeShapeType="1"/>
            </p:cNvSpPr>
            <p:nvPr/>
          </p:nvSpPr>
          <p:spPr bwMode="auto">
            <a:xfrm>
              <a:off x="7603733" y="3699100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8" name="ZoneTexte 67"/>
            <p:cNvSpPr txBox="1"/>
            <p:nvPr/>
          </p:nvSpPr>
          <p:spPr>
            <a:xfrm>
              <a:off x="6841512" y="3448473"/>
              <a:ext cx="357190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>
                  <a:solidFill>
                    <a:srgbClr val="0099CC"/>
                  </a:solidFill>
                </a:rPr>
                <a:t>W</a:t>
              </a:r>
              <a:endParaRPr lang="fr-FR" sz="1400" b="1" dirty="0">
                <a:solidFill>
                  <a:srgbClr val="0099CC"/>
                </a:solidFill>
              </a:endParaRPr>
            </a:p>
          </p:txBody>
        </p:sp>
        <p:sp>
          <p:nvSpPr>
            <p:cNvPr id="69" name="ZoneTexte 68"/>
            <p:cNvSpPr txBox="1"/>
            <p:nvPr/>
          </p:nvSpPr>
          <p:spPr>
            <a:xfrm>
              <a:off x="7166026" y="3453236"/>
              <a:ext cx="357190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>
                  <a:solidFill>
                    <a:srgbClr val="0099CC"/>
                  </a:solidFill>
                </a:rPr>
                <a:t>E</a:t>
              </a:r>
              <a:endParaRPr lang="fr-FR" sz="1400" b="1" dirty="0">
                <a:solidFill>
                  <a:srgbClr val="0099CC"/>
                </a:solidFill>
              </a:endParaRPr>
            </a:p>
          </p:txBody>
        </p:sp>
        <p:sp>
          <p:nvSpPr>
            <p:cNvPr id="70" name="ZoneTexte 69"/>
            <p:cNvSpPr txBox="1"/>
            <p:nvPr/>
          </p:nvSpPr>
          <p:spPr>
            <a:xfrm>
              <a:off x="7441807" y="3441923"/>
              <a:ext cx="357190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>
                  <a:solidFill>
                    <a:srgbClr val="0099CC"/>
                  </a:solidFill>
                </a:rPr>
                <a:t>C</a:t>
              </a:r>
              <a:endParaRPr lang="fr-FR" sz="1400" b="1" dirty="0">
                <a:solidFill>
                  <a:srgbClr val="0099CC"/>
                </a:solidFill>
              </a:endParaRPr>
            </a:p>
          </p:txBody>
        </p:sp>
        <p:sp>
          <p:nvSpPr>
            <p:cNvPr id="82" name="Line 9"/>
            <p:cNvSpPr>
              <a:spLocks noChangeAspect="1" noChangeShapeType="1"/>
            </p:cNvSpPr>
            <p:nvPr/>
          </p:nvSpPr>
          <p:spPr bwMode="auto">
            <a:xfrm>
              <a:off x="7879414" y="3693817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3" name="ZoneTexte 82"/>
            <p:cNvSpPr txBox="1"/>
            <p:nvPr/>
          </p:nvSpPr>
          <p:spPr>
            <a:xfrm>
              <a:off x="7736538" y="3436640"/>
              <a:ext cx="357190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>
                  <a:solidFill>
                    <a:srgbClr val="0099CC"/>
                  </a:solidFill>
                </a:rPr>
                <a:t>R</a:t>
              </a:r>
              <a:endParaRPr lang="fr-FR" sz="1400" b="1" dirty="0">
                <a:solidFill>
                  <a:srgbClr val="0099CC"/>
                </a:solidFill>
              </a:endParaRPr>
            </a:p>
          </p:txBody>
        </p:sp>
      </p:grpSp>
      <p:grpSp>
        <p:nvGrpSpPr>
          <p:cNvPr id="88" name="Groupe 87"/>
          <p:cNvGrpSpPr/>
          <p:nvPr/>
        </p:nvGrpSpPr>
        <p:grpSpPr>
          <a:xfrm>
            <a:off x="5034296" y="2870876"/>
            <a:ext cx="1279054" cy="512097"/>
            <a:chOff x="5034296" y="2870876"/>
            <a:chExt cx="1279054" cy="512097"/>
          </a:xfrm>
        </p:grpSpPr>
        <p:sp>
          <p:nvSpPr>
            <p:cNvPr id="59" name="Line 8"/>
            <p:cNvSpPr>
              <a:spLocks noChangeAspect="1" noChangeShapeType="1"/>
            </p:cNvSpPr>
            <p:nvPr/>
          </p:nvSpPr>
          <p:spPr bwMode="auto">
            <a:xfrm>
              <a:off x="5220035" y="3145874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0" name="Line 9"/>
            <p:cNvSpPr>
              <a:spLocks noChangeAspect="1" noChangeShapeType="1"/>
            </p:cNvSpPr>
            <p:nvPr/>
          </p:nvSpPr>
          <p:spPr bwMode="auto">
            <a:xfrm>
              <a:off x="5514377" y="3137603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" name="Line 9"/>
            <p:cNvSpPr>
              <a:spLocks noChangeAspect="1" noChangeShapeType="1"/>
            </p:cNvSpPr>
            <p:nvPr/>
          </p:nvSpPr>
          <p:spPr bwMode="auto">
            <a:xfrm>
              <a:off x="5805496" y="3131754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2" name="ZoneTexte 61"/>
            <p:cNvSpPr txBox="1"/>
            <p:nvPr/>
          </p:nvSpPr>
          <p:spPr>
            <a:xfrm>
              <a:off x="5034296" y="2881127"/>
              <a:ext cx="357190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>
                  <a:solidFill>
                    <a:srgbClr val="0099CC"/>
                  </a:solidFill>
                </a:rPr>
                <a:t>W</a:t>
              </a:r>
              <a:endParaRPr lang="fr-FR" sz="1400" b="1" dirty="0">
                <a:solidFill>
                  <a:srgbClr val="0099CC"/>
                </a:solidFill>
              </a:endParaRPr>
            </a:p>
          </p:txBody>
        </p:sp>
        <p:sp>
          <p:nvSpPr>
            <p:cNvPr id="63" name="ZoneTexte 62"/>
            <p:cNvSpPr txBox="1"/>
            <p:nvPr/>
          </p:nvSpPr>
          <p:spPr>
            <a:xfrm>
              <a:off x="5366738" y="2885890"/>
              <a:ext cx="357190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>
                  <a:solidFill>
                    <a:srgbClr val="0099CC"/>
                  </a:solidFill>
                </a:rPr>
                <a:t>E</a:t>
              </a:r>
              <a:endParaRPr lang="fr-FR" sz="1400" b="1" dirty="0">
                <a:solidFill>
                  <a:srgbClr val="0099CC"/>
                </a:solidFill>
              </a:endParaRPr>
            </a:p>
          </p:txBody>
        </p:sp>
        <p:sp>
          <p:nvSpPr>
            <p:cNvPr id="64" name="ZoneTexte 63"/>
            <p:cNvSpPr txBox="1"/>
            <p:nvPr/>
          </p:nvSpPr>
          <p:spPr>
            <a:xfrm>
              <a:off x="5643570" y="2874577"/>
              <a:ext cx="357190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>
                  <a:solidFill>
                    <a:srgbClr val="0099CC"/>
                  </a:solidFill>
                </a:rPr>
                <a:t>C</a:t>
              </a:r>
              <a:endParaRPr lang="fr-FR" sz="1400" b="1" dirty="0">
                <a:solidFill>
                  <a:srgbClr val="0099CC"/>
                </a:solidFill>
              </a:endParaRPr>
            </a:p>
          </p:txBody>
        </p:sp>
        <p:sp>
          <p:nvSpPr>
            <p:cNvPr id="84" name="Line 9"/>
            <p:cNvSpPr>
              <a:spLocks noChangeAspect="1" noChangeShapeType="1"/>
            </p:cNvSpPr>
            <p:nvPr/>
          </p:nvSpPr>
          <p:spPr bwMode="auto">
            <a:xfrm>
              <a:off x="6073408" y="3128053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5" name="ZoneTexte 84"/>
            <p:cNvSpPr txBox="1"/>
            <p:nvPr/>
          </p:nvSpPr>
          <p:spPr>
            <a:xfrm>
              <a:off x="5956160" y="2870876"/>
              <a:ext cx="357190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>
                  <a:solidFill>
                    <a:srgbClr val="0099CC"/>
                  </a:solidFill>
                </a:rPr>
                <a:t>t</a:t>
              </a:r>
              <a:endParaRPr lang="fr-FR" sz="1400" b="1" dirty="0">
                <a:solidFill>
                  <a:srgbClr val="0099CC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9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4" grpId="0"/>
      <p:bldP spid="8" grpId="0" animBg="1"/>
      <p:bldP spid="18" grpId="0"/>
      <p:bldP spid="23" grpId="0"/>
      <p:bldP spid="28" grpId="0"/>
      <p:bldP spid="30" grpId="0"/>
      <p:bldP spid="31" grpId="0" animBg="1"/>
      <p:bldP spid="36" grpId="0"/>
      <p:bldP spid="48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84" name="Text Box 100"/>
          <p:cNvSpPr txBox="1">
            <a:spLocks noChangeArrowheads="1"/>
          </p:cNvSpPr>
          <p:nvPr/>
        </p:nvSpPr>
        <p:spPr bwMode="auto">
          <a:xfrm>
            <a:off x="7023130" y="71414"/>
            <a:ext cx="1835150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DZ" b="1" dirty="0">
                <a:solidFill>
                  <a:srgbClr val="006600"/>
                </a:solidFill>
                <a:cs typeface="Arabic Transparent" pitchFamily="2" charset="-78"/>
              </a:rPr>
              <a:t> وصف النظام :</a:t>
            </a:r>
            <a:endParaRPr lang="fr-FR" b="1" dirty="0">
              <a:solidFill>
                <a:srgbClr val="006600"/>
              </a:solidFill>
              <a:cs typeface="Arabic Transparent" pitchFamily="2" charset="-78"/>
            </a:endParaRPr>
          </a:p>
        </p:txBody>
      </p:sp>
      <p:sp>
        <p:nvSpPr>
          <p:cNvPr id="118885" name="Text Box 101"/>
          <p:cNvSpPr txBox="1">
            <a:spLocks noChangeArrowheads="1"/>
          </p:cNvSpPr>
          <p:nvPr/>
        </p:nvSpPr>
        <p:spPr bwMode="auto">
          <a:xfrm>
            <a:off x="214282" y="428604"/>
            <a:ext cx="8858312" cy="133882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 smtClean="0">
                <a:solidFill>
                  <a:srgbClr val="000000"/>
                </a:solidFill>
                <a:cs typeface="Arabic Transparent" pitchFamily="2" charset="-78"/>
              </a:rPr>
              <a:t>مبدأ التشغيل: عند إعطاء أمر انطلاق الدورة يتم و</a:t>
            </a:r>
            <a:r>
              <a:rPr lang="ar-DZ" b="1" dirty="0" smtClean="0">
                <a:solidFill>
                  <a:srgbClr val="000000"/>
                </a:solidFill>
                <a:latin typeface="Arial"/>
                <a:cs typeface="Arial"/>
              </a:rPr>
              <a:t>زن المادتين </a:t>
            </a:r>
            <a:r>
              <a:rPr lang="fr-FR" b="1" dirty="0" smtClean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lang="ar-DZ" b="1" dirty="0" smtClean="0">
                <a:solidFill>
                  <a:srgbClr val="000000"/>
                </a:solidFill>
                <a:latin typeface="Arial"/>
                <a:cs typeface="Arial"/>
              </a:rPr>
              <a:t> و </a:t>
            </a:r>
            <a:r>
              <a:rPr lang="en-US" b="1" dirty="0" smtClean="0">
                <a:solidFill>
                  <a:srgbClr val="000000"/>
                </a:solidFill>
                <a:latin typeface="Arial"/>
                <a:cs typeface="Arial"/>
              </a:rPr>
              <a:t>B</a:t>
            </a:r>
            <a:r>
              <a:rPr lang="fr-FR" b="1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ar-DZ" b="1" dirty="0" smtClean="0">
                <a:solidFill>
                  <a:srgbClr val="000000"/>
                </a:solidFill>
                <a:latin typeface="Arial"/>
                <a:cs typeface="Arial"/>
              </a:rPr>
              <a:t> ثم يتم تفريغهما في الخلاط وفي نفس الوقت يتم الإتيان بقطع السكر ثم </a:t>
            </a:r>
            <a:r>
              <a:rPr lang="ar-DZ" b="1" dirty="0" err="1" smtClean="0">
                <a:solidFill>
                  <a:srgbClr val="000000"/>
                </a:solidFill>
                <a:latin typeface="Arial"/>
                <a:cs typeface="Arial"/>
              </a:rPr>
              <a:t>تيدأ</a:t>
            </a:r>
            <a:r>
              <a:rPr lang="ar-DZ" b="1" dirty="0" smtClean="0">
                <a:solidFill>
                  <a:srgbClr val="000000"/>
                </a:solidFill>
                <a:latin typeface="Arial"/>
                <a:cs typeface="Arial"/>
              </a:rPr>
              <a:t> عملية الخلط لمدة 100 ثانية </a:t>
            </a:r>
            <a:r>
              <a:rPr lang="ar-DZ" b="1" dirty="0" smtClean="0">
                <a:solidFill>
                  <a:srgbClr val="000000"/>
                </a:solidFill>
                <a:cs typeface="Arabic Transparent" pitchFamily="2" charset="-78"/>
              </a:rPr>
              <a:t>.</a:t>
            </a:r>
          </a:p>
          <a:p>
            <a:pPr algn="r" rtl="1">
              <a:spcBef>
                <a:spcPct val="50000"/>
              </a:spcBef>
            </a:pPr>
            <a:r>
              <a:rPr lang="ar-DZ" b="1" dirty="0" smtClean="0">
                <a:solidFill>
                  <a:srgbClr val="000000"/>
                </a:solidFill>
                <a:cs typeface="Arabic Transparent" pitchFamily="2" charset="-78"/>
              </a:rPr>
              <a:t>عند الانتهاء من عملية الخلط , يدور المحرك للبساط 2 لتقديم 12 علبة بلاستكية فارغة الى مركـ</a:t>
            </a:r>
            <a:r>
              <a:rPr lang="ar-DZ" b="1" dirty="0" smtClean="0">
                <a:solidFill>
                  <a:srgbClr val="000000"/>
                </a:solidFill>
                <a:latin typeface="Arial"/>
                <a:cs typeface="Arial"/>
              </a:rPr>
              <a:t>ز الملا  حيث يتم افراغ الخليط في العلب البلاستكية ويتم بعد ذلك اخلاؤها وتنتهي الدورة لتبدأ من جديد.</a:t>
            </a:r>
            <a:endParaRPr lang="fr-FR" b="1" dirty="0">
              <a:solidFill>
                <a:srgbClr val="000000"/>
              </a:solidFill>
              <a:cs typeface="Arabic Transparent" pitchFamily="2" charset="-78"/>
            </a:endParaRPr>
          </a:p>
        </p:txBody>
      </p:sp>
      <p:pic>
        <p:nvPicPr>
          <p:cNvPr id="220" name="Image 21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557" y="1890024"/>
            <a:ext cx="5766889" cy="4968000"/>
          </a:xfrm>
          <a:prstGeom prst="rect">
            <a:avLst/>
          </a:prstGeom>
          <a:ln>
            <a:solidFill>
              <a:srgbClr val="C0000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18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18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884" grpId="0"/>
      <p:bldP spid="118885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3272" y="285728"/>
            <a:ext cx="7522028" cy="648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76" name="Text Box 44"/>
          <p:cNvSpPr txBox="1">
            <a:spLocks noChangeArrowheads="1"/>
          </p:cNvSpPr>
          <p:nvPr/>
        </p:nvSpPr>
        <p:spPr bwMode="auto">
          <a:xfrm>
            <a:off x="6858016" y="47500"/>
            <a:ext cx="2160587" cy="457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ar-DZ" sz="2400" b="1" u="sng" dirty="0">
                <a:solidFill>
                  <a:schemeClr val="tx1"/>
                </a:solidFill>
                <a:cs typeface="Arabic Transparent" pitchFamily="2" charset="-78"/>
              </a:rPr>
              <a:t>الوظيفة الشاملة:</a:t>
            </a:r>
            <a:endParaRPr lang="fr-FR" sz="2400" b="1" u="sng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733677" y="500042"/>
            <a:ext cx="3196041" cy="1695336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lnSpc>
                <a:spcPts val="2500"/>
              </a:lnSpc>
              <a:tabLst>
                <a:tab pos="200025" algn="l"/>
              </a:tabLst>
            </a:pPr>
            <a:r>
              <a:rPr lang="ar-DZ" sz="1600" b="1" dirty="0" smtClean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الوظيفة الشاملة </a:t>
            </a:r>
            <a:r>
              <a:rPr lang="fr-FR" altLang="zh-TW" sz="1600" b="1" dirty="0" smtClean="0">
                <a:solidFill>
                  <a:srgbClr val="008000"/>
                </a:solidFill>
                <a:ea typeface="PMingLiU" pitchFamily="18" charset="-120"/>
                <a:cs typeface="Arabic Transparent" pitchFamily="2" charset="-78"/>
              </a:rPr>
              <a:t>A-0 </a:t>
            </a:r>
            <a:r>
              <a:rPr lang="ar-DZ" altLang="zh-TW" sz="1600" b="1" dirty="0" smtClean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:</a:t>
            </a:r>
            <a:endParaRPr lang="fr-FR" altLang="zh-TW" sz="1600" b="1" dirty="0" smtClean="0">
              <a:solidFill>
                <a:srgbClr val="008000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>
              <a:lnSpc>
                <a:spcPts val="2500"/>
              </a:lnSpc>
              <a:tabLst>
                <a:tab pos="200025" algn="l"/>
              </a:tabLst>
            </a:pPr>
            <a:r>
              <a:rPr lang="fr-FR" altLang="zh-TW" sz="1600" b="1" dirty="0" smtClean="0">
                <a:solidFill>
                  <a:srgbClr val="008000"/>
                </a:solidFill>
                <a:ea typeface="PMingLiU" pitchFamily="18" charset="-120"/>
              </a:rPr>
              <a:t>W</a:t>
            </a:r>
            <a:r>
              <a:rPr lang="fr-FR" altLang="zh-TW" sz="1600" b="1" baseline="-30000" dirty="0" smtClean="0">
                <a:solidFill>
                  <a:srgbClr val="008000"/>
                </a:solidFill>
                <a:ea typeface="PMingLiU" pitchFamily="18" charset="-120"/>
              </a:rPr>
              <a:t> </a:t>
            </a:r>
            <a:r>
              <a:rPr lang="ar-DZ" altLang="zh-TW" sz="1600" b="1" dirty="0" smtClean="0">
                <a:solidFill>
                  <a:srgbClr val="008000"/>
                </a:solidFill>
                <a:cs typeface="Arabic Transparent" pitchFamily="2" charset="-78"/>
              </a:rPr>
              <a:t>: طاقة كهربائية </a:t>
            </a:r>
            <a:r>
              <a:rPr lang="ar-DZ" altLang="zh-TW" sz="1600" b="1" dirty="0" err="1" smtClean="0">
                <a:solidFill>
                  <a:srgbClr val="008000"/>
                </a:solidFill>
                <a:cs typeface="Arabic Transparent" pitchFamily="2" charset="-78"/>
              </a:rPr>
              <a:t>و</a:t>
            </a:r>
            <a:r>
              <a:rPr lang="ar-DZ" altLang="zh-TW" sz="1600" b="1" dirty="0" smtClean="0">
                <a:solidFill>
                  <a:srgbClr val="008000"/>
                </a:solidFill>
                <a:cs typeface="Arabic Transparent" pitchFamily="2" charset="-78"/>
              </a:rPr>
              <a:t> هوائية.</a:t>
            </a:r>
            <a:endParaRPr lang="fr-FR" altLang="zh-TW" sz="1600" b="1" dirty="0" smtClean="0">
              <a:solidFill>
                <a:srgbClr val="008000"/>
              </a:solidFill>
              <a:cs typeface="Arabic Transparent" pitchFamily="2" charset="-78"/>
            </a:endParaRPr>
          </a:p>
          <a:p>
            <a:pPr algn="r" rtl="1">
              <a:lnSpc>
                <a:spcPts val="2500"/>
              </a:lnSpc>
              <a:tabLst>
                <a:tab pos="200025" algn="l"/>
              </a:tabLst>
            </a:pPr>
            <a:r>
              <a:rPr lang="fr-FR" altLang="zh-TW" sz="1600" b="1" dirty="0" smtClean="0">
                <a:solidFill>
                  <a:srgbClr val="008000"/>
                </a:solidFill>
                <a:ea typeface="PMingLiU" pitchFamily="18" charset="-120"/>
              </a:rPr>
              <a:t>E</a:t>
            </a:r>
            <a:r>
              <a:rPr lang="fr-FR" altLang="zh-TW" sz="1600" b="1" baseline="-30000" dirty="0" smtClean="0">
                <a:solidFill>
                  <a:srgbClr val="008000"/>
                </a:solidFill>
                <a:ea typeface="PMingLiU" pitchFamily="18" charset="-120"/>
              </a:rPr>
              <a:t>  </a:t>
            </a:r>
            <a:r>
              <a:rPr lang="ar-DZ" altLang="zh-TW" sz="1600" b="1" dirty="0" smtClean="0">
                <a:solidFill>
                  <a:srgbClr val="008000"/>
                </a:solidFill>
                <a:cs typeface="Arabic Transparent" pitchFamily="2" charset="-78"/>
              </a:rPr>
              <a:t> : تعليمات الاستغلال</a:t>
            </a:r>
            <a:endParaRPr lang="fr-FR" sz="1600" b="1" dirty="0" smtClean="0">
              <a:solidFill>
                <a:srgbClr val="008000"/>
              </a:solidFill>
            </a:endParaRPr>
          </a:p>
          <a:p>
            <a:pPr algn="r" rtl="1" eaLnBrk="0" hangingPunct="0">
              <a:lnSpc>
                <a:spcPts val="2500"/>
              </a:lnSpc>
              <a:tabLst>
                <a:tab pos="200025" algn="l"/>
              </a:tabLst>
            </a:pPr>
            <a:r>
              <a:rPr lang="fr-FR" altLang="zh-TW" sz="1600" b="1" dirty="0" smtClean="0">
                <a:solidFill>
                  <a:srgbClr val="008000"/>
                </a:solidFill>
                <a:ea typeface="PMingLiU" pitchFamily="18" charset="-120"/>
                <a:cs typeface="Times New Roman" pitchFamily="18" charset="0"/>
              </a:rPr>
              <a:t>R </a:t>
            </a:r>
            <a:r>
              <a:rPr lang="ar-DZ" altLang="zh-TW" sz="1600" b="1" dirty="0" smtClean="0">
                <a:solidFill>
                  <a:srgbClr val="008000"/>
                </a:solidFill>
                <a:cs typeface="Arabic Transparent" pitchFamily="2" charset="-78"/>
              </a:rPr>
              <a:t> : الضبط (عدد </a:t>
            </a:r>
            <a:r>
              <a:rPr lang="ar-DZ" altLang="zh-TW" sz="1600" b="1" dirty="0" smtClean="0">
                <a:solidFill>
                  <a:srgbClr val="008000"/>
                </a:solidFill>
                <a:cs typeface="Arabic Transparent" pitchFamily="2" charset="-78"/>
              </a:rPr>
              <a:t>العلب والتأجيل) </a:t>
            </a:r>
            <a:r>
              <a:rPr lang="ar-DZ" altLang="zh-TW" sz="1600" b="1" dirty="0" smtClean="0">
                <a:solidFill>
                  <a:srgbClr val="008000"/>
                </a:solidFill>
                <a:cs typeface="Arabic Transparent" pitchFamily="2" charset="-78"/>
              </a:rPr>
              <a:t>.</a:t>
            </a:r>
          </a:p>
          <a:p>
            <a:pPr algn="r" rtl="1" eaLnBrk="0" hangingPunct="0">
              <a:lnSpc>
                <a:spcPts val="2500"/>
              </a:lnSpc>
              <a:tabLst>
                <a:tab pos="200025" algn="l"/>
              </a:tabLst>
            </a:pPr>
            <a:r>
              <a:rPr lang="fr-FR" altLang="zh-TW" sz="1600" b="1" dirty="0" smtClean="0">
                <a:solidFill>
                  <a:srgbClr val="008000"/>
                </a:solidFill>
                <a:ea typeface="PMingLiU" pitchFamily="18" charset="-120"/>
              </a:rPr>
              <a:t>C</a:t>
            </a:r>
            <a:r>
              <a:rPr lang="fr-FR" altLang="zh-TW" sz="1600" b="1" baseline="-30000" dirty="0" smtClean="0">
                <a:solidFill>
                  <a:srgbClr val="008000"/>
                </a:solidFill>
                <a:ea typeface="PMingLiU" pitchFamily="18" charset="-120"/>
              </a:rPr>
              <a:t>  </a:t>
            </a:r>
            <a:r>
              <a:rPr lang="ar-DZ" altLang="zh-TW" sz="1600" b="1" dirty="0" smtClean="0">
                <a:solidFill>
                  <a:srgbClr val="008000"/>
                </a:solidFill>
                <a:cs typeface="Arabic Transparent" pitchFamily="2" charset="-78"/>
              </a:rPr>
              <a:t>: أوامر التشغيل</a:t>
            </a:r>
            <a:r>
              <a:rPr lang="ar-DZ" altLang="zh-TW" sz="1600" b="1" dirty="0" smtClean="0">
                <a:solidFill>
                  <a:srgbClr val="008000"/>
                </a:solidFill>
                <a:cs typeface="Arabic Transparent" pitchFamily="2" charset="-78"/>
              </a:rPr>
              <a:t>.</a:t>
            </a:r>
            <a:endParaRPr lang="ar-DZ" altLang="zh-TW" sz="1600" b="1" dirty="0" smtClean="0">
              <a:solidFill>
                <a:srgbClr val="008000"/>
              </a:solidFill>
              <a:cs typeface="Arabic Transparent" pitchFamily="2" charset="-78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4086308" y="2500306"/>
            <a:ext cx="4914848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000" b="1" dirty="0" smtClean="0">
                <a:solidFill>
                  <a:schemeClr val="tx1"/>
                </a:solidFill>
                <a:cs typeface="Arabic Transparent" pitchFamily="2" charset="-78"/>
              </a:rPr>
              <a:t>ويمكن تجـ</a:t>
            </a:r>
            <a:r>
              <a:rPr lang="ar-DZ" sz="20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زئة النظام إلى 5 </a:t>
            </a:r>
            <a:r>
              <a:rPr lang="ar-DZ" sz="2000" b="1" dirty="0" err="1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اشغولات</a:t>
            </a:r>
            <a:r>
              <a:rPr lang="ar-DZ" sz="20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:</a:t>
            </a:r>
            <a:endParaRPr lang="fr-FR" sz="20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5067772" y="3028890"/>
            <a:ext cx="3861945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000" b="1" dirty="0" err="1" smtClean="0">
                <a:solidFill>
                  <a:srgbClr val="C00000"/>
                </a:solidFill>
                <a:cs typeface="Arabic Transparent" pitchFamily="2" charset="-78"/>
              </a:rPr>
              <a:t>الاشغولة</a:t>
            </a:r>
            <a:r>
              <a:rPr lang="ar-DZ" sz="2000" b="1" dirty="0" smtClean="0">
                <a:solidFill>
                  <a:srgbClr val="C00000"/>
                </a:solidFill>
                <a:cs typeface="Arabic Transparent" pitchFamily="2" charset="-78"/>
              </a:rPr>
              <a:t> 1: </a:t>
            </a:r>
            <a:r>
              <a:rPr lang="ar-DZ" sz="2000" b="1" dirty="0" smtClean="0">
                <a:solidFill>
                  <a:schemeClr val="tx1"/>
                </a:solidFill>
                <a:cs typeface="Arabic Transparent" pitchFamily="2" charset="-78"/>
              </a:rPr>
              <a:t>و</a:t>
            </a:r>
            <a:r>
              <a:rPr lang="ar-DZ" sz="2000" b="1" dirty="0" smtClean="0">
                <a:solidFill>
                  <a:schemeClr val="tx1"/>
                </a:solidFill>
                <a:latin typeface="Arial"/>
                <a:cs typeface="Arial"/>
              </a:rPr>
              <a:t>زن المادتين </a:t>
            </a:r>
            <a:r>
              <a:rPr lang="fr-FR" sz="2000" b="1" dirty="0" smtClean="0"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ar-DZ" sz="2000" b="1" dirty="0" smtClean="0">
                <a:solidFill>
                  <a:schemeClr val="tx1"/>
                </a:solidFill>
                <a:latin typeface="Arial"/>
                <a:cs typeface="Arial"/>
              </a:rPr>
              <a:t> و </a:t>
            </a:r>
            <a:r>
              <a:rPr lang="en-US" sz="2000" b="1" dirty="0" smtClean="0">
                <a:solidFill>
                  <a:schemeClr val="tx1"/>
                </a:solidFill>
                <a:latin typeface="Arial"/>
                <a:cs typeface="Arial"/>
              </a:rPr>
              <a:t>B</a:t>
            </a:r>
            <a:r>
              <a:rPr lang="ar-DZ" sz="2000" b="1" dirty="0" smtClean="0">
                <a:solidFill>
                  <a:schemeClr val="tx1"/>
                </a:solidFill>
                <a:cs typeface="Arabic Transparent" pitchFamily="2" charset="-78"/>
              </a:rPr>
              <a:t>. </a:t>
            </a:r>
            <a:endParaRPr lang="fr-FR" sz="20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4357686" y="3500438"/>
            <a:ext cx="4071966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000" b="1" dirty="0" err="1" smtClean="0">
                <a:solidFill>
                  <a:srgbClr val="C00000"/>
                </a:solidFill>
                <a:cs typeface="Arabic Transparent" pitchFamily="2" charset="-78"/>
              </a:rPr>
              <a:t>الاشغولة</a:t>
            </a:r>
            <a:r>
              <a:rPr lang="ar-DZ" sz="2000" b="1" dirty="0" smtClean="0">
                <a:solidFill>
                  <a:srgbClr val="C00000"/>
                </a:solidFill>
                <a:cs typeface="Arabic Transparent" pitchFamily="2" charset="-78"/>
              </a:rPr>
              <a:t> 2: </a:t>
            </a:r>
            <a:r>
              <a:rPr lang="ar-DZ" sz="2000" b="1" dirty="0" smtClean="0">
                <a:solidFill>
                  <a:schemeClr val="tx1"/>
                </a:solidFill>
                <a:cs typeface="Arabic Transparent" pitchFamily="2" charset="-78"/>
              </a:rPr>
              <a:t>إفراغ </a:t>
            </a:r>
            <a:r>
              <a:rPr lang="ar-DZ" sz="2000" b="1" dirty="0" smtClean="0">
                <a:solidFill>
                  <a:schemeClr val="tx1"/>
                </a:solidFill>
              </a:rPr>
              <a:t>المادتين </a:t>
            </a:r>
            <a:r>
              <a:rPr lang="fr-FR" sz="2000" b="1" dirty="0" smtClean="0">
                <a:solidFill>
                  <a:schemeClr val="tx1"/>
                </a:solidFill>
              </a:rPr>
              <a:t>A</a:t>
            </a:r>
            <a:r>
              <a:rPr lang="ar-DZ" sz="2000" b="1" dirty="0" smtClean="0">
                <a:solidFill>
                  <a:schemeClr val="tx1"/>
                </a:solidFill>
              </a:rPr>
              <a:t> و </a:t>
            </a:r>
            <a:r>
              <a:rPr lang="en-US" sz="2000" b="1" dirty="0" smtClean="0">
                <a:solidFill>
                  <a:schemeClr val="tx1"/>
                </a:solidFill>
              </a:rPr>
              <a:t>B</a:t>
            </a:r>
            <a:r>
              <a:rPr lang="ar-DZ" sz="2000" b="1" dirty="0" smtClean="0">
                <a:solidFill>
                  <a:schemeClr val="tx1"/>
                </a:solidFill>
                <a:cs typeface="Arabic Transparent" pitchFamily="2" charset="-78"/>
              </a:rPr>
              <a:t>. </a:t>
            </a:r>
            <a:endParaRPr lang="fr-FR" sz="20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4077057" y="3986856"/>
            <a:ext cx="3822660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000" b="1" dirty="0" err="1" smtClean="0">
                <a:solidFill>
                  <a:srgbClr val="C00000"/>
                </a:solidFill>
                <a:cs typeface="Arabic Transparent" pitchFamily="2" charset="-78"/>
              </a:rPr>
              <a:t>الاشغولة</a:t>
            </a:r>
            <a:r>
              <a:rPr lang="ar-DZ" sz="2000" b="1" dirty="0" smtClean="0">
                <a:solidFill>
                  <a:srgbClr val="C00000"/>
                </a:solidFill>
                <a:cs typeface="Arabic Transparent" pitchFamily="2" charset="-78"/>
              </a:rPr>
              <a:t> 3: </a:t>
            </a:r>
            <a:r>
              <a:rPr lang="ar-DZ" sz="2000" b="1" dirty="0" err="1" smtClean="0">
                <a:solidFill>
                  <a:schemeClr val="tx1"/>
                </a:solidFill>
                <a:cs typeface="Arabic Transparent" pitchFamily="2" charset="-78"/>
              </a:rPr>
              <a:t>اشغولة</a:t>
            </a:r>
            <a:r>
              <a:rPr lang="ar-DZ" sz="2000" b="1" dirty="0" smtClean="0">
                <a:solidFill>
                  <a:schemeClr val="tx1"/>
                </a:solidFill>
                <a:cs typeface="Arabic Transparent" pitchFamily="2" charset="-78"/>
              </a:rPr>
              <a:t> الإتيان بقطع السكر.</a:t>
            </a:r>
            <a:endParaRPr lang="fr-FR" sz="20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3214678" y="4501792"/>
            <a:ext cx="3861945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000" b="1" dirty="0" err="1" smtClean="0">
                <a:solidFill>
                  <a:srgbClr val="C00000"/>
                </a:solidFill>
                <a:cs typeface="Arabic Transparent" pitchFamily="2" charset="-78"/>
              </a:rPr>
              <a:t>الاشغولة</a:t>
            </a:r>
            <a:r>
              <a:rPr lang="ar-DZ" sz="2000" b="1" dirty="0" smtClean="0">
                <a:solidFill>
                  <a:srgbClr val="C00000"/>
                </a:solidFill>
                <a:cs typeface="Arabic Transparent" pitchFamily="2" charset="-78"/>
              </a:rPr>
              <a:t> 4: </a:t>
            </a:r>
            <a:r>
              <a:rPr lang="ar-DZ" sz="2000" b="1" dirty="0" err="1" smtClean="0">
                <a:solidFill>
                  <a:schemeClr val="tx1"/>
                </a:solidFill>
                <a:cs typeface="Arabic Transparent" pitchFamily="2" charset="-78"/>
              </a:rPr>
              <a:t>اشغولة</a:t>
            </a:r>
            <a:r>
              <a:rPr lang="ar-DZ" sz="2000" b="1" dirty="0" smtClean="0">
                <a:solidFill>
                  <a:schemeClr val="tx1"/>
                </a:solidFill>
                <a:cs typeface="Arabic Transparent" pitchFamily="2" charset="-78"/>
              </a:rPr>
              <a:t> الخلط.</a:t>
            </a:r>
            <a:endParaRPr lang="fr-FR" sz="20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grpSp>
        <p:nvGrpSpPr>
          <p:cNvPr id="40" name="Groupe 39"/>
          <p:cNvGrpSpPr>
            <a:grpSpLocks noChangeAspect="1"/>
          </p:cNvGrpSpPr>
          <p:nvPr/>
        </p:nvGrpSpPr>
        <p:grpSpPr>
          <a:xfrm>
            <a:off x="0" y="285728"/>
            <a:ext cx="5634010" cy="2664000"/>
            <a:chOff x="50800" y="770967"/>
            <a:chExt cx="6311912" cy="2984542"/>
          </a:xfrm>
        </p:grpSpPr>
        <p:sp>
          <p:nvSpPr>
            <p:cNvPr id="64519" name="Rectangle 27"/>
            <p:cNvSpPr>
              <a:spLocks noChangeArrowheads="1"/>
            </p:cNvSpPr>
            <p:nvPr/>
          </p:nvSpPr>
          <p:spPr bwMode="auto">
            <a:xfrm>
              <a:off x="1946467" y="1438989"/>
              <a:ext cx="2576550" cy="1254633"/>
            </a:xfrm>
            <a:prstGeom prst="rect">
              <a:avLst/>
            </a:prstGeom>
            <a:noFill/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sz="1600"/>
            </a:p>
          </p:txBody>
        </p:sp>
        <p:sp>
          <p:nvSpPr>
            <p:cNvPr id="64520" name="Line 26"/>
            <p:cNvSpPr>
              <a:spLocks noChangeShapeType="1"/>
            </p:cNvSpPr>
            <p:nvPr/>
          </p:nvSpPr>
          <p:spPr bwMode="auto">
            <a:xfrm>
              <a:off x="2468249" y="1132023"/>
              <a:ext cx="0" cy="288227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64521" name="Line 25"/>
            <p:cNvSpPr>
              <a:spLocks noChangeShapeType="1"/>
            </p:cNvSpPr>
            <p:nvPr/>
          </p:nvSpPr>
          <p:spPr bwMode="auto">
            <a:xfrm flipH="1">
              <a:off x="1448413" y="1571612"/>
              <a:ext cx="468153" cy="0"/>
            </a:xfrm>
            <a:prstGeom prst="line">
              <a:avLst/>
            </a:prstGeom>
            <a:ln>
              <a:headEnd type="triangle" w="med" len="med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64522" name="Line 24"/>
            <p:cNvSpPr>
              <a:spLocks noChangeShapeType="1"/>
            </p:cNvSpPr>
            <p:nvPr/>
          </p:nvSpPr>
          <p:spPr bwMode="auto">
            <a:xfrm flipV="1">
              <a:off x="2652113" y="2705222"/>
              <a:ext cx="0" cy="39620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64523" name="Text Box 23"/>
            <p:cNvSpPr txBox="1">
              <a:spLocks noChangeArrowheads="1"/>
            </p:cNvSpPr>
            <p:nvPr/>
          </p:nvSpPr>
          <p:spPr bwMode="auto">
            <a:xfrm>
              <a:off x="3124471" y="770967"/>
              <a:ext cx="602277" cy="45420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fr-FR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C</a:t>
              </a:r>
              <a:endParaRPr lang="ar-DZ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64524" name="Text Box 22"/>
            <p:cNvSpPr txBox="1">
              <a:spLocks noChangeArrowheads="1"/>
            </p:cNvSpPr>
            <p:nvPr/>
          </p:nvSpPr>
          <p:spPr bwMode="auto">
            <a:xfrm>
              <a:off x="2158995" y="786686"/>
              <a:ext cx="602277" cy="421186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 </a:t>
              </a:r>
              <a:r>
                <a:rPr lang="fr-FR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W</a:t>
              </a:r>
              <a:endParaRPr lang="ar-DZ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sp>
          <p:nvSpPr>
            <p:cNvPr id="64525" name="Text Box 21"/>
            <p:cNvSpPr txBox="1">
              <a:spLocks noChangeArrowheads="1"/>
            </p:cNvSpPr>
            <p:nvPr/>
          </p:nvSpPr>
          <p:spPr bwMode="auto">
            <a:xfrm>
              <a:off x="4500805" y="2213542"/>
              <a:ext cx="1076410" cy="67996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تقارير</a:t>
              </a:r>
              <a:endParaRPr lang="ar-DZ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64526" name="Text Box 20"/>
            <p:cNvSpPr txBox="1">
              <a:spLocks noChangeArrowheads="1"/>
            </p:cNvSpPr>
            <p:nvPr/>
          </p:nvSpPr>
          <p:spPr bwMode="auto">
            <a:xfrm>
              <a:off x="3838851" y="779891"/>
              <a:ext cx="830373" cy="45687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     </a:t>
              </a:r>
              <a:r>
                <a:rPr lang="fr-FR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R</a:t>
              </a:r>
              <a:r>
                <a:rPr lang="ar-DZ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  </a:t>
              </a:r>
              <a:endParaRPr lang="ar-DZ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sp>
          <p:nvSpPr>
            <p:cNvPr id="64527" name="Text Box 19"/>
            <p:cNvSpPr txBox="1">
              <a:spLocks noChangeArrowheads="1"/>
            </p:cNvSpPr>
            <p:nvPr/>
          </p:nvSpPr>
          <p:spPr bwMode="auto">
            <a:xfrm>
              <a:off x="3245848" y="3075544"/>
              <a:ext cx="1076410" cy="67996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عاملين</a:t>
              </a:r>
              <a:endParaRPr lang="ar-DZ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64528" name="Text Box 18"/>
            <p:cNvSpPr txBox="1">
              <a:spLocks noChangeArrowheads="1"/>
            </p:cNvSpPr>
            <p:nvPr/>
          </p:nvSpPr>
          <p:spPr bwMode="auto">
            <a:xfrm>
              <a:off x="1963553" y="3070190"/>
              <a:ext cx="1196011" cy="67996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b="1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نظام آلي  </a:t>
              </a:r>
              <a:endParaRPr lang="ar-DZ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64532" name="Text Box 14"/>
            <p:cNvSpPr txBox="1">
              <a:spLocks noChangeArrowheads="1"/>
            </p:cNvSpPr>
            <p:nvPr/>
          </p:nvSpPr>
          <p:spPr bwMode="auto">
            <a:xfrm>
              <a:off x="3801635" y="2371641"/>
              <a:ext cx="765805" cy="3300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r" rtl="1"/>
              <a:r>
                <a:rPr lang="fr-FR" b="1" dirty="0" smtClean="0">
                  <a:ea typeface="Times New Roman" pitchFamily="18" charset="0"/>
                  <a:cs typeface="Arabic Transparent" pitchFamily="2" charset="-78"/>
                </a:rPr>
                <a:t>A-0</a:t>
              </a:r>
              <a:endParaRPr lang="ar-SA" dirty="0">
                <a:ea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64533" name="Line 13"/>
            <p:cNvSpPr>
              <a:spLocks noChangeShapeType="1"/>
            </p:cNvSpPr>
            <p:nvPr/>
          </p:nvSpPr>
          <p:spPr bwMode="auto">
            <a:xfrm>
              <a:off x="3549909" y="1109714"/>
              <a:ext cx="0" cy="288227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64534" name="Line 12"/>
            <p:cNvSpPr>
              <a:spLocks noChangeShapeType="1"/>
            </p:cNvSpPr>
            <p:nvPr/>
          </p:nvSpPr>
          <p:spPr bwMode="auto">
            <a:xfrm>
              <a:off x="4063530" y="1129346"/>
              <a:ext cx="0" cy="288227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64535" name="Line 11"/>
            <p:cNvSpPr>
              <a:spLocks noChangeShapeType="1"/>
            </p:cNvSpPr>
            <p:nvPr/>
          </p:nvSpPr>
          <p:spPr bwMode="auto">
            <a:xfrm flipH="1">
              <a:off x="1436568" y="2239954"/>
              <a:ext cx="468153" cy="0"/>
            </a:xfrm>
            <a:prstGeom prst="line">
              <a:avLst/>
            </a:prstGeom>
            <a:ln>
              <a:headEnd type="triangle" w="med" len="med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64536" name="Line 10"/>
            <p:cNvSpPr>
              <a:spLocks noChangeShapeType="1"/>
            </p:cNvSpPr>
            <p:nvPr/>
          </p:nvSpPr>
          <p:spPr bwMode="auto">
            <a:xfrm flipH="1">
              <a:off x="4537540" y="1737031"/>
              <a:ext cx="468153" cy="0"/>
            </a:xfrm>
            <a:prstGeom prst="line">
              <a:avLst/>
            </a:prstGeom>
            <a:ln>
              <a:headEnd type="triangle" w="med" len="med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64537" name="Line 9"/>
            <p:cNvSpPr>
              <a:spLocks noChangeShapeType="1"/>
            </p:cNvSpPr>
            <p:nvPr/>
          </p:nvSpPr>
          <p:spPr bwMode="auto">
            <a:xfrm flipH="1">
              <a:off x="4546937" y="2434842"/>
              <a:ext cx="287897" cy="0"/>
            </a:xfrm>
            <a:prstGeom prst="line">
              <a:avLst/>
            </a:prstGeom>
            <a:ln>
              <a:headEnd type="triangle" w="med" len="med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64538" name="Line 8"/>
            <p:cNvSpPr>
              <a:spLocks noChangeShapeType="1"/>
            </p:cNvSpPr>
            <p:nvPr/>
          </p:nvSpPr>
          <p:spPr bwMode="auto">
            <a:xfrm flipV="1">
              <a:off x="3843853" y="2714146"/>
              <a:ext cx="0" cy="39620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64539" name="Line 7"/>
            <p:cNvSpPr>
              <a:spLocks noChangeShapeType="1"/>
            </p:cNvSpPr>
            <p:nvPr/>
          </p:nvSpPr>
          <p:spPr bwMode="auto">
            <a:xfrm>
              <a:off x="2994534" y="1117745"/>
              <a:ext cx="0" cy="288227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64540" name="Text Box 6"/>
            <p:cNvSpPr txBox="1">
              <a:spLocks noChangeArrowheads="1"/>
            </p:cNvSpPr>
            <p:nvPr/>
          </p:nvSpPr>
          <p:spPr bwMode="auto">
            <a:xfrm>
              <a:off x="2540904" y="785794"/>
              <a:ext cx="727003" cy="421186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 </a:t>
              </a:r>
              <a:r>
                <a:rPr lang="fr-FR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E</a:t>
              </a:r>
              <a:endParaRPr lang="fr-FR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sp>
          <p:nvSpPr>
            <p:cNvPr id="37" name="Text Box 7"/>
            <p:cNvSpPr txBox="1">
              <a:spLocks noChangeArrowheads="1"/>
            </p:cNvSpPr>
            <p:nvPr/>
          </p:nvSpPr>
          <p:spPr bwMode="auto">
            <a:xfrm>
              <a:off x="500034" y="1357299"/>
              <a:ext cx="935065" cy="42862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مادة </a:t>
              </a:r>
              <a:r>
                <a:rPr lang="fr-FR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A</a:t>
              </a:r>
              <a:endParaRPr lang="ar-DZ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sp>
          <p:nvSpPr>
            <p:cNvPr id="44" name="Text Box 14"/>
            <p:cNvSpPr txBox="1">
              <a:spLocks noChangeArrowheads="1"/>
            </p:cNvSpPr>
            <p:nvPr/>
          </p:nvSpPr>
          <p:spPr bwMode="auto">
            <a:xfrm>
              <a:off x="4862514" y="1514453"/>
              <a:ext cx="1500198" cy="738201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علب بلاستيكية</a:t>
              </a:r>
              <a:endParaRPr lang="ar-DZ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endParaRPr>
            </a:p>
            <a:p>
              <a:pPr algn="r" rtl="1" eaLnBrk="0" hangingPunct="0"/>
              <a:r>
                <a:rPr lang="ar-DZ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مملوءة</a:t>
              </a:r>
              <a:endParaRPr lang="ar-DZ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sp>
          <p:nvSpPr>
            <p:cNvPr id="45" name="Text Box 15"/>
            <p:cNvSpPr txBox="1">
              <a:spLocks noChangeArrowheads="1"/>
            </p:cNvSpPr>
            <p:nvPr/>
          </p:nvSpPr>
          <p:spPr bwMode="auto">
            <a:xfrm>
              <a:off x="642910" y="2033578"/>
              <a:ext cx="731863" cy="487381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سكر</a:t>
              </a:r>
              <a:endParaRPr lang="ar-DZ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46" name="Text Box 16"/>
            <p:cNvSpPr txBox="1">
              <a:spLocks noChangeArrowheads="1"/>
            </p:cNvSpPr>
            <p:nvPr/>
          </p:nvSpPr>
          <p:spPr bwMode="auto">
            <a:xfrm>
              <a:off x="1870056" y="1714488"/>
              <a:ext cx="2635248" cy="57150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sz="24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حضر مزيج </a:t>
              </a:r>
              <a:r>
                <a:rPr lang="ar-DZ" sz="2400" b="1" dirty="0" err="1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شكولاتة</a:t>
              </a:r>
              <a:endParaRPr lang="ar-DZ" sz="2400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35" name="Text Box 7"/>
            <p:cNvSpPr txBox="1">
              <a:spLocks noChangeArrowheads="1"/>
            </p:cNvSpPr>
            <p:nvPr/>
          </p:nvSpPr>
          <p:spPr bwMode="auto">
            <a:xfrm>
              <a:off x="493663" y="1714488"/>
              <a:ext cx="935065" cy="42862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مادة </a:t>
              </a:r>
              <a:r>
                <a:rPr lang="fr-FR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B</a:t>
              </a:r>
              <a:endParaRPr lang="ar-DZ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sp>
          <p:nvSpPr>
            <p:cNvPr id="36" name="Text Box 15"/>
            <p:cNvSpPr txBox="1">
              <a:spLocks noChangeArrowheads="1"/>
            </p:cNvSpPr>
            <p:nvPr/>
          </p:nvSpPr>
          <p:spPr bwMode="auto">
            <a:xfrm>
              <a:off x="50800" y="2357430"/>
              <a:ext cx="1428760" cy="487381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علب بلاستيكية</a:t>
              </a:r>
              <a:endParaRPr lang="ar-DZ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38" name="Line 11"/>
            <p:cNvSpPr>
              <a:spLocks noChangeShapeType="1"/>
            </p:cNvSpPr>
            <p:nvPr/>
          </p:nvSpPr>
          <p:spPr bwMode="auto">
            <a:xfrm flipH="1">
              <a:off x="1454128" y="1916102"/>
              <a:ext cx="468153" cy="0"/>
            </a:xfrm>
            <a:prstGeom prst="line">
              <a:avLst/>
            </a:prstGeom>
            <a:ln>
              <a:headEnd type="triangle" w="med" len="med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39" name="Line 11"/>
            <p:cNvSpPr>
              <a:spLocks noChangeShapeType="1"/>
            </p:cNvSpPr>
            <p:nvPr/>
          </p:nvSpPr>
          <p:spPr bwMode="auto">
            <a:xfrm flipH="1">
              <a:off x="1449366" y="2571744"/>
              <a:ext cx="468153" cy="0"/>
            </a:xfrm>
            <a:prstGeom prst="line">
              <a:avLst/>
            </a:prstGeom>
            <a:ln>
              <a:headEnd type="triangle" w="med" len="med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</p:grpSp>
      <p:sp>
        <p:nvSpPr>
          <p:cNvPr id="41" name="ZoneTexte 40"/>
          <p:cNvSpPr txBox="1"/>
          <p:nvPr/>
        </p:nvSpPr>
        <p:spPr>
          <a:xfrm>
            <a:off x="2643174" y="5100592"/>
            <a:ext cx="3861945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000" b="1" dirty="0" err="1" smtClean="0">
                <a:solidFill>
                  <a:srgbClr val="C00000"/>
                </a:solidFill>
                <a:cs typeface="Arabic Transparent" pitchFamily="2" charset="-78"/>
              </a:rPr>
              <a:t>الاشغولة</a:t>
            </a:r>
            <a:r>
              <a:rPr lang="ar-DZ" sz="2000" b="1" dirty="0" smtClean="0">
                <a:solidFill>
                  <a:srgbClr val="C00000"/>
                </a:solidFill>
                <a:cs typeface="Arabic Transparent" pitchFamily="2" charset="-78"/>
              </a:rPr>
              <a:t> 5: </a:t>
            </a:r>
            <a:r>
              <a:rPr lang="ar-DZ" sz="2000" b="1" dirty="0" smtClean="0">
                <a:solidFill>
                  <a:schemeClr val="tx1"/>
                </a:solidFill>
                <a:cs typeface="Arabic Transparent" pitchFamily="2" charset="-78"/>
              </a:rPr>
              <a:t>ملا العلب وإخلائها.</a:t>
            </a:r>
            <a:endParaRPr lang="fr-FR" sz="20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5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76" grpId="0"/>
      <p:bldP spid="29" grpId="0"/>
      <p:bldP spid="30" grpId="0"/>
      <p:bldP spid="31" grpId="0"/>
      <p:bldP spid="32" grpId="0"/>
      <p:bldP spid="33" grpId="0"/>
      <p:bldP spid="34" grpId="0"/>
      <p:bldP spid="41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" name="Groupe 104"/>
          <p:cNvGrpSpPr/>
          <p:nvPr/>
        </p:nvGrpSpPr>
        <p:grpSpPr>
          <a:xfrm>
            <a:off x="227461" y="1225794"/>
            <a:ext cx="8630819" cy="4274908"/>
            <a:chOff x="0" y="1225794"/>
            <a:chExt cx="8630819" cy="4274908"/>
          </a:xfrm>
        </p:grpSpPr>
        <p:sp>
          <p:nvSpPr>
            <p:cNvPr id="4" name="Text Box 102"/>
            <p:cNvSpPr txBox="1">
              <a:spLocks noChangeAspect="1" noChangeArrowheads="1"/>
            </p:cNvSpPr>
            <p:nvPr/>
          </p:nvSpPr>
          <p:spPr bwMode="auto">
            <a:xfrm>
              <a:off x="2500298" y="1285860"/>
              <a:ext cx="737980" cy="35010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abic Transparent" pitchFamily="2" charset="-78"/>
                </a:rPr>
                <a:t>………..</a:t>
              </a:r>
              <a:endPara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5" name="Group 45"/>
            <p:cNvGrpSpPr>
              <a:grpSpLocks/>
            </p:cNvGrpSpPr>
            <p:nvPr/>
          </p:nvGrpSpPr>
          <p:grpSpPr bwMode="auto">
            <a:xfrm>
              <a:off x="2399595" y="1638360"/>
              <a:ext cx="511966" cy="786095"/>
              <a:chOff x="3679" y="9181"/>
              <a:chExt cx="767" cy="1065"/>
            </a:xfrm>
          </p:grpSpPr>
          <p:sp>
            <p:nvSpPr>
              <p:cNvPr id="6" name="Line 46"/>
              <p:cNvSpPr>
                <a:spLocks noChangeAspect="1" noChangeShapeType="1"/>
              </p:cNvSpPr>
              <p:nvPr/>
            </p:nvSpPr>
            <p:spPr bwMode="auto">
              <a:xfrm rot="21060000" flipH="1">
                <a:off x="3679" y="9711"/>
                <a:ext cx="295" cy="535"/>
              </a:xfrm>
              <a:prstGeom prst="line">
                <a:avLst/>
              </a:prstGeom>
              <a:ln w="12700"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400" b="1"/>
              </a:p>
            </p:txBody>
          </p:sp>
          <p:sp>
            <p:nvSpPr>
              <p:cNvPr id="7" name="Line 47"/>
              <p:cNvSpPr>
                <a:spLocks noChangeAspect="1" noChangeShapeType="1"/>
              </p:cNvSpPr>
              <p:nvPr/>
            </p:nvSpPr>
            <p:spPr bwMode="auto">
              <a:xfrm>
                <a:off x="3927" y="9684"/>
                <a:ext cx="153" cy="209"/>
              </a:xfrm>
              <a:prstGeom prst="line">
                <a:avLst/>
              </a:prstGeom>
              <a:ln w="1270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400" b="1"/>
              </a:p>
            </p:txBody>
          </p:sp>
          <p:sp>
            <p:nvSpPr>
              <p:cNvPr id="8" name="Line 48"/>
              <p:cNvSpPr>
                <a:spLocks noChangeShapeType="1"/>
              </p:cNvSpPr>
              <p:nvPr/>
            </p:nvSpPr>
            <p:spPr bwMode="auto">
              <a:xfrm rot="20940000" flipV="1">
                <a:off x="4007" y="9181"/>
                <a:ext cx="439" cy="684"/>
              </a:xfrm>
              <a:prstGeom prst="line">
                <a:avLst/>
              </a:prstGeom>
              <a:ln w="1270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400" b="1"/>
              </a:p>
            </p:txBody>
          </p:sp>
        </p:grpSp>
        <p:sp>
          <p:nvSpPr>
            <p:cNvPr id="9" name="Text Box 116"/>
            <p:cNvSpPr txBox="1">
              <a:spLocks noChangeAspect="1" noChangeArrowheads="1"/>
            </p:cNvSpPr>
            <p:nvPr/>
          </p:nvSpPr>
          <p:spPr bwMode="auto">
            <a:xfrm>
              <a:off x="7715272" y="2772030"/>
              <a:ext cx="915547" cy="37121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r-FR" sz="14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………</a:t>
              </a:r>
              <a:endParaRPr lang="ar-DZ" sz="1400" b="1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sp>
          <p:nvSpPr>
            <p:cNvPr id="10" name="Line 26"/>
            <p:cNvSpPr>
              <a:spLocks noChangeAspect="1" noChangeShapeType="1"/>
            </p:cNvSpPr>
            <p:nvPr/>
          </p:nvSpPr>
          <p:spPr bwMode="auto">
            <a:xfrm>
              <a:off x="7546487" y="2941123"/>
              <a:ext cx="324000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b="1"/>
            </a:p>
          </p:txBody>
        </p:sp>
        <p:cxnSp>
          <p:nvCxnSpPr>
            <p:cNvPr id="11" name="Connecteur en angle 10"/>
            <p:cNvCxnSpPr/>
            <p:nvPr/>
          </p:nvCxnSpPr>
          <p:spPr>
            <a:xfrm>
              <a:off x="4000528" y="2375742"/>
              <a:ext cx="828000" cy="540000"/>
            </a:xfrm>
            <a:prstGeom prst="bentConnector3">
              <a:avLst>
                <a:gd name="adj1" fmla="val 60040"/>
              </a:avLst>
            </a:prstGeom>
            <a:ln w="15875"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2" name="Text Box 61"/>
            <p:cNvSpPr txBox="1">
              <a:spLocks noChangeAspect="1" noChangeArrowheads="1"/>
            </p:cNvSpPr>
            <p:nvPr/>
          </p:nvSpPr>
          <p:spPr bwMode="auto">
            <a:xfrm>
              <a:off x="2853910" y="3113921"/>
              <a:ext cx="1148458" cy="45795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abic Transparent" pitchFamily="2" charset="-78"/>
                </a:rPr>
                <a:t>………..</a:t>
              </a:r>
              <a:endPara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Text Box 7"/>
            <p:cNvSpPr txBox="1">
              <a:spLocks noChangeArrowheads="1"/>
            </p:cNvSpPr>
            <p:nvPr/>
          </p:nvSpPr>
          <p:spPr bwMode="auto">
            <a:xfrm>
              <a:off x="2977491" y="2294205"/>
              <a:ext cx="1008000" cy="535526"/>
            </a:xfrm>
            <a:prstGeom prst="rect">
              <a:avLst/>
            </a:prstGeom>
            <a:ln w="15875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Line 8"/>
            <p:cNvSpPr>
              <a:spLocks noChangeAspect="1" noChangeShapeType="1"/>
            </p:cNvSpPr>
            <p:nvPr/>
          </p:nvSpPr>
          <p:spPr bwMode="auto">
            <a:xfrm>
              <a:off x="3082649" y="2054047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b="1"/>
            </a:p>
          </p:txBody>
        </p:sp>
        <p:sp>
          <p:nvSpPr>
            <p:cNvPr id="15" name="Line 9"/>
            <p:cNvSpPr>
              <a:spLocks noChangeAspect="1" noChangeShapeType="1"/>
            </p:cNvSpPr>
            <p:nvPr/>
          </p:nvSpPr>
          <p:spPr bwMode="auto">
            <a:xfrm>
              <a:off x="3473177" y="2045776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b="1"/>
            </a:p>
          </p:txBody>
        </p:sp>
        <p:sp>
          <p:nvSpPr>
            <p:cNvPr id="16" name="Line 10"/>
            <p:cNvSpPr>
              <a:spLocks noChangeAspect="1" noChangeShapeType="1"/>
            </p:cNvSpPr>
            <p:nvPr/>
          </p:nvSpPr>
          <p:spPr bwMode="auto">
            <a:xfrm flipV="1">
              <a:off x="3434302" y="2847677"/>
              <a:ext cx="0" cy="237099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b="1"/>
            </a:p>
          </p:txBody>
        </p:sp>
        <p:sp>
          <p:nvSpPr>
            <p:cNvPr id="17" name="Line 12"/>
            <p:cNvSpPr>
              <a:spLocks noChangeAspect="1" noChangeShapeType="1"/>
            </p:cNvSpPr>
            <p:nvPr/>
          </p:nvSpPr>
          <p:spPr bwMode="auto">
            <a:xfrm>
              <a:off x="3992098" y="2722648"/>
              <a:ext cx="226964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b="1"/>
            </a:p>
          </p:txBody>
        </p:sp>
        <p:sp>
          <p:nvSpPr>
            <p:cNvPr id="18" name="Text Box 109"/>
            <p:cNvSpPr txBox="1">
              <a:spLocks noChangeArrowheads="1"/>
            </p:cNvSpPr>
            <p:nvPr/>
          </p:nvSpPr>
          <p:spPr bwMode="auto">
            <a:xfrm>
              <a:off x="2775504" y="2375742"/>
              <a:ext cx="1153554" cy="4762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abic Transparent" pitchFamily="2" charset="-78"/>
                </a:rPr>
                <a:t>………………</a:t>
              </a:r>
            </a:p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Line 9"/>
            <p:cNvSpPr>
              <a:spLocks noChangeAspect="1" noChangeShapeType="1"/>
            </p:cNvSpPr>
            <p:nvPr/>
          </p:nvSpPr>
          <p:spPr bwMode="auto">
            <a:xfrm>
              <a:off x="3858942" y="2050560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b="1"/>
            </a:p>
          </p:txBody>
        </p:sp>
        <p:sp>
          <p:nvSpPr>
            <p:cNvPr id="20" name="ZoneTexte 19"/>
            <p:cNvSpPr txBox="1"/>
            <p:nvPr/>
          </p:nvSpPr>
          <p:spPr>
            <a:xfrm>
              <a:off x="2915960" y="1789300"/>
              <a:ext cx="357190" cy="26161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100" b="1" dirty="0" smtClean="0">
                  <a:solidFill>
                    <a:schemeClr val="tx1"/>
                  </a:solidFill>
                </a:rPr>
                <a:t>…</a:t>
              </a:r>
              <a:endParaRPr lang="fr-FR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21" name="ZoneTexte 20"/>
            <p:cNvSpPr txBox="1"/>
            <p:nvPr/>
          </p:nvSpPr>
          <p:spPr>
            <a:xfrm>
              <a:off x="3325538" y="1794063"/>
              <a:ext cx="357190" cy="26161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100" b="1" dirty="0" smtClean="0">
                  <a:solidFill>
                    <a:schemeClr val="tx1"/>
                  </a:solidFill>
                </a:rPr>
                <a:t>…</a:t>
              </a:r>
              <a:endParaRPr lang="fr-FR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22" name="ZoneTexte 21"/>
            <p:cNvSpPr txBox="1"/>
            <p:nvPr/>
          </p:nvSpPr>
          <p:spPr>
            <a:xfrm>
              <a:off x="3697016" y="1793383"/>
              <a:ext cx="357190" cy="26161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100" b="1" dirty="0" smtClean="0">
                  <a:solidFill>
                    <a:schemeClr val="tx1"/>
                  </a:solidFill>
                </a:rPr>
                <a:t>…</a:t>
              </a:r>
              <a:endParaRPr lang="fr-FR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23" name="ZoneTexte 22"/>
            <p:cNvSpPr txBox="1"/>
            <p:nvPr/>
          </p:nvSpPr>
          <p:spPr>
            <a:xfrm>
              <a:off x="3725591" y="2596664"/>
              <a:ext cx="285752" cy="26161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sz="1050" b="1" dirty="0" smtClean="0">
                  <a:solidFill>
                    <a:schemeClr val="tx1"/>
                  </a:solidFill>
                </a:rPr>
                <a:t>2</a:t>
              </a:r>
              <a:endParaRPr lang="fr-FR" sz="1050" b="1" dirty="0">
                <a:solidFill>
                  <a:schemeClr val="tx1"/>
                </a:solidFill>
              </a:endParaRPr>
            </a:p>
          </p:txBody>
        </p:sp>
        <p:sp>
          <p:nvSpPr>
            <p:cNvPr id="24" name="ZoneTexte 23"/>
            <p:cNvSpPr txBox="1"/>
            <p:nvPr/>
          </p:nvSpPr>
          <p:spPr>
            <a:xfrm>
              <a:off x="3879523" y="2764940"/>
              <a:ext cx="679574" cy="26161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100" b="1" dirty="0" smtClean="0">
                  <a:solidFill>
                    <a:schemeClr val="tx1"/>
                  </a:solidFill>
                </a:rPr>
                <a:t>….</a:t>
              </a:r>
              <a:endParaRPr lang="fr-FR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25" name="Text Box 61"/>
            <p:cNvSpPr txBox="1">
              <a:spLocks noChangeAspect="1" noChangeArrowheads="1"/>
            </p:cNvSpPr>
            <p:nvPr/>
          </p:nvSpPr>
          <p:spPr bwMode="auto">
            <a:xfrm>
              <a:off x="1080895" y="3185359"/>
              <a:ext cx="1148458" cy="45795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abic Transparent" pitchFamily="2" charset="-78"/>
                </a:rPr>
                <a:t>……….</a:t>
              </a:r>
              <a:endPara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Line 4"/>
            <p:cNvSpPr>
              <a:spLocks noChangeShapeType="1"/>
            </p:cNvSpPr>
            <p:nvPr/>
          </p:nvSpPr>
          <p:spPr bwMode="auto">
            <a:xfrm>
              <a:off x="890331" y="2636213"/>
              <a:ext cx="302619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b="1"/>
            </a:p>
          </p:txBody>
        </p:sp>
        <p:sp>
          <p:nvSpPr>
            <p:cNvPr id="27" name="Text Box 7"/>
            <p:cNvSpPr txBox="1">
              <a:spLocks noChangeArrowheads="1"/>
            </p:cNvSpPr>
            <p:nvPr/>
          </p:nvSpPr>
          <p:spPr bwMode="auto">
            <a:xfrm>
              <a:off x="1204476" y="2305060"/>
              <a:ext cx="1008000" cy="535526"/>
            </a:xfrm>
            <a:prstGeom prst="rect">
              <a:avLst/>
            </a:prstGeom>
            <a:ln w="15875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Line 8"/>
            <p:cNvSpPr>
              <a:spLocks noChangeAspect="1" noChangeShapeType="1"/>
            </p:cNvSpPr>
            <p:nvPr/>
          </p:nvSpPr>
          <p:spPr bwMode="auto">
            <a:xfrm>
              <a:off x="1309634" y="2064902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b="1"/>
            </a:p>
          </p:txBody>
        </p:sp>
        <p:sp>
          <p:nvSpPr>
            <p:cNvPr id="29" name="Line 9"/>
            <p:cNvSpPr>
              <a:spLocks noChangeAspect="1" noChangeShapeType="1"/>
            </p:cNvSpPr>
            <p:nvPr/>
          </p:nvSpPr>
          <p:spPr bwMode="auto">
            <a:xfrm>
              <a:off x="1700162" y="2056631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b="1"/>
            </a:p>
          </p:txBody>
        </p:sp>
        <p:sp>
          <p:nvSpPr>
            <p:cNvPr id="30" name="Line 10"/>
            <p:cNvSpPr>
              <a:spLocks noChangeAspect="1" noChangeShapeType="1"/>
            </p:cNvSpPr>
            <p:nvPr/>
          </p:nvSpPr>
          <p:spPr bwMode="auto">
            <a:xfrm flipV="1">
              <a:off x="1661287" y="2858532"/>
              <a:ext cx="0" cy="237099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b="1"/>
            </a:p>
          </p:txBody>
        </p:sp>
        <p:sp>
          <p:nvSpPr>
            <p:cNvPr id="31" name="Line 12"/>
            <p:cNvSpPr>
              <a:spLocks noChangeAspect="1" noChangeShapeType="1"/>
            </p:cNvSpPr>
            <p:nvPr/>
          </p:nvSpPr>
          <p:spPr bwMode="auto">
            <a:xfrm>
              <a:off x="2220086" y="2733503"/>
              <a:ext cx="226964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b="1"/>
            </a:p>
          </p:txBody>
        </p:sp>
        <p:sp>
          <p:nvSpPr>
            <p:cNvPr id="32" name="Text Box 109"/>
            <p:cNvSpPr txBox="1">
              <a:spLocks noChangeArrowheads="1"/>
            </p:cNvSpPr>
            <p:nvPr/>
          </p:nvSpPr>
          <p:spPr bwMode="auto">
            <a:xfrm>
              <a:off x="1149131" y="2386597"/>
              <a:ext cx="1012980" cy="489211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/>
                  <a:ea typeface="Arial" pitchFamily="34" charset="0"/>
                  <a:cs typeface="Arial"/>
                </a:rPr>
                <a:t>……………</a:t>
              </a:r>
              <a:endParaRPr kumimoji="0" lang="fr-F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ZoneTexte 32"/>
            <p:cNvSpPr txBox="1"/>
            <p:nvPr/>
          </p:nvSpPr>
          <p:spPr>
            <a:xfrm>
              <a:off x="0" y="2430292"/>
              <a:ext cx="936000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lvl="0" algn="r" rtl="1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fr-FR" sz="1400" b="1" dirty="0" smtClean="0">
                  <a:solidFill>
                    <a:schemeClr val="tx1"/>
                  </a:solidFill>
                </a:rPr>
                <a:t>………</a:t>
              </a:r>
              <a:endParaRPr lang="fr-FR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Line 9"/>
            <p:cNvSpPr>
              <a:spLocks noChangeAspect="1" noChangeShapeType="1"/>
            </p:cNvSpPr>
            <p:nvPr/>
          </p:nvSpPr>
          <p:spPr bwMode="auto">
            <a:xfrm>
              <a:off x="2085927" y="2061415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b="1"/>
            </a:p>
          </p:txBody>
        </p:sp>
        <p:sp>
          <p:nvSpPr>
            <p:cNvPr id="35" name="ZoneTexte 34"/>
            <p:cNvSpPr txBox="1"/>
            <p:nvPr/>
          </p:nvSpPr>
          <p:spPr>
            <a:xfrm>
              <a:off x="1142945" y="1800155"/>
              <a:ext cx="357190" cy="26161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100" b="1" dirty="0" smtClean="0">
                  <a:solidFill>
                    <a:schemeClr val="tx1"/>
                  </a:solidFill>
                </a:rPr>
                <a:t>…</a:t>
              </a:r>
              <a:endParaRPr lang="fr-FR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36" name="ZoneTexte 35"/>
            <p:cNvSpPr txBox="1"/>
            <p:nvPr/>
          </p:nvSpPr>
          <p:spPr>
            <a:xfrm>
              <a:off x="1552523" y="1804918"/>
              <a:ext cx="357190" cy="26161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100" b="1" dirty="0" smtClean="0">
                  <a:solidFill>
                    <a:schemeClr val="tx1"/>
                  </a:solidFill>
                </a:rPr>
                <a:t>…</a:t>
              </a:r>
              <a:endParaRPr lang="fr-FR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37" name="ZoneTexte 36"/>
            <p:cNvSpPr txBox="1"/>
            <p:nvPr/>
          </p:nvSpPr>
          <p:spPr>
            <a:xfrm>
              <a:off x="1924001" y="1804238"/>
              <a:ext cx="357190" cy="26161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100" b="1" dirty="0" smtClean="0">
                  <a:solidFill>
                    <a:schemeClr val="tx1"/>
                  </a:solidFill>
                </a:rPr>
                <a:t>…</a:t>
              </a:r>
              <a:endParaRPr lang="fr-FR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38" name="ZoneTexte 37"/>
            <p:cNvSpPr txBox="1"/>
            <p:nvPr/>
          </p:nvSpPr>
          <p:spPr>
            <a:xfrm>
              <a:off x="1952576" y="2607519"/>
              <a:ext cx="285752" cy="26161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050" b="1" dirty="0" smtClean="0">
                  <a:solidFill>
                    <a:schemeClr val="tx1"/>
                  </a:solidFill>
                </a:rPr>
                <a:t>1</a:t>
              </a:r>
              <a:endParaRPr lang="fr-FR" sz="1050" b="1" dirty="0">
                <a:solidFill>
                  <a:schemeClr val="tx1"/>
                </a:solidFill>
              </a:endParaRPr>
            </a:p>
          </p:txBody>
        </p:sp>
        <p:sp>
          <p:nvSpPr>
            <p:cNvPr id="39" name="ZoneTexte 38"/>
            <p:cNvSpPr txBox="1"/>
            <p:nvPr/>
          </p:nvSpPr>
          <p:spPr>
            <a:xfrm>
              <a:off x="2106508" y="2775795"/>
              <a:ext cx="679574" cy="26161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100" b="1" dirty="0" smtClean="0">
                  <a:solidFill>
                    <a:schemeClr val="tx1"/>
                  </a:solidFill>
                </a:rPr>
                <a:t>…..</a:t>
              </a:r>
              <a:endParaRPr lang="fr-FR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40" name="Line 4"/>
            <p:cNvSpPr>
              <a:spLocks noChangeShapeType="1"/>
            </p:cNvSpPr>
            <p:nvPr/>
          </p:nvSpPr>
          <p:spPr bwMode="auto">
            <a:xfrm>
              <a:off x="2214577" y="2463386"/>
              <a:ext cx="756000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b="1"/>
            </a:p>
          </p:txBody>
        </p:sp>
        <p:sp>
          <p:nvSpPr>
            <p:cNvPr id="41" name="Text Box 61"/>
            <p:cNvSpPr txBox="1">
              <a:spLocks noChangeAspect="1" noChangeArrowheads="1"/>
            </p:cNvSpPr>
            <p:nvPr/>
          </p:nvSpPr>
          <p:spPr bwMode="auto">
            <a:xfrm>
              <a:off x="4703135" y="3613987"/>
              <a:ext cx="1148458" cy="45795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abic Transparent" pitchFamily="2" charset="-78"/>
                </a:rPr>
                <a:t>……….</a:t>
              </a:r>
              <a:endPara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" name="Text Box 7"/>
            <p:cNvSpPr txBox="1">
              <a:spLocks noChangeArrowheads="1"/>
            </p:cNvSpPr>
            <p:nvPr/>
          </p:nvSpPr>
          <p:spPr bwMode="auto">
            <a:xfrm>
              <a:off x="4826716" y="2790015"/>
              <a:ext cx="1008000" cy="535526"/>
            </a:xfrm>
            <a:prstGeom prst="rect">
              <a:avLst/>
            </a:prstGeom>
            <a:ln w="15875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" name="Line 8"/>
            <p:cNvSpPr>
              <a:spLocks noChangeAspect="1" noChangeShapeType="1"/>
            </p:cNvSpPr>
            <p:nvPr/>
          </p:nvSpPr>
          <p:spPr bwMode="auto">
            <a:xfrm>
              <a:off x="4931874" y="2549857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b="1"/>
            </a:p>
          </p:txBody>
        </p:sp>
        <p:sp>
          <p:nvSpPr>
            <p:cNvPr id="44" name="Line 9"/>
            <p:cNvSpPr>
              <a:spLocks noChangeAspect="1" noChangeShapeType="1"/>
            </p:cNvSpPr>
            <p:nvPr/>
          </p:nvSpPr>
          <p:spPr bwMode="auto">
            <a:xfrm>
              <a:off x="5205449" y="2541586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b="1"/>
            </a:p>
          </p:txBody>
        </p:sp>
        <p:sp>
          <p:nvSpPr>
            <p:cNvPr id="45" name="Line 10"/>
            <p:cNvSpPr>
              <a:spLocks noChangeAspect="1" noChangeShapeType="1"/>
            </p:cNvSpPr>
            <p:nvPr/>
          </p:nvSpPr>
          <p:spPr bwMode="auto">
            <a:xfrm flipV="1">
              <a:off x="5283527" y="3343487"/>
              <a:ext cx="0" cy="237099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b="1"/>
            </a:p>
          </p:txBody>
        </p:sp>
        <p:sp>
          <p:nvSpPr>
            <p:cNvPr id="46" name="Line 12"/>
            <p:cNvSpPr>
              <a:spLocks noChangeAspect="1" noChangeShapeType="1"/>
            </p:cNvSpPr>
            <p:nvPr/>
          </p:nvSpPr>
          <p:spPr bwMode="auto">
            <a:xfrm>
              <a:off x="5842326" y="3218458"/>
              <a:ext cx="226964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b="1"/>
            </a:p>
          </p:txBody>
        </p:sp>
        <p:sp>
          <p:nvSpPr>
            <p:cNvPr id="47" name="Text Box 109"/>
            <p:cNvSpPr txBox="1">
              <a:spLocks noChangeArrowheads="1"/>
            </p:cNvSpPr>
            <p:nvPr/>
          </p:nvSpPr>
          <p:spPr bwMode="auto">
            <a:xfrm>
              <a:off x="4572000" y="2871552"/>
              <a:ext cx="1153554" cy="4762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 algn="r" rtl="1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fr-FR" sz="1200" b="1" dirty="0" smtClean="0">
                  <a:solidFill>
                    <a:schemeClr val="tx1"/>
                  </a:solidFill>
                  <a:latin typeface="Calibri" pitchFamily="34" charset="0"/>
                  <a:ea typeface="Arial" pitchFamily="34" charset="0"/>
                  <a:cs typeface="Arabic Transparent" pitchFamily="2" charset="-78"/>
                </a:rPr>
                <a:t>…………….</a:t>
              </a:r>
              <a:endPara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" pitchFamily="34" charset="0"/>
                <a:cs typeface="Arabic Transparent" pitchFamily="2" charset="-78"/>
              </a:endParaRPr>
            </a:p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8" name="Line 9"/>
            <p:cNvSpPr>
              <a:spLocks noChangeAspect="1" noChangeShapeType="1"/>
            </p:cNvSpPr>
            <p:nvPr/>
          </p:nvSpPr>
          <p:spPr bwMode="auto">
            <a:xfrm>
              <a:off x="5483963" y="2546370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b="1"/>
            </a:p>
          </p:txBody>
        </p:sp>
        <p:sp>
          <p:nvSpPr>
            <p:cNvPr id="49" name="ZoneTexte 48"/>
            <p:cNvSpPr txBox="1"/>
            <p:nvPr/>
          </p:nvSpPr>
          <p:spPr>
            <a:xfrm>
              <a:off x="4765185" y="2285110"/>
              <a:ext cx="357190" cy="26161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100" b="1" dirty="0" smtClean="0">
                  <a:solidFill>
                    <a:schemeClr val="tx1"/>
                  </a:solidFill>
                </a:rPr>
                <a:t>…</a:t>
              </a:r>
              <a:endParaRPr lang="fr-FR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50" name="ZoneTexte 49"/>
            <p:cNvSpPr txBox="1"/>
            <p:nvPr/>
          </p:nvSpPr>
          <p:spPr>
            <a:xfrm>
              <a:off x="5057810" y="2289873"/>
              <a:ext cx="357190" cy="26161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100" b="1" dirty="0" smtClean="0">
                  <a:solidFill>
                    <a:schemeClr val="tx1"/>
                  </a:solidFill>
                </a:rPr>
                <a:t>…</a:t>
              </a:r>
              <a:endParaRPr lang="fr-FR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51" name="ZoneTexte 50"/>
            <p:cNvSpPr txBox="1"/>
            <p:nvPr/>
          </p:nvSpPr>
          <p:spPr>
            <a:xfrm>
              <a:off x="5322037" y="2289193"/>
              <a:ext cx="357190" cy="26161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100" b="1" dirty="0" smtClean="0">
                  <a:solidFill>
                    <a:schemeClr val="tx1"/>
                  </a:solidFill>
                </a:rPr>
                <a:t>…</a:t>
              </a:r>
              <a:endParaRPr lang="fr-FR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52" name="ZoneTexte 51"/>
            <p:cNvSpPr txBox="1"/>
            <p:nvPr/>
          </p:nvSpPr>
          <p:spPr>
            <a:xfrm>
              <a:off x="5574816" y="3092474"/>
              <a:ext cx="285752" cy="26161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sz="1050" b="1" dirty="0" smtClean="0">
                  <a:solidFill>
                    <a:schemeClr val="tx1"/>
                  </a:solidFill>
                </a:rPr>
                <a:t>4</a:t>
              </a:r>
              <a:endParaRPr lang="fr-FR" sz="1050" b="1" dirty="0">
                <a:solidFill>
                  <a:schemeClr val="tx1"/>
                </a:solidFill>
              </a:endParaRPr>
            </a:p>
          </p:txBody>
        </p:sp>
        <p:sp>
          <p:nvSpPr>
            <p:cNvPr id="53" name="ZoneTexte 52"/>
            <p:cNvSpPr txBox="1"/>
            <p:nvPr/>
          </p:nvSpPr>
          <p:spPr>
            <a:xfrm>
              <a:off x="5728748" y="3260750"/>
              <a:ext cx="679574" cy="26161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100" b="1" dirty="0" smtClean="0">
                  <a:solidFill>
                    <a:schemeClr val="tx1"/>
                  </a:solidFill>
                </a:rPr>
                <a:t>…..</a:t>
              </a:r>
              <a:endParaRPr lang="fr-FR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54" name="Text Box 61"/>
            <p:cNvSpPr txBox="1">
              <a:spLocks noChangeAspect="1" noChangeArrowheads="1"/>
            </p:cNvSpPr>
            <p:nvPr/>
          </p:nvSpPr>
          <p:spPr bwMode="auto">
            <a:xfrm>
              <a:off x="6265804" y="3613987"/>
              <a:ext cx="1449468" cy="45795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abic Transparent" pitchFamily="2" charset="-78"/>
                </a:rPr>
                <a:t>……….</a:t>
              </a:r>
              <a:endPara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5" name="Text Box 7"/>
            <p:cNvSpPr txBox="1">
              <a:spLocks noChangeArrowheads="1"/>
            </p:cNvSpPr>
            <p:nvPr/>
          </p:nvSpPr>
          <p:spPr bwMode="auto">
            <a:xfrm>
              <a:off x="6532293" y="2779160"/>
              <a:ext cx="1008000" cy="535526"/>
            </a:xfrm>
            <a:prstGeom prst="rect">
              <a:avLst/>
            </a:prstGeom>
            <a:ln w="15875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6" name="Line 8"/>
            <p:cNvSpPr>
              <a:spLocks noChangeAspect="1" noChangeShapeType="1"/>
            </p:cNvSpPr>
            <p:nvPr/>
          </p:nvSpPr>
          <p:spPr bwMode="auto">
            <a:xfrm>
              <a:off x="6637451" y="2539002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b="1"/>
            </a:p>
          </p:txBody>
        </p:sp>
        <p:sp>
          <p:nvSpPr>
            <p:cNvPr id="57" name="Line 9"/>
            <p:cNvSpPr>
              <a:spLocks noChangeAspect="1" noChangeShapeType="1"/>
            </p:cNvSpPr>
            <p:nvPr/>
          </p:nvSpPr>
          <p:spPr bwMode="auto">
            <a:xfrm>
              <a:off x="6910499" y="2530731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b="1"/>
            </a:p>
          </p:txBody>
        </p:sp>
        <p:sp>
          <p:nvSpPr>
            <p:cNvPr id="58" name="Line 10"/>
            <p:cNvSpPr>
              <a:spLocks noChangeAspect="1" noChangeShapeType="1"/>
            </p:cNvSpPr>
            <p:nvPr/>
          </p:nvSpPr>
          <p:spPr bwMode="auto">
            <a:xfrm flipV="1">
              <a:off x="6989104" y="3332632"/>
              <a:ext cx="0" cy="237099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b="1"/>
            </a:p>
          </p:txBody>
        </p:sp>
        <p:sp>
          <p:nvSpPr>
            <p:cNvPr id="59" name="Line 12"/>
            <p:cNvSpPr>
              <a:spLocks noChangeAspect="1" noChangeShapeType="1"/>
            </p:cNvSpPr>
            <p:nvPr/>
          </p:nvSpPr>
          <p:spPr bwMode="auto">
            <a:xfrm>
              <a:off x="7547903" y="3207603"/>
              <a:ext cx="226964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b="1"/>
            </a:p>
          </p:txBody>
        </p:sp>
        <p:sp>
          <p:nvSpPr>
            <p:cNvPr id="60" name="Text Box 109"/>
            <p:cNvSpPr txBox="1">
              <a:spLocks noChangeArrowheads="1"/>
            </p:cNvSpPr>
            <p:nvPr/>
          </p:nvSpPr>
          <p:spPr bwMode="auto">
            <a:xfrm>
              <a:off x="6506980" y="2860697"/>
              <a:ext cx="982947" cy="44373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abic Transparent" pitchFamily="2" charset="-78"/>
                </a:rPr>
                <a:t>……………….</a:t>
              </a:r>
            </a:p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" name="Line 9"/>
            <p:cNvSpPr>
              <a:spLocks noChangeAspect="1" noChangeShapeType="1"/>
            </p:cNvSpPr>
            <p:nvPr/>
          </p:nvSpPr>
          <p:spPr bwMode="auto">
            <a:xfrm>
              <a:off x="7201264" y="2535515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b="1"/>
            </a:p>
          </p:txBody>
        </p:sp>
        <p:sp>
          <p:nvSpPr>
            <p:cNvPr id="62" name="ZoneTexte 61"/>
            <p:cNvSpPr txBox="1"/>
            <p:nvPr/>
          </p:nvSpPr>
          <p:spPr>
            <a:xfrm>
              <a:off x="6470762" y="2274255"/>
              <a:ext cx="357190" cy="26161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100" b="1" dirty="0" smtClean="0">
                  <a:solidFill>
                    <a:schemeClr val="tx1"/>
                  </a:solidFill>
                </a:rPr>
                <a:t>…</a:t>
              </a:r>
              <a:endParaRPr lang="fr-FR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63" name="ZoneTexte 62"/>
            <p:cNvSpPr txBox="1"/>
            <p:nvPr/>
          </p:nvSpPr>
          <p:spPr>
            <a:xfrm>
              <a:off x="6762860" y="2279018"/>
              <a:ext cx="357190" cy="26161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100" b="1" dirty="0" smtClean="0">
                  <a:solidFill>
                    <a:schemeClr val="tx1"/>
                  </a:solidFill>
                </a:rPr>
                <a:t>…</a:t>
              </a:r>
              <a:endParaRPr lang="fr-FR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64" name="ZoneTexte 63"/>
            <p:cNvSpPr txBox="1"/>
            <p:nvPr/>
          </p:nvSpPr>
          <p:spPr>
            <a:xfrm>
              <a:off x="7039338" y="2278338"/>
              <a:ext cx="357190" cy="26161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100" b="1" dirty="0" smtClean="0">
                  <a:solidFill>
                    <a:schemeClr val="tx1"/>
                  </a:solidFill>
                </a:rPr>
                <a:t>…</a:t>
              </a:r>
              <a:endParaRPr lang="fr-FR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65" name="ZoneTexte 64"/>
            <p:cNvSpPr txBox="1"/>
            <p:nvPr/>
          </p:nvSpPr>
          <p:spPr>
            <a:xfrm>
              <a:off x="7280393" y="3081619"/>
              <a:ext cx="285752" cy="26161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sz="1050" b="1" dirty="0" smtClean="0">
                  <a:solidFill>
                    <a:schemeClr val="tx1"/>
                  </a:solidFill>
                </a:rPr>
                <a:t>5</a:t>
              </a:r>
              <a:endParaRPr lang="fr-FR" sz="1050" b="1" dirty="0">
                <a:solidFill>
                  <a:schemeClr val="tx1"/>
                </a:solidFill>
              </a:endParaRPr>
            </a:p>
          </p:txBody>
        </p:sp>
        <p:sp>
          <p:nvSpPr>
            <p:cNvPr id="66" name="Line 4"/>
            <p:cNvSpPr>
              <a:spLocks noChangeShapeType="1"/>
            </p:cNvSpPr>
            <p:nvPr/>
          </p:nvSpPr>
          <p:spPr bwMode="auto">
            <a:xfrm>
              <a:off x="5836817" y="2927075"/>
              <a:ext cx="684000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b="1"/>
            </a:p>
          </p:txBody>
        </p:sp>
        <p:sp>
          <p:nvSpPr>
            <p:cNvPr id="67" name="Text Box 61"/>
            <p:cNvSpPr txBox="1">
              <a:spLocks noChangeAspect="1" noChangeArrowheads="1"/>
            </p:cNvSpPr>
            <p:nvPr/>
          </p:nvSpPr>
          <p:spPr bwMode="auto">
            <a:xfrm>
              <a:off x="1723837" y="5042747"/>
              <a:ext cx="1148458" cy="45795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abic Transparent" pitchFamily="2" charset="-78"/>
                </a:rPr>
                <a:t>……….</a:t>
              </a:r>
              <a:endPara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8" name="Line 4"/>
            <p:cNvSpPr>
              <a:spLocks noChangeShapeType="1"/>
            </p:cNvSpPr>
            <p:nvPr/>
          </p:nvSpPr>
          <p:spPr bwMode="auto">
            <a:xfrm>
              <a:off x="1533273" y="4518950"/>
              <a:ext cx="302619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b="1"/>
            </a:p>
          </p:txBody>
        </p:sp>
        <p:sp>
          <p:nvSpPr>
            <p:cNvPr id="69" name="Text Box 7"/>
            <p:cNvSpPr txBox="1">
              <a:spLocks noChangeArrowheads="1"/>
            </p:cNvSpPr>
            <p:nvPr/>
          </p:nvSpPr>
          <p:spPr bwMode="auto">
            <a:xfrm>
              <a:off x="1847418" y="4187797"/>
              <a:ext cx="1008000" cy="535526"/>
            </a:xfrm>
            <a:prstGeom prst="rect">
              <a:avLst/>
            </a:prstGeom>
            <a:ln w="15875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0" name="Line 8"/>
            <p:cNvSpPr>
              <a:spLocks noChangeAspect="1" noChangeShapeType="1"/>
            </p:cNvSpPr>
            <p:nvPr/>
          </p:nvSpPr>
          <p:spPr bwMode="auto">
            <a:xfrm>
              <a:off x="1952576" y="3947639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b="1"/>
            </a:p>
          </p:txBody>
        </p:sp>
        <p:sp>
          <p:nvSpPr>
            <p:cNvPr id="71" name="Line 9"/>
            <p:cNvSpPr>
              <a:spLocks noChangeAspect="1" noChangeShapeType="1"/>
            </p:cNvSpPr>
            <p:nvPr/>
          </p:nvSpPr>
          <p:spPr bwMode="auto">
            <a:xfrm>
              <a:off x="2343104" y="3939368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b="1"/>
            </a:p>
          </p:txBody>
        </p:sp>
        <p:sp>
          <p:nvSpPr>
            <p:cNvPr id="72" name="Line 10"/>
            <p:cNvSpPr>
              <a:spLocks noChangeAspect="1" noChangeShapeType="1"/>
            </p:cNvSpPr>
            <p:nvPr/>
          </p:nvSpPr>
          <p:spPr bwMode="auto">
            <a:xfrm flipV="1">
              <a:off x="2304229" y="4741269"/>
              <a:ext cx="0" cy="237099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b="1"/>
            </a:p>
          </p:txBody>
        </p:sp>
        <p:sp>
          <p:nvSpPr>
            <p:cNvPr id="73" name="Line 12"/>
            <p:cNvSpPr>
              <a:spLocks noChangeAspect="1" noChangeShapeType="1"/>
            </p:cNvSpPr>
            <p:nvPr/>
          </p:nvSpPr>
          <p:spPr bwMode="auto">
            <a:xfrm>
              <a:off x="2850150" y="4616240"/>
              <a:ext cx="226964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b="1"/>
            </a:p>
          </p:txBody>
        </p:sp>
        <p:sp>
          <p:nvSpPr>
            <p:cNvPr id="74" name="Text Box 109"/>
            <p:cNvSpPr txBox="1">
              <a:spLocks noChangeArrowheads="1"/>
            </p:cNvSpPr>
            <p:nvPr/>
          </p:nvSpPr>
          <p:spPr bwMode="auto">
            <a:xfrm>
              <a:off x="1804223" y="4269335"/>
              <a:ext cx="1000132" cy="39242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abic Transparent" pitchFamily="2" charset="-78"/>
                </a:rPr>
                <a:t>…………………</a:t>
              </a:r>
            </a:p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5" name="ZoneTexte 74"/>
            <p:cNvSpPr txBox="1"/>
            <p:nvPr/>
          </p:nvSpPr>
          <p:spPr>
            <a:xfrm>
              <a:off x="642942" y="4313029"/>
              <a:ext cx="936000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lvl="0" algn="r" rtl="1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fr-FR" sz="1400" b="1" dirty="0" smtClean="0">
                  <a:solidFill>
                    <a:schemeClr val="tx1"/>
                  </a:solidFill>
                </a:rPr>
                <a:t>…….</a:t>
              </a:r>
              <a:endParaRPr lang="fr-FR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6" name="Line 9"/>
            <p:cNvSpPr>
              <a:spLocks noChangeAspect="1" noChangeShapeType="1"/>
            </p:cNvSpPr>
            <p:nvPr/>
          </p:nvSpPr>
          <p:spPr bwMode="auto">
            <a:xfrm>
              <a:off x="2728869" y="3944152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b="1"/>
            </a:p>
          </p:txBody>
        </p:sp>
        <p:sp>
          <p:nvSpPr>
            <p:cNvPr id="77" name="ZoneTexte 76"/>
            <p:cNvSpPr txBox="1"/>
            <p:nvPr/>
          </p:nvSpPr>
          <p:spPr>
            <a:xfrm>
              <a:off x="1777206" y="3682892"/>
              <a:ext cx="357190" cy="26161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100" b="1" dirty="0" smtClean="0">
                  <a:solidFill>
                    <a:schemeClr val="tx1"/>
                  </a:solidFill>
                </a:rPr>
                <a:t>…</a:t>
              </a:r>
              <a:endParaRPr lang="fr-FR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78" name="ZoneTexte 77"/>
            <p:cNvSpPr txBox="1"/>
            <p:nvPr/>
          </p:nvSpPr>
          <p:spPr>
            <a:xfrm>
              <a:off x="2186784" y="3687655"/>
              <a:ext cx="357190" cy="26161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100" b="1" dirty="0" smtClean="0">
                  <a:solidFill>
                    <a:schemeClr val="tx1"/>
                  </a:solidFill>
                </a:rPr>
                <a:t>…</a:t>
              </a:r>
              <a:endParaRPr lang="fr-FR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79" name="ZoneTexte 78"/>
            <p:cNvSpPr txBox="1"/>
            <p:nvPr/>
          </p:nvSpPr>
          <p:spPr>
            <a:xfrm>
              <a:off x="2558262" y="3686975"/>
              <a:ext cx="357190" cy="26161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100" b="1" dirty="0" smtClean="0">
                  <a:solidFill>
                    <a:schemeClr val="tx1"/>
                  </a:solidFill>
                </a:rPr>
                <a:t>…</a:t>
              </a:r>
              <a:endParaRPr lang="fr-FR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80" name="ZoneTexte 79"/>
            <p:cNvSpPr txBox="1"/>
            <p:nvPr/>
          </p:nvSpPr>
          <p:spPr>
            <a:xfrm>
              <a:off x="2595518" y="4490256"/>
              <a:ext cx="285752" cy="26161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sz="1050" b="1" dirty="0" smtClean="0">
                  <a:solidFill>
                    <a:schemeClr val="tx1"/>
                  </a:solidFill>
                </a:rPr>
                <a:t>3</a:t>
              </a:r>
              <a:endParaRPr lang="fr-FR" sz="1050" b="1" dirty="0">
                <a:solidFill>
                  <a:schemeClr val="tx1"/>
                </a:solidFill>
              </a:endParaRPr>
            </a:p>
          </p:txBody>
        </p:sp>
        <p:sp>
          <p:nvSpPr>
            <p:cNvPr id="81" name="ZoneTexte 80"/>
            <p:cNvSpPr txBox="1"/>
            <p:nvPr/>
          </p:nvSpPr>
          <p:spPr>
            <a:xfrm>
              <a:off x="2749450" y="4658532"/>
              <a:ext cx="500066" cy="26161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050" b="1" dirty="0" smtClean="0">
                  <a:solidFill>
                    <a:schemeClr val="tx1"/>
                  </a:solidFill>
                </a:rPr>
                <a:t>…..</a:t>
              </a:r>
              <a:endParaRPr lang="fr-FR" sz="1050" b="1" dirty="0">
                <a:solidFill>
                  <a:schemeClr val="tx1"/>
                </a:solidFill>
              </a:endParaRPr>
            </a:p>
          </p:txBody>
        </p:sp>
        <p:cxnSp>
          <p:nvCxnSpPr>
            <p:cNvPr id="82" name="Connecteur en angle 81"/>
            <p:cNvCxnSpPr/>
            <p:nvPr/>
          </p:nvCxnSpPr>
          <p:spPr>
            <a:xfrm flipV="1">
              <a:off x="2857520" y="3232998"/>
              <a:ext cx="1944000" cy="1116000"/>
            </a:xfrm>
            <a:prstGeom prst="bentConnector3">
              <a:avLst>
                <a:gd name="adj1" fmla="val 84820"/>
              </a:avLst>
            </a:prstGeom>
            <a:ln w="15875"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83" name="Text Box 102"/>
            <p:cNvSpPr txBox="1">
              <a:spLocks noChangeAspect="1" noChangeArrowheads="1"/>
            </p:cNvSpPr>
            <p:nvPr/>
          </p:nvSpPr>
          <p:spPr bwMode="auto">
            <a:xfrm>
              <a:off x="4643438" y="1225794"/>
              <a:ext cx="608167" cy="35010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abic Transparent" pitchFamily="2" charset="-78"/>
                </a:rPr>
                <a:t>……..</a:t>
              </a:r>
              <a:endPara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4" name="Group 45"/>
            <p:cNvGrpSpPr>
              <a:grpSpLocks/>
            </p:cNvGrpSpPr>
            <p:nvPr/>
          </p:nvGrpSpPr>
          <p:grpSpPr bwMode="auto">
            <a:xfrm>
              <a:off x="4484360" y="1552894"/>
              <a:ext cx="511966" cy="786095"/>
              <a:chOff x="3679" y="9181"/>
              <a:chExt cx="767" cy="1065"/>
            </a:xfrm>
          </p:grpSpPr>
          <p:sp>
            <p:nvSpPr>
              <p:cNvPr id="85" name="Line 46"/>
              <p:cNvSpPr>
                <a:spLocks noChangeAspect="1" noChangeShapeType="1"/>
              </p:cNvSpPr>
              <p:nvPr/>
            </p:nvSpPr>
            <p:spPr bwMode="auto">
              <a:xfrm rot="21060000" flipH="1">
                <a:off x="3679" y="9711"/>
                <a:ext cx="295" cy="535"/>
              </a:xfrm>
              <a:prstGeom prst="line">
                <a:avLst/>
              </a:prstGeom>
              <a:ln w="12700"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400" b="1"/>
              </a:p>
            </p:txBody>
          </p:sp>
          <p:sp>
            <p:nvSpPr>
              <p:cNvPr id="86" name="Line 47"/>
              <p:cNvSpPr>
                <a:spLocks noChangeAspect="1" noChangeShapeType="1"/>
              </p:cNvSpPr>
              <p:nvPr/>
            </p:nvSpPr>
            <p:spPr bwMode="auto">
              <a:xfrm>
                <a:off x="3927" y="9684"/>
                <a:ext cx="153" cy="209"/>
              </a:xfrm>
              <a:prstGeom prst="line">
                <a:avLst/>
              </a:prstGeom>
              <a:ln w="1270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400" b="1"/>
              </a:p>
            </p:txBody>
          </p:sp>
          <p:sp>
            <p:nvSpPr>
              <p:cNvPr id="87" name="Line 48"/>
              <p:cNvSpPr>
                <a:spLocks noChangeShapeType="1"/>
              </p:cNvSpPr>
              <p:nvPr/>
            </p:nvSpPr>
            <p:spPr bwMode="auto">
              <a:xfrm rot="20940000" flipV="1">
                <a:off x="4007" y="9181"/>
                <a:ext cx="439" cy="684"/>
              </a:xfrm>
              <a:prstGeom prst="line">
                <a:avLst/>
              </a:prstGeom>
              <a:ln w="1270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400" b="1"/>
              </a:p>
            </p:txBody>
          </p:sp>
        </p:grpSp>
        <p:sp>
          <p:nvSpPr>
            <p:cNvPr id="88" name="Text Box 102"/>
            <p:cNvSpPr txBox="1">
              <a:spLocks noChangeAspect="1" noChangeArrowheads="1"/>
            </p:cNvSpPr>
            <p:nvPr/>
          </p:nvSpPr>
          <p:spPr bwMode="auto">
            <a:xfrm>
              <a:off x="5857884" y="1793014"/>
              <a:ext cx="928726" cy="35010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abic Transparent" pitchFamily="2" charset="-78"/>
                </a:rPr>
                <a:t>……..</a:t>
              </a:r>
              <a:endPara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9" name="Group 45"/>
            <p:cNvGrpSpPr>
              <a:grpSpLocks/>
            </p:cNvGrpSpPr>
            <p:nvPr/>
          </p:nvGrpSpPr>
          <p:grpSpPr bwMode="auto">
            <a:xfrm>
              <a:off x="6019365" y="2116116"/>
              <a:ext cx="511966" cy="786095"/>
              <a:chOff x="3679" y="9181"/>
              <a:chExt cx="767" cy="1065"/>
            </a:xfrm>
          </p:grpSpPr>
          <p:sp>
            <p:nvSpPr>
              <p:cNvPr id="90" name="Line 46"/>
              <p:cNvSpPr>
                <a:spLocks noChangeAspect="1" noChangeShapeType="1"/>
              </p:cNvSpPr>
              <p:nvPr/>
            </p:nvSpPr>
            <p:spPr bwMode="auto">
              <a:xfrm rot="21060000" flipH="1">
                <a:off x="3679" y="9711"/>
                <a:ext cx="295" cy="535"/>
              </a:xfrm>
              <a:prstGeom prst="line">
                <a:avLst/>
              </a:prstGeom>
              <a:ln w="12700"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400" b="1"/>
              </a:p>
            </p:txBody>
          </p:sp>
          <p:sp>
            <p:nvSpPr>
              <p:cNvPr id="91" name="Line 47"/>
              <p:cNvSpPr>
                <a:spLocks noChangeAspect="1" noChangeShapeType="1"/>
              </p:cNvSpPr>
              <p:nvPr/>
            </p:nvSpPr>
            <p:spPr bwMode="auto">
              <a:xfrm>
                <a:off x="3927" y="9684"/>
                <a:ext cx="153" cy="209"/>
              </a:xfrm>
              <a:prstGeom prst="line">
                <a:avLst/>
              </a:prstGeom>
              <a:ln w="1270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400" b="1"/>
              </a:p>
            </p:txBody>
          </p:sp>
          <p:sp>
            <p:nvSpPr>
              <p:cNvPr id="92" name="Line 48"/>
              <p:cNvSpPr>
                <a:spLocks noChangeShapeType="1"/>
              </p:cNvSpPr>
              <p:nvPr/>
            </p:nvSpPr>
            <p:spPr bwMode="auto">
              <a:xfrm rot="20940000" flipV="1">
                <a:off x="4007" y="9181"/>
                <a:ext cx="439" cy="684"/>
              </a:xfrm>
              <a:prstGeom prst="line">
                <a:avLst/>
              </a:prstGeom>
              <a:ln w="1270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400" b="1"/>
              </a:p>
            </p:txBody>
          </p:sp>
        </p:grpSp>
        <p:sp>
          <p:nvSpPr>
            <p:cNvPr id="93" name="Text Box 102"/>
            <p:cNvSpPr txBox="1">
              <a:spLocks noChangeAspect="1" noChangeArrowheads="1"/>
            </p:cNvSpPr>
            <p:nvPr/>
          </p:nvSpPr>
          <p:spPr bwMode="auto">
            <a:xfrm>
              <a:off x="3786182" y="5079162"/>
              <a:ext cx="634293" cy="35010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abic Transparent" pitchFamily="2" charset="-78"/>
                </a:rPr>
                <a:t>………</a:t>
              </a:r>
              <a:endPara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94" name="Group 45"/>
            <p:cNvGrpSpPr>
              <a:grpSpLocks/>
            </p:cNvGrpSpPr>
            <p:nvPr/>
          </p:nvGrpSpPr>
          <p:grpSpPr bwMode="auto">
            <a:xfrm rot="20503968" flipV="1">
              <a:off x="3396658" y="4282522"/>
              <a:ext cx="612000" cy="828000"/>
              <a:chOff x="3679" y="9181"/>
              <a:chExt cx="767" cy="1065"/>
            </a:xfrm>
          </p:grpSpPr>
          <p:sp>
            <p:nvSpPr>
              <p:cNvPr id="95" name="Line 46"/>
              <p:cNvSpPr>
                <a:spLocks noChangeAspect="1" noChangeShapeType="1"/>
              </p:cNvSpPr>
              <p:nvPr/>
            </p:nvSpPr>
            <p:spPr bwMode="auto">
              <a:xfrm rot="21060000" flipH="1">
                <a:off x="3679" y="9711"/>
                <a:ext cx="295" cy="535"/>
              </a:xfrm>
              <a:prstGeom prst="line">
                <a:avLst/>
              </a:prstGeom>
              <a:ln w="12700"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400" b="1"/>
              </a:p>
            </p:txBody>
          </p:sp>
          <p:sp>
            <p:nvSpPr>
              <p:cNvPr id="96" name="Line 47"/>
              <p:cNvSpPr>
                <a:spLocks noChangeAspect="1" noChangeShapeType="1"/>
              </p:cNvSpPr>
              <p:nvPr/>
            </p:nvSpPr>
            <p:spPr bwMode="auto">
              <a:xfrm>
                <a:off x="3927" y="9684"/>
                <a:ext cx="153" cy="209"/>
              </a:xfrm>
              <a:prstGeom prst="line">
                <a:avLst/>
              </a:prstGeom>
              <a:ln w="1270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400" b="1"/>
              </a:p>
            </p:txBody>
          </p:sp>
          <p:sp>
            <p:nvSpPr>
              <p:cNvPr id="97" name="Line 48"/>
              <p:cNvSpPr>
                <a:spLocks noChangeShapeType="1"/>
              </p:cNvSpPr>
              <p:nvPr/>
            </p:nvSpPr>
            <p:spPr bwMode="auto">
              <a:xfrm rot="20940000" flipV="1">
                <a:off x="4007" y="9181"/>
                <a:ext cx="439" cy="684"/>
              </a:xfrm>
              <a:prstGeom prst="line">
                <a:avLst/>
              </a:prstGeom>
              <a:ln w="1270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400" b="1"/>
              </a:p>
            </p:txBody>
          </p:sp>
        </p:grpSp>
        <p:cxnSp>
          <p:nvCxnSpPr>
            <p:cNvPr id="98" name="Connecteur en angle 97"/>
            <p:cNvCxnSpPr/>
            <p:nvPr/>
          </p:nvCxnSpPr>
          <p:spPr>
            <a:xfrm flipV="1">
              <a:off x="5684733" y="3232998"/>
              <a:ext cx="828000" cy="1440000"/>
            </a:xfrm>
            <a:prstGeom prst="bentConnector3">
              <a:avLst>
                <a:gd name="adj1" fmla="val 74780"/>
              </a:avLst>
            </a:prstGeom>
            <a:ln w="15875"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99" name="ZoneTexte 98"/>
            <p:cNvSpPr txBox="1"/>
            <p:nvPr/>
          </p:nvSpPr>
          <p:spPr>
            <a:xfrm>
              <a:off x="4357718" y="4471194"/>
              <a:ext cx="1364440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lvl="0" algn="r" rtl="1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fr-FR" sz="1400" b="1" dirty="0" smtClean="0">
                  <a:solidFill>
                    <a:schemeClr val="tx1"/>
                  </a:solidFill>
                </a:rPr>
                <a:t>………..</a:t>
              </a:r>
              <a:endParaRPr lang="fr-FR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0" name="Line 9"/>
            <p:cNvSpPr>
              <a:spLocks noChangeAspect="1" noChangeShapeType="1"/>
            </p:cNvSpPr>
            <p:nvPr/>
          </p:nvSpPr>
          <p:spPr bwMode="auto">
            <a:xfrm>
              <a:off x="7460477" y="2525668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b="1"/>
            </a:p>
          </p:txBody>
        </p:sp>
        <p:sp>
          <p:nvSpPr>
            <p:cNvPr id="101" name="ZoneTexte 100"/>
            <p:cNvSpPr txBox="1"/>
            <p:nvPr/>
          </p:nvSpPr>
          <p:spPr>
            <a:xfrm>
              <a:off x="7298551" y="2268491"/>
              <a:ext cx="357190" cy="26161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100" b="1" dirty="0" smtClean="0">
                  <a:solidFill>
                    <a:schemeClr val="tx1"/>
                  </a:solidFill>
                </a:rPr>
                <a:t>…</a:t>
              </a:r>
              <a:endParaRPr lang="fr-FR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02" name="Line 9"/>
            <p:cNvSpPr>
              <a:spLocks noChangeAspect="1" noChangeShapeType="1"/>
            </p:cNvSpPr>
            <p:nvPr/>
          </p:nvSpPr>
          <p:spPr bwMode="auto">
            <a:xfrm>
              <a:off x="5734090" y="2549606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b="1"/>
            </a:p>
          </p:txBody>
        </p:sp>
        <p:sp>
          <p:nvSpPr>
            <p:cNvPr id="103" name="ZoneTexte 102"/>
            <p:cNvSpPr txBox="1"/>
            <p:nvPr/>
          </p:nvSpPr>
          <p:spPr>
            <a:xfrm>
              <a:off x="5607789" y="2292429"/>
              <a:ext cx="357190" cy="26161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100" b="1" dirty="0" smtClean="0">
                  <a:solidFill>
                    <a:schemeClr val="tx1"/>
                  </a:solidFill>
                </a:rPr>
                <a:t>…</a:t>
              </a:r>
              <a:endParaRPr lang="fr-FR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04" name="ZoneTexte 103"/>
            <p:cNvSpPr txBox="1"/>
            <p:nvPr/>
          </p:nvSpPr>
          <p:spPr>
            <a:xfrm>
              <a:off x="7559728" y="3207598"/>
              <a:ext cx="679574" cy="26161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100" b="1" dirty="0" smtClean="0">
                  <a:solidFill>
                    <a:schemeClr val="tx1"/>
                  </a:solidFill>
                </a:rPr>
                <a:t>…...</a:t>
              </a:r>
              <a:endParaRPr lang="fr-FR" sz="1100" b="1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3" name="Groupe 202"/>
          <p:cNvGrpSpPr/>
          <p:nvPr/>
        </p:nvGrpSpPr>
        <p:grpSpPr>
          <a:xfrm>
            <a:off x="2061700" y="5033681"/>
            <a:ext cx="1033852" cy="588211"/>
            <a:chOff x="2061700" y="5033681"/>
            <a:chExt cx="1033852" cy="588211"/>
          </a:xfrm>
        </p:grpSpPr>
        <p:sp>
          <p:nvSpPr>
            <p:cNvPr id="145" name="Text Box 7"/>
            <p:cNvSpPr txBox="1">
              <a:spLocks noChangeArrowheads="1"/>
            </p:cNvSpPr>
            <p:nvPr/>
          </p:nvSpPr>
          <p:spPr bwMode="auto">
            <a:xfrm>
              <a:off x="2061700" y="5033681"/>
              <a:ext cx="1008000" cy="535526"/>
            </a:xfrm>
            <a:prstGeom prst="rect">
              <a:avLst/>
            </a:prstGeom>
            <a:ln w="15875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6" name="ZoneTexte 155"/>
            <p:cNvSpPr txBox="1"/>
            <p:nvPr/>
          </p:nvSpPr>
          <p:spPr>
            <a:xfrm>
              <a:off x="2809800" y="5336140"/>
              <a:ext cx="285752" cy="28575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sz="1200" b="1" dirty="0" smtClean="0">
                  <a:solidFill>
                    <a:srgbClr val="FF0000"/>
                  </a:solidFill>
                </a:rPr>
                <a:t>3</a:t>
              </a:r>
              <a:endParaRPr lang="fr-FR" sz="1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95" name="Groupe 194"/>
          <p:cNvGrpSpPr/>
          <p:nvPr/>
        </p:nvGrpSpPr>
        <p:grpSpPr>
          <a:xfrm>
            <a:off x="6746575" y="3625044"/>
            <a:ext cx="1033852" cy="588211"/>
            <a:chOff x="6746575" y="3625044"/>
            <a:chExt cx="1033852" cy="588211"/>
          </a:xfrm>
        </p:grpSpPr>
        <p:sp>
          <p:nvSpPr>
            <p:cNvPr id="130" name="Text Box 7"/>
            <p:cNvSpPr txBox="1">
              <a:spLocks noChangeArrowheads="1"/>
            </p:cNvSpPr>
            <p:nvPr/>
          </p:nvSpPr>
          <p:spPr bwMode="auto">
            <a:xfrm>
              <a:off x="6746575" y="3625044"/>
              <a:ext cx="1008000" cy="535526"/>
            </a:xfrm>
            <a:prstGeom prst="rect">
              <a:avLst/>
            </a:prstGeom>
            <a:ln w="15875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0" name="ZoneTexte 139"/>
            <p:cNvSpPr txBox="1"/>
            <p:nvPr/>
          </p:nvSpPr>
          <p:spPr>
            <a:xfrm>
              <a:off x="7494675" y="3927503"/>
              <a:ext cx="285752" cy="28575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sz="1200" b="1" dirty="0" smtClean="0">
                  <a:solidFill>
                    <a:srgbClr val="FF0000"/>
                  </a:solidFill>
                </a:rPr>
                <a:t>5</a:t>
              </a:r>
              <a:endParaRPr lang="fr-FR" sz="1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92" name="Groupe 191"/>
          <p:cNvGrpSpPr/>
          <p:nvPr/>
        </p:nvGrpSpPr>
        <p:grpSpPr>
          <a:xfrm>
            <a:off x="5040998" y="3635899"/>
            <a:ext cx="1033852" cy="588211"/>
            <a:chOff x="5040998" y="3635899"/>
            <a:chExt cx="1033852" cy="588211"/>
          </a:xfrm>
        </p:grpSpPr>
        <p:sp>
          <p:nvSpPr>
            <p:cNvPr id="117" name="Text Box 7"/>
            <p:cNvSpPr txBox="1">
              <a:spLocks noChangeArrowheads="1"/>
            </p:cNvSpPr>
            <p:nvPr/>
          </p:nvSpPr>
          <p:spPr bwMode="auto">
            <a:xfrm>
              <a:off x="5040998" y="3635899"/>
              <a:ext cx="1008000" cy="535526"/>
            </a:xfrm>
            <a:prstGeom prst="rect">
              <a:avLst/>
            </a:prstGeom>
            <a:ln w="15875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7" name="ZoneTexte 126"/>
            <p:cNvSpPr txBox="1"/>
            <p:nvPr/>
          </p:nvSpPr>
          <p:spPr>
            <a:xfrm>
              <a:off x="5789098" y="3938358"/>
              <a:ext cx="285752" cy="28575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sz="1200" b="1" dirty="0" smtClean="0">
                  <a:solidFill>
                    <a:srgbClr val="FF0000"/>
                  </a:solidFill>
                </a:rPr>
                <a:t>4</a:t>
              </a:r>
              <a:endParaRPr lang="fr-FR" sz="1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80" name="Groupe 179"/>
          <p:cNvGrpSpPr/>
          <p:nvPr/>
        </p:nvGrpSpPr>
        <p:grpSpPr>
          <a:xfrm>
            <a:off x="3191773" y="3140089"/>
            <a:ext cx="1033852" cy="588211"/>
            <a:chOff x="3191773" y="3140089"/>
            <a:chExt cx="1033852" cy="588211"/>
          </a:xfrm>
        </p:grpSpPr>
        <p:sp>
          <p:nvSpPr>
            <p:cNvPr id="102" name="Text Box 7"/>
            <p:cNvSpPr txBox="1">
              <a:spLocks noChangeArrowheads="1"/>
            </p:cNvSpPr>
            <p:nvPr/>
          </p:nvSpPr>
          <p:spPr bwMode="auto">
            <a:xfrm>
              <a:off x="3191773" y="3140089"/>
              <a:ext cx="1008000" cy="535526"/>
            </a:xfrm>
            <a:prstGeom prst="rect">
              <a:avLst/>
            </a:prstGeom>
            <a:ln w="15875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" name="ZoneTexte 111"/>
            <p:cNvSpPr txBox="1"/>
            <p:nvPr/>
          </p:nvSpPr>
          <p:spPr>
            <a:xfrm>
              <a:off x="3939873" y="3442548"/>
              <a:ext cx="285752" cy="28575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sz="1200" b="1" dirty="0" smtClean="0">
                  <a:solidFill>
                    <a:srgbClr val="FF0000"/>
                  </a:solidFill>
                </a:rPr>
                <a:t>2</a:t>
              </a:r>
              <a:endParaRPr lang="fr-FR" sz="1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77" name="Groupe 176"/>
          <p:cNvGrpSpPr/>
          <p:nvPr/>
        </p:nvGrpSpPr>
        <p:grpSpPr>
          <a:xfrm>
            <a:off x="1418758" y="3150944"/>
            <a:ext cx="1033852" cy="588211"/>
            <a:chOff x="1418758" y="3150944"/>
            <a:chExt cx="1033852" cy="588211"/>
          </a:xfrm>
        </p:grpSpPr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1418758" y="3150944"/>
              <a:ext cx="1008000" cy="535526"/>
            </a:xfrm>
            <a:prstGeom prst="rect">
              <a:avLst/>
            </a:prstGeom>
            <a:ln w="15875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3" name="ZoneTexte 72"/>
            <p:cNvSpPr txBox="1"/>
            <p:nvPr/>
          </p:nvSpPr>
          <p:spPr>
            <a:xfrm>
              <a:off x="2166858" y="3453403"/>
              <a:ext cx="285752" cy="28575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srgbClr val="FF0000"/>
                  </a:solidFill>
                </a:rPr>
                <a:t>1</a:t>
              </a:r>
              <a:endParaRPr lang="fr-FR" sz="12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69634" name="Text Box 5"/>
          <p:cNvSpPr txBox="1">
            <a:spLocks noChangeArrowheads="1"/>
          </p:cNvSpPr>
          <p:nvPr/>
        </p:nvSpPr>
        <p:spPr bwMode="auto">
          <a:xfrm>
            <a:off x="5715008" y="500042"/>
            <a:ext cx="3097213" cy="457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 b="1" u="sng">
                <a:solidFill>
                  <a:schemeClr val="tx1"/>
                </a:solidFill>
                <a:cs typeface="Arabic Transparent" pitchFamily="2" charset="-78"/>
              </a:rPr>
              <a:t>التحليل التنازلي الوظيفي:</a:t>
            </a:r>
            <a:endParaRPr lang="fr-FR" sz="2400" b="1" u="sng">
              <a:solidFill>
                <a:schemeClr val="tx1"/>
              </a:solidFill>
              <a:cs typeface="Arabic Transparent" pitchFamily="2" charset="-78"/>
            </a:endParaRPr>
          </a:p>
        </p:txBody>
      </p:sp>
      <p:grpSp>
        <p:nvGrpSpPr>
          <p:cNvPr id="158" name="Groupe 157"/>
          <p:cNvGrpSpPr/>
          <p:nvPr/>
        </p:nvGrpSpPr>
        <p:grpSpPr>
          <a:xfrm>
            <a:off x="2143108" y="2131744"/>
            <a:ext cx="1595204" cy="1138595"/>
            <a:chOff x="2143108" y="2131744"/>
            <a:chExt cx="1595204" cy="1138595"/>
          </a:xfrm>
        </p:grpSpPr>
        <p:sp>
          <p:nvSpPr>
            <p:cNvPr id="7" name="Text Box 102"/>
            <p:cNvSpPr txBox="1">
              <a:spLocks noChangeAspect="1" noChangeArrowheads="1"/>
            </p:cNvSpPr>
            <p:nvPr/>
          </p:nvSpPr>
          <p:spPr bwMode="auto">
            <a:xfrm>
              <a:off x="2143108" y="2131744"/>
              <a:ext cx="1595204" cy="35010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ar-DZ" b="1" i="0" u="none" strike="noStrike" cap="none" normalizeH="0" baseline="0" dirty="0" smtClean="0">
                  <a:ln>
                    <a:noFill/>
                  </a:ln>
                  <a:solidFill>
                    <a:srgbClr val="339933"/>
                  </a:solidFill>
                  <a:effectLst/>
                  <a:latin typeface="Calibri" pitchFamily="34" charset="0"/>
                  <a:ea typeface="Arial" pitchFamily="34" charset="0"/>
                  <a:cs typeface="Arabic Transparent" pitchFamily="2" charset="-78"/>
                </a:rPr>
                <a:t>المادتين موزونتان</a:t>
              </a:r>
              <a:endParaRPr kumimoji="0" lang="fr-FR" sz="3200" b="1" i="0" u="none" strike="noStrike" cap="none" normalizeH="0" baseline="0" dirty="0" smtClean="0">
                <a:ln>
                  <a:noFill/>
                </a:ln>
                <a:solidFill>
                  <a:srgbClr val="339933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2" name="Group 45"/>
            <p:cNvGrpSpPr>
              <a:grpSpLocks/>
            </p:cNvGrpSpPr>
            <p:nvPr/>
          </p:nvGrpSpPr>
          <p:grpSpPr bwMode="auto">
            <a:xfrm>
              <a:off x="2613877" y="2484244"/>
              <a:ext cx="511966" cy="786095"/>
              <a:chOff x="3679" y="9181"/>
              <a:chExt cx="767" cy="1065"/>
            </a:xfrm>
          </p:grpSpPr>
          <p:sp>
            <p:nvSpPr>
              <p:cNvPr id="15" name="Line 46"/>
              <p:cNvSpPr>
                <a:spLocks noChangeAspect="1" noChangeShapeType="1"/>
              </p:cNvSpPr>
              <p:nvPr/>
            </p:nvSpPr>
            <p:spPr bwMode="auto">
              <a:xfrm rot="21060000" flipH="1">
                <a:off x="3679" y="9711"/>
                <a:ext cx="295" cy="535"/>
              </a:xfrm>
              <a:prstGeom prst="line">
                <a:avLst/>
              </a:prstGeom>
              <a:ln w="12700"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" name="Line 47"/>
              <p:cNvSpPr>
                <a:spLocks noChangeAspect="1" noChangeShapeType="1"/>
              </p:cNvSpPr>
              <p:nvPr/>
            </p:nvSpPr>
            <p:spPr bwMode="auto">
              <a:xfrm>
                <a:off x="3927" y="9684"/>
                <a:ext cx="153" cy="209"/>
              </a:xfrm>
              <a:prstGeom prst="line">
                <a:avLst/>
              </a:prstGeom>
              <a:ln w="1270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" name="Line 48"/>
              <p:cNvSpPr>
                <a:spLocks noChangeShapeType="1"/>
              </p:cNvSpPr>
              <p:nvPr/>
            </p:nvSpPr>
            <p:spPr bwMode="auto">
              <a:xfrm rot="20940000" flipV="1">
                <a:off x="4007" y="9181"/>
                <a:ext cx="439" cy="684"/>
              </a:xfrm>
              <a:prstGeom prst="line">
                <a:avLst/>
              </a:prstGeom>
              <a:ln w="1270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</p:grpSp>
      <p:sp>
        <p:nvSpPr>
          <p:cNvPr id="30" name="Text Box 116"/>
          <p:cNvSpPr txBox="1">
            <a:spLocks noChangeAspect="1" noChangeArrowheads="1"/>
          </p:cNvSpPr>
          <p:nvPr/>
        </p:nvSpPr>
        <p:spPr bwMode="auto">
          <a:xfrm>
            <a:off x="8021662" y="3332162"/>
            <a:ext cx="915547" cy="78581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 rtl="1"/>
            <a:r>
              <a:rPr lang="ar-DZ" b="1" dirty="0" smtClean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علب بلاستيكية</a:t>
            </a:r>
            <a:endParaRPr lang="ar-DZ" dirty="0" smtClean="0">
              <a:solidFill>
                <a:srgbClr val="C00000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 eaLnBrk="0" hangingPunct="0"/>
            <a:r>
              <a:rPr lang="ar-DZ" b="1" dirty="0" smtClean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مملوءة</a:t>
            </a:r>
            <a:endParaRPr lang="ar-DZ" dirty="0">
              <a:solidFill>
                <a:srgbClr val="C00000"/>
              </a:solidFill>
              <a:cs typeface="Arabic Transparent" pitchFamily="2" charset="-78"/>
            </a:endParaRPr>
          </a:p>
        </p:txBody>
      </p:sp>
      <p:sp>
        <p:nvSpPr>
          <p:cNvPr id="31" name="Line 26"/>
          <p:cNvSpPr>
            <a:spLocks noChangeAspect="1" noChangeShapeType="1"/>
          </p:cNvSpPr>
          <p:nvPr/>
        </p:nvSpPr>
        <p:spPr bwMode="auto">
          <a:xfrm>
            <a:off x="7760199" y="3787007"/>
            <a:ext cx="324000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cxnSp>
        <p:nvCxnSpPr>
          <p:cNvPr id="38" name="Connecteur en angle 37"/>
          <p:cNvCxnSpPr/>
          <p:nvPr/>
        </p:nvCxnSpPr>
        <p:spPr>
          <a:xfrm>
            <a:off x="4214810" y="3221626"/>
            <a:ext cx="828000" cy="540000"/>
          </a:xfrm>
          <a:prstGeom prst="bentConnector3">
            <a:avLst>
              <a:gd name="adj1" fmla="val 60040"/>
            </a:avLst>
          </a:prstGeom>
          <a:ln w="15875"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79" name="Groupe 178"/>
          <p:cNvGrpSpPr/>
          <p:nvPr/>
        </p:nvGrpSpPr>
        <p:grpSpPr>
          <a:xfrm>
            <a:off x="3068192" y="3693561"/>
            <a:ext cx="1148458" cy="696595"/>
            <a:chOff x="3068192" y="3693561"/>
            <a:chExt cx="1148458" cy="696595"/>
          </a:xfrm>
        </p:grpSpPr>
        <p:sp>
          <p:nvSpPr>
            <p:cNvPr id="101" name="Text Box 61"/>
            <p:cNvSpPr txBox="1">
              <a:spLocks noChangeAspect="1" noChangeArrowheads="1"/>
            </p:cNvSpPr>
            <p:nvPr/>
          </p:nvSpPr>
          <p:spPr bwMode="auto">
            <a:xfrm>
              <a:off x="3068192" y="3932201"/>
              <a:ext cx="1148458" cy="45795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ar-DZ" sz="1600" b="1" i="0" u="none" strike="noStrike" cap="none" normalizeH="0" baseline="0" dirty="0" smtClean="0">
                  <a:ln>
                    <a:noFill/>
                  </a:ln>
                  <a:solidFill>
                    <a:srgbClr val="CC00FF"/>
                  </a:solidFill>
                  <a:effectLst/>
                  <a:latin typeface="Calibri" pitchFamily="34" charset="0"/>
                  <a:ea typeface="Arial" pitchFamily="34" charset="0"/>
                  <a:cs typeface="Arabic Transparent" pitchFamily="2" charset="-78"/>
                </a:rPr>
                <a:t>نظام الإفراغ</a:t>
              </a:r>
              <a:endPara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CC00FF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" name="Line 10"/>
            <p:cNvSpPr>
              <a:spLocks noChangeAspect="1" noChangeShapeType="1"/>
            </p:cNvSpPr>
            <p:nvPr/>
          </p:nvSpPr>
          <p:spPr bwMode="auto">
            <a:xfrm flipV="1">
              <a:off x="3648584" y="3693561"/>
              <a:ext cx="0" cy="237099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07" name="Text Box 109"/>
          <p:cNvSpPr txBox="1">
            <a:spLocks noChangeArrowheads="1"/>
          </p:cNvSpPr>
          <p:nvPr/>
        </p:nvSpPr>
        <p:spPr bwMode="auto">
          <a:xfrm>
            <a:off x="3102734" y="3221626"/>
            <a:ext cx="1153554" cy="47623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DZ" sz="1600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Calibri" pitchFamily="34" charset="0"/>
                <a:ea typeface="Arial" pitchFamily="34" charset="0"/>
                <a:cs typeface="Arabic Transparent" pitchFamily="2" charset="-78"/>
              </a:rPr>
              <a:t>افرغ المادتين</a:t>
            </a:r>
            <a:endParaRPr kumimoji="0" lang="fr-FR" sz="1600" b="1" i="0" u="none" strike="noStrike" cap="none" normalizeH="0" baseline="0" dirty="0" smtClean="0">
              <a:ln>
                <a:noFill/>
              </a:ln>
              <a:solidFill>
                <a:srgbClr val="0066FF"/>
              </a:solidFill>
              <a:effectLst/>
              <a:latin typeface="Calibri" pitchFamily="34" charset="0"/>
              <a:ea typeface="Arial" pitchFamily="34" charset="0"/>
              <a:cs typeface="Arabic Transparent" pitchFamily="2" charset="-78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rgbClr val="0066FF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41" name="Groupe 140"/>
          <p:cNvGrpSpPr/>
          <p:nvPr/>
        </p:nvGrpSpPr>
        <p:grpSpPr>
          <a:xfrm>
            <a:off x="3130242" y="2635184"/>
            <a:ext cx="1138246" cy="501846"/>
            <a:chOff x="3130242" y="2635184"/>
            <a:chExt cx="1138246" cy="501846"/>
          </a:xfrm>
        </p:grpSpPr>
        <p:sp>
          <p:nvSpPr>
            <p:cNvPr id="103" name="Line 8"/>
            <p:cNvSpPr>
              <a:spLocks noChangeAspect="1" noChangeShapeType="1"/>
            </p:cNvSpPr>
            <p:nvPr/>
          </p:nvSpPr>
          <p:spPr bwMode="auto">
            <a:xfrm>
              <a:off x="3296931" y="2899931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" name="Line 9"/>
            <p:cNvSpPr>
              <a:spLocks noChangeAspect="1" noChangeShapeType="1"/>
            </p:cNvSpPr>
            <p:nvPr/>
          </p:nvSpPr>
          <p:spPr bwMode="auto">
            <a:xfrm>
              <a:off x="3687459" y="2891660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8" name="Line 9"/>
            <p:cNvSpPr>
              <a:spLocks noChangeAspect="1" noChangeShapeType="1"/>
            </p:cNvSpPr>
            <p:nvPr/>
          </p:nvSpPr>
          <p:spPr bwMode="auto">
            <a:xfrm>
              <a:off x="4073224" y="2896444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9" name="ZoneTexte 108"/>
            <p:cNvSpPr txBox="1"/>
            <p:nvPr/>
          </p:nvSpPr>
          <p:spPr>
            <a:xfrm>
              <a:off x="3130242" y="2635184"/>
              <a:ext cx="357190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>
                  <a:solidFill>
                    <a:srgbClr val="0099CC"/>
                  </a:solidFill>
                </a:rPr>
                <a:t>W</a:t>
              </a:r>
              <a:endParaRPr lang="fr-FR" sz="1400" b="1" dirty="0">
                <a:solidFill>
                  <a:srgbClr val="0099CC"/>
                </a:solidFill>
              </a:endParaRPr>
            </a:p>
          </p:txBody>
        </p:sp>
        <p:sp>
          <p:nvSpPr>
            <p:cNvPr id="110" name="ZoneTexte 109"/>
            <p:cNvSpPr txBox="1"/>
            <p:nvPr/>
          </p:nvSpPr>
          <p:spPr>
            <a:xfrm>
              <a:off x="3539820" y="2639947"/>
              <a:ext cx="357190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>
                  <a:solidFill>
                    <a:srgbClr val="0099CC"/>
                  </a:solidFill>
                </a:rPr>
                <a:t>E</a:t>
              </a:r>
              <a:endParaRPr lang="fr-FR" sz="1400" b="1" dirty="0">
                <a:solidFill>
                  <a:srgbClr val="0099CC"/>
                </a:solidFill>
              </a:endParaRPr>
            </a:p>
          </p:txBody>
        </p:sp>
        <p:sp>
          <p:nvSpPr>
            <p:cNvPr id="111" name="ZoneTexte 110"/>
            <p:cNvSpPr txBox="1"/>
            <p:nvPr/>
          </p:nvSpPr>
          <p:spPr>
            <a:xfrm>
              <a:off x="3911298" y="2639267"/>
              <a:ext cx="357190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>
                  <a:solidFill>
                    <a:srgbClr val="0099CC"/>
                  </a:solidFill>
                </a:rPr>
                <a:t>C</a:t>
              </a:r>
              <a:endParaRPr lang="fr-FR" sz="1400" b="1" dirty="0">
                <a:solidFill>
                  <a:srgbClr val="0099CC"/>
                </a:solidFill>
              </a:endParaRPr>
            </a:p>
          </p:txBody>
        </p:sp>
      </p:grpSp>
      <p:grpSp>
        <p:nvGrpSpPr>
          <p:cNvPr id="181" name="Groupe 180"/>
          <p:cNvGrpSpPr/>
          <p:nvPr/>
        </p:nvGrpSpPr>
        <p:grpSpPr>
          <a:xfrm>
            <a:off x="4093805" y="3568532"/>
            <a:ext cx="679574" cy="350069"/>
            <a:chOff x="4093805" y="3568532"/>
            <a:chExt cx="679574" cy="350069"/>
          </a:xfrm>
        </p:grpSpPr>
        <p:sp>
          <p:nvSpPr>
            <p:cNvPr id="106" name="Line 12"/>
            <p:cNvSpPr>
              <a:spLocks noChangeAspect="1" noChangeShapeType="1"/>
            </p:cNvSpPr>
            <p:nvPr/>
          </p:nvSpPr>
          <p:spPr bwMode="auto">
            <a:xfrm>
              <a:off x="4205810" y="3568532"/>
              <a:ext cx="226964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3" name="ZoneTexte 112"/>
            <p:cNvSpPr txBox="1"/>
            <p:nvPr/>
          </p:nvSpPr>
          <p:spPr>
            <a:xfrm>
              <a:off x="4093805" y="3610824"/>
              <a:ext cx="679574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sz="1400" b="1" dirty="0" smtClean="0">
                  <a:solidFill>
                    <a:srgbClr val="996633"/>
                  </a:solidFill>
                </a:rPr>
                <a:t>تقارير</a:t>
              </a:r>
              <a:endParaRPr lang="fr-FR" sz="1400" b="1" dirty="0">
                <a:solidFill>
                  <a:srgbClr val="996633"/>
                </a:solidFill>
              </a:endParaRPr>
            </a:p>
          </p:txBody>
        </p:sp>
      </p:grpSp>
      <p:sp>
        <p:nvSpPr>
          <p:cNvPr id="8" name="Line 4"/>
          <p:cNvSpPr>
            <a:spLocks noChangeShapeType="1"/>
          </p:cNvSpPr>
          <p:nvPr/>
        </p:nvSpPr>
        <p:spPr bwMode="auto">
          <a:xfrm>
            <a:off x="1104613" y="3482097"/>
            <a:ext cx="302619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160" name="Groupe 159"/>
          <p:cNvGrpSpPr/>
          <p:nvPr/>
        </p:nvGrpSpPr>
        <p:grpSpPr>
          <a:xfrm>
            <a:off x="1295177" y="3704416"/>
            <a:ext cx="1148458" cy="696595"/>
            <a:chOff x="1295177" y="3704416"/>
            <a:chExt cx="1148458" cy="696595"/>
          </a:xfrm>
        </p:grpSpPr>
        <p:sp>
          <p:nvSpPr>
            <p:cNvPr id="3" name="Text Box 61"/>
            <p:cNvSpPr txBox="1">
              <a:spLocks noChangeAspect="1" noChangeArrowheads="1"/>
            </p:cNvSpPr>
            <p:nvPr/>
          </p:nvSpPr>
          <p:spPr bwMode="auto">
            <a:xfrm>
              <a:off x="1295177" y="3943056"/>
              <a:ext cx="1148458" cy="45795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ar-DZ" sz="1600" b="1" i="0" u="none" strike="noStrike" cap="none" normalizeH="0" baseline="0" dirty="0" smtClean="0">
                  <a:ln>
                    <a:noFill/>
                  </a:ln>
                  <a:solidFill>
                    <a:srgbClr val="CC00FF"/>
                  </a:solidFill>
                  <a:effectLst/>
                  <a:latin typeface="Calibri" pitchFamily="34" charset="0"/>
                  <a:ea typeface="Arial" pitchFamily="34" charset="0"/>
                  <a:cs typeface="Arabic Transparent" pitchFamily="2" charset="-78"/>
                </a:rPr>
                <a:t>نظام الو</a:t>
              </a:r>
              <a:r>
                <a:rPr kumimoji="0" lang="ar-DZ" sz="1600" b="1" i="0" u="none" strike="noStrike" cap="none" normalizeH="0" baseline="0" dirty="0" smtClean="0">
                  <a:ln>
                    <a:noFill/>
                  </a:ln>
                  <a:solidFill>
                    <a:srgbClr val="CC00FF"/>
                  </a:solidFill>
                  <a:effectLst/>
                  <a:latin typeface="Arial"/>
                  <a:ea typeface="Arial" pitchFamily="34" charset="0"/>
                  <a:cs typeface="Arial"/>
                </a:rPr>
                <a:t>زن</a:t>
              </a:r>
              <a:endPara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CC00FF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Line 10"/>
            <p:cNvSpPr>
              <a:spLocks noChangeAspect="1" noChangeShapeType="1"/>
            </p:cNvSpPr>
            <p:nvPr/>
          </p:nvSpPr>
          <p:spPr bwMode="auto">
            <a:xfrm flipV="1">
              <a:off x="1875569" y="3704416"/>
              <a:ext cx="0" cy="237099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8" name="Text Box 109"/>
          <p:cNvSpPr txBox="1">
            <a:spLocks noChangeArrowheads="1"/>
          </p:cNvSpPr>
          <p:nvPr/>
        </p:nvSpPr>
        <p:spPr bwMode="auto">
          <a:xfrm>
            <a:off x="1363413" y="3232481"/>
            <a:ext cx="1012980" cy="48921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DZ" sz="1600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Arial"/>
                <a:ea typeface="Arial" pitchFamily="34" charset="0"/>
                <a:cs typeface="Arial"/>
              </a:rPr>
              <a:t>زن المادتين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rgbClr val="0066FF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ZoneTexte 47"/>
          <p:cNvSpPr txBox="1"/>
          <p:nvPr/>
        </p:nvSpPr>
        <p:spPr>
          <a:xfrm>
            <a:off x="214282" y="3276176"/>
            <a:ext cx="936000" cy="774571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r" rtl="1" fontAlgn="base">
              <a:spcBef>
                <a:spcPct val="0"/>
              </a:spcBef>
              <a:spcAft>
                <a:spcPts val="1000"/>
              </a:spcAft>
            </a:pPr>
            <a:r>
              <a:rPr lang="ar-DZ" b="1" dirty="0" smtClean="0">
                <a:solidFill>
                  <a:srgbClr val="C00000"/>
                </a:solidFill>
              </a:rPr>
              <a:t>مادتين</a:t>
            </a:r>
            <a:endParaRPr lang="fr-FR" b="1" dirty="0" smtClean="0">
              <a:solidFill>
                <a:srgbClr val="C00000"/>
              </a:solidFill>
            </a:endParaRPr>
          </a:p>
          <a:p>
            <a:pPr lvl="0" algn="r" rtl="1" fontAlgn="base">
              <a:spcBef>
                <a:spcPct val="0"/>
              </a:spcBef>
              <a:spcAft>
                <a:spcPts val="1000"/>
              </a:spcAft>
            </a:pPr>
            <a:r>
              <a:rPr lang="ar-DZ" b="1" dirty="0" smtClean="0">
                <a:solidFill>
                  <a:srgbClr val="C00000"/>
                </a:solidFill>
              </a:rPr>
              <a:t> </a:t>
            </a:r>
            <a:r>
              <a:rPr lang="fr-FR" b="1" dirty="0" smtClean="0">
                <a:solidFill>
                  <a:srgbClr val="C00000"/>
                </a:solidFill>
              </a:rPr>
              <a:t>A</a:t>
            </a:r>
            <a:r>
              <a:rPr lang="ar-DZ" b="1" dirty="0" smtClean="0">
                <a:solidFill>
                  <a:srgbClr val="C00000"/>
                </a:solidFill>
              </a:rPr>
              <a:t> و </a:t>
            </a:r>
            <a:r>
              <a:rPr lang="fr-FR" b="1" dirty="0" smtClean="0">
                <a:solidFill>
                  <a:srgbClr val="C00000"/>
                </a:solidFill>
              </a:rPr>
              <a:t>B</a:t>
            </a:r>
            <a:endParaRPr lang="fr-FR" sz="32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16" name="Groupe 115"/>
          <p:cNvGrpSpPr/>
          <p:nvPr/>
        </p:nvGrpSpPr>
        <p:grpSpPr>
          <a:xfrm>
            <a:off x="1357227" y="2646039"/>
            <a:ext cx="1138246" cy="501846"/>
            <a:chOff x="1357227" y="2646039"/>
            <a:chExt cx="1138246" cy="501846"/>
          </a:xfrm>
        </p:grpSpPr>
        <p:sp>
          <p:nvSpPr>
            <p:cNvPr id="10" name="Line 8"/>
            <p:cNvSpPr>
              <a:spLocks noChangeAspect="1" noChangeShapeType="1"/>
            </p:cNvSpPr>
            <p:nvPr/>
          </p:nvSpPr>
          <p:spPr bwMode="auto">
            <a:xfrm>
              <a:off x="1523916" y="2910786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Line 9"/>
            <p:cNvSpPr>
              <a:spLocks noChangeAspect="1" noChangeShapeType="1"/>
            </p:cNvSpPr>
            <p:nvPr/>
          </p:nvSpPr>
          <p:spPr bwMode="auto">
            <a:xfrm>
              <a:off x="1914444" y="2902515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9" name="Line 9"/>
            <p:cNvSpPr>
              <a:spLocks noChangeAspect="1" noChangeShapeType="1"/>
            </p:cNvSpPr>
            <p:nvPr/>
          </p:nvSpPr>
          <p:spPr bwMode="auto">
            <a:xfrm>
              <a:off x="2300209" y="2907299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0" name="ZoneTexte 49"/>
            <p:cNvSpPr txBox="1"/>
            <p:nvPr/>
          </p:nvSpPr>
          <p:spPr>
            <a:xfrm>
              <a:off x="1357227" y="2646039"/>
              <a:ext cx="357190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>
                  <a:solidFill>
                    <a:srgbClr val="0099CC"/>
                  </a:solidFill>
                </a:rPr>
                <a:t>W</a:t>
              </a:r>
              <a:endParaRPr lang="fr-FR" sz="1400" b="1" dirty="0">
                <a:solidFill>
                  <a:srgbClr val="0099CC"/>
                </a:solidFill>
              </a:endParaRPr>
            </a:p>
          </p:txBody>
        </p:sp>
        <p:sp>
          <p:nvSpPr>
            <p:cNvPr id="51" name="ZoneTexte 50"/>
            <p:cNvSpPr txBox="1"/>
            <p:nvPr/>
          </p:nvSpPr>
          <p:spPr>
            <a:xfrm>
              <a:off x="1766805" y="2650802"/>
              <a:ext cx="357190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>
                  <a:solidFill>
                    <a:srgbClr val="0099CC"/>
                  </a:solidFill>
                </a:rPr>
                <a:t>E</a:t>
              </a:r>
              <a:endParaRPr lang="fr-FR" sz="1400" b="1" dirty="0">
                <a:solidFill>
                  <a:srgbClr val="0099CC"/>
                </a:solidFill>
              </a:endParaRPr>
            </a:p>
          </p:txBody>
        </p:sp>
        <p:sp>
          <p:nvSpPr>
            <p:cNvPr id="52" name="ZoneTexte 51"/>
            <p:cNvSpPr txBox="1"/>
            <p:nvPr/>
          </p:nvSpPr>
          <p:spPr>
            <a:xfrm>
              <a:off x="2138283" y="2650122"/>
              <a:ext cx="357190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>
                  <a:solidFill>
                    <a:srgbClr val="0099CC"/>
                  </a:solidFill>
                </a:rPr>
                <a:t>C</a:t>
              </a:r>
              <a:endParaRPr lang="fr-FR" sz="1400" b="1" dirty="0">
                <a:solidFill>
                  <a:srgbClr val="0099CC"/>
                </a:solidFill>
              </a:endParaRPr>
            </a:p>
          </p:txBody>
        </p:sp>
      </p:grpSp>
      <p:grpSp>
        <p:nvGrpSpPr>
          <p:cNvPr id="178" name="Groupe 177"/>
          <p:cNvGrpSpPr/>
          <p:nvPr/>
        </p:nvGrpSpPr>
        <p:grpSpPr>
          <a:xfrm>
            <a:off x="2320790" y="3579387"/>
            <a:ext cx="679574" cy="350069"/>
            <a:chOff x="2320790" y="3579387"/>
            <a:chExt cx="679574" cy="350069"/>
          </a:xfrm>
        </p:grpSpPr>
        <p:sp>
          <p:nvSpPr>
            <p:cNvPr id="13" name="Line 12"/>
            <p:cNvSpPr>
              <a:spLocks noChangeAspect="1" noChangeShapeType="1"/>
            </p:cNvSpPr>
            <p:nvPr/>
          </p:nvSpPr>
          <p:spPr bwMode="auto">
            <a:xfrm>
              <a:off x="2434368" y="3579387"/>
              <a:ext cx="226964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7" name="ZoneTexte 76"/>
            <p:cNvSpPr txBox="1"/>
            <p:nvPr/>
          </p:nvSpPr>
          <p:spPr>
            <a:xfrm>
              <a:off x="2320790" y="3621679"/>
              <a:ext cx="679574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sz="1400" b="1" dirty="0" smtClean="0">
                  <a:solidFill>
                    <a:srgbClr val="996633"/>
                  </a:solidFill>
                </a:rPr>
                <a:t>تقارير</a:t>
              </a:r>
              <a:endParaRPr lang="fr-FR" sz="1400" b="1" dirty="0">
                <a:solidFill>
                  <a:srgbClr val="996633"/>
                </a:solidFill>
              </a:endParaRPr>
            </a:p>
          </p:txBody>
        </p:sp>
      </p:grpSp>
      <p:sp>
        <p:nvSpPr>
          <p:cNvPr id="114" name="Line 4"/>
          <p:cNvSpPr>
            <a:spLocks noChangeShapeType="1"/>
          </p:cNvSpPr>
          <p:nvPr/>
        </p:nvSpPr>
        <p:spPr bwMode="auto">
          <a:xfrm>
            <a:off x="2428859" y="3309270"/>
            <a:ext cx="756000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197" name="Groupe 196"/>
          <p:cNvGrpSpPr/>
          <p:nvPr/>
        </p:nvGrpSpPr>
        <p:grpSpPr>
          <a:xfrm>
            <a:off x="4917417" y="4189371"/>
            <a:ext cx="1148458" cy="649095"/>
            <a:chOff x="4917417" y="4189371"/>
            <a:chExt cx="1148458" cy="649095"/>
          </a:xfrm>
        </p:grpSpPr>
        <p:sp>
          <p:nvSpPr>
            <p:cNvPr id="115" name="Text Box 61"/>
            <p:cNvSpPr txBox="1">
              <a:spLocks noChangeAspect="1" noChangeArrowheads="1"/>
            </p:cNvSpPr>
            <p:nvPr/>
          </p:nvSpPr>
          <p:spPr bwMode="auto">
            <a:xfrm>
              <a:off x="4917417" y="4380511"/>
              <a:ext cx="1148458" cy="45795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ar-DZ" sz="1600" b="1" i="0" u="none" strike="noStrike" cap="none" normalizeH="0" baseline="0" dirty="0" smtClean="0">
                  <a:ln>
                    <a:noFill/>
                  </a:ln>
                  <a:solidFill>
                    <a:srgbClr val="CC00FF"/>
                  </a:solidFill>
                  <a:effectLst/>
                  <a:latin typeface="Calibri" pitchFamily="34" charset="0"/>
                  <a:ea typeface="Arial" pitchFamily="34" charset="0"/>
                  <a:cs typeface="Arabic Transparent" pitchFamily="2" charset="-78"/>
                </a:rPr>
                <a:t>نظام المـ</a:t>
              </a:r>
              <a:r>
                <a:rPr kumimoji="0" lang="ar-DZ" sz="1600" b="1" i="0" u="none" strike="noStrike" cap="none" normalizeH="0" baseline="0" dirty="0" smtClean="0">
                  <a:ln>
                    <a:noFill/>
                  </a:ln>
                  <a:solidFill>
                    <a:srgbClr val="CC00FF"/>
                  </a:solidFill>
                  <a:effectLst/>
                  <a:latin typeface="Arial"/>
                  <a:ea typeface="Arial" pitchFamily="34" charset="0"/>
                  <a:cs typeface="Arial"/>
                </a:rPr>
                <a:t>زج</a:t>
              </a:r>
              <a:endPara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CC00FF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0" name="Line 10"/>
            <p:cNvSpPr>
              <a:spLocks noChangeAspect="1" noChangeShapeType="1"/>
            </p:cNvSpPr>
            <p:nvPr/>
          </p:nvSpPr>
          <p:spPr bwMode="auto">
            <a:xfrm flipV="1">
              <a:off x="5497809" y="4189371"/>
              <a:ext cx="0" cy="237099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22" name="Text Box 109"/>
          <p:cNvSpPr txBox="1">
            <a:spLocks noChangeArrowheads="1"/>
          </p:cNvSpPr>
          <p:nvPr/>
        </p:nvSpPr>
        <p:spPr bwMode="auto">
          <a:xfrm>
            <a:off x="4949583" y="3717436"/>
            <a:ext cx="1153554" cy="47623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r" rtl="1" fontAlgn="base">
              <a:spcBef>
                <a:spcPct val="0"/>
              </a:spcBef>
              <a:spcAft>
                <a:spcPts val="1000"/>
              </a:spcAft>
            </a:pPr>
            <a:r>
              <a:rPr lang="ar-DZ" sz="1600" b="1" dirty="0" smtClean="0">
                <a:solidFill>
                  <a:srgbClr val="0066FF"/>
                </a:solidFill>
                <a:latin typeface="Calibri" pitchFamily="34" charset="0"/>
                <a:ea typeface="Arial" pitchFamily="34" charset="0"/>
                <a:cs typeface="Arabic Transparent" pitchFamily="2" charset="-78"/>
              </a:rPr>
              <a:t>اخلط المـ</a:t>
            </a:r>
            <a:r>
              <a:rPr lang="ar-DZ" sz="1600" b="1" dirty="0" smtClean="0">
                <a:solidFill>
                  <a:srgbClr val="0066FF"/>
                </a:solidFill>
                <a:ea typeface="Arial" pitchFamily="34" charset="0"/>
              </a:rPr>
              <a:t>زيج</a:t>
            </a:r>
            <a:endParaRPr kumimoji="0" lang="fr-FR" sz="1600" b="1" i="0" u="none" strike="noStrike" cap="none" normalizeH="0" baseline="0" dirty="0" smtClean="0">
              <a:ln>
                <a:noFill/>
              </a:ln>
              <a:solidFill>
                <a:srgbClr val="0066FF"/>
              </a:solidFill>
              <a:effectLst/>
              <a:latin typeface="Calibri" pitchFamily="34" charset="0"/>
              <a:ea typeface="Arial" pitchFamily="34" charset="0"/>
              <a:cs typeface="Arabic Transparent" pitchFamily="2" charset="-78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rgbClr val="0066FF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93" name="Groupe 192"/>
          <p:cNvGrpSpPr/>
          <p:nvPr/>
        </p:nvGrpSpPr>
        <p:grpSpPr>
          <a:xfrm>
            <a:off x="5943030" y="4064342"/>
            <a:ext cx="679574" cy="350069"/>
            <a:chOff x="5943030" y="4064342"/>
            <a:chExt cx="679574" cy="350069"/>
          </a:xfrm>
        </p:grpSpPr>
        <p:sp>
          <p:nvSpPr>
            <p:cNvPr id="121" name="Line 12"/>
            <p:cNvSpPr>
              <a:spLocks noChangeAspect="1" noChangeShapeType="1"/>
            </p:cNvSpPr>
            <p:nvPr/>
          </p:nvSpPr>
          <p:spPr bwMode="auto">
            <a:xfrm>
              <a:off x="6056608" y="4064342"/>
              <a:ext cx="226964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8" name="ZoneTexte 127"/>
            <p:cNvSpPr txBox="1"/>
            <p:nvPr/>
          </p:nvSpPr>
          <p:spPr>
            <a:xfrm>
              <a:off x="5943030" y="4106634"/>
              <a:ext cx="679574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sz="1400" b="1" dirty="0" smtClean="0">
                  <a:solidFill>
                    <a:srgbClr val="996633"/>
                  </a:solidFill>
                </a:rPr>
                <a:t>تقارير</a:t>
              </a:r>
              <a:endParaRPr lang="fr-FR" sz="1400" b="1" dirty="0">
                <a:solidFill>
                  <a:srgbClr val="996633"/>
                </a:solidFill>
              </a:endParaRPr>
            </a:p>
          </p:txBody>
        </p:sp>
      </p:grpSp>
      <p:grpSp>
        <p:nvGrpSpPr>
          <p:cNvPr id="196" name="Groupe 195"/>
          <p:cNvGrpSpPr/>
          <p:nvPr/>
        </p:nvGrpSpPr>
        <p:grpSpPr>
          <a:xfrm>
            <a:off x="6599244" y="4178516"/>
            <a:ext cx="1449468" cy="672845"/>
            <a:chOff x="6599244" y="4178516"/>
            <a:chExt cx="1449468" cy="672845"/>
          </a:xfrm>
        </p:grpSpPr>
        <p:sp>
          <p:nvSpPr>
            <p:cNvPr id="129" name="Text Box 61"/>
            <p:cNvSpPr txBox="1">
              <a:spLocks noChangeAspect="1" noChangeArrowheads="1"/>
            </p:cNvSpPr>
            <p:nvPr/>
          </p:nvSpPr>
          <p:spPr bwMode="auto">
            <a:xfrm>
              <a:off x="6599244" y="4393406"/>
              <a:ext cx="1449468" cy="45795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ar-DZ" sz="1600" b="1" i="0" u="none" strike="noStrike" cap="none" normalizeH="0" baseline="0" dirty="0" smtClean="0">
                  <a:ln>
                    <a:noFill/>
                  </a:ln>
                  <a:solidFill>
                    <a:srgbClr val="CC00FF"/>
                  </a:solidFill>
                  <a:effectLst/>
                  <a:latin typeface="Calibri" pitchFamily="34" charset="0"/>
                  <a:ea typeface="Arial" pitchFamily="34" charset="0"/>
                  <a:cs typeface="Arabic Transparent" pitchFamily="2" charset="-78"/>
                </a:rPr>
                <a:t>نظام الملا والإخلاء</a:t>
              </a:r>
              <a:endPara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CC00FF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" name="Line 10"/>
            <p:cNvSpPr>
              <a:spLocks noChangeAspect="1" noChangeShapeType="1"/>
            </p:cNvSpPr>
            <p:nvPr/>
          </p:nvSpPr>
          <p:spPr bwMode="auto">
            <a:xfrm flipV="1">
              <a:off x="7273196" y="4178516"/>
              <a:ext cx="0" cy="237099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35" name="Text Box 109"/>
          <p:cNvSpPr txBox="1">
            <a:spLocks noChangeArrowheads="1"/>
          </p:cNvSpPr>
          <p:nvPr/>
        </p:nvSpPr>
        <p:spPr bwMode="auto">
          <a:xfrm>
            <a:off x="6721262" y="3706581"/>
            <a:ext cx="982947" cy="44373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DZ" sz="1600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Calibri" pitchFamily="34" charset="0"/>
                <a:ea typeface="Arial" pitchFamily="34" charset="0"/>
                <a:cs typeface="Arabic Transparent" pitchFamily="2" charset="-78"/>
              </a:rPr>
              <a:t>املأ واخلي</a:t>
            </a:r>
            <a:endParaRPr kumimoji="0" lang="fr-FR" sz="1600" b="1" i="0" u="none" strike="noStrike" cap="none" normalizeH="0" baseline="0" dirty="0" smtClean="0">
              <a:ln>
                <a:noFill/>
              </a:ln>
              <a:solidFill>
                <a:srgbClr val="0066FF"/>
              </a:solidFill>
              <a:effectLst/>
              <a:latin typeface="Calibri" pitchFamily="34" charset="0"/>
              <a:ea typeface="Arial" pitchFamily="34" charset="0"/>
              <a:cs typeface="Arabic Transparent" pitchFamily="2" charset="-78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rgbClr val="0066FF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2" name="Line 4"/>
          <p:cNvSpPr>
            <a:spLocks noChangeShapeType="1"/>
          </p:cNvSpPr>
          <p:nvPr/>
        </p:nvSpPr>
        <p:spPr bwMode="auto">
          <a:xfrm>
            <a:off x="6051099" y="3772959"/>
            <a:ext cx="684000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205" name="Groupe 204"/>
          <p:cNvGrpSpPr/>
          <p:nvPr/>
        </p:nvGrpSpPr>
        <p:grpSpPr>
          <a:xfrm>
            <a:off x="1938119" y="5587153"/>
            <a:ext cx="1148458" cy="696595"/>
            <a:chOff x="1938119" y="5587153"/>
            <a:chExt cx="1148458" cy="696595"/>
          </a:xfrm>
        </p:grpSpPr>
        <p:sp>
          <p:nvSpPr>
            <p:cNvPr id="143" name="Text Box 61"/>
            <p:cNvSpPr txBox="1">
              <a:spLocks noChangeAspect="1" noChangeArrowheads="1"/>
            </p:cNvSpPr>
            <p:nvPr/>
          </p:nvSpPr>
          <p:spPr bwMode="auto">
            <a:xfrm>
              <a:off x="1938119" y="5825793"/>
              <a:ext cx="1148458" cy="45795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ar-DZ" sz="1600" b="1" i="0" u="none" strike="noStrike" cap="none" normalizeH="0" baseline="0" dirty="0" smtClean="0">
                  <a:ln>
                    <a:noFill/>
                  </a:ln>
                  <a:solidFill>
                    <a:srgbClr val="CC00FF"/>
                  </a:solidFill>
                  <a:effectLst/>
                  <a:latin typeface="Calibri" pitchFamily="34" charset="0"/>
                  <a:ea typeface="Arial" pitchFamily="34" charset="0"/>
                  <a:cs typeface="Arabic Transparent" pitchFamily="2" charset="-78"/>
                </a:rPr>
                <a:t>نظام الإتيان</a:t>
              </a:r>
              <a:endPara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CC00FF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8" name="Line 10"/>
            <p:cNvSpPr>
              <a:spLocks noChangeAspect="1" noChangeShapeType="1"/>
            </p:cNvSpPr>
            <p:nvPr/>
          </p:nvSpPr>
          <p:spPr bwMode="auto">
            <a:xfrm flipV="1">
              <a:off x="2518511" y="5587153"/>
              <a:ext cx="0" cy="237099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50" name="Text Box 109"/>
          <p:cNvSpPr txBox="1">
            <a:spLocks noChangeArrowheads="1"/>
          </p:cNvSpPr>
          <p:nvPr/>
        </p:nvSpPr>
        <p:spPr bwMode="auto">
          <a:xfrm>
            <a:off x="2018505" y="5115219"/>
            <a:ext cx="1000132" cy="39242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DZ" sz="1600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Calibri" pitchFamily="34" charset="0"/>
                <a:ea typeface="Arial" pitchFamily="34" charset="0"/>
                <a:cs typeface="Arabic Transparent" pitchFamily="2" charset="-78"/>
              </a:rPr>
              <a:t>آت بالسكر</a:t>
            </a:r>
            <a:endParaRPr kumimoji="0" lang="fr-FR" sz="1600" b="1" i="0" u="none" strike="noStrike" cap="none" normalizeH="0" baseline="0" dirty="0" smtClean="0">
              <a:ln>
                <a:noFill/>
              </a:ln>
              <a:solidFill>
                <a:srgbClr val="0066FF"/>
              </a:solidFill>
              <a:effectLst/>
              <a:latin typeface="Calibri" pitchFamily="34" charset="0"/>
              <a:ea typeface="Arial" pitchFamily="34" charset="0"/>
              <a:cs typeface="Arabic Transparent" pitchFamily="2" charset="-78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rgbClr val="0066FF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02" name="Groupe 201"/>
          <p:cNvGrpSpPr/>
          <p:nvPr/>
        </p:nvGrpSpPr>
        <p:grpSpPr>
          <a:xfrm>
            <a:off x="857224" y="5158913"/>
            <a:ext cx="1192950" cy="369332"/>
            <a:chOff x="857224" y="5158913"/>
            <a:chExt cx="1192950" cy="369332"/>
          </a:xfrm>
        </p:grpSpPr>
        <p:sp>
          <p:nvSpPr>
            <p:cNvPr id="144" name="Line 4"/>
            <p:cNvSpPr>
              <a:spLocks noChangeShapeType="1"/>
            </p:cNvSpPr>
            <p:nvPr/>
          </p:nvSpPr>
          <p:spPr bwMode="auto">
            <a:xfrm>
              <a:off x="1747555" y="5364834"/>
              <a:ext cx="302619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1" name="ZoneTexte 150"/>
            <p:cNvSpPr txBox="1"/>
            <p:nvPr/>
          </p:nvSpPr>
          <p:spPr>
            <a:xfrm>
              <a:off x="857224" y="5158913"/>
              <a:ext cx="936000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lvl="0" algn="r" rtl="1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ar-DZ" b="1" dirty="0" smtClean="0">
                  <a:solidFill>
                    <a:srgbClr val="C00000"/>
                  </a:solidFill>
                </a:rPr>
                <a:t>قطع سكر</a:t>
              </a:r>
              <a:endParaRPr lang="fr-FR" sz="3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01" name="Groupe 200"/>
          <p:cNvGrpSpPr/>
          <p:nvPr/>
        </p:nvGrpSpPr>
        <p:grpSpPr>
          <a:xfrm>
            <a:off x="2015752" y="4528776"/>
            <a:ext cx="1138246" cy="501846"/>
            <a:chOff x="2015752" y="4528776"/>
            <a:chExt cx="1138246" cy="501846"/>
          </a:xfrm>
        </p:grpSpPr>
        <p:sp>
          <p:nvSpPr>
            <p:cNvPr id="146" name="Line 8"/>
            <p:cNvSpPr>
              <a:spLocks noChangeAspect="1" noChangeShapeType="1"/>
            </p:cNvSpPr>
            <p:nvPr/>
          </p:nvSpPr>
          <p:spPr bwMode="auto">
            <a:xfrm>
              <a:off x="2191122" y="4793523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7" name="Line 9"/>
            <p:cNvSpPr>
              <a:spLocks noChangeAspect="1" noChangeShapeType="1"/>
            </p:cNvSpPr>
            <p:nvPr/>
          </p:nvSpPr>
          <p:spPr bwMode="auto">
            <a:xfrm>
              <a:off x="2581650" y="4785252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2" name="Line 9"/>
            <p:cNvSpPr>
              <a:spLocks noChangeAspect="1" noChangeShapeType="1"/>
            </p:cNvSpPr>
            <p:nvPr/>
          </p:nvSpPr>
          <p:spPr bwMode="auto">
            <a:xfrm>
              <a:off x="2967415" y="4790036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" name="ZoneTexte 152"/>
            <p:cNvSpPr txBox="1"/>
            <p:nvPr/>
          </p:nvSpPr>
          <p:spPr>
            <a:xfrm>
              <a:off x="2015752" y="4528776"/>
              <a:ext cx="357190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>
                  <a:solidFill>
                    <a:srgbClr val="0099CC"/>
                  </a:solidFill>
                </a:rPr>
                <a:t>W</a:t>
              </a:r>
              <a:endParaRPr lang="fr-FR" sz="1400" b="1" dirty="0">
                <a:solidFill>
                  <a:srgbClr val="0099CC"/>
                </a:solidFill>
              </a:endParaRPr>
            </a:p>
          </p:txBody>
        </p:sp>
        <p:sp>
          <p:nvSpPr>
            <p:cNvPr id="154" name="ZoneTexte 153"/>
            <p:cNvSpPr txBox="1"/>
            <p:nvPr/>
          </p:nvSpPr>
          <p:spPr>
            <a:xfrm>
              <a:off x="2425330" y="4533539"/>
              <a:ext cx="357190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>
                  <a:solidFill>
                    <a:srgbClr val="0099CC"/>
                  </a:solidFill>
                </a:rPr>
                <a:t>E</a:t>
              </a:r>
              <a:endParaRPr lang="fr-FR" sz="1400" b="1" dirty="0">
                <a:solidFill>
                  <a:srgbClr val="0099CC"/>
                </a:solidFill>
              </a:endParaRPr>
            </a:p>
          </p:txBody>
        </p:sp>
        <p:sp>
          <p:nvSpPr>
            <p:cNvPr id="155" name="ZoneTexte 154"/>
            <p:cNvSpPr txBox="1"/>
            <p:nvPr/>
          </p:nvSpPr>
          <p:spPr>
            <a:xfrm>
              <a:off x="2796808" y="4532859"/>
              <a:ext cx="357190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>
                  <a:solidFill>
                    <a:srgbClr val="0099CC"/>
                  </a:solidFill>
                </a:rPr>
                <a:t>C</a:t>
              </a:r>
              <a:endParaRPr lang="fr-FR" sz="1400" b="1" dirty="0">
                <a:solidFill>
                  <a:srgbClr val="0099CC"/>
                </a:solidFill>
              </a:endParaRPr>
            </a:p>
          </p:txBody>
        </p:sp>
      </p:grpSp>
      <p:grpSp>
        <p:nvGrpSpPr>
          <p:cNvPr id="204" name="Groupe 203"/>
          <p:cNvGrpSpPr/>
          <p:nvPr/>
        </p:nvGrpSpPr>
        <p:grpSpPr>
          <a:xfrm>
            <a:off x="2963732" y="5462124"/>
            <a:ext cx="500066" cy="319291"/>
            <a:chOff x="2963732" y="5462124"/>
            <a:chExt cx="500066" cy="319291"/>
          </a:xfrm>
        </p:grpSpPr>
        <p:sp>
          <p:nvSpPr>
            <p:cNvPr id="149" name="Line 12"/>
            <p:cNvSpPr>
              <a:spLocks noChangeAspect="1" noChangeShapeType="1"/>
            </p:cNvSpPr>
            <p:nvPr/>
          </p:nvSpPr>
          <p:spPr bwMode="auto">
            <a:xfrm>
              <a:off x="3077310" y="5462124"/>
              <a:ext cx="226964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7" name="ZoneTexte 156"/>
            <p:cNvSpPr txBox="1"/>
            <p:nvPr/>
          </p:nvSpPr>
          <p:spPr>
            <a:xfrm>
              <a:off x="2963732" y="5504416"/>
              <a:ext cx="500066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sz="1200" b="1" dirty="0" smtClean="0">
                  <a:solidFill>
                    <a:srgbClr val="996633"/>
                  </a:solidFill>
                </a:rPr>
                <a:t>تقارير</a:t>
              </a:r>
              <a:endParaRPr lang="fr-FR" sz="1200" b="1" dirty="0">
                <a:solidFill>
                  <a:srgbClr val="996633"/>
                </a:solidFill>
              </a:endParaRPr>
            </a:p>
          </p:txBody>
        </p:sp>
      </p:grpSp>
      <p:cxnSp>
        <p:nvCxnSpPr>
          <p:cNvPr id="159" name="Connecteur en angle 158"/>
          <p:cNvCxnSpPr/>
          <p:nvPr/>
        </p:nvCxnSpPr>
        <p:spPr>
          <a:xfrm flipV="1">
            <a:off x="3071802" y="4078882"/>
            <a:ext cx="1944000" cy="1116000"/>
          </a:xfrm>
          <a:prstGeom prst="bentConnector3">
            <a:avLst>
              <a:gd name="adj1" fmla="val 84820"/>
            </a:avLst>
          </a:prstGeom>
          <a:ln w="15875"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84" name="Groupe 183"/>
          <p:cNvGrpSpPr/>
          <p:nvPr/>
        </p:nvGrpSpPr>
        <p:grpSpPr>
          <a:xfrm>
            <a:off x="4214810" y="2071678"/>
            <a:ext cx="1608267" cy="1113195"/>
            <a:chOff x="4214810" y="2071678"/>
            <a:chExt cx="1608267" cy="1113195"/>
          </a:xfrm>
        </p:grpSpPr>
        <p:sp>
          <p:nvSpPr>
            <p:cNvPr id="162" name="Text Box 102"/>
            <p:cNvSpPr txBox="1">
              <a:spLocks noChangeAspect="1" noChangeArrowheads="1"/>
            </p:cNvSpPr>
            <p:nvPr/>
          </p:nvSpPr>
          <p:spPr bwMode="auto">
            <a:xfrm>
              <a:off x="4214810" y="2071678"/>
              <a:ext cx="1608267" cy="35010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ar-DZ" b="1" i="0" u="none" strike="noStrike" cap="none" normalizeH="0" baseline="0" dirty="0" smtClean="0">
                  <a:ln>
                    <a:noFill/>
                  </a:ln>
                  <a:solidFill>
                    <a:srgbClr val="339933"/>
                  </a:solidFill>
                  <a:effectLst/>
                  <a:latin typeface="Calibri" pitchFamily="34" charset="0"/>
                  <a:ea typeface="Arial" pitchFamily="34" charset="0"/>
                  <a:cs typeface="Arabic Transparent" pitchFamily="2" charset="-78"/>
                </a:rPr>
                <a:t>المادتين مفرغتان</a:t>
              </a:r>
              <a:endParaRPr kumimoji="0" lang="fr-FR" sz="3200" b="1" i="0" u="none" strike="noStrike" cap="none" normalizeH="0" baseline="0" dirty="0" smtClean="0">
                <a:ln>
                  <a:noFill/>
                </a:ln>
                <a:solidFill>
                  <a:srgbClr val="339933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63" name="Group 45"/>
            <p:cNvGrpSpPr>
              <a:grpSpLocks/>
            </p:cNvGrpSpPr>
            <p:nvPr/>
          </p:nvGrpSpPr>
          <p:grpSpPr bwMode="auto">
            <a:xfrm>
              <a:off x="4698642" y="2398778"/>
              <a:ext cx="511966" cy="786095"/>
              <a:chOff x="3679" y="9181"/>
              <a:chExt cx="767" cy="1065"/>
            </a:xfrm>
          </p:grpSpPr>
          <p:sp>
            <p:nvSpPr>
              <p:cNvPr id="164" name="Line 46"/>
              <p:cNvSpPr>
                <a:spLocks noChangeAspect="1" noChangeShapeType="1"/>
              </p:cNvSpPr>
              <p:nvPr/>
            </p:nvSpPr>
            <p:spPr bwMode="auto">
              <a:xfrm rot="21060000" flipH="1">
                <a:off x="3679" y="9711"/>
                <a:ext cx="295" cy="535"/>
              </a:xfrm>
              <a:prstGeom prst="line">
                <a:avLst/>
              </a:prstGeom>
              <a:ln w="12700"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5" name="Line 47"/>
              <p:cNvSpPr>
                <a:spLocks noChangeAspect="1" noChangeShapeType="1"/>
              </p:cNvSpPr>
              <p:nvPr/>
            </p:nvSpPr>
            <p:spPr bwMode="auto">
              <a:xfrm>
                <a:off x="3927" y="9684"/>
                <a:ext cx="153" cy="209"/>
              </a:xfrm>
              <a:prstGeom prst="line">
                <a:avLst/>
              </a:prstGeom>
              <a:ln w="1270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6" name="Line 48"/>
              <p:cNvSpPr>
                <a:spLocks noChangeShapeType="1"/>
              </p:cNvSpPr>
              <p:nvPr/>
            </p:nvSpPr>
            <p:spPr bwMode="auto">
              <a:xfrm rot="20940000" flipV="1">
                <a:off x="4007" y="9181"/>
                <a:ext cx="439" cy="684"/>
              </a:xfrm>
              <a:prstGeom prst="line">
                <a:avLst/>
              </a:prstGeom>
              <a:ln w="1270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</p:grpSp>
      <p:grpSp>
        <p:nvGrpSpPr>
          <p:cNvPr id="191" name="Groupe 190"/>
          <p:cNvGrpSpPr/>
          <p:nvPr/>
        </p:nvGrpSpPr>
        <p:grpSpPr>
          <a:xfrm>
            <a:off x="5929322" y="2599275"/>
            <a:ext cx="1428760" cy="1148820"/>
            <a:chOff x="5929322" y="2599275"/>
            <a:chExt cx="1428760" cy="1148820"/>
          </a:xfrm>
        </p:grpSpPr>
        <p:sp>
          <p:nvSpPr>
            <p:cNvPr id="167" name="Text Box 102"/>
            <p:cNvSpPr txBox="1">
              <a:spLocks noChangeAspect="1" noChangeArrowheads="1"/>
            </p:cNvSpPr>
            <p:nvPr/>
          </p:nvSpPr>
          <p:spPr bwMode="auto">
            <a:xfrm>
              <a:off x="5929322" y="2599275"/>
              <a:ext cx="1428760" cy="35010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ar-DZ" b="1" i="0" u="none" strike="noStrike" cap="none" normalizeH="0" baseline="0" dirty="0" smtClean="0">
                  <a:ln>
                    <a:noFill/>
                  </a:ln>
                  <a:solidFill>
                    <a:srgbClr val="339933"/>
                  </a:solidFill>
                  <a:effectLst/>
                  <a:latin typeface="Calibri" pitchFamily="34" charset="0"/>
                  <a:ea typeface="Arial" pitchFamily="34" charset="0"/>
                  <a:cs typeface="Arabic Transparent" pitchFamily="2" charset="-78"/>
                </a:rPr>
                <a:t>المـ</a:t>
              </a:r>
              <a:r>
                <a:rPr kumimoji="0" lang="ar-DZ" b="1" i="0" u="none" strike="noStrike" cap="none" normalizeH="0" baseline="0" dirty="0" smtClean="0">
                  <a:ln>
                    <a:noFill/>
                  </a:ln>
                  <a:solidFill>
                    <a:srgbClr val="339933"/>
                  </a:solidFill>
                  <a:effectLst/>
                  <a:latin typeface="Arial"/>
                  <a:ea typeface="Arial" pitchFamily="34" charset="0"/>
                  <a:cs typeface="Arial"/>
                </a:rPr>
                <a:t>زيج مختلط</a:t>
              </a:r>
              <a:endParaRPr kumimoji="0" lang="fr-FR" sz="3200" b="1" i="0" u="none" strike="noStrike" cap="none" normalizeH="0" baseline="0" dirty="0" smtClean="0">
                <a:ln>
                  <a:noFill/>
                </a:ln>
                <a:solidFill>
                  <a:srgbClr val="339933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68" name="Group 45"/>
            <p:cNvGrpSpPr>
              <a:grpSpLocks/>
            </p:cNvGrpSpPr>
            <p:nvPr/>
          </p:nvGrpSpPr>
          <p:grpSpPr bwMode="auto">
            <a:xfrm>
              <a:off x="6233647" y="2962000"/>
              <a:ext cx="511966" cy="786095"/>
              <a:chOff x="3679" y="9181"/>
              <a:chExt cx="767" cy="1065"/>
            </a:xfrm>
          </p:grpSpPr>
          <p:sp>
            <p:nvSpPr>
              <p:cNvPr id="169" name="Line 46"/>
              <p:cNvSpPr>
                <a:spLocks noChangeAspect="1" noChangeShapeType="1"/>
              </p:cNvSpPr>
              <p:nvPr/>
            </p:nvSpPr>
            <p:spPr bwMode="auto">
              <a:xfrm rot="21060000" flipH="1">
                <a:off x="3679" y="9711"/>
                <a:ext cx="295" cy="535"/>
              </a:xfrm>
              <a:prstGeom prst="line">
                <a:avLst/>
              </a:prstGeom>
              <a:ln w="12700"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0" name="Line 47"/>
              <p:cNvSpPr>
                <a:spLocks noChangeAspect="1" noChangeShapeType="1"/>
              </p:cNvSpPr>
              <p:nvPr/>
            </p:nvSpPr>
            <p:spPr bwMode="auto">
              <a:xfrm>
                <a:off x="3927" y="9684"/>
                <a:ext cx="153" cy="209"/>
              </a:xfrm>
              <a:prstGeom prst="line">
                <a:avLst/>
              </a:prstGeom>
              <a:ln w="1270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1" name="Line 48"/>
              <p:cNvSpPr>
                <a:spLocks noChangeShapeType="1"/>
              </p:cNvSpPr>
              <p:nvPr/>
            </p:nvSpPr>
            <p:spPr bwMode="auto">
              <a:xfrm rot="20940000" flipV="1">
                <a:off x="4007" y="9181"/>
                <a:ext cx="439" cy="684"/>
              </a:xfrm>
              <a:prstGeom prst="line">
                <a:avLst/>
              </a:prstGeom>
              <a:ln w="1270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</p:grpSp>
      <p:grpSp>
        <p:nvGrpSpPr>
          <p:cNvPr id="200" name="Groupe 199"/>
          <p:cNvGrpSpPr/>
          <p:nvPr/>
        </p:nvGrpSpPr>
        <p:grpSpPr>
          <a:xfrm>
            <a:off x="3610940" y="5128406"/>
            <a:ext cx="1452445" cy="1098591"/>
            <a:chOff x="3610940" y="5128406"/>
            <a:chExt cx="1452445" cy="1098591"/>
          </a:xfrm>
        </p:grpSpPr>
        <p:sp>
          <p:nvSpPr>
            <p:cNvPr id="172" name="Text Box 102"/>
            <p:cNvSpPr txBox="1">
              <a:spLocks noChangeAspect="1" noChangeArrowheads="1"/>
            </p:cNvSpPr>
            <p:nvPr/>
          </p:nvSpPr>
          <p:spPr bwMode="auto">
            <a:xfrm>
              <a:off x="3857620" y="5876895"/>
              <a:ext cx="1205765" cy="35010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ar-DZ" b="1" i="0" u="none" strike="noStrike" cap="none" normalizeH="0" baseline="0" dirty="0" smtClean="0">
                  <a:ln>
                    <a:noFill/>
                  </a:ln>
                  <a:solidFill>
                    <a:srgbClr val="339933"/>
                  </a:solidFill>
                  <a:effectLst/>
                  <a:latin typeface="Calibri" pitchFamily="34" charset="0"/>
                  <a:ea typeface="Arial" pitchFamily="34" charset="0"/>
                  <a:cs typeface="Arabic Transparent" pitchFamily="2" charset="-78"/>
                </a:rPr>
                <a:t>قطع حاضرة</a:t>
              </a:r>
              <a:endParaRPr kumimoji="0" lang="fr-FR" sz="3200" b="1" i="0" u="none" strike="noStrike" cap="none" normalizeH="0" baseline="0" dirty="0" smtClean="0">
                <a:ln>
                  <a:noFill/>
                </a:ln>
                <a:solidFill>
                  <a:srgbClr val="339933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73" name="Group 45"/>
            <p:cNvGrpSpPr>
              <a:grpSpLocks/>
            </p:cNvGrpSpPr>
            <p:nvPr/>
          </p:nvGrpSpPr>
          <p:grpSpPr bwMode="auto">
            <a:xfrm rot="20503968" flipV="1">
              <a:off x="3610940" y="5128406"/>
              <a:ext cx="612000" cy="828000"/>
              <a:chOff x="3679" y="9181"/>
              <a:chExt cx="767" cy="1065"/>
            </a:xfrm>
          </p:grpSpPr>
          <p:sp>
            <p:nvSpPr>
              <p:cNvPr id="174" name="Line 46"/>
              <p:cNvSpPr>
                <a:spLocks noChangeAspect="1" noChangeShapeType="1"/>
              </p:cNvSpPr>
              <p:nvPr/>
            </p:nvSpPr>
            <p:spPr bwMode="auto">
              <a:xfrm rot="21060000" flipH="1">
                <a:off x="3679" y="9711"/>
                <a:ext cx="295" cy="535"/>
              </a:xfrm>
              <a:prstGeom prst="line">
                <a:avLst/>
              </a:prstGeom>
              <a:ln w="12700"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5" name="Line 47"/>
              <p:cNvSpPr>
                <a:spLocks noChangeAspect="1" noChangeShapeType="1"/>
              </p:cNvSpPr>
              <p:nvPr/>
            </p:nvSpPr>
            <p:spPr bwMode="auto">
              <a:xfrm>
                <a:off x="3927" y="9684"/>
                <a:ext cx="153" cy="209"/>
              </a:xfrm>
              <a:prstGeom prst="line">
                <a:avLst/>
              </a:prstGeom>
              <a:ln w="1270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6" name="Line 48"/>
              <p:cNvSpPr>
                <a:spLocks noChangeShapeType="1"/>
              </p:cNvSpPr>
              <p:nvPr/>
            </p:nvSpPr>
            <p:spPr bwMode="auto">
              <a:xfrm rot="20940000" flipV="1">
                <a:off x="4007" y="9181"/>
                <a:ext cx="439" cy="684"/>
              </a:xfrm>
              <a:prstGeom prst="line">
                <a:avLst/>
              </a:prstGeom>
              <a:ln w="1270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</p:grpSp>
      <p:grpSp>
        <p:nvGrpSpPr>
          <p:cNvPr id="199" name="Groupe 198"/>
          <p:cNvGrpSpPr/>
          <p:nvPr/>
        </p:nvGrpSpPr>
        <p:grpSpPr>
          <a:xfrm>
            <a:off x="4572000" y="4078882"/>
            <a:ext cx="2155015" cy="1607528"/>
            <a:chOff x="4572000" y="4078882"/>
            <a:chExt cx="2155015" cy="1607528"/>
          </a:xfrm>
        </p:grpSpPr>
        <p:cxnSp>
          <p:nvCxnSpPr>
            <p:cNvPr id="161" name="Connecteur en angle 160"/>
            <p:cNvCxnSpPr/>
            <p:nvPr/>
          </p:nvCxnSpPr>
          <p:spPr>
            <a:xfrm flipV="1">
              <a:off x="5899015" y="4078882"/>
              <a:ext cx="828000" cy="1440000"/>
            </a:xfrm>
            <a:prstGeom prst="bentConnector3">
              <a:avLst>
                <a:gd name="adj1" fmla="val 74780"/>
              </a:avLst>
            </a:prstGeom>
            <a:ln w="15875"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83" name="ZoneTexte 182"/>
            <p:cNvSpPr txBox="1"/>
            <p:nvPr/>
          </p:nvSpPr>
          <p:spPr>
            <a:xfrm>
              <a:off x="4572000" y="5317078"/>
              <a:ext cx="1364440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lvl="0" algn="r" rtl="1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ar-DZ" b="1" dirty="0" smtClean="0">
                  <a:solidFill>
                    <a:srgbClr val="C00000"/>
                  </a:solidFill>
                </a:rPr>
                <a:t>علب بلاستيكية</a:t>
              </a:r>
              <a:endParaRPr lang="fr-FR" sz="3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94" name="Groupe 193"/>
          <p:cNvGrpSpPr/>
          <p:nvPr/>
        </p:nvGrpSpPr>
        <p:grpSpPr>
          <a:xfrm>
            <a:off x="6685044" y="3106691"/>
            <a:ext cx="1184979" cy="501846"/>
            <a:chOff x="6685044" y="3106691"/>
            <a:chExt cx="1184979" cy="501846"/>
          </a:xfrm>
        </p:grpSpPr>
        <p:sp>
          <p:nvSpPr>
            <p:cNvPr id="131" name="Line 8"/>
            <p:cNvSpPr>
              <a:spLocks noChangeAspect="1" noChangeShapeType="1"/>
            </p:cNvSpPr>
            <p:nvPr/>
          </p:nvSpPr>
          <p:spPr bwMode="auto">
            <a:xfrm>
              <a:off x="6851733" y="3371438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2" name="Line 9"/>
            <p:cNvSpPr>
              <a:spLocks noChangeAspect="1" noChangeShapeType="1"/>
            </p:cNvSpPr>
            <p:nvPr/>
          </p:nvSpPr>
          <p:spPr bwMode="auto">
            <a:xfrm>
              <a:off x="7124781" y="3363167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6" name="Line 9"/>
            <p:cNvSpPr>
              <a:spLocks noChangeAspect="1" noChangeShapeType="1"/>
            </p:cNvSpPr>
            <p:nvPr/>
          </p:nvSpPr>
          <p:spPr bwMode="auto">
            <a:xfrm>
              <a:off x="7415546" y="3367951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7" name="ZoneTexte 136"/>
            <p:cNvSpPr txBox="1"/>
            <p:nvPr/>
          </p:nvSpPr>
          <p:spPr>
            <a:xfrm>
              <a:off x="6685044" y="3106691"/>
              <a:ext cx="357190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>
                  <a:solidFill>
                    <a:srgbClr val="0099CC"/>
                  </a:solidFill>
                </a:rPr>
                <a:t>W</a:t>
              </a:r>
              <a:endParaRPr lang="fr-FR" sz="1400" b="1" dirty="0">
                <a:solidFill>
                  <a:srgbClr val="0099CC"/>
                </a:solidFill>
              </a:endParaRPr>
            </a:p>
          </p:txBody>
        </p:sp>
        <p:sp>
          <p:nvSpPr>
            <p:cNvPr id="138" name="ZoneTexte 137"/>
            <p:cNvSpPr txBox="1"/>
            <p:nvPr/>
          </p:nvSpPr>
          <p:spPr>
            <a:xfrm>
              <a:off x="6977142" y="3111454"/>
              <a:ext cx="357190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>
                  <a:solidFill>
                    <a:srgbClr val="0099CC"/>
                  </a:solidFill>
                </a:rPr>
                <a:t>E</a:t>
              </a:r>
              <a:endParaRPr lang="fr-FR" sz="1400" b="1" dirty="0">
                <a:solidFill>
                  <a:srgbClr val="0099CC"/>
                </a:solidFill>
              </a:endParaRPr>
            </a:p>
          </p:txBody>
        </p:sp>
        <p:sp>
          <p:nvSpPr>
            <p:cNvPr id="139" name="ZoneTexte 138"/>
            <p:cNvSpPr txBox="1"/>
            <p:nvPr/>
          </p:nvSpPr>
          <p:spPr>
            <a:xfrm>
              <a:off x="7253620" y="3110774"/>
              <a:ext cx="357190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>
                  <a:solidFill>
                    <a:srgbClr val="0099CC"/>
                  </a:solidFill>
                </a:rPr>
                <a:t>C</a:t>
              </a:r>
              <a:endParaRPr lang="fr-FR" sz="1400" b="1" dirty="0">
                <a:solidFill>
                  <a:srgbClr val="0099CC"/>
                </a:solidFill>
              </a:endParaRPr>
            </a:p>
          </p:txBody>
        </p:sp>
        <p:sp>
          <p:nvSpPr>
            <p:cNvPr id="185" name="Line 9"/>
            <p:cNvSpPr>
              <a:spLocks noChangeAspect="1" noChangeShapeType="1"/>
            </p:cNvSpPr>
            <p:nvPr/>
          </p:nvSpPr>
          <p:spPr bwMode="auto">
            <a:xfrm>
              <a:off x="7674759" y="3358104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6" name="ZoneTexte 185"/>
            <p:cNvSpPr txBox="1"/>
            <p:nvPr/>
          </p:nvSpPr>
          <p:spPr>
            <a:xfrm>
              <a:off x="7512833" y="3114375"/>
              <a:ext cx="357190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>
                  <a:solidFill>
                    <a:srgbClr val="0099CC"/>
                  </a:solidFill>
                </a:rPr>
                <a:t>N</a:t>
              </a:r>
              <a:endParaRPr lang="fr-FR" sz="1400" b="1" dirty="0">
                <a:solidFill>
                  <a:srgbClr val="0099CC"/>
                </a:solidFill>
              </a:endParaRPr>
            </a:p>
          </p:txBody>
        </p:sp>
      </p:grpSp>
      <p:grpSp>
        <p:nvGrpSpPr>
          <p:cNvPr id="189" name="Groupe 188"/>
          <p:cNvGrpSpPr/>
          <p:nvPr/>
        </p:nvGrpSpPr>
        <p:grpSpPr>
          <a:xfrm>
            <a:off x="4979467" y="3124270"/>
            <a:ext cx="1199794" cy="501846"/>
            <a:chOff x="4979467" y="3130994"/>
            <a:chExt cx="1199794" cy="501846"/>
          </a:xfrm>
        </p:grpSpPr>
        <p:sp>
          <p:nvSpPr>
            <p:cNvPr id="118" name="Line 8"/>
            <p:cNvSpPr>
              <a:spLocks noChangeAspect="1" noChangeShapeType="1"/>
            </p:cNvSpPr>
            <p:nvPr/>
          </p:nvSpPr>
          <p:spPr bwMode="auto">
            <a:xfrm>
              <a:off x="5146156" y="3395741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9" name="Line 9"/>
            <p:cNvSpPr>
              <a:spLocks noChangeAspect="1" noChangeShapeType="1"/>
            </p:cNvSpPr>
            <p:nvPr/>
          </p:nvSpPr>
          <p:spPr bwMode="auto">
            <a:xfrm>
              <a:off x="5419731" y="3387470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3" name="Line 9"/>
            <p:cNvSpPr>
              <a:spLocks noChangeAspect="1" noChangeShapeType="1"/>
            </p:cNvSpPr>
            <p:nvPr/>
          </p:nvSpPr>
          <p:spPr bwMode="auto">
            <a:xfrm>
              <a:off x="5698245" y="3392254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4" name="ZoneTexte 123"/>
            <p:cNvSpPr txBox="1"/>
            <p:nvPr/>
          </p:nvSpPr>
          <p:spPr>
            <a:xfrm>
              <a:off x="4979467" y="3130994"/>
              <a:ext cx="357190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>
                  <a:solidFill>
                    <a:srgbClr val="0099CC"/>
                  </a:solidFill>
                </a:rPr>
                <a:t>W</a:t>
              </a:r>
              <a:endParaRPr lang="fr-FR" sz="1400" b="1" dirty="0">
                <a:solidFill>
                  <a:srgbClr val="0099CC"/>
                </a:solidFill>
              </a:endParaRPr>
            </a:p>
          </p:txBody>
        </p:sp>
        <p:sp>
          <p:nvSpPr>
            <p:cNvPr id="125" name="ZoneTexte 124"/>
            <p:cNvSpPr txBox="1"/>
            <p:nvPr/>
          </p:nvSpPr>
          <p:spPr>
            <a:xfrm>
              <a:off x="5272092" y="3135757"/>
              <a:ext cx="357190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>
                  <a:solidFill>
                    <a:srgbClr val="0099CC"/>
                  </a:solidFill>
                </a:rPr>
                <a:t>E</a:t>
              </a:r>
              <a:endParaRPr lang="fr-FR" sz="1400" b="1" dirty="0">
                <a:solidFill>
                  <a:srgbClr val="0099CC"/>
                </a:solidFill>
              </a:endParaRPr>
            </a:p>
          </p:txBody>
        </p:sp>
        <p:sp>
          <p:nvSpPr>
            <p:cNvPr id="126" name="ZoneTexte 125"/>
            <p:cNvSpPr txBox="1"/>
            <p:nvPr/>
          </p:nvSpPr>
          <p:spPr>
            <a:xfrm>
              <a:off x="5536319" y="3135077"/>
              <a:ext cx="357190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>
                  <a:solidFill>
                    <a:srgbClr val="0099CC"/>
                  </a:solidFill>
                </a:rPr>
                <a:t>C</a:t>
              </a:r>
              <a:endParaRPr lang="fr-FR" sz="1400" b="1" dirty="0">
                <a:solidFill>
                  <a:srgbClr val="0099CC"/>
                </a:solidFill>
              </a:endParaRPr>
            </a:p>
          </p:txBody>
        </p:sp>
        <p:sp>
          <p:nvSpPr>
            <p:cNvPr id="187" name="Line 9"/>
            <p:cNvSpPr>
              <a:spLocks noChangeAspect="1" noChangeShapeType="1"/>
            </p:cNvSpPr>
            <p:nvPr/>
          </p:nvSpPr>
          <p:spPr bwMode="auto">
            <a:xfrm>
              <a:off x="5948372" y="3395490"/>
              <a:ext cx="0" cy="2370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8" name="ZoneTexte 187"/>
            <p:cNvSpPr txBox="1"/>
            <p:nvPr/>
          </p:nvSpPr>
          <p:spPr>
            <a:xfrm>
              <a:off x="5822071" y="3138313"/>
              <a:ext cx="357190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>
                  <a:solidFill>
                    <a:srgbClr val="0099CC"/>
                  </a:solidFill>
                </a:rPr>
                <a:t>t</a:t>
              </a:r>
              <a:endParaRPr lang="fr-FR" sz="1400" b="1" dirty="0">
                <a:solidFill>
                  <a:srgbClr val="0099CC"/>
                </a:solidFill>
              </a:endParaRPr>
            </a:p>
          </p:txBody>
        </p:sp>
      </p:grpSp>
      <p:grpSp>
        <p:nvGrpSpPr>
          <p:cNvPr id="198" name="Groupe 197"/>
          <p:cNvGrpSpPr/>
          <p:nvPr/>
        </p:nvGrpSpPr>
        <p:grpSpPr>
          <a:xfrm>
            <a:off x="7762185" y="4053482"/>
            <a:ext cx="691399" cy="307777"/>
            <a:chOff x="7762185" y="4053482"/>
            <a:chExt cx="691399" cy="307777"/>
          </a:xfrm>
        </p:grpSpPr>
        <p:sp>
          <p:nvSpPr>
            <p:cNvPr id="134" name="Line 12"/>
            <p:cNvSpPr>
              <a:spLocks noChangeAspect="1" noChangeShapeType="1"/>
            </p:cNvSpPr>
            <p:nvPr/>
          </p:nvSpPr>
          <p:spPr bwMode="auto">
            <a:xfrm>
              <a:off x="7762185" y="4053487"/>
              <a:ext cx="226964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0" name="ZoneTexte 189"/>
            <p:cNvSpPr txBox="1"/>
            <p:nvPr/>
          </p:nvSpPr>
          <p:spPr>
            <a:xfrm>
              <a:off x="7774010" y="4053482"/>
              <a:ext cx="679574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sz="1400" b="1" dirty="0" smtClean="0">
                  <a:solidFill>
                    <a:srgbClr val="996633"/>
                  </a:solidFill>
                </a:rPr>
                <a:t>تقارير</a:t>
              </a:r>
              <a:endParaRPr lang="fr-FR" sz="1400" b="1" dirty="0">
                <a:solidFill>
                  <a:srgbClr val="996633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2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7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2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2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32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37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42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47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2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7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2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7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2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7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2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7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 animBg="1"/>
      <p:bldP spid="107" grpId="0"/>
      <p:bldP spid="8" grpId="0" animBg="1"/>
      <p:bldP spid="18" grpId="0"/>
      <p:bldP spid="48" grpId="0"/>
      <p:bldP spid="114" grpId="0" animBg="1"/>
      <p:bldP spid="122" grpId="0"/>
      <p:bldP spid="135" grpId="0"/>
      <p:bldP spid="142" grpId="0" animBg="1"/>
      <p:bldP spid="150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CC99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743273" y="383644"/>
            <a:ext cx="6686247" cy="576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lumMod val="60000"/>
                <a:lumOff val="40000"/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43273" y="383644"/>
            <a:ext cx="6686247" cy="576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grayscl/>
          </a:blip>
          <a:srcRect/>
          <a:stretch>
            <a:fillRect/>
          </a:stretch>
        </p:blipFill>
        <p:spPr bwMode="auto">
          <a:xfrm>
            <a:off x="743273" y="383644"/>
            <a:ext cx="6686247" cy="576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52" name="Rectangle 20"/>
          <p:cNvSpPr>
            <a:spLocks noChangeArrowheads="1"/>
          </p:cNvSpPr>
          <p:nvPr/>
        </p:nvSpPr>
        <p:spPr bwMode="auto">
          <a:xfrm>
            <a:off x="468344" y="-24"/>
            <a:ext cx="8604250" cy="193899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DZ" sz="1600" b="1" dirty="0">
                <a:solidFill>
                  <a:srgbClr val="0000FF"/>
                </a:solidFill>
                <a:cs typeface="Arabic Transparent" pitchFamily="2" charset="-78"/>
              </a:rPr>
              <a:t>ـ طرح </a:t>
            </a:r>
            <a:r>
              <a:rPr lang="ar-DZ" sz="1600" b="1" dirty="0" err="1">
                <a:solidFill>
                  <a:srgbClr val="0000FF"/>
                </a:solidFill>
                <a:cs typeface="Arabic Transparent" pitchFamily="2" charset="-78"/>
              </a:rPr>
              <a:t>الاشكال</a:t>
            </a:r>
            <a:r>
              <a:rPr lang="ar-DZ" sz="1600" b="1" dirty="0">
                <a:solidFill>
                  <a:srgbClr val="0000FF"/>
                </a:solidFill>
                <a:cs typeface="Arabic Transparent" pitchFamily="2" charset="-78"/>
              </a:rPr>
              <a:t>:</a:t>
            </a:r>
            <a:r>
              <a:rPr lang="ar-DZ" sz="1600" b="1" dirty="0"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نريد ثقب </a:t>
            </a:r>
            <a:r>
              <a:rPr lang="ar-DZ" sz="1600" b="1" dirty="0" err="1">
                <a:solidFill>
                  <a:schemeClr val="tx1"/>
                </a:solidFill>
                <a:cs typeface="Arabic Transparent" pitchFamily="2" charset="-78"/>
              </a:rPr>
              <a:t>دارات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 مطبوعة(</a:t>
            </a:r>
            <a:r>
              <a:rPr lang="fr-FR" sz="1400" b="1" dirty="0">
                <a:solidFill>
                  <a:schemeClr val="tx1"/>
                </a:solidFill>
              </a:rPr>
              <a:t>CIRCUIT IMPRIMES</a:t>
            </a:r>
            <a:r>
              <a:rPr lang="fr-FR" sz="1600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)وذلك باستعمال </a:t>
            </a:r>
            <a:r>
              <a:rPr lang="ar-DZ" sz="1600" b="1" dirty="0" err="1">
                <a:solidFill>
                  <a:schemeClr val="tx1"/>
                </a:solidFill>
                <a:cs typeface="Arabic Transparent" pitchFamily="2" charset="-78"/>
              </a:rPr>
              <a:t>ألة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 ثقب صغيرة(</a:t>
            </a:r>
            <a:r>
              <a:rPr lang="fr-FR" sz="1400" b="1" dirty="0">
                <a:solidFill>
                  <a:schemeClr val="tx1"/>
                </a:solidFill>
              </a:rPr>
              <a:t>MINI PERCEUSE</a:t>
            </a:r>
            <a:r>
              <a:rPr lang="ar-DZ" sz="1400" b="1" dirty="0">
                <a:solidFill>
                  <a:schemeClr val="tx1"/>
                </a:solidFill>
              </a:rPr>
              <a:t>)</a:t>
            </a:r>
            <a:endParaRPr lang="fr-FR" sz="1400" b="1" dirty="0">
              <a:solidFill>
                <a:schemeClr val="tx1"/>
              </a:solidFill>
            </a:endParaRPr>
          </a:p>
          <a:p>
            <a:pPr algn="r" rtl="1">
              <a:lnSpc>
                <a:spcPct val="150000"/>
              </a:lnSpc>
            </a:pP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                    </a:t>
            </a:r>
            <a:r>
              <a:rPr lang="ar-DZ" sz="1600" b="1" dirty="0" err="1">
                <a:solidFill>
                  <a:schemeClr val="tx1"/>
                </a:solidFill>
                <a:cs typeface="Arabic Transparent" pitchFamily="2" charset="-78"/>
              </a:rPr>
              <a:t>تشتغل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 تحت توتر </a:t>
            </a:r>
            <a:r>
              <a:rPr lang="ar-DZ" sz="1600" b="1" dirty="0">
                <a:solidFill>
                  <a:srgbClr val="FF0000"/>
                </a:solidFill>
                <a:cs typeface="Arabic Transparent" pitchFamily="2" charset="-78"/>
              </a:rPr>
              <a:t>مستمر قدره  </a:t>
            </a:r>
            <a:r>
              <a:rPr lang="fr-FR" sz="1600" b="1" dirty="0">
                <a:solidFill>
                  <a:srgbClr val="FF0000"/>
                </a:solidFill>
                <a:cs typeface="Arabic Transparent" pitchFamily="2" charset="-78"/>
              </a:rPr>
              <a:t>12V</a:t>
            </a:r>
            <a:r>
              <a:rPr lang="ar-DZ" sz="1600" b="1" dirty="0">
                <a:solidFill>
                  <a:srgbClr val="FF3300"/>
                </a:solidFill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، غير أن التغذية المتوفرة هي </a:t>
            </a:r>
            <a:r>
              <a:rPr lang="ar-DZ" sz="1600" b="1" dirty="0">
                <a:solidFill>
                  <a:srgbClr val="FF0000"/>
                </a:solidFill>
                <a:cs typeface="Arabic Transparent" pitchFamily="2" charset="-78"/>
              </a:rPr>
              <a:t>تغذية متناوبة </a:t>
            </a:r>
            <a:r>
              <a:rPr lang="fr-FR" sz="1600" b="1" dirty="0">
                <a:solidFill>
                  <a:srgbClr val="FF0000"/>
                </a:solidFill>
                <a:cs typeface="Arabic Transparent" pitchFamily="2" charset="-78"/>
              </a:rPr>
              <a:t>220V</a:t>
            </a:r>
            <a:r>
              <a:rPr lang="ar-DZ" sz="1600" b="1" dirty="0">
                <a:cs typeface="Arabic Transparent" pitchFamily="2" charset="-78"/>
              </a:rPr>
              <a:t>  .    </a:t>
            </a:r>
            <a:endParaRPr lang="fr-FR" sz="1600" b="1" dirty="0">
              <a:cs typeface="Arabic Transparent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 نستعمل جهاز </a:t>
            </a:r>
            <a:r>
              <a:rPr lang="ar-DZ" sz="1600" b="1" dirty="0" err="1">
                <a:solidFill>
                  <a:schemeClr val="tx1"/>
                </a:solidFill>
                <a:cs typeface="Arabic Transparent" pitchFamily="2" charset="-78"/>
              </a:rPr>
              <a:t>قادرعلى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 تغير توتر الشبكة المتناوب </a:t>
            </a:r>
            <a:r>
              <a:rPr lang="fr-FR" sz="1600" b="1" dirty="0">
                <a:solidFill>
                  <a:schemeClr val="tx1"/>
                </a:solidFill>
                <a:cs typeface="Arabic Transparent" pitchFamily="2" charset="-78"/>
              </a:rPr>
              <a:t>220V(AC)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sz="1600" b="1" dirty="0" err="1">
                <a:solidFill>
                  <a:schemeClr val="tx1"/>
                </a:solidFill>
                <a:cs typeface="Arabic Transparent" pitchFamily="2" charset="-78"/>
              </a:rPr>
              <a:t>الى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 توتر مستمر</a:t>
            </a:r>
            <a:r>
              <a:rPr lang="fr-FR" sz="1600" b="1" dirty="0">
                <a:solidFill>
                  <a:schemeClr val="tx1"/>
                </a:solidFill>
                <a:cs typeface="Arabic Transparent" pitchFamily="2" charset="-78"/>
              </a:rPr>
              <a:t>12V(DC)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هدا الجهاز يدعى </a:t>
            </a:r>
            <a:r>
              <a:rPr lang="ar-DZ" sz="1600" b="1" dirty="0" err="1">
                <a:solidFill>
                  <a:srgbClr val="0000FF"/>
                </a:solidFill>
                <a:cs typeface="Arabic Transparent" pitchFamily="2" charset="-78"/>
              </a:rPr>
              <a:t>تغدية</a:t>
            </a:r>
            <a:r>
              <a:rPr lang="ar-DZ" sz="1600" b="1" dirty="0">
                <a:solidFill>
                  <a:srgbClr val="0000FF"/>
                </a:solidFill>
                <a:cs typeface="Arabic Transparent" pitchFamily="2" charset="-78"/>
              </a:rPr>
              <a:t> مستمرة</a:t>
            </a:r>
          </a:p>
          <a:p>
            <a:pPr algn="r" rtl="1">
              <a:lnSpc>
                <a:spcPct val="150000"/>
              </a:lnSpc>
            </a:pPr>
            <a:r>
              <a:rPr lang="ar-DZ" sz="1600" b="1" dirty="0">
                <a:cs typeface="Arabic Transparent" pitchFamily="2" charset="-78"/>
              </a:rPr>
              <a:t> </a:t>
            </a:r>
            <a:r>
              <a:rPr lang="ar-DZ" sz="1600" b="1" dirty="0" err="1">
                <a:solidFill>
                  <a:srgbClr val="0000FF"/>
                </a:solidFill>
                <a:cs typeface="Arabic Transparent" pitchFamily="2" charset="-78"/>
              </a:rPr>
              <a:t>او</a:t>
            </a:r>
            <a:r>
              <a:rPr lang="ar-DZ" sz="1600" b="1" dirty="0">
                <a:solidFill>
                  <a:srgbClr val="0000FF"/>
                </a:solidFill>
                <a:cs typeface="Arabic Transparent" pitchFamily="2" charset="-78"/>
              </a:rPr>
              <a:t>(</a:t>
            </a:r>
            <a:r>
              <a:rPr lang="ar-DZ" sz="1600" b="1" dirty="0" err="1">
                <a:solidFill>
                  <a:srgbClr val="0000FF"/>
                </a:solidFill>
                <a:cs typeface="Arabic Transparent" pitchFamily="2" charset="-78"/>
              </a:rPr>
              <a:t>مكييف</a:t>
            </a:r>
            <a:r>
              <a:rPr lang="ar-DZ" sz="1600" b="1" dirty="0">
                <a:solidFill>
                  <a:srgbClr val="0000FF"/>
                </a:solidFill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rgbClr val="0000FF"/>
                </a:solidFill>
              </a:rPr>
              <a:t>ـ</a:t>
            </a:r>
            <a:r>
              <a:rPr lang="fr-FR" sz="1600" b="1" dirty="0">
                <a:solidFill>
                  <a:srgbClr val="0000FF"/>
                </a:solidFill>
              </a:rPr>
              <a:t>ADAPTEUR</a:t>
            </a:r>
            <a:r>
              <a:rPr lang="fr-FR" sz="1600" b="1" dirty="0">
                <a:solidFill>
                  <a:srgbClr val="0000FF"/>
                </a:solidFill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rgbClr val="0000FF"/>
                </a:solidFill>
              </a:rPr>
              <a:t>ـ</a:t>
            </a:r>
            <a:r>
              <a:rPr lang="ar-DZ" sz="1600" b="1" dirty="0">
                <a:solidFill>
                  <a:srgbClr val="0000FF"/>
                </a:solidFill>
                <a:cs typeface="Arabic Transparent" pitchFamily="2" charset="-78"/>
              </a:rPr>
              <a:t>) </a:t>
            </a:r>
            <a:endParaRPr lang="fr-FR" sz="1600" b="1" dirty="0">
              <a:solidFill>
                <a:srgbClr val="0000FF"/>
              </a:solidFill>
              <a:cs typeface="Arabic Transparent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ومن اجل الحصول على ذلك نتبع الخطوات التالية:</a:t>
            </a:r>
          </a:p>
        </p:txBody>
      </p:sp>
      <p:sp>
        <p:nvSpPr>
          <p:cNvPr id="69653" name="Text Box 21"/>
          <p:cNvSpPr txBox="1">
            <a:spLocks noChangeArrowheads="1"/>
          </p:cNvSpPr>
          <p:nvPr/>
        </p:nvSpPr>
        <p:spPr bwMode="auto">
          <a:xfrm>
            <a:off x="3081338" y="4152900"/>
            <a:ext cx="1490662" cy="703262"/>
          </a:xfrm>
          <a:prstGeom prst="rect">
            <a:avLst/>
          </a:prstGeom>
          <a:solidFill>
            <a:srgbClr val="FFCC99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9654" name="AutoShape 22"/>
          <p:cNvSpPr>
            <a:spLocks noChangeArrowheads="1"/>
          </p:cNvSpPr>
          <p:nvPr/>
        </p:nvSpPr>
        <p:spPr bwMode="auto">
          <a:xfrm>
            <a:off x="2540000" y="4414837"/>
            <a:ext cx="500063" cy="147638"/>
          </a:xfrm>
          <a:prstGeom prst="rightArrow">
            <a:avLst>
              <a:gd name="adj1" fmla="val 50000"/>
              <a:gd name="adj2" fmla="val 84677"/>
            </a:avLst>
          </a:prstGeom>
          <a:solidFill>
            <a:srgbClr val="FF99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9655" name="Text Box 23"/>
          <p:cNvSpPr txBox="1">
            <a:spLocks noChangeArrowheads="1"/>
          </p:cNvSpPr>
          <p:nvPr/>
        </p:nvSpPr>
        <p:spPr bwMode="auto">
          <a:xfrm>
            <a:off x="947738" y="4302125"/>
            <a:ext cx="1549400" cy="390525"/>
          </a:xfrm>
          <a:prstGeom prst="rect">
            <a:avLst/>
          </a:prstGeom>
          <a:solidFill>
            <a:srgbClr val="EAEAE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fr-FR" sz="1200">
                <a:solidFill>
                  <a:srgbClr val="0000FF"/>
                </a:solidFill>
                <a:cs typeface="Times New Roman" pitchFamily="18" charset="0"/>
              </a:rPr>
              <a:t> </a:t>
            </a:r>
            <a:r>
              <a:rPr lang="fr-FR" sz="1200" b="1">
                <a:solidFill>
                  <a:srgbClr val="0000FF"/>
                </a:solidFill>
                <a:cs typeface="Times New Roman" pitchFamily="18" charset="0"/>
              </a:rPr>
              <a:t>Ue = 220V </a:t>
            </a:r>
            <a:r>
              <a:rPr lang="en-US" sz="1200" b="1">
                <a:solidFill>
                  <a:srgbClr val="0000FF"/>
                </a:solidFill>
                <a:cs typeface="Times New Roman" pitchFamily="18" charset="0"/>
              </a:rPr>
              <a:t>~</a:t>
            </a:r>
            <a:r>
              <a:rPr lang="fr-FR" sz="1200" b="1">
                <a:solidFill>
                  <a:srgbClr val="0000FF"/>
                </a:solidFill>
                <a:cs typeface="Times New Roman" pitchFamily="18" charset="0"/>
              </a:rPr>
              <a:t>(AC)</a:t>
            </a:r>
            <a:endParaRPr lang="fr-FR" sz="1400"/>
          </a:p>
          <a:p>
            <a:pPr eaLnBrk="0" hangingPunct="0"/>
            <a:endParaRPr lang="fr-FR"/>
          </a:p>
        </p:txBody>
      </p:sp>
      <p:sp>
        <p:nvSpPr>
          <p:cNvPr id="69656" name="AutoShape 24"/>
          <p:cNvSpPr>
            <a:spLocks noChangeArrowheads="1"/>
          </p:cNvSpPr>
          <p:nvPr/>
        </p:nvSpPr>
        <p:spPr bwMode="auto">
          <a:xfrm>
            <a:off x="4611688" y="4451350"/>
            <a:ext cx="500062" cy="147637"/>
          </a:xfrm>
          <a:prstGeom prst="rightArrow">
            <a:avLst>
              <a:gd name="adj1" fmla="val 50000"/>
              <a:gd name="adj2" fmla="val 84678"/>
            </a:avLst>
          </a:prstGeom>
          <a:solidFill>
            <a:srgbClr val="FF99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4759" name="Text Box 25"/>
          <p:cNvSpPr txBox="1">
            <a:spLocks noChangeArrowheads="1"/>
          </p:cNvSpPr>
          <p:nvPr/>
        </p:nvSpPr>
        <p:spPr bwMode="auto">
          <a:xfrm>
            <a:off x="3190875" y="4273550"/>
            <a:ext cx="1071563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fr-FR"/>
          </a:p>
        </p:txBody>
      </p:sp>
      <p:grpSp>
        <p:nvGrpSpPr>
          <p:cNvPr id="2" name="Group 26"/>
          <p:cNvGrpSpPr>
            <a:grpSpLocks/>
          </p:cNvGrpSpPr>
          <p:nvPr/>
        </p:nvGrpSpPr>
        <p:grpSpPr bwMode="auto">
          <a:xfrm>
            <a:off x="6781800" y="3429000"/>
            <a:ext cx="1489075" cy="2155825"/>
            <a:chOff x="8667" y="3233"/>
            <a:chExt cx="2160" cy="3110"/>
          </a:xfrm>
        </p:grpSpPr>
        <p:grpSp>
          <p:nvGrpSpPr>
            <p:cNvPr id="3" name="Group 27"/>
            <p:cNvGrpSpPr>
              <a:grpSpLocks/>
            </p:cNvGrpSpPr>
            <p:nvPr/>
          </p:nvGrpSpPr>
          <p:grpSpPr bwMode="auto">
            <a:xfrm>
              <a:off x="9171" y="3233"/>
              <a:ext cx="1656" cy="2942"/>
              <a:chOff x="8451" y="3284"/>
              <a:chExt cx="1656" cy="2942"/>
            </a:xfrm>
          </p:grpSpPr>
          <p:grpSp>
            <p:nvGrpSpPr>
              <p:cNvPr id="4" name="Group 28"/>
              <p:cNvGrpSpPr>
                <a:grpSpLocks/>
              </p:cNvGrpSpPr>
              <p:nvPr/>
            </p:nvGrpSpPr>
            <p:grpSpPr bwMode="auto">
              <a:xfrm>
                <a:off x="8705" y="4908"/>
                <a:ext cx="363" cy="65"/>
                <a:chOff x="2127" y="7947"/>
                <a:chExt cx="933" cy="238"/>
              </a:xfrm>
            </p:grpSpPr>
            <p:sp>
              <p:nvSpPr>
                <p:cNvPr id="74830" name="Rectangle 29"/>
                <p:cNvSpPr>
                  <a:spLocks noChangeArrowheads="1"/>
                </p:cNvSpPr>
                <p:nvPr/>
              </p:nvSpPr>
              <p:spPr bwMode="auto">
                <a:xfrm>
                  <a:off x="2127" y="7947"/>
                  <a:ext cx="476" cy="238"/>
                </a:xfrm>
                <a:prstGeom prst="rect">
                  <a:avLst/>
                </a:prstGeom>
                <a:solidFill>
                  <a:srgbClr val="FFFFFF"/>
                </a:solidFill>
                <a:ln w="158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4831" name="Line 30"/>
                <p:cNvSpPr>
                  <a:spLocks noChangeShapeType="1"/>
                </p:cNvSpPr>
                <p:nvPr/>
              </p:nvSpPr>
              <p:spPr bwMode="auto">
                <a:xfrm rot="-720000">
                  <a:off x="2580" y="8021"/>
                  <a:ext cx="480" cy="0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 type="oval" w="med" len="med"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5" name="Group 31"/>
              <p:cNvGrpSpPr>
                <a:grpSpLocks/>
              </p:cNvGrpSpPr>
              <p:nvPr/>
            </p:nvGrpSpPr>
            <p:grpSpPr bwMode="auto">
              <a:xfrm>
                <a:off x="8701" y="5557"/>
                <a:ext cx="370" cy="65"/>
                <a:chOff x="3044" y="10515"/>
                <a:chExt cx="949" cy="238"/>
              </a:xfrm>
            </p:grpSpPr>
            <p:sp>
              <p:nvSpPr>
                <p:cNvPr id="74828" name="Rectangle 32"/>
                <p:cNvSpPr>
                  <a:spLocks noChangeArrowheads="1"/>
                </p:cNvSpPr>
                <p:nvPr/>
              </p:nvSpPr>
              <p:spPr bwMode="auto">
                <a:xfrm>
                  <a:off x="3044" y="10515"/>
                  <a:ext cx="476" cy="238"/>
                </a:xfrm>
                <a:prstGeom prst="rect">
                  <a:avLst/>
                </a:prstGeom>
                <a:solidFill>
                  <a:srgbClr val="FFFFFF"/>
                </a:solidFill>
                <a:ln w="158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4829" name="Line 33"/>
                <p:cNvSpPr>
                  <a:spLocks noChangeShapeType="1"/>
                </p:cNvSpPr>
                <p:nvPr/>
              </p:nvSpPr>
              <p:spPr bwMode="auto">
                <a:xfrm>
                  <a:off x="3513" y="10637"/>
                  <a:ext cx="480" cy="0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 type="oval" w="med" len="med"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74801" name="Line 34"/>
              <p:cNvSpPr>
                <a:spLocks noChangeShapeType="1"/>
              </p:cNvSpPr>
              <p:nvPr/>
            </p:nvSpPr>
            <p:spPr bwMode="auto">
              <a:xfrm flipH="1">
                <a:off x="8706" y="4398"/>
                <a:ext cx="629" cy="0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4802" name="Line 35"/>
              <p:cNvSpPr>
                <a:spLocks noChangeShapeType="1"/>
              </p:cNvSpPr>
              <p:nvPr/>
            </p:nvSpPr>
            <p:spPr bwMode="auto">
              <a:xfrm>
                <a:off x="8699" y="4396"/>
                <a:ext cx="0" cy="1586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4803" name="AutoShape 36"/>
              <p:cNvSpPr>
                <a:spLocks noChangeArrowheads="1"/>
              </p:cNvSpPr>
              <p:nvPr/>
            </p:nvSpPr>
            <p:spPr bwMode="auto">
              <a:xfrm>
                <a:off x="8451" y="5981"/>
                <a:ext cx="1656" cy="245"/>
              </a:xfrm>
              <a:prstGeom prst="cube">
                <a:avLst>
                  <a:gd name="adj" fmla="val 71093"/>
                </a:avLst>
              </a:prstGeom>
              <a:solidFill>
                <a:srgbClr val="C0C0C0">
                  <a:alpha val="20000"/>
                </a:srgbClr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4804" name="Rectangle 37"/>
              <p:cNvSpPr>
                <a:spLocks noChangeArrowheads="1"/>
              </p:cNvSpPr>
              <p:nvPr/>
            </p:nvSpPr>
            <p:spPr bwMode="auto">
              <a:xfrm>
                <a:off x="9423" y="3678"/>
                <a:ext cx="236" cy="1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6" name="Group 38"/>
              <p:cNvGrpSpPr>
                <a:grpSpLocks/>
              </p:cNvGrpSpPr>
              <p:nvPr/>
            </p:nvGrpSpPr>
            <p:grpSpPr bwMode="auto">
              <a:xfrm>
                <a:off x="9325" y="3284"/>
                <a:ext cx="384" cy="397"/>
                <a:chOff x="4636" y="2007"/>
                <a:chExt cx="986" cy="1453"/>
              </a:xfrm>
            </p:grpSpPr>
            <p:sp>
              <p:nvSpPr>
                <p:cNvPr id="74824" name="AutoShape 39" descr="noir)"/>
                <p:cNvSpPr>
                  <a:spLocks noChangeArrowheads="1"/>
                </p:cNvSpPr>
                <p:nvPr/>
              </p:nvSpPr>
              <p:spPr bwMode="auto">
                <a:xfrm>
                  <a:off x="4636" y="2174"/>
                  <a:ext cx="986" cy="1286"/>
                </a:xfrm>
                <a:prstGeom prst="roundRect">
                  <a:avLst>
                    <a:gd name="adj" fmla="val 16667"/>
                  </a:avLst>
                </a:prstGeom>
                <a:pattFill prst="ltVert">
                  <a:fgClr>
                    <a:srgbClr val="000000"/>
                  </a:fgClr>
                  <a:bgClr>
                    <a:srgbClr val="FFFFFF"/>
                  </a:bgClr>
                </a:pattFill>
                <a:ln w="222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4825" name="AutoShape 40"/>
                <p:cNvSpPr>
                  <a:spLocks noChangeArrowheads="1"/>
                </p:cNvSpPr>
                <p:nvPr/>
              </p:nvSpPr>
              <p:spPr bwMode="auto">
                <a:xfrm>
                  <a:off x="4802" y="2007"/>
                  <a:ext cx="665" cy="175"/>
                </a:xfrm>
                <a:prstGeom prst="roundRect">
                  <a:avLst>
                    <a:gd name="adj" fmla="val 26111"/>
                  </a:avLst>
                </a:prstGeom>
                <a:solidFill>
                  <a:srgbClr val="FFFFFF"/>
                </a:solidFill>
                <a:ln w="222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4826" name="AutoShape 41"/>
                <p:cNvSpPr>
                  <a:spLocks noChangeArrowheads="1"/>
                </p:cNvSpPr>
                <p:nvPr/>
              </p:nvSpPr>
              <p:spPr bwMode="auto">
                <a:xfrm>
                  <a:off x="4714" y="3363"/>
                  <a:ext cx="782" cy="81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FFFF"/>
                </a:solidFill>
                <a:ln w="222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4827" name="AutoShape 42"/>
                <p:cNvSpPr>
                  <a:spLocks noChangeArrowheads="1"/>
                </p:cNvSpPr>
                <p:nvPr/>
              </p:nvSpPr>
              <p:spPr bwMode="auto">
                <a:xfrm>
                  <a:off x="4734" y="2193"/>
                  <a:ext cx="782" cy="81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FFFF"/>
                </a:solidFill>
                <a:ln w="222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74806" name="Rectangle 43" descr="noir)"/>
              <p:cNvSpPr>
                <a:spLocks noChangeArrowheads="1"/>
              </p:cNvSpPr>
              <p:nvPr/>
            </p:nvSpPr>
            <p:spPr bwMode="auto">
              <a:xfrm>
                <a:off x="9433" y="3685"/>
                <a:ext cx="163" cy="166"/>
              </a:xfrm>
              <a:prstGeom prst="rect">
                <a:avLst/>
              </a:prstGeom>
              <a:pattFill prst="ltUpDiag">
                <a:fgClr>
                  <a:srgbClr val="000000"/>
                </a:fgClr>
                <a:bgClr>
                  <a:srgbClr val="FFFFFF"/>
                </a:bgClr>
              </a:pattFill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4807" name="AutoShape 44" descr="30 %"/>
              <p:cNvSpPr>
                <a:spLocks noChangeArrowheads="1"/>
              </p:cNvSpPr>
              <p:nvPr/>
            </p:nvSpPr>
            <p:spPr bwMode="auto">
              <a:xfrm>
                <a:off x="9340" y="3815"/>
                <a:ext cx="340" cy="1065"/>
              </a:xfrm>
              <a:prstGeom prst="roundRect">
                <a:avLst>
                  <a:gd name="adj" fmla="val 16667"/>
                </a:avLst>
              </a:prstGeom>
              <a:pattFill prst="pct30">
                <a:fgClr>
                  <a:srgbClr val="000000"/>
                </a:fgClr>
                <a:bgClr>
                  <a:srgbClr val="FFFFFF"/>
                </a:bgClr>
              </a:pattFill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4808" name="Rectangle 45" descr="Treillis blanc"/>
              <p:cNvSpPr>
                <a:spLocks noChangeArrowheads="1"/>
              </p:cNvSpPr>
              <p:nvPr/>
            </p:nvSpPr>
            <p:spPr bwMode="auto">
              <a:xfrm>
                <a:off x="9416" y="4880"/>
                <a:ext cx="185" cy="84"/>
              </a:xfrm>
              <a:prstGeom prst="rect">
                <a:avLst/>
              </a:prstGeom>
              <a:pattFill prst="openDmnd">
                <a:fgClr>
                  <a:srgbClr val="000000"/>
                </a:fgClr>
                <a:bgClr>
                  <a:srgbClr val="C0C0C0"/>
                </a:bgClr>
              </a:pattFill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4809" name="AutoShape 46" descr="Treillis blanc"/>
              <p:cNvSpPr>
                <a:spLocks noChangeArrowheads="1"/>
              </p:cNvSpPr>
              <p:nvPr/>
            </p:nvSpPr>
            <p:spPr bwMode="auto">
              <a:xfrm>
                <a:off x="9417" y="4963"/>
                <a:ext cx="186" cy="65"/>
              </a:xfrm>
              <a:custGeom>
                <a:avLst/>
                <a:gdLst>
                  <a:gd name="T0" fmla="*/ 166 w 21600"/>
                  <a:gd name="T1" fmla="*/ 33 h 21600"/>
                  <a:gd name="T2" fmla="*/ 93 w 21600"/>
                  <a:gd name="T3" fmla="*/ 65 h 21600"/>
                  <a:gd name="T4" fmla="*/ 20 w 21600"/>
                  <a:gd name="T5" fmla="*/ 33 h 21600"/>
                  <a:gd name="T6" fmla="*/ 93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065 w 21600"/>
                  <a:gd name="T13" fmla="*/ 3988 h 21600"/>
                  <a:gd name="T14" fmla="*/ 17535 w 21600"/>
                  <a:gd name="T15" fmla="*/ 1761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4629" y="21600"/>
                    </a:lnTo>
                    <a:lnTo>
                      <a:pt x="16971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pattFill prst="openDmnd">
                <a:fgClr>
                  <a:srgbClr val="000000"/>
                </a:fgClr>
                <a:bgClr>
                  <a:srgbClr val="C0C0C0"/>
                </a:bgClr>
              </a:pattFill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4810" name="AutoShape 47"/>
              <p:cNvSpPr>
                <a:spLocks noChangeArrowheads="1"/>
              </p:cNvSpPr>
              <p:nvPr/>
            </p:nvSpPr>
            <p:spPr bwMode="auto">
              <a:xfrm>
                <a:off x="9425" y="5351"/>
                <a:ext cx="194" cy="186"/>
              </a:xfrm>
              <a:prstGeom prst="curvedLeftArrow">
                <a:avLst>
                  <a:gd name="adj1" fmla="val 8884"/>
                  <a:gd name="adj2" fmla="val 37171"/>
                  <a:gd name="adj3" fmla="val 33236"/>
                </a:avLst>
              </a:prstGeom>
              <a:solidFill>
                <a:srgbClr val="FFFFFF"/>
              </a:solidFill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4811" name="AutoShape 48" descr="Tressé"/>
              <p:cNvSpPr>
                <a:spLocks noChangeArrowheads="1"/>
              </p:cNvSpPr>
              <p:nvPr/>
            </p:nvSpPr>
            <p:spPr bwMode="auto">
              <a:xfrm rot="5400000">
                <a:off x="9300" y="5212"/>
                <a:ext cx="421" cy="66"/>
              </a:xfrm>
              <a:prstGeom prst="homePlate">
                <a:avLst>
                  <a:gd name="adj" fmla="val 91666"/>
                </a:avLst>
              </a:prstGeom>
              <a:pattFill prst="weave">
                <a:fgClr>
                  <a:srgbClr val="000000"/>
                </a:fgClr>
                <a:bgClr>
                  <a:srgbClr val="969696"/>
                </a:bgClr>
              </a:pattFill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7" name="Group 49"/>
              <p:cNvGrpSpPr>
                <a:grpSpLocks/>
              </p:cNvGrpSpPr>
              <p:nvPr/>
            </p:nvGrpSpPr>
            <p:grpSpPr bwMode="auto">
              <a:xfrm>
                <a:off x="8769" y="4088"/>
                <a:ext cx="572" cy="227"/>
                <a:chOff x="3204" y="4109"/>
                <a:chExt cx="1469" cy="828"/>
              </a:xfrm>
            </p:grpSpPr>
            <p:grpSp>
              <p:nvGrpSpPr>
                <p:cNvPr id="8" name="Group 50"/>
                <p:cNvGrpSpPr>
                  <a:grpSpLocks/>
                </p:cNvGrpSpPr>
                <p:nvPr/>
              </p:nvGrpSpPr>
              <p:grpSpPr bwMode="auto">
                <a:xfrm rot="-5400000">
                  <a:off x="3400" y="3913"/>
                  <a:ext cx="828" cy="1220"/>
                  <a:chOff x="4636" y="2007"/>
                  <a:chExt cx="986" cy="1453"/>
                </a:xfrm>
              </p:grpSpPr>
              <p:sp>
                <p:nvSpPr>
                  <p:cNvPr id="74820" name="AutoShape 51" descr="noir)"/>
                  <p:cNvSpPr>
                    <a:spLocks noChangeArrowheads="1"/>
                  </p:cNvSpPr>
                  <p:nvPr/>
                </p:nvSpPr>
                <p:spPr bwMode="auto">
                  <a:xfrm>
                    <a:off x="4636" y="2174"/>
                    <a:ext cx="986" cy="1286"/>
                  </a:xfrm>
                  <a:prstGeom prst="roundRect">
                    <a:avLst>
                      <a:gd name="adj" fmla="val 16667"/>
                    </a:avLst>
                  </a:prstGeom>
                  <a:pattFill prst="ltVert">
                    <a:fgClr>
                      <a:srgbClr val="000000"/>
                    </a:fgClr>
                    <a:bgClr>
                      <a:srgbClr val="FFFFFF"/>
                    </a:bgClr>
                  </a:pattFill>
                  <a:ln w="222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4821" name="AutoShape 52"/>
                  <p:cNvSpPr>
                    <a:spLocks noChangeArrowheads="1"/>
                  </p:cNvSpPr>
                  <p:nvPr/>
                </p:nvSpPr>
                <p:spPr bwMode="auto">
                  <a:xfrm>
                    <a:off x="4802" y="2007"/>
                    <a:ext cx="665" cy="175"/>
                  </a:xfrm>
                  <a:prstGeom prst="roundRect">
                    <a:avLst>
                      <a:gd name="adj" fmla="val 26111"/>
                    </a:avLst>
                  </a:prstGeom>
                  <a:solidFill>
                    <a:srgbClr val="FFFFFF"/>
                  </a:solidFill>
                  <a:ln w="222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4822" name="AutoShape 53"/>
                  <p:cNvSpPr>
                    <a:spLocks noChangeArrowheads="1"/>
                  </p:cNvSpPr>
                  <p:nvPr/>
                </p:nvSpPr>
                <p:spPr bwMode="auto">
                  <a:xfrm>
                    <a:off x="4714" y="3363"/>
                    <a:ext cx="782" cy="81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rgbClr val="FFFFFF"/>
                  </a:solidFill>
                  <a:ln w="222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4823" name="AutoShape 54"/>
                  <p:cNvSpPr>
                    <a:spLocks noChangeArrowheads="1"/>
                  </p:cNvSpPr>
                  <p:nvPr/>
                </p:nvSpPr>
                <p:spPr bwMode="auto">
                  <a:xfrm>
                    <a:off x="4734" y="2193"/>
                    <a:ext cx="782" cy="81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rgbClr val="FFFFFF"/>
                  </a:solidFill>
                  <a:ln w="222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sp>
              <p:nvSpPr>
                <p:cNvPr id="74819" name="Rectangle 55" descr="noir)"/>
                <p:cNvSpPr>
                  <a:spLocks noChangeArrowheads="1"/>
                </p:cNvSpPr>
                <p:nvPr/>
              </p:nvSpPr>
              <p:spPr bwMode="auto">
                <a:xfrm>
                  <a:off x="4441" y="4337"/>
                  <a:ext cx="232" cy="420"/>
                </a:xfrm>
                <a:prstGeom prst="rect">
                  <a:avLst/>
                </a:prstGeom>
                <a:pattFill prst="ltUpDiag">
                  <a:fgClr>
                    <a:srgbClr val="000000"/>
                  </a:fgClr>
                  <a:bgClr>
                    <a:srgbClr val="FFFFFF"/>
                  </a:bgClr>
                </a:pattFill>
                <a:ln w="158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74813" name="AutoShape 56" descr="Rayures étroites verticales"/>
              <p:cNvSpPr>
                <a:spLocks noChangeArrowheads="1"/>
              </p:cNvSpPr>
              <p:nvPr/>
            </p:nvSpPr>
            <p:spPr bwMode="auto">
              <a:xfrm>
                <a:off x="9077" y="4931"/>
                <a:ext cx="525" cy="31"/>
              </a:xfrm>
              <a:prstGeom prst="roundRect">
                <a:avLst>
                  <a:gd name="adj" fmla="val 16667"/>
                </a:avLst>
              </a:prstGeom>
              <a:pattFill prst="narVert">
                <a:fgClr>
                  <a:srgbClr val="000000"/>
                </a:fgClr>
                <a:bgClr>
                  <a:srgbClr val="FFFFFF"/>
                </a:bgClr>
              </a:pattFill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4814" name="AutoShape 57" descr="noir)"/>
              <p:cNvSpPr>
                <a:spLocks noChangeArrowheads="1"/>
              </p:cNvSpPr>
              <p:nvPr/>
            </p:nvSpPr>
            <p:spPr bwMode="auto">
              <a:xfrm>
                <a:off x="9056" y="5969"/>
                <a:ext cx="918" cy="179"/>
              </a:xfrm>
              <a:prstGeom prst="cube">
                <a:avLst>
                  <a:gd name="adj" fmla="val 54190"/>
                </a:avLst>
              </a:prstGeom>
              <a:pattFill prst="ltUpDiag">
                <a:fgClr>
                  <a:srgbClr val="808080"/>
                </a:fgClr>
                <a:bgClr>
                  <a:srgbClr val="FFFFFF"/>
                </a:bgClr>
              </a:pattFill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4815" name="Line 58"/>
              <p:cNvSpPr>
                <a:spLocks noChangeShapeType="1"/>
              </p:cNvSpPr>
              <p:nvPr/>
            </p:nvSpPr>
            <p:spPr bwMode="auto">
              <a:xfrm>
                <a:off x="9510" y="5411"/>
                <a:ext cx="0" cy="29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4816" name="Line 59"/>
              <p:cNvSpPr>
                <a:spLocks noChangeShapeType="1"/>
              </p:cNvSpPr>
              <p:nvPr/>
            </p:nvSpPr>
            <p:spPr bwMode="auto">
              <a:xfrm flipV="1">
                <a:off x="8452" y="3979"/>
                <a:ext cx="0" cy="2187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4817" name="Line 60"/>
              <p:cNvSpPr>
                <a:spLocks noChangeShapeType="1"/>
              </p:cNvSpPr>
              <p:nvPr/>
            </p:nvSpPr>
            <p:spPr bwMode="auto">
              <a:xfrm>
                <a:off x="8452" y="3983"/>
                <a:ext cx="887" cy="0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74795" name="Line 61"/>
            <p:cNvSpPr>
              <a:spLocks noChangeShapeType="1"/>
            </p:cNvSpPr>
            <p:nvPr/>
          </p:nvSpPr>
          <p:spPr bwMode="auto">
            <a:xfrm>
              <a:off x="9207" y="3447"/>
              <a:ext cx="90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796" name="Line 62"/>
            <p:cNvSpPr>
              <a:spLocks noChangeShapeType="1"/>
            </p:cNvSpPr>
            <p:nvPr/>
          </p:nvSpPr>
          <p:spPr bwMode="auto">
            <a:xfrm flipH="1">
              <a:off x="8667" y="3447"/>
              <a:ext cx="54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797" name="Line 63"/>
            <p:cNvSpPr>
              <a:spLocks noChangeShapeType="1"/>
            </p:cNvSpPr>
            <p:nvPr/>
          </p:nvSpPr>
          <p:spPr bwMode="auto">
            <a:xfrm flipV="1">
              <a:off x="9747" y="5967"/>
              <a:ext cx="36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798" name="Line 64"/>
            <p:cNvSpPr>
              <a:spLocks noChangeShapeType="1"/>
            </p:cNvSpPr>
            <p:nvPr/>
          </p:nvSpPr>
          <p:spPr bwMode="auto">
            <a:xfrm>
              <a:off x="9731" y="6343"/>
              <a:ext cx="54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69697" name="Text Box 65"/>
          <p:cNvSpPr txBox="1">
            <a:spLocks noChangeArrowheads="1"/>
          </p:cNvSpPr>
          <p:nvPr/>
        </p:nvSpPr>
        <p:spPr bwMode="auto">
          <a:xfrm>
            <a:off x="5664200" y="3429000"/>
            <a:ext cx="1176338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ar-DZ" sz="1400" b="1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الة الثقب</a:t>
            </a:r>
            <a:endParaRPr lang="ar-DZ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69698" name="Text Box 66"/>
          <p:cNvSpPr txBox="1">
            <a:spLocks noChangeArrowheads="1"/>
          </p:cNvSpPr>
          <p:nvPr/>
        </p:nvSpPr>
        <p:spPr bwMode="auto">
          <a:xfrm>
            <a:off x="7046913" y="5562600"/>
            <a:ext cx="1241425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ar-DZ" sz="1400" b="1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دارة مطبوعة</a:t>
            </a:r>
            <a:endParaRPr lang="ar-DZ">
              <a:ea typeface="Times New Roman" pitchFamily="18" charset="0"/>
              <a:cs typeface="Arabic Transparent" pitchFamily="2" charset="-78"/>
            </a:endParaRPr>
          </a:p>
        </p:txBody>
      </p:sp>
      <p:grpSp>
        <p:nvGrpSpPr>
          <p:cNvPr id="9" name="Group 67"/>
          <p:cNvGrpSpPr>
            <a:grpSpLocks/>
          </p:cNvGrpSpPr>
          <p:nvPr/>
        </p:nvGrpSpPr>
        <p:grpSpPr bwMode="auto">
          <a:xfrm>
            <a:off x="5145088" y="4289425"/>
            <a:ext cx="1636712" cy="392112"/>
            <a:chOff x="6835" y="4863"/>
            <a:chExt cx="2372" cy="564"/>
          </a:xfrm>
        </p:grpSpPr>
        <p:sp>
          <p:nvSpPr>
            <p:cNvPr id="74790" name="Text Box 68"/>
            <p:cNvSpPr txBox="1">
              <a:spLocks noChangeArrowheads="1"/>
            </p:cNvSpPr>
            <p:nvPr/>
          </p:nvSpPr>
          <p:spPr bwMode="auto">
            <a:xfrm>
              <a:off x="6835" y="4863"/>
              <a:ext cx="2372" cy="564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200" b="1">
                  <a:solidFill>
                    <a:srgbClr val="0000FF"/>
                  </a:solidFill>
                  <a:cs typeface="Times New Roman" pitchFamily="18" charset="0"/>
                </a:rPr>
                <a:t>Us</a:t>
              </a:r>
              <a:r>
                <a:rPr lang="fr-FR" sz="1200">
                  <a:solidFill>
                    <a:srgbClr val="0000FF"/>
                  </a:solidFill>
                  <a:cs typeface="Times New Roman" pitchFamily="18" charset="0"/>
                </a:rPr>
                <a:t> </a:t>
              </a:r>
              <a:r>
                <a:rPr lang="fr-FR" sz="1200" b="1">
                  <a:solidFill>
                    <a:srgbClr val="0000FF"/>
                  </a:solidFill>
                  <a:cs typeface="Times New Roman" pitchFamily="18" charset="0"/>
                </a:rPr>
                <a:t>=</a:t>
              </a:r>
              <a:r>
                <a:rPr lang="fr-FR" sz="1200">
                  <a:solidFill>
                    <a:srgbClr val="0000FF"/>
                  </a:solidFill>
                  <a:cs typeface="Times New Roman" pitchFamily="18" charset="0"/>
                </a:rPr>
                <a:t> </a:t>
              </a:r>
              <a:r>
                <a:rPr lang="fr-FR" sz="1200" b="1">
                  <a:solidFill>
                    <a:srgbClr val="0000FF"/>
                  </a:solidFill>
                  <a:cs typeface="Times New Roman" pitchFamily="18" charset="0"/>
                </a:rPr>
                <a:t>12V</a:t>
              </a:r>
              <a:r>
                <a:rPr lang="fr-FR" sz="1200">
                  <a:solidFill>
                    <a:srgbClr val="0000FF"/>
                  </a:solidFill>
                  <a:cs typeface="Times New Roman" pitchFamily="18" charset="0"/>
                </a:rPr>
                <a:t>       </a:t>
              </a:r>
              <a:r>
                <a:rPr lang="fr-FR" sz="1200" b="1">
                  <a:solidFill>
                    <a:srgbClr val="0000FF"/>
                  </a:solidFill>
                  <a:cs typeface="Times New Roman" pitchFamily="18" charset="0"/>
                </a:rPr>
                <a:t>(DC)</a:t>
              </a:r>
              <a:endParaRPr lang="fr-FR"/>
            </a:p>
          </p:txBody>
        </p:sp>
        <p:grpSp>
          <p:nvGrpSpPr>
            <p:cNvPr id="10" name="Group 69"/>
            <p:cNvGrpSpPr>
              <a:grpSpLocks/>
            </p:cNvGrpSpPr>
            <p:nvPr/>
          </p:nvGrpSpPr>
          <p:grpSpPr bwMode="auto">
            <a:xfrm>
              <a:off x="8100" y="5052"/>
              <a:ext cx="270" cy="64"/>
              <a:chOff x="10927" y="7604"/>
              <a:chExt cx="270" cy="64"/>
            </a:xfrm>
          </p:grpSpPr>
          <p:sp>
            <p:nvSpPr>
              <p:cNvPr id="74792" name="Line 70"/>
              <p:cNvSpPr>
                <a:spLocks noChangeShapeType="1"/>
              </p:cNvSpPr>
              <p:nvPr/>
            </p:nvSpPr>
            <p:spPr bwMode="auto">
              <a:xfrm>
                <a:off x="10927" y="7604"/>
                <a:ext cx="249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4793" name="Line 71"/>
              <p:cNvSpPr>
                <a:spLocks noChangeShapeType="1"/>
              </p:cNvSpPr>
              <p:nvPr/>
            </p:nvSpPr>
            <p:spPr bwMode="auto">
              <a:xfrm>
                <a:off x="10948" y="7668"/>
                <a:ext cx="249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69704" name="Text Box 72"/>
          <p:cNvSpPr txBox="1">
            <a:spLocks noChangeArrowheads="1"/>
          </p:cNvSpPr>
          <p:nvPr/>
        </p:nvSpPr>
        <p:spPr bwMode="auto">
          <a:xfrm>
            <a:off x="2449513" y="6091237"/>
            <a:ext cx="825500" cy="373063"/>
          </a:xfrm>
          <a:prstGeom prst="rect">
            <a:avLst/>
          </a:prstGeom>
          <a:solidFill>
            <a:srgbClr val="00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ar-DZ" sz="1400" b="1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تخفيض</a:t>
            </a:r>
            <a:endParaRPr lang="ar-DZ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69705" name="Text Box 73"/>
          <p:cNvSpPr txBox="1">
            <a:spLocks noChangeArrowheads="1"/>
          </p:cNvSpPr>
          <p:nvPr/>
        </p:nvSpPr>
        <p:spPr bwMode="auto">
          <a:xfrm>
            <a:off x="3581400" y="6092825"/>
            <a:ext cx="871538" cy="373062"/>
          </a:xfrm>
          <a:prstGeom prst="rect">
            <a:avLst/>
          </a:prstGeom>
          <a:solidFill>
            <a:srgbClr val="00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ar-DZ" sz="1400" b="1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تقويم</a:t>
            </a:r>
            <a:endParaRPr lang="ar-DZ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69706" name="Text Box 74"/>
          <p:cNvSpPr txBox="1">
            <a:spLocks noChangeArrowheads="1"/>
          </p:cNvSpPr>
          <p:nvPr/>
        </p:nvSpPr>
        <p:spPr bwMode="auto">
          <a:xfrm>
            <a:off x="4764088" y="6102350"/>
            <a:ext cx="811212" cy="373062"/>
          </a:xfrm>
          <a:prstGeom prst="rect">
            <a:avLst/>
          </a:prstGeom>
          <a:solidFill>
            <a:srgbClr val="00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ar-DZ" sz="1400" b="1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ترشيح</a:t>
            </a:r>
            <a:endParaRPr lang="ar-DZ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69707" name="Text Box 75"/>
          <p:cNvSpPr txBox="1">
            <a:spLocks noChangeArrowheads="1"/>
          </p:cNvSpPr>
          <p:nvPr/>
        </p:nvSpPr>
        <p:spPr bwMode="auto">
          <a:xfrm>
            <a:off x="5870575" y="6116637"/>
            <a:ext cx="841375" cy="373063"/>
          </a:xfrm>
          <a:prstGeom prst="rect">
            <a:avLst/>
          </a:prstGeom>
          <a:solidFill>
            <a:srgbClr val="00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ar-DZ" sz="1400" b="1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تثبيت</a:t>
            </a:r>
            <a:endParaRPr lang="ar-DZ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69708" name="AutoShape 76"/>
          <p:cNvSpPr>
            <a:spLocks noChangeAspect="1" noChangeArrowheads="1"/>
          </p:cNvSpPr>
          <p:nvPr/>
        </p:nvSpPr>
        <p:spPr bwMode="auto">
          <a:xfrm>
            <a:off x="3297238" y="6243637"/>
            <a:ext cx="265112" cy="101600"/>
          </a:xfrm>
          <a:prstGeom prst="rightArrow">
            <a:avLst>
              <a:gd name="adj1" fmla="val 50000"/>
              <a:gd name="adj2" fmla="val 65234"/>
            </a:avLst>
          </a:prstGeom>
          <a:solidFill>
            <a:srgbClr val="FFCC00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9709" name="AutoShape 77"/>
          <p:cNvSpPr>
            <a:spLocks noChangeAspect="1" noChangeArrowheads="1"/>
          </p:cNvSpPr>
          <p:nvPr/>
        </p:nvSpPr>
        <p:spPr bwMode="auto">
          <a:xfrm>
            <a:off x="4479925" y="6226175"/>
            <a:ext cx="266700" cy="101600"/>
          </a:xfrm>
          <a:prstGeom prst="rightArrow">
            <a:avLst>
              <a:gd name="adj1" fmla="val 50000"/>
              <a:gd name="adj2" fmla="val 65625"/>
            </a:avLst>
          </a:prstGeom>
          <a:solidFill>
            <a:srgbClr val="FFCC00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9710" name="AutoShape 78"/>
          <p:cNvSpPr>
            <a:spLocks noChangeAspect="1" noChangeArrowheads="1"/>
          </p:cNvSpPr>
          <p:nvPr/>
        </p:nvSpPr>
        <p:spPr bwMode="auto">
          <a:xfrm>
            <a:off x="5594350" y="6226175"/>
            <a:ext cx="266700" cy="101600"/>
          </a:xfrm>
          <a:prstGeom prst="rightArrow">
            <a:avLst>
              <a:gd name="adj1" fmla="val 50000"/>
              <a:gd name="adj2" fmla="val 65625"/>
            </a:avLst>
          </a:prstGeom>
          <a:solidFill>
            <a:srgbClr val="FFCC99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9711" name="Text Box 79"/>
          <p:cNvSpPr txBox="1">
            <a:spLocks noChangeArrowheads="1"/>
          </p:cNvSpPr>
          <p:nvPr/>
        </p:nvSpPr>
        <p:spPr bwMode="auto">
          <a:xfrm>
            <a:off x="827088" y="6075362"/>
            <a:ext cx="1549400" cy="390525"/>
          </a:xfrm>
          <a:prstGeom prst="rect">
            <a:avLst/>
          </a:prstGeom>
          <a:solidFill>
            <a:srgbClr val="EAEAEA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/>
          <a:lstStyle/>
          <a:p>
            <a:r>
              <a:rPr lang="fr-FR" sz="120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fr-FR" sz="1200" b="1">
                <a:solidFill>
                  <a:srgbClr val="000000"/>
                </a:solidFill>
                <a:cs typeface="Times New Roman" pitchFamily="18" charset="0"/>
              </a:rPr>
              <a:t>Ue = 220V </a:t>
            </a:r>
            <a:r>
              <a:rPr lang="en-US" sz="1200" b="1">
                <a:solidFill>
                  <a:srgbClr val="000000"/>
                </a:solidFill>
                <a:cs typeface="Times New Roman" pitchFamily="18" charset="0"/>
              </a:rPr>
              <a:t>~</a:t>
            </a:r>
            <a:r>
              <a:rPr lang="fr-FR" sz="1200" b="1">
                <a:solidFill>
                  <a:srgbClr val="000000"/>
                </a:solidFill>
                <a:cs typeface="Times New Roman" pitchFamily="18" charset="0"/>
              </a:rPr>
              <a:t>(AC)</a:t>
            </a:r>
            <a:endParaRPr lang="fr-FR" sz="1400"/>
          </a:p>
          <a:p>
            <a:pPr eaLnBrk="0" hangingPunct="0"/>
            <a:endParaRPr lang="fr-FR"/>
          </a:p>
        </p:txBody>
      </p:sp>
      <p:grpSp>
        <p:nvGrpSpPr>
          <p:cNvPr id="11" name="Group 80"/>
          <p:cNvGrpSpPr>
            <a:grpSpLocks/>
          </p:cNvGrpSpPr>
          <p:nvPr/>
        </p:nvGrpSpPr>
        <p:grpSpPr bwMode="auto">
          <a:xfrm>
            <a:off x="6746875" y="6105525"/>
            <a:ext cx="1568450" cy="392112"/>
            <a:chOff x="9952" y="7700"/>
            <a:chExt cx="2372" cy="564"/>
          </a:xfrm>
        </p:grpSpPr>
        <p:sp>
          <p:nvSpPr>
            <p:cNvPr id="74786" name="Text Box 81"/>
            <p:cNvSpPr txBox="1">
              <a:spLocks noChangeArrowheads="1"/>
            </p:cNvSpPr>
            <p:nvPr/>
          </p:nvSpPr>
          <p:spPr bwMode="auto">
            <a:xfrm>
              <a:off x="9952" y="7700"/>
              <a:ext cx="2372" cy="564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200" b="1">
                  <a:solidFill>
                    <a:srgbClr val="000000"/>
                  </a:solidFill>
                  <a:cs typeface="Times New Roman" pitchFamily="18" charset="0"/>
                </a:rPr>
                <a:t>Us</a:t>
              </a:r>
              <a:r>
                <a:rPr lang="fr-FR" sz="1200">
                  <a:solidFill>
                    <a:srgbClr val="000000"/>
                  </a:solidFill>
                  <a:cs typeface="Times New Roman" pitchFamily="18" charset="0"/>
                </a:rPr>
                <a:t> </a:t>
              </a:r>
              <a:r>
                <a:rPr lang="fr-FR" sz="1200" b="1">
                  <a:solidFill>
                    <a:srgbClr val="000000"/>
                  </a:solidFill>
                  <a:cs typeface="Times New Roman" pitchFamily="18" charset="0"/>
                </a:rPr>
                <a:t>=</a:t>
              </a:r>
              <a:r>
                <a:rPr lang="fr-FR" sz="1200">
                  <a:solidFill>
                    <a:srgbClr val="000000"/>
                  </a:solidFill>
                  <a:cs typeface="Times New Roman" pitchFamily="18" charset="0"/>
                </a:rPr>
                <a:t> </a:t>
              </a:r>
              <a:r>
                <a:rPr lang="fr-FR" sz="1200" b="1">
                  <a:solidFill>
                    <a:srgbClr val="000000"/>
                  </a:solidFill>
                  <a:cs typeface="Times New Roman" pitchFamily="18" charset="0"/>
                </a:rPr>
                <a:t>12V</a:t>
              </a:r>
              <a:r>
                <a:rPr lang="fr-FR" sz="1200">
                  <a:solidFill>
                    <a:srgbClr val="000000"/>
                  </a:solidFill>
                  <a:cs typeface="Times New Roman" pitchFamily="18" charset="0"/>
                </a:rPr>
                <a:t>       </a:t>
              </a:r>
              <a:r>
                <a:rPr lang="fr-FR" sz="1200" b="1">
                  <a:solidFill>
                    <a:srgbClr val="000000"/>
                  </a:solidFill>
                  <a:cs typeface="Times New Roman" pitchFamily="18" charset="0"/>
                </a:rPr>
                <a:t>(DC)</a:t>
              </a:r>
              <a:endParaRPr lang="fr-FR"/>
            </a:p>
          </p:txBody>
        </p:sp>
        <p:grpSp>
          <p:nvGrpSpPr>
            <p:cNvPr id="12" name="Group 82"/>
            <p:cNvGrpSpPr>
              <a:grpSpLocks/>
            </p:cNvGrpSpPr>
            <p:nvPr/>
          </p:nvGrpSpPr>
          <p:grpSpPr bwMode="auto">
            <a:xfrm>
              <a:off x="11172" y="7861"/>
              <a:ext cx="270" cy="64"/>
              <a:chOff x="11172" y="7861"/>
              <a:chExt cx="270" cy="64"/>
            </a:xfrm>
          </p:grpSpPr>
          <p:sp>
            <p:nvSpPr>
              <p:cNvPr id="74788" name="Line 83"/>
              <p:cNvSpPr>
                <a:spLocks noChangeShapeType="1"/>
              </p:cNvSpPr>
              <p:nvPr/>
            </p:nvSpPr>
            <p:spPr bwMode="auto">
              <a:xfrm>
                <a:off x="11172" y="7861"/>
                <a:ext cx="249" cy="0"/>
              </a:xfrm>
              <a:prstGeom prst="line">
                <a:avLst/>
              </a:prstGeom>
              <a:noFill/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4789" name="Line 84"/>
              <p:cNvSpPr>
                <a:spLocks noChangeShapeType="1"/>
              </p:cNvSpPr>
              <p:nvPr/>
            </p:nvSpPr>
            <p:spPr bwMode="auto">
              <a:xfrm>
                <a:off x="11193" y="7925"/>
                <a:ext cx="249" cy="0"/>
              </a:xfrm>
              <a:prstGeom prst="line">
                <a:avLst/>
              </a:prstGeom>
              <a:noFill/>
              <a:ln w="9525">
                <a:solidFill>
                  <a:srgbClr val="0000FF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69717" name="Line 85"/>
          <p:cNvSpPr>
            <a:spLocks noChangeShapeType="1"/>
          </p:cNvSpPr>
          <p:nvPr/>
        </p:nvSpPr>
        <p:spPr bwMode="auto">
          <a:xfrm>
            <a:off x="3552825" y="4848225"/>
            <a:ext cx="0" cy="3302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69718" name="Line 86"/>
          <p:cNvSpPr>
            <a:spLocks noChangeShapeType="1"/>
          </p:cNvSpPr>
          <p:nvPr/>
        </p:nvSpPr>
        <p:spPr bwMode="auto">
          <a:xfrm>
            <a:off x="2808288" y="5180012"/>
            <a:ext cx="0" cy="887413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69719" name="Line 87"/>
          <p:cNvSpPr>
            <a:spLocks noChangeShapeType="1"/>
          </p:cNvSpPr>
          <p:nvPr/>
        </p:nvSpPr>
        <p:spPr bwMode="auto">
          <a:xfrm>
            <a:off x="6403975" y="5192712"/>
            <a:ext cx="0" cy="887413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69720" name="Line 88"/>
          <p:cNvSpPr>
            <a:spLocks noChangeShapeType="1"/>
          </p:cNvSpPr>
          <p:nvPr/>
        </p:nvSpPr>
        <p:spPr bwMode="auto">
          <a:xfrm>
            <a:off x="5283200" y="5191125"/>
            <a:ext cx="0" cy="8890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69721" name="Line 89"/>
          <p:cNvSpPr>
            <a:spLocks noChangeShapeType="1"/>
          </p:cNvSpPr>
          <p:nvPr/>
        </p:nvSpPr>
        <p:spPr bwMode="auto">
          <a:xfrm>
            <a:off x="4056063" y="5192712"/>
            <a:ext cx="0" cy="887413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69722" name="Line 90"/>
          <p:cNvSpPr>
            <a:spLocks noChangeShapeType="1"/>
          </p:cNvSpPr>
          <p:nvPr/>
        </p:nvSpPr>
        <p:spPr bwMode="auto">
          <a:xfrm>
            <a:off x="2808288" y="5180012"/>
            <a:ext cx="360045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9723" name="Text Box 91"/>
          <p:cNvSpPr txBox="1">
            <a:spLocks noChangeArrowheads="1"/>
          </p:cNvSpPr>
          <p:nvPr/>
        </p:nvSpPr>
        <p:spPr bwMode="auto">
          <a:xfrm>
            <a:off x="2679700" y="6554787"/>
            <a:ext cx="496888" cy="24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200" b="1">
                <a:solidFill>
                  <a:srgbClr val="000000"/>
                </a:solidFill>
                <a:cs typeface="Times New Roman" pitchFamily="18" charset="0"/>
              </a:rPr>
              <a:t>U1</a:t>
            </a:r>
            <a:endParaRPr lang="fr-FR"/>
          </a:p>
        </p:txBody>
      </p:sp>
      <p:sp>
        <p:nvSpPr>
          <p:cNvPr id="69724" name="Text Box 92"/>
          <p:cNvSpPr txBox="1">
            <a:spLocks noChangeArrowheads="1"/>
          </p:cNvSpPr>
          <p:nvPr/>
        </p:nvSpPr>
        <p:spPr bwMode="auto">
          <a:xfrm>
            <a:off x="6164263" y="6565900"/>
            <a:ext cx="496887" cy="24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200" b="1">
                <a:solidFill>
                  <a:srgbClr val="000000"/>
                </a:solidFill>
                <a:cs typeface="Times New Roman" pitchFamily="18" charset="0"/>
              </a:rPr>
              <a:t>Us</a:t>
            </a:r>
            <a:endParaRPr lang="fr-FR"/>
          </a:p>
        </p:txBody>
      </p:sp>
      <p:sp>
        <p:nvSpPr>
          <p:cNvPr id="69725" name="Text Box 93"/>
          <p:cNvSpPr txBox="1">
            <a:spLocks noChangeArrowheads="1"/>
          </p:cNvSpPr>
          <p:nvPr/>
        </p:nvSpPr>
        <p:spPr bwMode="auto">
          <a:xfrm>
            <a:off x="3808413" y="6565900"/>
            <a:ext cx="496887" cy="24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200" b="1">
                <a:solidFill>
                  <a:srgbClr val="000000"/>
                </a:solidFill>
                <a:cs typeface="Times New Roman" pitchFamily="18" charset="0"/>
              </a:rPr>
              <a:t>U2</a:t>
            </a:r>
            <a:endParaRPr lang="fr-FR"/>
          </a:p>
        </p:txBody>
      </p:sp>
      <p:sp>
        <p:nvSpPr>
          <p:cNvPr id="69726" name="Text Box 94"/>
          <p:cNvSpPr txBox="1">
            <a:spLocks noChangeArrowheads="1"/>
          </p:cNvSpPr>
          <p:nvPr/>
        </p:nvSpPr>
        <p:spPr bwMode="auto">
          <a:xfrm>
            <a:off x="5046663" y="6565900"/>
            <a:ext cx="496887" cy="24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200" b="1">
                <a:solidFill>
                  <a:srgbClr val="000000"/>
                </a:solidFill>
                <a:cs typeface="Times New Roman" pitchFamily="18" charset="0"/>
              </a:rPr>
              <a:t>U3</a:t>
            </a:r>
            <a:endParaRPr lang="fr-FR"/>
          </a:p>
        </p:txBody>
      </p:sp>
      <p:sp>
        <p:nvSpPr>
          <p:cNvPr id="74783" name="Rectangle 95"/>
          <p:cNvSpPr>
            <a:spLocks noChangeArrowheads="1"/>
          </p:cNvSpPr>
          <p:nvPr/>
        </p:nvSpPr>
        <p:spPr bwMode="auto">
          <a:xfrm>
            <a:off x="1042989" y="2740047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4784" name="Rectangle 96"/>
          <p:cNvSpPr>
            <a:spLocks noChangeArrowheads="1"/>
          </p:cNvSpPr>
          <p:nvPr/>
        </p:nvSpPr>
        <p:spPr bwMode="auto">
          <a:xfrm>
            <a:off x="900113" y="5065712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9729" name="WordArt 97"/>
          <p:cNvSpPr>
            <a:spLocks noChangeArrowheads="1" noChangeShapeType="1" noTextEdit="1"/>
          </p:cNvSpPr>
          <p:nvPr/>
        </p:nvSpPr>
        <p:spPr bwMode="auto">
          <a:xfrm>
            <a:off x="3379788" y="4356100"/>
            <a:ext cx="790575" cy="5905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808080"/>
                </a:solidFill>
                <a:cs typeface="Arabic Transparent"/>
              </a:rPr>
              <a:t>تكييف</a:t>
            </a:r>
          </a:p>
          <a:p>
            <a:pPr algn="ctr" rtl="1"/>
            <a:endParaRPr lang="fr-FR" sz="36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808080"/>
              </a:solidFill>
              <a:cs typeface="Arabic Transparent"/>
            </a:endParaRPr>
          </a:p>
        </p:txBody>
      </p:sp>
      <p:pic>
        <p:nvPicPr>
          <p:cNvPr id="80" name="Picture 2"/>
          <p:cNvPicPr>
            <a:picLocks noChangeAspect="1" noChangeArrowheads="1"/>
          </p:cNvPicPr>
          <p:nvPr/>
        </p:nvPicPr>
        <p:blipFill>
          <a:blip r:embed="rId2"/>
          <a:srcRect l="12843" t="15411" r="44777" b="10958"/>
          <a:stretch>
            <a:fillRect/>
          </a:stretch>
        </p:blipFill>
        <p:spPr bwMode="auto">
          <a:xfrm>
            <a:off x="428596" y="1285860"/>
            <a:ext cx="2138156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0"/>
                                        <p:tgtEl>
                                          <p:spTgt spid="696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0"/>
                                        <p:tgtEl>
                                          <p:spTgt spid="696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0"/>
                                        <p:tgtEl>
                                          <p:spTgt spid="696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0"/>
                                        <p:tgtEl>
                                          <p:spTgt spid="69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0"/>
                                        <p:tgtEl>
                                          <p:spTgt spid="6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0"/>
                                        <p:tgtEl>
                                          <p:spTgt spid="69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0"/>
                                        <p:tgtEl>
                                          <p:spTgt spid="69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5000"/>
                                        <p:tgtEl>
                                          <p:spTgt spid="69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5000"/>
                                        <p:tgtEl>
                                          <p:spTgt spid="69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8" dur="5000"/>
                                        <p:tgtEl>
                                          <p:spTgt spid="69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5000"/>
                                        <p:tgtEl>
                                          <p:spTgt spid="69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8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3" dur="500"/>
                                        <p:tgtEl>
                                          <p:spTgt spid="69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8" dur="500"/>
                                        <p:tgtEl>
                                          <p:spTgt spid="69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3" dur="500"/>
                                        <p:tgtEl>
                                          <p:spTgt spid="69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8" dur="5000"/>
                                        <p:tgtEl>
                                          <p:spTgt spid="6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3" dur="500"/>
                                        <p:tgtEl>
                                          <p:spTgt spid="69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8" dur="500"/>
                                        <p:tgtEl>
                                          <p:spTgt spid="69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3" dur="5000"/>
                                        <p:tgtEl>
                                          <p:spTgt spid="69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8" dur="500"/>
                                        <p:tgtEl>
                                          <p:spTgt spid="69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3" dur="500"/>
                                        <p:tgtEl>
                                          <p:spTgt spid="69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8" dur="5000"/>
                                        <p:tgtEl>
                                          <p:spTgt spid="69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3" dur="500"/>
                                        <p:tgtEl>
                                          <p:spTgt spid="69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8" dur="500"/>
                                        <p:tgtEl>
                                          <p:spTgt spid="69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3" dur="5000"/>
                                        <p:tgtEl>
                                          <p:spTgt spid="69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8" dur="500"/>
                                        <p:tgtEl>
                                          <p:spTgt spid="69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3" dur="500"/>
                                        <p:tgtEl>
                                          <p:spTgt spid="697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8" dur="500"/>
                                        <p:tgtEl>
                                          <p:spTgt spid="69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3" dur="500"/>
                                        <p:tgtEl>
                                          <p:spTgt spid="69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53" grpId="0" animBg="1"/>
      <p:bldP spid="69654" grpId="0" animBg="1"/>
      <p:bldP spid="69655" grpId="0" animBg="1"/>
      <p:bldP spid="69656" grpId="0" animBg="1"/>
      <p:bldP spid="69697" grpId="0"/>
      <p:bldP spid="69698" grpId="0"/>
      <p:bldP spid="69704" grpId="0" animBg="1"/>
      <p:bldP spid="69705" grpId="0" animBg="1"/>
      <p:bldP spid="69706" grpId="0" animBg="1"/>
      <p:bldP spid="69707" grpId="0" animBg="1"/>
      <p:bldP spid="69708" grpId="0" animBg="1"/>
      <p:bldP spid="69709" grpId="0" animBg="1"/>
      <p:bldP spid="69710" grpId="0" animBg="1"/>
      <p:bldP spid="69711" grpId="0" animBg="1"/>
      <p:bldP spid="69717" grpId="0" animBg="1"/>
      <p:bldP spid="69718" grpId="0" animBg="1"/>
      <p:bldP spid="69719" grpId="0" animBg="1"/>
      <p:bldP spid="69720" grpId="0" animBg="1"/>
      <p:bldP spid="69721" grpId="0" animBg="1"/>
      <p:bldP spid="69722" grpId="0" animBg="1"/>
      <p:bldP spid="69723" grpId="0"/>
      <p:bldP spid="69724" grpId="0"/>
      <p:bldP spid="69726" grpId="0"/>
      <p:bldP spid="69729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e 16"/>
          <p:cNvGrpSpPr>
            <a:grpSpLocks noChangeAspect="1"/>
          </p:cNvGrpSpPr>
          <p:nvPr/>
        </p:nvGrpSpPr>
        <p:grpSpPr>
          <a:xfrm>
            <a:off x="428596" y="244785"/>
            <a:ext cx="5857916" cy="2236945"/>
            <a:chOff x="318453" y="1708018"/>
            <a:chExt cx="7741063" cy="2956057"/>
          </a:xfrm>
        </p:grpSpPr>
        <p:sp>
          <p:nvSpPr>
            <p:cNvPr id="75778" name="Text Box 4"/>
            <p:cNvSpPr txBox="1">
              <a:spLocks noChangeAspect="1" noChangeArrowheads="1"/>
            </p:cNvSpPr>
            <p:nvPr/>
          </p:nvSpPr>
          <p:spPr bwMode="auto">
            <a:xfrm>
              <a:off x="2582863" y="1728655"/>
              <a:ext cx="936625" cy="46831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sz="2000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طاقة</a:t>
              </a:r>
              <a:r>
                <a:rPr lang="fr-FR" sz="2000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 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75779" name="Text Box 5"/>
            <p:cNvSpPr txBox="1">
              <a:spLocks noChangeAspect="1" noChangeArrowheads="1"/>
            </p:cNvSpPr>
            <p:nvPr/>
          </p:nvSpPr>
          <p:spPr bwMode="auto">
            <a:xfrm>
              <a:off x="4918075" y="1727067"/>
              <a:ext cx="1584326" cy="57626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sz="2000" b="1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امر التشغيل </a:t>
              </a:r>
            </a:p>
          </p:txBody>
        </p:sp>
        <p:sp>
          <p:nvSpPr>
            <p:cNvPr id="75780" name="Text Box 6"/>
            <p:cNvSpPr txBox="1">
              <a:spLocks noChangeAspect="1" noChangeArrowheads="1"/>
            </p:cNvSpPr>
            <p:nvPr/>
          </p:nvSpPr>
          <p:spPr bwMode="auto">
            <a:xfrm>
              <a:off x="2511425" y="2571750"/>
              <a:ext cx="3600450" cy="1098550"/>
            </a:xfrm>
            <a:prstGeom prst="rect">
              <a:avLst/>
            </a:prstGeom>
            <a:solidFill>
              <a:srgbClr val="FFCC99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sz="1600"/>
            </a:p>
          </p:txBody>
        </p:sp>
        <p:sp>
          <p:nvSpPr>
            <p:cNvPr id="75781" name="Line 7"/>
            <p:cNvSpPr>
              <a:spLocks noChangeShapeType="1"/>
            </p:cNvSpPr>
            <p:nvPr/>
          </p:nvSpPr>
          <p:spPr bwMode="auto">
            <a:xfrm>
              <a:off x="1949450" y="3006725"/>
              <a:ext cx="53340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fr-FR" sz="1600"/>
            </a:p>
          </p:txBody>
        </p:sp>
        <p:sp>
          <p:nvSpPr>
            <p:cNvPr id="75782" name="Line 8"/>
            <p:cNvSpPr>
              <a:spLocks noChangeShapeType="1"/>
            </p:cNvSpPr>
            <p:nvPr/>
          </p:nvSpPr>
          <p:spPr bwMode="auto">
            <a:xfrm>
              <a:off x="6126163" y="3025436"/>
              <a:ext cx="420687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fr-FR" sz="1600"/>
            </a:p>
          </p:txBody>
        </p:sp>
        <p:sp>
          <p:nvSpPr>
            <p:cNvPr id="75783" name="Line 9"/>
            <p:cNvSpPr>
              <a:spLocks noChangeAspect="1" noChangeShapeType="1"/>
            </p:cNvSpPr>
            <p:nvPr/>
          </p:nvSpPr>
          <p:spPr bwMode="auto">
            <a:xfrm>
              <a:off x="5607050" y="2151063"/>
              <a:ext cx="1588" cy="38100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fr-FR" sz="1600"/>
            </a:p>
          </p:txBody>
        </p:sp>
        <p:sp>
          <p:nvSpPr>
            <p:cNvPr id="75784" name="Line 10"/>
            <p:cNvSpPr>
              <a:spLocks noChangeShapeType="1"/>
            </p:cNvSpPr>
            <p:nvPr/>
          </p:nvSpPr>
          <p:spPr bwMode="auto">
            <a:xfrm flipV="1">
              <a:off x="4383088" y="3711575"/>
              <a:ext cx="0" cy="525463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fr-FR" sz="1600"/>
            </a:p>
          </p:txBody>
        </p:sp>
        <p:sp>
          <p:nvSpPr>
            <p:cNvPr id="75785" name="Text Box 11"/>
            <p:cNvSpPr txBox="1">
              <a:spLocks noChangeAspect="1" noChangeArrowheads="1"/>
            </p:cNvSpPr>
            <p:nvPr/>
          </p:nvSpPr>
          <p:spPr bwMode="auto">
            <a:xfrm>
              <a:off x="3214678" y="4229100"/>
              <a:ext cx="2043112" cy="4349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sz="2000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نظام </a:t>
              </a:r>
              <a:r>
                <a:rPr lang="ar-DZ" sz="20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التكييف</a:t>
              </a:r>
              <a:endParaRPr lang="en-US" sz="20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75786" name="Line 12"/>
            <p:cNvSpPr>
              <a:spLocks noChangeAspect="1" noChangeShapeType="1"/>
            </p:cNvSpPr>
            <p:nvPr/>
          </p:nvSpPr>
          <p:spPr bwMode="auto">
            <a:xfrm>
              <a:off x="3159125" y="2151063"/>
              <a:ext cx="1588" cy="38100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fr-FR" sz="1600"/>
            </a:p>
          </p:txBody>
        </p:sp>
        <p:sp>
          <p:nvSpPr>
            <p:cNvPr id="75787" name="Line 13"/>
            <p:cNvSpPr>
              <a:spLocks noChangeAspect="1" noChangeShapeType="1"/>
            </p:cNvSpPr>
            <p:nvPr/>
          </p:nvSpPr>
          <p:spPr bwMode="auto">
            <a:xfrm>
              <a:off x="4381500" y="2141538"/>
              <a:ext cx="1588" cy="38100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fr-FR" sz="1600"/>
            </a:p>
          </p:txBody>
        </p:sp>
        <p:sp>
          <p:nvSpPr>
            <p:cNvPr id="75788" name="Text Box 14"/>
            <p:cNvSpPr txBox="1">
              <a:spLocks noChangeAspect="1" noChangeArrowheads="1"/>
            </p:cNvSpPr>
            <p:nvPr/>
          </p:nvSpPr>
          <p:spPr bwMode="auto">
            <a:xfrm>
              <a:off x="3724275" y="1708018"/>
              <a:ext cx="1152525" cy="59848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SA" sz="2000" b="1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برنامج</a:t>
              </a:r>
            </a:p>
          </p:txBody>
        </p:sp>
        <p:sp>
          <p:nvSpPr>
            <p:cNvPr id="75789" name="WordArt 15"/>
            <p:cNvSpPr>
              <a:spLocks noChangeAspect="1" noChangeArrowheads="1" noChangeShapeType="1" noTextEdit="1"/>
            </p:cNvSpPr>
            <p:nvPr/>
          </p:nvSpPr>
          <p:spPr bwMode="auto">
            <a:xfrm>
              <a:off x="2971490" y="2856085"/>
              <a:ext cx="2547943" cy="447059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rtl="1"/>
              <a:r>
                <a:rPr lang="ar-DZ" sz="2800" b="1" kern="10" dirty="0" err="1"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cs typeface="Arabic Transparent"/>
                </a:rPr>
                <a:t>كييف</a:t>
              </a:r>
              <a:r>
                <a:rPr lang="ar-DZ" sz="2800" b="1" kern="10" dirty="0"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cs typeface="Arabic Transparent"/>
                </a:rPr>
                <a:t> التوتر</a:t>
              </a:r>
              <a:endParaRPr lang="fr-FR" sz="2800" b="1" kern="10" dirty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cs typeface="Arabic Transparent"/>
              </a:endParaRPr>
            </a:p>
          </p:txBody>
        </p:sp>
        <p:sp>
          <p:nvSpPr>
            <p:cNvPr id="75790" name="Text Box 16"/>
            <p:cNvSpPr txBox="1">
              <a:spLocks noChangeArrowheads="1"/>
            </p:cNvSpPr>
            <p:nvPr/>
          </p:nvSpPr>
          <p:spPr bwMode="auto">
            <a:xfrm>
              <a:off x="318453" y="2740025"/>
              <a:ext cx="1635760" cy="50323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sz="2000" b="1" dirty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تيار متناوب</a:t>
              </a:r>
              <a:endParaRPr lang="en-US" sz="2000" b="1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sp>
          <p:nvSpPr>
            <p:cNvPr id="75791" name="Text Box 17"/>
            <p:cNvSpPr txBox="1">
              <a:spLocks noChangeArrowheads="1"/>
            </p:cNvSpPr>
            <p:nvPr/>
          </p:nvSpPr>
          <p:spPr bwMode="auto">
            <a:xfrm>
              <a:off x="6537103" y="2711005"/>
              <a:ext cx="1522413" cy="5032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sz="2000" b="1" dirty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تيار مستمر</a:t>
              </a:r>
              <a:endParaRPr lang="en-US" sz="2000" b="1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</p:grpSp>
      <p:sp>
        <p:nvSpPr>
          <p:cNvPr id="75792" name="Text Box 18"/>
          <p:cNvSpPr txBox="1">
            <a:spLocks noChangeArrowheads="1"/>
          </p:cNvSpPr>
          <p:nvPr/>
        </p:nvSpPr>
        <p:spPr bwMode="auto">
          <a:xfrm>
            <a:off x="6840569" y="114280"/>
            <a:ext cx="2160587" cy="457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 b="1" u="sng" dirty="0">
                <a:solidFill>
                  <a:schemeClr val="tx1"/>
                </a:solidFill>
                <a:cs typeface="Arabic Transparent" pitchFamily="2" charset="-78"/>
              </a:rPr>
              <a:t>الوظيفة الشاملة:</a:t>
            </a:r>
            <a:endParaRPr lang="fr-FR" sz="2400" b="1" u="sng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grpSp>
        <p:nvGrpSpPr>
          <p:cNvPr id="117" name="Groupe 116"/>
          <p:cNvGrpSpPr>
            <a:grpSpLocks noChangeAspect="1"/>
          </p:cNvGrpSpPr>
          <p:nvPr/>
        </p:nvGrpSpPr>
        <p:grpSpPr>
          <a:xfrm>
            <a:off x="230919" y="2286024"/>
            <a:ext cx="8235079" cy="4536000"/>
            <a:chOff x="0" y="1320100"/>
            <a:chExt cx="8728258" cy="4807650"/>
          </a:xfrm>
        </p:grpSpPr>
        <p:grpSp>
          <p:nvGrpSpPr>
            <p:cNvPr id="18" name="Groupe 17"/>
            <p:cNvGrpSpPr/>
            <p:nvPr/>
          </p:nvGrpSpPr>
          <p:grpSpPr>
            <a:xfrm>
              <a:off x="6602413" y="4883150"/>
              <a:ext cx="1279485" cy="609077"/>
              <a:chOff x="6602413" y="4883150"/>
              <a:chExt cx="1279485" cy="609077"/>
            </a:xfrm>
          </p:grpSpPr>
          <p:sp>
            <p:nvSpPr>
              <p:cNvPr id="19" name="Text Box 69"/>
              <p:cNvSpPr txBox="1">
                <a:spLocks noChangeAspect="1" noChangeArrowheads="1"/>
              </p:cNvSpPr>
              <p:nvPr/>
            </p:nvSpPr>
            <p:spPr bwMode="auto">
              <a:xfrm>
                <a:off x="6602413" y="4883150"/>
                <a:ext cx="1247775" cy="598488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ZoneTexte 19"/>
              <p:cNvSpPr txBox="1"/>
              <p:nvPr/>
            </p:nvSpPr>
            <p:spPr>
              <a:xfrm>
                <a:off x="7596146" y="5214950"/>
                <a:ext cx="285752" cy="27727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fr-FR" sz="1100" dirty="0" smtClean="0">
                    <a:solidFill>
                      <a:schemeClr val="tx1"/>
                    </a:solidFill>
                  </a:rPr>
                  <a:t>4</a:t>
                </a:r>
                <a:endParaRPr lang="fr-FR" sz="11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1" name="Groupe 20"/>
            <p:cNvGrpSpPr/>
            <p:nvPr/>
          </p:nvGrpSpPr>
          <p:grpSpPr>
            <a:xfrm>
              <a:off x="4751388" y="3854450"/>
              <a:ext cx="1284997" cy="598488"/>
              <a:chOff x="4751388" y="3854450"/>
              <a:chExt cx="1284997" cy="598488"/>
            </a:xfrm>
          </p:grpSpPr>
          <p:sp>
            <p:nvSpPr>
              <p:cNvPr id="22" name="Text Box 11"/>
              <p:cNvSpPr txBox="1">
                <a:spLocks noChangeAspect="1" noChangeArrowheads="1"/>
              </p:cNvSpPr>
              <p:nvPr/>
            </p:nvSpPr>
            <p:spPr bwMode="auto">
              <a:xfrm>
                <a:off x="4751388" y="3854450"/>
                <a:ext cx="1247775" cy="598488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ZoneTexte 22"/>
              <p:cNvSpPr txBox="1"/>
              <p:nvPr/>
            </p:nvSpPr>
            <p:spPr>
              <a:xfrm>
                <a:off x="5750633" y="4167129"/>
                <a:ext cx="285752" cy="27727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fr-FR" sz="1100" dirty="0" smtClean="0">
                    <a:solidFill>
                      <a:schemeClr val="tx1"/>
                    </a:solidFill>
                  </a:rPr>
                  <a:t>3</a:t>
                </a:r>
                <a:endParaRPr lang="fr-FR" sz="11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4" name="Groupe 23"/>
            <p:cNvGrpSpPr/>
            <p:nvPr/>
          </p:nvGrpSpPr>
          <p:grpSpPr>
            <a:xfrm>
              <a:off x="2917825" y="2898775"/>
              <a:ext cx="1273235" cy="596900"/>
              <a:chOff x="2917825" y="2898775"/>
              <a:chExt cx="1273235" cy="596900"/>
            </a:xfrm>
          </p:grpSpPr>
          <p:sp>
            <p:nvSpPr>
              <p:cNvPr id="25" name="Text Box 6"/>
              <p:cNvSpPr txBox="1">
                <a:spLocks noChangeAspect="1" noChangeArrowheads="1"/>
              </p:cNvSpPr>
              <p:nvPr/>
            </p:nvSpPr>
            <p:spPr bwMode="auto">
              <a:xfrm>
                <a:off x="2917825" y="2898775"/>
                <a:ext cx="1247775" cy="596900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ZoneTexte 25"/>
              <p:cNvSpPr txBox="1"/>
              <p:nvPr/>
            </p:nvSpPr>
            <p:spPr>
              <a:xfrm>
                <a:off x="3905308" y="3214686"/>
                <a:ext cx="285752" cy="27727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fr-FR" sz="1100" dirty="0" smtClean="0">
                    <a:solidFill>
                      <a:schemeClr val="tx1"/>
                    </a:solidFill>
                  </a:rPr>
                  <a:t>2</a:t>
                </a:r>
                <a:endParaRPr lang="fr-FR" sz="11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7" name="Groupe 26"/>
            <p:cNvGrpSpPr/>
            <p:nvPr/>
          </p:nvGrpSpPr>
          <p:grpSpPr>
            <a:xfrm>
              <a:off x="1081088" y="1879600"/>
              <a:ext cx="1276334" cy="612231"/>
              <a:chOff x="1081088" y="1879600"/>
              <a:chExt cx="1276334" cy="612231"/>
            </a:xfrm>
          </p:grpSpPr>
          <p:sp>
            <p:nvSpPr>
              <p:cNvPr id="28" name="Text Box 54"/>
              <p:cNvSpPr txBox="1">
                <a:spLocks noChangeAspect="1" noChangeArrowheads="1"/>
              </p:cNvSpPr>
              <p:nvPr/>
            </p:nvSpPr>
            <p:spPr bwMode="auto">
              <a:xfrm>
                <a:off x="1081088" y="1879600"/>
                <a:ext cx="1247775" cy="598488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ZoneTexte 28"/>
              <p:cNvSpPr txBox="1"/>
              <p:nvPr/>
            </p:nvSpPr>
            <p:spPr>
              <a:xfrm>
                <a:off x="2071670" y="2214554"/>
                <a:ext cx="285752" cy="27727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fr-FR" sz="1100" dirty="0" smtClean="0">
                    <a:solidFill>
                      <a:schemeClr val="tx1"/>
                    </a:solidFill>
                  </a:rPr>
                  <a:t>1</a:t>
                </a:r>
                <a:endParaRPr lang="fr-FR" sz="11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0" name="Text Box 7"/>
            <p:cNvSpPr txBox="1">
              <a:spLocks noChangeAspect="1" noChangeArrowheads="1"/>
            </p:cNvSpPr>
            <p:nvPr/>
          </p:nvSpPr>
          <p:spPr bwMode="auto">
            <a:xfrm>
              <a:off x="3046413" y="3016250"/>
              <a:ext cx="963612" cy="30638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fr-FR" sz="1200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…………</a:t>
              </a:r>
              <a:endParaRPr lang="ar-DZ" sz="1200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31" name="Text Box 12"/>
            <p:cNvSpPr txBox="1">
              <a:spLocks noChangeAspect="1" noChangeArrowheads="1"/>
            </p:cNvSpPr>
            <p:nvPr/>
          </p:nvSpPr>
          <p:spPr bwMode="auto">
            <a:xfrm>
              <a:off x="4878388" y="3979863"/>
              <a:ext cx="963612" cy="3302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fr-FR" sz="1200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…………</a:t>
              </a:r>
              <a:endParaRPr lang="ar-DZ" sz="1200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endParaRPr>
            </a:p>
          </p:txBody>
        </p:sp>
        <p:grpSp>
          <p:nvGrpSpPr>
            <p:cNvPr id="32" name="Group 13"/>
            <p:cNvGrpSpPr>
              <a:grpSpLocks noChangeAspect="1"/>
            </p:cNvGrpSpPr>
            <p:nvPr/>
          </p:nvGrpSpPr>
          <p:grpSpPr bwMode="auto">
            <a:xfrm>
              <a:off x="2333625" y="2206625"/>
              <a:ext cx="584200" cy="974725"/>
              <a:chOff x="3932" y="5622"/>
              <a:chExt cx="851" cy="1422"/>
            </a:xfrm>
          </p:grpSpPr>
          <p:sp>
            <p:nvSpPr>
              <p:cNvPr id="33" name="Line 14"/>
              <p:cNvSpPr>
                <a:spLocks noChangeAspect="1" noChangeShapeType="1"/>
              </p:cNvSpPr>
              <p:nvPr/>
            </p:nvSpPr>
            <p:spPr bwMode="auto">
              <a:xfrm>
                <a:off x="3932" y="5622"/>
                <a:ext cx="42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34" name="Line 15"/>
              <p:cNvSpPr>
                <a:spLocks noChangeAspect="1" noChangeShapeType="1"/>
              </p:cNvSpPr>
              <p:nvPr/>
            </p:nvSpPr>
            <p:spPr bwMode="auto">
              <a:xfrm>
                <a:off x="4355" y="5622"/>
                <a:ext cx="0" cy="141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35" name="Line 16"/>
              <p:cNvSpPr>
                <a:spLocks noChangeAspect="1" noChangeShapeType="1"/>
              </p:cNvSpPr>
              <p:nvPr/>
            </p:nvSpPr>
            <p:spPr bwMode="auto">
              <a:xfrm>
                <a:off x="4363" y="7044"/>
                <a:ext cx="420" cy="0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400"/>
              </a:p>
            </p:txBody>
          </p:sp>
        </p:grpSp>
        <p:grpSp>
          <p:nvGrpSpPr>
            <p:cNvPr id="36" name="Group 17"/>
            <p:cNvGrpSpPr>
              <a:grpSpLocks noChangeAspect="1"/>
            </p:cNvGrpSpPr>
            <p:nvPr/>
          </p:nvGrpSpPr>
          <p:grpSpPr bwMode="auto">
            <a:xfrm>
              <a:off x="4168775" y="3184525"/>
              <a:ext cx="582613" cy="976313"/>
              <a:chOff x="3932" y="5622"/>
              <a:chExt cx="851" cy="1422"/>
            </a:xfrm>
          </p:grpSpPr>
          <p:sp>
            <p:nvSpPr>
              <p:cNvPr id="37" name="Line 18"/>
              <p:cNvSpPr>
                <a:spLocks noChangeAspect="1" noChangeShapeType="1"/>
              </p:cNvSpPr>
              <p:nvPr/>
            </p:nvSpPr>
            <p:spPr bwMode="auto">
              <a:xfrm>
                <a:off x="3932" y="5622"/>
                <a:ext cx="42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38" name="Line 19"/>
              <p:cNvSpPr>
                <a:spLocks noChangeAspect="1" noChangeShapeType="1"/>
              </p:cNvSpPr>
              <p:nvPr/>
            </p:nvSpPr>
            <p:spPr bwMode="auto">
              <a:xfrm>
                <a:off x="4355" y="5622"/>
                <a:ext cx="0" cy="141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39" name="Line 20"/>
              <p:cNvSpPr>
                <a:spLocks noChangeAspect="1" noChangeShapeType="1"/>
              </p:cNvSpPr>
              <p:nvPr/>
            </p:nvSpPr>
            <p:spPr bwMode="auto">
              <a:xfrm>
                <a:off x="4363" y="7044"/>
                <a:ext cx="420" cy="0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400"/>
              </a:p>
            </p:txBody>
          </p:sp>
        </p:grpSp>
        <p:sp>
          <p:nvSpPr>
            <p:cNvPr id="40" name="Line 30"/>
            <p:cNvSpPr>
              <a:spLocks noChangeAspect="1" noChangeShapeType="1"/>
            </p:cNvSpPr>
            <p:nvPr/>
          </p:nvSpPr>
          <p:spPr bwMode="auto">
            <a:xfrm>
              <a:off x="782638" y="2135188"/>
              <a:ext cx="288925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400"/>
            </a:p>
          </p:txBody>
        </p:sp>
        <p:grpSp>
          <p:nvGrpSpPr>
            <p:cNvPr id="41" name="Groupe 40"/>
            <p:cNvGrpSpPr/>
            <p:nvPr/>
          </p:nvGrpSpPr>
          <p:grpSpPr>
            <a:xfrm>
              <a:off x="4427538" y="4457700"/>
              <a:ext cx="1831975" cy="631825"/>
              <a:chOff x="4427538" y="4457700"/>
              <a:chExt cx="1831975" cy="631825"/>
            </a:xfrm>
          </p:grpSpPr>
          <p:sp>
            <p:nvSpPr>
              <p:cNvPr id="42" name="Text Box 9"/>
              <p:cNvSpPr txBox="1">
                <a:spLocks noChangeAspect="1" noChangeArrowheads="1"/>
              </p:cNvSpPr>
              <p:nvPr/>
            </p:nvSpPr>
            <p:spPr bwMode="auto">
              <a:xfrm>
                <a:off x="4427538" y="4700588"/>
                <a:ext cx="1831975" cy="388937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 rtl="1"/>
                <a:r>
                  <a:rPr lang="fr-FR" sz="1200" dirty="0" smtClean="0">
                    <a:solidFill>
                      <a:schemeClr val="tx1"/>
                    </a:solidFill>
                    <a:ea typeface="Times New Roman" pitchFamily="18" charset="0"/>
                    <a:cs typeface="Arabic Transparent" pitchFamily="2" charset="-78"/>
                  </a:rPr>
                  <a:t>…….</a:t>
                </a:r>
                <a:endParaRPr lang="ar-DZ" sz="1200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endParaRPr>
              </a:p>
            </p:txBody>
          </p:sp>
          <p:sp>
            <p:nvSpPr>
              <p:cNvPr id="43" name="Line 42"/>
              <p:cNvSpPr>
                <a:spLocks noChangeAspect="1" noChangeShapeType="1"/>
              </p:cNvSpPr>
              <p:nvPr/>
            </p:nvSpPr>
            <p:spPr bwMode="auto">
              <a:xfrm flipV="1">
                <a:off x="5316538" y="4457700"/>
                <a:ext cx="0" cy="261938"/>
              </a:xfrm>
              <a:prstGeom prst="line">
                <a:avLst/>
              </a:prstGeom>
              <a:noFill/>
              <a:ln w="9525">
                <a:solidFill>
                  <a:srgbClr val="0000FF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 sz="1400"/>
              </a:p>
            </p:txBody>
          </p:sp>
        </p:grpSp>
        <p:grpSp>
          <p:nvGrpSpPr>
            <p:cNvPr id="44" name="Groupe 43"/>
            <p:cNvGrpSpPr/>
            <p:nvPr/>
          </p:nvGrpSpPr>
          <p:grpSpPr>
            <a:xfrm>
              <a:off x="2481003" y="1850080"/>
              <a:ext cx="830126" cy="750245"/>
              <a:chOff x="2481003" y="1850080"/>
              <a:chExt cx="830126" cy="750245"/>
            </a:xfrm>
          </p:grpSpPr>
          <p:grpSp>
            <p:nvGrpSpPr>
              <p:cNvPr id="45" name="Group 21"/>
              <p:cNvGrpSpPr>
                <a:grpSpLocks noChangeAspect="1"/>
              </p:cNvGrpSpPr>
              <p:nvPr/>
            </p:nvGrpSpPr>
            <p:grpSpPr bwMode="auto">
              <a:xfrm>
                <a:off x="2630488" y="2222500"/>
                <a:ext cx="293687" cy="377825"/>
                <a:chOff x="4352" y="5907"/>
                <a:chExt cx="514" cy="668"/>
              </a:xfrm>
            </p:grpSpPr>
            <p:sp>
              <p:nvSpPr>
                <p:cNvPr id="47" name="Line 22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4478" y="5907"/>
                  <a:ext cx="388" cy="352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 sz="1400"/>
                </a:p>
              </p:txBody>
            </p:sp>
            <p:sp>
              <p:nvSpPr>
                <p:cNvPr id="48" name="Line 23"/>
                <p:cNvSpPr>
                  <a:spLocks noChangeAspect="1" noChangeShapeType="1"/>
                </p:cNvSpPr>
                <p:nvPr/>
              </p:nvSpPr>
              <p:spPr bwMode="auto">
                <a:xfrm>
                  <a:off x="4483" y="6267"/>
                  <a:ext cx="312" cy="0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 sz="1400"/>
                </a:p>
              </p:txBody>
            </p:sp>
            <p:sp>
              <p:nvSpPr>
                <p:cNvPr id="49" name="Line 24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4352" y="6271"/>
                  <a:ext cx="446" cy="304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/>
                  <a:tailEnd type="triangl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 sz="1400"/>
                </a:p>
              </p:txBody>
            </p:sp>
          </p:grpSp>
          <p:sp>
            <p:nvSpPr>
              <p:cNvPr id="46" name="Text Box 43"/>
              <p:cNvSpPr txBox="1">
                <a:spLocks noChangeAspect="1" noChangeArrowheads="1"/>
              </p:cNvSpPr>
              <p:nvPr/>
            </p:nvSpPr>
            <p:spPr bwMode="auto">
              <a:xfrm>
                <a:off x="2481003" y="1850080"/>
                <a:ext cx="830126" cy="300038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r" rtl="1"/>
                <a:r>
                  <a:rPr lang="fr-FR" sz="1200" dirty="0" smtClean="0">
                    <a:solidFill>
                      <a:schemeClr val="tx1"/>
                    </a:solidFill>
                    <a:ea typeface="Times New Roman" pitchFamily="18" charset="0"/>
                    <a:cs typeface="Arabic Transparent" pitchFamily="2" charset="-78"/>
                  </a:rPr>
                  <a:t>………</a:t>
                </a:r>
                <a:endParaRPr lang="ar-DZ" sz="1200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endParaRPr>
              </a:p>
            </p:txBody>
          </p:sp>
        </p:grpSp>
        <p:grpSp>
          <p:nvGrpSpPr>
            <p:cNvPr id="50" name="Groupe 49"/>
            <p:cNvGrpSpPr/>
            <p:nvPr/>
          </p:nvGrpSpPr>
          <p:grpSpPr>
            <a:xfrm>
              <a:off x="4144267" y="2834391"/>
              <a:ext cx="986804" cy="772409"/>
              <a:chOff x="4144267" y="2834391"/>
              <a:chExt cx="986804" cy="772409"/>
            </a:xfrm>
          </p:grpSpPr>
          <p:grpSp>
            <p:nvGrpSpPr>
              <p:cNvPr id="51" name="Group 25"/>
              <p:cNvGrpSpPr>
                <a:grpSpLocks noChangeAspect="1"/>
              </p:cNvGrpSpPr>
              <p:nvPr/>
            </p:nvGrpSpPr>
            <p:grpSpPr bwMode="auto">
              <a:xfrm>
                <a:off x="4468750" y="3228975"/>
                <a:ext cx="292100" cy="377825"/>
                <a:chOff x="4352" y="5907"/>
                <a:chExt cx="514" cy="668"/>
              </a:xfrm>
            </p:grpSpPr>
            <p:sp>
              <p:nvSpPr>
                <p:cNvPr id="53" name="Line 26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4478" y="5907"/>
                  <a:ext cx="388" cy="352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 sz="1400"/>
                </a:p>
              </p:txBody>
            </p:sp>
            <p:sp>
              <p:nvSpPr>
                <p:cNvPr id="54" name="Line 27"/>
                <p:cNvSpPr>
                  <a:spLocks noChangeAspect="1" noChangeShapeType="1"/>
                </p:cNvSpPr>
                <p:nvPr/>
              </p:nvSpPr>
              <p:spPr bwMode="auto">
                <a:xfrm>
                  <a:off x="4483" y="6267"/>
                  <a:ext cx="312" cy="0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 sz="1400"/>
                </a:p>
              </p:txBody>
            </p:sp>
            <p:sp>
              <p:nvSpPr>
                <p:cNvPr id="55" name="Line 28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4352" y="6271"/>
                  <a:ext cx="446" cy="304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/>
                  <a:tailEnd type="triangl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 sz="1400"/>
                </a:p>
              </p:txBody>
            </p:sp>
          </p:grpSp>
          <p:sp>
            <p:nvSpPr>
              <p:cNvPr id="52" name="Text Box 44"/>
              <p:cNvSpPr txBox="1">
                <a:spLocks noChangeAspect="1" noChangeArrowheads="1"/>
              </p:cNvSpPr>
              <p:nvPr/>
            </p:nvSpPr>
            <p:spPr bwMode="auto">
              <a:xfrm>
                <a:off x="4144267" y="2834391"/>
                <a:ext cx="986804" cy="300038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r" rtl="1"/>
                <a:r>
                  <a:rPr lang="fr-FR" sz="1200" dirty="0" smtClean="0">
                    <a:solidFill>
                      <a:schemeClr val="tx1"/>
                    </a:solidFill>
                    <a:ea typeface="Times New Roman" pitchFamily="18" charset="0"/>
                    <a:cs typeface="Arabic Transparent" pitchFamily="2" charset="-78"/>
                  </a:rPr>
                  <a:t>……..</a:t>
                </a:r>
                <a:endParaRPr lang="ar-DZ" sz="1200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endParaRPr>
              </a:p>
            </p:txBody>
          </p:sp>
        </p:grpSp>
        <p:grpSp>
          <p:nvGrpSpPr>
            <p:cNvPr id="56" name="Groupe 55"/>
            <p:cNvGrpSpPr/>
            <p:nvPr/>
          </p:nvGrpSpPr>
          <p:grpSpPr>
            <a:xfrm>
              <a:off x="2786051" y="3510670"/>
              <a:ext cx="1063638" cy="554918"/>
              <a:chOff x="2786051" y="3510670"/>
              <a:chExt cx="1063638" cy="554918"/>
            </a:xfrm>
          </p:grpSpPr>
          <p:sp>
            <p:nvSpPr>
              <p:cNvPr id="57" name="Line 36"/>
              <p:cNvSpPr>
                <a:spLocks noChangeAspect="1" noChangeShapeType="1"/>
              </p:cNvSpPr>
              <p:nvPr/>
            </p:nvSpPr>
            <p:spPr bwMode="auto">
              <a:xfrm flipV="1">
                <a:off x="3464254" y="3510670"/>
                <a:ext cx="0" cy="261229"/>
              </a:xfrm>
              <a:prstGeom prst="line">
                <a:avLst/>
              </a:prstGeom>
              <a:noFill/>
              <a:ln w="9525">
                <a:solidFill>
                  <a:srgbClr val="0000FF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58" name="Text Box 48"/>
              <p:cNvSpPr txBox="1">
                <a:spLocks noChangeAspect="1" noChangeArrowheads="1"/>
              </p:cNvSpPr>
              <p:nvPr/>
            </p:nvSpPr>
            <p:spPr bwMode="auto">
              <a:xfrm>
                <a:off x="2786051" y="3751263"/>
                <a:ext cx="1063638" cy="31432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r" rtl="1"/>
                <a:r>
                  <a:rPr lang="fr-FR" sz="1200" dirty="0" smtClean="0">
                    <a:solidFill>
                      <a:schemeClr val="tx1"/>
                    </a:solidFill>
                    <a:ea typeface="Times New Roman" pitchFamily="18" charset="0"/>
                    <a:cs typeface="Arabic Transparent" pitchFamily="2" charset="-78"/>
                  </a:rPr>
                  <a:t>……..</a:t>
                </a:r>
                <a:endParaRPr lang="ar-DZ" sz="1200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endParaRPr>
              </a:p>
            </p:txBody>
          </p:sp>
        </p:grpSp>
        <p:sp>
          <p:nvSpPr>
            <p:cNvPr id="59" name="Text Box 55"/>
            <p:cNvSpPr txBox="1">
              <a:spLocks noChangeAspect="1" noChangeArrowheads="1"/>
            </p:cNvSpPr>
            <p:nvPr/>
          </p:nvSpPr>
          <p:spPr bwMode="auto">
            <a:xfrm>
              <a:off x="1139825" y="2027238"/>
              <a:ext cx="1054100" cy="31591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fr-FR" sz="1200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……………</a:t>
              </a:r>
              <a:endParaRPr lang="ar-DZ" sz="1200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endParaRPr>
            </a:p>
          </p:txBody>
        </p:sp>
        <p:grpSp>
          <p:nvGrpSpPr>
            <p:cNvPr id="60" name="Groupe 59"/>
            <p:cNvGrpSpPr/>
            <p:nvPr/>
          </p:nvGrpSpPr>
          <p:grpSpPr>
            <a:xfrm>
              <a:off x="996951" y="2489909"/>
              <a:ext cx="1295400" cy="694616"/>
              <a:chOff x="996951" y="2489909"/>
              <a:chExt cx="1295400" cy="694616"/>
            </a:xfrm>
          </p:grpSpPr>
          <p:sp>
            <p:nvSpPr>
              <p:cNvPr id="61" name="Line 61"/>
              <p:cNvSpPr>
                <a:spLocks noChangeAspect="1" noChangeShapeType="1"/>
              </p:cNvSpPr>
              <p:nvPr/>
            </p:nvSpPr>
            <p:spPr bwMode="auto">
              <a:xfrm flipV="1">
                <a:off x="1660854" y="2489909"/>
                <a:ext cx="0" cy="261229"/>
              </a:xfrm>
              <a:prstGeom prst="line">
                <a:avLst/>
              </a:prstGeom>
              <a:noFill/>
              <a:ln w="9525">
                <a:solidFill>
                  <a:srgbClr val="0000FF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62" name="Text Box 63"/>
              <p:cNvSpPr txBox="1">
                <a:spLocks noChangeAspect="1" noChangeArrowheads="1"/>
              </p:cNvSpPr>
              <p:nvPr/>
            </p:nvSpPr>
            <p:spPr bwMode="auto">
              <a:xfrm>
                <a:off x="996951" y="2724150"/>
                <a:ext cx="1295400" cy="46037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 rtl="1"/>
                <a:r>
                  <a:rPr lang="fr-FR" sz="1200" dirty="0" smtClean="0">
                    <a:solidFill>
                      <a:schemeClr val="tx1"/>
                    </a:solidFill>
                    <a:ea typeface="Times New Roman" pitchFamily="18" charset="0"/>
                    <a:cs typeface="Arabic Transparent" pitchFamily="2" charset="-78"/>
                  </a:rPr>
                  <a:t>…….</a:t>
                </a:r>
                <a:endParaRPr lang="ar-DZ" sz="1200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endParaRPr>
              </a:p>
            </p:txBody>
          </p:sp>
        </p:grpSp>
        <p:sp>
          <p:nvSpPr>
            <p:cNvPr id="63" name="Text Box 70"/>
            <p:cNvSpPr txBox="1">
              <a:spLocks noChangeAspect="1" noChangeArrowheads="1"/>
            </p:cNvSpPr>
            <p:nvPr/>
          </p:nvSpPr>
          <p:spPr bwMode="auto">
            <a:xfrm>
              <a:off x="6716713" y="4995863"/>
              <a:ext cx="963612" cy="3302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fr-FR" sz="1200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……….</a:t>
              </a:r>
              <a:endParaRPr lang="ar-DZ" sz="1200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endParaRPr>
            </a:p>
          </p:txBody>
        </p:sp>
        <p:grpSp>
          <p:nvGrpSpPr>
            <p:cNvPr id="64" name="Groupe 63"/>
            <p:cNvGrpSpPr/>
            <p:nvPr/>
          </p:nvGrpSpPr>
          <p:grpSpPr>
            <a:xfrm>
              <a:off x="5963950" y="3742986"/>
              <a:ext cx="987425" cy="671852"/>
              <a:chOff x="5963950" y="3742986"/>
              <a:chExt cx="987425" cy="671852"/>
            </a:xfrm>
          </p:grpSpPr>
          <p:sp>
            <p:nvSpPr>
              <p:cNvPr id="65" name="Text Box 45"/>
              <p:cNvSpPr txBox="1">
                <a:spLocks noChangeAspect="1" noChangeArrowheads="1"/>
              </p:cNvSpPr>
              <p:nvPr/>
            </p:nvSpPr>
            <p:spPr bwMode="auto">
              <a:xfrm>
                <a:off x="5963950" y="3742986"/>
                <a:ext cx="987425" cy="425449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r" rtl="1"/>
                <a:r>
                  <a:rPr lang="fr-FR" sz="1200" dirty="0" smtClean="0">
                    <a:solidFill>
                      <a:schemeClr val="tx1"/>
                    </a:solidFill>
                    <a:ea typeface="Times New Roman" pitchFamily="18" charset="0"/>
                    <a:cs typeface="Arabic Transparent" pitchFamily="2" charset="-78"/>
                  </a:rPr>
                  <a:t>………</a:t>
                </a:r>
                <a:endParaRPr lang="ar-DZ" sz="1200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endParaRPr>
              </a:p>
            </p:txBody>
          </p:sp>
          <p:grpSp>
            <p:nvGrpSpPr>
              <p:cNvPr id="66" name="Group 71"/>
              <p:cNvGrpSpPr>
                <a:grpSpLocks noChangeAspect="1"/>
              </p:cNvGrpSpPr>
              <p:nvPr/>
            </p:nvGrpSpPr>
            <p:grpSpPr bwMode="auto">
              <a:xfrm>
                <a:off x="6316663" y="4035425"/>
                <a:ext cx="292100" cy="379413"/>
                <a:chOff x="4352" y="5907"/>
                <a:chExt cx="514" cy="668"/>
              </a:xfrm>
            </p:grpSpPr>
            <p:sp>
              <p:nvSpPr>
                <p:cNvPr id="67" name="Line 72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4478" y="5907"/>
                  <a:ext cx="388" cy="352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 sz="1400"/>
                </a:p>
              </p:txBody>
            </p:sp>
            <p:sp>
              <p:nvSpPr>
                <p:cNvPr id="68" name="Line 73"/>
                <p:cNvSpPr>
                  <a:spLocks noChangeAspect="1" noChangeShapeType="1"/>
                </p:cNvSpPr>
                <p:nvPr/>
              </p:nvSpPr>
              <p:spPr bwMode="auto">
                <a:xfrm>
                  <a:off x="4483" y="6267"/>
                  <a:ext cx="312" cy="0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 sz="1400"/>
                </a:p>
              </p:txBody>
            </p:sp>
            <p:sp>
              <p:nvSpPr>
                <p:cNvPr id="69" name="Line 74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4352" y="6271"/>
                  <a:ext cx="446" cy="304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/>
                  <a:tailEnd type="triangl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 sz="1400"/>
                </a:p>
              </p:txBody>
            </p:sp>
          </p:grpSp>
        </p:grpSp>
        <p:sp>
          <p:nvSpPr>
            <p:cNvPr id="70" name="Line 75"/>
            <p:cNvSpPr>
              <a:spLocks noChangeAspect="1" noChangeShapeType="1"/>
            </p:cNvSpPr>
            <p:nvPr/>
          </p:nvSpPr>
          <p:spPr bwMode="auto">
            <a:xfrm>
              <a:off x="7845425" y="5157788"/>
              <a:ext cx="273050" cy="1587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400"/>
            </a:p>
          </p:txBody>
        </p:sp>
        <p:sp>
          <p:nvSpPr>
            <p:cNvPr id="71" name="Text Box 82"/>
            <p:cNvSpPr txBox="1">
              <a:spLocks noChangeAspect="1" noChangeArrowheads="1"/>
            </p:cNvSpPr>
            <p:nvPr/>
          </p:nvSpPr>
          <p:spPr bwMode="auto">
            <a:xfrm>
              <a:off x="7629708" y="4949825"/>
              <a:ext cx="1098550" cy="52863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fr-FR" sz="1400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……..</a:t>
              </a:r>
              <a:endParaRPr lang="fr-FR" sz="1400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endParaRPr>
            </a:p>
            <a:p>
              <a:pPr algn="r" rtl="1" eaLnBrk="0" hangingPunct="0"/>
              <a:endParaRPr lang="ar-DZ" sz="1400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endParaRPr>
            </a:p>
          </p:txBody>
        </p:sp>
        <p:grpSp>
          <p:nvGrpSpPr>
            <p:cNvPr id="72" name="Group 86"/>
            <p:cNvGrpSpPr>
              <a:grpSpLocks noChangeAspect="1"/>
            </p:cNvGrpSpPr>
            <p:nvPr/>
          </p:nvGrpSpPr>
          <p:grpSpPr bwMode="auto">
            <a:xfrm>
              <a:off x="6008688" y="4165600"/>
              <a:ext cx="582612" cy="976313"/>
              <a:chOff x="3932" y="5622"/>
              <a:chExt cx="851" cy="1422"/>
            </a:xfrm>
          </p:grpSpPr>
          <p:sp>
            <p:nvSpPr>
              <p:cNvPr id="73" name="Line 87"/>
              <p:cNvSpPr>
                <a:spLocks noChangeAspect="1" noChangeShapeType="1"/>
              </p:cNvSpPr>
              <p:nvPr/>
            </p:nvSpPr>
            <p:spPr bwMode="auto">
              <a:xfrm>
                <a:off x="3932" y="5622"/>
                <a:ext cx="42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74" name="Line 88"/>
              <p:cNvSpPr>
                <a:spLocks noChangeAspect="1" noChangeShapeType="1"/>
              </p:cNvSpPr>
              <p:nvPr/>
            </p:nvSpPr>
            <p:spPr bwMode="auto">
              <a:xfrm>
                <a:off x="4355" y="5622"/>
                <a:ext cx="0" cy="141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75" name="Line 89"/>
              <p:cNvSpPr>
                <a:spLocks noChangeAspect="1" noChangeShapeType="1"/>
              </p:cNvSpPr>
              <p:nvPr/>
            </p:nvSpPr>
            <p:spPr bwMode="auto">
              <a:xfrm>
                <a:off x="4363" y="7044"/>
                <a:ext cx="420" cy="0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400"/>
              </a:p>
            </p:txBody>
          </p:sp>
        </p:grpSp>
        <p:sp>
          <p:nvSpPr>
            <p:cNvPr id="76" name="Text Box 90"/>
            <p:cNvSpPr txBox="1">
              <a:spLocks noChangeAspect="1" noChangeArrowheads="1"/>
            </p:cNvSpPr>
            <p:nvPr/>
          </p:nvSpPr>
          <p:spPr bwMode="auto">
            <a:xfrm>
              <a:off x="0" y="1920875"/>
              <a:ext cx="755650" cy="52863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fr-FR" sz="1400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…….</a:t>
              </a:r>
              <a:endParaRPr lang="fr-FR" sz="1400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endParaRPr>
            </a:p>
            <a:p>
              <a:pPr algn="r" rtl="1" eaLnBrk="0" hangingPunct="0"/>
              <a:endParaRPr lang="ar-DZ" sz="1400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endParaRPr>
            </a:p>
          </p:txBody>
        </p:sp>
        <p:grpSp>
          <p:nvGrpSpPr>
            <p:cNvPr id="77" name="Groupe 76"/>
            <p:cNvGrpSpPr/>
            <p:nvPr/>
          </p:nvGrpSpPr>
          <p:grpSpPr>
            <a:xfrm>
              <a:off x="6226176" y="5498275"/>
              <a:ext cx="1830388" cy="629475"/>
              <a:chOff x="6226176" y="5498275"/>
              <a:chExt cx="1830388" cy="629475"/>
            </a:xfrm>
          </p:grpSpPr>
          <p:sp>
            <p:nvSpPr>
              <p:cNvPr id="78" name="Line 81"/>
              <p:cNvSpPr>
                <a:spLocks noChangeAspect="1" noChangeShapeType="1"/>
              </p:cNvSpPr>
              <p:nvPr/>
            </p:nvSpPr>
            <p:spPr bwMode="auto">
              <a:xfrm flipV="1">
                <a:off x="7238813" y="5498275"/>
                <a:ext cx="0" cy="261938"/>
              </a:xfrm>
              <a:prstGeom prst="line">
                <a:avLst/>
              </a:prstGeom>
              <a:noFill/>
              <a:ln w="9525">
                <a:solidFill>
                  <a:srgbClr val="0000FF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79" name="Text Box 91"/>
              <p:cNvSpPr txBox="1">
                <a:spLocks noChangeAspect="1" noChangeArrowheads="1"/>
              </p:cNvSpPr>
              <p:nvPr/>
            </p:nvSpPr>
            <p:spPr bwMode="auto">
              <a:xfrm>
                <a:off x="6226176" y="5738814"/>
                <a:ext cx="1830388" cy="388936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 rtl="1"/>
                <a:r>
                  <a:rPr lang="fr-FR" sz="1200" dirty="0" smtClean="0">
                    <a:solidFill>
                      <a:schemeClr val="tx1"/>
                    </a:solidFill>
                    <a:ea typeface="Times New Roman" pitchFamily="18" charset="0"/>
                    <a:cs typeface="Arabic Transparent" pitchFamily="2" charset="-78"/>
                  </a:rPr>
                  <a:t>…………</a:t>
                </a:r>
                <a:endParaRPr lang="ar-DZ" sz="1200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endParaRPr>
              </a:p>
            </p:txBody>
          </p:sp>
        </p:grpSp>
        <p:grpSp>
          <p:nvGrpSpPr>
            <p:cNvPr id="80" name="Groupe 79"/>
            <p:cNvGrpSpPr/>
            <p:nvPr/>
          </p:nvGrpSpPr>
          <p:grpSpPr>
            <a:xfrm>
              <a:off x="1082675" y="1320100"/>
              <a:ext cx="1196257" cy="552732"/>
              <a:chOff x="1082675" y="1320100"/>
              <a:chExt cx="1196257" cy="552732"/>
            </a:xfrm>
          </p:grpSpPr>
          <p:sp>
            <p:nvSpPr>
              <p:cNvPr id="81" name="Line 57"/>
              <p:cNvSpPr>
                <a:spLocks noChangeAspect="1" noChangeShapeType="1"/>
              </p:cNvSpPr>
              <p:nvPr/>
            </p:nvSpPr>
            <p:spPr bwMode="auto">
              <a:xfrm>
                <a:off x="1281113" y="1603375"/>
                <a:ext cx="0" cy="261229"/>
              </a:xfrm>
              <a:prstGeom prst="line">
                <a:avLst/>
              </a:prstGeom>
              <a:noFill/>
              <a:ln w="9525">
                <a:solidFill>
                  <a:srgbClr val="0000FF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82" name="Line 58"/>
              <p:cNvSpPr>
                <a:spLocks noChangeAspect="1" noChangeShapeType="1"/>
              </p:cNvSpPr>
              <p:nvPr/>
            </p:nvSpPr>
            <p:spPr bwMode="auto">
              <a:xfrm>
                <a:off x="2141538" y="1607489"/>
                <a:ext cx="0" cy="261229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83" name="Line 59"/>
              <p:cNvSpPr>
                <a:spLocks noChangeAspect="1" noChangeShapeType="1"/>
              </p:cNvSpPr>
              <p:nvPr/>
            </p:nvSpPr>
            <p:spPr bwMode="auto">
              <a:xfrm>
                <a:off x="1714416" y="1611603"/>
                <a:ext cx="0" cy="261229"/>
              </a:xfrm>
              <a:prstGeom prst="line">
                <a:avLst/>
              </a:prstGeom>
              <a:noFill/>
              <a:ln w="9525">
                <a:solidFill>
                  <a:srgbClr val="0000FF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84" name="Line 60"/>
              <p:cNvSpPr>
                <a:spLocks noChangeAspect="1" noChangeShapeType="1"/>
              </p:cNvSpPr>
              <p:nvPr/>
            </p:nvSpPr>
            <p:spPr bwMode="auto">
              <a:xfrm>
                <a:off x="1564717" y="1607489"/>
                <a:ext cx="0" cy="261229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85" name="Line 59"/>
              <p:cNvSpPr>
                <a:spLocks noChangeAspect="1" noChangeShapeType="1"/>
              </p:cNvSpPr>
              <p:nvPr/>
            </p:nvSpPr>
            <p:spPr bwMode="auto">
              <a:xfrm>
                <a:off x="2143044" y="1595362"/>
                <a:ext cx="0" cy="261229"/>
              </a:xfrm>
              <a:prstGeom prst="line">
                <a:avLst/>
              </a:prstGeom>
              <a:noFill/>
              <a:ln w="9525">
                <a:solidFill>
                  <a:srgbClr val="0000FF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 sz="1400"/>
              </a:p>
            </p:txBody>
          </p:sp>
          <p:grpSp>
            <p:nvGrpSpPr>
              <p:cNvPr id="86" name="Groupe 91"/>
              <p:cNvGrpSpPr/>
              <p:nvPr/>
            </p:nvGrpSpPr>
            <p:grpSpPr>
              <a:xfrm>
                <a:off x="1082675" y="1320100"/>
                <a:ext cx="1196257" cy="303773"/>
                <a:chOff x="1082675" y="1320100"/>
                <a:chExt cx="1196257" cy="303773"/>
              </a:xfrm>
            </p:grpSpPr>
            <p:sp>
              <p:nvSpPr>
                <p:cNvPr id="87" name="Text Box 62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082675" y="1320100"/>
                  <a:ext cx="387350" cy="292100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pPr algn="r" rtl="1"/>
                  <a:r>
                    <a:rPr lang="fr-FR" sz="1200" dirty="0" smtClean="0">
                      <a:solidFill>
                        <a:schemeClr val="tx1"/>
                      </a:solidFill>
                      <a:cs typeface="Times New Roman" pitchFamily="18" charset="0"/>
                    </a:rPr>
                    <a:t>…</a:t>
                  </a:r>
                  <a:endParaRPr lang="ar-DZ" sz="1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8" name="Text Box 64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488291" y="1333360"/>
                  <a:ext cx="385763" cy="290513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pPr algn="r" rtl="1"/>
                  <a:r>
                    <a:rPr lang="fr-FR" sz="1200" dirty="0" smtClean="0">
                      <a:solidFill>
                        <a:schemeClr val="tx1"/>
                      </a:solidFill>
                      <a:cs typeface="Times New Roman" pitchFamily="18" charset="0"/>
                    </a:rPr>
                    <a:t>…</a:t>
                  </a:r>
                  <a:endParaRPr lang="ar-DZ" sz="1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9" name="Text Box 64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893169" y="1321485"/>
                  <a:ext cx="385763" cy="290513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pPr algn="r" rtl="1"/>
                  <a:r>
                    <a:rPr lang="fr-FR" sz="1200" dirty="0" smtClean="0">
                      <a:solidFill>
                        <a:schemeClr val="tx1"/>
                      </a:solidFill>
                      <a:cs typeface="Times New Roman" pitchFamily="18" charset="0"/>
                    </a:rPr>
                    <a:t>…</a:t>
                  </a:r>
                  <a:endParaRPr lang="ar-DZ" sz="1200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90" name="Groupe 89"/>
            <p:cNvGrpSpPr/>
            <p:nvPr/>
          </p:nvGrpSpPr>
          <p:grpSpPr>
            <a:xfrm>
              <a:off x="2873375" y="2343975"/>
              <a:ext cx="1228719" cy="545505"/>
              <a:chOff x="2873375" y="2343975"/>
              <a:chExt cx="1228719" cy="545505"/>
            </a:xfrm>
          </p:grpSpPr>
          <p:sp>
            <p:nvSpPr>
              <p:cNvPr id="91" name="Line 32"/>
              <p:cNvSpPr>
                <a:spLocks noChangeAspect="1" noChangeShapeType="1"/>
              </p:cNvSpPr>
              <p:nvPr/>
            </p:nvSpPr>
            <p:spPr bwMode="auto">
              <a:xfrm>
                <a:off x="3084513" y="2624137"/>
                <a:ext cx="0" cy="261229"/>
              </a:xfrm>
              <a:prstGeom prst="line">
                <a:avLst/>
              </a:prstGeom>
              <a:noFill/>
              <a:ln w="9525">
                <a:solidFill>
                  <a:srgbClr val="0000FF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92" name="Line 33"/>
              <p:cNvSpPr>
                <a:spLocks noChangeAspect="1" noChangeShapeType="1"/>
              </p:cNvSpPr>
              <p:nvPr/>
            </p:nvSpPr>
            <p:spPr bwMode="auto">
              <a:xfrm>
                <a:off x="3944938" y="2628251"/>
                <a:ext cx="0" cy="261229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93" name="Line 34"/>
              <p:cNvSpPr>
                <a:spLocks noChangeAspect="1" noChangeShapeType="1"/>
              </p:cNvSpPr>
              <p:nvPr/>
            </p:nvSpPr>
            <p:spPr bwMode="auto">
              <a:xfrm>
                <a:off x="3512322" y="2620709"/>
                <a:ext cx="0" cy="261229"/>
              </a:xfrm>
              <a:prstGeom prst="line">
                <a:avLst/>
              </a:prstGeom>
              <a:noFill/>
              <a:ln w="9525">
                <a:solidFill>
                  <a:srgbClr val="0000FF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94" name="Line 35"/>
              <p:cNvSpPr>
                <a:spLocks noChangeAspect="1" noChangeShapeType="1"/>
              </p:cNvSpPr>
              <p:nvPr/>
            </p:nvSpPr>
            <p:spPr bwMode="auto">
              <a:xfrm>
                <a:off x="3368117" y="2628251"/>
                <a:ext cx="0" cy="261229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95" name="Line 34"/>
              <p:cNvSpPr>
                <a:spLocks noChangeAspect="1" noChangeShapeType="1"/>
              </p:cNvSpPr>
              <p:nvPr/>
            </p:nvSpPr>
            <p:spPr bwMode="auto">
              <a:xfrm>
                <a:off x="3928887" y="2619462"/>
                <a:ext cx="0" cy="261229"/>
              </a:xfrm>
              <a:prstGeom prst="line">
                <a:avLst/>
              </a:prstGeom>
              <a:noFill/>
              <a:ln w="9525">
                <a:solidFill>
                  <a:srgbClr val="0000FF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96" name="Text Box 50"/>
              <p:cNvSpPr txBox="1">
                <a:spLocks noChangeAspect="1" noChangeArrowheads="1"/>
              </p:cNvSpPr>
              <p:nvPr/>
            </p:nvSpPr>
            <p:spPr bwMode="auto">
              <a:xfrm>
                <a:off x="2873375" y="2351975"/>
                <a:ext cx="385763" cy="292100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r" rtl="1"/>
                <a:r>
                  <a:rPr lang="fr-FR" sz="1200" dirty="0" smtClean="0">
                    <a:solidFill>
                      <a:schemeClr val="tx1"/>
                    </a:solidFill>
                    <a:cs typeface="Times New Roman" pitchFamily="18" charset="0"/>
                  </a:rPr>
                  <a:t>…</a:t>
                </a:r>
                <a:endParaRPr lang="ar-DZ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7" name="Text Box 65"/>
              <p:cNvSpPr txBox="1">
                <a:spLocks noChangeAspect="1" noChangeArrowheads="1"/>
              </p:cNvSpPr>
              <p:nvPr/>
            </p:nvSpPr>
            <p:spPr bwMode="auto">
              <a:xfrm>
                <a:off x="3286116" y="2343975"/>
                <a:ext cx="387350" cy="300038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r" rtl="1"/>
                <a:r>
                  <a:rPr lang="fr-FR" sz="1200" dirty="0" smtClean="0">
                    <a:solidFill>
                      <a:schemeClr val="tx1"/>
                    </a:solidFill>
                    <a:cs typeface="Times New Roman" pitchFamily="18" charset="0"/>
                  </a:rPr>
                  <a:t>…</a:t>
                </a:r>
                <a:endParaRPr lang="ar-DZ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8" name="Text Box 65"/>
              <p:cNvSpPr txBox="1">
                <a:spLocks noChangeAspect="1" noChangeArrowheads="1"/>
              </p:cNvSpPr>
              <p:nvPr/>
            </p:nvSpPr>
            <p:spPr bwMode="auto">
              <a:xfrm>
                <a:off x="3714744" y="2357430"/>
                <a:ext cx="387350" cy="300038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r" rtl="1"/>
                <a:r>
                  <a:rPr lang="fr-FR" sz="1200" dirty="0" smtClean="0">
                    <a:solidFill>
                      <a:schemeClr val="tx1"/>
                    </a:solidFill>
                    <a:cs typeface="Times New Roman" pitchFamily="18" charset="0"/>
                  </a:rPr>
                  <a:t>...</a:t>
                </a:r>
                <a:endParaRPr lang="ar-DZ" sz="12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9" name="Groupe 98"/>
            <p:cNvGrpSpPr/>
            <p:nvPr/>
          </p:nvGrpSpPr>
          <p:grpSpPr>
            <a:xfrm>
              <a:off x="4746625" y="3274249"/>
              <a:ext cx="1111259" cy="565914"/>
              <a:chOff x="4746625" y="3274249"/>
              <a:chExt cx="1111259" cy="565914"/>
            </a:xfrm>
          </p:grpSpPr>
          <p:sp>
            <p:nvSpPr>
              <p:cNvPr id="100" name="Line 38"/>
              <p:cNvSpPr>
                <a:spLocks noChangeAspect="1" noChangeShapeType="1"/>
              </p:cNvSpPr>
              <p:nvPr/>
            </p:nvSpPr>
            <p:spPr bwMode="auto">
              <a:xfrm>
                <a:off x="4968875" y="3571875"/>
                <a:ext cx="0" cy="260350"/>
              </a:xfrm>
              <a:prstGeom prst="line">
                <a:avLst/>
              </a:prstGeom>
              <a:noFill/>
              <a:ln w="9525">
                <a:solidFill>
                  <a:srgbClr val="0000FF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101" name="Line 39"/>
              <p:cNvSpPr>
                <a:spLocks noChangeAspect="1" noChangeShapeType="1"/>
              </p:cNvSpPr>
              <p:nvPr/>
            </p:nvSpPr>
            <p:spPr bwMode="auto">
              <a:xfrm>
                <a:off x="5795963" y="3576638"/>
                <a:ext cx="0" cy="26035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102" name="Line 40"/>
              <p:cNvSpPr>
                <a:spLocks noChangeAspect="1" noChangeShapeType="1"/>
              </p:cNvSpPr>
              <p:nvPr/>
            </p:nvSpPr>
            <p:spPr bwMode="auto">
              <a:xfrm>
                <a:off x="5519738" y="3579813"/>
                <a:ext cx="0" cy="26035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103" name="Line 41"/>
              <p:cNvSpPr>
                <a:spLocks noChangeAspect="1" noChangeShapeType="1"/>
              </p:cNvSpPr>
              <p:nvPr/>
            </p:nvSpPr>
            <p:spPr bwMode="auto">
              <a:xfrm>
                <a:off x="5715008" y="3576638"/>
                <a:ext cx="0" cy="260350"/>
              </a:xfrm>
              <a:prstGeom prst="line">
                <a:avLst/>
              </a:prstGeom>
              <a:noFill/>
              <a:ln w="9525">
                <a:solidFill>
                  <a:srgbClr val="0000FF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104" name="Text Box 51"/>
              <p:cNvSpPr txBox="1">
                <a:spLocks noChangeAspect="1" noChangeArrowheads="1"/>
              </p:cNvSpPr>
              <p:nvPr/>
            </p:nvSpPr>
            <p:spPr bwMode="auto">
              <a:xfrm>
                <a:off x="4746625" y="3300413"/>
                <a:ext cx="387350" cy="292100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r" rtl="1"/>
                <a:r>
                  <a:rPr lang="fr-FR" sz="1200" dirty="0" smtClean="0">
                    <a:solidFill>
                      <a:schemeClr val="tx1"/>
                    </a:solidFill>
                    <a:cs typeface="Times New Roman" pitchFamily="18" charset="0"/>
                  </a:rPr>
                  <a:t>…</a:t>
                </a:r>
                <a:endParaRPr lang="ar-DZ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5" name="Text Box 52"/>
              <p:cNvSpPr txBox="1">
                <a:spLocks noChangeAspect="1" noChangeArrowheads="1"/>
              </p:cNvSpPr>
              <p:nvPr/>
            </p:nvSpPr>
            <p:spPr bwMode="auto">
              <a:xfrm>
                <a:off x="5119754" y="3294888"/>
                <a:ext cx="388937" cy="300037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r" rtl="1"/>
                <a:r>
                  <a:rPr lang="fr-FR" sz="1200" dirty="0" smtClean="0">
                    <a:solidFill>
                      <a:schemeClr val="tx1"/>
                    </a:solidFill>
                    <a:cs typeface="Times New Roman" pitchFamily="18" charset="0"/>
                  </a:rPr>
                  <a:t>…</a:t>
                </a:r>
                <a:endParaRPr lang="ar-DZ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6" name="Line 41"/>
              <p:cNvSpPr>
                <a:spLocks noChangeAspect="1" noChangeShapeType="1"/>
              </p:cNvSpPr>
              <p:nvPr/>
            </p:nvSpPr>
            <p:spPr bwMode="auto">
              <a:xfrm>
                <a:off x="5357818" y="3560001"/>
                <a:ext cx="0" cy="260350"/>
              </a:xfrm>
              <a:prstGeom prst="line">
                <a:avLst/>
              </a:prstGeom>
              <a:noFill/>
              <a:ln w="9525">
                <a:solidFill>
                  <a:srgbClr val="0000FF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107" name="Text Box 52"/>
              <p:cNvSpPr txBox="1">
                <a:spLocks noChangeAspect="1" noChangeArrowheads="1"/>
              </p:cNvSpPr>
              <p:nvPr/>
            </p:nvSpPr>
            <p:spPr bwMode="auto">
              <a:xfrm>
                <a:off x="5468947" y="3274249"/>
                <a:ext cx="388937" cy="300037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r" rtl="1"/>
                <a:r>
                  <a:rPr lang="fr-FR" sz="1200" dirty="0" smtClean="0">
                    <a:solidFill>
                      <a:schemeClr val="tx1"/>
                    </a:solidFill>
                    <a:cs typeface="Times New Roman" pitchFamily="18" charset="0"/>
                  </a:rPr>
                  <a:t>…</a:t>
                </a:r>
                <a:endParaRPr lang="ar-DZ" sz="12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08" name="Groupe 107"/>
            <p:cNvGrpSpPr/>
            <p:nvPr/>
          </p:nvGrpSpPr>
          <p:grpSpPr>
            <a:xfrm>
              <a:off x="6585713" y="4322069"/>
              <a:ext cx="1129559" cy="546794"/>
              <a:chOff x="6585713" y="4322069"/>
              <a:chExt cx="1129559" cy="546794"/>
            </a:xfrm>
          </p:grpSpPr>
          <p:sp>
            <p:nvSpPr>
              <p:cNvPr id="109" name="Line 77"/>
              <p:cNvSpPr>
                <a:spLocks noChangeAspect="1" noChangeShapeType="1"/>
              </p:cNvSpPr>
              <p:nvPr/>
            </p:nvSpPr>
            <p:spPr bwMode="auto">
              <a:xfrm>
                <a:off x="6788150" y="4600575"/>
                <a:ext cx="0" cy="260350"/>
              </a:xfrm>
              <a:prstGeom prst="line">
                <a:avLst/>
              </a:prstGeom>
              <a:noFill/>
              <a:ln w="9525">
                <a:solidFill>
                  <a:srgbClr val="0000FF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110" name="Line 78"/>
              <p:cNvSpPr>
                <a:spLocks noChangeAspect="1" noChangeShapeType="1"/>
              </p:cNvSpPr>
              <p:nvPr/>
            </p:nvSpPr>
            <p:spPr bwMode="auto">
              <a:xfrm>
                <a:off x="7646988" y="4605338"/>
                <a:ext cx="0" cy="26035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111" name="Line 79"/>
              <p:cNvSpPr>
                <a:spLocks noChangeAspect="1" noChangeShapeType="1"/>
              </p:cNvSpPr>
              <p:nvPr/>
            </p:nvSpPr>
            <p:spPr bwMode="auto">
              <a:xfrm>
                <a:off x="7370763" y="4608513"/>
                <a:ext cx="0" cy="26035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112" name="Line 80"/>
              <p:cNvSpPr>
                <a:spLocks noChangeAspect="1" noChangeShapeType="1"/>
              </p:cNvSpPr>
              <p:nvPr/>
            </p:nvSpPr>
            <p:spPr bwMode="auto">
              <a:xfrm>
                <a:off x="7572396" y="4605338"/>
                <a:ext cx="0" cy="260350"/>
              </a:xfrm>
              <a:prstGeom prst="line">
                <a:avLst/>
              </a:prstGeom>
              <a:noFill/>
              <a:ln w="9525">
                <a:solidFill>
                  <a:srgbClr val="0000FF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113" name="Text Box 83"/>
              <p:cNvSpPr txBox="1">
                <a:spLocks noChangeAspect="1" noChangeArrowheads="1"/>
              </p:cNvSpPr>
              <p:nvPr/>
            </p:nvSpPr>
            <p:spPr bwMode="auto">
              <a:xfrm>
                <a:off x="6585713" y="4330763"/>
                <a:ext cx="387350" cy="292100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r" rtl="1"/>
                <a:r>
                  <a:rPr lang="fr-FR" sz="1200" dirty="0" smtClean="0">
                    <a:solidFill>
                      <a:schemeClr val="tx1"/>
                    </a:solidFill>
                  </a:rPr>
                  <a:t>…</a:t>
                </a:r>
                <a:endParaRPr lang="ar-DZ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4" name="Text Box 84"/>
              <p:cNvSpPr txBox="1">
                <a:spLocks noChangeAspect="1" noChangeArrowheads="1"/>
              </p:cNvSpPr>
              <p:nvPr/>
            </p:nvSpPr>
            <p:spPr bwMode="auto">
              <a:xfrm>
                <a:off x="7327922" y="4335463"/>
                <a:ext cx="387350" cy="300037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r" rtl="1"/>
                <a:r>
                  <a:rPr lang="fr-FR" sz="1200" dirty="0" smtClean="0">
                    <a:solidFill>
                      <a:schemeClr val="tx1"/>
                    </a:solidFill>
                    <a:cs typeface="Times New Roman" pitchFamily="18" charset="0"/>
                  </a:rPr>
                  <a:t>…</a:t>
                </a:r>
                <a:endParaRPr lang="ar-DZ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5" name="Line 80"/>
              <p:cNvSpPr>
                <a:spLocks noChangeAspect="1" noChangeShapeType="1"/>
              </p:cNvSpPr>
              <p:nvPr/>
            </p:nvSpPr>
            <p:spPr bwMode="auto">
              <a:xfrm>
                <a:off x="7191268" y="4595758"/>
                <a:ext cx="0" cy="260350"/>
              </a:xfrm>
              <a:prstGeom prst="line">
                <a:avLst/>
              </a:prstGeom>
              <a:noFill/>
              <a:ln w="9525">
                <a:solidFill>
                  <a:srgbClr val="0000FF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116" name="Text Box 84"/>
              <p:cNvSpPr txBox="1">
                <a:spLocks noChangeAspect="1" noChangeArrowheads="1"/>
              </p:cNvSpPr>
              <p:nvPr/>
            </p:nvSpPr>
            <p:spPr bwMode="auto">
              <a:xfrm>
                <a:off x="6970732" y="4322069"/>
                <a:ext cx="387350" cy="300037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r" rtl="1"/>
                <a:r>
                  <a:rPr lang="fr-FR" sz="1200" dirty="0" smtClean="0">
                    <a:solidFill>
                      <a:schemeClr val="tx1"/>
                    </a:solidFill>
                    <a:cs typeface="Times New Roman" pitchFamily="18" charset="0"/>
                  </a:rPr>
                  <a:t>…</a:t>
                </a:r>
                <a:endParaRPr lang="ar-DZ" sz="1200" dirty="0">
                  <a:solidFill>
                    <a:schemeClr val="tx1"/>
                  </a:solidFill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Groupe 90"/>
          <p:cNvGrpSpPr/>
          <p:nvPr/>
        </p:nvGrpSpPr>
        <p:grpSpPr>
          <a:xfrm>
            <a:off x="6602413" y="4883150"/>
            <a:ext cx="1279485" cy="639577"/>
            <a:chOff x="6602413" y="4883150"/>
            <a:chExt cx="1279485" cy="639577"/>
          </a:xfrm>
        </p:grpSpPr>
        <p:sp>
          <p:nvSpPr>
            <p:cNvPr id="76833" name="Text Box 69"/>
            <p:cNvSpPr txBox="1">
              <a:spLocks noChangeAspect="1" noChangeArrowheads="1"/>
            </p:cNvSpPr>
            <p:nvPr/>
          </p:nvSpPr>
          <p:spPr bwMode="auto">
            <a:xfrm>
              <a:off x="6602413" y="4883150"/>
              <a:ext cx="1247775" cy="59848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7" name="ZoneTexte 86"/>
            <p:cNvSpPr txBox="1"/>
            <p:nvPr/>
          </p:nvSpPr>
          <p:spPr>
            <a:xfrm>
              <a:off x="7596146" y="5214950"/>
              <a:ext cx="285752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>
                  <a:solidFill>
                    <a:srgbClr val="FF0000"/>
                  </a:solidFill>
                </a:rPr>
                <a:t>4</a:t>
              </a:r>
              <a:endParaRPr lang="fr-FR" sz="14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90" name="Groupe 89"/>
          <p:cNvGrpSpPr/>
          <p:nvPr/>
        </p:nvGrpSpPr>
        <p:grpSpPr>
          <a:xfrm>
            <a:off x="4751388" y="3854450"/>
            <a:ext cx="1284997" cy="620457"/>
            <a:chOff x="4751388" y="3854450"/>
            <a:chExt cx="1284997" cy="620457"/>
          </a:xfrm>
        </p:grpSpPr>
        <p:sp>
          <p:nvSpPr>
            <p:cNvPr id="76806" name="Text Box 11"/>
            <p:cNvSpPr txBox="1">
              <a:spLocks noChangeAspect="1" noChangeArrowheads="1"/>
            </p:cNvSpPr>
            <p:nvPr/>
          </p:nvSpPr>
          <p:spPr bwMode="auto">
            <a:xfrm>
              <a:off x="4751388" y="3854450"/>
              <a:ext cx="1247775" cy="59848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6" name="ZoneTexte 85"/>
            <p:cNvSpPr txBox="1"/>
            <p:nvPr/>
          </p:nvSpPr>
          <p:spPr>
            <a:xfrm>
              <a:off x="5750633" y="4167130"/>
              <a:ext cx="285752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>
                  <a:solidFill>
                    <a:srgbClr val="FF0000"/>
                  </a:solidFill>
                </a:rPr>
                <a:t>3</a:t>
              </a:r>
              <a:endParaRPr lang="fr-FR" sz="14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89" name="Groupe 88"/>
          <p:cNvGrpSpPr/>
          <p:nvPr/>
        </p:nvGrpSpPr>
        <p:grpSpPr>
          <a:xfrm>
            <a:off x="2917825" y="2898775"/>
            <a:ext cx="1273235" cy="623688"/>
            <a:chOff x="2917825" y="2898775"/>
            <a:chExt cx="1273235" cy="623688"/>
          </a:xfrm>
        </p:grpSpPr>
        <p:sp>
          <p:nvSpPr>
            <p:cNvPr id="76803" name="Text Box 6"/>
            <p:cNvSpPr txBox="1">
              <a:spLocks noChangeAspect="1" noChangeArrowheads="1"/>
            </p:cNvSpPr>
            <p:nvPr/>
          </p:nvSpPr>
          <p:spPr bwMode="auto">
            <a:xfrm>
              <a:off x="2917825" y="2898775"/>
              <a:ext cx="1247775" cy="5969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5" name="ZoneTexte 84"/>
            <p:cNvSpPr txBox="1"/>
            <p:nvPr/>
          </p:nvSpPr>
          <p:spPr>
            <a:xfrm>
              <a:off x="3905308" y="3214686"/>
              <a:ext cx="285752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>
                  <a:solidFill>
                    <a:srgbClr val="FF0000"/>
                  </a:solidFill>
                </a:rPr>
                <a:t>2</a:t>
              </a:r>
              <a:endParaRPr lang="fr-FR" sz="14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88" name="Groupe 87"/>
          <p:cNvGrpSpPr/>
          <p:nvPr/>
        </p:nvGrpSpPr>
        <p:grpSpPr>
          <a:xfrm>
            <a:off x="1081088" y="1879600"/>
            <a:ext cx="1276334" cy="642731"/>
            <a:chOff x="1081088" y="1879600"/>
            <a:chExt cx="1276334" cy="642731"/>
          </a:xfrm>
        </p:grpSpPr>
        <p:sp>
          <p:nvSpPr>
            <p:cNvPr id="76826" name="Text Box 54"/>
            <p:cNvSpPr txBox="1">
              <a:spLocks noChangeAspect="1" noChangeArrowheads="1"/>
            </p:cNvSpPr>
            <p:nvPr/>
          </p:nvSpPr>
          <p:spPr bwMode="auto">
            <a:xfrm>
              <a:off x="1081088" y="1879600"/>
              <a:ext cx="1247775" cy="59848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4" name="ZoneTexte 83"/>
            <p:cNvSpPr txBox="1"/>
            <p:nvPr/>
          </p:nvSpPr>
          <p:spPr>
            <a:xfrm>
              <a:off x="2071670" y="2214554"/>
              <a:ext cx="285752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>
                  <a:solidFill>
                    <a:srgbClr val="FF0000"/>
                  </a:solidFill>
                </a:rPr>
                <a:t>1</a:t>
              </a:r>
              <a:endParaRPr lang="fr-FR" sz="14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76802" name="Text Box 4"/>
          <p:cNvSpPr txBox="1">
            <a:spLocks noChangeArrowheads="1"/>
          </p:cNvSpPr>
          <p:nvPr/>
        </p:nvSpPr>
        <p:spPr bwMode="auto">
          <a:xfrm>
            <a:off x="5651500" y="260350"/>
            <a:ext cx="3097213" cy="457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 b="1" u="sng">
                <a:solidFill>
                  <a:schemeClr val="tx1"/>
                </a:solidFill>
                <a:cs typeface="Arabic Transparent" pitchFamily="2" charset="-78"/>
              </a:rPr>
              <a:t>التحليل التنازلي الوظيفي:</a:t>
            </a:r>
            <a:endParaRPr lang="fr-FR" sz="2400" b="1" u="sng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76804" name="Text Box 7"/>
          <p:cNvSpPr txBox="1">
            <a:spLocks noChangeAspect="1" noChangeArrowheads="1"/>
          </p:cNvSpPr>
          <p:nvPr/>
        </p:nvSpPr>
        <p:spPr bwMode="auto">
          <a:xfrm>
            <a:off x="3046413" y="3016250"/>
            <a:ext cx="963612" cy="30638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1600" b="1" dirty="0">
                <a:solidFill>
                  <a:srgbClr val="0066FF"/>
                </a:solidFill>
                <a:ea typeface="Times New Roman" pitchFamily="18" charset="0"/>
                <a:cs typeface="Arabic Transparent" pitchFamily="2" charset="-78"/>
              </a:rPr>
              <a:t>قوم التوتر</a:t>
            </a:r>
          </a:p>
        </p:txBody>
      </p:sp>
      <p:sp>
        <p:nvSpPr>
          <p:cNvPr id="76807" name="Text Box 12"/>
          <p:cNvSpPr txBox="1">
            <a:spLocks noChangeAspect="1" noChangeArrowheads="1"/>
          </p:cNvSpPr>
          <p:nvPr/>
        </p:nvSpPr>
        <p:spPr bwMode="auto">
          <a:xfrm>
            <a:off x="4878388" y="3979863"/>
            <a:ext cx="963612" cy="330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1600" b="1">
                <a:solidFill>
                  <a:srgbClr val="0066FF"/>
                </a:solidFill>
                <a:ea typeface="Times New Roman" pitchFamily="18" charset="0"/>
                <a:cs typeface="Arabic Transparent" pitchFamily="2" charset="-78"/>
              </a:rPr>
              <a:t>رشح التوتر</a:t>
            </a:r>
          </a:p>
        </p:txBody>
      </p:sp>
      <p:grpSp>
        <p:nvGrpSpPr>
          <p:cNvPr id="2" name="Group 13"/>
          <p:cNvGrpSpPr>
            <a:grpSpLocks noChangeAspect="1"/>
          </p:cNvGrpSpPr>
          <p:nvPr/>
        </p:nvGrpSpPr>
        <p:grpSpPr bwMode="auto">
          <a:xfrm>
            <a:off x="2333625" y="2206625"/>
            <a:ext cx="584200" cy="974725"/>
            <a:chOff x="3932" y="5622"/>
            <a:chExt cx="851" cy="1422"/>
          </a:xfrm>
        </p:grpSpPr>
        <p:sp>
          <p:nvSpPr>
            <p:cNvPr id="76873" name="Line 14"/>
            <p:cNvSpPr>
              <a:spLocks noChangeAspect="1" noChangeShapeType="1"/>
            </p:cNvSpPr>
            <p:nvPr/>
          </p:nvSpPr>
          <p:spPr bwMode="auto">
            <a:xfrm>
              <a:off x="3932" y="5622"/>
              <a:ext cx="42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6874" name="Line 15"/>
            <p:cNvSpPr>
              <a:spLocks noChangeAspect="1" noChangeShapeType="1"/>
            </p:cNvSpPr>
            <p:nvPr/>
          </p:nvSpPr>
          <p:spPr bwMode="auto">
            <a:xfrm>
              <a:off x="4355" y="5622"/>
              <a:ext cx="0" cy="1412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6875" name="Line 16"/>
            <p:cNvSpPr>
              <a:spLocks noChangeAspect="1" noChangeShapeType="1"/>
            </p:cNvSpPr>
            <p:nvPr/>
          </p:nvSpPr>
          <p:spPr bwMode="auto">
            <a:xfrm>
              <a:off x="4363" y="7044"/>
              <a:ext cx="420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3" name="Group 17"/>
          <p:cNvGrpSpPr>
            <a:grpSpLocks noChangeAspect="1"/>
          </p:cNvGrpSpPr>
          <p:nvPr/>
        </p:nvGrpSpPr>
        <p:grpSpPr bwMode="auto">
          <a:xfrm>
            <a:off x="4168775" y="3184525"/>
            <a:ext cx="582613" cy="976313"/>
            <a:chOff x="3932" y="5622"/>
            <a:chExt cx="851" cy="1422"/>
          </a:xfrm>
        </p:grpSpPr>
        <p:sp>
          <p:nvSpPr>
            <p:cNvPr id="76870" name="Line 18"/>
            <p:cNvSpPr>
              <a:spLocks noChangeAspect="1" noChangeShapeType="1"/>
            </p:cNvSpPr>
            <p:nvPr/>
          </p:nvSpPr>
          <p:spPr bwMode="auto">
            <a:xfrm>
              <a:off x="3932" y="5622"/>
              <a:ext cx="42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6871" name="Line 19"/>
            <p:cNvSpPr>
              <a:spLocks noChangeAspect="1" noChangeShapeType="1"/>
            </p:cNvSpPr>
            <p:nvPr/>
          </p:nvSpPr>
          <p:spPr bwMode="auto">
            <a:xfrm>
              <a:off x="4355" y="5622"/>
              <a:ext cx="0" cy="1412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6872" name="Line 20"/>
            <p:cNvSpPr>
              <a:spLocks noChangeAspect="1" noChangeShapeType="1"/>
            </p:cNvSpPr>
            <p:nvPr/>
          </p:nvSpPr>
          <p:spPr bwMode="auto">
            <a:xfrm>
              <a:off x="4363" y="7044"/>
              <a:ext cx="420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76812" name="Line 30"/>
          <p:cNvSpPr>
            <a:spLocks noChangeAspect="1" noChangeShapeType="1"/>
          </p:cNvSpPr>
          <p:nvPr/>
        </p:nvSpPr>
        <p:spPr bwMode="auto">
          <a:xfrm>
            <a:off x="782638" y="2135188"/>
            <a:ext cx="288925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97" name="Groupe 96"/>
          <p:cNvGrpSpPr/>
          <p:nvPr/>
        </p:nvGrpSpPr>
        <p:grpSpPr>
          <a:xfrm>
            <a:off x="4427538" y="4457700"/>
            <a:ext cx="1831975" cy="631825"/>
            <a:chOff x="4427538" y="4457700"/>
            <a:chExt cx="1831975" cy="631825"/>
          </a:xfrm>
        </p:grpSpPr>
        <p:sp>
          <p:nvSpPr>
            <p:cNvPr id="76805" name="Text Box 9"/>
            <p:cNvSpPr txBox="1">
              <a:spLocks noChangeAspect="1" noChangeArrowheads="1"/>
            </p:cNvSpPr>
            <p:nvPr/>
          </p:nvSpPr>
          <p:spPr bwMode="auto">
            <a:xfrm>
              <a:off x="4427538" y="4700588"/>
              <a:ext cx="1831975" cy="3889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 rtl="1"/>
              <a:r>
                <a:rPr lang="ar-DZ" sz="1600" b="1" dirty="0" smtClean="0">
                  <a:solidFill>
                    <a:srgbClr val="CC00FF"/>
                  </a:solidFill>
                  <a:ea typeface="Times New Roman" pitchFamily="18" charset="0"/>
                  <a:cs typeface="Arabic Transparent" pitchFamily="2" charset="-78"/>
                </a:rPr>
                <a:t>نظام الترشيح</a:t>
              </a:r>
              <a:endParaRPr lang="ar-DZ" sz="1600" b="1" dirty="0">
                <a:solidFill>
                  <a:srgbClr val="CC00FF"/>
                </a:solidFill>
                <a:ea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76818" name="Line 42"/>
            <p:cNvSpPr>
              <a:spLocks noChangeAspect="1" noChangeShapeType="1"/>
            </p:cNvSpPr>
            <p:nvPr/>
          </p:nvSpPr>
          <p:spPr bwMode="auto">
            <a:xfrm flipV="1">
              <a:off x="5316538" y="4457700"/>
              <a:ext cx="0" cy="261938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93" name="Groupe 92"/>
          <p:cNvGrpSpPr/>
          <p:nvPr/>
        </p:nvGrpSpPr>
        <p:grpSpPr>
          <a:xfrm>
            <a:off x="2630488" y="1930400"/>
            <a:ext cx="1254125" cy="669925"/>
            <a:chOff x="2630488" y="1930400"/>
            <a:chExt cx="1254125" cy="669925"/>
          </a:xfrm>
        </p:grpSpPr>
        <p:grpSp>
          <p:nvGrpSpPr>
            <p:cNvPr id="4" name="Group 21"/>
            <p:cNvGrpSpPr>
              <a:grpSpLocks noChangeAspect="1"/>
            </p:cNvGrpSpPr>
            <p:nvPr/>
          </p:nvGrpSpPr>
          <p:grpSpPr bwMode="auto">
            <a:xfrm>
              <a:off x="2630488" y="2222500"/>
              <a:ext cx="293687" cy="377825"/>
              <a:chOff x="4352" y="5907"/>
              <a:chExt cx="514" cy="668"/>
            </a:xfrm>
          </p:grpSpPr>
          <p:sp>
            <p:nvSpPr>
              <p:cNvPr id="76867" name="Line 22"/>
              <p:cNvSpPr>
                <a:spLocks noChangeAspect="1" noChangeShapeType="1"/>
              </p:cNvSpPr>
              <p:nvPr/>
            </p:nvSpPr>
            <p:spPr bwMode="auto">
              <a:xfrm flipH="1">
                <a:off x="4478" y="5907"/>
                <a:ext cx="388" cy="352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76868" name="Line 23"/>
              <p:cNvSpPr>
                <a:spLocks noChangeAspect="1" noChangeShapeType="1"/>
              </p:cNvSpPr>
              <p:nvPr/>
            </p:nvSpPr>
            <p:spPr bwMode="auto">
              <a:xfrm>
                <a:off x="4483" y="6267"/>
                <a:ext cx="312" cy="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76869" name="Line 24"/>
              <p:cNvSpPr>
                <a:spLocks noChangeAspect="1" noChangeShapeType="1"/>
              </p:cNvSpPr>
              <p:nvPr/>
            </p:nvSpPr>
            <p:spPr bwMode="auto">
              <a:xfrm flipH="1">
                <a:off x="4352" y="6271"/>
                <a:ext cx="446" cy="304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76819" name="Text Box 43"/>
            <p:cNvSpPr txBox="1">
              <a:spLocks noChangeAspect="1" noChangeArrowheads="1"/>
            </p:cNvSpPr>
            <p:nvPr/>
          </p:nvSpPr>
          <p:spPr bwMode="auto">
            <a:xfrm>
              <a:off x="2827338" y="1930400"/>
              <a:ext cx="1057275" cy="30003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sz="1600" b="1">
                  <a:solidFill>
                    <a:srgbClr val="008000"/>
                  </a:solidFill>
                  <a:ea typeface="Times New Roman" pitchFamily="18" charset="0"/>
                  <a:cs typeface="Arabic Transparent" pitchFamily="2" charset="-78"/>
                </a:rPr>
                <a:t>توتر مخفض</a:t>
              </a:r>
            </a:p>
          </p:txBody>
        </p:sp>
      </p:grpSp>
      <p:grpSp>
        <p:nvGrpSpPr>
          <p:cNvPr id="94" name="Groupe 93"/>
          <p:cNvGrpSpPr/>
          <p:nvPr/>
        </p:nvGrpSpPr>
        <p:grpSpPr>
          <a:xfrm>
            <a:off x="4440238" y="2946400"/>
            <a:ext cx="1138237" cy="660400"/>
            <a:chOff x="4440238" y="2946400"/>
            <a:chExt cx="1138237" cy="660400"/>
          </a:xfrm>
        </p:grpSpPr>
        <p:grpSp>
          <p:nvGrpSpPr>
            <p:cNvPr id="5" name="Group 25"/>
            <p:cNvGrpSpPr>
              <a:grpSpLocks noChangeAspect="1"/>
            </p:cNvGrpSpPr>
            <p:nvPr/>
          </p:nvGrpSpPr>
          <p:grpSpPr bwMode="auto">
            <a:xfrm>
              <a:off x="4468750" y="3228975"/>
              <a:ext cx="292100" cy="377825"/>
              <a:chOff x="4352" y="5907"/>
              <a:chExt cx="514" cy="668"/>
            </a:xfrm>
          </p:grpSpPr>
          <p:sp>
            <p:nvSpPr>
              <p:cNvPr id="76864" name="Line 26"/>
              <p:cNvSpPr>
                <a:spLocks noChangeAspect="1" noChangeShapeType="1"/>
              </p:cNvSpPr>
              <p:nvPr/>
            </p:nvSpPr>
            <p:spPr bwMode="auto">
              <a:xfrm flipH="1">
                <a:off x="4478" y="5907"/>
                <a:ext cx="388" cy="352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76865" name="Line 27"/>
              <p:cNvSpPr>
                <a:spLocks noChangeAspect="1" noChangeShapeType="1"/>
              </p:cNvSpPr>
              <p:nvPr/>
            </p:nvSpPr>
            <p:spPr bwMode="auto">
              <a:xfrm>
                <a:off x="4483" y="6267"/>
                <a:ext cx="312" cy="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76866" name="Line 28"/>
              <p:cNvSpPr>
                <a:spLocks noChangeAspect="1" noChangeShapeType="1"/>
              </p:cNvSpPr>
              <p:nvPr/>
            </p:nvSpPr>
            <p:spPr bwMode="auto">
              <a:xfrm flipH="1">
                <a:off x="4352" y="6271"/>
                <a:ext cx="446" cy="304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76820" name="Text Box 44"/>
            <p:cNvSpPr txBox="1">
              <a:spLocks noChangeAspect="1" noChangeArrowheads="1"/>
            </p:cNvSpPr>
            <p:nvPr/>
          </p:nvSpPr>
          <p:spPr bwMode="auto">
            <a:xfrm>
              <a:off x="4440238" y="2946400"/>
              <a:ext cx="1138237" cy="30003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sz="1600" b="1">
                  <a:solidFill>
                    <a:srgbClr val="008000"/>
                  </a:solidFill>
                  <a:ea typeface="Times New Roman" pitchFamily="18" charset="0"/>
                  <a:cs typeface="Arabic Transparent" pitchFamily="2" charset="-78"/>
                </a:rPr>
                <a:t>توتر مقوم</a:t>
              </a:r>
            </a:p>
          </p:txBody>
        </p:sp>
      </p:grpSp>
      <p:grpSp>
        <p:nvGrpSpPr>
          <p:cNvPr id="99" name="Groupe 98"/>
          <p:cNvGrpSpPr/>
          <p:nvPr/>
        </p:nvGrpSpPr>
        <p:grpSpPr>
          <a:xfrm>
            <a:off x="2786051" y="3510670"/>
            <a:ext cx="1063638" cy="554918"/>
            <a:chOff x="2786051" y="3510670"/>
            <a:chExt cx="1063638" cy="554918"/>
          </a:xfrm>
        </p:grpSpPr>
        <p:sp>
          <p:nvSpPr>
            <p:cNvPr id="76863" name="Line 36"/>
            <p:cNvSpPr>
              <a:spLocks noChangeAspect="1" noChangeShapeType="1"/>
            </p:cNvSpPr>
            <p:nvPr/>
          </p:nvSpPr>
          <p:spPr bwMode="auto">
            <a:xfrm flipV="1">
              <a:off x="3464254" y="3510670"/>
              <a:ext cx="0" cy="261229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822" name="Text Box 48"/>
            <p:cNvSpPr txBox="1">
              <a:spLocks noChangeAspect="1" noChangeArrowheads="1"/>
            </p:cNvSpPr>
            <p:nvPr/>
          </p:nvSpPr>
          <p:spPr bwMode="auto">
            <a:xfrm>
              <a:off x="2786051" y="3751263"/>
              <a:ext cx="1063638" cy="31432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sz="1600" b="1" dirty="0" smtClean="0">
                  <a:solidFill>
                    <a:srgbClr val="CC00FF"/>
                  </a:solidFill>
                  <a:ea typeface="Times New Roman" pitchFamily="18" charset="0"/>
                  <a:cs typeface="Arabic Transparent" pitchFamily="2" charset="-78"/>
                </a:rPr>
                <a:t>نظام التقويم</a:t>
              </a:r>
              <a:endParaRPr lang="ar-DZ" sz="1600" b="1" dirty="0">
                <a:solidFill>
                  <a:srgbClr val="CC00FF"/>
                </a:solidFill>
                <a:ea typeface="Times New Roman" pitchFamily="18" charset="0"/>
                <a:cs typeface="Arabic Transparent" pitchFamily="2" charset="-78"/>
              </a:endParaRPr>
            </a:p>
          </p:txBody>
        </p:sp>
      </p:grpSp>
      <p:sp>
        <p:nvSpPr>
          <p:cNvPr id="76827" name="Text Box 55"/>
          <p:cNvSpPr txBox="1">
            <a:spLocks noChangeAspect="1" noChangeArrowheads="1"/>
          </p:cNvSpPr>
          <p:nvPr/>
        </p:nvSpPr>
        <p:spPr bwMode="auto">
          <a:xfrm>
            <a:off x="1139825" y="2027238"/>
            <a:ext cx="1054100" cy="3159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1600" b="1" dirty="0">
                <a:solidFill>
                  <a:srgbClr val="0066FF"/>
                </a:solidFill>
                <a:ea typeface="Times New Roman" pitchFamily="18" charset="0"/>
                <a:cs typeface="Arabic Transparent" pitchFamily="2" charset="-78"/>
              </a:rPr>
              <a:t>خفض التوتر</a:t>
            </a:r>
          </a:p>
        </p:txBody>
      </p:sp>
      <p:grpSp>
        <p:nvGrpSpPr>
          <p:cNvPr id="103" name="Groupe 102"/>
          <p:cNvGrpSpPr/>
          <p:nvPr/>
        </p:nvGrpSpPr>
        <p:grpSpPr>
          <a:xfrm>
            <a:off x="996950" y="2489909"/>
            <a:ext cx="1295400" cy="694616"/>
            <a:chOff x="996950" y="2489909"/>
            <a:chExt cx="1295400" cy="694616"/>
          </a:xfrm>
        </p:grpSpPr>
        <p:sp>
          <p:nvSpPr>
            <p:cNvPr id="76858" name="Line 61"/>
            <p:cNvSpPr>
              <a:spLocks noChangeAspect="1" noChangeShapeType="1"/>
            </p:cNvSpPr>
            <p:nvPr/>
          </p:nvSpPr>
          <p:spPr bwMode="auto">
            <a:xfrm flipV="1">
              <a:off x="1660854" y="2489909"/>
              <a:ext cx="0" cy="261229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830" name="Text Box 63"/>
            <p:cNvSpPr txBox="1">
              <a:spLocks noChangeAspect="1" noChangeArrowheads="1"/>
            </p:cNvSpPr>
            <p:nvPr/>
          </p:nvSpPr>
          <p:spPr bwMode="auto">
            <a:xfrm>
              <a:off x="996950" y="2724150"/>
              <a:ext cx="1295400" cy="4603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 rtl="1"/>
              <a:r>
                <a:rPr lang="ar-DZ" sz="1600" b="1" dirty="0" smtClean="0">
                  <a:solidFill>
                    <a:srgbClr val="CC00FF"/>
                  </a:solidFill>
                  <a:ea typeface="Times New Roman" pitchFamily="18" charset="0"/>
                  <a:cs typeface="Arabic Transparent" pitchFamily="2" charset="-78"/>
                </a:rPr>
                <a:t>نظام التخفيض </a:t>
              </a:r>
              <a:endParaRPr lang="ar-DZ" sz="1600" b="1" dirty="0">
                <a:solidFill>
                  <a:srgbClr val="CC00FF"/>
                </a:solidFill>
                <a:ea typeface="Times New Roman" pitchFamily="18" charset="0"/>
                <a:cs typeface="Arabic Transparent" pitchFamily="2" charset="-78"/>
              </a:endParaRPr>
            </a:p>
          </p:txBody>
        </p:sp>
      </p:grpSp>
      <p:sp>
        <p:nvSpPr>
          <p:cNvPr id="76834" name="Text Box 70"/>
          <p:cNvSpPr txBox="1">
            <a:spLocks noChangeAspect="1" noChangeArrowheads="1"/>
          </p:cNvSpPr>
          <p:nvPr/>
        </p:nvSpPr>
        <p:spPr bwMode="auto">
          <a:xfrm>
            <a:off x="6716713" y="4995863"/>
            <a:ext cx="963612" cy="330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1600" b="1">
                <a:solidFill>
                  <a:srgbClr val="0066FF"/>
                </a:solidFill>
                <a:ea typeface="Times New Roman" pitchFamily="18" charset="0"/>
                <a:cs typeface="Arabic Transparent" pitchFamily="2" charset="-78"/>
              </a:rPr>
              <a:t>ثبت التوتر</a:t>
            </a:r>
          </a:p>
        </p:txBody>
      </p:sp>
      <p:grpSp>
        <p:nvGrpSpPr>
          <p:cNvPr id="95" name="Groupe 94"/>
          <p:cNvGrpSpPr/>
          <p:nvPr/>
        </p:nvGrpSpPr>
        <p:grpSpPr>
          <a:xfrm>
            <a:off x="6316663" y="3822700"/>
            <a:ext cx="1130300" cy="592138"/>
            <a:chOff x="6316663" y="3822700"/>
            <a:chExt cx="1130300" cy="592138"/>
          </a:xfrm>
        </p:grpSpPr>
        <p:sp>
          <p:nvSpPr>
            <p:cNvPr id="76821" name="Text Box 45"/>
            <p:cNvSpPr txBox="1">
              <a:spLocks noChangeAspect="1" noChangeArrowheads="1"/>
            </p:cNvSpPr>
            <p:nvPr/>
          </p:nvSpPr>
          <p:spPr bwMode="auto">
            <a:xfrm>
              <a:off x="6459538" y="3822700"/>
              <a:ext cx="987425" cy="4254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sz="1600" b="1">
                  <a:solidFill>
                    <a:srgbClr val="008000"/>
                  </a:solidFill>
                  <a:ea typeface="Times New Roman" pitchFamily="18" charset="0"/>
                  <a:cs typeface="Arabic Transparent" pitchFamily="2" charset="-78"/>
                </a:rPr>
                <a:t>توتر مثبت</a:t>
              </a:r>
            </a:p>
          </p:txBody>
        </p:sp>
        <p:grpSp>
          <p:nvGrpSpPr>
            <p:cNvPr id="8" name="Group 71"/>
            <p:cNvGrpSpPr>
              <a:grpSpLocks noChangeAspect="1"/>
            </p:cNvGrpSpPr>
            <p:nvPr/>
          </p:nvGrpSpPr>
          <p:grpSpPr bwMode="auto">
            <a:xfrm>
              <a:off x="6316663" y="4035425"/>
              <a:ext cx="292100" cy="379413"/>
              <a:chOff x="4352" y="5907"/>
              <a:chExt cx="514" cy="668"/>
            </a:xfrm>
          </p:grpSpPr>
          <p:sp>
            <p:nvSpPr>
              <p:cNvPr id="76851" name="Line 72"/>
              <p:cNvSpPr>
                <a:spLocks noChangeAspect="1" noChangeShapeType="1"/>
              </p:cNvSpPr>
              <p:nvPr/>
            </p:nvSpPr>
            <p:spPr bwMode="auto">
              <a:xfrm flipH="1">
                <a:off x="4478" y="5907"/>
                <a:ext cx="388" cy="352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76852" name="Line 73"/>
              <p:cNvSpPr>
                <a:spLocks noChangeAspect="1" noChangeShapeType="1"/>
              </p:cNvSpPr>
              <p:nvPr/>
            </p:nvSpPr>
            <p:spPr bwMode="auto">
              <a:xfrm>
                <a:off x="4483" y="6267"/>
                <a:ext cx="312" cy="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76853" name="Line 74"/>
              <p:cNvSpPr>
                <a:spLocks noChangeAspect="1" noChangeShapeType="1"/>
              </p:cNvSpPr>
              <p:nvPr/>
            </p:nvSpPr>
            <p:spPr bwMode="auto">
              <a:xfrm flipH="1">
                <a:off x="4352" y="6271"/>
                <a:ext cx="446" cy="304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76836" name="Line 75"/>
          <p:cNvSpPr>
            <a:spLocks noChangeAspect="1" noChangeShapeType="1"/>
          </p:cNvSpPr>
          <p:nvPr/>
        </p:nvSpPr>
        <p:spPr bwMode="auto">
          <a:xfrm>
            <a:off x="7845425" y="5157788"/>
            <a:ext cx="273050" cy="1587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76842" name="Text Box 82"/>
          <p:cNvSpPr txBox="1">
            <a:spLocks noChangeAspect="1" noChangeArrowheads="1"/>
          </p:cNvSpPr>
          <p:nvPr/>
        </p:nvSpPr>
        <p:spPr bwMode="auto">
          <a:xfrm>
            <a:off x="8045482" y="4949825"/>
            <a:ext cx="1098550" cy="52863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توتر مستمر </a:t>
            </a:r>
            <a:endParaRPr lang="fr-FR" b="1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 eaLnBrk="0" hangingPunct="0"/>
            <a:endParaRPr lang="ar-DZ" b="1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grpSp>
        <p:nvGrpSpPr>
          <p:cNvPr id="9" name="Group 86"/>
          <p:cNvGrpSpPr>
            <a:grpSpLocks noChangeAspect="1"/>
          </p:cNvGrpSpPr>
          <p:nvPr/>
        </p:nvGrpSpPr>
        <p:grpSpPr bwMode="auto">
          <a:xfrm>
            <a:off x="6008688" y="4165600"/>
            <a:ext cx="582612" cy="976313"/>
            <a:chOff x="3932" y="5622"/>
            <a:chExt cx="851" cy="1422"/>
          </a:xfrm>
        </p:grpSpPr>
        <p:sp>
          <p:nvSpPr>
            <p:cNvPr id="76848" name="Line 87"/>
            <p:cNvSpPr>
              <a:spLocks noChangeAspect="1" noChangeShapeType="1"/>
            </p:cNvSpPr>
            <p:nvPr/>
          </p:nvSpPr>
          <p:spPr bwMode="auto">
            <a:xfrm>
              <a:off x="3932" y="5622"/>
              <a:ext cx="42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6849" name="Line 88"/>
            <p:cNvSpPr>
              <a:spLocks noChangeAspect="1" noChangeShapeType="1"/>
            </p:cNvSpPr>
            <p:nvPr/>
          </p:nvSpPr>
          <p:spPr bwMode="auto">
            <a:xfrm>
              <a:off x="4355" y="5622"/>
              <a:ext cx="0" cy="1412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6850" name="Line 89"/>
            <p:cNvSpPr>
              <a:spLocks noChangeAspect="1" noChangeShapeType="1"/>
            </p:cNvSpPr>
            <p:nvPr/>
          </p:nvSpPr>
          <p:spPr bwMode="auto">
            <a:xfrm>
              <a:off x="4363" y="7044"/>
              <a:ext cx="420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76846" name="Text Box 90"/>
          <p:cNvSpPr txBox="1">
            <a:spLocks noChangeAspect="1" noChangeArrowheads="1"/>
          </p:cNvSpPr>
          <p:nvPr/>
        </p:nvSpPr>
        <p:spPr bwMode="auto">
          <a:xfrm>
            <a:off x="0" y="1920875"/>
            <a:ext cx="755650" cy="52863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توتر متناوب </a:t>
            </a:r>
            <a:endParaRPr lang="fr-FR" b="1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 eaLnBrk="0" hangingPunct="0"/>
            <a:endParaRPr lang="ar-DZ" b="1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grpSp>
        <p:nvGrpSpPr>
          <p:cNvPr id="96" name="Groupe 95"/>
          <p:cNvGrpSpPr/>
          <p:nvPr/>
        </p:nvGrpSpPr>
        <p:grpSpPr>
          <a:xfrm>
            <a:off x="6226175" y="5498275"/>
            <a:ext cx="1830388" cy="629475"/>
            <a:chOff x="6226175" y="5498275"/>
            <a:chExt cx="1830388" cy="629475"/>
          </a:xfrm>
        </p:grpSpPr>
        <p:sp>
          <p:nvSpPr>
            <p:cNvPr id="76841" name="Line 81"/>
            <p:cNvSpPr>
              <a:spLocks noChangeAspect="1" noChangeShapeType="1"/>
            </p:cNvSpPr>
            <p:nvPr/>
          </p:nvSpPr>
          <p:spPr bwMode="auto">
            <a:xfrm flipV="1">
              <a:off x="7238813" y="5498275"/>
              <a:ext cx="0" cy="261938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847" name="Text Box 91"/>
            <p:cNvSpPr txBox="1">
              <a:spLocks noChangeAspect="1" noChangeArrowheads="1"/>
            </p:cNvSpPr>
            <p:nvPr/>
          </p:nvSpPr>
          <p:spPr bwMode="auto">
            <a:xfrm>
              <a:off x="6226175" y="5738813"/>
              <a:ext cx="1830388" cy="3889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 rtl="1"/>
              <a:r>
                <a:rPr lang="ar-DZ" sz="1600" b="1" dirty="0" smtClean="0">
                  <a:solidFill>
                    <a:srgbClr val="CC00FF"/>
                  </a:solidFill>
                  <a:ea typeface="Times New Roman" pitchFamily="18" charset="0"/>
                  <a:cs typeface="Arabic Transparent" pitchFamily="2" charset="-78"/>
                </a:rPr>
                <a:t>نظام </a:t>
              </a:r>
              <a:r>
                <a:rPr lang="ar-DZ" sz="1600" b="1" dirty="0" err="1" smtClean="0">
                  <a:solidFill>
                    <a:srgbClr val="CC00FF"/>
                  </a:solidFill>
                  <a:ea typeface="Times New Roman" pitchFamily="18" charset="0"/>
                  <a:cs typeface="Arabic Transparent" pitchFamily="2" charset="-78"/>
                </a:rPr>
                <a:t>التثيت</a:t>
              </a:r>
              <a:endParaRPr lang="ar-DZ" sz="1600" b="1" dirty="0">
                <a:solidFill>
                  <a:srgbClr val="CC00FF"/>
                </a:solidFill>
                <a:ea typeface="Times New Roman" pitchFamily="18" charset="0"/>
                <a:cs typeface="Arabic Transparent" pitchFamily="2" charset="-78"/>
              </a:endParaRPr>
            </a:p>
          </p:txBody>
        </p:sp>
      </p:grpSp>
      <p:grpSp>
        <p:nvGrpSpPr>
          <p:cNvPr id="102" name="Groupe 101"/>
          <p:cNvGrpSpPr/>
          <p:nvPr/>
        </p:nvGrpSpPr>
        <p:grpSpPr>
          <a:xfrm>
            <a:off x="1082675" y="1320100"/>
            <a:ext cx="1196257" cy="552732"/>
            <a:chOff x="1082675" y="1320100"/>
            <a:chExt cx="1196257" cy="552732"/>
          </a:xfrm>
        </p:grpSpPr>
        <p:sp>
          <p:nvSpPr>
            <p:cNvPr id="76854" name="Line 57"/>
            <p:cNvSpPr>
              <a:spLocks noChangeAspect="1" noChangeShapeType="1"/>
            </p:cNvSpPr>
            <p:nvPr/>
          </p:nvSpPr>
          <p:spPr bwMode="auto">
            <a:xfrm>
              <a:off x="1281113" y="1603375"/>
              <a:ext cx="0" cy="261229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855" name="Line 58"/>
            <p:cNvSpPr>
              <a:spLocks noChangeAspect="1" noChangeShapeType="1"/>
            </p:cNvSpPr>
            <p:nvPr/>
          </p:nvSpPr>
          <p:spPr bwMode="auto">
            <a:xfrm>
              <a:off x="2141538" y="1607489"/>
              <a:ext cx="0" cy="261229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856" name="Line 59"/>
            <p:cNvSpPr>
              <a:spLocks noChangeAspect="1" noChangeShapeType="1"/>
            </p:cNvSpPr>
            <p:nvPr/>
          </p:nvSpPr>
          <p:spPr bwMode="auto">
            <a:xfrm>
              <a:off x="1714416" y="1611603"/>
              <a:ext cx="0" cy="261229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857" name="Line 60"/>
            <p:cNvSpPr>
              <a:spLocks noChangeAspect="1" noChangeShapeType="1"/>
            </p:cNvSpPr>
            <p:nvPr/>
          </p:nvSpPr>
          <p:spPr bwMode="auto">
            <a:xfrm>
              <a:off x="1564717" y="1607489"/>
              <a:ext cx="0" cy="261229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Line 59"/>
            <p:cNvSpPr>
              <a:spLocks noChangeAspect="1" noChangeShapeType="1"/>
            </p:cNvSpPr>
            <p:nvPr/>
          </p:nvSpPr>
          <p:spPr bwMode="auto">
            <a:xfrm>
              <a:off x="2143044" y="1595362"/>
              <a:ext cx="0" cy="261229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92" name="Groupe 91"/>
            <p:cNvGrpSpPr/>
            <p:nvPr/>
          </p:nvGrpSpPr>
          <p:grpSpPr>
            <a:xfrm>
              <a:off x="1082675" y="1320100"/>
              <a:ext cx="1196257" cy="303773"/>
              <a:chOff x="1082675" y="1320100"/>
              <a:chExt cx="1196257" cy="303773"/>
            </a:xfrm>
          </p:grpSpPr>
          <p:sp>
            <p:nvSpPr>
              <p:cNvPr id="76829" name="Text Box 62"/>
              <p:cNvSpPr txBox="1">
                <a:spLocks noChangeAspect="1" noChangeArrowheads="1"/>
              </p:cNvSpPr>
              <p:nvPr/>
            </p:nvSpPr>
            <p:spPr bwMode="auto">
              <a:xfrm>
                <a:off x="1082675" y="1320100"/>
                <a:ext cx="387350" cy="292100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r" rtl="1"/>
                <a:r>
                  <a:rPr lang="fr-FR" sz="1600" b="1" dirty="0">
                    <a:solidFill>
                      <a:srgbClr val="0099CC"/>
                    </a:solidFill>
                    <a:cs typeface="Times New Roman" pitchFamily="18" charset="0"/>
                  </a:rPr>
                  <a:t>W</a:t>
                </a:r>
                <a:endParaRPr lang="ar-DZ" sz="1600" b="1" dirty="0">
                  <a:solidFill>
                    <a:srgbClr val="0099CC"/>
                  </a:solidFill>
                </a:endParaRPr>
              </a:p>
            </p:txBody>
          </p:sp>
          <p:sp>
            <p:nvSpPr>
              <p:cNvPr id="76831" name="Text Box 64"/>
              <p:cNvSpPr txBox="1">
                <a:spLocks noChangeAspect="1" noChangeArrowheads="1"/>
              </p:cNvSpPr>
              <p:nvPr/>
            </p:nvSpPr>
            <p:spPr bwMode="auto">
              <a:xfrm>
                <a:off x="1488291" y="1333360"/>
                <a:ext cx="385763" cy="290513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r" rtl="1"/>
                <a:r>
                  <a:rPr lang="fr-FR" sz="1600" b="1" dirty="0">
                    <a:solidFill>
                      <a:srgbClr val="0099CC"/>
                    </a:solidFill>
                    <a:cs typeface="Times New Roman" pitchFamily="18" charset="0"/>
                  </a:rPr>
                  <a:t>R</a:t>
                </a:r>
                <a:endParaRPr lang="ar-DZ" sz="1600" b="1" dirty="0">
                  <a:solidFill>
                    <a:srgbClr val="0099CC"/>
                  </a:solidFill>
                </a:endParaRPr>
              </a:p>
            </p:txBody>
          </p:sp>
          <p:sp>
            <p:nvSpPr>
              <p:cNvPr id="77" name="Text Box 64"/>
              <p:cNvSpPr txBox="1">
                <a:spLocks noChangeAspect="1" noChangeArrowheads="1"/>
              </p:cNvSpPr>
              <p:nvPr/>
            </p:nvSpPr>
            <p:spPr bwMode="auto">
              <a:xfrm>
                <a:off x="1893169" y="1321485"/>
                <a:ext cx="385763" cy="290513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r" rtl="1"/>
                <a:r>
                  <a:rPr lang="fr-FR" sz="1600" b="1" dirty="0" smtClean="0">
                    <a:solidFill>
                      <a:srgbClr val="0099CC"/>
                    </a:solidFill>
                    <a:cs typeface="Times New Roman" pitchFamily="18" charset="0"/>
                  </a:rPr>
                  <a:t>C</a:t>
                </a:r>
                <a:endParaRPr lang="ar-DZ" sz="1600" b="1" dirty="0">
                  <a:solidFill>
                    <a:srgbClr val="0099CC"/>
                  </a:solidFill>
                </a:endParaRPr>
              </a:p>
            </p:txBody>
          </p:sp>
        </p:grpSp>
      </p:grpSp>
      <p:grpSp>
        <p:nvGrpSpPr>
          <p:cNvPr id="98" name="Groupe 97"/>
          <p:cNvGrpSpPr/>
          <p:nvPr/>
        </p:nvGrpSpPr>
        <p:grpSpPr>
          <a:xfrm>
            <a:off x="2873375" y="2343975"/>
            <a:ext cx="1228719" cy="545505"/>
            <a:chOff x="2873375" y="2343975"/>
            <a:chExt cx="1228719" cy="545505"/>
          </a:xfrm>
        </p:grpSpPr>
        <p:sp>
          <p:nvSpPr>
            <p:cNvPr id="76859" name="Line 32"/>
            <p:cNvSpPr>
              <a:spLocks noChangeAspect="1" noChangeShapeType="1"/>
            </p:cNvSpPr>
            <p:nvPr/>
          </p:nvSpPr>
          <p:spPr bwMode="auto">
            <a:xfrm>
              <a:off x="3084513" y="2624137"/>
              <a:ext cx="0" cy="261229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860" name="Line 33"/>
            <p:cNvSpPr>
              <a:spLocks noChangeAspect="1" noChangeShapeType="1"/>
            </p:cNvSpPr>
            <p:nvPr/>
          </p:nvSpPr>
          <p:spPr bwMode="auto">
            <a:xfrm>
              <a:off x="3944938" y="2628251"/>
              <a:ext cx="0" cy="261229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861" name="Line 34"/>
            <p:cNvSpPr>
              <a:spLocks noChangeAspect="1" noChangeShapeType="1"/>
            </p:cNvSpPr>
            <p:nvPr/>
          </p:nvSpPr>
          <p:spPr bwMode="auto">
            <a:xfrm>
              <a:off x="3512322" y="2620709"/>
              <a:ext cx="0" cy="261229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862" name="Line 35"/>
            <p:cNvSpPr>
              <a:spLocks noChangeAspect="1" noChangeShapeType="1"/>
            </p:cNvSpPr>
            <p:nvPr/>
          </p:nvSpPr>
          <p:spPr bwMode="auto">
            <a:xfrm>
              <a:off x="3368117" y="2628251"/>
              <a:ext cx="0" cy="261229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Line 34"/>
            <p:cNvSpPr>
              <a:spLocks noChangeAspect="1" noChangeShapeType="1"/>
            </p:cNvSpPr>
            <p:nvPr/>
          </p:nvSpPr>
          <p:spPr bwMode="auto">
            <a:xfrm>
              <a:off x="3928887" y="2619462"/>
              <a:ext cx="0" cy="261229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823" name="Text Box 50"/>
            <p:cNvSpPr txBox="1">
              <a:spLocks noChangeAspect="1" noChangeArrowheads="1"/>
            </p:cNvSpPr>
            <p:nvPr/>
          </p:nvSpPr>
          <p:spPr bwMode="auto">
            <a:xfrm>
              <a:off x="2873375" y="2351975"/>
              <a:ext cx="385763" cy="2921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fr-FR" sz="1600" b="1" dirty="0">
                  <a:solidFill>
                    <a:srgbClr val="0099CC"/>
                  </a:solidFill>
                  <a:cs typeface="Times New Roman" pitchFamily="18" charset="0"/>
                </a:rPr>
                <a:t>W</a:t>
              </a:r>
              <a:endParaRPr lang="ar-DZ" sz="1600" b="1" dirty="0">
                <a:solidFill>
                  <a:srgbClr val="0099CC"/>
                </a:solidFill>
              </a:endParaRPr>
            </a:p>
          </p:txBody>
        </p:sp>
        <p:sp>
          <p:nvSpPr>
            <p:cNvPr id="76832" name="Text Box 65"/>
            <p:cNvSpPr txBox="1">
              <a:spLocks noChangeAspect="1" noChangeArrowheads="1"/>
            </p:cNvSpPr>
            <p:nvPr/>
          </p:nvSpPr>
          <p:spPr bwMode="auto">
            <a:xfrm>
              <a:off x="3286116" y="2343975"/>
              <a:ext cx="387350" cy="30003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fr-FR" sz="1600" b="1" dirty="0">
                  <a:solidFill>
                    <a:srgbClr val="0099CC"/>
                  </a:solidFill>
                  <a:cs typeface="Times New Roman" pitchFamily="18" charset="0"/>
                </a:rPr>
                <a:t>R</a:t>
              </a:r>
              <a:endParaRPr lang="ar-DZ" sz="1600" b="1" dirty="0">
                <a:solidFill>
                  <a:srgbClr val="0099CC"/>
                </a:solidFill>
              </a:endParaRPr>
            </a:p>
          </p:txBody>
        </p:sp>
        <p:sp>
          <p:nvSpPr>
            <p:cNvPr id="79" name="Text Box 65"/>
            <p:cNvSpPr txBox="1">
              <a:spLocks noChangeAspect="1" noChangeArrowheads="1"/>
            </p:cNvSpPr>
            <p:nvPr/>
          </p:nvSpPr>
          <p:spPr bwMode="auto">
            <a:xfrm>
              <a:off x="3714744" y="2357430"/>
              <a:ext cx="387350" cy="30003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fr-FR" sz="1600" b="1" dirty="0" smtClean="0">
                  <a:solidFill>
                    <a:srgbClr val="0099CC"/>
                  </a:solidFill>
                  <a:cs typeface="Times New Roman" pitchFamily="18" charset="0"/>
                </a:rPr>
                <a:t>C</a:t>
              </a:r>
              <a:endParaRPr lang="ar-DZ" sz="1600" b="1" dirty="0">
                <a:solidFill>
                  <a:srgbClr val="0099CC"/>
                </a:solidFill>
              </a:endParaRPr>
            </a:p>
          </p:txBody>
        </p:sp>
      </p:grpSp>
      <p:grpSp>
        <p:nvGrpSpPr>
          <p:cNvPr id="100" name="Groupe 99"/>
          <p:cNvGrpSpPr/>
          <p:nvPr/>
        </p:nvGrpSpPr>
        <p:grpSpPr>
          <a:xfrm>
            <a:off x="4746625" y="3274249"/>
            <a:ext cx="1111259" cy="565914"/>
            <a:chOff x="4746625" y="3274249"/>
            <a:chExt cx="1111259" cy="565914"/>
          </a:xfrm>
        </p:grpSpPr>
        <p:sp>
          <p:nvSpPr>
            <p:cNvPr id="76814" name="Line 38"/>
            <p:cNvSpPr>
              <a:spLocks noChangeAspect="1" noChangeShapeType="1"/>
            </p:cNvSpPr>
            <p:nvPr/>
          </p:nvSpPr>
          <p:spPr bwMode="auto">
            <a:xfrm>
              <a:off x="4968875" y="3571875"/>
              <a:ext cx="0" cy="26035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815" name="Line 39"/>
            <p:cNvSpPr>
              <a:spLocks noChangeAspect="1" noChangeShapeType="1"/>
            </p:cNvSpPr>
            <p:nvPr/>
          </p:nvSpPr>
          <p:spPr bwMode="auto">
            <a:xfrm>
              <a:off x="5795963" y="3576638"/>
              <a:ext cx="0" cy="26035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816" name="Line 40"/>
            <p:cNvSpPr>
              <a:spLocks noChangeAspect="1" noChangeShapeType="1"/>
            </p:cNvSpPr>
            <p:nvPr/>
          </p:nvSpPr>
          <p:spPr bwMode="auto">
            <a:xfrm>
              <a:off x="5519738" y="3579813"/>
              <a:ext cx="0" cy="26035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817" name="Line 41"/>
            <p:cNvSpPr>
              <a:spLocks noChangeAspect="1" noChangeShapeType="1"/>
            </p:cNvSpPr>
            <p:nvPr/>
          </p:nvSpPr>
          <p:spPr bwMode="auto">
            <a:xfrm>
              <a:off x="5715008" y="3576638"/>
              <a:ext cx="0" cy="26035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824" name="Text Box 51"/>
            <p:cNvSpPr txBox="1">
              <a:spLocks noChangeAspect="1" noChangeArrowheads="1"/>
            </p:cNvSpPr>
            <p:nvPr/>
          </p:nvSpPr>
          <p:spPr bwMode="auto">
            <a:xfrm>
              <a:off x="4746625" y="3300413"/>
              <a:ext cx="387350" cy="2921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fr-FR" sz="1600" b="1">
                  <a:solidFill>
                    <a:srgbClr val="0099CC"/>
                  </a:solidFill>
                  <a:cs typeface="Times New Roman" pitchFamily="18" charset="0"/>
                </a:rPr>
                <a:t>W</a:t>
              </a:r>
              <a:endParaRPr lang="ar-DZ" sz="1600" b="1">
                <a:solidFill>
                  <a:srgbClr val="0099CC"/>
                </a:solidFill>
              </a:endParaRPr>
            </a:p>
          </p:txBody>
        </p:sp>
        <p:sp>
          <p:nvSpPr>
            <p:cNvPr id="76825" name="Text Box 52"/>
            <p:cNvSpPr txBox="1">
              <a:spLocks noChangeAspect="1" noChangeArrowheads="1"/>
            </p:cNvSpPr>
            <p:nvPr/>
          </p:nvSpPr>
          <p:spPr bwMode="auto">
            <a:xfrm>
              <a:off x="5119754" y="3294888"/>
              <a:ext cx="388937" cy="3000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fr-FR" sz="1600" b="1" dirty="0">
                  <a:solidFill>
                    <a:srgbClr val="0099CC"/>
                  </a:solidFill>
                  <a:cs typeface="Times New Roman" pitchFamily="18" charset="0"/>
                </a:rPr>
                <a:t>R</a:t>
              </a:r>
              <a:endParaRPr lang="ar-DZ" sz="1600" b="1" dirty="0">
                <a:solidFill>
                  <a:srgbClr val="0099CC"/>
                </a:solidFill>
              </a:endParaRPr>
            </a:p>
          </p:txBody>
        </p:sp>
        <p:sp>
          <p:nvSpPr>
            <p:cNvPr id="80" name="Line 41"/>
            <p:cNvSpPr>
              <a:spLocks noChangeAspect="1" noChangeShapeType="1"/>
            </p:cNvSpPr>
            <p:nvPr/>
          </p:nvSpPr>
          <p:spPr bwMode="auto">
            <a:xfrm>
              <a:off x="5357818" y="3560001"/>
              <a:ext cx="0" cy="26035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Text Box 52"/>
            <p:cNvSpPr txBox="1">
              <a:spLocks noChangeAspect="1" noChangeArrowheads="1"/>
            </p:cNvSpPr>
            <p:nvPr/>
          </p:nvSpPr>
          <p:spPr bwMode="auto">
            <a:xfrm>
              <a:off x="5468947" y="3274249"/>
              <a:ext cx="388937" cy="3000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fr-FR" sz="1600" b="1" dirty="0" smtClean="0">
                  <a:solidFill>
                    <a:srgbClr val="0099CC"/>
                  </a:solidFill>
                  <a:cs typeface="Times New Roman" pitchFamily="18" charset="0"/>
                </a:rPr>
                <a:t>C</a:t>
              </a:r>
              <a:endParaRPr lang="ar-DZ" sz="1600" b="1" dirty="0">
                <a:solidFill>
                  <a:srgbClr val="0099CC"/>
                </a:solidFill>
              </a:endParaRPr>
            </a:p>
          </p:txBody>
        </p:sp>
      </p:grpSp>
      <p:grpSp>
        <p:nvGrpSpPr>
          <p:cNvPr id="101" name="Groupe 100"/>
          <p:cNvGrpSpPr/>
          <p:nvPr/>
        </p:nvGrpSpPr>
        <p:grpSpPr>
          <a:xfrm>
            <a:off x="6585713" y="4322069"/>
            <a:ext cx="1129559" cy="546794"/>
            <a:chOff x="6585713" y="4322069"/>
            <a:chExt cx="1129559" cy="546794"/>
          </a:xfrm>
        </p:grpSpPr>
        <p:sp>
          <p:nvSpPr>
            <p:cNvPr id="76837" name="Line 77"/>
            <p:cNvSpPr>
              <a:spLocks noChangeAspect="1" noChangeShapeType="1"/>
            </p:cNvSpPr>
            <p:nvPr/>
          </p:nvSpPr>
          <p:spPr bwMode="auto">
            <a:xfrm>
              <a:off x="6788150" y="4600575"/>
              <a:ext cx="0" cy="26035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838" name="Line 78"/>
            <p:cNvSpPr>
              <a:spLocks noChangeAspect="1" noChangeShapeType="1"/>
            </p:cNvSpPr>
            <p:nvPr/>
          </p:nvSpPr>
          <p:spPr bwMode="auto">
            <a:xfrm>
              <a:off x="7646988" y="4605338"/>
              <a:ext cx="0" cy="26035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839" name="Line 79"/>
            <p:cNvSpPr>
              <a:spLocks noChangeAspect="1" noChangeShapeType="1"/>
            </p:cNvSpPr>
            <p:nvPr/>
          </p:nvSpPr>
          <p:spPr bwMode="auto">
            <a:xfrm>
              <a:off x="7370763" y="4608513"/>
              <a:ext cx="0" cy="26035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840" name="Line 80"/>
            <p:cNvSpPr>
              <a:spLocks noChangeAspect="1" noChangeShapeType="1"/>
            </p:cNvSpPr>
            <p:nvPr/>
          </p:nvSpPr>
          <p:spPr bwMode="auto">
            <a:xfrm>
              <a:off x="7572396" y="4605338"/>
              <a:ext cx="0" cy="26035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843" name="Text Box 83"/>
            <p:cNvSpPr txBox="1">
              <a:spLocks noChangeAspect="1" noChangeArrowheads="1"/>
            </p:cNvSpPr>
            <p:nvPr/>
          </p:nvSpPr>
          <p:spPr bwMode="auto">
            <a:xfrm>
              <a:off x="6585713" y="4330763"/>
              <a:ext cx="387350" cy="2921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fr-FR" sz="1600" b="1" dirty="0">
                  <a:solidFill>
                    <a:srgbClr val="0099CC"/>
                  </a:solidFill>
                  <a:cs typeface="Times New Roman" pitchFamily="18" charset="0"/>
                </a:rPr>
                <a:t>W</a:t>
              </a:r>
              <a:endParaRPr lang="ar-DZ" sz="1600" b="1" dirty="0">
                <a:solidFill>
                  <a:srgbClr val="0099CC"/>
                </a:solidFill>
              </a:endParaRPr>
            </a:p>
          </p:txBody>
        </p:sp>
        <p:sp>
          <p:nvSpPr>
            <p:cNvPr id="76844" name="Text Box 84"/>
            <p:cNvSpPr txBox="1">
              <a:spLocks noChangeAspect="1" noChangeArrowheads="1"/>
            </p:cNvSpPr>
            <p:nvPr/>
          </p:nvSpPr>
          <p:spPr bwMode="auto">
            <a:xfrm>
              <a:off x="7327922" y="4335463"/>
              <a:ext cx="387350" cy="3000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fr-FR" sz="1600" b="1" dirty="0" smtClean="0">
                  <a:solidFill>
                    <a:srgbClr val="0099CC"/>
                  </a:solidFill>
                  <a:cs typeface="Times New Roman" pitchFamily="18" charset="0"/>
                </a:rPr>
                <a:t>C</a:t>
              </a:r>
              <a:endParaRPr lang="ar-DZ" sz="1600" b="1" dirty="0">
                <a:solidFill>
                  <a:srgbClr val="0099CC"/>
                </a:solidFill>
              </a:endParaRPr>
            </a:p>
          </p:txBody>
        </p:sp>
        <p:sp>
          <p:nvSpPr>
            <p:cNvPr id="82" name="Line 80"/>
            <p:cNvSpPr>
              <a:spLocks noChangeAspect="1" noChangeShapeType="1"/>
            </p:cNvSpPr>
            <p:nvPr/>
          </p:nvSpPr>
          <p:spPr bwMode="auto">
            <a:xfrm>
              <a:off x="7191268" y="4595758"/>
              <a:ext cx="0" cy="26035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Text Box 84"/>
            <p:cNvSpPr txBox="1">
              <a:spLocks noChangeAspect="1" noChangeArrowheads="1"/>
            </p:cNvSpPr>
            <p:nvPr/>
          </p:nvSpPr>
          <p:spPr bwMode="auto">
            <a:xfrm>
              <a:off x="6970732" y="4322069"/>
              <a:ext cx="387350" cy="3000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fr-FR" sz="1600" b="1" dirty="0">
                  <a:solidFill>
                    <a:srgbClr val="0099CC"/>
                  </a:solidFill>
                  <a:cs typeface="Times New Roman" pitchFamily="18" charset="0"/>
                </a:rPr>
                <a:t>R</a:t>
              </a:r>
              <a:endParaRPr lang="ar-DZ" sz="1600" b="1" dirty="0">
                <a:solidFill>
                  <a:srgbClr val="0099CC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76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76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76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76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76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76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76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76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9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0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0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1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4" grpId="0"/>
      <p:bldP spid="76807" grpId="0"/>
      <p:bldP spid="76812" grpId="0" animBg="1"/>
      <p:bldP spid="76827" grpId="0"/>
      <p:bldP spid="76834" grpId="0"/>
      <p:bldP spid="76836" grpId="0" animBg="1"/>
      <p:bldP spid="76842" grpId="0"/>
      <p:bldP spid="76846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2"/>
          <a:srcRect b="6029"/>
          <a:stretch>
            <a:fillRect/>
          </a:stretch>
        </p:blipFill>
        <p:spPr bwMode="auto">
          <a:xfrm>
            <a:off x="417513" y="714375"/>
            <a:ext cx="8726487" cy="606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707" name="WordArt 3"/>
          <p:cNvSpPr>
            <a:spLocks noChangeArrowheads="1" noChangeShapeType="1" noTextEdit="1"/>
          </p:cNvSpPr>
          <p:nvPr/>
        </p:nvSpPr>
        <p:spPr bwMode="auto">
          <a:xfrm>
            <a:off x="3203575" y="260350"/>
            <a:ext cx="1889125" cy="355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20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rPr>
              <a:t>نظام ملا القارورات</a:t>
            </a:r>
            <a:endParaRPr lang="fr-FR" sz="2000" b="1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cs typeface="Arabic Transparen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2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72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7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ChangeArrowheads="1"/>
          </p:cNvSpPr>
          <p:nvPr/>
        </p:nvSpPr>
        <p:spPr bwMode="auto">
          <a:xfrm>
            <a:off x="9525" y="58848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12185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6325" y="4830763"/>
            <a:ext cx="2305050" cy="181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186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2813" y="4414838"/>
            <a:ext cx="4044950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1861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9575" y="354013"/>
            <a:ext cx="2341563" cy="136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1862" name="Text Box 6"/>
          <p:cNvSpPr txBox="1">
            <a:spLocks noChangeAspect="1" noChangeArrowheads="1"/>
          </p:cNvSpPr>
          <p:nvPr/>
        </p:nvSpPr>
        <p:spPr bwMode="auto">
          <a:xfrm>
            <a:off x="5969000" y="1466850"/>
            <a:ext cx="1017588" cy="350838"/>
          </a:xfrm>
          <a:prstGeom prst="rect">
            <a:avLst/>
          </a:prstGeom>
          <a:gradFill rotWithShape="1">
            <a:gsLst>
              <a:gs pos="0">
                <a:srgbClr val="FFFFFF">
                  <a:gamma/>
                  <a:shade val="46275"/>
                  <a:invGamma/>
                </a:srgbClr>
              </a:gs>
              <a:gs pos="50000">
                <a:srgbClr val="FFFFFF"/>
              </a:gs>
              <a:gs pos="100000">
                <a:srgbClr val="FFFFFF">
                  <a:gamma/>
                  <a:shade val="46275"/>
                  <a:invGamma/>
                </a:srgbClr>
              </a:gs>
            </a:gsLst>
            <a:lin ang="5400000" scaled="1"/>
          </a:gradFill>
          <a:ln w="15875">
            <a:solidFill>
              <a:srgbClr val="000000"/>
            </a:solidFill>
            <a:miter lim="800000"/>
            <a:headEnd/>
            <a:tailEnd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pPr algn="ctr" rtl="1">
              <a:defRPr/>
            </a:pPr>
            <a:r>
              <a:rPr lang="ar-DZ" sz="1600" b="1">
                <a:ea typeface="Times New Roman" pitchFamily="18" charset="0"/>
                <a:cs typeface="Arabic Transparent" pitchFamily="2" charset="-78"/>
              </a:rPr>
              <a:t>مادة أولية</a:t>
            </a:r>
          </a:p>
        </p:txBody>
      </p:sp>
      <p:sp>
        <p:nvSpPr>
          <p:cNvPr id="121863" name="Rectangle 7"/>
          <p:cNvSpPr>
            <a:spLocks noChangeAspect="1" noChangeArrowheads="1"/>
          </p:cNvSpPr>
          <p:nvPr/>
        </p:nvSpPr>
        <p:spPr bwMode="auto">
          <a:xfrm>
            <a:off x="1652588" y="2008188"/>
            <a:ext cx="5842000" cy="2230437"/>
          </a:xfrm>
          <a:prstGeom prst="rect">
            <a:avLst/>
          </a:prstGeom>
          <a:solidFill>
            <a:srgbClr val="FFE2C5"/>
          </a:solidFill>
          <a:ln w="19050">
            <a:solidFill>
              <a:srgbClr val="006600"/>
            </a:solidFill>
            <a:miter lim="800000"/>
            <a:headEnd/>
            <a:tailEnd/>
          </a:ln>
        </p:spPr>
        <p:txBody>
          <a:bodyPr/>
          <a:lstStyle/>
          <a:p>
            <a:endParaRPr lang="en-US" sz="1400" b="1"/>
          </a:p>
        </p:txBody>
      </p:sp>
      <p:sp>
        <p:nvSpPr>
          <p:cNvPr id="121864" name="Text Box 8" descr="30 %"/>
          <p:cNvSpPr txBox="1">
            <a:spLocks noChangeAspect="1" noChangeArrowheads="1"/>
          </p:cNvSpPr>
          <p:nvPr/>
        </p:nvSpPr>
        <p:spPr bwMode="auto">
          <a:xfrm>
            <a:off x="1811338" y="2166938"/>
            <a:ext cx="1371600" cy="1955800"/>
          </a:xfrm>
          <a:prstGeom prst="rect">
            <a:avLst/>
          </a:prstGeom>
          <a:pattFill prst="pct30">
            <a:fgClr>
              <a:srgbClr val="C0C0C0"/>
            </a:fgClr>
            <a:bgClr>
              <a:srgbClr val="FFFFFF"/>
            </a:bgClr>
          </a:patt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ar-DZ" sz="1400" b="1">
                <a:ea typeface="Times New Roman" pitchFamily="18" charset="0"/>
                <a:cs typeface="Arabic Transparent" pitchFamily="2" charset="-78"/>
              </a:rPr>
              <a:t>  </a:t>
            </a:r>
            <a:endParaRPr lang="fr-FR" sz="1400" b="1">
              <a:ea typeface="Times New Roman" pitchFamily="18" charset="0"/>
              <a:cs typeface="Arabic Transparent" pitchFamily="2" charset="-78"/>
            </a:endParaRPr>
          </a:p>
          <a:p>
            <a:pPr algn="r" rtl="1" eaLnBrk="0" hangingPunct="0"/>
            <a:r>
              <a:rPr lang="ar-DZ" sz="1400" b="1">
                <a:ea typeface="Times New Roman" pitchFamily="18" charset="0"/>
                <a:cs typeface="Arabic Transparent" pitchFamily="2" charset="-78"/>
              </a:rPr>
              <a:t>  </a:t>
            </a:r>
            <a:endParaRPr lang="fr-FR" sz="1400" b="1"/>
          </a:p>
          <a:p>
            <a:pPr algn="ctr" rtl="1" eaLnBrk="0" hangingPunct="0"/>
            <a:r>
              <a:rPr lang="ar-DZ" b="1">
                <a:solidFill>
                  <a:srgbClr val="0000FF"/>
                </a:solidFill>
                <a:cs typeface="Times New Roman" pitchFamily="18" charset="0"/>
              </a:rPr>
              <a:t>    </a:t>
            </a:r>
            <a:r>
              <a:rPr lang="fr-FR" b="1">
                <a:solidFill>
                  <a:srgbClr val="0000FF"/>
                </a:solidFill>
                <a:cs typeface="Times New Roman" pitchFamily="18" charset="0"/>
              </a:rPr>
              <a:t>PC</a:t>
            </a:r>
            <a:endParaRPr lang="fr-FR" b="1"/>
          </a:p>
          <a:p>
            <a:pPr eaLnBrk="0" hangingPunct="0"/>
            <a:endParaRPr lang="fr-FR" b="1"/>
          </a:p>
        </p:txBody>
      </p:sp>
      <p:sp>
        <p:nvSpPr>
          <p:cNvPr id="121865" name="AutoShape 9"/>
          <p:cNvSpPr>
            <a:spLocks noChangeAspect="1" noChangeArrowheads="1"/>
          </p:cNvSpPr>
          <p:nvPr/>
        </p:nvSpPr>
        <p:spPr bwMode="auto">
          <a:xfrm>
            <a:off x="3216275" y="2516188"/>
            <a:ext cx="338138" cy="146050"/>
          </a:xfrm>
          <a:prstGeom prst="rightArrow">
            <a:avLst>
              <a:gd name="adj1" fmla="val 50000"/>
              <a:gd name="adj2" fmla="val 57881"/>
            </a:avLst>
          </a:prstGeom>
          <a:solidFill>
            <a:srgbClr val="00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1866" name="AutoShape 10"/>
          <p:cNvSpPr>
            <a:spLocks noChangeAspect="1" noChangeArrowheads="1"/>
          </p:cNvSpPr>
          <p:nvPr/>
        </p:nvSpPr>
        <p:spPr bwMode="auto">
          <a:xfrm>
            <a:off x="3198813" y="3556000"/>
            <a:ext cx="338137" cy="150813"/>
          </a:xfrm>
          <a:prstGeom prst="leftArrow">
            <a:avLst>
              <a:gd name="adj1" fmla="val 50000"/>
              <a:gd name="adj2" fmla="val 56052"/>
            </a:avLst>
          </a:prstGeom>
          <a:solidFill>
            <a:srgbClr val="00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1867" name="Text Box 11" descr="Treillis blanc"/>
          <p:cNvSpPr txBox="1">
            <a:spLocks noChangeAspect="1" noChangeArrowheads="1"/>
          </p:cNvSpPr>
          <p:nvPr/>
        </p:nvSpPr>
        <p:spPr bwMode="auto">
          <a:xfrm>
            <a:off x="447675" y="2279650"/>
            <a:ext cx="1065213" cy="1651000"/>
          </a:xfrm>
          <a:prstGeom prst="rect">
            <a:avLst/>
          </a:prstGeom>
          <a:pattFill prst="openDmnd">
            <a:fgClr>
              <a:srgbClr val="808080"/>
            </a:fgClr>
            <a:bgClr>
              <a:srgbClr val="C0C0C0"/>
            </a:bgClr>
          </a:patt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algn="r" rtl="1"/>
            <a:r>
              <a:rPr lang="ar-DZ" sz="1600" b="1">
                <a:ea typeface="Times New Roman" pitchFamily="18" charset="0"/>
                <a:cs typeface="Arabic Transparent" pitchFamily="2" charset="-78"/>
              </a:rPr>
              <a:t>لوح التحكم</a:t>
            </a:r>
            <a:endParaRPr lang="fr-FR" sz="1600" b="1">
              <a:ea typeface="Times New Roman" pitchFamily="18" charset="0"/>
              <a:cs typeface="Arabic Transparent" pitchFamily="2" charset="-78"/>
            </a:endParaRPr>
          </a:p>
          <a:p>
            <a:pPr eaLnBrk="0" hangingPunct="0"/>
            <a:r>
              <a:rPr lang="fr-FR" sz="1400" b="1">
                <a:ea typeface="Times New Roman" pitchFamily="18" charset="0"/>
                <a:cs typeface="Arabic Transparent" pitchFamily="2" charset="-78"/>
              </a:rPr>
              <a:t>PUPITRE</a:t>
            </a:r>
          </a:p>
        </p:txBody>
      </p:sp>
      <p:sp>
        <p:nvSpPr>
          <p:cNvPr id="121868" name="AutoShape 12"/>
          <p:cNvSpPr>
            <a:spLocks noChangeAspect="1" noChangeArrowheads="1"/>
          </p:cNvSpPr>
          <p:nvPr/>
        </p:nvSpPr>
        <p:spPr bwMode="auto">
          <a:xfrm>
            <a:off x="1538288" y="3656013"/>
            <a:ext cx="231775" cy="147637"/>
          </a:xfrm>
          <a:prstGeom prst="leftArrow">
            <a:avLst>
              <a:gd name="adj1" fmla="val 50000"/>
              <a:gd name="adj2" fmla="val 39247"/>
            </a:avLst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1869" name="AutoShape 13"/>
          <p:cNvSpPr>
            <a:spLocks noChangeAspect="1" noChangeArrowheads="1"/>
          </p:cNvSpPr>
          <p:nvPr/>
        </p:nvSpPr>
        <p:spPr bwMode="auto">
          <a:xfrm>
            <a:off x="5283200" y="2492375"/>
            <a:ext cx="336550" cy="146050"/>
          </a:xfrm>
          <a:prstGeom prst="rightArrow">
            <a:avLst>
              <a:gd name="adj1" fmla="val 50000"/>
              <a:gd name="adj2" fmla="val 57609"/>
            </a:avLst>
          </a:prstGeom>
          <a:solidFill>
            <a:srgbClr val="00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1870" name="AutoShape 14"/>
          <p:cNvSpPr>
            <a:spLocks noChangeAspect="1" noChangeArrowheads="1"/>
          </p:cNvSpPr>
          <p:nvPr/>
        </p:nvSpPr>
        <p:spPr bwMode="auto">
          <a:xfrm>
            <a:off x="5289550" y="3568700"/>
            <a:ext cx="336550" cy="150813"/>
          </a:xfrm>
          <a:prstGeom prst="leftArrow">
            <a:avLst>
              <a:gd name="adj1" fmla="val 50000"/>
              <a:gd name="adj2" fmla="val 55789"/>
            </a:avLst>
          </a:prstGeom>
          <a:solidFill>
            <a:srgbClr val="00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1871" name="AutoShape 15"/>
          <p:cNvSpPr>
            <a:spLocks noChangeAspect="1" noChangeArrowheads="1"/>
          </p:cNvSpPr>
          <p:nvPr/>
        </p:nvSpPr>
        <p:spPr bwMode="auto">
          <a:xfrm rot="-5400000">
            <a:off x="7420769" y="3166269"/>
            <a:ext cx="198437" cy="238125"/>
          </a:xfrm>
          <a:prstGeom prst="downArrow">
            <a:avLst>
              <a:gd name="adj1" fmla="val 50000"/>
              <a:gd name="adj2" fmla="val 30000"/>
            </a:avLst>
          </a:prstGeom>
          <a:solidFill>
            <a:srgbClr val="00CC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1872" name="Text Box 16" descr="30 %"/>
          <p:cNvSpPr txBox="1">
            <a:spLocks noChangeAspect="1" noChangeArrowheads="1"/>
          </p:cNvSpPr>
          <p:nvPr/>
        </p:nvSpPr>
        <p:spPr bwMode="auto">
          <a:xfrm>
            <a:off x="5656263" y="2157413"/>
            <a:ext cx="1714500" cy="1978025"/>
          </a:xfrm>
          <a:prstGeom prst="rect">
            <a:avLst/>
          </a:prstGeom>
          <a:pattFill prst="pct30">
            <a:fgClr>
              <a:srgbClr val="C0C0C0"/>
            </a:fgClr>
            <a:bgClr>
              <a:srgbClr val="FFFFFF"/>
            </a:bgClr>
          </a:pattFill>
          <a:ln w="222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ar-DZ" sz="1400" b="1">
                <a:solidFill>
                  <a:srgbClr val="0000FF"/>
                </a:solidFill>
                <a:cs typeface="Times New Roman" pitchFamily="18" charset="0"/>
              </a:rPr>
              <a:t>       </a:t>
            </a:r>
            <a:endParaRPr lang="fr-FR" sz="1400" b="1"/>
          </a:p>
          <a:p>
            <a:pPr eaLnBrk="0" hangingPunct="0"/>
            <a:endParaRPr lang="fr-FR" sz="1400" b="1"/>
          </a:p>
        </p:txBody>
      </p:sp>
      <p:sp>
        <p:nvSpPr>
          <p:cNvPr id="121873" name="Text Box 17"/>
          <p:cNvSpPr txBox="1">
            <a:spLocks noChangeAspect="1" noChangeArrowheads="1"/>
          </p:cNvSpPr>
          <p:nvPr/>
        </p:nvSpPr>
        <p:spPr bwMode="auto">
          <a:xfrm>
            <a:off x="5795963" y="2276475"/>
            <a:ext cx="1435100" cy="5254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 rtl="1"/>
            <a:r>
              <a:rPr lang="ar-DZ" sz="16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منفذات </a:t>
            </a:r>
            <a:endParaRPr lang="fr-FR" sz="1600" b="1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ctr" rtl="1" eaLnBrk="0" hangingPunct="0"/>
            <a:r>
              <a:rPr lang="fr-FR" sz="12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ACTIONNEURS</a:t>
            </a:r>
            <a:endParaRPr lang="ar-DZ" sz="1200" b="1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21874" name="Text Box 18"/>
          <p:cNvSpPr txBox="1">
            <a:spLocks noChangeAspect="1" noChangeArrowheads="1"/>
          </p:cNvSpPr>
          <p:nvPr/>
        </p:nvSpPr>
        <p:spPr bwMode="auto">
          <a:xfrm>
            <a:off x="5837238" y="3546475"/>
            <a:ext cx="1355725" cy="5254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 rtl="1"/>
            <a:r>
              <a:rPr lang="ar-DZ" sz="16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الملتقطات</a:t>
            </a:r>
            <a:endParaRPr lang="fr-FR" sz="1600" b="1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ctr" rtl="1" eaLnBrk="0" hangingPunct="0"/>
            <a:r>
              <a:rPr lang="fr-FR" sz="14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CAPTEURS</a:t>
            </a:r>
            <a:endParaRPr lang="ar-DZ" sz="1400" b="1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21875" name="AutoShape 19"/>
          <p:cNvSpPr>
            <a:spLocks noChangeAspect="1" noChangeArrowheads="1"/>
          </p:cNvSpPr>
          <p:nvPr/>
        </p:nvSpPr>
        <p:spPr bwMode="auto">
          <a:xfrm>
            <a:off x="6321425" y="1857375"/>
            <a:ext cx="198438" cy="241300"/>
          </a:xfrm>
          <a:prstGeom prst="downArrow">
            <a:avLst>
              <a:gd name="adj1" fmla="val 50000"/>
              <a:gd name="adj2" fmla="val 30400"/>
            </a:avLst>
          </a:prstGeom>
          <a:solidFill>
            <a:srgbClr val="00CC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2964" name="Text Box 20"/>
          <p:cNvSpPr txBox="1">
            <a:spLocks noChangeAspect="1" noChangeArrowheads="1"/>
          </p:cNvSpPr>
          <p:nvPr/>
        </p:nvSpPr>
        <p:spPr bwMode="auto">
          <a:xfrm>
            <a:off x="5824538" y="2776538"/>
            <a:ext cx="1309687" cy="47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fr-FR"/>
          </a:p>
        </p:txBody>
      </p:sp>
      <p:sp>
        <p:nvSpPr>
          <p:cNvPr id="121877" name="Text Box 21"/>
          <p:cNvSpPr txBox="1">
            <a:spLocks noChangeAspect="1" noChangeArrowheads="1"/>
          </p:cNvSpPr>
          <p:nvPr/>
        </p:nvSpPr>
        <p:spPr bwMode="auto">
          <a:xfrm>
            <a:off x="3565525" y="2187575"/>
            <a:ext cx="1719263" cy="1857375"/>
          </a:xfrm>
          <a:prstGeom prst="rect">
            <a:avLst/>
          </a:prstGeom>
          <a:solidFill>
            <a:srgbClr val="DDDDDD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1878" name="Text Box 22"/>
          <p:cNvSpPr txBox="1">
            <a:spLocks noChangeAspect="1" noChangeArrowheads="1"/>
          </p:cNvSpPr>
          <p:nvPr/>
        </p:nvSpPr>
        <p:spPr bwMode="auto">
          <a:xfrm>
            <a:off x="3675063" y="2311400"/>
            <a:ext cx="1492250" cy="5381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 rtl="1"/>
            <a:r>
              <a:rPr lang="ar-DZ" sz="16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منفذات المتصدرة</a:t>
            </a:r>
            <a:endParaRPr lang="fr-FR" sz="1600" b="1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ctr" rtl="1" eaLnBrk="0" hangingPunct="0"/>
            <a:r>
              <a:rPr lang="fr-FR" sz="10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PREACTIONNEURS</a:t>
            </a:r>
            <a:endParaRPr lang="ar-DZ" sz="1000" b="1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82967" name="Text Box 23"/>
          <p:cNvSpPr txBox="1">
            <a:spLocks noChangeAspect="1" noChangeArrowheads="1"/>
          </p:cNvSpPr>
          <p:nvPr/>
        </p:nvSpPr>
        <p:spPr bwMode="auto">
          <a:xfrm>
            <a:off x="3595688" y="2851150"/>
            <a:ext cx="1625600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fr-FR"/>
          </a:p>
        </p:txBody>
      </p:sp>
      <p:sp>
        <p:nvSpPr>
          <p:cNvPr id="121880" name="Text Box 24"/>
          <p:cNvSpPr txBox="1">
            <a:spLocks noChangeAspect="1" noChangeArrowheads="1"/>
          </p:cNvSpPr>
          <p:nvPr/>
        </p:nvSpPr>
        <p:spPr bwMode="auto">
          <a:xfrm>
            <a:off x="3694113" y="3460750"/>
            <a:ext cx="1473200" cy="5381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 rtl="1"/>
            <a:r>
              <a:rPr lang="ar-DZ" sz="16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تكييف</a:t>
            </a:r>
            <a:endParaRPr lang="fr-FR" sz="1600" b="1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ctr" rtl="1" eaLnBrk="0" hangingPunct="0"/>
            <a:r>
              <a:rPr lang="fr-FR" sz="14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ADAPTATION</a:t>
            </a:r>
          </a:p>
          <a:p>
            <a:pPr eaLnBrk="0" hangingPunct="0"/>
            <a:endParaRPr lang="fr-FR" sz="1400" b="1" dirty="0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21881" name="Text Box 25"/>
          <p:cNvSpPr txBox="1">
            <a:spLocks noChangeAspect="1" noChangeArrowheads="1"/>
          </p:cNvSpPr>
          <p:nvPr/>
        </p:nvSpPr>
        <p:spPr bwMode="auto">
          <a:xfrm>
            <a:off x="3825875" y="3189288"/>
            <a:ext cx="1317625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200" b="1">
                <a:cs typeface="Times New Roman" pitchFamily="18" charset="0"/>
              </a:rPr>
              <a:t>INTERFACES</a:t>
            </a:r>
            <a:endParaRPr lang="fr-FR" sz="1200" b="1"/>
          </a:p>
        </p:txBody>
      </p:sp>
      <p:sp>
        <p:nvSpPr>
          <p:cNvPr id="121882" name="Text Box 26"/>
          <p:cNvSpPr txBox="1">
            <a:spLocks noChangeAspect="1" noChangeArrowheads="1"/>
          </p:cNvSpPr>
          <p:nvPr/>
        </p:nvSpPr>
        <p:spPr bwMode="auto">
          <a:xfrm>
            <a:off x="7681913" y="2960688"/>
            <a:ext cx="1182687" cy="617537"/>
          </a:xfrm>
          <a:prstGeom prst="rect">
            <a:avLst/>
          </a:prstGeom>
          <a:gradFill rotWithShape="1">
            <a:gsLst>
              <a:gs pos="0">
                <a:srgbClr val="FFFFFF">
                  <a:gamma/>
                  <a:shade val="46275"/>
                  <a:invGamma/>
                </a:srgbClr>
              </a:gs>
              <a:gs pos="50000">
                <a:srgbClr val="FFFFFF"/>
              </a:gs>
              <a:gs pos="100000">
                <a:srgbClr val="FFFFFF">
                  <a:gamma/>
                  <a:shade val="46275"/>
                  <a:invGamma/>
                </a:srgbClr>
              </a:gs>
            </a:gsLst>
            <a:lin ang="5400000" scaled="1"/>
          </a:gradFill>
          <a:ln w="15875">
            <a:solidFill>
              <a:srgbClr val="000000"/>
            </a:solidFill>
            <a:miter lim="800000"/>
            <a:headEnd/>
            <a:tailEnd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pPr algn="ctr" rtl="1">
              <a:defRPr/>
            </a:pPr>
            <a:r>
              <a:rPr lang="ar-DZ" sz="1600" b="1" dirty="0">
                <a:ea typeface="Times New Roman" pitchFamily="18" charset="0"/>
                <a:cs typeface="Arabic Transparent" pitchFamily="2" charset="-78"/>
              </a:rPr>
              <a:t>مادة أولية +</a:t>
            </a:r>
            <a:endParaRPr lang="fr-FR" sz="1600" b="1" dirty="0">
              <a:ea typeface="Times New Roman" pitchFamily="18" charset="0"/>
              <a:cs typeface="Arabic Transparent" pitchFamily="2" charset="-78"/>
            </a:endParaRPr>
          </a:p>
          <a:p>
            <a:pPr algn="ctr" rtl="1" eaLnBrk="0" hangingPunct="0">
              <a:defRPr/>
            </a:pPr>
            <a:r>
              <a:rPr lang="ar-DZ" sz="1600" b="1" dirty="0">
                <a:ea typeface="Times New Roman" pitchFamily="18" charset="0"/>
                <a:cs typeface="Arabic Transparent" pitchFamily="2" charset="-78"/>
              </a:rPr>
              <a:t>قيمة مضافة</a:t>
            </a:r>
            <a:endParaRPr lang="fr-FR" sz="1600" b="1" dirty="0"/>
          </a:p>
          <a:p>
            <a:pPr algn="r" rtl="1" eaLnBrk="0" hangingPunct="0">
              <a:defRPr/>
            </a:pPr>
            <a:r>
              <a:rPr lang="ar-DZ" sz="1400" b="1" dirty="0">
                <a:cs typeface="Arabic Transparent" pitchFamily="2" charset="-78"/>
              </a:rPr>
              <a:t> </a:t>
            </a:r>
            <a:endParaRPr lang="ar-DZ" sz="1400" b="1" dirty="0"/>
          </a:p>
        </p:txBody>
      </p:sp>
      <p:grpSp>
        <p:nvGrpSpPr>
          <p:cNvPr id="2" name="Group 27"/>
          <p:cNvGrpSpPr>
            <a:grpSpLocks noChangeAspect="1"/>
          </p:cNvGrpSpPr>
          <p:nvPr/>
        </p:nvGrpSpPr>
        <p:grpSpPr bwMode="auto">
          <a:xfrm>
            <a:off x="6024563" y="787400"/>
            <a:ext cx="969962" cy="552450"/>
            <a:chOff x="3903" y="5655"/>
            <a:chExt cx="1237" cy="706"/>
          </a:xfrm>
        </p:grpSpPr>
        <p:grpSp>
          <p:nvGrpSpPr>
            <p:cNvPr id="3" name="Group 28"/>
            <p:cNvGrpSpPr>
              <a:grpSpLocks noChangeAspect="1"/>
            </p:cNvGrpSpPr>
            <p:nvPr/>
          </p:nvGrpSpPr>
          <p:grpSpPr bwMode="auto">
            <a:xfrm>
              <a:off x="3903" y="5658"/>
              <a:ext cx="581" cy="703"/>
              <a:chOff x="3903" y="5658"/>
              <a:chExt cx="581" cy="703"/>
            </a:xfrm>
          </p:grpSpPr>
          <p:sp>
            <p:nvSpPr>
              <p:cNvPr id="83012" name="AutoShape 29"/>
              <p:cNvSpPr>
                <a:spLocks noChangeAspect="1" noChangeArrowheads="1"/>
              </p:cNvSpPr>
              <p:nvPr/>
            </p:nvSpPr>
            <p:spPr bwMode="auto">
              <a:xfrm>
                <a:off x="4246" y="5658"/>
                <a:ext cx="187" cy="128"/>
              </a:xfrm>
              <a:prstGeom prst="roundRect">
                <a:avLst>
                  <a:gd name="adj" fmla="val 9861"/>
                </a:avLst>
              </a:prstGeom>
              <a:gradFill rotWithShape="1">
                <a:gsLst>
                  <a:gs pos="0">
                    <a:srgbClr val="333333"/>
                  </a:gs>
                  <a:gs pos="50000">
                    <a:srgbClr val="FFCC99"/>
                  </a:gs>
                  <a:gs pos="100000">
                    <a:srgbClr val="333333"/>
                  </a:gs>
                </a:gsLst>
                <a:lin ang="0" scaled="1"/>
              </a:gradFill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3013" name="AutoShape 30"/>
              <p:cNvSpPr>
                <a:spLocks noChangeAspect="1" noChangeArrowheads="1"/>
              </p:cNvSpPr>
              <p:nvPr/>
            </p:nvSpPr>
            <p:spPr bwMode="auto">
              <a:xfrm>
                <a:off x="3903" y="5781"/>
                <a:ext cx="581" cy="580"/>
              </a:xfrm>
              <a:prstGeom prst="roundRect">
                <a:avLst>
                  <a:gd name="adj" fmla="val 9861"/>
                </a:avLst>
              </a:prstGeom>
              <a:gradFill rotWithShape="1">
                <a:gsLst>
                  <a:gs pos="0">
                    <a:srgbClr val="333333"/>
                  </a:gs>
                  <a:gs pos="50000">
                    <a:srgbClr val="FFCC99"/>
                  </a:gs>
                  <a:gs pos="100000">
                    <a:srgbClr val="333333"/>
                  </a:gs>
                </a:gsLst>
                <a:lin ang="0" scaled="1"/>
              </a:gradFill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4" name="Group 31"/>
            <p:cNvGrpSpPr>
              <a:grpSpLocks noChangeAspect="1"/>
            </p:cNvGrpSpPr>
            <p:nvPr/>
          </p:nvGrpSpPr>
          <p:grpSpPr bwMode="auto">
            <a:xfrm>
              <a:off x="4559" y="5655"/>
              <a:ext cx="581" cy="703"/>
              <a:chOff x="3903" y="5658"/>
              <a:chExt cx="581" cy="703"/>
            </a:xfrm>
          </p:grpSpPr>
          <p:sp>
            <p:nvSpPr>
              <p:cNvPr id="83010" name="AutoShape 32"/>
              <p:cNvSpPr>
                <a:spLocks noChangeAspect="1" noChangeArrowheads="1"/>
              </p:cNvSpPr>
              <p:nvPr/>
            </p:nvSpPr>
            <p:spPr bwMode="auto">
              <a:xfrm>
                <a:off x="4246" y="5658"/>
                <a:ext cx="187" cy="128"/>
              </a:xfrm>
              <a:prstGeom prst="roundRect">
                <a:avLst>
                  <a:gd name="adj" fmla="val 9861"/>
                </a:avLst>
              </a:prstGeom>
              <a:gradFill rotWithShape="1">
                <a:gsLst>
                  <a:gs pos="0">
                    <a:srgbClr val="333333"/>
                  </a:gs>
                  <a:gs pos="50000">
                    <a:srgbClr val="FFCC99"/>
                  </a:gs>
                  <a:gs pos="100000">
                    <a:srgbClr val="333333"/>
                  </a:gs>
                </a:gsLst>
                <a:lin ang="0" scaled="1"/>
              </a:gradFill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3011" name="AutoShape 33"/>
              <p:cNvSpPr>
                <a:spLocks noChangeAspect="1" noChangeArrowheads="1"/>
              </p:cNvSpPr>
              <p:nvPr/>
            </p:nvSpPr>
            <p:spPr bwMode="auto">
              <a:xfrm>
                <a:off x="3903" y="5781"/>
                <a:ext cx="581" cy="580"/>
              </a:xfrm>
              <a:prstGeom prst="roundRect">
                <a:avLst>
                  <a:gd name="adj" fmla="val 9861"/>
                </a:avLst>
              </a:prstGeom>
              <a:gradFill rotWithShape="1">
                <a:gsLst>
                  <a:gs pos="0">
                    <a:srgbClr val="333333"/>
                  </a:gs>
                  <a:gs pos="50000">
                    <a:srgbClr val="FFCC99"/>
                  </a:gs>
                  <a:gs pos="100000">
                    <a:srgbClr val="333333"/>
                  </a:gs>
                </a:gsLst>
                <a:lin ang="0" scaled="1"/>
              </a:gradFill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5" name="Group 34"/>
          <p:cNvGrpSpPr>
            <a:grpSpLocks noChangeAspect="1"/>
          </p:cNvGrpSpPr>
          <p:nvPr/>
        </p:nvGrpSpPr>
        <p:grpSpPr bwMode="auto">
          <a:xfrm>
            <a:off x="7818438" y="2162175"/>
            <a:ext cx="969962" cy="600075"/>
            <a:chOff x="10000" y="9944"/>
            <a:chExt cx="1237" cy="765"/>
          </a:xfrm>
        </p:grpSpPr>
        <p:grpSp>
          <p:nvGrpSpPr>
            <p:cNvPr id="6" name="Group 35"/>
            <p:cNvGrpSpPr>
              <a:grpSpLocks noChangeAspect="1"/>
            </p:cNvGrpSpPr>
            <p:nvPr/>
          </p:nvGrpSpPr>
          <p:grpSpPr bwMode="auto">
            <a:xfrm>
              <a:off x="10000" y="10003"/>
              <a:ext cx="1237" cy="706"/>
              <a:chOff x="3903" y="5655"/>
              <a:chExt cx="1237" cy="706"/>
            </a:xfrm>
          </p:grpSpPr>
          <p:grpSp>
            <p:nvGrpSpPr>
              <p:cNvPr id="7" name="Group 36"/>
              <p:cNvGrpSpPr>
                <a:grpSpLocks noChangeAspect="1"/>
              </p:cNvGrpSpPr>
              <p:nvPr/>
            </p:nvGrpSpPr>
            <p:grpSpPr bwMode="auto">
              <a:xfrm>
                <a:off x="3903" y="5658"/>
                <a:ext cx="581" cy="703"/>
                <a:chOff x="3903" y="5658"/>
                <a:chExt cx="581" cy="703"/>
              </a:xfrm>
            </p:grpSpPr>
            <p:sp>
              <p:nvSpPr>
                <p:cNvPr id="83006" name="AutoShape 37"/>
                <p:cNvSpPr>
                  <a:spLocks noChangeAspect="1" noChangeArrowheads="1"/>
                </p:cNvSpPr>
                <p:nvPr/>
              </p:nvSpPr>
              <p:spPr bwMode="auto">
                <a:xfrm>
                  <a:off x="4246" y="5658"/>
                  <a:ext cx="187" cy="128"/>
                </a:xfrm>
                <a:prstGeom prst="roundRect">
                  <a:avLst>
                    <a:gd name="adj" fmla="val 9861"/>
                  </a:avLst>
                </a:prstGeom>
                <a:gradFill rotWithShape="1">
                  <a:gsLst>
                    <a:gs pos="0">
                      <a:srgbClr val="3366FF"/>
                    </a:gs>
                    <a:gs pos="50000">
                      <a:srgbClr val="CCECFF"/>
                    </a:gs>
                    <a:gs pos="100000">
                      <a:srgbClr val="3366FF"/>
                    </a:gs>
                  </a:gsLst>
                  <a:lin ang="0" scaled="1"/>
                </a:gradFill>
                <a:ln w="158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3007" name="AutoShape 38"/>
                <p:cNvSpPr>
                  <a:spLocks noChangeAspect="1" noChangeArrowheads="1"/>
                </p:cNvSpPr>
                <p:nvPr/>
              </p:nvSpPr>
              <p:spPr bwMode="auto">
                <a:xfrm>
                  <a:off x="3903" y="5781"/>
                  <a:ext cx="581" cy="580"/>
                </a:xfrm>
                <a:prstGeom prst="roundRect">
                  <a:avLst>
                    <a:gd name="adj" fmla="val 9861"/>
                  </a:avLst>
                </a:prstGeom>
                <a:gradFill rotWithShape="1">
                  <a:gsLst>
                    <a:gs pos="0">
                      <a:srgbClr val="3366FF"/>
                    </a:gs>
                    <a:gs pos="50000">
                      <a:srgbClr val="CCECFF"/>
                    </a:gs>
                    <a:gs pos="100000">
                      <a:srgbClr val="3366FF"/>
                    </a:gs>
                  </a:gsLst>
                  <a:lin ang="0" scaled="1"/>
                </a:gradFill>
                <a:ln w="158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8" name="Group 39"/>
              <p:cNvGrpSpPr>
                <a:grpSpLocks noChangeAspect="1"/>
              </p:cNvGrpSpPr>
              <p:nvPr/>
            </p:nvGrpSpPr>
            <p:grpSpPr bwMode="auto">
              <a:xfrm>
                <a:off x="4559" y="5655"/>
                <a:ext cx="581" cy="703"/>
                <a:chOff x="3903" y="5658"/>
                <a:chExt cx="581" cy="703"/>
              </a:xfrm>
            </p:grpSpPr>
            <p:sp>
              <p:nvSpPr>
                <p:cNvPr id="83004" name="AutoShape 40"/>
                <p:cNvSpPr>
                  <a:spLocks noChangeAspect="1" noChangeArrowheads="1"/>
                </p:cNvSpPr>
                <p:nvPr/>
              </p:nvSpPr>
              <p:spPr bwMode="auto">
                <a:xfrm>
                  <a:off x="4246" y="5658"/>
                  <a:ext cx="187" cy="128"/>
                </a:xfrm>
                <a:prstGeom prst="roundRect">
                  <a:avLst>
                    <a:gd name="adj" fmla="val 9861"/>
                  </a:avLst>
                </a:prstGeom>
                <a:gradFill rotWithShape="1">
                  <a:gsLst>
                    <a:gs pos="0">
                      <a:srgbClr val="3366FF"/>
                    </a:gs>
                    <a:gs pos="50000">
                      <a:srgbClr val="CCECFF"/>
                    </a:gs>
                    <a:gs pos="100000">
                      <a:srgbClr val="3366FF"/>
                    </a:gs>
                  </a:gsLst>
                  <a:lin ang="0" scaled="1"/>
                </a:gradFill>
                <a:ln w="158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3005" name="AutoShape 41"/>
                <p:cNvSpPr>
                  <a:spLocks noChangeAspect="1" noChangeArrowheads="1"/>
                </p:cNvSpPr>
                <p:nvPr/>
              </p:nvSpPr>
              <p:spPr bwMode="auto">
                <a:xfrm>
                  <a:off x="3903" y="5781"/>
                  <a:ext cx="581" cy="580"/>
                </a:xfrm>
                <a:prstGeom prst="roundRect">
                  <a:avLst>
                    <a:gd name="adj" fmla="val 9861"/>
                  </a:avLst>
                </a:prstGeom>
                <a:gradFill rotWithShape="1">
                  <a:gsLst>
                    <a:gs pos="0">
                      <a:srgbClr val="3366FF"/>
                    </a:gs>
                    <a:gs pos="50000">
                      <a:srgbClr val="CCECFF"/>
                    </a:gs>
                    <a:gs pos="100000">
                      <a:srgbClr val="3366FF"/>
                    </a:gs>
                  </a:gsLst>
                  <a:lin ang="0" scaled="1"/>
                </a:gradFill>
                <a:ln w="158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sp>
          <p:nvSpPr>
            <p:cNvPr id="83000" name="AutoShape 42"/>
            <p:cNvSpPr>
              <a:spLocks noChangeAspect="1" noChangeArrowheads="1"/>
            </p:cNvSpPr>
            <p:nvPr/>
          </p:nvSpPr>
          <p:spPr bwMode="auto">
            <a:xfrm>
              <a:off x="10320" y="9944"/>
              <a:ext cx="244" cy="125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0000"/>
                </a:gs>
                <a:gs pos="10001">
                  <a:srgbClr val="000040"/>
                </a:gs>
                <a:gs pos="25000">
                  <a:srgbClr val="400040"/>
                </a:gs>
                <a:gs pos="37500">
                  <a:srgbClr val="8F0040"/>
                </a:gs>
                <a:gs pos="45000">
                  <a:srgbClr val="F27300"/>
                </a:gs>
                <a:gs pos="50000">
                  <a:srgbClr val="FFBF00"/>
                </a:gs>
                <a:gs pos="55000">
                  <a:srgbClr val="F27300"/>
                </a:gs>
                <a:gs pos="62500">
                  <a:srgbClr val="8F0040"/>
                </a:gs>
                <a:gs pos="75000">
                  <a:srgbClr val="400040"/>
                </a:gs>
                <a:gs pos="89999">
                  <a:srgbClr val="000040"/>
                </a:gs>
                <a:gs pos="100000">
                  <a:srgbClr val="000000"/>
                </a:gs>
              </a:gsLst>
              <a:lin ang="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001" name="AutoShape 43"/>
            <p:cNvSpPr>
              <a:spLocks noChangeAspect="1" noChangeArrowheads="1"/>
            </p:cNvSpPr>
            <p:nvPr/>
          </p:nvSpPr>
          <p:spPr bwMode="auto">
            <a:xfrm>
              <a:off x="10972" y="9947"/>
              <a:ext cx="244" cy="125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0000"/>
                </a:gs>
                <a:gs pos="10001">
                  <a:srgbClr val="000040"/>
                </a:gs>
                <a:gs pos="25000">
                  <a:srgbClr val="400040"/>
                </a:gs>
                <a:gs pos="37500">
                  <a:srgbClr val="8F0040"/>
                </a:gs>
                <a:gs pos="45000">
                  <a:srgbClr val="F27300"/>
                </a:gs>
                <a:gs pos="50000">
                  <a:srgbClr val="FFBF00"/>
                </a:gs>
                <a:gs pos="55000">
                  <a:srgbClr val="F27300"/>
                </a:gs>
                <a:gs pos="62500">
                  <a:srgbClr val="8F0040"/>
                </a:gs>
                <a:gs pos="75000">
                  <a:srgbClr val="400040"/>
                </a:gs>
                <a:gs pos="89999">
                  <a:srgbClr val="000040"/>
                </a:gs>
                <a:gs pos="100000">
                  <a:srgbClr val="000000"/>
                </a:gs>
              </a:gsLst>
              <a:lin ang="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21900" name="Text Box 44"/>
          <p:cNvSpPr txBox="1">
            <a:spLocks noChangeAspect="1" noChangeArrowheads="1"/>
          </p:cNvSpPr>
          <p:nvPr/>
        </p:nvSpPr>
        <p:spPr bwMode="auto">
          <a:xfrm>
            <a:off x="4583113" y="4389438"/>
            <a:ext cx="4270375" cy="2220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fr-FR"/>
          </a:p>
        </p:txBody>
      </p:sp>
      <p:sp>
        <p:nvSpPr>
          <p:cNvPr id="82974" name="Text Box 45"/>
          <p:cNvSpPr txBox="1">
            <a:spLocks noChangeAspect="1" noChangeArrowheads="1"/>
          </p:cNvSpPr>
          <p:nvPr/>
        </p:nvSpPr>
        <p:spPr bwMode="auto">
          <a:xfrm>
            <a:off x="400050" y="358775"/>
            <a:ext cx="2568575" cy="148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fr-FR"/>
          </a:p>
        </p:txBody>
      </p:sp>
      <p:sp>
        <p:nvSpPr>
          <p:cNvPr id="121902" name="AutoShape 46"/>
          <p:cNvSpPr>
            <a:spLocks noChangeAspect="1" noChangeArrowheads="1"/>
          </p:cNvSpPr>
          <p:nvPr/>
        </p:nvSpPr>
        <p:spPr bwMode="auto">
          <a:xfrm>
            <a:off x="962025" y="1806575"/>
            <a:ext cx="200025" cy="385763"/>
          </a:xfrm>
          <a:prstGeom prst="upArrow">
            <a:avLst>
              <a:gd name="adj1" fmla="val 50000"/>
              <a:gd name="adj2" fmla="val 48214"/>
            </a:avLst>
          </a:prstGeom>
          <a:solidFill>
            <a:srgbClr val="FF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1903" name="AutoShape 47"/>
          <p:cNvSpPr>
            <a:spLocks noChangeAspect="1" noChangeArrowheads="1"/>
          </p:cNvSpPr>
          <p:nvPr/>
        </p:nvSpPr>
        <p:spPr bwMode="auto">
          <a:xfrm>
            <a:off x="2400300" y="4189413"/>
            <a:ext cx="198438" cy="565150"/>
          </a:xfrm>
          <a:prstGeom prst="downArrow">
            <a:avLst>
              <a:gd name="adj1" fmla="val 50000"/>
              <a:gd name="adj2" fmla="val 71200"/>
            </a:avLst>
          </a:prstGeom>
          <a:solidFill>
            <a:srgbClr val="FF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1904" name="AutoShape 48"/>
          <p:cNvSpPr>
            <a:spLocks noChangeAspect="1" noChangeArrowheads="1"/>
          </p:cNvSpPr>
          <p:nvPr/>
        </p:nvSpPr>
        <p:spPr bwMode="auto">
          <a:xfrm>
            <a:off x="6572250" y="4210050"/>
            <a:ext cx="200025" cy="519113"/>
          </a:xfrm>
          <a:prstGeom prst="downArrow">
            <a:avLst>
              <a:gd name="adj1" fmla="val 50000"/>
              <a:gd name="adj2" fmla="val 64881"/>
            </a:avLst>
          </a:prstGeom>
          <a:solidFill>
            <a:srgbClr val="FF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2978" name="Rectangle 49"/>
          <p:cNvSpPr>
            <a:spLocks noChangeAspect="1" noChangeArrowheads="1"/>
          </p:cNvSpPr>
          <p:nvPr/>
        </p:nvSpPr>
        <p:spPr bwMode="auto">
          <a:xfrm>
            <a:off x="422275" y="206375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2979" name="Rectangle 50"/>
          <p:cNvSpPr>
            <a:spLocks noChangeAspect="1" noChangeArrowheads="1"/>
          </p:cNvSpPr>
          <p:nvPr/>
        </p:nvSpPr>
        <p:spPr bwMode="auto">
          <a:xfrm>
            <a:off x="422275" y="5075238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1907" name="WordArt 51"/>
          <p:cNvSpPr>
            <a:spLocks noChangeAspect="1" noChangeArrowheads="1" noChangeShapeType="1" noTextEdit="1"/>
          </p:cNvSpPr>
          <p:nvPr/>
        </p:nvSpPr>
        <p:spPr bwMode="auto">
          <a:xfrm>
            <a:off x="5876925" y="2874963"/>
            <a:ext cx="1058863" cy="317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rPr>
              <a:t>جزء التشغيل</a:t>
            </a:r>
            <a:endParaRPr lang="fr-FR" b="1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cs typeface="Arabic Transparent"/>
            </a:endParaRPr>
          </a:p>
        </p:txBody>
      </p:sp>
      <p:sp>
        <p:nvSpPr>
          <p:cNvPr id="121908" name="WordArt 52"/>
          <p:cNvSpPr>
            <a:spLocks noChangeAspect="1" noChangeArrowheads="1" noChangeShapeType="1" noTextEdit="1"/>
          </p:cNvSpPr>
          <p:nvPr/>
        </p:nvSpPr>
        <p:spPr bwMode="auto">
          <a:xfrm>
            <a:off x="3613150" y="2911475"/>
            <a:ext cx="1376363" cy="317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1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rPr>
              <a:t>الواجهات(الروابط)</a:t>
            </a:r>
            <a:endParaRPr lang="fr-FR" sz="1600" b="1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cs typeface="Arabic Transparent"/>
            </a:endParaRPr>
          </a:p>
        </p:txBody>
      </p:sp>
      <p:sp>
        <p:nvSpPr>
          <p:cNvPr id="121909" name="WordArt 53"/>
          <p:cNvSpPr>
            <a:spLocks noChangeAspect="1" noChangeArrowheads="1" noChangeShapeType="1" noTextEdit="1"/>
          </p:cNvSpPr>
          <p:nvPr/>
        </p:nvSpPr>
        <p:spPr bwMode="auto">
          <a:xfrm>
            <a:off x="2054225" y="3089275"/>
            <a:ext cx="1011238" cy="3190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rPr>
              <a:t>جزء التحكم</a:t>
            </a:r>
            <a:endParaRPr lang="fr-FR" b="1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cs typeface="Arabic Transparent"/>
            </a:endParaRPr>
          </a:p>
        </p:txBody>
      </p:sp>
      <p:sp>
        <p:nvSpPr>
          <p:cNvPr id="121910" name="AutoShape 54"/>
          <p:cNvSpPr>
            <a:spLocks noChangeAspect="1" noChangeArrowheads="1"/>
          </p:cNvSpPr>
          <p:nvPr/>
        </p:nvSpPr>
        <p:spPr bwMode="auto">
          <a:xfrm>
            <a:off x="1592263" y="2608263"/>
            <a:ext cx="230187" cy="146050"/>
          </a:xfrm>
          <a:prstGeom prst="rightArrow">
            <a:avLst>
              <a:gd name="adj1" fmla="val 50000"/>
              <a:gd name="adj2" fmla="val 39402"/>
            </a:avLst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2984" name="Rectangle 55"/>
          <p:cNvSpPr>
            <a:spLocks noChangeAspect="1" noChangeArrowheads="1"/>
          </p:cNvSpPr>
          <p:nvPr/>
        </p:nvSpPr>
        <p:spPr bwMode="auto">
          <a:xfrm>
            <a:off x="3613150" y="2454275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2985" name="Rectangle 56"/>
          <p:cNvSpPr>
            <a:spLocks noChangeAspect="1" noChangeArrowheads="1"/>
          </p:cNvSpPr>
          <p:nvPr/>
        </p:nvSpPr>
        <p:spPr bwMode="auto">
          <a:xfrm>
            <a:off x="3613150" y="2771775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2986" name="Rectangle 57"/>
          <p:cNvSpPr>
            <a:spLocks noChangeAspect="1" noChangeArrowheads="1"/>
          </p:cNvSpPr>
          <p:nvPr/>
        </p:nvSpPr>
        <p:spPr bwMode="auto">
          <a:xfrm>
            <a:off x="3613150" y="3089275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2987" name="Rectangle 58"/>
          <p:cNvSpPr>
            <a:spLocks noChangeAspect="1" noChangeArrowheads="1"/>
          </p:cNvSpPr>
          <p:nvPr/>
        </p:nvSpPr>
        <p:spPr bwMode="auto">
          <a:xfrm>
            <a:off x="3613150" y="340836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1915" name="Rectangle 59"/>
          <p:cNvSpPr>
            <a:spLocks noChangeArrowheads="1"/>
          </p:cNvSpPr>
          <p:nvPr/>
        </p:nvSpPr>
        <p:spPr bwMode="auto">
          <a:xfrm>
            <a:off x="6299200" y="3141663"/>
            <a:ext cx="577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fr-FR" b="1">
                <a:solidFill>
                  <a:srgbClr val="0000FF"/>
                </a:solidFill>
                <a:cs typeface="Times New Roman" pitchFamily="18" charset="0"/>
              </a:rPr>
              <a:t>PO</a:t>
            </a:r>
            <a:r>
              <a:rPr lang="fr-FR"/>
              <a:t> </a:t>
            </a:r>
          </a:p>
        </p:txBody>
      </p:sp>
      <p:grpSp>
        <p:nvGrpSpPr>
          <p:cNvPr id="9" name="Group 60"/>
          <p:cNvGrpSpPr>
            <a:grpSpLocks noChangeAspect="1"/>
          </p:cNvGrpSpPr>
          <p:nvPr/>
        </p:nvGrpSpPr>
        <p:grpSpPr bwMode="auto">
          <a:xfrm>
            <a:off x="7747000" y="5726113"/>
            <a:ext cx="820738" cy="506412"/>
            <a:chOff x="10000" y="9944"/>
            <a:chExt cx="1237" cy="765"/>
          </a:xfrm>
        </p:grpSpPr>
        <p:grpSp>
          <p:nvGrpSpPr>
            <p:cNvPr id="10" name="Group 61"/>
            <p:cNvGrpSpPr>
              <a:grpSpLocks noChangeAspect="1"/>
            </p:cNvGrpSpPr>
            <p:nvPr/>
          </p:nvGrpSpPr>
          <p:grpSpPr bwMode="auto">
            <a:xfrm>
              <a:off x="10000" y="10003"/>
              <a:ext cx="1237" cy="706"/>
              <a:chOff x="3903" y="5655"/>
              <a:chExt cx="1237" cy="706"/>
            </a:xfrm>
          </p:grpSpPr>
          <p:grpSp>
            <p:nvGrpSpPr>
              <p:cNvPr id="11" name="Group 62"/>
              <p:cNvGrpSpPr>
                <a:grpSpLocks noChangeAspect="1"/>
              </p:cNvGrpSpPr>
              <p:nvPr/>
            </p:nvGrpSpPr>
            <p:grpSpPr bwMode="auto">
              <a:xfrm>
                <a:off x="3903" y="5658"/>
                <a:ext cx="581" cy="703"/>
                <a:chOff x="3903" y="5658"/>
                <a:chExt cx="581" cy="703"/>
              </a:xfrm>
            </p:grpSpPr>
            <p:sp>
              <p:nvSpPr>
                <p:cNvPr id="82997" name="AutoShape 63"/>
                <p:cNvSpPr>
                  <a:spLocks noChangeAspect="1" noChangeArrowheads="1"/>
                </p:cNvSpPr>
                <p:nvPr/>
              </p:nvSpPr>
              <p:spPr bwMode="auto">
                <a:xfrm>
                  <a:off x="4246" y="5658"/>
                  <a:ext cx="187" cy="128"/>
                </a:xfrm>
                <a:prstGeom prst="roundRect">
                  <a:avLst>
                    <a:gd name="adj" fmla="val 9861"/>
                  </a:avLst>
                </a:prstGeom>
                <a:gradFill rotWithShape="1">
                  <a:gsLst>
                    <a:gs pos="0">
                      <a:srgbClr val="3366FF"/>
                    </a:gs>
                    <a:gs pos="50000">
                      <a:srgbClr val="CCECFF"/>
                    </a:gs>
                    <a:gs pos="100000">
                      <a:srgbClr val="3366FF"/>
                    </a:gs>
                  </a:gsLst>
                  <a:lin ang="0" scaled="1"/>
                </a:gradFill>
                <a:ln w="158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2998" name="AutoShape 64"/>
                <p:cNvSpPr>
                  <a:spLocks noChangeAspect="1" noChangeArrowheads="1"/>
                </p:cNvSpPr>
                <p:nvPr/>
              </p:nvSpPr>
              <p:spPr bwMode="auto">
                <a:xfrm>
                  <a:off x="3903" y="5781"/>
                  <a:ext cx="581" cy="580"/>
                </a:xfrm>
                <a:prstGeom prst="roundRect">
                  <a:avLst>
                    <a:gd name="adj" fmla="val 9861"/>
                  </a:avLst>
                </a:prstGeom>
                <a:gradFill rotWithShape="1">
                  <a:gsLst>
                    <a:gs pos="0">
                      <a:srgbClr val="3366FF"/>
                    </a:gs>
                    <a:gs pos="50000">
                      <a:srgbClr val="CCECFF"/>
                    </a:gs>
                    <a:gs pos="100000">
                      <a:srgbClr val="3366FF"/>
                    </a:gs>
                  </a:gsLst>
                  <a:lin ang="0" scaled="1"/>
                </a:gradFill>
                <a:ln w="158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2" name="Group 65"/>
              <p:cNvGrpSpPr>
                <a:grpSpLocks noChangeAspect="1"/>
              </p:cNvGrpSpPr>
              <p:nvPr/>
            </p:nvGrpSpPr>
            <p:grpSpPr bwMode="auto">
              <a:xfrm>
                <a:off x="4559" y="5655"/>
                <a:ext cx="581" cy="703"/>
                <a:chOff x="3903" y="5658"/>
                <a:chExt cx="581" cy="703"/>
              </a:xfrm>
            </p:grpSpPr>
            <p:sp>
              <p:nvSpPr>
                <p:cNvPr id="82995" name="AutoShape 66"/>
                <p:cNvSpPr>
                  <a:spLocks noChangeAspect="1" noChangeArrowheads="1"/>
                </p:cNvSpPr>
                <p:nvPr/>
              </p:nvSpPr>
              <p:spPr bwMode="auto">
                <a:xfrm>
                  <a:off x="4246" y="5658"/>
                  <a:ext cx="187" cy="128"/>
                </a:xfrm>
                <a:prstGeom prst="roundRect">
                  <a:avLst>
                    <a:gd name="adj" fmla="val 9861"/>
                  </a:avLst>
                </a:prstGeom>
                <a:gradFill rotWithShape="1">
                  <a:gsLst>
                    <a:gs pos="0">
                      <a:srgbClr val="3366FF"/>
                    </a:gs>
                    <a:gs pos="50000">
                      <a:srgbClr val="CCECFF"/>
                    </a:gs>
                    <a:gs pos="100000">
                      <a:srgbClr val="3366FF"/>
                    </a:gs>
                  </a:gsLst>
                  <a:lin ang="0" scaled="1"/>
                </a:gradFill>
                <a:ln w="158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2996" name="AutoShape 67"/>
                <p:cNvSpPr>
                  <a:spLocks noChangeAspect="1" noChangeArrowheads="1"/>
                </p:cNvSpPr>
                <p:nvPr/>
              </p:nvSpPr>
              <p:spPr bwMode="auto">
                <a:xfrm>
                  <a:off x="3903" y="5781"/>
                  <a:ext cx="581" cy="580"/>
                </a:xfrm>
                <a:prstGeom prst="roundRect">
                  <a:avLst>
                    <a:gd name="adj" fmla="val 9861"/>
                  </a:avLst>
                </a:prstGeom>
                <a:gradFill rotWithShape="1">
                  <a:gsLst>
                    <a:gs pos="0">
                      <a:srgbClr val="3366FF"/>
                    </a:gs>
                    <a:gs pos="50000">
                      <a:srgbClr val="CCECFF"/>
                    </a:gs>
                    <a:gs pos="100000">
                      <a:srgbClr val="3366FF"/>
                    </a:gs>
                  </a:gsLst>
                  <a:lin ang="0" scaled="1"/>
                </a:gradFill>
                <a:ln w="158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sp>
          <p:nvSpPr>
            <p:cNvPr id="82991" name="AutoShape 68"/>
            <p:cNvSpPr>
              <a:spLocks noChangeAspect="1" noChangeArrowheads="1"/>
            </p:cNvSpPr>
            <p:nvPr/>
          </p:nvSpPr>
          <p:spPr bwMode="auto">
            <a:xfrm>
              <a:off x="10320" y="9944"/>
              <a:ext cx="244" cy="125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0000"/>
                </a:gs>
                <a:gs pos="10001">
                  <a:srgbClr val="000040"/>
                </a:gs>
                <a:gs pos="25000">
                  <a:srgbClr val="400040"/>
                </a:gs>
                <a:gs pos="37500">
                  <a:srgbClr val="8F0040"/>
                </a:gs>
                <a:gs pos="45000">
                  <a:srgbClr val="F27300"/>
                </a:gs>
                <a:gs pos="50000">
                  <a:srgbClr val="FFBF00"/>
                </a:gs>
                <a:gs pos="55000">
                  <a:srgbClr val="F27300"/>
                </a:gs>
                <a:gs pos="62500">
                  <a:srgbClr val="8F0040"/>
                </a:gs>
                <a:gs pos="75000">
                  <a:srgbClr val="400040"/>
                </a:gs>
                <a:gs pos="89999">
                  <a:srgbClr val="000040"/>
                </a:gs>
                <a:gs pos="100000">
                  <a:srgbClr val="000000"/>
                </a:gs>
              </a:gsLst>
              <a:lin ang="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992" name="AutoShape 69"/>
            <p:cNvSpPr>
              <a:spLocks noChangeAspect="1" noChangeArrowheads="1"/>
            </p:cNvSpPr>
            <p:nvPr/>
          </p:nvSpPr>
          <p:spPr bwMode="auto">
            <a:xfrm>
              <a:off x="10972" y="9947"/>
              <a:ext cx="244" cy="125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0000"/>
                </a:gs>
                <a:gs pos="10001">
                  <a:srgbClr val="000040"/>
                </a:gs>
                <a:gs pos="25000">
                  <a:srgbClr val="400040"/>
                </a:gs>
                <a:gs pos="37500">
                  <a:srgbClr val="8F0040"/>
                </a:gs>
                <a:gs pos="45000">
                  <a:srgbClr val="F27300"/>
                </a:gs>
                <a:gs pos="50000">
                  <a:srgbClr val="FFBF00"/>
                </a:gs>
                <a:gs pos="55000">
                  <a:srgbClr val="F27300"/>
                </a:gs>
                <a:gs pos="62500">
                  <a:srgbClr val="8F0040"/>
                </a:gs>
                <a:gs pos="75000">
                  <a:srgbClr val="400040"/>
                </a:gs>
                <a:gs pos="89999">
                  <a:srgbClr val="000040"/>
                </a:gs>
                <a:gs pos="100000">
                  <a:srgbClr val="000000"/>
                </a:gs>
              </a:gsLst>
              <a:lin ang="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1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21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21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21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121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121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121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" dur="500"/>
                                        <p:tgtEl>
                                          <p:spTgt spid="121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121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" dur="500"/>
                                        <p:tgtEl>
                                          <p:spTgt spid="121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500"/>
                                        <p:tgtEl>
                                          <p:spTgt spid="121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8" dur="500"/>
                                        <p:tgtEl>
                                          <p:spTgt spid="121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3" dur="500"/>
                                        <p:tgtEl>
                                          <p:spTgt spid="121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8" dur="500"/>
                                        <p:tgtEl>
                                          <p:spTgt spid="121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3" dur="500"/>
                                        <p:tgtEl>
                                          <p:spTgt spid="121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8" dur="500"/>
                                        <p:tgtEl>
                                          <p:spTgt spid="121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3" dur="500"/>
                                        <p:tgtEl>
                                          <p:spTgt spid="121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8" dur="500"/>
                                        <p:tgtEl>
                                          <p:spTgt spid="121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8" dur="500"/>
                                        <p:tgtEl>
                                          <p:spTgt spid="121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3" dur="500"/>
                                        <p:tgtEl>
                                          <p:spTgt spid="121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8" dur="500"/>
                                        <p:tgtEl>
                                          <p:spTgt spid="121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1" dur="500"/>
                                        <p:tgtEl>
                                          <p:spTgt spid="121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9" dur="500"/>
                                        <p:tgtEl>
                                          <p:spTgt spid="121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4" dur="500"/>
                                        <p:tgtEl>
                                          <p:spTgt spid="121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4" dur="500"/>
                                        <p:tgtEl>
                                          <p:spTgt spid="121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9" dur="500"/>
                                        <p:tgtEl>
                                          <p:spTgt spid="121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4" dur="500"/>
                                        <p:tgtEl>
                                          <p:spTgt spid="121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9" dur="500"/>
                                        <p:tgtEl>
                                          <p:spTgt spid="121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4" dur="500"/>
                                        <p:tgtEl>
                                          <p:spTgt spid="121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9" dur="500"/>
                                        <p:tgtEl>
                                          <p:spTgt spid="121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4" dur="500"/>
                                        <p:tgtEl>
                                          <p:spTgt spid="121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62" grpId="0" animBg="1"/>
      <p:bldP spid="121863" grpId="0" animBg="1"/>
      <p:bldP spid="121864" grpId="0" animBg="1"/>
      <p:bldP spid="121865" grpId="0" animBg="1"/>
      <p:bldP spid="121866" grpId="0" animBg="1"/>
      <p:bldP spid="121867" grpId="0" animBg="1"/>
      <p:bldP spid="121868" grpId="0" animBg="1"/>
      <p:bldP spid="121869" grpId="0" animBg="1"/>
      <p:bldP spid="121870" grpId="0" animBg="1"/>
      <p:bldP spid="121871" grpId="0" animBg="1"/>
      <p:bldP spid="121872" grpId="0" animBg="1"/>
      <p:bldP spid="121873" grpId="0"/>
      <p:bldP spid="121874" grpId="0"/>
      <p:bldP spid="121875" grpId="0" animBg="1"/>
      <p:bldP spid="121877" grpId="0" animBg="1"/>
      <p:bldP spid="121878" grpId="0"/>
      <p:bldP spid="121880" grpId="0"/>
      <p:bldP spid="121881" grpId="0"/>
      <p:bldP spid="121882" grpId="0" animBg="1"/>
      <p:bldP spid="121900" grpId="0" animBg="1"/>
      <p:bldP spid="121902" grpId="0" animBg="1"/>
      <p:bldP spid="121903" grpId="0" animBg="1"/>
      <p:bldP spid="121904" grpId="0" animBg="1"/>
      <p:bldP spid="121907" grpId="0" animBg="1"/>
      <p:bldP spid="121908" grpId="0" animBg="1"/>
      <p:bldP spid="121909" grpId="0" animBg="1"/>
      <p:bldP spid="121910" grpId="0" animBg="1"/>
      <p:bldP spid="121915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3" name="Connecteur droit 132"/>
          <p:cNvCxnSpPr/>
          <p:nvPr/>
        </p:nvCxnSpPr>
        <p:spPr>
          <a:xfrm rot="16200000" flipH="1" flipV="1">
            <a:off x="3611944" y="4636659"/>
            <a:ext cx="1011269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2" name="Connecteur droit 131"/>
          <p:cNvCxnSpPr/>
          <p:nvPr/>
        </p:nvCxnSpPr>
        <p:spPr>
          <a:xfrm rot="16200000" flipH="1" flipV="1">
            <a:off x="3504394" y="4637876"/>
            <a:ext cx="1011269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0661" name="Line 103"/>
          <p:cNvSpPr>
            <a:spLocks noChangeAspect="1" noChangeShapeType="1"/>
          </p:cNvSpPr>
          <p:nvPr/>
        </p:nvSpPr>
        <p:spPr bwMode="auto">
          <a:xfrm>
            <a:off x="3014641" y="3081318"/>
            <a:ext cx="0" cy="422275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>
            <a:prstShdw prst="shdw17" dist="17961" dir="2700000">
              <a:srgbClr val="000000"/>
            </a:prstShdw>
          </a:effectLst>
        </p:spPr>
        <p:txBody>
          <a:bodyPr/>
          <a:lstStyle/>
          <a:p>
            <a:endParaRPr lang="fr-FR"/>
          </a:p>
        </p:txBody>
      </p:sp>
      <p:sp>
        <p:nvSpPr>
          <p:cNvPr id="70662" name="AutoShape 104"/>
          <p:cNvSpPr>
            <a:spLocks noChangeAspect="1" noChangeArrowheads="1"/>
          </p:cNvSpPr>
          <p:nvPr/>
        </p:nvSpPr>
        <p:spPr bwMode="auto">
          <a:xfrm rot="10800000">
            <a:off x="1833541" y="1776393"/>
            <a:ext cx="623888" cy="295275"/>
          </a:xfrm>
          <a:prstGeom prst="triangle">
            <a:avLst>
              <a:gd name="adj" fmla="val 49227"/>
            </a:avLst>
          </a:prstGeom>
          <a:gradFill rotWithShape="1">
            <a:gsLst>
              <a:gs pos="0">
                <a:srgbClr val="008080"/>
              </a:gs>
              <a:gs pos="50000">
                <a:srgbClr val="CCFFFF"/>
              </a:gs>
              <a:gs pos="100000">
                <a:srgbClr val="008080"/>
              </a:gs>
            </a:gsLst>
            <a:lin ang="0" scaled="1"/>
          </a:gradFill>
          <a:ln w="22225">
            <a:noFill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0663" name="AutoShape 105"/>
          <p:cNvSpPr>
            <a:spLocks noChangeAspect="1" noChangeArrowheads="1"/>
          </p:cNvSpPr>
          <p:nvPr/>
        </p:nvSpPr>
        <p:spPr bwMode="auto">
          <a:xfrm>
            <a:off x="2419329" y="3086081"/>
            <a:ext cx="92075" cy="271463"/>
          </a:xfrm>
          <a:prstGeom prst="roundRect">
            <a:avLst>
              <a:gd name="adj" fmla="val 36282"/>
            </a:avLst>
          </a:prstGeom>
          <a:solidFill>
            <a:srgbClr val="80808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0664" name="AutoShape 106"/>
          <p:cNvSpPr>
            <a:spLocks noChangeAspect="1" noChangeArrowheads="1"/>
          </p:cNvSpPr>
          <p:nvPr/>
        </p:nvSpPr>
        <p:spPr bwMode="auto">
          <a:xfrm rot="19965181">
            <a:off x="5937229" y="2782868"/>
            <a:ext cx="1281113" cy="125413"/>
          </a:xfrm>
          <a:prstGeom prst="roundRect">
            <a:avLst>
              <a:gd name="adj" fmla="val 34120"/>
            </a:avLst>
          </a:prstGeom>
          <a:gradFill rotWithShape="1">
            <a:gsLst>
              <a:gs pos="0">
                <a:srgbClr val="5E4700"/>
              </a:gs>
              <a:gs pos="50000">
                <a:srgbClr val="CC9900"/>
              </a:gs>
              <a:gs pos="100000">
                <a:srgbClr val="5E4700"/>
              </a:gs>
            </a:gsLst>
            <a:lin ang="5400000" scaled="1"/>
          </a:gradFill>
          <a:ln w="9525">
            <a:round/>
            <a:headEnd/>
            <a:tailEnd/>
          </a:ln>
          <a:scene3d>
            <a:camera prst="legacyPerspectiveTopRight">
              <a:rot lat="21299997" lon="19799998" rev="0"/>
            </a:camera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CC9900"/>
            </a:extrusionClr>
          </a:sp3d>
        </p:spPr>
        <p:txBody>
          <a:bodyPr>
            <a:flatTx/>
          </a:bodyPr>
          <a:lstStyle/>
          <a:p>
            <a:endParaRPr lang="fr-FR"/>
          </a:p>
        </p:txBody>
      </p:sp>
      <p:sp>
        <p:nvSpPr>
          <p:cNvPr id="70665" name="Line 107"/>
          <p:cNvSpPr>
            <a:spLocks noChangeAspect="1" noChangeShapeType="1"/>
          </p:cNvSpPr>
          <p:nvPr/>
        </p:nvSpPr>
        <p:spPr bwMode="auto">
          <a:xfrm>
            <a:off x="1811316" y="1035031"/>
            <a:ext cx="6477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0666" name="Line 108"/>
          <p:cNvSpPr>
            <a:spLocks noChangeAspect="1" noChangeShapeType="1"/>
          </p:cNvSpPr>
          <p:nvPr/>
        </p:nvSpPr>
        <p:spPr bwMode="auto">
          <a:xfrm>
            <a:off x="1827191" y="1025506"/>
            <a:ext cx="0" cy="77787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0667" name="Line 109"/>
          <p:cNvSpPr>
            <a:spLocks noChangeAspect="1" noChangeShapeType="1"/>
          </p:cNvSpPr>
          <p:nvPr/>
        </p:nvSpPr>
        <p:spPr bwMode="auto">
          <a:xfrm>
            <a:off x="2443141" y="1025506"/>
            <a:ext cx="0" cy="77787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0668" name="Line 110"/>
          <p:cNvSpPr>
            <a:spLocks noChangeAspect="1" noChangeShapeType="1"/>
          </p:cNvSpPr>
          <p:nvPr/>
        </p:nvSpPr>
        <p:spPr bwMode="auto">
          <a:xfrm rot="21360000" flipH="1">
            <a:off x="2185966" y="1809731"/>
            <a:ext cx="269875" cy="223838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0669" name="Line 111"/>
          <p:cNvSpPr>
            <a:spLocks noChangeAspect="1" noChangeShapeType="1"/>
          </p:cNvSpPr>
          <p:nvPr/>
        </p:nvSpPr>
        <p:spPr bwMode="auto">
          <a:xfrm>
            <a:off x="2079604" y="2025631"/>
            <a:ext cx="0" cy="4445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0670" name="Line 112"/>
          <p:cNvSpPr>
            <a:spLocks noChangeAspect="1" noChangeShapeType="1"/>
          </p:cNvSpPr>
          <p:nvPr/>
        </p:nvSpPr>
        <p:spPr bwMode="auto">
          <a:xfrm>
            <a:off x="2206604" y="2024043"/>
            <a:ext cx="0" cy="4445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0671" name="Line 113"/>
          <p:cNvSpPr>
            <a:spLocks noChangeAspect="1" noChangeShapeType="1"/>
          </p:cNvSpPr>
          <p:nvPr/>
        </p:nvSpPr>
        <p:spPr bwMode="auto">
          <a:xfrm flipV="1">
            <a:off x="3113066" y="2527281"/>
            <a:ext cx="0" cy="963613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>
            <a:prstShdw prst="shdw17" dist="17961" dir="2700000">
              <a:srgbClr val="000000"/>
            </a:prstShdw>
          </a:effectLst>
        </p:spPr>
        <p:txBody>
          <a:bodyPr/>
          <a:lstStyle/>
          <a:p>
            <a:endParaRPr lang="fr-FR"/>
          </a:p>
        </p:txBody>
      </p:sp>
      <p:sp>
        <p:nvSpPr>
          <p:cNvPr id="70672" name="Line 114"/>
          <p:cNvSpPr>
            <a:spLocks noChangeAspect="1" noChangeShapeType="1"/>
          </p:cNvSpPr>
          <p:nvPr/>
        </p:nvSpPr>
        <p:spPr bwMode="auto">
          <a:xfrm flipV="1">
            <a:off x="1917679" y="2539981"/>
            <a:ext cx="0" cy="569913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>
            <a:prstShdw prst="shdw17" dist="17961" dir="2700000">
              <a:srgbClr val="000000"/>
            </a:prstShdw>
          </a:effectLst>
        </p:spPr>
        <p:txBody>
          <a:bodyPr/>
          <a:lstStyle/>
          <a:p>
            <a:endParaRPr lang="fr-FR"/>
          </a:p>
        </p:txBody>
      </p:sp>
      <p:sp>
        <p:nvSpPr>
          <p:cNvPr id="70673" name="Line 115"/>
          <p:cNvSpPr>
            <a:spLocks noChangeAspect="1" noChangeShapeType="1"/>
          </p:cNvSpPr>
          <p:nvPr/>
        </p:nvSpPr>
        <p:spPr bwMode="auto">
          <a:xfrm>
            <a:off x="3097191" y="2546331"/>
            <a:ext cx="31115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>
            <a:prstShdw prst="shdw17" dist="17961" dir="2700000">
              <a:srgbClr val="000000"/>
            </a:prstShdw>
          </a:effectLst>
        </p:spPr>
        <p:txBody>
          <a:bodyPr/>
          <a:lstStyle/>
          <a:p>
            <a:endParaRPr lang="fr-FR"/>
          </a:p>
        </p:txBody>
      </p:sp>
      <p:sp>
        <p:nvSpPr>
          <p:cNvPr id="70674" name="Line 116"/>
          <p:cNvSpPr>
            <a:spLocks noChangeAspect="1" noChangeShapeType="1"/>
          </p:cNvSpPr>
          <p:nvPr/>
        </p:nvSpPr>
        <p:spPr bwMode="auto">
          <a:xfrm>
            <a:off x="1620816" y="2557443"/>
            <a:ext cx="31115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>
            <a:prstShdw prst="shdw17" dist="17961" dir="2700000">
              <a:srgbClr val="000000"/>
            </a:prstShdw>
          </a:effectLst>
        </p:spPr>
        <p:txBody>
          <a:bodyPr/>
          <a:lstStyle/>
          <a:p>
            <a:endParaRPr lang="fr-FR"/>
          </a:p>
        </p:txBody>
      </p:sp>
      <p:grpSp>
        <p:nvGrpSpPr>
          <p:cNvPr id="2" name="Group 117"/>
          <p:cNvGrpSpPr>
            <a:grpSpLocks noChangeAspect="1"/>
          </p:cNvGrpSpPr>
          <p:nvPr/>
        </p:nvGrpSpPr>
        <p:grpSpPr bwMode="auto">
          <a:xfrm>
            <a:off x="3208316" y="2609831"/>
            <a:ext cx="311150" cy="95250"/>
            <a:chOff x="7135" y="11515"/>
            <a:chExt cx="480" cy="148"/>
          </a:xfrm>
        </p:grpSpPr>
        <p:sp>
          <p:nvSpPr>
            <p:cNvPr id="70757" name="AutoShape 118"/>
            <p:cNvSpPr>
              <a:spLocks noChangeAspect="1" noChangeArrowheads="1"/>
            </p:cNvSpPr>
            <p:nvPr/>
          </p:nvSpPr>
          <p:spPr bwMode="auto">
            <a:xfrm>
              <a:off x="7167" y="11515"/>
              <a:ext cx="153" cy="136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758" name="Line 119"/>
            <p:cNvSpPr>
              <a:spLocks noChangeAspect="1" noChangeShapeType="1"/>
            </p:cNvSpPr>
            <p:nvPr/>
          </p:nvSpPr>
          <p:spPr bwMode="auto">
            <a:xfrm>
              <a:off x="7135" y="11663"/>
              <a:ext cx="48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" name="Group 120"/>
          <p:cNvGrpSpPr>
            <a:grpSpLocks noChangeAspect="1"/>
          </p:cNvGrpSpPr>
          <p:nvPr/>
        </p:nvGrpSpPr>
        <p:grpSpPr bwMode="auto">
          <a:xfrm flipH="1">
            <a:off x="1500166" y="2616181"/>
            <a:ext cx="311150" cy="80963"/>
            <a:chOff x="7135" y="11515"/>
            <a:chExt cx="480" cy="148"/>
          </a:xfrm>
        </p:grpSpPr>
        <p:sp>
          <p:nvSpPr>
            <p:cNvPr id="70755" name="AutoShape 121"/>
            <p:cNvSpPr>
              <a:spLocks noChangeAspect="1" noChangeArrowheads="1"/>
            </p:cNvSpPr>
            <p:nvPr/>
          </p:nvSpPr>
          <p:spPr bwMode="auto">
            <a:xfrm>
              <a:off x="7167" y="11515"/>
              <a:ext cx="153" cy="136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756" name="Line 122"/>
            <p:cNvSpPr>
              <a:spLocks noChangeAspect="1" noChangeShapeType="1"/>
            </p:cNvSpPr>
            <p:nvPr/>
          </p:nvSpPr>
          <p:spPr bwMode="auto">
            <a:xfrm>
              <a:off x="7135" y="11663"/>
              <a:ext cx="48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0677" name="Rectangle 123"/>
          <p:cNvSpPr>
            <a:spLocks noChangeAspect="1" noChangeArrowheads="1"/>
          </p:cNvSpPr>
          <p:nvPr/>
        </p:nvSpPr>
        <p:spPr bwMode="auto">
          <a:xfrm>
            <a:off x="2527279" y="1258868"/>
            <a:ext cx="604838" cy="557213"/>
          </a:xfrm>
          <a:prstGeom prst="rect">
            <a:avLst/>
          </a:prstGeom>
          <a:gradFill rotWithShape="1">
            <a:gsLst>
              <a:gs pos="0">
                <a:srgbClr val="663300"/>
              </a:gs>
              <a:gs pos="50000">
                <a:srgbClr val="FFCC99"/>
              </a:gs>
              <a:gs pos="100000">
                <a:srgbClr val="663300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0678" name="AutoShape 124"/>
          <p:cNvSpPr>
            <a:spLocks noChangeAspect="1" noChangeArrowheads="1"/>
          </p:cNvSpPr>
          <p:nvPr/>
        </p:nvSpPr>
        <p:spPr bwMode="auto">
          <a:xfrm rot="10800000">
            <a:off x="2527279" y="1768456"/>
            <a:ext cx="625475" cy="312738"/>
          </a:xfrm>
          <a:prstGeom prst="triangle">
            <a:avLst>
              <a:gd name="adj" fmla="val 49435"/>
            </a:avLst>
          </a:prstGeom>
          <a:gradFill rotWithShape="1">
            <a:gsLst>
              <a:gs pos="0">
                <a:srgbClr val="663300"/>
              </a:gs>
              <a:gs pos="50000">
                <a:srgbClr val="FFCC99"/>
              </a:gs>
              <a:gs pos="100000">
                <a:srgbClr val="663300"/>
              </a:gs>
            </a:gsLst>
            <a:lin ang="0" scaled="1"/>
          </a:gradFill>
          <a:ln w="22225">
            <a:noFill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0679" name="Line 125"/>
          <p:cNvSpPr>
            <a:spLocks noChangeAspect="1" noChangeShapeType="1"/>
          </p:cNvSpPr>
          <p:nvPr/>
        </p:nvSpPr>
        <p:spPr bwMode="auto">
          <a:xfrm>
            <a:off x="2511404" y="1038206"/>
            <a:ext cx="649288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0680" name="Line 126"/>
          <p:cNvSpPr>
            <a:spLocks noChangeAspect="1" noChangeShapeType="1"/>
          </p:cNvSpPr>
          <p:nvPr/>
        </p:nvSpPr>
        <p:spPr bwMode="auto">
          <a:xfrm>
            <a:off x="2527279" y="1025506"/>
            <a:ext cx="0" cy="77787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0681" name="Line 127"/>
          <p:cNvSpPr>
            <a:spLocks noChangeAspect="1" noChangeShapeType="1"/>
          </p:cNvSpPr>
          <p:nvPr/>
        </p:nvSpPr>
        <p:spPr bwMode="auto">
          <a:xfrm>
            <a:off x="3144816" y="1025506"/>
            <a:ext cx="0" cy="77787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0682" name="Line 128"/>
          <p:cNvSpPr>
            <a:spLocks noChangeAspect="1" noChangeShapeType="1"/>
          </p:cNvSpPr>
          <p:nvPr/>
        </p:nvSpPr>
        <p:spPr bwMode="auto">
          <a:xfrm rot="120000">
            <a:off x="2527279" y="1798618"/>
            <a:ext cx="268288" cy="22542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0683" name="Line 129"/>
          <p:cNvSpPr>
            <a:spLocks noChangeAspect="1" noChangeShapeType="1"/>
          </p:cNvSpPr>
          <p:nvPr/>
        </p:nvSpPr>
        <p:spPr bwMode="auto">
          <a:xfrm rot="21420000" flipH="1">
            <a:off x="2887641" y="1798618"/>
            <a:ext cx="268288" cy="22542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0684" name="Line 130"/>
          <p:cNvSpPr>
            <a:spLocks noChangeAspect="1" noChangeShapeType="1"/>
          </p:cNvSpPr>
          <p:nvPr/>
        </p:nvSpPr>
        <p:spPr bwMode="auto">
          <a:xfrm>
            <a:off x="2781279" y="2025631"/>
            <a:ext cx="0" cy="4445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0685" name="Line 131"/>
          <p:cNvSpPr>
            <a:spLocks noChangeAspect="1" noChangeShapeType="1"/>
          </p:cNvSpPr>
          <p:nvPr/>
        </p:nvSpPr>
        <p:spPr bwMode="auto">
          <a:xfrm>
            <a:off x="2895579" y="2025631"/>
            <a:ext cx="0" cy="4445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0686" name="Rectangle 132"/>
          <p:cNvSpPr>
            <a:spLocks noChangeAspect="1" noChangeArrowheads="1"/>
          </p:cNvSpPr>
          <p:nvPr/>
        </p:nvSpPr>
        <p:spPr bwMode="auto">
          <a:xfrm>
            <a:off x="1838304" y="1228706"/>
            <a:ext cx="595313" cy="577850"/>
          </a:xfrm>
          <a:prstGeom prst="rect">
            <a:avLst/>
          </a:prstGeom>
          <a:gradFill rotWithShape="1">
            <a:gsLst>
              <a:gs pos="0">
                <a:srgbClr val="008080"/>
              </a:gs>
              <a:gs pos="50000">
                <a:srgbClr val="CCFFFF"/>
              </a:gs>
              <a:gs pos="100000">
                <a:srgbClr val="008080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18917" name="Rectangle 133"/>
          <p:cNvSpPr>
            <a:spLocks noChangeAspect="1" noChangeArrowheads="1"/>
          </p:cNvSpPr>
          <p:nvPr/>
        </p:nvSpPr>
        <p:spPr bwMode="auto">
          <a:xfrm>
            <a:off x="2790804" y="2008168"/>
            <a:ext cx="92075" cy="276225"/>
          </a:xfrm>
          <a:prstGeom prst="rect">
            <a:avLst/>
          </a:prstGeom>
          <a:gradFill rotWithShape="1">
            <a:gsLst>
              <a:gs pos="0">
                <a:srgbClr val="663300">
                  <a:alpha val="75000"/>
                </a:srgbClr>
              </a:gs>
              <a:gs pos="50000">
                <a:srgbClr val="FFCC99">
                  <a:alpha val="72000"/>
                </a:srgbClr>
              </a:gs>
              <a:gs pos="100000">
                <a:srgbClr val="663300">
                  <a:alpha val="75000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fr-FR"/>
          </a:p>
        </p:txBody>
      </p:sp>
      <p:grpSp>
        <p:nvGrpSpPr>
          <p:cNvPr id="4" name="Group 134"/>
          <p:cNvGrpSpPr>
            <a:grpSpLocks noChangeAspect="1"/>
          </p:cNvGrpSpPr>
          <p:nvPr/>
        </p:nvGrpSpPr>
        <p:grpSpPr bwMode="auto">
          <a:xfrm>
            <a:off x="2641579" y="2198668"/>
            <a:ext cx="388938" cy="165100"/>
            <a:chOff x="3460" y="3141"/>
            <a:chExt cx="599" cy="254"/>
          </a:xfrm>
        </p:grpSpPr>
        <p:sp>
          <p:nvSpPr>
            <p:cNvPr id="70753" name="AutoShape 135"/>
            <p:cNvSpPr>
              <a:spLocks noChangeAspect="1" noChangeArrowheads="1"/>
            </p:cNvSpPr>
            <p:nvPr/>
          </p:nvSpPr>
          <p:spPr bwMode="auto">
            <a:xfrm rot="-5571731">
              <a:off x="3784" y="3110"/>
              <a:ext cx="244" cy="306"/>
            </a:xfrm>
            <a:prstGeom prst="triangle">
              <a:avLst>
                <a:gd name="adj" fmla="val 50000"/>
              </a:avLst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 w="22225">
              <a:solidFill>
                <a:srgbClr val="333333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754" name="AutoShape 136"/>
            <p:cNvSpPr>
              <a:spLocks noChangeAspect="1" noChangeArrowheads="1"/>
            </p:cNvSpPr>
            <p:nvPr/>
          </p:nvSpPr>
          <p:spPr bwMode="auto">
            <a:xfrm rot="5400000">
              <a:off x="3491" y="3120"/>
              <a:ext cx="244" cy="306"/>
            </a:xfrm>
            <a:prstGeom prst="triangle">
              <a:avLst>
                <a:gd name="adj" fmla="val 50000"/>
              </a:avLst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 w="22225">
              <a:solidFill>
                <a:srgbClr val="333333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" name="Group 137"/>
          <p:cNvGrpSpPr>
            <a:grpSpLocks noChangeAspect="1"/>
          </p:cNvGrpSpPr>
          <p:nvPr/>
        </p:nvGrpSpPr>
        <p:grpSpPr bwMode="auto">
          <a:xfrm>
            <a:off x="2876529" y="3251181"/>
            <a:ext cx="366713" cy="165100"/>
            <a:chOff x="5805" y="13131"/>
            <a:chExt cx="564" cy="251"/>
          </a:xfrm>
        </p:grpSpPr>
        <p:sp>
          <p:nvSpPr>
            <p:cNvPr id="70751" name="AutoShape 138"/>
            <p:cNvSpPr>
              <a:spLocks noChangeAspect="1" noChangeArrowheads="1"/>
            </p:cNvSpPr>
            <p:nvPr/>
          </p:nvSpPr>
          <p:spPr bwMode="auto">
            <a:xfrm rot="-5571731">
              <a:off x="6094" y="13100"/>
              <a:ext cx="244" cy="306"/>
            </a:xfrm>
            <a:prstGeom prst="triangle">
              <a:avLst>
                <a:gd name="adj" fmla="val 50000"/>
              </a:avLst>
            </a:prstGeom>
            <a:gradFill rotWithShape="1">
              <a:gsLst>
                <a:gs pos="0">
                  <a:srgbClr val="000000"/>
                </a:gs>
                <a:gs pos="50000">
                  <a:srgbClr val="C0C0C0"/>
                </a:gs>
                <a:gs pos="100000">
                  <a:srgbClr val="000000"/>
                </a:gs>
              </a:gsLst>
              <a:lin ang="5400000" scaled="1"/>
            </a:gradFill>
            <a:ln w="25400">
              <a:solidFill>
                <a:srgbClr val="8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752" name="AutoShape 139"/>
            <p:cNvSpPr>
              <a:spLocks noChangeAspect="1" noChangeArrowheads="1"/>
            </p:cNvSpPr>
            <p:nvPr/>
          </p:nvSpPr>
          <p:spPr bwMode="auto">
            <a:xfrm rot="5400000">
              <a:off x="5836" y="13107"/>
              <a:ext cx="244" cy="306"/>
            </a:xfrm>
            <a:prstGeom prst="triangle">
              <a:avLst>
                <a:gd name="adj" fmla="val 50000"/>
              </a:avLst>
            </a:prstGeom>
            <a:gradFill rotWithShape="1">
              <a:gsLst>
                <a:gs pos="0">
                  <a:srgbClr val="000000"/>
                </a:gs>
                <a:gs pos="50000">
                  <a:srgbClr val="C0C0C0"/>
                </a:gs>
                <a:gs pos="100000">
                  <a:srgbClr val="000000"/>
                </a:gs>
              </a:gsLst>
              <a:lin ang="5400000" scaled="1"/>
            </a:gradFill>
            <a:ln w="25400">
              <a:solidFill>
                <a:srgbClr val="8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0692" name="AutoShape 140"/>
          <p:cNvSpPr>
            <a:spLocks noChangeAspect="1" noChangeArrowheads="1"/>
          </p:cNvSpPr>
          <p:nvPr/>
        </p:nvSpPr>
        <p:spPr bwMode="auto">
          <a:xfrm>
            <a:off x="4337029" y="3200381"/>
            <a:ext cx="1725613" cy="209550"/>
          </a:xfrm>
          <a:prstGeom prst="roundRect">
            <a:avLst>
              <a:gd name="adj" fmla="val 34120"/>
            </a:avLst>
          </a:prstGeom>
          <a:gradFill rotWithShape="1">
            <a:gsLst>
              <a:gs pos="0">
                <a:srgbClr val="FFFFFF"/>
              </a:gs>
              <a:gs pos="100000">
                <a:srgbClr val="414141"/>
              </a:gs>
            </a:gsLst>
            <a:path path="rect">
              <a:fillToRect t="100000" r="100000"/>
            </a:path>
          </a:gradFill>
          <a:ln w="9525">
            <a:round/>
            <a:headEnd/>
            <a:tailEnd/>
          </a:ln>
          <a:scene3d>
            <a:camera prst="legacyPerspectiveTopRight">
              <a:rot lat="0" lon="20099998" rev="0"/>
            </a:camera>
            <a:lightRig rig="legacyFlat3" dir="b"/>
          </a:scene3d>
          <a:sp3d extrusionH="1116000" prstMaterial="legacyMatte">
            <a:bevelT w="13500" h="13500" prst="angle"/>
            <a:bevelB w="13500" h="13500" prst="angle"/>
            <a:extrusionClr>
              <a:srgbClr val="FFFFFF"/>
            </a:extrusionClr>
          </a:sp3d>
        </p:spPr>
        <p:txBody>
          <a:bodyPr>
            <a:flatTx/>
          </a:bodyPr>
          <a:lstStyle/>
          <a:p>
            <a:endParaRPr lang="fr-FR"/>
          </a:p>
        </p:txBody>
      </p:sp>
      <p:grpSp>
        <p:nvGrpSpPr>
          <p:cNvPr id="6" name="Group 141"/>
          <p:cNvGrpSpPr>
            <a:grpSpLocks noChangeAspect="1"/>
          </p:cNvGrpSpPr>
          <p:nvPr/>
        </p:nvGrpSpPr>
        <p:grpSpPr bwMode="auto">
          <a:xfrm>
            <a:off x="4419579" y="2959081"/>
            <a:ext cx="1141413" cy="238125"/>
            <a:chOff x="6022" y="4189"/>
            <a:chExt cx="1927" cy="401"/>
          </a:xfrm>
        </p:grpSpPr>
        <p:sp>
          <p:nvSpPr>
            <p:cNvPr id="70747" name="Rectangle 142"/>
            <p:cNvSpPr>
              <a:spLocks noChangeAspect="1" noChangeArrowheads="1"/>
            </p:cNvSpPr>
            <p:nvPr/>
          </p:nvSpPr>
          <p:spPr bwMode="auto">
            <a:xfrm>
              <a:off x="6022" y="4267"/>
              <a:ext cx="295" cy="323"/>
            </a:xfrm>
            <a:prstGeom prst="rect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C28465"/>
                </a:gs>
              </a:gsLst>
              <a:path path="rect">
                <a:fillToRect l="100000" b="100000"/>
              </a:path>
            </a:gradFill>
            <a:ln w="9525">
              <a:miter lim="800000"/>
              <a:headEnd/>
              <a:tailEnd/>
            </a:ln>
            <a:scene3d>
              <a:camera prst="legacyPerspectiveTopRight">
                <a:rot lat="0" lon="20399998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800000"/>
              </a:extrusionClr>
            </a:sp3d>
          </p:spPr>
          <p:txBody>
            <a:bodyPr>
              <a:flatTx/>
            </a:bodyPr>
            <a:lstStyle/>
            <a:p>
              <a:endParaRPr lang="fr-FR"/>
            </a:p>
          </p:txBody>
        </p:sp>
        <p:sp>
          <p:nvSpPr>
            <p:cNvPr id="70748" name="Rectangle 143"/>
            <p:cNvSpPr>
              <a:spLocks noChangeAspect="1" noChangeArrowheads="1"/>
            </p:cNvSpPr>
            <p:nvPr/>
          </p:nvSpPr>
          <p:spPr bwMode="auto">
            <a:xfrm>
              <a:off x="6567" y="4250"/>
              <a:ext cx="295" cy="323"/>
            </a:xfrm>
            <a:prstGeom prst="rect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C28465"/>
                </a:gs>
              </a:gsLst>
              <a:path path="rect">
                <a:fillToRect l="100000" b="100000"/>
              </a:path>
            </a:gradFill>
            <a:ln w="9525">
              <a:miter lim="800000"/>
              <a:headEnd/>
              <a:tailEnd/>
            </a:ln>
            <a:scene3d>
              <a:camera prst="legacyPerspectiveTopRight">
                <a:rot lat="0" lon="20399998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800000"/>
              </a:extrusionClr>
            </a:sp3d>
          </p:spPr>
          <p:txBody>
            <a:bodyPr>
              <a:flatTx/>
            </a:bodyPr>
            <a:lstStyle/>
            <a:p>
              <a:endParaRPr lang="fr-FR"/>
            </a:p>
          </p:txBody>
        </p:sp>
        <p:sp>
          <p:nvSpPr>
            <p:cNvPr id="70749" name="Rectangle 144"/>
            <p:cNvSpPr>
              <a:spLocks noChangeAspect="1" noChangeArrowheads="1"/>
            </p:cNvSpPr>
            <p:nvPr/>
          </p:nvSpPr>
          <p:spPr bwMode="auto">
            <a:xfrm>
              <a:off x="7144" y="4217"/>
              <a:ext cx="295" cy="323"/>
            </a:xfrm>
            <a:prstGeom prst="rect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C28465"/>
                </a:gs>
              </a:gsLst>
              <a:path path="rect">
                <a:fillToRect l="100000" b="100000"/>
              </a:path>
            </a:gradFill>
            <a:ln w="9525">
              <a:miter lim="800000"/>
              <a:headEnd/>
              <a:tailEnd/>
            </a:ln>
            <a:scene3d>
              <a:camera prst="legacyPerspectiveTopRight">
                <a:rot lat="0" lon="20399998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800000"/>
              </a:extrusionClr>
            </a:sp3d>
          </p:spPr>
          <p:txBody>
            <a:bodyPr>
              <a:flatTx/>
            </a:bodyPr>
            <a:lstStyle/>
            <a:p>
              <a:endParaRPr lang="fr-FR"/>
            </a:p>
          </p:txBody>
        </p:sp>
        <p:sp>
          <p:nvSpPr>
            <p:cNvPr id="70750" name="Rectangle 145"/>
            <p:cNvSpPr>
              <a:spLocks noChangeAspect="1" noChangeArrowheads="1"/>
            </p:cNvSpPr>
            <p:nvPr/>
          </p:nvSpPr>
          <p:spPr bwMode="auto">
            <a:xfrm>
              <a:off x="7654" y="4189"/>
              <a:ext cx="295" cy="323"/>
            </a:xfrm>
            <a:prstGeom prst="rect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C28465"/>
                </a:gs>
              </a:gsLst>
              <a:path path="rect">
                <a:fillToRect l="100000" b="100000"/>
              </a:path>
            </a:gradFill>
            <a:ln w="9525">
              <a:miter lim="800000"/>
              <a:headEnd/>
              <a:tailEnd/>
            </a:ln>
            <a:scene3d>
              <a:camera prst="legacyPerspectiveTopRight">
                <a:rot lat="0" lon="20399998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800000"/>
              </a:extrusionClr>
            </a:sp3d>
          </p:spPr>
          <p:txBody>
            <a:bodyPr>
              <a:flatTx/>
            </a:bodyPr>
            <a:lstStyle/>
            <a:p>
              <a:endParaRPr lang="fr-FR"/>
            </a:p>
          </p:txBody>
        </p:sp>
      </p:grpSp>
      <p:sp>
        <p:nvSpPr>
          <p:cNvPr id="70694" name="Line 146"/>
          <p:cNvSpPr>
            <a:spLocks noChangeAspect="1" noChangeShapeType="1"/>
          </p:cNvSpPr>
          <p:nvPr/>
        </p:nvSpPr>
        <p:spPr bwMode="auto">
          <a:xfrm>
            <a:off x="2447904" y="1712893"/>
            <a:ext cx="0" cy="98425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0695" name="Line 147"/>
          <p:cNvSpPr>
            <a:spLocks noChangeAspect="1" noChangeShapeType="1"/>
          </p:cNvSpPr>
          <p:nvPr/>
        </p:nvSpPr>
        <p:spPr bwMode="auto">
          <a:xfrm>
            <a:off x="1820841" y="1703368"/>
            <a:ext cx="0" cy="98425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0696" name="Line 148"/>
          <p:cNvSpPr>
            <a:spLocks noChangeAspect="1" noChangeShapeType="1"/>
          </p:cNvSpPr>
          <p:nvPr/>
        </p:nvSpPr>
        <p:spPr bwMode="auto">
          <a:xfrm rot="180000">
            <a:off x="1820841" y="1798618"/>
            <a:ext cx="268288" cy="22542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18933" name="Rectangle 149"/>
          <p:cNvSpPr>
            <a:spLocks noChangeAspect="1" noChangeArrowheads="1"/>
          </p:cNvSpPr>
          <p:nvPr/>
        </p:nvSpPr>
        <p:spPr bwMode="auto">
          <a:xfrm>
            <a:off x="2085954" y="2004993"/>
            <a:ext cx="115888" cy="228600"/>
          </a:xfrm>
          <a:prstGeom prst="rect">
            <a:avLst/>
          </a:prstGeom>
          <a:gradFill rotWithShape="1">
            <a:gsLst>
              <a:gs pos="0">
                <a:srgbClr val="008080">
                  <a:alpha val="71001"/>
                </a:srgbClr>
              </a:gs>
              <a:gs pos="50000">
                <a:srgbClr val="CCFFFF">
                  <a:alpha val="84000"/>
                </a:srgbClr>
              </a:gs>
              <a:gs pos="100000">
                <a:srgbClr val="008080">
                  <a:alpha val="71001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fr-FR"/>
          </a:p>
        </p:txBody>
      </p:sp>
      <p:grpSp>
        <p:nvGrpSpPr>
          <p:cNvPr id="7" name="Group 150"/>
          <p:cNvGrpSpPr>
            <a:grpSpLocks noChangeAspect="1"/>
          </p:cNvGrpSpPr>
          <p:nvPr/>
        </p:nvGrpSpPr>
        <p:grpSpPr bwMode="auto">
          <a:xfrm>
            <a:off x="1933554" y="2163743"/>
            <a:ext cx="390525" cy="157163"/>
            <a:chOff x="2372" y="3087"/>
            <a:chExt cx="602" cy="244"/>
          </a:xfrm>
        </p:grpSpPr>
        <p:sp>
          <p:nvSpPr>
            <p:cNvPr id="70745" name="AutoShape 151"/>
            <p:cNvSpPr>
              <a:spLocks noChangeAspect="1" noChangeArrowheads="1"/>
            </p:cNvSpPr>
            <p:nvPr/>
          </p:nvSpPr>
          <p:spPr bwMode="auto">
            <a:xfrm rot="-5571731">
              <a:off x="2699" y="3056"/>
              <a:ext cx="244" cy="306"/>
            </a:xfrm>
            <a:prstGeom prst="triangle">
              <a:avLst>
                <a:gd name="adj" fmla="val 50000"/>
              </a:avLst>
            </a:prstGeom>
            <a:gradFill rotWithShape="1">
              <a:gsLst>
                <a:gs pos="0">
                  <a:srgbClr val="000000"/>
                </a:gs>
                <a:gs pos="50000">
                  <a:srgbClr val="FFFFFF"/>
                </a:gs>
                <a:gs pos="100000">
                  <a:srgbClr val="000000"/>
                </a:gs>
              </a:gsLst>
              <a:lin ang="5400000" scaled="1"/>
            </a:gradFill>
            <a:ln w="22225">
              <a:solidFill>
                <a:srgbClr val="333333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746" name="AutoShape 152"/>
            <p:cNvSpPr>
              <a:spLocks noChangeAspect="1" noChangeArrowheads="1"/>
            </p:cNvSpPr>
            <p:nvPr/>
          </p:nvSpPr>
          <p:spPr bwMode="auto">
            <a:xfrm rot="5400000">
              <a:off x="2403" y="3056"/>
              <a:ext cx="244" cy="306"/>
            </a:xfrm>
            <a:prstGeom prst="triangle">
              <a:avLst>
                <a:gd name="adj" fmla="val 50000"/>
              </a:avLst>
            </a:prstGeom>
            <a:gradFill rotWithShape="1">
              <a:gsLst>
                <a:gs pos="0">
                  <a:srgbClr val="000000"/>
                </a:gs>
                <a:gs pos="50000">
                  <a:srgbClr val="FFFFFF"/>
                </a:gs>
                <a:gs pos="100000">
                  <a:srgbClr val="000000"/>
                </a:gs>
              </a:gsLst>
              <a:lin ang="5400000" scaled="1"/>
            </a:gradFill>
            <a:ln w="22225">
              <a:solidFill>
                <a:srgbClr val="333333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0701" name="Line 153"/>
          <p:cNvSpPr>
            <a:spLocks noChangeAspect="1" noChangeShapeType="1"/>
          </p:cNvSpPr>
          <p:nvPr/>
        </p:nvSpPr>
        <p:spPr bwMode="auto">
          <a:xfrm>
            <a:off x="1901804" y="3101956"/>
            <a:ext cx="1109663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>
            <a:prstShdw prst="shdw17" dist="17961" dir="2700000">
              <a:srgbClr val="000000"/>
            </a:prstShdw>
          </a:effectLst>
        </p:spPr>
        <p:txBody>
          <a:bodyPr/>
          <a:lstStyle/>
          <a:p>
            <a:endParaRPr lang="fr-FR"/>
          </a:p>
        </p:txBody>
      </p:sp>
      <p:sp>
        <p:nvSpPr>
          <p:cNvPr id="70702" name="Oval 154"/>
          <p:cNvSpPr>
            <a:spLocks noChangeAspect="1" noChangeArrowheads="1"/>
          </p:cNvSpPr>
          <p:nvPr/>
        </p:nvSpPr>
        <p:spPr bwMode="auto">
          <a:xfrm>
            <a:off x="2154216" y="3321031"/>
            <a:ext cx="622300" cy="6223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70703" name="Line 155"/>
          <p:cNvSpPr>
            <a:spLocks noChangeAspect="1" noChangeShapeType="1"/>
          </p:cNvSpPr>
          <p:nvPr/>
        </p:nvSpPr>
        <p:spPr bwMode="auto">
          <a:xfrm flipV="1">
            <a:off x="2463779" y="3346431"/>
            <a:ext cx="0" cy="277813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70704" name="Text Box 156"/>
          <p:cNvSpPr txBox="1">
            <a:spLocks noChangeArrowheads="1"/>
          </p:cNvSpPr>
          <p:nvPr/>
        </p:nvSpPr>
        <p:spPr bwMode="auto">
          <a:xfrm>
            <a:off x="1500166" y="642918"/>
            <a:ext cx="936625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 dirty="0" smtClean="0">
                <a:solidFill>
                  <a:schemeClr val="tx1"/>
                </a:solidFill>
              </a:rPr>
              <a:t>المادة </a:t>
            </a:r>
            <a:r>
              <a:rPr lang="fr-FR" sz="2000" b="1" dirty="0" smtClean="0">
                <a:solidFill>
                  <a:schemeClr val="tx1"/>
                </a:solidFill>
              </a:rPr>
              <a:t>A</a:t>
            </a:r>
            <a:r>
              <a:rPr lang="ar-DZ" sz="2000" b="1" dirty="0" smtClean="0">
                <a:solidFill>
                  <a:schemeClr val="tx1"/>
                </a:solidFill>
              </a:rPr>
              <a:t> </a:t>
            </a:r>
            <a:endParaRPr lang="fr-FR" sz="2000" b="1" dirty="0">
              <a:solidFill>
                <a:schemeClr val="tx1"/>
              </a:solidFill>
            </a:endParaRPr>
          </a:p>
        </p:txBody>
      </p:sp>
      <p:sp>
        <p:nvSpPr>
          <p:cNvPr id="70705" name="Text Box 157"/>
          <p:cNvSpPr txBox="1">
            <a:spLocks noChangeArrowheads="1"/>
          </p:cNvSpPr>
          <p:nvPr/>
        </p:nvSpPr>
        <p:spPr bwMode="auto">
          <a:xfrm>
            <a:off x="2470128" y="642918"/>
            <a:ext cx="1030301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ar-DZ" sz="2000" b="1" dirty="0" smtClean="0">
                <a:solidFill>
                  <a:schemeClr val="tx1"/>
                </a:solidFill>
              </a:rPr>
              <a:t>المادة </a:t>
            </a:r>
            <a:r>
              <a:rPr lang="fr-FR" sz="2000" b="1" dirty="0" smtClean="0">
                <a:solidFill>
                  <a:schemeClr val="tx1"/>
                </a:solidFill>
              </a:rPr>
              <a:t>B</a:t>
            </a:r>
            <a:endParaRPr lang="fr-FR" sz="2000" b="1" dirty="0">
              <a:solidFill>
                <a:schemeClr val="tx1"/>
              </a:solidFill>
            </a:endParaRPr>
          </a:p>
        </p:txBody>
      </p:sp>
      <p:sp>
        <p:nvSpPr>
          <p:cNvPr id="70707" name="Text Box 159"/>
          <p:cNvSpPr txBox="1">
            <a:spLocks noChangeArrowheads="1"/>
          </p:cNvSpPr>
          <p:nvPr/>
        </p:nvSpPr>
        <p:spPr bwMode="auto">
          <a:xfrm>
            <a:off x="6251556" y="2936856"/>
            <a:ext cx="1106526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بساط مائل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70708" name="Text Box 160"/>
          <p:cNvSpPr txBox="1">
            <a:spLocks noChangeArrowheads="1"/>
          </p:cNvSpPr>
          <p:nvPr/>
        </p:nvSpPr>
        <p:spPr bwMode="auto">
          <a:xfrm>
            <a:off x="1682729" y="3911581"/>
            <a:ext cx="1439863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ar-DZ" b="1">
                <a:solidFill>
                  <a:schemeClr val="tx1"/>
                </a:solidFill>
                <a:cs typeface="Arabic Transparent" pitchFamily="2" charset="-78"/>
              </a:rPr>
              <a:t>ميزان </a:t>
            </a:r>
            <a:r>
              <a:rPr lang="fr-FR" b="1">
                <a:solidFill>
                  <a:schemeClr val="tx1"/>
                </a:solidFill>
                <a:cs typeface="Arabic Transparent" pitchFamily="2" charset="-78"/>
              </a:rPr>
              <a:t>C</a:t>
            </a:r>
          </a:p>
        </p:txBody>
      </p:sp>
      <p:sp>
        <p:nvSpPr>
          <p:cNvPr id="70709" name="Text Box 161"/>
          <p:cNvSpPr txBox="1">
            <a:spLocks noChangeArrowheads="1"/>
          </p:cNvSpPr>
          <p:nvPr/>
        </p:nvSpPr>
        <p:spPr bwMode="auto">
          <a:xfrm>
            <a:off x="4378306" y="2490783"/>
            <a:ext cx="1050950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قطع  سكر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70712" name="Line 164"/>
          <p:cNvSpPr>
            <a:spLocks noChangeAspect="1" noChangeShapeType="1"/>
          </p:cNvSpPr>
          <p:nvPr/>
        </p:nvSpPr>
        <p:spPr bwMode="auto">
          <a:xfrm rot="19860000">
            <a:off x="3024166" y="3487718"/>
            <a:ext cx="0" cy="650875"/>
          </a:xfrm>
          <a:prstGeom prst="line">
            <a:avLst/>
          </a:prstGeom>
          <a:noFill/>
          <a:ln w="57150">
            <a:solidFill>
              <a:srgbClr val="808080"/>
            </a:solidFill>
            <a:round/>
            <a:headEnd/>
            <a:tailEnd/>
          </a:ln>
          <a:effectLst>
            <a:prstShdw prst="shdw17" dist="17961" dir="13500000">
              <a:srgbClr val="4D4D4D"/>
            </a:prstShdw>
          </a:effectLst>
        </p:spPr>
        <p:txBody>
          <a:bodyPr/>
          <a:lstStyle/>
          <a:p>
            <a:endParaRPr lang="fr-FR"/>
          </a:p>
        </p:txBody>
      </p:sp>
      <p:sp>
        <p:nvSpPr>
          <p:cNvPr id="70713" name="Line 165"/>
          <p:cNvSpPr>
            <a:spLocks noChangeAspect="1" noChangeShapeType="1"/>
          </p:cNvSpPr>
          <p:nvPr/>
        </p:nvSpPr>
        <p:spPr bwMode="auto">
          <a:xfrm rot="1740000">
            <a:off x="4319566" y="3487718"/>
            <a:ext cx="0" cy="652463"/>
          </a:xfrm>
          <a:prstGeom prst="line">
            <a:avLst/>
          </a:prstGeom>
          <a:noFill/>
          <a:ln w="57150">
            <a:solidFill>
              <a:srgbClr val="808080"/>
            </a:solidFill>
            <a:round/>
            <a:headEnd/>
            <a:tailEnd/>
          </a:ln>
          <a:effectLst>
            <a:prstShdw prst="shdw17" dist="17961" dir="13500000">
              <a:srgbClr val="4D4D4D"/>
            </a:prstShdw>
          </a:effectLst>
        </p:spPr>
        <p:txBody>
          <a:bodyPr/>
          <a:lstStyle/>
          <a:p>
            <a:endParaRPr lang="fr-FR"/>
          </a:p>
        </p:txBody>
      </p:sp>
      <p:sp>
        <p:nvSpPr>
          <p:cNvPr id="70714" name="Arc 166"/>
          <p:cNvSpPr>
            <a:spLocks noChangeAspect="1"/>
          </p:cNvSpPr>
          <p:nvPr/>
        </p:nvSpPr>
        <p:spPr bwMode="auto">
          <a:xfrm rot="20492278" flipH="1" flipV="1">
            <a:off x="3144816" y="3859193"/>
            <a:ext cx="261938" cy="273050"/>
          </a:xfrm>
          <a:custGeom>
            <a:avLst/>
            <a:gdLst>
              <a:gd name="T0" fmla="*/ 91 w 18368"/>
              <a:gd name="T1" fmla="*/ 0 h 19054"/>
              <a:gd name="T2" fmla="*/ 165 w 18368"/>
              <a:gd name="T3" fmla="*/ 69 h 19054"/>
              <a:gd name="T4" fmla="*/ 0 w 18368"/>
              <a:gd name="T5" fmla="*/ 172 h 19054"/>
              <a:gd name="T6" fmla="*/ 0 60000 65536"/>
              <a:gd name="T7" fmla="*/ 0 60000 65536"/>
              <a:gd name="T8" fmla="*/ 0 60000 65536"/>
              <a:gd name="T9" fmla="*/ 0 w 18368"/>
              <a:gd name="T10" fmla="*/ 0 h 19054"/>
              <a:gd name="T11" fmla="*/ 18368 w 18368"/>
              <a:gd name="T12" fmla="*/ 19054 h 1905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8368" h="19054" fill="none" extrusionOk="0">
                <a:moveTo>
                  <a:pt x="10173" y="-1"/>
                </a:moveTo>
                <a:cubicBezTo>
                  <a:pt x="13535" y="1794"/>
                  <a:pt x="16362" y="4447"/>
                  <a:pt x="18368" y="7688"/>
                </a:cubicBezTo>
              </a:path>
              <a:path w="18368" h="19054" stroke="0" extrusionOk="0">
                <a:moveTo>
                  <a:pt x="10173" y="-1"/>
                </a:moveTo>
                <a:cubicBezTo>
                  <a:pt x="13535" y="1794"/>
                  <a:pt x="16362" y="4447"/>
                  <a:pt x="18368" y="7688"/>
                </a:cubicBezTo>
                <a:lnTo>
                  <a:pt x="0" y="19054"/>
                </a:lnTo>
                <a:close/>
              </a:path>
            </a:pathLst>
          </a:custGeom>
          <a:noFill/>
          <a:ln w="57150">
            <a:solidFill>
              <a:srgbClr val="808080"/>
            </a:solidFill>
            <a:round/>
            <a:headEnd/>
            <a:tailEnd/>
          </a:ln>
          <a:effectLst>
            <a:prstShdw prst="shdw17" dist="17961" dir="13500000">
              <a:srgbClr val="4D4D4D"/>
            </a:prstShdw>
          </a:effectLst>
        </p:spPr>
        <p:txBody>
          <a:bodyPr/>
          <a:lstStyle/>
          <a:p>
            <a:endParaRPr lang="fr-FR"/>
          </a:p>
        </p:txBody>
      </p:sp>
      <p:sp>
        <p:nvSpPr>
          <p:cNvPr id="70716" name="Arc 168"/>
          <p:cNvSpPr>
            <a:spLocks noChangeAspect="1"/>
          </p:cNvSpPr>
          <p:nvPr/>
        </p:nvSpPr>
        <p:spPr bwMode="auto">
          <a:xfrm rot="7260000">
            <a:off x="3935391" y="3868718"/>
            <a:ext cx="261938" cy="269875"/>
          </a:xfrm>
          <a:custGeom>
            <a:avLst/>
            <a:gdLst>
              <a:gd name="T0" fmla="*/ 91 w 18368"/>
              <a:gd name="T1" fmla="*/ 0 h 19054"/>
              <a:gd name="T2" fmla="*/ 165 w 18368"/>
              <a:gd name="T3" fmla="*/ 69 h 19054"/>
              <a:gd name="T4" fmla="*/ 0 w 18368"/>
              <a:gd name="T5" fmla="*/ 170 h 19054"/>
              <a:gd name="T6" fmla="*/ 0 60000 65536"/>
              <a:gd name="T7" fmla="*/ 0 60000 65536"/>
              <a:gd name="T8" fmla="*/ 0 60000 65536"/>
              <a:gd name="T9" fmla="*/ 0 w 18368"/>
              <a:gd name="T10" fmla="*/ 0 h 19054"/>
              <a:gd name="T11" fmla="*/ 18368 w 18368"/>
              <a:gd name="T12" fmla="*/ 19054 h 1905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8368" h="19054" fill="none" extrusionOk="0">
                <a:moveTo>
                  <a:pt x="10173" y="-1"/>
                </a:moveTo>
                <a:cubicBezTo>
                  <a:pt x="13535" y="1794"/>
                  <a:pt x="16362" y="4447"/>
                  <a:pt x="18368" y="7688"/>
                </a:cubicBezTo>
              </a:path>
              <a:path w="18368" h="19054" stroke="0" extrusionOk="0">
                <a:moveTo>
                  <a:pt x="10173" y="-1"/>
                </a:moveTo>
                <a:cubicBezTo>
                  <a:pt x="13535" y="1794"/>
                  <a:pt x="16362" y="4447"/>
                  <a:pt x="18368" y="7688"/>
                </a:cubicBezTo>
                <a:lnTo>
                  <a:pt x="0" y="19054"/>
                </a:lnTo>
                <a:close/>
              </a:path>
            </a:pathLst>
          </a:custGeom>
          <a:noFill/>
          <a:ln w="57150">
            <a:solidFill>
              <a:srgbClr val="808080"/>
            </a:solidFill>
            <a:round/>
            <a:headEnd/>
            <a:tailEnd/>
          </a:ln>
          <a:effectLst>
            <a:prstShdw prst="shdw17" dist="17961" dir="13500000">
              <a:srgbClr val="4D4D4D"/>
            </a:prstShdw>
          </a:effectLst>
        </p:spPr>
        <p:txBody>
          <a:bodyPr/>
          <a:lstStyle/>
          <a:p>
            <a:endParaRPr lang="fr-FR"/>
          </a:p>
        </p:txBody>
      </p:sp>
      <p:sp>
        <p:nvSpPr>
          <p:cNvPr id="70715" name="Line 167"/>
          <p:cNvSpPr>
            <a:spLocks noChangeAspect="1" noChangeShapeType="1"/>
          </p:cNvSpPr>
          <p:nvPr/>
        </p:nvSpPr>
        <p:spPr bwMode="auto">
          <a:xfrm flipV="1">
            <a:off x="3540116" y="3900468"/>
            <a:ext cx="0" cy="349250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0737" name="Line 170"/>
          <p:cNvSpPr>
            <a:spLocks noChangeAspect="1" noChangeShapeType="1"/>
          </p:cNvSpPr>
          <p:nvPr/>
        </p:nvSpPr>
        <p:spPr bwMode="auto">
          <a:xfrm>
            <a:off x="3355319" y="3901264"/>
            <a:ext cx="323380" cy="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0738" name="Line 171"/>
          <p:cNvSpPr>
            <a:spLocks noChangeAspect="1" noChangeShapeType="1"/>
          </p:cNvSpPr>
          <p:nvPr/>
        </p:nvSpPr>
        <p:spPr bwMode="auto">
          <a:xfrm rot="8040000" flipV="1">
            <a:off x="3785415" y="3898875"/>
            <a:ext cx="0" cy="153929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0739" name="Line 172"/>
          <p:cNvSpPr>
            <a:spLocks noChangeAspect="1" noChangeShapeType="1"/>
          </p:cNvSpPr>
          <p:nvPr/>
        </p:nvSpPr>
        <p:spPr bwMode="auto">
          <a:xfrm rot="19200000" flipV="1">
            <a:off x="3286116" y="3756006"/>
            <a:ext cx="0" cy="154337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0740" name="AutoShape 173"/>
          <p:cNvSpPr>
            <a:spLocks noChangeAspect="1" noChangeArrowheads="1"/>
          </p:cNvSpPr>
          <p:nvPr/>
        </p:nvSpPr>
        <p:spPr bwMode="auto">
          <a:xfrm rot="818343">
            <a:off x="3628252" y="3875325"/>
            <a:ext cx="124825" cy="125156"/>
          </a:xfrm>
          <a:custGeom>
            <a:avLst/>
            <a:gdLst>
              <a:gd name="T0" fmla="*/ 97 w 21600"/>
              <a:gd name="T1" fmla="*/ 0 h 21600"/>
              <a:gd name="T2" fmla="*/ 36 w 21600"/>
              <a:gd name="T3" fmla="*/ 41 h 21600"/>
              <a:gd name="T4" fmla="*/ 97 w 21600"/>
              <a:gd name="T5" fmla="*/ 28 h 21600"/>
              <a:gd name="T6" fmla="*/ 157 w 21600"/>
              <a:gd name="T7" fmla="*/ 41 h 21600"/>
              <a:gd name="T8" fmla="*/ 0 60000 65536"/>
              <a:gd name="T9" fmla="*/ 0 60000 65536"/>
              <a:gd name="T10" fmla="*/ 0 60000 65536"/>
              <a:gd name="T11" fmla="*/ 0 60000 65536"/>
              <a:gd name="T12" fmla="*/ 1455 w 21600"/>
              <a:gd name="T13" fmla="*/ 0 h 21600"/>
              <a:gd name="T14" fmla="*/ 20145 w 21600"/>
              <a:gd name="T15" fmla="*/ 705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179" y="5663"/>
                </a:moveTo>
                <a:cubicBezTo>
                  <a:pt x="6622" y="4085"/>
                  <a:pt x="8661" y="3185"/>
                  <a:pt x="10800" y="3186"/>
                </a:cubicBezTo>
                <a:cubicBezTo>
                  <a:pt x="12938" y="3186"/>
                  <a:pt x="14977" y="4085"/>
                  <a:pt x="16420" y="5663"/>
                </a:cubicBezTo>
                <a:lnTo>
                  <a:pt x="18772" y="3514"/>
                </a:lnTo>
                <a:cubicBezTo>
                  <a:pt x="16726" y="1275"/>
                  <a:pt x="13832" y="-1"/>
                  <a:pt x="10799" y="0"/>
                </a:cubicBezTo>
                <a:cubicBezTo>
                  <a:pt x="7767" y="0"/>
                  <a:pt x="4873" y="1275"/>
                  <a:pt x="2827" y="3514"/>
                </a:cubicBezTo>
                <a:close/>
              </a:path>
            </a:pathLst>
          </a:cu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0741" name="Rectangle 174"/>
          <p:cNvSpPr>
            <a:spLocks noChangeAspect="1" noChangeArrowheads="1"/>
          </p:cNvSpPr>
          <p:nvPr/>
        </p:nvSpPr>
        <p:spPr bwMode="auto">
          <a:xfrm rot="17283821">
            <a:off x="3686426" y="3880607"/>
            <a:ext cx="25939" cy="71144"/>
          </a:xfrm>
          <a:prstGeom prst="rect">
            <a:avLst/>
          </a:pr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8" name="Group 175"/>
          <p:cNvGrpSpPr>
            <a:grpSpLocks noChangeAspect="1"/>
          </p:cNvGrpSpPr>
          <p:nvPr/>
        </p:nvGrpSpPr>
        <p:grpSpPr bwMode="auto">
          <a:xfrm rot="2913385">
            <a:off x="3297592" y="3800268"/>
            <a:ext cx="125156" cy="124825"/>
            <a:chOff x="4398" y="5677"/>
            <a:chExt cx="193" cy="193"/>
          </a:xfrm>
        </p:grpSpPr>
        <p:sp>
          <p:nvSpPr>
            <p:cNvPr id="70743" name="AutoShape 176"/>
            <p:cNvSpPr>
              <a:spLocks noChangeAspect="1" noChangeArrowheads="1"/>
            </p:cNvSpPr>
            <p:nvPr/>
          </p:nvSpPr>
          <p:spPr bwMode="auto">
            <a:xfrm rot="9045494">
              <a:off x="4398" y="5677"/>
              <a:ext cx="193" cy="193"/>
            </a:xfrm>
            <a:custGeom>
              <a:avLst/>
              <a:gdLst>
                <a:gd name="T0" fmla="*/ 97 w 21600"/>
                <a:gd name="T1" fmla="*/ 0 h 21600"/>
                <a:gd name="T2" fmla="*/ 36 w 21600"/>
                <a:gd name="T3" fmla="*/ 41 h 21600"/>
                <a:gd name="T4" fmla="*/ 97 w 21600"/>
                <a:gd name="T5" fmla="*/ 28 h 21600"/>
                <a:gd name="T6" fmla="*/ 157 w 21600"/>
                <a:gd name="T7" fmla="*/ 41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1455 w 21600"/>
                <a:gd name="T13" fmla="*/ 0 h 21600"/>
                <a:gd name="T14" fmla="*/ 20145 w 21600"/>
                <a:gd name="T15" fmla="*/ 705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5179" y="5663"/>
                  </a:moveTo>
                  <a:cubicBezTo>
                    <a:pt x="6622" y="4085"/>
                    <a:pt x="8661" y="3185"/>
                    <a:pt x="10800" y="3186"/>
                  </a:cubicBezTo>
                  <a:cubicBezTo>
                    <a:pt x="12938" y="3186"/>
                    <a:pt x="14977" y="4085"/>
                    <a:pt x="16420" y="5663"/>
                  </a:cubicBezTo>
                  <a:lnTo>
                    <a:pt x="18772" y="3514"/>
                  </a:lnTo>
                  <a:cubicBezTo>
                    <a:pt x="16726" y="1275"/>
                    <a:pt x="13832" y="-1"/>
                    <a:pt x="10799" y="0"/>
                  </a:cubicBezTo>
                  <a:cubicBezTo>
                    <a:pt x="7767" y="0"/>
                    <a:pt x="4873" y="1275"/>
                    <a:pt x="2827" y="3514"/>
                  </a:cubicBez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744" name="Rectangle 177"/>
            <p:cNvSpPr>
              <a:spLocks noChangeAspect="1" noChangeArrowheads="1"/>
            </p:cNvSpPr>
            <p:nvPr/>
          </p:nvSpPr>
          <p:spPr bwMode="auto">
            <a:xfrm rot="3910973">
              <a:off x="4494" y="5759"/>
              <a:ext cx="40" cy="110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9" name="Group 178"/>
          <p:cNvGrpSpPr>
            <a:grpSpLocks noChangeAspect="1"/>
          </p:cNvGrpSpPr>
          <p:nvPr/>
        </p:nvGrpSpPr>
        <p:grpSpPr bwMode="auto">
          <a:xfrm>
            <a:off x="3330566" y="4222731"/>
            <a:ext cx="428625" cy="631825"/>
            <a:chOff x="2471" y="3135"/>
            <a:chExt cx="317" cy="467"/>
          </a:xfrm>
        </p:grpSpPr>
        <p:sp>
          <p:nvSpPr>
            <p:cNvPr id="70721" name="AutoShape 179"/>
            <p:cNvSpPr>
              <a:spLocks noChangeAspect="1" noChangeArrowheads="1"/>
            </p:cNvSpPr>
            <p:nvPr/>
          </p:nvSpPr>
          <p:spPr bwMode="auto">
            <a:xfrm rot="5400000">
              <a:off x="2584" y="3347"/>
              <a:ext cx="351" cy="57"/>
            </a:xfrm>
            <a:custGeom>
              <a:avLst/>
              <a:gdLst>
                <a:gd name="T0" fmla="*/ 344 w 21600"/>
                <a:gd name="T1" fmla="*/ 29 h 21600"/>
                <a:gd name="T2" fmla="*/ 176 w 21600"/>
                <a:gd name="T3" fmla="*/ 57 h 21600"/>
                <a:gd name="T4" fmla="*/ 7 w 21600"/>
                <a:gd name="T5" fmla="*/ 29 h 21600"/>
                <a:gd name="T6" fmla="*/ 176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215 w 21600"/>
                <a:gd name="T13" fmla="*/ 2274 h 21600"/>
                <a:gd name="T14" fmla="*/ 19385 w 21600"/>
                <a:gd name="T15" fmla="*/ 1932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886" y="21600"/>
                  </a:lnTo>
                  <a:lnTo>
                    <a:pt x="20714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90909"/>
                </a:gs>
                <a:gs pos="100000">
                  <a:srgbClr val="969696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ObliqueFron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69696"/>
              </a:extrusionClr>
            </a:sp3d>
          </p:spPr>
          <p:txBody>
            <a:bodyPr>
              <a:flatTx/>
            </a:bodyPr>
            <a:lstStyle/>
            <a:p>
              <a:endParaRPr lang="fr-FR"/>
            </a:p>
          </p:txBody>
        </p:sp>
        <p:sp>
          <p:nvSpPr>
            <p:cNvPr id="70722" name="AutoShape 180"/>
            <p:cNvSpPr>
              <a:spLocks noChangeAspect="1" noChangeArrowheads="1"/>
            </p:cNvSpPr>
            <p:nvPr/>
          </p:nvSpPr>
          <p:spPr bwMode="auto">
            <a:xfrm rot="10800000">
              <a:off x="2511" y="3143"/>
              <a:ext cx="232" cy="434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0000"/>
                </a:gs>
                <a:gs pos="50000">
                  <a:srgbClr val="FFCC00"/>
                </a:gs>
                <a:gs pos="100000">
                  <a:srgbClr val="000000"/>
                </a:gs>
              </a:gsLst>
              <a:lin ang="0" scaled="1"/>
            </a:gradFill>
            <a:ln w="9525">
              <a:round/>
              <a:headEnd/>
              <a:tailEnd/>
            </a:ln>
            <a:scene3d>
              <a:camera prst="legacyObliqueFron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CC00"/>
              </a:extrusionClr>
            </a:sp3d>
          </p:spPr>
          <p:txBody>
            <a:bodyPr>
              <a:flatTx/>
            </a:bodyPr>
            <a:lstStyle/>
            <a:p>
              <a:endParaRPr lang="fr-FR"/>
            </a:p>
          </p:txBody>
        </p:sp>
        <p:sp>
          <p:nvSpPr>
            <p:cNvPr id="70723" name="AutoShape 181"/>
            <p:cNvSpPr>
              <a:spLocks noChangeAspect="1" noChangeArrowheads="1"/>
            </p:cNvSpPr>
            <p:nvPr/>
          </p:nvSpPr>
          <p:spPr bwMode="auto">
            <a:xfrm rot="16200000" flipH="1">
              <a:off x="2324" y="3343"/>
              <a:ext cx="352" cy="57"/>
            </a:xfrm>
            <a:custGeom>
              <a:avLst/>
              <a:gdLst>
                <a:gd name="T0" fmla="*/ 345 w 21600"/>
                <a:gd name="T1" fmla="*/ 29 h 21600"/>
                <a:gd name="T2" fmla="*/ 176 w 21600"/>
                <a:gd name="T3" fmla="*/ 57 h 21600"/>
                <a:gd name="T4" fmla="*/ 7 w 21600"/>
                <a:gd name="T5" fmla="*/ 29 h 21600"/>
                <a:gd name="T6" fmla="*/ 176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270 w 21600"/>
                <a:gd name="T13" fmla="*/ 2274 h 21600"/>
                <a:gd name="T14" fmla="*/ 19330 w 21600"/>
                <a:gd name="T15" fmla="*/ 1932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886" y="21600"/>
                  </a:lnTo>
                  <a:lnTo>
                    <a:pt x="20714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90909"/>
                </a:gs>
                <a:gs pos="100000">
                  <a:srgbClr val="969696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ObliqueFron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69696"/>
              </a:extrusionClr>
            </a:sp3d>
          </p:spPr>
          <p:txBody>
            <a:bodyPr>
              <a:flatTx/>
            </a:bodyPr>
            <a:lstStyle/>
            <a:p>
              <a:endParaRPr lang="fr-FR"/>
            </a:p>
          </p:txBody>
        </p:sp>
        <p:grpSp>
          <p:nvGrpSpPr>
            <p:cNvPr id="10" name="Group 182"/>
            <p:cNvGrpSpPr>
              <a:grpSpLocks noChangeAspect="1"/>
            </p:cNvGrpSpPr>
            <p:nvPr/>
          </p:nvGrpSpPr>
          <p:grpSpPr bwMode="auto">
            <a:xfrm rot="5400000">
              <a:off x="2471" y="3303"/>
              <a:ext cx="320" cy="155"/>
              <a:chOff x="6975" y="5151"/>
              <a:chExt cx="615" cy="256"/>
            </a:xfrm>
          </p:grpSpPr>
          <p:grpSp>
            <p:nvGrpSpPr>
              <p:cNvPr id="11" name="Group 183"/>
              <p:cNvGrpSpPr>
                <a:grpSpLocks noChangeAspect="1"/>
              </p:cNvGrpSpPr>
              <p:nvPr/>
            </p:nvGrpSpPr>
            <p:grpSpPr bwMode="auto">
              <a:xfrm>
                <a:off x="6975" y="5151"/>
                <a:ext cx="607" cy="196"/>
                <a:chOff x="6975" y="5151"/>
                <a:chExt cx="607" cy="196"/>
              </a:xfrm>
            </p:grpSpPr>
            <p:sp>
              <p:nvSpPr>
                <p:cNvPr id="70733" name="Line 184"/>
                <p:cNvSpPr>
                  <a:spLocks noChangeAspect="1" noChangeShapeType="1"/>
                </p:cNvSpPr>
                <p:nvPr/>
              </p:nvSpPr>
              <p:spPr bwMode="auto">
                <a:xfrm>
                  <a:off x="6975" y="5151"/>
                  <a:ext cx="607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0734" name="Line 185"/>
                <p:cNvSpPr>
                  <a:spLocks noChangeAspect="1" noChangeShapeType="1"/>
                </p:cNvSpPr>
                <p:nvPr/>
              </p:nvSpPr>
              <p:spPr bwMode="auto">
                <a:xfrm>
                  <a:off x="6975" y="5215"/>
                  <a:ext cx="607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0735" name="Line 186"/>
                <p:cNvSpPr>
                  <a:spLocks noChangeAspect="1" noChangeShapeType="1"/>
                </p:cNvSpPr>
                <p:nvPr/>
              </p:nvSpPr>
              <p:spPr bwMode="auto">
                <a:xfrm>
                  <a:off x="6975" y="5279"/>
                  <a:ext cx="607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0736" name="Line 187"/>
                <p:cNvSpPr>
                  <a:spLocks noChangeAspect="1" noChangeShapeType="1"/>
                </p:cNvSpPr>
                <p:nvPr/>
              </p:nvSpPr>
              <p:spPr bwMode="auto">
                <a:xfrm>
                  <a:off x="6975" y="5347"/>
                  <a:ext cx="607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70730" name="Line 188"/>
              <p:cNvSpPr>
                <a:spLocks noChangeAspect="1" noChangeShapeType="1"/>
              </p:cNvSpPr>
              <p:nvPr/>
            </p:nvSpPr>
            <p:spPr bwMode="auto">
              <a:xfrm>
                <a:off x="6983" y="5279"/>
                <a:ext cx="60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0731" name="Line 189"/>
              <p:cNvSpPr>
                <a:spLocks noChangeAspect="1" noChangeShapeType="1"/>
              </p:cNvSpPr>
              <p:nvPr/>
            </p:nvSpPr>
            <p:spPr bwMode="auto">
              <a:xfrm>
                <a:off x="6983" y="5343"/>
                <a:ext cx="60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0732" name="Line 190"/>
              <p:cNvSpPr>
                <a:spLocks noChangeAspect="1" noChangeShapeType="1"/>
              </p:cNvSpPr>
              <p:nvPr/>
            </p:nvSpPr>
            <p:spPr bwMode="auto">
              <a:xfrm>
                <a:off x="6983" y="5407"/>
                <a:ext cx="60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70725" name="Line 191"/>
            <p:cNvSpPr>
              <a:spLocks noChangeAspect="1" noChangeShapeType="1"/>
            </p:cNvSpPr>
            <p:nvPr/>
          </p:nvSpPr>
          <p:spPr bwMode="auto">
            <a:xfrm rot="5400000">
              <a:off x="2594" y="3375"/>
              <a:ext cx="301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726" name="Line 192"/>
            <p:cNvSpPr>
              <a:spLocks noChangeAspect="1" noChangeShapeType="1"/>
            </p:cNvSpPr>
            <p:nvPr/>
          </p:nvSpPr>
          <p:spPr bwMode="auto">
            <a:xfrm rot="5400000">
              <a:off x="2366" y="3372"/>
              <a:ext cx="301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727" name="AutoShape 193" descr="Pointillés"/>
            <p:cNvSpPr>
              <a:spLocks noChangeAspect="1"/>
            </p:cNvSpPr>
            <p:nvPr/>
          </p:nvSpPr>
          <p:spPr bwMode="auto">
            <a:xfrm rot="5400000">
              <a:off x="2587" y="3059"/>
              <a:ext cx="89" cy="241"/>
            </a:xfrm>
            <a:prstGeom prst="leftBracket">
              <a:avLst>
                <a:gd name="adj" fmla="val 22566"/>
              </a:avLst>
            </a:prstGeom>
            <a:pattFill prst="trellis">
              <a:fgClr>
                <a:srgbClr val="000000"/>
              </a:fgClr>
              <a:bgClr>
                <a:srgbClr val="333399"/>
              </a:bgClr>
            </a:patt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728" name="AutoShape 194" descr="Pointillés"/>
            <p:cNvSpPr>
              <a:spLocks noChangeAspect="1"/>
            </p:cNvSpPr>
            <p:nvPr/>
          </p:nvSpPr>
          <p:spPr bwMode="auto">
            <a:xfrm rot="5400000" flipH="1">
              <a:off x="2585" y="3437"/>
              <a:ext cx="89" cy="241"/>
            </a:xfrm>
            <a:prstGeom prst="leftBracket">
              <a:avLst>
                <a:gd name="adj" fmla="val 22566"/>
              </a:avLst>
            </a:prstGeom>
            <a:pattFill prst="trellis">
              <a:fgClr>
                <a:srgbClr val="000000"/>
              </a:fgClr>
              <a:bgClr>
                <a:srgbClr val="333399"/>
              </a:bgClr>
            </a:patt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0719" name="Text Box 195"/>
          <p:cNvSpPr txBox="1">
            <a:spLocks noChangeArrowheads="1"/>
          </p:cNvSpPr>
          <p:nvPr/>
        </p:nvSpPr>
        <p:spPr bwMode="auto">
          <a:xfrm>
            <a:off x="1760517" y="4345819"/>
            <a:ext cx="1583511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محرك الخلاط :</a:t>
            </a:r>
            <a:r>
              <a:rPr lang="fr-FR" sz="1600" b="1" dirty="0" smtClean="0">
                <a:solidFill>
                  <a:schemeClr val="tx1"/>
                </a:solidFill>
                <a:cs typeface="Arabic Transparent" pitchFamily="2" charset="-78"/>
              </a:rPr>
              <a:t>M2</a:t>
            </a:r>
            <a:endParaRPr lang="fr-FR" sz="16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70720" name="Line 196"/>
          <p:cNvSpPr>
            <a:spLocks noChangeAspect="1" noChangeShapeType="1"/>
          </p:cNvSpPr>
          <p:nvPr/>
        </p:nvSpPr>
        <p:spPr bwMode="auto">
          <a:xfrm>
            <a:off x="3301979" y="4132243"/>
            <a:ext cx="755650" cy="0"/>
          </a:xfrm>
          <a:prstGeom prst="line">
            <a:avLst/>
          </a:prstGeom>
          <a:noFill/>
          <a:ln w="57150">
            <a:solidFill>
              <a:srgbClr val="808080"/>
            </a:solidFill>
            <a:round/>
            <a:headEnd/>
            <a:tailEnd/>
          </a:ln>
          <a:effectLst>
            <a:prstShdw prst="shdw17" dist="17961" dir="13500000">
              <a:srgbClr val="4D4D4D"/>
            </a:prstShdw>
          </a:effectLst>
        </p:spPr>
        <p:txBody>
          <a:bodyPr/>
          <a:lstStyle/>
          <a:p>
            <a:endParaRPr lang="fr-FR"/>
          </a:p>
        </p:txBody>
      </p:sp>
      <p:sp>
        <p:nvSpPr>
          <p:cNvPr id="123" name="AutoShape 151"/>
          <p:cNvSpPr>
            <a:spLocks noChangeAspect="1" noChangeArrowheads="1"/>
          </p:cNvSpPr>
          <p:nvPr/>
        </p:nvSpPr>
        <p:spPr bwMode="auto">
          <a:xfrm rot="16028269">
            <a:off x="4081530" y="4265584"/>
            <a:ext cx="157163" cy="198506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rgbClr val="000000"/>
              </a:gs>
              <a:gs pos="50000">
                <a:srgbClr val="FFFFFF"/>
              </a:gs>
              <a:gs pos="100000">
                <a:srgbClr val="000000"/>
              </a:gs>
            </a:gsLst>
            <a:lin ang="5400000" scaled="1"/>
          </a:gradFill>
          <a:ln w="22225">
            <a:solidFill>
              <a:srgbClr val="333333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4" name="AutoShape 152"/>
          <p:cNvSpPr>
            <a:spLocks noChangeAspect="1" noChangeArrowheads="1"/>
          </p:cNvSpPr>
          <p:nvPr/>
        </p:nvSpPr>
        <p:spPr bwMode="auto">
          <a:xfrm rot="5400000">
            <a:off x="3889512" y="4265584"/>
            <a:ext cx="157163" cy="198506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rgbClr val="000000"/>
              </a:gs>
              <a:gs pos="50000">
                <a:srgbClr val="FFFFFF"/>
              </a:gs>
              <a:gs pos="100000">
                <a:srgbClr val="000000"/>
              </a:gs>
            </a:gsLst>
            <a:lin ang="5400000" scaled="1"/>
          </a:gradFill>
          <a:ln w="22225">
            <a:solidFill>
              <a:srgbClr val="333333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34" name="ZoneTexte 133"/>
          <p:cNvSpPr txBox="1"/>
          <p:nvPr/>
        </p:nvSpPr>
        <p:spPr>
          <a:xfrm>
            <a:off x="1393103" y="2071678"/>
            <a:ext cx="60712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chemeClr val="tx1"/>
                </a:solidFill>
              </a:rPr>
              <a:t>EV</a:t>
            </a:r>
            <a:r>
              <a:rPr lang="fr-FR" sz="1200" b="1" dirty="0" smtClean="0">
                <a:solidFill>
                  <a:schemeClr val="tx1"/>
                </a:solidFill>
              </a:rPr>
              <a:t>A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135" name="ZoneTexte 134"/>
          <p:cNvSpPr txBox="1"/>
          <p:nvPr/>
        </p:nvSpPr>
        <p:spPr>
          <a:xfrm>
            <a:off x="3036177" y="2095428"/>
            <a:ext cx="60712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chemeClr val="tx1"/>
                </a:solidFill>
              </a:rPr>
              <a:t>EV</a:t>
            </a:r>
            <a:r>
              <a:rPr lang="fr-FR" sz="1200" b="1" dirty="0" smtClean="0">
                <a:solidFill>
                  <a:schemeClr val="tx1"/>
                </a:solidFill>
              </a:rPr>
              <a:t>B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136" name="ZoneTexte 135"/>
          <p:cNvSpPr txBox="1"/>
          <p:nvPr/>
        </p:nvSpPr>
        <p:spPr>
          <a:xfrm>
            <a:off x="4262498" y="4191068"/>
            <a:ext cx="60712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chemeClr val="tx1"/>
                </a:solidFill>
              </a:rPr>
              <a:t>EV</a:t>
            </a:r>
            <a:r>
              <a:rPr lang="fr-FR" sz="1200" b="1" dirty="0" smtClean="0">
                <a:solidFill>
                  <a:schemeClr val="tx1"/>
                </a:solidFill>
              </a:rPr>
              <a:t>C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138" name="Organigramme : Ou 137"/>
          <p:cNvSpPr/>
          <p:nvPr/>
        </p:nvSpPr>
        <p:spPr>
          <a:xfrm>
            <a:off x="5786446" y="3166998"/>
            <a:ext cx="180000" cy="180000"/>
          </a:xfrm>
          <a:prstGeom prst="flowChartOr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2" name="Groupe 166"/>
          <p:cNvGrpSpPr/>
          <p:nvPr/>
        </p:nvGrpSpPr>
        <p:grpSpPr>
          <a:xfrm rot="18792053">
            <a:off x="5984650" y="3153459"/>
            <a:ext cx="324000" cy="684000"/>
            <a:chOff x="5759443" y="4144966"/>
            <a:chExt cx="428623" cy="954088"/>
          </a:xfrm>
        </p:grpSpPr>
        <p:sp>
          <p:nvSpPr>
            <p:cNvPr id="140" name="Line 167"/>
            <p:cNvSpPr>
              <a:spLocks noChangeAspect="1" noChangeShapeType="1"/>
            </p:cNvSpPr>
            <p:nvPr/>
          </p:nvSpPr>
          <p:spPr bwMode="auto">
            <a:xfrm flipV="1">
              <a:off x="5969008" y="4144966"/>
              <a:ext cx="0" cy="349250"/>
            </a:xfrm>
            <a:prstGeom prst="line">
              <a:avLst/>
            </a:prstGeom>
            <a:noFill/>
            <a:ln w="762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13" name="Group 178"/>
            <p:cNvGrpSpPr>
              <a:grpSpLocks noChangeAspect="1"/>
            </p:cNvGrpSpPr>
            <p:nvPr/>
          </p:nvGrpSpPr>
          <p:grpSpPr bwMode="auto">
            <a:xfrm>
              <a:off x="5759443" y="4467229"/>
              <a:ext cx="428623" cy="631825"/>
              <a:chOff x="2471" y="3135"/>
              <a:chExt cx="317" cy="467"/>
            </a:xfrm>
            <a:solidFill>
              <a:srgbClr val="0066FF"/>
            </a:solidFill>
          </p:grpSpPr>
          <p:sp>
            <p:nvSpPr>
              <p:cNvPr id="143" name="AutoShape 179"/>
              <p:cNvSpPr>
                <a:spLocks noChangeAspect="1" noChangeArrowheads="1"/>
              </p:cNvSpPr>
              <p:nvPr/>
            </p:nvSpPr>
            <p:spPr bwMode="auto">
              <a:xfrm rot="5400000">
                <a:off x="2584" y="3347"/>
                <a:ext cx="351" cy="57"/>
              </a:xfrm>
              <a:custGeom>
                <a:avLst/>
                <a:gdLst>
                  <a:gd name="T0" fmla="*/ 344 w 21600"/>
                  <a:gd name="T1" fmla="*/ 29 h 21600"/>
                  <a:gd name="T2" fmla="*/ 176 w 21600"/>
                  <a:gd name="T3" fmla="*/ 57 h 21600"/>
                  <a:gd name="T4" fmla="*/ 7 w 21600"/>
                  <a:gd name="T5" fmla="*/ 29 h 21600"/>
                  <a:gd name="T6" fmla="*/ 176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215 w 21600"/>
                  <a:gd name="T13" fmla="*/ 2274 h 21600"/>
                  <a:gd name="T14" fmla="*/ 19385 w 21600"/>
                  <a:gd name="T15" fmla="*/ 1932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86" y="21600"/>
                    </a:lnTo>
                    <a:lnTo>
                      <a:pt x="2071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scene3d>
                <a:camera prst="legacyObliqueFron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969696"/>
                </a:extrusionClr>
              </a:sp3d>
            </p:spPr>
            <p:txBody>
              <a:bodyPr>
                <a:flatTx/>
              </a:bodyPr>
              <a:lstStyle/>
              <a:p>
                <a:endParaRPr lang="fr-FR"/>
              </a:p>
            </p:txBody>
          </p:sp>
          <p:sp>
            <p:nvSpPr>
              <p:cNvPr id="144" name="AutoShape 180"/>
              <p:cNvSpPr>
                <a:spLocks noChangeAspect="1" noChangeArrowheads="1"/>
              </p:cNvSpPr>
              <p:nvPr/>
            </p:nvSpPr>
            <p:spPr bwMode="auto">
              <a:xfrm rot="10800000">
                <a:off x="2511" y="3143"/>
                <a:ext cx="232" cy="434"/>
              </a:xfrm>
              <a:prstGeom prst="roundRect">
                <a:avLst>
                  <a:gd name="adj" fmla="val 16667"/>
                </a:avLst>
              </a:prstGeom>
              <a:grpFill/>
              <a:ln w="28575">
                <a:solidFill>
                  <a:schemeClr val="tx1"/>
                </a:solidFill>
                <a:round/>
                <a:headEnd/>
                <a:tailEnd/>
              </a:ln>
              <a:scene3d>
                <a:camera prst="legacyObliqueFron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FFCC00"/>
                </a:extrusionClr>
              </a:sp3d>
            </p:spPr>
            <p:txBody>
              <a:bodyPr>
                <a:flatTx/>
              </a:bodyPr>
              <a:lstStyle/>
              <a:p>
                <a:endParaRPr lang="fr-FR"/>
              </a:p>
            </p:txBody>
          </p:sp>
          <p:sp>
            <p:nvSpPr>
              <p:cNvPr id="145" name="AutoShape 181"/>
              <p:cNvSpPr>
                <a:spLocks noChangeAspect="1" noChangeArrowheads="1"/>
              </p:cNvSpPr>
              <p:nvPr/>
            </p:nvSpPr>
            <p:spPr bwMode="auto">
              <a:xfrm rot="16200000" flipH="1">
                <a:off x="2324" y="3343"/>
                <a:ext cx="352" cy="57"/>
              </a:xfrm>
              <a:custGeom>
                <a:avLst/>
                <a:gdLst>
                  <a:gd name="T0" fmla="*/ 345 w 21600"/>
                  <a:gd name="T1" fmla="*/ 29 h 21600"/>
                  <a:gd name="T2" fmla="*/ 176 w 21600"/>
                  <a:gd name="T3" fmla="*/ 57 h 21600"/>
                  <a:gd name="T4" fmla="*/ 7 w 21600"/>
                  <a:gd name="T5" fmla="*/ 29 h 21600"/>
                  <a:gd name="T6" fmla="*/ 176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270 w 21600"/>
                  <a:gd name="T13" fmla="*/ 2274 h 21600"/>
                  <a:gd name="T14" fmla="*/ 19330 w 21600"/>
                  <a:gd name="T15" fmla="*/ 1932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86" y="21600"/>
                    </a:lnTo>
                    <a:lnTo>
                      <a:pt x="2071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  <a:scene3d>
                <a:camera prst="legacyObliqueFron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969696"/>
                </a:extrusionClr>
              </a:sp3d>
            </p:spPr>
            <p:txBody>
              <a:bodyPr>
                <a:flatTx/>
              </a:bodyPr>
              <a:lstStyle/>
              <a:p>
                <a:endParaRPr lang="fr-FR"/>
              </a:p>
            </p:txBody>
          </p:sp>
          <p:grpSp>
            <p:nvGrpSpPr>
              <p:cNvPr id="14" name="Group 182"/>
              <p:cNvGrpSpPr>
                <a:grpSpLocks noChangeAspect="1"/>
              </p:cNvGrpSpPr>
              <p:nvPr/>
            </p:nvGrpSpPr>
            <p:grpSpPr bwMode="auto">
              <a:xfrm rot="5400000">
                <a:off x="2471" y="3303"/>
                <a:ext cx="320" cy="155"/>
                <a:chOff x="6975" y="5151"/>
                <a:chExt cx="615" cy="256"/>
              </a:xfrm>
              <a:grpFill/>
            </p:grpSpPr>
            <p:grpSp>
              <p:nvGrpSpPr>
                <p:cNvPr id="15" name="Group 183"/>
                <p:cNvGrpSpPr>
                  <a:grpSpLocks noChangeAspect="1"/>
                </p:cNvGrpSpPr>
                <p:nvPr/>
              </p:nvGrpSpPr>
              <p:grpSpPr bwMode="auto">
                <a:xfrm>
                  <a:off x="6975" y="5151"/>
                  <a:ext cx="607" cy="196"/>
                  <a:chOff x="6975" y="5151"/>
                  <a:chExt cx="607" cy="196"/>
                </a:xfrm>
                <a:grpFill/>
              </p:grpSpPr>
              <p:sp>
                <p:nvSpPr>
                  <p:cNvPr id="155" name="Line 184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6975" y="5151"/>
                    <a:ext cx="607" cy="0"/>
                  </a:xfrm>
                  <a:prstGeom prst="line">
                    <a:avLst/>
                  </a:prstGeom>
                  <a:grpFill/>
                  <a:ln w="285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56" name="Line 185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6975" y="5215"/>
                    <a:ext cx="607" cy="0"/>
                  </a:xfrm>
                  <a:prstGeom prst="line">
                    <a:avLst/>
                  </a:prstGeom>
                  <a:grpFill/>
                  <a:ln w="285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57" name="Line 186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6975" y="5279"/>
                    <a:ext cx="607" cy="0"/>
                  </a:xfrm>
                  <a:prstGeom prst="line">
                    <a:avLst/>
                  </a:prstGeom>
                  <a:grpFill/>
                  <a:ln w="285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58" name="Line 187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6975" y="5347"/>
                    <a:ext cx="607" cy="0"/>
                  </a:xfrm>
                  <a:prstGeom prst="line">
                    <a:avLst/>
                  </a:prstGeom>
                  <a:grpFill/>
                  <a:ln w="285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sp>
              <p:nvSpPr>
                <p:cNvPr id="152" name="Line 188"/>
                <p:cNvSpPr>
                  <a:spLocks noChangeAspect="1" noChangeShapeType="1"/>
                </p:cNvSpPr>
                <p:nvPr/>
              </p:nvSpPr>
              <p:spPr bwMode="auto">
                <a:xfrm>
                  <a:off x="6983" y="5279"/>
                  <a:ext cx="607" cy="0"/>
                </a:xfrm>
                <a:prstGeom prst="line">
                  <a:avLst/>
                </a:prstGeom>
                <a:grp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3" name="Line 189"/>
                <p:cNvSpPr>
                  <a:spLocks noChangeAspect="1" noChangeShapeType="1"/>
                </p:cNvSpPr>
                <p:nvPr/>
              </p:nvSpPr>
              <p:spPr bwMode="auto">
                <a:xfrm>
                  <a:off x="6983" y="5343"/>
                  <a:ext cx="607" cy="0"/>
                </a:xfrm>
                <a:prstGeom prst="line">
                  <a:avLst/>
                </a:prstGeom>
                <a:grp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4" name="Line 190"/>
                <p:cNvSpPr>
                  <a:spLocks noChangeAspect="1" noChangeShapeType="1"/>
                </p:cNvSpPr>
                <p:nvPr/>
              </p:nvSpPr>
              <p:spPr bwMode="auto">
                <a:xfrm>
                  <a:off x="6983" y="5407"/>
                  <a:ext cx="607" cy="0"/>
                </a:xfrm>
                <a:prstGeom prst="line">
                  <a:avLst/>
                </a:prstGeom>
                <a:grp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147" name="Line 191"/>
              <p:cNvSpPr>
                <a:spLocks noChangeAspect="1" noChangeShapeType="1"/>
              </p:cNvSpPr>
              <p:nvPr/>
            </p:nvSpPr>
            <p:spPr bwMode="auto">
              <a:xfrm rot="5400000">
                <a:off x="2594" y="3375"/>
                <a:ext cx="301" cy="0"/>
              </a:xfrm>
              <a:prstGeom prst="line">
                <a:avLst/>
              </a:prstGeom>
              <a:grp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48" name="Line 192"/>
              <p:cNvSpPr>
                <a:spLocks noChangeAspect="1" noChangeShapeType="1"/>
              </p:cNvSpPr>
              <p:nvPr/>
            </p:nvSpPr>
            <p:spPr bwMode="auto">
              <a:xfrm rot="5400000">
                <a:off x="2366" y="3372"/>
                <a:ext cx="301" cy="0"/>
              </a:xfrm>
              <a:prstGeom prst="line">
                <a:avLst/>
              </a:prstGeom>
              <a:grp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49" name="AutoShape 193" descr="Pointillés"/>
              <p:cNvSpPr>
                <a:spLocks noChangeAspect="1"/>
              </p:cNvSpPr>
              <p:nvPr/>
            </p:nvSpPr>
            <p:spPr bwMode="auto">
              <a:xfrm rot="5400000">
                <a:off x="2587" y="3059"/>
                <a:ext cx="89" cy="241"/>
              </a:xfrm>
              <a:prstGeom prst="leftBracket">
                <a:avLst>
                  <a:gd name="adj" fmla="val 22566"/>
                </a:avLst>
              </a:prstGeom>
              <a:grp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50" name="AutoShape 194" descr="Pointillés"/>
              <p:cNvSpPr>
                <a:spLocks noChangeAspect="1"/>
              </p:cNvSpPr>
              <p:nvPr/>
            </p:nvSpPr>
            <p:spPr bwMode="auto">
              <a:xfrm rot="5400000" flipH="1">
                <a:off x="2585" y="3437"/>
                <a:ext cx="89" cy="241"/>
              </a:xfrm>
              <a:prstGeom prst="leftBracket">
                <a:avLst>
                  <a:gd name="adj" fmla="val 22566"/>
                </a:avLst>
              </a:prstGeom>
              <a:grp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168" name="Text Box 195"/>
          <p:cNvSpPr txBox="1">
            <a:spLocks noChangeArrowheads="1"/>
          </p:cNvSpPr>
          <p:nvPr/>
        </p:nvSpPr>
        <p:spPr bwMode="auto">
          <a:xfrm>
            <a:off x="4393311" y="3417125"/>
            <a:ext cx="1714512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محرك البساط :</a:t>
            </a:r>
            <a:r>
              <a:rPr lang="fr-FR" sz="1600" b="1" dirty="0" smtClean="0">
                <a:solidFill>
                  <a:schemeClr val="tx1"/>
                </a:solidFill>
                <a:cs typeface="Arabic Transparent" pitchFamily="2" charset="-78"/>
              </a:rPr>
              <a:t>M1</a:t>
            </a:r>
            <a:endParaRPr lang="fr-FR" sz="16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grpSp>
        <p:nvGrpSpPr>
          <p:cNvPr id="16" name="Groupe 196"/>
          <p:cNvGrpSpPr/>
          <p:nvPr/>
        </p:nvGrpSpPr>
        <p:grpSpPr>
          <a:xfrm rot="5400000">
            <a:off x="2013174" y="5299330"/>
            <a:ext cx="432000" cy="828000"/>
            <a:chOff x="7331079" y="4716470"/>
            <a:chExt cx="428623" cy="954088"/>
          </a:xfrm>
        </p:grpSpPr>
        <p:sp>
          <p:nvSpPr>
            <p:cNvPr id="170" name="Line 167"/>
            <p:cNvSpPr>
              <a:spLocks noChangeAspect="1" noChangeShapeType="1"/>
            </p:cNvSpPr>
            <p:nvPr/>
          </p:nvSpPr>
          <p:spPr bwMode="auto">
            <a:xfrm flipV="1">
              <a:off x="7540644" y="4716470"/>
              <a:ext cx="0" cy="349250"/>
            </a:xfrm>
            <a:prstGeom prst="line">
              <a:avLst/>
            </a:prstGeom>
            <a:noFill/>
            <a:ln w="762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17" name="Group 178"/>
            <p:cNvGrpSpPr>
              <a:grpSpLocks noChangeAspect="1"/>
            </p:cNvGrpSpPr>
            <p:nvPr/>
          </p:nvGrpSpPr>
          <p:grpSpPr bwMode="auto">
            <a:xfrm>
              <a:off x="7331079" y="5038733"/>
              <a:ext cx="428623" cy="631825"/>
              <a:chOff x="2471" y="3135"/>
              <a:chExt cx="317" cy="467"/>
            </a:xfrm>
            <a:solidFill>
              <a:srgbClr val="339933"/>
            </a:solidFill>
          </p:grpSpPr>
          <p:sp>
            <p:nvSpPr>
              <p:cNvPr id="173" name="AutoShape 179"/>
              <p:cNvSpPr>
                <a:spLocks noChangeAspect="1" noChangeArrowheads="1"/>
              </p:cNvSpPr>
              <p:nvPr/>
            </p:nvSpPr>
            <p:spPr bwMode="auto">
              <a:xfrm rot="5400000">
                <a:off x="2584" y="3347"/>
                <a:ext cx="351" cy="57"/>
              </a:xfrm>
              <a:custGeom>
                <a:avLst/>
                <a:gdLst>
                  <a:gd name="T0" fmla="*/ 344 w 21600"/>
                  <a:gd name="T1" fmla="*/ 29 h 21600"/>
                  <a:gd name="T2" fmla="*/ 176 w 21600"/>
                  <a:gd name="T3" fmla="*/ 57 h 21600"/>
                  <a:gd name="T4" fmla="*/ 7 w 21600"/>
                  <a:gd name="T5" fmla="*/ 29 h 21600"/>
                  <a:gd name="T6" fmla="*/ 176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215 w 21600"/>
                  <a:gd name="T13" fmla="*/ 2274 h 21600"/>
                  <a:gd name="T14" fmla="*/ 19385 w 21600"/>
                  <a:gd name="T15" fmla="*/ 1932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86" y="21600"/>
                    </a:lnTo>
                    <a:lnTo>
                      <a:pt x="2071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pFill/>
              <a:ln w="25400">
                <a:solidFill>
                  <a:schemeClr val="tx1"/>
                </a:solidFill>
                <a:miter lim="800000"/>
                <a:headEnd/>
                <a:tailEnd/>
              </a:ln>
              <a:scene3d>
                <a:camera prst="legacyObliqueFron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969696"/>
                </a:extrusionClr>
              </a:sp3d>
            </p:spPr>
            <p:txBody>
              <a:bodyPr>
                <a:flatTx/>
              </a:bodyPr>
              <a:lstStyle/>
              <a:p>
                <a:endParaRPr lang="fr-FR"/>
              </a:p>
            </p:txBody>
          </p:sp>
          <p:sp>
            <p:nvSpPr>
              <p:cNvPr id="174" name="AutoShape 180"/>
              <p:cNvSpPr>
                <a:spLocks noChangeAspect="1" noChangeArrowheads="1"/>
              </p:cNvSpPr>
              <p:nvPr/>
            </p:nvSpPr>
            <p:spPr bwMode="auto">
              <a:xfrm rot="10800000">
                <a:off x="2511" y="3143"/>
                <a:ext cx="232" cy="434"/>
              </a:xfrm>
              <a:prstGeom prst="roundRect">
                <a:avLst>
                  <a:gd name="adj" fmla="val 16667"/>
                </a:avLst>
              </a:prstGeom>
              <a:grpFill/>
              <a:ln w="25400">
                <a:solidFill>
                  <a:schemeClr val="tx1"/>
                </a:solidFill>
                <a:round/>
                <a:headEnd/>
                <a:tailEnd/>
              </a:ln>
              <a:scene3d>
                <a:camera prst="legacyObliqueFron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FFCC00"/>
                </a:extrusionClr>
              </a:sp3d>
            </p:spPr>
            <p:txBody>
              <a:bodyPr>
                <a:flatTx/>
              </a:bodyPr>
              <a:lstStyle/>
              <a:p>
                <a:endParaRPr lang="fr-FR"/>
              </a:p>
            </p:txBody>
          </p:sp>
          <p:sp>
            <p:nvSpPr>
              <p:cNvPr id="175" name="AutoShape 181"/>
              <p:cNvSpPr>
                <a:spLocks noChangeAspect="1" noChangeArrowheads="1"/>
              </p:cNvSpPr>
              <p:nvPr/>
            </p:nvSpPr>
            <p:spPr bwMode="auto">
              <a:xfrm rot="16200000" flipH="1">
                <a:off x="2324" y="3343"/>
                <a:ext cx="352" cy="57"/>
              </a:xfrm>
              <a:custGeom>
                <a:avLst/>
                <a:gdLst>
                  <a:gd name="T0" fmla="*/ 345 w 21600"/>
                  <a:gd name="T1" fmla="*/ 29 h 21600"/>
                  <a:gd name="T2" fmla="*/ 176 w 21600"/>
                  <a:gd name="T3" fmla="*/ 57 h 21600"/>
                  <a:gd name="T4" fmla="*/ 7 w 21600"/>
                  <a:gd name="T5" fmla="*/ 29 h 21600"/>
                  <a:gd name="T6" fmla="*/ 176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270 w 21600"/>
                  <a:gd name="T13" fmla="*/ 2274 h 21600"/>
                  <a:gd name="T14" fmla="*/ 19330 w 21600"/>
                  <a:gd name="T15" fmla="*/ 1932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86" y="21600"/>
                    </a:lnTo>
                    <a:lnTo>
                      <a:pt x="2071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pFill/>
              <a:ln w="25400">
                <a:solidFill>
                  <a:schemeClr val="tx1"/>
                </a:solidFill>
                <a:miter lim="800000"/>
                <a:headEnd/>
                <a:tailEnd/>
              </a:ln>
              <a:scene3d>
                <a:camera prst="legacyObliqueFron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969696"/>
                </a:extrusionClr>
              </a:sp3d>
            </p:spPr>
            <p:txBody>
              <a:bodyPr>
                <a:flatTx/>
              </a:bodyPr>
              <a:lstStyle/>
              <a:p>
                <a:endParaRPr lang="fr-FR"/>
              </a:p>
            </p:txBody>
          </p:sp>
          <p:grpSp>
            <p:nvGrpSpPr>
              <p:cNvPr id="18" name="Group 182"/>
              <p:cNvGrpSpPr>
                <a:grpSpLocks noChangeAspect="1"/>
              </p:cNvGrpSpPr>
              <p:nvPr/>
            </p:nvGrpSpPr>
            <p:grpSpPr bwMode="auto">
              <a:xfrm rot="5400000">
                <a:off x="2471" y="3303"/>
                <a:ext cx="320" cy="155"/>
                <a:chOff x="6975" y="5151"/>
                <a:chExt cx="615" cy="256"/>
              </a:xfrm>
              <a:grpFill/>
            </p:grpSpPr>
            <p:grpSp>
              <p:nvGrpSpPr>
                <p:cNvPr id="19" name="Group 183"/>
                <p:cNvGrpSpPr>
                  <a:grpSpLocks noChangeAspect="1"/>
                </p:cNvGrpSpPr>
                <p:nvPr/>
              </p:nvGrpSpPr>
              <p:grpSpPr bwMode="auto">
                <a:xfrm>
                  <a:off x="6975" y="5151"/>
                  <a:ext cx="607" cy="196"/>
                  <a:chOff x="6975" y="5151"/>
                  <a:chExt cx="607" cy="196"/>
                </a:xfrm>
                <a:grpFill/>
              </p:grpSpPr>
              <p:sp>
                <p:nvSpPr>
                  <p:cNvPr id="185" name="Line 184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6975" y="5151"/>
                    <a:ext cx="607" cy="0"/>
                  </a:xfrm>
                  <a:prstGeom prst="line">
                    <a:avLst/>
                  </a:prstGeom>
                  <a:grpFill/>
                  <a:ln w="254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86" name="Line 185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6975" y="5215"/>
                    <a:ext cx="607" cy="0"/>
                  </a:xfrm>
                  <a:prstGeom prst="line">
                    <a:avLst/>
                  </a:prstGeom>
                  <a:grpFill/>
                  <a:ln w="254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87" name="Line 186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6975" y="5279"/>
                    <a:ext cx="607" cy="0"/>
                  </a:xfrm>
                  <a:prstGeom prst="line">
                    <a:avLst/>
                  </a:prstGeom>
                  <a:grpFill/>
                  <a:ln w="254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88" name="Line 187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6975" y="5347"/>
                    <a:ext cx="607" cy="0"/>
                  </a:xfrm>
                  <a:prstGeom prst="line">
                    <a:avLst/>
                  </a:prstGeom>
                  <a:grpFill/>
                  <a:ln w="254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sp>
              <p:nvSpPr>
                <p:cNvPr id="182" name="Line 188"/>
                <p:cNvSpPr>
                  <a:spLocks noChangeAspect="1" noChangeShapeType="1"/>
                </p:cNvSpPr>
                <p:nvPr/>
              </p:nvSpPr>
              <p:spPr bwMode="auto">
                <a:xfrm>
                  <a:off x="6983" y="5279"/>
                  <a:ext cx="607" cy="0"/>
                </a:xfrm>
                <a:prstGeom prst="line">
                  <a:avLst/>
                </a:prstGeom>
                <a:grp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83" name="Line 189"/>
                <p:cNvSpPr>
                  <a:spLocks noChangeAspect="1" noChangeShapeType="1"/>
                </p:cNvSpPr>
                <p:nvPr/>
              </p:nvSpPr>
              <p:spPr bwMode="auto">
                <a:xfrm>
                  <a:off x="6983" y="5343"/>
                  <a:ext cx="607" cy="0"/>
                </a:xfrm>
                <a:prstGeom prst="line">
                  <a:avLst/>
                </a:prstGeom>
                <a:grp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84" name="Line 190"/>
                <p:cNvSpPr>
                  <a:spLocks noChangeAspect="1" noChangeShapeType="1"/>
                </p:cNvSpPr>
                <p:nvPr/>
              </p:nvSpPr>
              <p:spPr bwMode="auto">
                <a:xfrm>
                  <a:off x="6983" y="5407"/>
                  <a:ext cx="607" cy="0"/>
                </a:xfrm>
                <a:prstGeom prst="line">
                  <a:avLst/>
                </a:prstGeom>
                <a:grp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177" name="Line 191"/>
              <p:cNvSpPr>
                <a:spLocks noChangeAspect="1" noChangeShapeType="1"/>
              </p:cNvSpPr>
              <p:nvPr/>
            </p:nvSpPr>
            <p:spPr bwMode="auto">
              <a:xfrm rot="5400000">
                <a:off x="2594" y="3375"/>
                <a:ext cx="301" cy="0"/>
              </a:xfrm>
              <a:prstGeom prst="line">
                <a:avLst/>
              </a:prstGeom>
              <a:grp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8" name="Line 192"/>
              <p:cNvSpPr>
                <a:spLocks noChangeAspect="1" noChangeShapeType="1"/>
              </p:cNvSpPr>
              <p:nvPr/>
            </p:nvSpPr>
            <p:spPr bwMode="auto">
              <a:xfrm rot="5400000">
                <a:off x="2366" y="3372"/>
                <a:ext cx="301" cy="0"/>
              </a:xfrm>
              <a:prstGeom prst="line">
                <a:avLst/>
              </a:prstGeom>
              <a:grp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9" name="AutoShape 193" descr="Pointillés"/>
              <p:cNvSpPr>
                <a:spLocks noChangeAspect="1"/>
              </p:cNvSpPr>
              <p:nvPr/>
            </p:nvSpPr>
            <p:spPr bwMode="auto">
              <a:xfrm rot="5400000">
                <a:off x="2587" y="3059"/>
                <a:ext cx="89" cy="241"/>
              </a:xfrm>
              <a:prstGeom prst="leftBracket">
                <a:avLst>
                  <a:gd name="adj" fmla="val 22566"/>
                </a:avLst>
              </a:prstGeom>
              <a:grp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0" name="AutoShape 194" descr="Pointillés"/>
              <p:cNvSpPr>
                <a:spLocks noChangeAspect="1"/>
              </p:cNvSpPr>
              <p:nvPr/>
            </p:nvSpPr>
            <p:spPr bwMode="auto">
              <a:xfrm rot="5400000" flipH="1">
                <a:off x="2585" y="3437"/>
                <a:ext cx="89" cy="241"/>
              </a:xfrm>
              <a:prstGeom prst="leftBracket">
                <a:avLst>
                  <a:gd name="adj" fmla="val 22566"/>
                </a:avLst>
              </a:prstGeom>
              <a:grp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198" name="Text Box 195"/>
          <p:cNvSpPr txBox="1">
            <a:spLocks noChangeArrowheads="1"/>
          </p:cNvSpPr>
          <p:nvPr/>
        </p:nvSpPr>
        <p:spPr bwMode="auto">
          <a:xfrm>
            <a:off x="1142976" y="5929330"/>
            <a:ext cx="1714512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محرك البساط :</a:t>
            </a:r>
            <a:r>
              <a:rPr lang="fr-FR" sz="1600" b="1" dirty="0" smtClean="0">
                <a:solidFill>
                  <a:schemeClr val="tx1"/>
                </a:solidFill>
                <a:cs typeface="Arabic Transparent" pitchFamily="2" charset="-78"/>
              </a:rPr>
              <a:t>M3</a:t>
            </a:r>
            <a:endParaRPr lang="fr-FR" sz="16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99" name="AutoShape 140"/>
          <p:cNvSpPr>
            <a:spLocks noChangeArrowheads="1"/>
          </p:cNvSpPr>
          <p:nvPr/>
        </p:nvSpPr>
        <p:spPr bwMode="auto">
          <a:xfrm rot="180000">
            <a:off x="2715395" y="5543053"/>
            <a:ext cx="4356000" cy="288000"/>
          </a:xfrm>
          <a:prstGeom prst="roundRect">
            <a:avLst>
              <a:gd name="adj" fmla="val 34120"/>
            </a:avLst>
          </a:prstGeom>
          <a:solidFill>
            <a:srgbClr val="C00000"/>
          </a:solidFill>
          <a:ln w="9525">
            <a:round/>
            <a:headEnd/>
            <a:tailEnd/>
          </a:ln>
          <a:scene3d>
            <a:camera prst="legacyPerspectiveTopRight">
              <a:rot lat="0" lon="20099998" rev="0"/>
            </a:camera>
            <a:lightRig rig="legacyFlat3" dir="b"/>
          </a:scene3d>
          <a:sp3d extrusionH="1116000" prstMaterial="legacyMatte">
            <a:bevelT w="13500" h="13500" prst="angle"/>
            <a:bevelB w="13500" h="13500" prst="angle"/>
            <a:extrusionClr>
              <a:srgbClr val="FFFFFF"/>
            </a:extrusionClr>
          </a:sp3d>
        </p:spPr>
        <p:txBody>
          <a:bodyPr>
            <a:flatTx/>
          </a:bodyPr>
          <a:lstStyle/>
          <a:p>
            <a:endParaRPr lang="fr-FR"/>
          </a:p>
        </p:txBody>
      </p:sp>
      <p:sp>
        <p:nvSpPr>
          <p:cNvPr id="200" name="Parenthèse fermante 199"/>
          <p:cNvSpPr/>
          <p:nvPr/>
        </p:nvSpPr>
        <p:spPr>
          <a:xfrm rot="5400000">
            <a:off x="2961179" y="5014754"/>
            <a:ext cx="252000" cy="612000"/>
          </a:xfrm>
          <a:prstGeom prst="rightBracket">
            <a:avLst>
              <a:gd name="adj" fmla="val 19415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1" name="Parenthèse fermante 200"/>
          <p:cNvSpPr/>
          <p:nvPr/>
        </p:nvSpPr>
        <p:spPr>
          <a:xfrm rot="5400000">
            <a:off x="3965563" y="5005690"/>
            <a:ext cx="252000" cy="612000"/>
          </a:xfrm>
          <a:prstGeom prst="rightBracket">
            <a:avLst>
              <a:gd name="adj" fmla="val 19415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201"/>
          <p:cNvGrpSpPr/>
          <p:nvPr/>
        </p:nvGrpSpPr>
        <p:grpSpPr>
          <a:xfrm>
            <a:off x="4785695" y="5185690"/>
            <a:ext cx="612000" cy="252000"/>
            <a:chOff x="6572264" y="4071942"/>
            <a:chExt cx="612000" cy="252000"/>
          </a:xfrm>
        </p:grpSpPr>
        <p:sp>
          <p:nvSpPr>
            <p:cNvPr id="203" name="Parenthèse fermante 202"/>
            <p:cNvSpPr/>
            <p:nvPr/>
          </p:nvSpPr>
          <p:spPr>
            <a:xfrm rot="5400000">
              <a:off x="6752264" y="3891942"/>
              <a:ext cx="252000" cy="612000"/>
            </a:xfrm>
            <a:prstGeom prst="rightBracket">
              <a:avLst>
                <a:gd name="adj" fmla="val 19415"/>
              </a:avLst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4" name="Trapèze 203"/>
            <p:cNvSpPr/>
            <p:nvPr/>
          </p:nvSpPr>
          <p:spPr>
            <a:xfrm rot="10800000">
              <a:off x="6581318" y="4161649"/>
              <a:ext cx="576000" cy="142876"/>
            </a:xfrm>
            <a:prstGeom prst="trapezoid">
              <a:avLst/>
            </a:prstGeom>
            <a:solidFill>
              <a:srgbClr val="CC9900"/>
            </a:soli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1" name="Groupe 204"/>
          <p:cNvGrpSpPr/>
          <p:nvPr/>
        </p:nvGrpSpPr>
        <p:grpSpPr>
          <a:xfrm>
            <a:off x="5960264" y="5185690"/>
            <a:ext cx="612000" cy="252000"/>
            <a:chOff x="6572264" y="4071942"/>
            <a:chExt cx="612000" cy="252000"/>
          </a:xfrm>
        </p:grpSpPr>
        <p:sp>
          <p:nvSpPr>
            <p:cNvPr id="206" name="Parenthèse fermante 205"/>
            <p:cNvSpPr/>
            <p:nvPr/>
          </p:nvSpPr>
          <p:spPr>
            <a:xfrm rot="5400000">
              <a:off x="6752264" y="3891942"/>
              <a:ext cx="252000" cy="612000"/>
            </a:xfrm>
            <a:prstGeom prst="rightBracket">
              <a:avLst>
                <a:gd name="adj" fmla="val 19415"/>
              </a:avLst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7" name="Trapèze 206"/>
            <p:cNvSpPr/>
            <p:nvPr/>
          </p:nvSpPr>
          <p:spPr>
            <a:xfrm rot="10800000">
              <a:off x="6581318" y="4161649"/>
              <a:ext cx="576000" cy="142876"/>
            </a:xfrm>
            <a:prstGeom prst="trapezoid">
              <a:avLst/>
            </a:prstGeom>
            <a:solidFill>
              <a:srgbClr val="CC9900"/>
            </a:soli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01" name="Organigramme : Ou 100"/>
          <p:cNvSpPr/>
          <p:nvPr/>
        </p:nvSpPr>
        <p:spPr>
          <a:xfrm>
            <a:off x="2607173" y="5583827"/>
            <a:ext cx="252000" cy="252000"/>
          </a:xfrm>
          <a:prstGeom prst="flowChartOr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8" name="ZoneTexte 207"/>
          <p:cNvSpPr txBox="1"/>
          <p:nvPr/>
        </p:nvSpPr>
        <p:spPr>
          <a:xfrm>
            <a:off x="785786" y="2786058"/>
            <a:ext cx="1143008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dirty="0" smtClean="0">
                <a:solidFill>
                  <a:schemeClr val="tx1"/>
                </a:solidFill>
              </a:rPr>
              <a:t>ملتقط الو</a:t>
            </a:r>
            <a:r>
              <a:rPr lang="ar-DZ" sz="1600" b="1" dirty="0" smtClean="0">
                <a:solidFill>
                  <a:schemeClr val="tx1"/>
                </a:solidFill>
                <a:latin typeface="Arial"/>
                <a:cs typeface="Arial"/>
              </a:rPr>
              <a:t>زن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209" name="Text Box 159"/>
          <p:cNvSpPr txBox="1">
            <a:spLocks noChangeArrowheads="1"/>
          </p:cNvSpPr>
          <p:nvPr/>
        </p:nvSpPr>
        <p:spPr bwMode="auto">
          <a:xfrm>
            <a:off x="5643570" y="4786322"/>
            <a:ext cx="1500198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علب بلاستيكية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grpSp>
        <p:nvGrpSpPr>
          <p:cNvPr id="22" name="Groupe 214"/>
          <p:cNvGrpSpPr/>
          <p:nvPr/>
        </p:nvGrpSpPr>
        <p:grpSpPr>
          <a:xfrm>
            <a:off x="5934740" y="2418427"/>
            <a:ext cx="867251" cy="611614"/>
            <a:chOff x="4863170" y="2847055"/>
            <a:chExt cx="867251" cy="611614"/>
          </a:xfrm>
        </p:grpSpPr>
        <p:sp>
          <p:nvSpPr>
            <p:cNvPr id="211" name="Rectangle 142"/>
            <p:cNvSpPr>
              <a:spLocks noChangeAspect="1" noChangeArrowheads="1"/>
            </p:cNvSpPr>
            <p:nvPr/>
          </p:nvSpPr>
          <p:spPr bwMode="auto">
            <a:xfrm rot="19929225">
              <a:off x="4863170" y="3266863"/>
              <a:ext cx="174736" cy="191806"/>
            </a:xfrm>
            <a:prstGeom prst="rect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C28465"/>
                </a:gs>
              </a:gsLst>
              <a:path path="rect">
                <a:fillToRect l="100000" b="100000"/>
              </a:path>
            </a:gradFill>
            <a:ln w="9525">
              <a:miter lim="800000"/>
              <a:headEnd/>
              <a:tailEnd/>
            </a:ln>
            <a:scene3d>
              <a:camera prst="legacyPerspectiveTopRight">
                <a:rot lat="0" lon="20399998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800000"/>
              </a:extrusionClr>
            </a:sp3d>
          </p:spPr>
          <p:txBody>
            <a:bodyPr>
              <a:flatTx/>
            </a:bodyPr>
            <a:lstStyle/>
            <a:p>
              <a:endParaRPr lang="fr-FR"/>
            </a:p>
          </p:txBody>
        </p:sp>
        <p:sp>
          <p:nvSpPr>
            <p:cNvPr id="212" name="Rectangle 143"/>
            <p:cNvSpPr>
              <a:spLocks noChangeAspect="1" noChangeArrowheads="1"/>
            </p:cNvSpPr>
            <p:nvPr/>
          </p:nvSpPr>
          <p:spPr bwMode="auto">
            <a:xfrm rot="19929225">
              <a:off x="5215142" y="3059649"/>
              <a:ext cx="174736" cy="191806"/>
            </a:xfrm>
            <a:prstGeom prst="rect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C28465"/>
                </a:gs>
              </a:gsLst>
              <a:path path="rect">
                <a:fillToRect l="100000" b="100000"/>
              </a:path>
            </a:gradFill>
            <a:ln w="9525">
              <a:miter lim="800000"/>
              <a:headEnd/>
              <a:tailEnd/>
            </a:ln>
            <a:scene3d>
              <a:camera prst="legacyPerspectiveTopRight">
                <a:rot lat="0" lon="20399998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800000"/>
              </a:extrusionClr>
            </a:sp3d>
          </p:spPr>
          <p:txBody>
            <a:bodyPr>
              <a:flatTx/>
            </a:bodyPr>
            <a:lstStyle/>
            <a:p>
              <a:endParaRPr lang="fr-FR"/>
            </a:p>
          </p:txBody>
        </p:sp>
        <p:sp>
          <p:nvSpPr>
            <p:cNvPr id="213" name="Rectangle 144"/>
            <p:cNvSpPr>
              <a:spLocks noChangeAspect="1" noChangeArrowheads="1"/>
            </p:cNvSpPr>
            <p:nvPr/>
          </p:nvSpPr>
          <p:spPr bwMode="auto">
            <a:xfrm rot="19929225">
              <a:off x="5555685" y="2847055"/>
              <a:ext cx="174736" cy="191806"/>
            </a:xfrm>
            <a:prstGeom prst="rect">
              <a:avLst/>
            </a:prstGeom>
            <a:gradFill rotWithShape="1">
              <a:gsLst>
                <a:gs pos="0">
                  <a:srgbClr val="800000"/>
                </a:gs>
                <a:gs pos="100000">
                  <a:srgbClr val="C28465"/>
                </a:gs>
              </a:gsLst>
              <a:path path="rect">
                <a:fillToRect l="100000" b="100000"/>
              </a:path>
            </a:gradFill>
            <a:ln w="9525">
              <a:miter lim="800000"/>
              <a:headEnd/>
              <a:tailEnd/>
            </a:ln>
            <a:scene3d>
              <a:camera prst="legacyPerspectiveTopRight">
                <a:rot lat="0" lon="20399998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800000"/>
              </a:extrusionClr>
            </a:sp3d>
          </p:spPr>
          <p:txBody>
            <a:bodyPr>
              <a:flatTx/>
            </a:bodyPr>
            <a:lstStyle/>
            <a:p>
              <a:endParaRPr lang="fr-FR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rot="16200000">
            <a:off x="6786578" y="1564012"/>
            <a:ext cx="714380" cy="2286016"/>
          </a:xfrm>
          <a:prstGeom prst="wedgeRectCallout">
            <a:avLst>
              <a:gd name="adj1" fmla="val -2559"/>
              <a:gd name="adj2" fmla="val 62368"/>
            </a:avLst>
          </a:prstGeom>
          <a:noFill/>
          <a:ln w="952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/>
          </a:p>
        </p:txBody>
      </p:sp>
      <p:sp>
        <p:nvSpPr>
          <p:cNvPr id="29" name="Rectangle à coins arrondis 28"/>
          <p:cNvSpPr/>
          <p:nvPr/>
        </p:nvSpPr>
        <p:spPr>
          <a:xfrm>
            <a:off x="1714480" y="3130590"/>
            <a:ext cx="1440000" cy="576000"/>
          </a:xfrm>
          <a:prstGeom prst="roundRect">
            <a:avLst/>
          </a:prstGeom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/>
          </a:p>
        </p:txBody>
      </p:sp>
      <p:sp>
        <p:nvSpPr>
          <p:cNvPr id="28" name="Rectangle à coins arrondis 27"/>
          <p:cNvSpPr/>
          <p:nvPr/>
        </p:nvSpPr>
        <p:spPr>
          <a:xfrm>
            <a:off x="0" y="3135648"/>
            <a:ext cx="1440000" cy="576000"/>
          </a:xfrm>
          <a:prstGeom prst="roundRect">
            <a:avLst/>
          </a:prstGeom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/>
          </a:p>
        </p:txBody>
      </p:sp>
      <p:sp>
        <p:nvSpPr>
          <p:cNvPr id="10" name="Rectangle 9"/>
          <p:cNvSpPr/>
          <p:nvPr/>
        </p:nvSpPr>
        <p:spPr>
          <a:xfrm rot="16200000">
            <a:off x="6465107" y="528161"/>
            <a:ext cx="1285884" cy="2214578"/>
          </a:xfrm>
          <a:prstGeom prst="wedgeRectCallout">
            <a:avLst>
              <a:gd name="adj1" fmla="val -3621"/>
              <a:gd name="adj2" fmla="val 62655"/>
            </a:avLst>
          </a:prstGeom>
          <a:noFill/>
          <a:ln w="952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/>
          </a:p>
        </p:txBody>
      </p:sp>
      <p:sp>
        <p:nvSpPr>
          <p:cNvPr id="5" name="ZoneTexte 4"/>
          <p:cNvSpPr txBox="1"/>
          <p:nvPr/>
        </p:nvSpPr>
        <p:spPr>
          <a:xfrm>
            <a:off x="4143372" y="428604"/>
            <a:ext cx="3357586" cy="307777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CC00CC"/>
                </a:solidFill>
              </a:rPr>
              <a:t>Qui modifient l’activité du système</a:t>
            </a:r>
            <a:endParaRPr lang="fr-FR" sz="1400" b="1" dirty="0">
              <a:solidFill>
                <a:srgbClr val="CC00CC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714744" y="1278260"/>
            <a:ext cx="2357454" cy="1815882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CC00FF"/>
                </a:solidFill>
              </a:rPr>
              <a:t>Mode de marche</a:t>
            </a:r>
            <a:r>
              <a:rPr lang="ar-DZ" sz="1400" dirty="0" smtClean="0">
                <a:solidFill>
                  <a:srgbClr val="CC00FF"/>
                </a:solidFill>
              </a:rPr>
              <a:t>:</a:t>
            </a:r>
            <a:endParaRPr lang="fr-FR" sz="1400" dirty="0" smtClean="0">
              <a:solidFill>
                <a:srgbClr val="CC00FF"/>
              </a:solidFill>
            </a:endParaRPr>
          </a:p>
          <a:p>
            <a:pPr>
              <a:buFontTx/>
              <a:buChar char="-"/>
            </a:pPr>
            <a:r>
              <a:rPr lang="fr-FR" sz="1400" dirty="0" smtClean="0">
                <a:solidFill>
                  <a:srgbClr val="CC00FF"/>
                </a:solidFill>
              </a:rPr>
              <a:t>Manuel</a:t>
            </a:r>
          </a:p>
          <a:p>
            <a:pPr>
              <a:buFontTx/>
              <a:buChar char="-"/>
            </a:pPr>
            <a:r>
              <a:rPr lang="fr-FR" sz="1400" dirty="0" smtClean="0">
                <a:solidFill>
                  <a:srgbClr val="CC00FF"/>
                </a:solidFill>
              </a:rPr>
              <a:t>Automatique</a:t>
            </a:r>
          </a:p>
          <a:p>
            <a:r>
              <a:rPr lang="fr-FR" sz="1400" dirty="0" smtClean="0">
                <a:solidFill>
                  <a:srgbClr val="CC00FF"/>
                </a:solidFill>
              </a:rPr>
              <a:t>    * Programme d’un API</a:t>
            </a:r>
          </a:p>
          <a:p>
            <a:r>
              <a:rPr lang="fr-FR" sz="1400" dirty="0" smtClean="0">
                <a:solidFill>
                  <a:srgbClr val="CC00FF"/>
                </a:solidFill>
              </a:rPr>
              <a:t>    * Programme d’un  ordi</a:t>
            </a:r>
          </a:p>
          <a:p>
            <a:pPr>
              <a:buFontTx/>
              <a:buChar char="-"/>
            </a:pPr>
            <a:r>
              <a:rPr lang="fr-FR" sz="1400" dirty="0" smtClean="0">
                <a:solidFill>
                  <a:srgbClr val="CC00FF"/>
                </a:solidFill>
              </a:rPr>
              <a:t>Pas à pas</a:t>
            </a:r>
          </a:p>
          <a:p>
            <a:pPr>
              <a:buFontTx/>
              <a:buChar char="-"/>
            </a:pPr>
            <a:r>
              <a:rPr lang="fr-FR" sz="1400" dirty="0" smtClean="0">
                <a:solidFill>
                  <a:srgbClr val="CC00FF"/>
                </a:solidFill>
              </a:rPr>
              <a:t>Câblage…. </a:t>
            </a:r>
          </a:p>
          <a:p>
            <a:endParaRPr lang="fr-FR" sz="1400" dirty="0">
              <a:solidFill>
                <a:srgbClr val="CC00FF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6000760" y="1063946"/>
            <a:ext cx="2286016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CC00FF"/>
                </a:solidFill>
              </a:rPr>
              <a:t>Paramètre de </a:t>
            </a:r>
            <a:r>
              <a:rPr lang="ar-DZ" sz="1400" dirty="0" smtClean="0">
                <a:solidFill>
                  <a:srgbClr val="CC00FF"/>
                </a:solidFill>
              </a:rPr>
              <a:t>:</a:t>
            </a:r>
            <a:endParaRPr lang="fr-FR" sz="1400" dirty="0" smtClean="0">
              <a:solidFill>
                <a:srgbClr val="CC00FF"/>
              </a:solidFill>
            </a:endParaRPr>
          </a:p>
          <a:p>
            <a:pPr>
              <a:buFontTx/>
              <a:buChar char="-"/>
            </a:pPr>
            <a:r>
              <a:rPr lang="fr-FR" sz="1400" dirty="0" smtClean="0">
                <a:solidFill>
                  <a:srgbClr val="CC00FF"/>
                </a:solidFill>
              </a:rPr>
              <a:t>Vitesse / Accédé / Cours</a:t>
            </a:r>
          </a:p>
          <a:p>
            <a:pPr>
              <a:buFontTx/>
              <a:buChar char="-"/>
            </a:pPr>
            <a:r>
              <a:rPr lang="fr-FR" sz="1400" dirty="0" smtClean="0">
                <a:solidFill>
                  <a:srgbClr val="CC00FF"/>
                </a:solidFill>
              </a:rPr>
              <a:t>Température</a:t>
            </a:r>
          </a:p>
          <a:p>
            <a:pPr>
              <a:buFontTx/>
              <a:buChar char="-"/>
            </a:pPr>
            <a:r>
              <a:rPr lang="fr-FR" sz="1400" dirty="0" smtClean="0">
                <a:solidFill>
                  <a:srgbClr val="CC00FF"/>
                </a:solidFill>
              </a:rPr>
              <a:t>Electrique </a:t>
            </a:r>
            <a:endParaRPr lang="fr-FR" sz="1400" dirty="0">
              <a:solidFill>
                <a:srgbClr val="CC00FF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8286776" y="1349698"/>
            <a:ext cx="864000" cy="307777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tx1"/>
                </a:solidFill>
              </a:rPr>
              <a:t>Réglage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8429652" y="2206954"/>
            <a:ext cx="1643074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tx1"/>
                </a:solidFill>
              </a:rPr>
              <a:t>Matières</a:t>
            </a:r>
          </a:p>
          <a:p>
            <a:r>
              <a:rPr lang="fr-FR" sz="1400" dirty="0" smtClean="0">
                <a:solidFill>
                  <a:schemeClr val="tx1"/>
                </a:solidFill>
              </a:rPr>
              <a:t> consommables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357190" y="1184797"/>
            <a:ext cx="3286116" cy="307777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0000FF"/>
                </a:solidFill>
              </a:rPr>
              <a:t>Qui contrôle l’activité du système</a:t>
            </a:r>
            <a:endParaRPr lang="fr-FR" sz="1400" b="1" dirty="0">
              <a:solidFill>
                <a:srgbClr val="0000FF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0" y="1992640"/>
            <a:ext cx="1500166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177800" indent="-177800">
              <a:buFontTx/>
              <a:buChar char="-"/>
            </a:pPr>
            <a:r>
              <a:rPr lang="fr-FR" sz="1400" dirty="0" smtClean="0">
                <a:solidFill>
                  <a:srgbClr val="3333FF"/>
                </a:solidFill>
              </a:rPr>
              <a:t>Electrique</a:t>
            </a:r>
          </a:p>
          <a:p>
            <a:pPr marL="177800" indent="-177800">
              <a:buFontTx/>
              <a:buChar char="-"/>
            </a:pPr>
            <a:r>
              <a:rPr lang="fr-FR" sz="1400" dirty="0" smtClean="0">
                <a:solidFill>
                  <a:srgbClr val="3333FF"/>
                </a:solidFill>
              </a:rPr>
              <a:t>Pneumatique</a:t>
            </a:r>
          </a:p>
          <a:p>
            <a:pPr marL="177800" indent="-177800">
              <a:buFontTx/>
              <a:buChar char="-"/>
            </a:pPr>
            <a:r>
              <a:rPr lang="fr-FR" sz="1400" dirty="0" smtClean="0">
                <a:solidFill>
                  <a:srgbClr val="3333FF"/>
                </a:solidFill>
              </a:rPr>
              <a:t>Mécanique</a:t>
            </a:r>
          </a:p>
          <a:p>
            <a:pPr marL="177800" indent="-177800">
              <a:buFontTx/>
              <a:buChar char="-"/>
            </a:pPr>
            <a:r>
              <a:rPr lang="fr-FR" sz="1400" dirty="0" smtClean="0">
                <a:solidFill>
                  <a:srgbClr val="3333FF"/>
                </a:solidFill>
              </a:rPr>
              <a:t>Thermique</a:t>
            </a:r>
            <a:endParaRPr lang="fr-FR" sz="1400" dirty="0">
              <a:solidFill>
                <a:srgbClr val="3333FF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88284" y="3162944"/>
            <a:ext cx="1357290" cy="584775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0000FF"/>
                </a:solidFill>
              </a:rPr>
              <a:t>Données Energétique</a:t>
            </a:r>
            <a:endParaRPr lang="fr-FR" sz="1600" b="1" dirty="0">
              <a:solidFill>
                <a:srgbClr val="0000FF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1687184" y="3129600"/>
            <a:ext cx="1598932" cy="584775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0000FF"/>
                </a:solidFill>
              </a:rPr>
              <a:t>Données d’Exploitation</a:t>
            </a:r>
            <a:endParaRPr lang="fr-FR" sz="1600" b="1" dirty="0">
              <a:solidFill>
                <a:srgbClr val="0000FF"/>
              </a:solidFill>
            </a:endParaRPr>
          </a:p>
        </p:txBody>
      </p:sp>
      <p:sp>
        <p:nvSpPr>
          <p:cNvPr id="19" name="Rectangle à coins arrondis 18"/>
          <p:cNvSpPr/>
          <p:nvPr/>
        </p:nvSpPr>
        <p:spPr>
          <a:xfrm>
            <a:off x="3571868" y="3135648"/>
            <a:ext cx="1440000" cy="576000"/>
          </a:xfrm>
          <a:prstGeom prst="roundRect">
            <a:avLst/>
          </a:prstGeom>
          <a:ln>
            <a:solidFill>
              <a:srgbClr val="CC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 b="1" dirty="0">
              <a:solidFill>
                <a:srgbClr val="CC00CC"/>
              </a:solidFill>
            </a:endParaRPr>
          </a:p>
        </p:txBody>
      </p:sp>
      <p:sp>
        <p:nvSpPr>
          <p:cNvPr id="20" name="Rectangle à coins arrondis 19"/>
          <p:cNvSpPr/>
          <p:nvPr/>
        </p:nvSpPr>
        <p:spPr>
          <a:xfrm>
            <a:off x="5203702" y="3135648"/>
            <a:ext cx="1440000" cy="576000"/>
          </a:xfrm>
          <a:prstGeom prst="roundRect">
            <a:avLst/>
          </a:prstGeom>
          <a:ln>
            <a:solidFill>
              <a:srgbClr val="CC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 b="1" dirty="0">
              <a:solidFill>
                <a:srgbClr val="CC00CC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160086" y="4453832"/>
            <a:ext cx="3071834" cy="1152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357126" y="4643446"/>
            <a:ext cx="2857520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FF0000"/>
                </a:solidFill>
              </a:rPr>
              <a:t>Entrées (données d’entrée)</a:t>
            </a:r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-71470" y="5190666"/>
            <a:ext cx="4000528" cy="769441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chemeClr val="tx1"/>
                </a:solidFill>
              </a:rPr>
              <a:t>Matière d’ouvre MOE </a:t>
            </a:r>
            <a:r>
              <a:rPr lang="ar-DZ" sz="1600" b="1" dirty="0" smtClean="0">
                <a:solidFill>
                  <a:schemeClr val="tx1"/>
                </a:solidFill>
              </a:rPr>
              <a:t>: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400" dirty="0" smtClean="0">
                <a:solidFill>
                  <a:schemeClr val="tx1"/>
                </a:solidFill>
              </a:rPr>
              <a:t>- </a:t>
            </a:r>
            <a:r>
              <a:rPr lang="fr-FR" sz="1400" dirty="0" smtClean="0">
                <a:solidFill>
                  <a:schemeClr val="tx1"/>
                </a:solidFill>
              </a:rPr>
              <a:t>énergie</a:t>
            </a:r>
          </a:p>
          <a:p>
            <a:r>
              <a:rPr lang="fr-FR" sz="1400" dirty="0" smtClean="0">
                <a:solidFill>
                  <a:schemeClr val="tx1"/>
                </a:solidFill>
              </a:rPr>
              <a:t>                                             - matériel</a:t>
            </a:r>
          </a:p>
          <a:p>
            <a:r>
              <a:rPr lang="fr-FR" sz="1400" dirty="0" smtClean="0">
                <a:solidFill>
                  <a:schemeClr val="tx1"/>
                </a:solidFill>
              </a:rPr>
              <a:t>                                              - information  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5772798" y="5313684"/>
            <a:ext cx="642942" cy="338554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chemeClr val="tx1"/>
                </a:solidFill>
              </a:rPr>
              <a:t>A-0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6231920" y="4511885"/>
            <a:ext cx="2643206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FF0000"/>
                </a:solidFill>
              </a:rPr>
              <a:t>Sortie(données de sortie)</a:t>
            </a:r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6303358" y="4991976"/>
            <a:ext cx="3214742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chemeClr val="tx1"/>
                </a:solidFill>
              </a:rPr>
              <a:t>MOS = MOE + Valeur  ajouté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27" name="Accolade fermante 26"/>
          <p:cNvSpPr/>
          <p:nvPr/>
        </p:nvSpPr>
        <p:spPr>
          <a:xfrm rot="16200000">
            <a:off x="1780844" y="-39675"/>
            <a:ext cx="180000" cy="3456000"/>
          </a:xfrm>
          <a:prstGeom prst="rightBrace">
            <a:avLst>
              <a:gd name="adj1" fmla="val 27438"/>
              <a:gd name="adj2" fmla="val 43632"/>
            </a:avLst>
          </a:prstGeom>
          <a:ln>
            <a:solidFill>
              <a:srgbClr val="0000FF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1600"/>
          </a:p>
        </p:txBody>
      </p:sp>
      <p:sp>
        <p:nvSpPr>
          <p:cNvPr id="32" name="ZoneTexte 31"/>
          <p:cNvSpPr txBox="1"/>
          <p:nvPr/>
        </p:nvSpPr>
        <p:spPr>
          <a:xfrm>
            <a:off x="1357290" y="1747832"/>
            <a:ext cx="2428892" cy="1169551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indent="177800">
              <a:buFontTx/>
              <a:buChar char="-"/>
            </a:pPr>
            <a:r>
              <a:rPr lang="fr-FR" sz="1400" dirty="0" smtClean="0">
                <a:solidFill>
                  <a:srgbClr val="3333FF"/>
                </a:solidFill>
              </a:rPr>
              <a:t>Instruction de l’opérateur </a:t>
            </a:r>
          </a:p>
          <a:p>
            <a:pPr indent="177800">
              <a:buFontTx/>
              <a:buChar char="-"/>
            </a:pPr>
            <a:r>
              <a:rPr lang="fr-FR" sz="1400" dirty="0" smtClean="0">
                <a:solidFill>
                  <a:srgbClr val="3333FF"/>
                </a:solidFill>
              </a:rPr>
              <a:t>Départ de cycle</a:t>
            </a:r>
          </a:p>
          <a:p>
            <a:pPr indent="177800">
              <a:buFontTx/>
              <a:buChar char="-"/>
            </a:pPr>
            <a:r>
              <a:rPr lang="fr-FR" sz="1400" dirty="0" smtClean="0">
                <a:solidFill>
                  <a:srgbClr val="3333FF"/>
                </a:solidFill>
              </a:rPr>
              <a:t> Marche/Arrêt</a:t>
            </a:r>
          </a:p>
          <a:p>
            <a:pPr indent="177800">
              <a:buFontTx/>
              <a:buChar char="-"/>
            </a:pPr>
            <a:r>
              <a:rPr lang="fr-FR" sz="1400" dirty="0" smtClean="0">
                <a:solidFill>
                  <a:srgbClr val="3333FF"/>
                </a:solidFill>
              </a:rPr>
              <a:t>Mise en route</a:t>
            </a:r>
          </a:p>
          <a:p>
            <a:pPr indent="177800">
              <a:buFontTx/>
              <a:buChar char="-"/>
            </a:pPr>
            <a:r>
              <a:rPr lang="fr-FR" sz="1400" dirty="0" smtClean="0">
                <a:solidFill>
                  <a:srgbClr val="3333FF"/>
                </a:solidFill>
              </a:rPr>
              <a:t>Arrêt d’Urgence</a:t>
            </a:r>
            <a:endParaRPr lang="fr-FR" sz="1400" dirty="0">
              <a:solidFill>
                <a:srgbClr val="3333FF"/>
              </a:solidFill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6517672" y="5214383"/>
            <a:ext cx="2357454" cy="2031325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tx1"/>
                </a:solidFill>
              </a:rPr>
              <a:t>Sortie annexes</a:t>
            </a:r>
          </a:p>
          <a:p>
            <a:endParaRPr lang="fr-FR" sz="1400" dirty="0" smtClean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r>
              <a:rPr lang="fr-FR" sz="1400" dirty="0" smtClean="0">
                <a:solidFill>
                  <a:schemeClr val="tx1"/>
                </a:solidFill>
              </a:rPr>
              <a:t>Bruit</a:t>
            </a:r>
          </a:p>
          <a:p>
            <a:pPr>
              <a:buFontTx/>
              <a:buChar char="-"/>
            </a:pPr>
            <a:r>
              <a:rPr lang="fr-FR" sz="1400" dirty="0" smtClean="0">
                <a:solidFill>
                  <a:schemeClr val="tx1"/>
                </a:solidFill>
              </a:rPr>
              <a:t>Perte</a:t>
            </a:r>
          </a:p>
          <a:p>
            <a:pPr>
              <a:buFontTx/>
              <a:buChar char="-"/>
            </a:pPr>
            <a:r>
              <a:rPr lang="fr-FR" sz="1400" dirty="0" smtClean="0">
                <a:solidFill>
                  <a:schemeClr val="tx1"/>
                </a:solidFill>
              </a:rPr>
              <a:t>Chaleur</a:t>
            </a:r>
          </a:p>
          <a:p>
            <a:pPr>
              <a:buFontTx/>
              <a:buChar char="-"/>
            </a:pPr>
            <a:r>
              <a:rPr lang="fr-FR" sz="1400" dirty="0" smtClean="0">
                <a:solidFill>
                  <a:schemeClr val="tx1"/>
                </a:solidFill>
              </a:rPr>
              <a:t>Déchets</a:t>
            </a:r>
          </a:p>
          <a:p>
            <a:pPr>
              <a:buFontTx/>
              <a:buChar char="-"/>
            </a:pPr>
            <a:r>
              <a:rPr lang="fr-FR" sz="1400" dirty="0" smtClean="0">
                <a:solidFill>
                  <a:schemeClr val="tx1"/>
                </a:solidFill>
              </a:rPr>
              <a:t>Nuisances</a:t>
            </a:r>
          </a:p>
          <a:p>
            <a:pPr>
              <a:buFontTx/>
              <a:buChar char="-"/>
            </a:pPr>
            <a:r>
              <a:rPr lang="fr-FR" sz="1400" dirty="0" smtClean="0">
                <a:solidFill>
                  <a:schemeClr val="tx1"/>
                </a:solidFill>
              </a:rPr>
              <a:t>Informations</a:t>
            </a:r>
          </a:p>
          <a:p>
            <a:pPr>
              <a:buFontTx/>
              <a:buChar char="-"/>
            </a:pPr>
            <a:r>
              <a:rPr lang="fr-FR" sz="1400" dirty="0" smtClean="0">
                <a:solidFill>
                  <a:schemeClr val="tx1"/>
                </a:solidFill>
              </a:rPr>
              <a:t>Comptes rendus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6000760" y="2349830"/>
            <a:ext cx="2000264" cy="738664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CC00CC"/>
                </a:solidFill>
              </a:rPr>
              <a:t>-Huile de lubrification</a:t>
            </a:r>
          </a:p>
          <a:p>
            <a:pPr>
              <a:buFontTx/>
              <a:buChar char="-"/>
            </a:pPr>
            <a:r>
              <a:rPr lang="fr-FR" sz="1400" dirty="0" smtClean="0">
                <a:solidFill>
                  <a:srgbClr val="CC00CC"/>
                </a:solidFill>
              </a:rPr>
              <a:t>Papier</a:t>
            </a:r>
          </a:p>
          <a:p>
            <a:pPr>
              <a:buFontTx/>
              <a:buChar char="-"/>
            </a:pPr>
            <a:r>
              <a:rPr lang="fr-FR" sz="1400" dirty="0" smtClean="0">
                <a:solidFill>
                  <a:srgbClr val="CC00CC"/>
                </a:solidFill>
              </a:rPr>
              <a:t>Peinture</a:t>
            </a:r>
            <a:endParaRPr lang="fr-FR" sz="1400" dirty="0">
              <a:solidFill>
                <a:srgbClr val="CC00CC"/>
              </a:solidFill>
            </a:endParaRPr>
          </a:p>
        </p:txBody>
      </p:sp>
      <p:sp>
        <p:nvSpPr>
          <p:cNvPr id="35" name="Accolade fermante 34"/>
          <p:cNvSpPr/>
          <p:nvPr/>
        </p:nvSpPr>
        <p:spPr>
          <a:xfrm rot="16200000">
            <a:off x="5928182" y="-1393330"/>
            <a:ext cx="180000" cy="4464000"/>
          </a:xfrm>
          <a:prstGeom prst="rightBrace">
            <a:avLst>
              <a:gd name="adj1" fmla="val 27438"/>
              <a:gd name="adj2" fmla="val 43632"/>
            </a:avLst>
          </a:prstGeom>
          <a:ln>
            <a:solidFill>
              <a:srgbClr val="CC00CC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1600"/>
          </a:p>
        </p:txBody>
      </p:sp>
      <p:sp>
        <p:nvSpPr>
          <p:cNvPr id="36" name="Accolade fermante 35"/>
          <p:cNvSpPr/>
          <p:nvPr/>
        </p:nvSpPr>
        <p:spPr>
          <a:xfrm rot="16200000">
            <a:off x="4334034" y="-3548272"/>
            <a:ext cx="180000" cy="7848000"/>
          </a:xfrm>
          <a:prstGeom prst="rightBrace">
            <a:avLst>
              <a:gd name="adj1" fmla="val 27438"/>
              <a:gd name="adj2" fmla="val 43632"/>
            </a:avLst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1600"/>
          </a:p>
        </p:txBody>
      </p:sp>
      <p:sp>
        <p:nvSpPr>
          <p:cNvPr id="37" name="ZoneTexte 36"/>
          <p:cNvSpPr txBox="1"/>
          <p:nvPr/>
        </p:nvSpPr>
        <p:spPr>
          <a:xfrm>
            <a:off x="2428860" y="-71462"/>
            <a:ext cx="4357718" cy="369332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Données de contrôle ou contrainte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3231524" y="6068627"/>
            <a:ext cx="2857520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tx1"/>
                </a:solidFill>
              </a:rPr>
              <a:t>(Support de l’activité)</a:t>
            </a:r>
          </a:p>
          <a:p>
            <a:pPr>
              <a:buFontTx/>
              <a:buChar char="-"/>
            </a:pPr>
            <a:r>
              <a:rPr lang="fr-FR" sz="1400" dirty="0" smtClean="0">
                <a:solidFill>
                  <a:schemeClr val="tx1"/>
                </a:solidFill>
              </a:rPr>
              <a:t>Élément(réalisant de fonction</a:t>
            </a:r>
          </a:p>
          <a:p>
            <a:pPr>
              <a:buFontTx/>
              <a:buChar char="-"/>
            </a:pPr>
            <a:r>
              <a:rPr lang="fr-FR" sz="1400" dirty="0" smtClean="0">
                <a:solidFill>
                  <a:schemeClr val="tx1"/>
                </a:solidFill>
              </a:rPr>
              <a:t>Mécanisme, processeurs</a:t>
            </a:r>
          </a:p>
          <a:p>
            <a:pPr>
              <a:buFontTx/>
              <a:buChar char="-"/>
            </a:pPr>
            <a:r>
              <a:rPr lang="fr-FR" sz="1400" dirty="0" smtClean="0">
                <a:solidFill>
                  <a:schemeClr val="tx1"/>
                </a:solidFill>
              </a:rPr>
              <a:t>Moyens technique et humains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3803028" y="5665412"/>
            <a:ext cx="1214446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C00000"/>
                </a:solidFill>
              </a:rPr>
              <a:t>système</a:t>
            </a:r>
            <a:endParaRPr lang="fr-FR" sz="1600" b="1" dirty="0">
              <a:solidFill>
                <a:srgbClr val="C00000"/>
              </a:solidFill>
            </a:endParaRPr>
          </a:p>
        </p:txBody>
      </p:sp>
      <p:sp>
        <p:nvSpPr>
          <p:cNvPr id="41" name="Flèche droite 40"/>
          <p:cNvSpPr/>
          <p:nvPr/>
        </p:nvSpPr>
        <p:spPr>
          <a:xfrm>
            <a:off x="428596" y="4929198"/>
            <a:ext cx="2700000" cy="180000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Flèche droite 41"/>
          <p:cNvSpPr/>
          <p:nvPr/>
        </p:nvSpPr>
        <p:spPr>
          <a:xfrm>
            <a:off x="6231952" y="4826723"/>
            <a:ext cx="2556000" cy="180000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4" name="Connecteur en angle 43"/>
          <p:cNvCxnSpPr/>
          <p:nvPr/>
        </p:nvCxnSpPr>
        <p:spPr>
          <a:xfrm>
            <a:off x="3660152" y="5651764"/>
            <a:ext cx="1296000" cy="360000"/>
          </a:xfrm>
          <a:prstGeom prst="bentConnector3">
            <a:avLst>
              <a:gd name="adj1" fmla="val -746"/>
            </a:avLst>
          </a:prstGeom>
          <a:ln>
            <a:solidFill>
              <a:srgbClr val="C00000"/>
            </a:solidFill>
            <a:headEnd type="triangl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3517276" y="3115952"/>
            <a:ext cx="1571620" cy="584775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/>
            <a:r>
              <a:rPr lang="fr-FR" sz="1600" b="1" dirty="0" smtClean="0">
                <a:solidFill>
                  <a:srgbClr val="CC00CC"/>
                </a:solidFill>
              </a:rPr>
              <a:t>Données</a:t>
            </a:r>
          </a:p>
          <a:p>
            <a:pPr lvl="0" algn="ctr"/>
            <a:r>
              <a:rPr lang="fr-FR" sz="1600" b="1" dirty="0" smtClean="0">
                <a:solidFill>
                  <a:srgbClr val="CC00CC"/>
                </a:solidFill>
              </a:rPr>
              <a:t>Configuration</a:t>
            </a:r>
            <a:endParaRPr lang="fr-FR" sz="1600" b="1" dirty="0">
              <a:solidFill>
                <a:srgbClr val="CC00CC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5214942" y="3143248"/>
            <a:ext cx="1428744" cy="584775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/>
            <a:r>
              <a:rPr lang="fr-FR" sz="1600" b="1" dirty="0" smtClean="0">
                <a:solidFill>
                  <a:srgbClr val="CC00CC"/>
                </a:solidFill>
              </a:rPr>
              <a:t>Données</a:t>
            </a:r>
          </a:p>
          <a:p>
            <a:pPr lvl="0" algn="ctr"/>
            <a:r>
              <a:rPr lang="fr-FR" sz="1600" b="1" dirty="0" smtClean="0">
                <a:solidFill>
                  <a:srgbClr val="CC00CC"/>
                </a:solidFill>
              </a:rPr>
              <a:t>Réglage</a:t>
            </a:r>
            <a:endParaRPr lang="fr-FR" sz="1600" b="1" dirty="0">
              <a:solidFill>
                <a:srgbClr val="CC00CC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3071802" y="4549700"/>
            <a:ext cx="3286148" cy="861774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/>
            <a:r>
              <a:rPr lang="fr-FR" b="1" dirty="0" smtClean="0">
                <a:solidFill>
                  <a:srgbClr val="008000"/>
                </a:solidFill>
              </a:rPr>
              <a:t>FONCTION GLOBLE</a:t>
            </a:r>
          </a:p>
          <a:p>
            <a:pPr lvl="0" algn="ctr"/>
            <a:r>
              <a:rPr lang="fr-FR" sz="1600" b="1" dirty="0" smtClean="0">
                <a:solidFill>
                  <a:srgbClr val="000000"/>
                </a:solidFill>
              </a:rPr>
              <a:t>(Faire sur les entrées)</a:t>
            </a:r>
          </a:p>
          <a:p>
            <a:pPr lvl="0" algn="ctr"/>
            <a:r>
              <a:rPr lang="fr-FR" sz="1600" b="1" dirty="0" smtClean="0">
                <a:solidFill>
                  <a:srgbClr val="000000"/>
                </a:solidFill>
              </a:rPr>
              <a:t>(Action sur la matière d’ouvre)</a:t>
            </a:r>
            <a:endParaRPr lang="fr-FR" sz="1600" b="1" dirty="0">
              <a:solidFill>
                <a:srgbClr val="000000"/>
              </a:solidFill>
            </a:endParaRPr>
          </a:p>
        </p:txBody>
      </p:sp>
      <p:cxnSp>
        <p:nvCxnSpPr>
          <p:cNvPr id="50" name="Connecteur droit avec flèche 49"/>
          <p:cNvCxnSpPr/>
          <p:nvPr/>
        </p:nvCxnSpPr>
        <p:spPr>
          <a:xfrm>
            <a:off x="6231952" y="5510609"/>
            <a:ext cx="1500198" cy="158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2" name="Connecteur en angle 51"/>
          <p:cNvCxnSpPr/>
          <p:nvPr/>
        </p:nvCxnSpPr>
        <p:spPr>
          <a:xfrm rot="16200000" flipH="1">
            <a:off x="1792662" y="2881132"/>
            <a:ext cx="684000" cy="2412000"/>
          </a:xfrm>
          <a:prstGeom prst="bentConnector3">
            <a:avLst>
              <a:gd name="adj1" fmla="val 59976"/>
            </a:avLst>
          </a:prstGeom>
          <a:ln>
            <a:solidFill>
              <a:srgbClr val="3333FF"/>
            </a:solidFill>
            <a:headEnd type="triangl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4" name="Connecteur en angle 53"/>
          <p:cNvCxnSpPr/>
          <p:nvPr/>
        </p:nvCxnSpPr>
        <p:spPr>
          <a:xfrm rot="16200000" flipH="1">
            <a:off x="3164612" y="3292048"/>
            <a:ext cx="684000" cy="1584000"/>
          </a:xfrm>
          <a:prstGeom prst="bentConnector3">
            <a:avLst>
              <a:gd name="adj1" fmla="val 36033"/>
            </a:avLst>
          </a:prstGeom>
          <a:ln>
            <a:solidFill>
              <a:srgbClr val="3333FF"/>
            </a:solidFill>
            <a:headEnd type="triangl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7" name="Connecteur en angle 56"/>
          <p:cNvCxnSpPr/>
          <p:nvPr/>
        </p:nvCxnSpPr>
        <p:spPr>
          <a:xfrm rot="5400000">
            <a:off x="5727388" y="3710400"/>
            <a:ext cx="684000" cy="720000"/>
          </a:xfrm>
          <a:prstGeom prst="bentConnector3">
            <a:avLst>
              <a:gd name="adj1" fmla="val 42019"/>
            </a:avLst>
          </a:prstGeom>
          <a:ln>
            <a:solidFill>
              <a:srgbClr val="CC00CC"/>
            </a:solidFill>
            <a:headEnd type="triangl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9" name="Connecteur en angle 58"/>
          <p:cNvCxnSpPr/>
          <p:nvPr/>
        </p:nvCxnSpPr>
        <p:spPr>
          <a:xfrm rot="16200000" flipH="1">
            <a:off x="4554000" y="3760048"/>
            <a:ext cx="684000" cy="648000"/>
          </a:xfrm>
          <a:prstGeom prst="bentConnector3">
            <a:avLst>
              <a:gd name="adj1" fmla="val 36033"/>
            </a:avLst>
          </a:prstGeom>
          <a:ln>
            <a:solidFill>
              <a:srgbClr val="CC00CC"/>
            </a:solidFill>
            <a:headEnd type="triangl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5" name="Ellipse 64"/>
          <p:cNvSpPr/>
          <p:nvPr/>
        </p:nvSpPr>
        <p:spPr>
          <a:xfrm>
            <a:off x="1643042" y="3929066"/>
            <a:ext cx="428628" cy="428628"/>
          </a:xfrm>
          <a:prstGeom prst="ellipse">
            <a:avLst/>
          </a:prstGeom>
          <a:ln>
            <a:solidFill>
              <a:schemeClr val="bg1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ZoneTexte 60"/>
          <p:cNvSpPr txBox="1"/>
          <p:nvPr/>
        </p:nvSpPr>
        <p:spPr>
          <a:xfrm>
            <a:off x="1656690" y="3970010"/>
            <a:ext cx="402674" cy="369332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3333FF"/>
                </a:solidFill>
              </a:rPr>
              <a:t>W</a:t>
            </a:r>
            <a:endParaRPr lang="fr-FR" b="1" dirty="0">
              <a:solidFill>
                <a:srgbClr val="3333FF"/>
              </a:solidFill>
            </a:endParaRPr>
          </a:p>
        </p:txBody>
      </p:sp>
      <p:sp>
        <p:nvSpPr>
          <p:cNvPr id="66" name="Ellipse 65"/>
          <p:cNvSpPr/>
          <p:nvPr/>
        </p:nvSpPr>
        <p:spPr>
          <a:xfrm>
            <a:off x="3558220" y="3775740"/>
            <a:ext cx="428628" cy="428628"/>
          </a:xfrm>
          <a:prstGeom prst="ellipse">
            <a:avLst/>
          </a:prstGeom>
          <a:ln>
            <a:solidFill>
              <a:schemeClr val="bg1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8" name="Ellipse 67"/>
          <p:cNvSpPr/>
          <p:nvPr/>
        </p:nvSpPr>
        <p:spPr>
          <a:xfrm>
            <a:off x="4701228" y="3803036"/>
            <a:ext cx="428628" cy="428628"/>
          </a:xfrm>
          <a:prstGeom prst="ellipse">
            <a:avLst/>
          </a:prstGeom>
          <a:ln>
            <a:solidFill>
              <a:schemeClr val="bg1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0" name="Ellipse 69"/>
          <p:cNvSpPr/>
          <p:nvPr/>
        </p:nvSpPr>
        <p:spPr>
          <a:xfrm>
            <a:off x="5857884" y="3786190"/>
            <a:ext cx="428628" cy="428628"/>
          </a:xfrm>
          <a:prstGeom prst="ellipse">
            <a:avLst/>
          </a:prstGeom>
          <a:ln>
            <a:solidFill>
              <a:schemeClr val="bg1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ZoneTexte 61"/>
          <p:cNvSpPr txBox="1"/>
          <p:nvPr/>
        </p:nvSpPr>
        <p:spPr>
          <a:xfrm>
            <a:off x="3588714" y="3813486"/>
            <a:ext cx="338554" cy="369332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3333FF"/>
                </a:solidFill>
              </a:rPr>
              <a:t>E</a:t>
            </a:r>
            <a:endParaRPr lang="fr-FR" b="1" dirty="0">
              <a:solidFill>
                <a:srgbClr val="3333FF"/>
              </a:solidFill>
            </a:endParaRPr>
          </a:p>
        </p:txBody>
      </p:sp>
      <p:sp>
        <p:nvSpPr>
          <p:cNvPr id="63" name="ZoneTexte 62"/>
          <p:cNvSpPr txBox="1"/>
          <p:nvPr/>
        </p:nvSpPr>
        <p:spPr>
          <a:xfrm>
            <a:off x="4742172" y="3827134"/>
            <a:ext cx="351378" cy="369332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CC00CC"/>
                </a:solidFill>
              </a:rPr>
              <a:t>C</a:t>
            </a:r>
            <a:endParaRPr lang="fr-FR" b="1" dirty="0">
              <a:solidFill>
                <a:srgbClr val="CC00CC"/>
              </a:solidFill>
            </a:endParaRPr>
          </a:p>
        </p:txBody>
      </p:sp>
      <p:sp>
        <p:nvSpPr>
          <p:cNvPr id="64" name="ZoneTexte 63"/>
          <p:cNvSpPr txBox="1"/>
          <p:nvPr/>
        </p:nvSpPr>
        <p:spPr>
          <a:xfrm>
            <a:off x="5902026" y="3799838"/>
            <a:ext cx="351378" cy="369332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CC00CC"/>
                </a:solidFill>
              </a:rPr>
              <a:t>R</a:t>
            </a:r>
            <a:endParaRPr lang="fr-FR" b="1" dirty="0">
              <a:solidFill>
                <a:srgbClr val="CC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dèle par défaut">
  <a:themeElements>
    <a:clrScheme name="Modèle par défaut 4">
      <a:dk1>
        <a:srgbClr val="000000"/>
      </a:dk1>
      <a:lt1>
        <a:srgbClr val="DEF6F1"/>
      </a:lt1>
      <a:dk2>
        <a:srgbClr val="000000"/>
      </a:dk2>
      <a:lt2>
        <a:srgbClr val="969696"/>
      </a:lt2>
      <a:accent1>
        <a:srgbClr val="FFFFFF"/>
      </a:accent1>
      <a:accent2>
        <a:srgbClr val="8DC6FF"/>
      </a:accent2>
      <a:accent3>
        <a:srgbClr val="ECFAF7"/>
      </a:accent3>
      <a:accent4>
        <a:srgbClr val="000000"/>
      </a:accent4>
      <a:accent5>
        <a:srgbClr val="FFFFFF"/>
      </a:accent5>
      <a:accent6>
        <a:srgbClr val="7FB3E7"/>
      </a:accent6>
      <a:hlink>
        <a:srgbClr val="0066CC"/>
      </a:hlink>
      <a:folHlink>
        <a:srgbClr val="00A800"/>
      </a:folHlink>
    </a:clrScheme>
    <a:fontScheme name="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Modèle par défaut">
  <a:themeElements>
    <a:clrScheme name="1_Modèle par défaut 4">
      <a:dk1>
        <a:srgbClr val="000000"/>
      </a:dk1>
      <a:lt1>
        <a:srgbClr val="DEF6F1"/>
      </a:lt1>
      <a:dk2>
        <a:srgbClr val="000000"/>
      </a:dk2>
      <a:lt2>
        <a:srgbClr val="969696"/>
      </a:lt2>
      <a:accent1>
        <a:srgbClr val="FFFFFF"/>
      </a:accent1>
      <a:accent2>
        <a:srgbClr val="8DC6FF"/>
      </a:accent2>
      <a:accent3>
        <a:srgbClr val="ECFAF7"/>
      </a:accent3>
      <a:accent4>
        <a:srgbClr val="000000"/>
      </a:accent4>
      <a:accent5>
        <a:srgbClr val="FFFFFF"/>
      </a:accent5>
      <a:accent6>
        <a:srgbClr val="7FB3E7"/>
      </a:accent6>
      <a:hlink>
        <a:srgbClr val="0066CC"/>
      </a:hlink>
      <a:folHlink>
        <a:srgbClr val="00A800"/>
      </a:folHlink>
    </a:clrScheme>
    <a:fontScheme name="1_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638</TotalTime>
  <Words>3501</Words>
  <Application>Microsoft Office PowerPoint</Application>
  <PresentationFormat>Affichage à l'écran (4:3)</PresentationFormat>
  <Paragraphs>1058</Paragraphs>
  <Slides>72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3</vt:i4>
      </vt:variant>
      <vt:variant>
        <vt:lpstr>Titres des diapositives</vt:lpstr>
      </vt:variant>
      <vt:variant>
        <vt:i4>72</vt:i4>
      </vt:variant>
    </vt:vector>
  </HeadingPairs>
  <TitlesOfParts>
    <vt:vector size="75" baseType="lpstr">
      <vt:lpstr>Thème Office</vt:lpstr>
      <vt:lpstr>Modèle par défaut</vt:lpstr>
      <vt:lpstr>1_Modèle par défaut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  <vt:lpstr>Diapositive 28</vt:lpstr>
      <vt:lpstr>Diapositive 29</vt:lpstr>
      <vt:lpstr>Diapositive 30</vt:lpstr>
      <vt:lpstr>Diapositive 31</vt:lpstr>
      <vt:lpstr>Diapositive 32</vt:lpstr>
      <vt:lpstr>Diapositive 33</vt:lpstr>
      <vt:lpstr>Diapositive 34</vt:lpstr>
      <vt:lpstr>Diapositive 35</vt:lpstr>
      <vt:lpstr>Diapositive 36</vt:lpstr>
      <vt:lpstr>Diapositive 37</vt:lpstr>
      <vt:lpstr>Diapositive 38</vt:lpstr>
      <vt:lpstr>Diapositive 39</vt:lpstr>
      <vt:lpstr>Diapositive 40</vt:lpstr>
      <vt:lpstr>Diapositive 41</vt:lpstr>
      <vt:lpstr>Diapositive 42</vt:lpstr>
      <vt:lpstr>Diapositive 43</vt:lpstr>
      <vt:lpstr>Diapositive 44</vt:lpstr>
      <vt:lpstr>Diapositive 45</vt:lpstr>
      <vt:lpstr>Diapositive 46</vt:lpstr>
      <vt:lpstr>Diapositive 47</vt:lpstr>
      <vt:lpstr>Diapositive 48</vt:lpstr>
      <vt:lpstr>Diapositive 49</vt:lpstr>
      <vt:lpstr>Diapositive 50</vt:lpstr>
      <vt:lpstr>Diapositive 51</vt:lpstr>
      <vt:lpstr>Diapositive 52</vt:lpstr>
      <vt:lpstr>Diapositive 53</vt:lpstr>
      <vt:lpstr>Diapositive 54</vt:lpstr>
      <vt:lpstr>Diapositive 55</vt:lpstr>
      <vt:lpstr>Diapositive 56</vt:lpstr>
      <vt:lpstr>Diapositive 57</vt:lpstr>
      <vt:lpstr>Diapositive 58</vt:lpstr>
      <vt:lpstr>Diapositive 59</vt:lpstr>
      <vt:lpstr>Diapositive 60</vt:lpstr>
      <vt:lpstr>Diapositive 61</vt:lpstr>
      <vt:lpstr>Diapositive 62</vt:lpstr>
      <vt:lpstr>Diapositive 63</vt:lpstr>
      <vt:lpstr>Diapositive 64</vt:lpstr>
      <vt:lpstr>Diapositive 65</vt:lpstr>
      <vt:lpstr>Diapositive 66</vt:lpstr>
      <vt:lpstr>Diapositive 67</vt:lpstr>
      <vt:lpstr>Diapositive 68</vt:lpstr>
      <vt:lpstr>Diapositive 69</vt:lpstr>
      <vt:lpstr>Diapositive 70</vt:lpstr>
      <vt:lpstr>Diapositive 71</vt:lpstr>
      <vt:lpstr>Diapositive 72</vt:lpstr>
    </vt:vector>
  </TitlesOfParts>
  <Company>Sweet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SWEET</dc:creator>
  <cp:lastModifiedBy>SWEET</cp:lastModifiedBy>
  <cp:revision>146</cp:revision>
  <dcterms:created xsi:type="dcterms:W3CDTF">2022-05-25T16:24:30Z</dcterms:created>
  <dcterms:modified xsi:type="dcterms:W3CDTF">2022-08-16T06:47:59Z</dcterms:modified>
</cp:coreProperties>
</file>