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08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C:\Documents and Settings\Admin\Desktop\PNGS\PPP_XBUSI_TLE_Doctor_Beaker_Pour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438400"/>
            <a:ext cx="4953000" cy="14700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4114800"/>
            <a:ext cx="4953000" cy="1066800"/>
          </a:xfrm>
        </p:spPr>
        <p:txBody>
          <a:bodyPr anchor="ctr" anchorCtr="0"/>
          <a:lstStyle>
            <a:lvl1pPr marL="0" indent="0" algn="ctr">
              <a:buNone/>
              <a:defRPr b="1"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6" name="Picture 4" descr="C:\Documents and Settings\Admin\Desktop\PNGS\PPP_XBUSI_PRT_Doctor_Beaker_Pour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051" name="Picture 3" descr="C:\Documents and Settings\Admin\Desktop\PNGS\PPP_XBUSI_TXT1_Doctor_Beaker_Pour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9ED3B5FC-C1CE-442C-8FAE-C3FE07AA2F5F}" type="datetimeFigureOut">
              <a:rPr lang="en-US" smtClean="0"/>
              <a:pPr/>
              <a:t>11/17/2013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0A18EB9-CC44-4E78-B1FC-95E07CEEE557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effectLst>
            <a:reflection blurRad="6350" stA="55000" endA="300" endPos="45500" dir="5400000" sy="-100000" algn="bl" rotWithShape="0"/>
          </a:effectLst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DZ" dirty="0" smtClean="0"/>
              <a:t>تنظيم الدورة الجنسية عند المرأة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dirty="0" err="1" smtClean="0"/>
              <a:t>1 </a:t>
            </a:r>
            <a:r>
              <a:rPr lang="ar-DZ" dirty="0" smtClean="0"/>
              <a:t>– مفهوم الهرمون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36712"/>
          </a:xfrm>
        </p:spPr>
        <p:txBody>
          <a:bodyPr>
            <a:normAutofit lnSpcReduction="10000"/>
          </a:bodyPr>
          <a:lstStyle/>
          <a:p>
            <a:pPr algn="r" rtl="1">
              <a:buNone/>
            </a:pPr>
            <a:r>
              <a:rPr lang="ar-DZ" b="1" dirty="0" smtClean="0"/>
              <a:t>أ- مفهوم الغدة:</a:t>
            </a:r>
            <a:r>
              <a:rPr lang="ar-DZ" dirty="0" smtClean="0"/>
              <a:t> الغدة عضو تتميز خلاياه </a:t>
            </a:r>
            <a:r>
              <a:rPr lang="ar-DZ" dirty="0" err="1" smtClean="0"/>
              <a:t>بافراز</a:t>
            </a:r>
            <a:r>
              <a:rPr lang="ar-DZ" dirty="0" smtClean="0"/>
              <a:t> جزيئات إما في:</a:t>
            </a:r>
            <a:endParaRPr lang="en-US" dirty="0"/>
          </a:p>
        </p:txBody>
      </p:sp>
      <p:sp>
        <p:nvSpPr>
          <p:cNvPr id="7" name="ZoneTexte 6"/>
          <p:cNvSpPr txBox="1"/>
          <p:nvPr/>
        </p:nvSpPr>
        <p:spPr>
          <a:xfrm>
            <a:off x="1259632" y="2204864"/>
            <a:ext cx="590885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/>
              <a:t> 1- </a:t>
            </a:r>
            <a:r>
              <a:rPr lang="ar-DZ" dirty="0" smtClean="0">
                <a:solidFill>
                  <a:srgbClr val="C00000"/>
                </a:solidFill>
              </a:rPr>
              <a:t> </a:t>
            </a:r>
            <a:r>
              <a:rPr lang="ar-DZ" sz="2800" b="1" dirty="0" smtClean="0">
                <a:solidFill>
                  <a:srgbClr val="C00000"/>
                </a:solidFill>
              </a:rPr>
              <a:t>الدم   </a:t>
            </a:r>
            <a:r>
              <a:rPr lang="ar-DZ" sz="2800" b="1" dirty="0" smtClean="0"/>
              <a:t>فتسمى </a:t>
            </a:r>
            <a:r>
              <a:rPr lang="ar-DZ" sz="2800" b="1" dirty="0" smtClean="0">
                <a:solidFill>
                  <a:srgbClr val="FF0000"/>
                </a:solidFill>
              </a:rPr>
              <a:t>غددا داخلية الافراز </a:t>
            </a:r>
            <a:r>
              <a:rPr lang="ar-DZ" sz="2800" b="1" dirty="0" smtClean="0"/>
              <a:t>أو </a:t>
            </a:r>
            <a:r>
              <a:rPr lang="ar-DZ" sz="2800" b="1" dirty="0" smtClean="0">
                <a:solidFill>
                  <a:srgbClr val="C00000"/>
                </a:solidFill>
              </a:rPr>
              <a:t>صماء </a:t>
            </a:r>
            <a:r>
              <a:rPr lang="ar-DZ" sz="2800" b="1" dirty="0" err="1" smtClean="0"/>
              <a:t>منها </a:t>
            </a:r>
            <a:r>
              <a:rPr lang="ar-DZ" sz="2800" b="1" dirty="0" smtClean="0"/>
              <a:t>: البنكرياس، الغدة الدرقية، </a:t>
            </a:r>
            <a:r>
              <a:rPr lang="ar-DZ" sz="2800" b="1" dirty="0" err="1" smtClean="0"/>
              <a:t>الكظرية</a:t>
            </a:r>
            <a:r>
              <a:rPr lang="ar-DZ" sz="2800" b="1" dirty="0" smtClean="0"/>
              <a:t>، </a:t>
            </a:r>
            <a:r>
              <a:rPr lang="ar-DZ" sz="2800" b="1" dirty="0" err="1" smtClean="0"/>
              <a:t>النخامية </a:t>
            </a:r>
            <a:r>
              <a:rPr lang="ar-DZ" sz="2800" b="1" dirty="0" smtClean="0"/>
              <a:t>، المبيضين، </a:t>
            </a:r>
            <a:r>
              <a:rPr lang="ar-DZ" sz="2800" b="1" dirty="0" err="1" smtClean="0"/>
              <a:t>الخصيتين.....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0" y="4077072"/>
            <a:ext cx="745753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2800" b="1" dirty="0" smtClean="0"/>
              <a:t>2- أو </a:t>
            </a:r>
            <a:r>
              <a:rPr lang="ar-DZ" sz="2800" b="1" dirty="0" smtClean="0">
                <a:solidFill>
                  <a:srgbClr val="0070C0"/>
                </a:solidFill>
              </a:rPr>
              <a:t>في قنوات إفرازية </a:t>
            </a:r>
            <a:r>
              <a:rPr lang="ar-DZ" sz="2800" b="1" dirty="0" smtClean="0"/>
              <a:t>ثم إلى </a:t>
            </a:r>
            <a:r>
              <a:rPr lang="ar-DZ" sz="2800" b="1" dirty="0" smtClean="0">
                <a:solidFill>
                  <a:srgbClr val="0070C0"/>
                </a:solidFill>
              </a:rPr>
              <a:t>الوسط الخارجي </a:t>
            </a:r>
            <a:r>
              <a:rPr lang="ar-DZ" sz="2800" b="1" dirty="0" smtClean="0"/>
              <a:t>فتسمى غددا </a:t>
            </a:r>
            <a:r>
              <a:rPr lang="ar-DZ" sz="2800" b="1" dirty="0" smtClean="0">
                <a:solidFill>
                  <a:srgbClr val="0070C0"/>
                </a:solidFill>
              </a:rPr>
              <a:t>خارجية الافراز</a:t>
            </a:r>
            <a:r>
              <a:rPr lang="ar-DZ" sz="2800" b="1" dirty="0" smtClean="0"/>
              <a:t>، </a:t>
            </a:r>
            <a:r>
              <a:rPr lang="ar-DZ" sz="2800" b="1" dirty="0" err="1" smtClean="0"/>
              <a:t>منها </a:t>
            </a:r>
            <a:r>
              <a:rPr lang="ar-DZ" sz="2800" b="1" dirty="0" smtClean="0"/>
              <a:t>: الغدة اللعابية، العرقية،الدمعية، </a:t>
            </a:r>
            <a:r>
              <a:rPr lang="ar-DZ" sz="2800" b="1" dirty="0" err="1" smtClean="0"/>
              <a:t>البنكرياس...</a:t>
            </a:r>
            <a:endParaRPr lang="fr-FR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14400" y="5301208"/>
            <a:ext cx="8229600" cy="532655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DZ" b="1" dirty="0" smtClean="0">
                <a:solidFill>
                  <a:srgbClr val="19108A"/>
                </a:solidFill>
              </a:rPr>
              <a:t>تعريف الهرمون</a:t>
            </a:r>
            <a:endParaRPr lang="en-US" b="1" dirty="0">
              <a:solidFill>
                <a:srgbClr val="19108A"/>
              </a:solidFill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95536" y="5903893"/>
            <a:ext cx="78895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dirty="0" smtClean="0"/>
              <a:t> </a:t>
            </a:r>
            <a:r>
              <a:rPr lang="ar-DZ" sz="2800" b="1" dirty="0" smtClean="0"/>
              <a:t>الهرمون </a:t>
            </a:r>
            <a:r>
              <a:rPr lang="ar-DZ" sz="2800" b="1" dirty="0" err="1" smtClean="0">
                <a:solidFill>
                  <a:srgbClr val="FF0000"/>
                </a:solidFill>
              </a:rPr>
              <a:t>جزيئة</a:t>
            </a:r>
            <a:r>
              <a:rPr lang="ar-DZ" sz="2800" b="1" dirty="0" smtClean="0">
                <a:solidFill>
                  <a:srgbClr val="FF0000"/>
                </a:solidFill>
              </a:rPr>
              <a:t> حيوية </a:t>
            </a:r>
            <a:r>
              <a:rPr lang="ar-DZ" sz="2800" b="1" dirty="0" smtClean="0"/>
              <a:t>تفرز في </a:t>
            </a:r>
            <a:r>
              <a:rPr lang="ar-DZ" sz="2800" b="1" dirty="0" smtClean="0">
                <a:solidFill>
                  <a:srgbClr val="FF0000"/>
                </a:solidFill>
              </a:rPr>
              <a:t>الدم</a:t>
            </a:r>
            <a:r>
              <a:rPr lang="ar-DZ" sz="2800" b="1" dirty="0" smtClean="0"/>
              <a:t> </a:t>
            </a:r>
            <a:r>
              <a:rPr lang="ar-DZ" sz="2800" b="1" dirty="0" err="1" smtClean="0">
                <a:solidFill>
                  <a:srgbClr val="FF0000"/>
                </a:solidFill>
              </a:rPr>
              <a:t>بتراكيز</a:t>
            </a:r>
            <a:r>
              <a:rPr lang="ar-DZ" sz="2800" b="1" dirty="0" smtClean="0">
                <a:solidFill>
                  <a:srgbClr val="FF0000"/>
                </a:solidFill>
              </a:rPr>
              <a:t> ضئيلة </a:t>
            </a:r>
            <a:r>
              <a:rPr lang="ar-DZ" sz="2800" b="1" dirty="0" smtClean="0"/>
              <a:t>تؤثر على </a:t>
            </a:r>
            <a:r>
              <a:rPr lang="ar-DZ" sz="2800" b="1" dirty="0" smtClean="0">
                <a:solidFill>
                  <a:srgbClr val="FF0000"/>
                </a:solidFill>
              </a:rPr>
              <a:t>خلايا مستهدفة </a:t>
            </a:r>
            <a:r>
              <a:rPr lang="ar-DZ" sz="2800" b="1" dirty="0" err="1" smtClean="0"/>
              <a:t>بها</a:t>
            </a:r>
            <a:r>
              <a:rPr lang="ar-DZ" sz="2800" b="1" dirty="0" smtClean="0">
                <a:solidFill>
                  <a:srgbClr val="FF0000"/>
                </a:solidFill>
              </a:rPr>
              <a:t> مستقبلات نوعية </a:t>
            </a:r>
            <a:r>
              <a:rPr lang="ar-DZ" sz="2800" b="1" dirty="0" smtClean="0"/>
              <a:t>لهذه </a:t>
            </a:r>
            <a:r>
              <a:rPr lang="ar-DZ" sz="2800" b="1" dirty="0" err="1" smtClean="0"/>
              <a:t>الهرمونات</a:t>
            </a:r>
            <a:r>
              <a:rPr lang="ar-DZ" sz="2800" b="1" dirty="0" smtClean="0"/>
              <a:t> </a:t>
            </a:r>
            <a:endParaRPr lang="fr-FR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0" y="188640"/>
            <a:ext cx="6624736" cy="565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36712"/>
          </a:xfrm>
        </p:spPr>
        <p:txBody>
          <a:bodyPr>
            <a:normAutofit lnSpcReduction="10000"/>
          </a:bodyPr>
          <a:lstStyle/>
          <a:p>
            <a:pPr algn="r" rtl="1"/>
            <a:r>
              <a:rPr lang="ar-DZ" b="1" dirty="0" smtClean="0"/>
              <a:t>يفرز المبيضان  نوعان من </a:t>
            </a:r>
            <a:r>
              <a:rPr lang="ar-DZ" b="1" dirty="0" err="1" smtClean="0"/>
              <a:t>الهرمونات</a:t>
            </a:r>
            <a:r>
              <a:rPr lang="ar-DZ" b="1" dirty="0" smtClean="0"/>
              <a:t> </a:t>
            </a:r>
            <a:r>
              <a:rPr lang="ar-DZ" b="1" dirty="0" err="1" smtClean="0"/>
              <a:t>هما </a:t>
            </a:r>
            <a:r>
              <a:rPr lang="ar-DZ" b="1" dirty="0" smtClean="0"/>
              <a:t>: </a:t>
            </a:r>
            <a:r>
              <a:rPr lang="ar-DZ" b="1" dirty="0" err="1" smtClean="0">
                <a:solidFill>
                  <a:srgbClr val="FF0000"/>
                </a:solidFill>
              </a:rPr>
              <a:t>البروجسترون</a:t>
            </a:r>
            <a:r>
              <a:rPr lang="ar-DZ" b="1" dirty="0" smtClean="0"/>
              <a:t> و </a:t>
            </a:r>
            <a:r>
              <a:rPr lang="ar-DZ" b="1" dirty="0" err="1" smtClean="0">
                <a:solidFill>
                  <a:srgbClr val="FF0000"/>
                </a:solidFill>
              </a:rPr>
              <a:t>الاستروجينات</a:t>
            </a:r>
            <a:r>
              <a:rPr lang="ar-DZ" b="1" dirty="0" smtClean="0">
                <a:solidFill>
                  <a:srgbClr val="FF0000"/>
                </a:solidFill>
              </a:rPr>
              <a:t> ، </a:t>
            </a:r>
            <a:r>
              <a:rPr lang="ar-DZ" b="1" dirty="0" smtClean="0"/>
              <a:t>فما هو تأثيرهما؟</a:t>
            </a:r>
            <a:endParaRPr lang="fr-FR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/>
          <a:stretch>
            <a:fillRect/>
          </a:stretch>
        </p:blipFill>
        <p:spPr bwMode="auto">
          <a:xfrm>
            <a:off x="108000" y="2924944"/>
            <a:ext cx="9036000" cy="3247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/>
          <p:cNvSpPr txBox="1"/>
          <p:nvPr/>
        </p:nvSpPr>
        <p:spPr>
          <a:xfrm>
            <a:off x="1763688" y="188640"/>
            <a:ext cx="61613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DZ" sz="2800" b="1" dirty="0" smtClean="0">
                <a:solidFill>
                  <a:schemeClr val="bg1"/>
                </a:solidFill>
              </a:rPr>
              <a:t> </a:t>
            </a:r>
            <a:r>
              <a:rPr lang="ar-DZ" sz="3600" b="1" dirty="0" smtClean="0">
                <a:solidFill>
                  <a:schemeClr val="bg1"/>
                </a:solidFill>
              </a:rPr>
              <a:t>2-</a:t>
            </a:r>
            <a:r>
              <a:rPr lang="ar-DZ" sz="3600" b="1" dirty="0" err="1" smtClean="0">
                <a:solidFill>
                  <a:schemeClr val="bg1"/>
                </a:solidFill>
              </a:rPr>
              <a:t>هرمونات</a:t>
            </a:r>
            <a:r>
              <a:rPr lang="ar-DZ" sz="3600" b="1" dirty="0" smtClean="0">
                <a:solidFill>
                  <a:schemeClr val="bg1"/>
                </a:solidFill>
              </a:rPr>
              <a:t> الغدد التناسلية </a:t>
            </a:r>
            <a:r>
              <a:rPr lang="ar-DZ" sz="3600" b="1" dirty="0" err="1" smtClean="0">
                <a:solidFill>
                  <a:schemeClr val="bg1"/>
                </a:solidFill>
              </a:rPr>
              <a:t>الانثوية </a:t>
            </a:r>
            <a:r>
              <a:rPr lang="ar-DZ" sz="3600" b="1" dirty="0" smtClean="0">
                <a:solidFill>
                  <a:schemeClr val="bg1"/>
                </a:solidFill>
              </a:rPr>
              <a:t>(المبيضين) وتأثيرها</a:t>
            </a:r>
            <a:endParaRPr lang="fr-FR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2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396752"/>
          </a:xfrm>
        </p:spPr>
        <p:txBody>
          <a:bodyPr/>
          <a:lstStyle/>
          <a:p>
            <a:pPr lvl="1" algn="r" rtl="1"/>
            <a:r>
              <a:rPr lang="ar-DZ" b="1" dirty="0" smtClean="0"/>
              <a:t>المعلومة </a:t>
            </a:r>
            <a:r>
              <a:rPr lang="ar-DZ" b="1" dirty="0" err="1" smtClean="0"/>
              <a:t>المستخلصة:</a:t>
            </a:r>
            <a:endParaRPr lang="ar-DZ" b="1" dirty="0" smtClean="0"/>
          </a:p>
          <a:p>
            <a:pPr algn="r" rtl="1"/>
            <a:r>
              <a:rPr lang="ar-DZ" b="1" dirty="0" smtClean="0"/>
              <a:t>تؤثر </a:t>
            </a:r>
            <a:r>
              <a:rPr lang="ar-DZ" b="1" dirty="0" err="1" smtClean="0"/>
              <a:t>الهرمونات</a:t>
            </a:r>
            <a:r>
              <a:rPr lang="ar-DZ" b="1" dirty="0" smtClean="0"/>
              <a:t> </a:t>
            </a:r>
            <a:r>
              <a:rPr lang="ar-DZ" b="1" dirty="0" err="1" smtClean="0"/>
              <a:t>الميبضية</a:t>
            </a:r>
            <a:r>
              <a:rPr lang="ar-DZ" b="1" dirty="0" smtClean="0"/>
              <a:t> على تطور البطانة الرحمية</a:t>
            </a:r>
          </a:p>
          <a:p>
            <a:pPr algn="r" rt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1331640" y="3573016"/>
            <a:ext cx="5585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600" b="1" dirty="0" smtClean="0"/>
              <a:t>3-مفهوم الدورة الجنسية</a:t>
            </a:r>
            <a:endParaRPr lang="fr-FR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980928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ar-DZ" b="1" dirty="0" smtClean="0"/>
              <a:t>هي مجموعة الظواهر التي تحدث عند المرأة والتي تتكرر بانتظام مرة كل 28 يوما، والتي تظهر </a:t>
            </a:r>
            <a:r>
              <a:rPr lang="ar-DZ" b="1" dirty="0" err="1" smtClean="0"/>
              <a:t>ابتداءا</a:t>
            </a:r>
            <a:r>
              <a:rPr lang="ar-DZ" b="1" dirty="0" smtClean="0"/>
              <a:t> </a:t>
            </a:r>
            <a:r>
              <a:rPr lang="ar-DZ" b="1" dirty="0" smtClean="0">
                <a:solidFill>
                  <a:srgbClr val="FF0000"/>
                </a:solidFill>
              </a:rPr>
              <a:t>من سن البلوغ وتنتهي في سن </a:t>
            </a:r>
            <a:r>
              <a:rPr lang="ar-DZ" b="1" dirty="0" err="1" smtClean="0">
                <a:solidFill>
                  <a:srgbClr val="FF0000"/>
                </a:solidFill>
              </a:rPr>
              <a:t>اليأس</a:t>
            </a:r>
            <a:r>
              <a:rPr lang="ar-DZ" b="1" dirty="0" err="1" smtClean="0"/>
              <a:t> </a:t>
            </a:r>
            <a:r>
              <a:rPr lang="ar-DZ" b="1" dirty="0" smtClean="0"/>
              <a:t>،وهي تضم 3 دورات </a:t>
            </a:r>
            <a:r>
              <a:rPr lang="ar-DZ" b="1" dirty="0" err="1" smtClean="0"/>
              <a:t>هي:</a:t>
            </a:r>
            <a:r>
              <a:rPr lang="ar-DZ" b="1" dirty="0" smtClean="0"/>
              <a:t> </a:t>
            </a:r>
          </a:p>
          <a:p>
            <a:pPr algn="r" rtl="1"/>
            <a:r>
              <a:rPr lang="ar-DZ" b="1" dirty="0" smtClean="0"/>
              <a:t>- دورة </a:t>
            </a:r>
            <a:r>
              <a:rPr lang="ar-DZ" b="1" dirty="0" err="1" smtClean="0"/>
              <a:t>مبيضية</a:t>
            </a:r>
            <a:r>
              <a:rPr lang="ar-DZ" b="1" dirty="0" smtClean="0"/>
              <a:t> </a:t>
            </a:r>
          </a:p>
          <a:p>
            <a:pPr algn="r" rtl="1"/>
            <a:r>
              <a:rPr lang="ar-DZ" b="1" dirty="0" smtClean="0"/>
              <a:t>- دورة رحمية</a:t>
            </a:r>
          </a:p>
          <a:p>
            <a:pPr algn="r" rtl="1"/>
            <a:r>
              <a:rPr lang="ar-DZ" b="1" dirty="0" smtClean="0"/>
              <a:t>- دورة هرمونية</a:t>
            </a:r>
          </a:p>
        </p:txBody>
      </p:sp>
      <p:sp>
        <p:nvSpPr>
          <p:cNvPr id="4" name="ZoneTexte 3"/>
          <p:cNvSpPr txBox="1"/>
          <p:nvPr/>
        </p:nvSpPr>
        <p:spPr>
          <a:xfrm rot="10800000" flipV="1">
            <a:off x="2490353" y="324231"/>
            <a:ext cx="39291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dirty="0" smtClean="0"/>
              <a:t> </a:t>
            </a:r>
            <a:r>
              <a:rPr lang="ar-DZ" sz="3200" b="1" dirty="0" smtClean="0">
                <a:solidFill>
                  <a:schemeClr val="bg1"/>
                </a:solidFill>
              </a:rPr>
              <a:t>3-مفهوم الدورة الجنسية</a:t>
            </a:r>
            <a:endParaRPr lang="fr-FR" sz="3200" b="1" dirty="0" smtClean="0">
              <a:solidFill>
                <a:schemeClr val="bg1"/>
              </a:solidFill>
            </a:endParaRPr>
          </a:p>
          <a:p>
            <a:pPr algn="r" rtl="1"/>
            <a:endParaRPr lang="fr-F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DZ" dirty="0" smtClean="0"/>
              <a:t>1- الدورة </a:t>
            </a:r>
            <a:r>
              <a:rPr lang="ar-DZ" dirty="0" err="1" smtClean="0"/>
              <a:t>المبيضية</a:t>
            </a:r>
            <a:endParaRPr lang="fr-F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420888"/>
            <a:ext cx="6768752" cy="4094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ZoneTexte 4"/>
          <p:cNvSpPr txBox="1"/>
          <p:nvPr/>
        </p:nvSpPr>
        <p:spPr>
          <a:xfrm>
            <a:off x="2195736" y="1412776"/>
            <a:ext cx="67374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DZ" sz="3200" b="1" dirty="0" smtClean="0"/>
              <a:t> أ- </a:t>
            </a:r>
            <a:r>
              <a:rPr lang="ar-DZ" sz="4000" b="1" dirty="0" smtClean="0"/>
              <a:t>المبيض</a:t>
            </a:r>
            <a:endParaRPr lang="fr-FR" sz="2800" b="1" dirty="0"/>
          </a:p>
        </p:txBody>
      </p:sp>
      <p:pic>
        <p:nvPicPr>
          <p:cNvPr id="3076" name="Picture 4" descr="ovairefo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361467"/>
            <a:ext cx="6768000" cy="5496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D:\images (1).jpg"/>
          <p:cNvPicPr>
            <a:picLocks noChangeAspect="1" noChangeArrowheads="1"/>
          </p:cNvPicPr>
          <p:nvPr/>
        </p:nvPicPr>
        <p:blipFill>
          <a:blip r:embed="rId4" cstate="print">
            <a:lum bright="-40000" contrast="40000"/>
          </a:blip>
          <a:srcRect/>
          <a:stretch>
            <a:fillRect/>
          </a:stretch>
        </p:blipFill>
        <p:spPr bwMode="auto">
          <a:xfrm>
            <a:off x="1" y="1700808"/>
            <a:ext cx="5868144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DZ" dirty="0" smtClean="0"/>
              <a:t>تضم الدورة </a:t>
            </a:r>
            <a:r>
              <a:rPr lang="ar-DZ" dirty="0" err="1" smtClean="0"/>
              <a:t>المبيضية</a:t>
            </a:r>
            <a:r>
              <a:rPr lang="ar-DZ" dirty="0" smtClean="0"/>
              <a:t> 3 مراحل </a:t>
            </a:r>
            <a:r>
              <a:rPr lang="ar-DZ" dirty="0" err="1" smtClean="0"/>
              <a:t>هي :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DZ" dirty="0" smtClean="0"/>
              <a:t>المرحلة </a:t>
            </a:r>
            <a:r>
              <a:rPr lang="ar-DZ" dirty="0" err="1" smtClean="0"/>
              <a:t>الجرييبة</a:t>
            </a:r>
            <a:r>
              <a:rPr lang="ar-DZ" dirty="0" smtClean="0"/>
              <a:t>: من اليوم 1 الى اليوم 14 من الدورة</a:t>
            </a:r>
          </a:p>
          <a:p>
            <a:pPr algn="r" rtl="1"/>
            <a:r>
              <a:rPr lang="ar-DZ" dirty="0" smtClean="0"/>
              <a:t>يحدث خلالها تطور </a:t>
            </a:r>
            <a:r>
              <a:rPr lang="ar-DZ" dirty="0" err="1" smtClean="0"/>
              <a:t>للجريبات</a:t>
            </a:r>
            <a:r>
              <a:rPr lang="ar-DZ" dirty="0" smtClean="0"/>
              <a:t> من </a:t>
            </a:r>
            <a:r>
              <a:rPr lang="ar-DZ" dirty="0" err="1" smtClean="0"/>
              <a:t>الجريب</a:t>
            </a:r>
            <a:r>
              <a:rPr lang="ar-DZ" dirty="0" smtClean="0"/>
              <a:t> الابتدائي الى غاية </a:t>
            </a:r>
            <a:r>
              <a:rPr lang="ar-DZ" dirty="0" err="1" smtClean="0"/>
              <a:t>جريب</a:t>
            </a:r>
            <a:r>
              <a:rPr lang="ar-DZ" dirty="0" smtClean="0"/>
              <a:t> </a:t>
            </a:r>
            <a:r>
              <a:rPr lang="ar-DZ" dirty="0" err="1" smtClean="0"/>
              <a:t>دوغراف</a:t>
            </a:r>
            <a:endParaRPr lang="ar-DZ" dirty="0" smtClean="0"/>
          </a:p>
          <a:p>
            <a:pPr algn="r" rtl="1"/>
            <a:r>
              <a:rPr lang="ar-DZ" dirty="0" smtClean="0"/>
              <a:t>فترة </a:t>
            </a:r>
            <a:r>
              <a:rPr lang="ar-DZ" dirty="0" err="1" smtClean="0"/>
              <a:t>اباضة</a:t>
            </a:r>
            <a:r>
              <a:rPr lang="ar-DZ" dirty="0" smtClean="0"/>
              <a:t> : تتم في اليوم 14 من الدورة </a:t>
            </a:r>
            <a:r>
              <a:rPr lang="ar-DZ" dirty="0" smtClean="0"/>
              <a:t>يحدث </a:t>
            </a:r>
            <a:r>
              <a:rPr lang="ar-DZ" dirty="0" smtClean="0"/>
              <a:t>فيها تحرير البويضة</a:t>
            </a:r>
          </a:p>
          <a:p>
            <a:pPr algn="r" rtl="1"/>
            <a:r>
              <a:rPr lang="ar-DZ" dirty="0" smtClean="0"/>
              <a:t>المرحلة </a:t>
            </a:r>
            <a:r>
              <a:rPr lang="ar-DZ" dirty="0" err="1" smtClean="0"/>
              <a:t>اللوتيئينية</a:t>
            </a:r>
            <a:r>
              <a:rPr lang="ar-DZ" dirty="0" smtClean="0"/>
              <a:t>: من اليوم 14 الى اليوم 28 من الدورة</a:t>
            </a:r>
          </a:p>
          <a:p>
            <a:pPr algn="r" rtl="1"/>
            <a:r>
              <a:rPr lang="ar-DZ" dirty="0" smtClean="0"/>
              <a:t>يحدث خلالها تطور للجسم الأصفر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1560" y="1268760"/>
            <a:ext cx="8229600" cy="1656183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ar-DZ" b="1" dirty="0" err="1" smtClean="0"/>
              <a:t>الجريب</a:t>
            </a:r>
            <a:r>
              <a:rPr lang="ar-DZ" b="1" dirty="0" smtClean="0"/>
              <a:t> : </a:t>
            </a:r>
            <a:r>
              <a:rPr lang="ar-DZ" b="1" dirty="0" err="1" smtClean="0"/>
              <a:t>كييس</a:t>
            </a:r>
            <a:r>
              <a:rPr lang="ar-DZ" b="1" dirty="0" smtClean="0"/>
              <a:t> يضم طبقات من الخلايا </a:t>
            </a:r>
            <a:r>
              <a:rPr lang="ar-DZ" b="1" dirty="0" err="1" smtClean="0"/>
              <a:t>الجريبية</a:t>
            </a:r>
            <a:r>
              <a:rPr lang="ar-DZ" b="1" dirty="0" smtClean="0"/>
              <a:t> والليفية التي تحيط بالبويضة</a:t>
            </a:r>
          </a:p>
          <a:p>
            <a:pPr algn="r" rtl="1"/>
            <a:r>
              <a:rPr lang="ar-DZ" b="1" dirty="0" smtClean="0"/>
              <a:t>الجسم الأصفر: عبارة عن بقايا </a:t>
            </a:r>
            <a:r>
              <a:rPr lang="ar-DZ" b="1" dirty="0" err="1" smtClean="0"/>
              <a:t>الجريب</a:t>
            </a:r>
            <a:r>
              <a:rPr lang="ar-DZ" b="1" dirty="0" smtClean="0"/>
              <a:t> الناضج بعد تحرير البويضة</a:t>
            </a:r>
            <a:endParaRPr lang="fr-FR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836712"/>
            <a:ext cx="7848872" cy="5517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DZ" dirty="0" smtClean="0"/>
              <a:t>الدورة الرحمية	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 fontScale="77500" lnSpcReduction="20000"/>
          </a:bodyPr>
          <a:lstStyle/>
          <a:p>
            <a:pPr algn="r" rtl="1"/>
            <a:r>
              <a:rPr lang="ar-DZ" dirty="0" smtClean="0"/>
              <a:t>خلال المرحلة </a:t>
            </a:r>
            <a:r>
              <a:rPr lang="ar-DZ" dirty="0" err="1" smtClean="0"/>
              <a:t>الجريبية</a:t>
            </a:r>
            <a:r>
              <a:rPr lang="ar-DZ" dirty="0" smtClean="0"/>
              <a:t> (1-14) تنمو وتتطور بطانة الرحم</a:t>
            </a:r>
          </a:p>
          <a:p>
            <a:pPr algn="r" rtl="1"/>
            <a:r>
              <a:rPr lang="ar-DZ" dirty="0" smtClean="0"/>
              <a:t>خلال المرحلة </a:t>
            </a:r>
            <a:r>
              <a:rPr lang="ar-DZ" dirty="0" err="1" smtClean="0"/>
              <a:t>اللوتيئينية</a:t>
            </a:r>
            <a:r>
              <a:rPr lang="ar-DZ" dirty="0" smtClean="0"/>
              <a:t> 14-28) تنمو وتتطور بطانة الرحم بشكل اكبر وكذلك خلاياها المخاطية وكما تغزر الشعيرات الدموية</a:t>
            </a:r>
          </a:p>
          <a:p>
            <a:pPr algn="r" rtl="1"/>
            <a:r>
              <a:rPr lang="ar-DZ" dirty="0" smtClean="0"/>
              <a:t>اذا لم يحدث القاح للبويضة فان بطانة الرحم </a:t>
            </a:r>
            <a:r>
              <a:rPr lang="ar-DZ" dirty="0" err="1" smtClean="0"/>
              <a:t>تتخرب</a:t>
            </a:r>
            <a:r>
              <a:rPr lang="ar-DZ" dirty="0" smtClean="0"/>
              <a:t> في نهاية الدورة وهذا ما يسمى بالطمث أو الحيض </a:t>
            </a:r>
          </a:p>
          <a:p>
            <a:pPr algn="r" rtl="1"/>
            <a:endParaRPr lang="ar-DZ" dirty="0" smtClean="0"/>
          </a:p>
        </p:txBody>
      </p:sp>
      <p:pic>
        <p:nvPicPr>
          <p:cNvPr id="4" name="Picture 2" descr="C:\projets\leila\relation\CYCLUT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56992"/>
            <a:ext cx="5257800" cy="35010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:\phase.féconde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1556792"/>
            <a:ext cx="5028579" cy="36577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1"/>
            <a:r>
              <a:rPr lang="ar-DZ" dirty="0" smtClean="0"/>
              <a:t>الدورة الهرمونية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916832"/>
            <a:ext cx="8229600" cy="2764904"/>
          </a:xfrm>
        </p:spPr>
        <p:txBody>
          <a:bodyPr/>
          <a:lstStyle/>
          <a:p>
            <a:pPr algn="r" rtl="1"/>
            <a:r>
              <a:rPr lang="ar-DZ" dirty="0" smtClean="0"/>
              <a:t>خلال المرحلة </a:t>
            </a:r>
            <a:r>
              <a:rPr lang="ar-DZ" dirty="0" err="1" smtClean="0"/>
              <a:t>الجريبية</a:t>
            </a:r>
            <a:r>
              <a:rPr lang="ar-DZ" dirty="0" smtClean="0"/>
              <a:t> يفرز </a:t>
            </a:r>
            <a:r>
              <a:rPr lang="ar-DZ" dirty="0" err="1" smtClean="0"/>
              <a:t>الاستروجين</a:t>
            </a:r>
            <a:r>
              <a:rPr lang="ar-DZ" dirty="0" smtClean="0"/>
              <a:t> فقط </a:t>
            </a:r>
          </a:p>
          <a:p>
            <a:pPr algn="r" rtl="1"/>
            <a:r>
              <a:rPr lang="ar-DZ" dirty="0" smtClean="0"/>
              <a:t>خلال المرحلة </a:t>
            </a:r>
            <a:r>
              <a:rPr lang="ar-DZ" dirty="0" err="1" smtClean="0"/>
              <a:t>اللوتيئنية</a:t>
            </a:r>
            <a:r>
              <a:rPr lang="ar-DZ" dirty="0" smtClean="0"/>
              <a:t> يفرز </a:t>
            </a:r>
            <a:r>
              <a:rPr lang="ar-DZ" dirty="0" err="1" smtClean="0"/>
              <a:t>البروجسترون</a:t>
            </a:r>
            <a:r>
              <a:rPr lang="ar-DZ" dirty="0" smtClean="0"/>
              <a:t> بكميات أكبر </a:t>
            </a:r>
            <a:r>
              <a:rPr lang="ar-DZ" dirty="0" err="1" smtClean="0"/>
              <a:t>والاستروجين</a:t>
            </a:r>
            <a:r>
              <a:rPr lang="ar-DZ" dirty="0" smtClean="0"/>
              <a:t> بكميات أقل</a:t>
            </a:r>
          </a:p>
          <a:p>
            <a:pPr algn="r" rtl="1"/>
            <a:r>
              <a:rPr lang="ar-DZ" dirty="0" smtClean="0"/>
              <a:t>في نهاية الدورة ينخفض تركيز كل من </a:t>
            </a:r>
            <a:r>
              <a:rPr lang="ar-DZ" dirty="0" err="1" smtClean="0"/>
              <a:t>البروجسترون</a:t>
            </a:r>
            <a:r>
              <a:rPr lang="ar-DZ" dirty="0" smtClean="0"/>
              <a:t> </a:t>
            </a:r>
            <a:r>
              <a:rPr lang="ar-DZ" dirty="0" err="1" smtClean="0"/>
              <a:t>والاستروجين</a:t>
            </a:r>
            <a:endParaRPr lang="ar-DZ" dirty="0" smtClean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lum bright="20000" contrast="10000"/>
          </a:blip>
          <a:srcRect/>
          <a:stretch>
            <a:fillRect/>
          </a:stretch>
        </p:blipFill>
        <p:spPr bwMode="auto">
          <a:xfrm rot="10800000">
            <a:off x="539552" y="1257300"/>
            <a:ext cx="6970713" cy="560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Cycle-menstrue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43999" cy="64875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S101881353">
  <a:themeElements>
    <a:clrScheme name="Custom 3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A19F94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6" ma:contentTypeDescription="Create a new document." ma:contentTypeScope="" ma:versionID="e4a5fc713301fd121d9c49aa2472189d"/>
</file>

<file path=customXml/itemProps1.xml><?xml version="1.0" encoding="utf-8"?>
<ds:datastoreItem xmlns:ds="http://schemas.openxmlformats.org/officeDocument/2006/customXml" ds:itemID="{F082BD19-6F0B-44C5-8B30-D3CC4DAD065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E32070E-7C6B-49BD-AE82-D150B4E4D2B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F76BCD-C28E-41A8-995C-CE38F1F98C92}">
  <ds:schemaRefs>
    <ds:schemaRef ds:uri="http://schemas.microsoft.com/office/2006/metadata/contentType"/>
    <ds:schemaRef ds:uri="http://schemas.microsoft.com/office/2006/metadata/properties/metaAttribut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TS101881353</Template>
  <TotalTime>1701</TotalTime>
  <Words>333</Words>
  <Application>Microsoft Office PowerPoint</Application>
  <PresentationFormat>Affichage à l'écran (4:3)</PresentationFormat>
  <Paragraphs>35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TS101881353</vt:lpstr>
      <vt:lpstr>تنظيم الدورة الجنسية عند المرأة</vt:lpstr>
      <vt:lpstr>1 – مفهوم الهرمون</vt:lpstr>
      <vt:lpstr>Diapositive 3</vt:lpstr>
      <vt:lpstr>Diapositive 4</vt:lpstr>
      <vt:lpstr>Diapositive 5</vt:lpstr>
      <vt:lpstr>Diapositive 6</vt:lpstr>
      <vt:lpstr>1- الدورة المبيضية</vt:lpstr>
      <vt:lpstr>تضم الدورة المبيضية 3 مراحل هي :</vt:lpstr>
      <vt:lpstr>Diapositive 9</vt:lpstr>
      <vt:lpstr>الدورة الرحمية </vt:lpstr>
      <vt:lpstr>Diapositive 11</vt:lpstr>
      <vt:lpstr>الدورة الهرمونية</vt:lpstr>
      <vt:lpstr>Diapositive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ency-education.com</dc:creator>
  <cp:lastModifiedBy>0001</cp:lastModifiedBy>
  <cp:revision>28</cp:revision>
  <dcterms:created xsi:type="dcterms:W3CDTF">2013-11-11T20:16:28Z</dcterms:created>
  <dcterms:modified xsi:type="dcterms:W3CDTF">2013-11-17T20:33:51Z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TC018813539991</vt:lpwstr>
  </property>
</Properties>
</file>