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61" r:id="rId3"/>
    <p:sldId id="262" r:id="rId4"/>
    <p:sldId id="264" r:id="rId5"/>
    <p:sldId id="279" r:id="rId6"/>
    <p:sldId id="284" r:id="rId7"/>
    <p:sldId id="263" r:id="rId8"/>
    <p:sldId id="285" r:id="rId9"/>
    <p:sldId id="265" r:id="rId10"/>
    <p:sldId id="280" r:id="rId11"/>
    <p:sldId id="267" r:id="rId12"/>
    <p:sldId id="268" r:id="rId13"/>
    <p:sldId id="269" r:id="rId14"/>
    <p:sldId id="281" r:id="rId15"/>
    <p:sldId id="286" r:id="rId16"/>
    <p:sldId id="282" r:id="rId17"/>
    <p:sldId id="283" r:id="rId18"/>
    <p:sldId id="270" r:id="rId19"/>
    <p:sldId id="258" r:id="rId20"/>
    <p:sldId id="259" r:id="rId21"/>
    <p:sldId id="257" r:id="rId22"/>
    <p:sldId id="271" r:id="rId23"/>
    <p:sldId id="278" r:id="rId24"/>
    <p:sldId id="274" r:id="rId25"/>
    <p:sldId id="275" r:id="rId26"/>
    <p:sldId id="276" r:id="rId27"/>
    <p:sldId id="260" r:id="rId28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00"/>
    <a:srgbClr val="FFFF00"/>
    <a:srgbClr val="FFFF66"/>
    <a:srgbClr val="00FF99"/>
    <a:srgbClr val="66FFFF"/>
    <a:srgbClr val="66FF6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7" autoAdjust="0"/>
    <p:restoredTop sz="94660"/>
  </p:normalViewPr>
  <p:slideViewPr>
    <p:cSldViewPr>
      <p:cViewPr varScale="1">
        <p:scale>
          <a:sx n="66" d="100"/>
          <a:sy n="66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07A53-B9C3-4C7E-A54F-045395D7648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6497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BB4E6-DCDB-4297-B635-DA938DAA84A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31881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A3D5D-DC90-4B96-AE91-9F39EB573C8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9815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50D49C5-600A-4261-9C67-F3AE57EA9CF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697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053EC9A-6F1F-4163-80DD-CC57DFBB74D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02778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56DF819-3161-41E0-9B85-BBEE85451A6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022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5431D-448A-46E7-9D56-9D7690F44C2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231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62689-7045-436F-9AAD-0C74A8D6FD5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145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BA7A8-BAF8-4447-A5FC-7AD7B0B7A8F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1348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6DC79-AC99-4CD2-A6B2-19CF50C9430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7724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F59A4-B1A4-455D-86D4-C0545FA0E5A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8492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AE1D6-1B05-4097-9BFE-A9FA1A05C4F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8103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D4A96A-E689-4DF0-B4F8-1727200E2AD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7025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81B0C8-8FFB-4D64-84B8-9A52C880787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961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50000">
              <a:srgbClr val="CCFFFF"/>
            </a:gs>
            <a:gs pos="100000">
              <a:srgbClr val="FFFF9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fr-FR" altLang="fr-FR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fr-FR" altLang="fr-FR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BD57C5B-E8D7-469D-B25F-C5E93C98286D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28775"/>
            <a:ext cx="8964612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23850" y="404813"/>
            <a:ext cx="8496300" cy="836612"/>
          </a:xfrm>
          <a:prstGeom prst="rect">
            <a:avLst/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3600">
                <a:solidFill>
                  <a:srgbClr val="FFFF00"/>
                </a:solidFill>
                <a:cs typeface="Arial" panose="020B0604020202020204" pitchFamily="34" charset="0"/>
              </a:rPr>
              <a:t>الــــمتابعة الـــــزمنية لــــــتطور جملة كـــــــــــــميائية</a:t>
            </a:r>
            <a:endParaRPr lang="fr-FR" altLang="fr-FR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042988" y="260350"/>
            <a:ext cx="7489825" cy="647700"/>
          </a:xfrm>
          <a:prstGeom prst="rect">
            <a:avLst/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SA" altLang="fr-FR" sz="3600">
                <a:solidFill>
                  <a:srgbClr val="FFFF00"/>
                </a:solidFill>
                <a:cs typeface="Arial" panose="020B0604020202020204" pitchFamily="34" charset="0"/>
              </a:rPr>
              <a:t>اعــداد الاستـــــــاذة   بــــــــهاز مليكة</a:t>
            </a:r>
            <a:endParaRPr lang="fr-FR" altLang="fr-FR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2" grpId="0" animBg="1"/>
      <p:bldP spid="1946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362950" cy="820738"/>
          </a:xfrm>
        </p:spPr>
        <p:txBody>
          <a:bodyPr/>
          <a:lstStyle/>
          <a:p>
            <a:r>
              <a:rPr lang="ar-SA" altLang="fr-FR" sz="2800">
                <a:solidFill>
                  <a:srgbClr val="4F28B2"/>
                </a:solidFill>
                <a:cs typeface="Arial" panose="020B0604020202020204" pitchFamily="34" charset="0"/>
              </a:rPr>
              <a:t>نضيف</a:t>
            </a:r>
            <a:r>
              <a:rPr lang="ar-SA" altLang="fr-FR" sz="3200">
                <a:solidFill>
                  <a:srgbClr val="4F28B2"/>
                </a:solidFill>
                <a:cs typeface="Arial" panose="020B0604020202020204" pitchFamily="34" charset="0"/>
              </a:rPr>
              <a:t> للعينة الماء شديد البرودة المحظر</a:t>
            </a:r>
            <a:r>
              <a:rPr lang="ar-DZ" altLang="fr-FR" sz="3200">
                <a:solidFill>
                  <a:srgbClr val="4F28B2"/>
                </a:solidFill>
              </a:rPr>
              <a:t>مع قطرات من محلول تيودان</a:t>
            </a:r>
            <a:r>
              <a:rPr lang="ar-SA" altLang="fr-FR" sz="3200">
                <a:solidFill>
                  <a:srgbClr val="4F28B2"/>
                </a:solidFill>
                <a:cs typeface="Arial" panose="020B0604020202020204" pitchFamily="34" charset="0"/>
              </a:rPr>
              <a:t> أو </a:t>
            </a:r>
            <a:r>
              <a:rPr lang="ar-SA" altLang="fr-FR" sz="3200">
                <a:solidFill>
                  <a:srgbClr val="CC0000"/>
                </a:solidFill>
                <a:cs typeface="Arial" panose="020B0604020202020204" pitchFamily="34" charset="0"/>
              </a:rPr>
              <a:t>صمغ النشا</a:t>
            </a:r>
            <a:r>
              <a:rPr lang="ar-SA" altLang="fr-FR" sz="4000">
                <a:solidFill>
                  <a:srgbClr val="4F28B2"/>
                </a:solidFill>
                <a:cs typeface="Arial" panose="020B0604020202020204" pitchFamily="34" charset="0"/>
              </a:rPr>
              <a:t>       </a:t>
            </a:r>
            <a:endParaRPr lang="fr-FR" altLang="fr-FR" sz="4000">
              <a:solidFill>
                <a:srgbClr val="4F28B2"/>
              </a:solidFill>
              <a:cs typeface="Arial" panose="020B0604020202020204" pitchFamily="34" charset="0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9144000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AutoShape 7"/>
          <p:cNvSpPr>
            <a:spLocks/>
          </p:cNvSpPr>
          <p:nvPr/>
        </p:nvSpPr>
        <p:spPr bwMode="auto">
          <a:xfrm>
            <a:off x="3708400" y="3500438"/>
            <a:ext cx="5111750" cy="504825"/>
          </a:xfrm>
          <a:prstGeom prst="borderCallout1">
            <a:avLst>
              <a:gd name="adj1" fmla="val 22644"/>
              <a:gd name="adj2" fmla="val -1491"/>
              <a:gd name="adj3" fmla="val 205347"/>
              <a:gd name="adj4" fmla="val -16366"/>
            </a:avLst>
          </a:prstGeom>
          <a:solidFill>
            <a:srgbClr val="CCFF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fr-FR" sz="2400" b="1">
                <a:solidFill>
                  <a:srgbClr val="D60093"/>
                </a:solidFill>
                <a:cs typeface="Arial" panose="020B0604020202020204" pitchFamily="34" charset="0"/>
              </a:rPr>
              <a:t>اللون الأزرق الداكن دلالة على تواجد ثنائي اليود</a:t>
            </a:r>
            <a:endParaRPr lang="fr-FR" altLang="fr-FR" sz="2400" b="1">
              <a:solidFill>
                <a:srgbClr val="D60093"/>
              </a:solidFill>
              <a:cs typeface="Arial" panose="020B0604020202020204" pitchFamily="34" charset="0"/>
            </a:endParaRPr>
          </a:p>
        </p:txBody>
      </p:sp>
      <p:sp>
        <p:nvSpPr>
          <p:cNvPr id="38922" name="Oval 10"/>
          <p:cNvSpPr>
            <a:spLocks noChangeArrowheads="1"/>
          </p:cNvSpPr>
          <p:nvPr/>
        </p:nvSpPr>
        <p:spPr bwMode="auto">
          <a:xfrm>
            <a:off x="250825" y="4724400"/>
            <a:ext cx="8066088" cy="1917700"/>
          </a:xfrm>
          <a:prstGeom prst="ellipse">
            <a:avLst/>
          </a:prstGeom>
          <a:solidFill>
            <a:srgbClr val="3366FF"/>
          </a:solidFill>
          <a:ln w="9525">
            <a:solidFill>
              <a:srgbClr val="33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 b="1">
                <a:solidFill>
                  <a:srgbClr val="FFFF66"/>
                </a:solidFill>
                <a:cs typeface="Arial" panose="020B0604020202020204" pitchFamily="34" charset="0"/>
              </a:rPr>
              <a:t>لا يُضاف صمغ النشا قبل المعايرة  بل قبل التكافؤ لأن المركب</a:t>
            </a:r>
          </a:p>
          <a:p>
            <a:pPr algn="ctr"/>
            <a:r>
              <a:rPr lang="ar-SA" altLang="fr-FR" sz="2400" b="1">
                <a:solidFill>
                  <a:srgbClr val="FFFF66"/>
                </a:solidFill>
                <a:cs typeface="Arial" panose="020B0604020202020204" pitchFamily="34" charset="0"/>
              </a:rPr>
              <a:t>الذي ينتج عن ثنائي اليود مع صمغ النشا بكمية كبيرة يؤثر </a:t>
            </a:r>
          </a:p>
          <a:p>
            <a:pPr algn="ctr"/>
            <a:r>
              <a:rPr lang="ar-SA" altLang="fr-FR" sz="2400" b="1">
                <a:solidFill>
                  <a:srgbClr val="FFFF66"/>
                </a:solidFill>
                <a:cs typeface="Arial" panose="020B0604020202020204" pitchFamily="34" charset="0"/>
              </a:rPr>
              <a:t>ببطء شديد في شوارد المحلول المعايِر  مما يؤدى الى خطأ في المعايرة</a:t>
            </a:r>
            <a:r>
              <a:rPr lang="ar-SA" altLang="fr-FR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fr-FR" altLang="fr-FR" sz="2400" b="1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/>
            <a:endParaRPr lang="fr-FR" altLang="fr-FR" sz="2400" b="1">
              <a:solidFill>
                <a:srgbClr val="FF0000"/>
              </a:solidFill>
            </a:endParaRPr>
          </a:p>
        </p:txBody>
      </p:sp>
      <p:sp>
        <p:nvSpPr>
          <p:cNvPr id="38924" name="Oval 12"/>
          <p:cNvSpPr>
            <a:spLocks noChangeArrowheads="1"/>
          </p:cNvSpPr>
          <p:nvPr/>
        </p:nvSpPr>
        <p:spPr bwMode="auto">
          <a:xfrm>
            <a:off x="3563938" y="549275"/>
            <a:ext cx="1800225" cy="7905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927" name="AutoShape 15"/>
          <p:cNvSpPr>
            <a:spLocks/>
          </p:cNvSpPr>
          <p:nvPr/>
        </p:nvSpPr>
        <p:spPr bwMode="auto">
          <a:xfrm>
            <a:off x="5508625" y="1844675"/>
            <a:ext cx="1435100" cy="609600"/>
          </a:xfrm>
          <a:prstGeom prst="borderCallout2">
            <a:avLst>
              <a:gd name="adj1" fmla="val 18750"/>
              <a:gd name="adj2" fmla="val -5310"/>
              <a:gd name="adj3" fmla="val 18750"/>
              <a:gd name="adj4" fmla="val -26769"/>
              <a:gd name="adj5" fmla="val -88801"/>
              <a:gd name="adj6" fmla="val -49116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ar-SA" altLang="fr-FR" sz="2000">
                <a:solidFill>
                  <a:srgbClr val="FFFF66"/>
                </a:solidFill>
                <a:cs typeface="Arial" panose="020B0604020202020204" pitchFamily="34" charset="0"/>
              </a:rPr>
              <a:t>يستعمل ككاشف فقط </a:t>
            </a:r>
            <a:endParaRPr lang="fr-FR" altLang="fr-FR" sz="2000">
              <a:solidFill>
                <a:srgbClr val="FFFF66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815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9" grpId="0" animBg="1"/>
      <p:bldP spid="38922" grpId="0" animBg="1"/>
      <p:bldP spid="389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263" y="476250"/>
            <a:ext cx="3646487" cy="1223963"/>
          </a:xfrm>
        </p:spPr>
        <p:txBody>
          <a:bodyPr/>
          <a:lstStyle/>
          <a:p>
            <a:r>
              <a:rPr lang="ar-DZ" altLang="fr-FR" sz="2800">
                <a:solidFill>
                  <a:srgbClr val="990000"/>
                </a:solidFill>
              </a:rPr>
              <a:t>نعاير العينة بمحلول معلوم التركيز </a:t>
            </a:r>
            <a:r>
              <a:rPr lang="fr-CH" altLang="fr-FR" sz="2800">
                <a:solidFill>
                  <a:srgbClr val="990000"/>
                </a:solidFill>
                <a:cs typeface="Arial" panose="020B0604020202020204" pitchFamily="34" charset="0"/>
              </a:rPr>
              <a:t/>
            </a:r>
            <a:br>
              <a:rPr lang="fr-CH" altLang="fr-FR" sz="2800">
                <a:solidFill>
                  <a:srgbClr val="990000"/>
                </a:solidFill>
                <a:cs typeface="Arial" panose="020B0604020202020204" pitchFamily="34" charset="0"/>
              </a:rPr>
            </a:br>
            <a:r>
              <a:rPr lang="fr-CH" altLang="fr-FR" sz="2800">
                <a:solidFill>
                  <a:srgbClr val="990000"/>
                </a:solidFill>
                <a:cs typeface="Arial" panose="020B0604020202020204" pitchFamily="34" charset="0"/>
              </a:rPr>
              <a:t/>
            </a:r>
            <a:br>
              <a:rPr lang="fr-CH" altLang="fr-FR" sz="2800">
                <a:solidFill>
                  <a:srgbClr val="990000"/>
                </a:solidFill>
                <a:cs typeface="Arial" panose="020B0604020202020204" pitchFamily="34" charset="0"/>
              </a:rPr>
            </a:br>
            <a:r>
              <a:rPr lang="fr-CH" altLang="fr-FR" sz="2800">
                <a:solidFill>
                  <a:srgbClr val="990000"/>
                </a:solidFill>
                <a:cs typeface="Arial" panose="020B0604020202020204" pitchFamily="34" charset="0"/>
              </a:rPr>
              <a:t/>
            </a:r>
            <a:br>
              <a:rPr lang="fr-CH" altLang="fr-FR" sz="2800">
                <a:solidFill>
                  <a:srgbClr val="990000"/>
                </a:solidFill>
                <a:cs typeface="Arial" panose="020B0604020202020204" pitchFamily="34" charset="0"/>
              </a:rPr>
            </a:br>
            <a:endParaRPr lang="fr-FR" altLang="fr-FR" sz="280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8263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Line 4"/>
          <p:cNvSpPr>
            <a:spLocks noChangeShapeType="1"/>
          </p:cNvSpPr>
          <p:nvPr/>
        </p:nvSpPr>
        <p:spPr bwMode="auto">
          <a:xfrm flipH="1" flipV="1">
            <a:off x="2195513" y="1052513"/>
            <a:ext cx="316865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5651500" y="4437063"/>
            <a:ext cx="2881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 sz="2800">
                <a:solidFill>
                  <a:srgbClr val="3333CC"/>
                </a:solidFill>
              </a:rPr>
              <a:t>c</a:t>
            </a:r>
            <a:r>
              <a:rPr lang="fr-CH" altLang="fr-FR" sz="2400">
                <a:solidFill>
                  <a:srgbClr val="3333CC"/>
                </a:solidFill>
              </a:rPr>
              <a:t>=0.04</a:t>
            </a:r>
            <a:r>
              <a:rPr lang="fr-CH" altLang="fr-FR" sz="2000">
                <a:solidFill>
                  <a:srgbClr val="3333CC"/>
                </a:solidFill>
              </a:rPr>
              <a:t>mol/L</a:t>
            </a:r>
            <a:r>
              <a:rPr lang="fr-CH" altLang="fr-FR" sz="2400">
                <a:solidFill>
                  <a:srgbClr val="3333CC"/>
                </a:solidFill>
              </a:rPr>
              <a:t> </a:t>
            </a:r>
            <a:r>
              <a:rPr lang="ar-SA" altLang="fr-FR" sz="2400">
                <a:solidFill>
                  <a:srgbClr val="3333CC"/>
                </a:solidFill>
              </a:rPr>
              <a:t>تركيزه</a:t>
            </a:r>
            <a:endParaRPr lang="fr-FR" altLang="fr-FR" sz="2400">
              <a:solidFill>
                <a:srgbClr val="3333CC"/>
              </a:solidFill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5292725" y="2205038"/>
            <a:ext cx="3609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DZ" altLang="fr-FR" sz="2400">
                <a:solidFill>
                  <a:srgbClr val="FF0000"/>
                </a:solidFill>
                <a:cs typeface="Arial" panose="020B0604020202020204" pitchFamily="34" charset="0"/>
              </a:rPr>
              <a:t>وليكن محلول ثيوكبريتات الصوديوم</a:t>
            </a:r>
            <a:endParaRPr lang="fr-FR" altLang="fr-FR" sz="24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6011863" y="3429000"/>
            <a:ext cx="21828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>
                <a:solidFill>
                  <a:srgbClr val="FF00FF"/>
                </a:solidFill>
              </a:rPr>
              <a:t>2Na(aq)+S</a:t>
            </a:r>
            <a:r>
              <a:rPr lang="fr-CH" altLang="fr-FR" baseline="-25000">
                <a:solidFill>
                  <a:srgbClr val="FF00FF"/>
                </a:solidFill>
              </a:rPr>
              <a:t>2</a:t>
            </a:r>
            <a:r>
              <a:rPr lang="fr-CH" altLang="fr-FR">
                <a:solidFill>
                  <a:srgbClr val="FF00FF"/>
                </a:solidFill>
              </a:rPr>
              <a:t>O</a:t>
            </a:r>
            <a:r>
              <a:rPr lang="fr-CH" altLang="fr-FR" baseline="-25000">
                <a:solidFill>
                  <a:srgbClr val="FF00FF"/>
                </a:solidFill>
              </a:rPr>
              <a:t>3</a:t>
            </a:r>
            <a:r>
              <a:rPr lang="fr-CH" altLang="fr-FR" baseline="30000">
                <a:solidFill>
                  <a:srgbClr val="FF00FF"/>
                </a:solidFill>
              </a:rPr>
              <a:t>-2</a:t>
            </a:r>
            <a:r>
              <a:rPr lang="fr-CH" altLang="fr-FR">
                <a:solidFill>
                  <a:srgbClr val="FF00FF"/>
                </a:solidFill>
              </a:rPr>
              <a:t>(aq)</a:t>
            </a:r>
            <a:endParaRPr lang="fr-FR" altLang="fr-FR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1"/>
      <p:bldP spid="13317" grpId="0"/>
      <p:bldP spid="13318" grpId="0"/>
      <p:bldP spid="133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DZ" altLang="fr-FR" sz="4000"/>
              <a:t>في نقطة التكافؤ يصبح المزيج عديم اللون دليل على اختفاء ثنائي اليود</a:t>
            </a:r>
            <a:endParaRPr lang="fr-FR" altLang="fr-FR" sz="4000"/>
          </a:p>
        </p:txBody>
      </p:sp>
      <p:pic>
        <p:nvPicPr>
          <p:cNvPr id="1433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530350"/>
            <a:ext cx="4752975" cy="5327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149850" y="274638"/>
            <a:ext cx="3536950" cy="1143000"/>
          </a:xfrm>
        </p:spPr>
        <p:txBody>
          <a:bodyPr/>
          <a:lstStyle/>
          <a:p>
            <a:r>
              <a:rPr lang="ar-DZ" altLang="fr-FR">
                <a:solidFill>
                  <a:srgbClr val="4F28B2"/>
                </a:solidFill>
              </a:rPr>
              <a:t>قبل التكافؤ</a:t>
            </a:r>
            <a:endParaRPr lang="fr-FR" altLang="fr-FR">
              <a:solidFill>
                <a:srgbClr val="4F28B2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2875"/>
            <a:ext cx="4005263" cy="537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1412875"/>
            <a:ext cx="3525838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611188" y="476250"/>
            <a:ext cx="35385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fr-FR">
                <a:solidFill>
                  <a:srgbClr val="4F28B2"/>
                </a:solidFill>
                <a:cs typeface="Arial" panose="020B0604020202020204" pitchFamily="34" charset="0"/>
              </a:rPr>
              <a:t>عند</a:t>
            </a:r>
            <a:r>
              <a:rPr lang="ar-DZ" altLang="fr-FR">
                <a:solidFill>
                  <a:srgbClr val="4F28B2"/>
                </a:solidFill>
              </a:rPr>
              <a:t> التكافؤ</a:t>
            </a:r>
            <a:endParaRPr lang="fr-FR" altLang="fr-FR">
              <a:solidFill>
                <a:srgbClr val="4F28B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268413"/>
            <a:ext cx="331787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188913"/>
            <a:ext cx="247967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1097" name="Group 137"/>
          <p:cNvGraphicFramePr>
            <a:graphicFrameLocks noGrp="1"/>
          </p:cNvGraphicFramePr>
          <p:nvPr>
            <p:ph/>
          </p:nvPr>
        </p:nvGraphicFramePr>
        <p:xfrm>
          <a:off x="395288" y="2636838"/>
          <a:ext cx="7777162" cy="3949700"/>
        </p:xfrm>
        <a:graphic>
          <a:graphicData uri="http://schemas.openxmlformats.org/drawingml/2006/table">
            <a:tbl>
              <a:tblPr/>
              <a:tblGrid>
                <a:gridCol w="1233487">
                  <a:extLst>
                    <a:ext uri="{9D8B030D-6E8A-4147-A177-3AD203B41FA5}">
                      <a16:colId xmlns:a16="http://schemas.microsoft.com/office/drawing/2014/main" val="3784344865"/>
                    </a:ext>
                  </a:extLst>
                </a:gridCol>
                <a:gridCol w="922338">
                  <a:extLst>
                    <a:ext uri="{9D8B030D-6E8A-4147-A177-3AD203B41FA5}">
                      <a16:colId xmlns:a16="http://schemas.microsoft.com/office/drawing/2014/main" val="1738495808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3525132905"/>
                    </a:ext>
                  </a:extLst>
                </a:gridCol>
                <a:gridCol w="1528762">
                  <a:extLst>
                    <a:ext uri="{9D8B030D-6E8A-4147-A177-3AD203B41FA5}">
                      <a16:colId xmlns:a16="http://schemas.microsoft.com/office/drawing/2014/main" val="1171678328"/>
                    </a:ext>
                  </a:extLst>
                </a:gridCol>
                <a:gridCol w="1063625">
                  <a:extLst>
                    <a:ext uri="{9D8B030D-6E8A-4147-A177-3AD203B41FA5}">
                      <a16:colId xmlns:a16="http://schemas.microsoft.com/office/drawing/2014/main" val="19983556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130578939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معادلة التفاعل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2S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(aq) 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(aq)+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2I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- 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aq)+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(aq)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7477798"/>
                  </a:ext>
                </a:extLst>
              </a:tr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الجملة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التقدم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كـــــمية الـــــــــــــــــــــــــــــمـــــــــــــــــادة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304137"/>
                  </a:ext>
                </a:extLst>
              </a:tr>
              <a:tr h="792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الجملة 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الابتدائية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24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2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538567"/>
                  </a:ext>
                </a:extLst>
              </a:tr>
              <a:tr h="650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الحالة الجملة  الانتقالية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n(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)-X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n(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)-X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514419"/>
                  </a:ext>
                </a:extLst>
              </a:tr>
              <a:tr h="968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 الجملة عند التكافؤ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max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n(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) -X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0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)-X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002903"/>
                  </a:ext>
                </a:extLst>
              </a:tr>
            </a:tbl>
          </a:graphicData>
        </a:graphic>
      </p:graphicFrame>
      <p:sp>
        <p:nvSpPr>
          <p:cNvPr id="41077" name="Text Box 117"/>
          <p:cNvSpPr txBox="1">
            <a:spLocks noChangeArrowheads="1"/>
          </p:cNvSpPr>
          <p:nvPr/>
        </p:nvSpPr>
        <p:spPr bwMode="auto">
          <a:xfrm>
            <a:off x="6659563" y="404813"/>
            <a:ext cx="2016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ar-SA" altLang="fr-FR" sz="2000" b="1">
                <a:solidFill>
                  <a:srgbClr val="FF3300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المعادلات النصفية الإلكترونية </a:t>
            </a:r>
            <a:endParaRPr lang="fr-FR" altLang="fr-FR" sz="2000" b="1">
              <a:solidFill>
                <a:srgbClr val="FF3300"/>
              </a:solidFill>
              <a:latin typeface="Segoe Print" panose="02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41078" name="Text Box 118"/>
          <p:cNvSpPr txBox="1">
            <a:spLocks noChangeArrowheads="1"/>
          </p:cNvSpPr>
          <p:nvPr/>
        </p:nvSpPr>
        <p:spPr bwMode="auto">
          <a:xfrm>
            <a:off x="6804025" y="1341438"/>
            <a:ext cx="2016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ar-SA" altLang="fr-FR" sz="2000" b="1">
                <a:solidFill>
                  <a:srgbClr val="FF3300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المعادلة المنمدجة لتحول المعايرة   </a:t>
            </a:r>
            <a:endParaRPr lang="fr-FR" altLang="fr-FR" sz="2000" b="1">
              <a:solidFill>
                <a:srgbClr val="FF3300"/>
              </a:solidFill>
              <a:latin typeface="Segoe Print" panose="02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41088" name="AutoShape 128"/>
          <p:cNvSpPr>
            <a:spLocks/>
          </p:cNvSpPr>
          <p:nvPr/>
        </p:nvSpPr>
        <p:spPr bwMode="auto">
          <a:xfrm>
            <a:off x="250825" y="2060575"/>
            <a:ext cx="2228850" cy="330200"/>
          </a:xfrm>
          <a:prstGeom prst="borderCallout1">
            <a:avLst>
              <a:gd name="adj1" fmla="val 34616"/>
              <a:gd name="adj2" fmla="val 103417"/>
              <a:gd name="adj3" fmla="val -113944"/>
              <a:gd name="adj4" fmla="val 208403"/>
            </a:avLst>
          </a:prstGeom>
          <a:solidFill>
            <a:srgbClr val="FF0000">
              <a:alpha val="44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rtl="1"/>
            <a:r>
              <a:rPr lang="ar-SA" altLang="fr-FR" b="1">
                <a:solidFill>
                  <a:srgbClr val="FFFF00"/>
                </a:solidFill>
                <a:cs typeface="Arial" panose="020B0604020202020204" pitchFamily="34" charset="0"/>
              </a:rPr>
              <a:t>شاردة </a:t>
            </a:r>
            <a:r>
              <a:rPr lang="fr-CH" altLang="fr-FR" b="1">
                <a:solidFill>
                  <a:srgbClr val="FFFF00"/>
                </a:solidFill>
                <a:cs typeface="Arial" panose="020B0604020202020204" pitchFamily="34" charset="0"/>
              </a:rPr>
              <a:t>tetrathionate</a:t>
            </a:r>
            <a:endParaRPr lang="fr-FR" altLang="fr-FR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41089" name="AutoShape 129"/>
          <p:cNvSpPr>
            <a:spLocks/>
          </p:cNvSpPr>
          <p:nvPr/>
        </p:nvSpPr>
        <p:spPr bwMode="auto">
          <a:xfrm>
            <a:off x="468313" y="981075"/>
            <a:ext cx="2228850" cy="330200"/>
          </a:xfrm>
          <a:prstGeom prst="borderCallout1">
            <a:avLst>
              <a:gd name="adj1" fmla="val 34616"/>
              <a:gd name="adj2" fmla="val 103417"/>
              <a:gd name="adj3" fmla="val -56250"/>
              <a:gd name="adj4" fmla="val 151495"/>
            </a:avLst>
          </a:prstGeom>
          <a:solidFill>
            <a:srgbClr val="FF0000">
              <a:alpha val="44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rtl="1"/>
            <a:r>
              <a:rPr lang="ar-SA" altLang="fr-FR" sz="2000" b="1">
                <a:solidFill>
                  <a:srgbClr val="FFFF00"/>
                </a:solidFill>
                <a:cs typeface="Arial" panose="020B0604020202020204" pitchFamily="34" charset="0"/>
              </a:rPr>
              <a:t>شاردة ثيوكبريتات</a:t>
            </a:r>
            <a:endParaRPr lang="fr-FR" altLang="fr-FR" sz="2000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41090" name="Oval 130"/>
          <p:cNvSpPr>
            <a:spLocks noChangeArrowheads="1"/>
          </p:cNvSpPr>
          <p:nvPr/>
        </p:nvSpPr>
        <p:spPr bwMode="auto">
          <a:xfrm>
            <a:off x="250825" y="115888"/>
            <a:ext cx="2484438" cy="620712"/>
          </a:xfrm>
          <a:prstGeom prst="ellipse">
            <a:avLst/>
          </a:prstGeom>
          <a:solidFill>
            <a:srgbClr val="FF0000">
              <a:alpha val="44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000" b="1">
                <a:solidFill>
                  <a:srgbClr val="FFFF00"/>
                </a:solidFill>
                <a:cs typeface="Arial" panose="020B0604020202020204" pitchFamily="34" charset="0"/>
              </a:rPr>
              <a:t>أثناء المعايرة</a:t>
            </a:r>
            <a:r>
              <a:rPr lang="ar-SA" altLang="fr-FR">
                <a:cs typeface="Arial" panose="020B0604020202020204" pitchFamily="34" charset="0"/>
              </a:rPr>
              <a:t> </a:t>
            </a:r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41091" name="Oval 131"/>
          <p:cNvSpPr>
            <a:spLocks noChangeArrowheads="1"/>
          </p:cNvSpPr>
          <p:nvPr/>
        </p:nvSpPr>
        <p:spPr bwMode="auto">
          <a:xfrm>
            <a:off x="2843213" y="2060575"/>
            <a:ext cx="3744912" cy="549275"/>
          </a:xfrm>
          <a:prstGeom prst="ellipse">
            <a:avLst/>
          </a:prstGeom>
          <a:solidFill>
            <a:srgbClr val="FF0000">
              <a:alpha val="48000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b="1">
                <a:solidFill>
                  <a:srgbClr val="FFFF00"/>
                </a:solidFill>
                <a:cs typeface="Arial" panose="020B0604020202020204" pitchFamily="34" charset="0"/>
              </a:rPr>
              <a:t>جــــدول تـــقدم الــــتفاعل عـــند الــــمعايـــرة</a:t>
            </a:r>
            <a:r>
              <a:rPr lang="ar-SA" altLang="fr-FR">
                <a:solidFill>
                  <a:srgbClr val="FFFF00"/>
                </a:solidFill>
                <a:cs typeface="Arial" panose="020B0604020202020204" pitchFamily="34" charset="0"/>
              </a:rPr>
              <a:t>  </a:t>
            </a:r>
            <a:endParaRPr lang="fr-FR" altLang="fr-FR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7" grpId="0" autoUpdateAnimBg="0"/>
      <p:bldP spid="41078" grpId="0" autoUpdateAnimBg="0"/>
      <p:bldP spid="41088" grpId="0" animBg="1" autoUpdateAnimBg="0"/>
      <p:bldP spid="41089" grpId="0" animBg="1" autoUpdateAnimBg="0"/>
      <p:bldP spid="41090" grpId="0" animBg="1" autoUpdateAnimBg="0"/>
      <p:bldP spid="41091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0410" name="Group 58"/>
          <p:cNvGraphicFramePr>
            <a:graphicFrameLocks noGrp="1"/>
          </p:cNvGraphicFramePr>
          <p:nvPr>
            <p:ph idx="1"/>
          </p:nvPr>
        </p:nvGraphicFramePr>
        <p:xfrm>
          <a:off x="468313" y="2420938"/>
          <a:ext cx="8218487" cy="3787775"/>
        </p:xfrm>
        <a:graphic>
          <a:graphicData uri="http://schemas.openxmlformats.org/drawingml/2006/table">
            <a:tbl>
              <a:tblPr/>
              <a:tblGrid>
                <a:gridCol w="1303337">
                  <a:extLst>
                    <a:ext uri="{9D8B030D-6E8A-4147-A177-3AD203B41FA5}">
                      <a16:colId xmlns:a16="http://schemas.microsoft.com/office/drawing/2014/main" val="1299758180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1244965061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507312702"/>
                    </a:ext>
                  </a:extLst>
                </a:gridCol>
                <a:gridCol w="1616075">
                  <a:extLst>
                    <a:ext uri="{9D8B030D-6E8A-4147-A177-3AD203B41FA5}">
                      <a16:colId xmlns:a16="http://schemas.microsoft.com/office/drawing/2014/main" val="136290817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798337535"/>
                    </a:ext>
                  </a:extLst>
                </a:gridCol>
                <a:gridCol w="1328737">
                  <a:extLst>
                    <a:ext uri="{9D8B030D-6E8A-4147-A177-3AD203B41FA5}">
                      <a16:colId xmlns:a16="http://schemas.microsoft.com/office/drawing/2014/main" val="3577467331"/>
                    </a:ext>
                  </a:extLst>
                </a:gridCol>
              </a:tblGrid>
              <a:tr h="674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معادلة التفاعل 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2S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(aq) +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(aq)+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2I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- (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aq)+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(aq)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5295916"/>
                  </a:ext>
                </a:extLst>
              </a:tr>
              <a:tr h="404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الجملة 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التقدم 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كمية المادة 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914992"/>
                  </a:ext>
                </a:extLst>
              </a:tr>
              <a:tr h="963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الجملة 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الابتدائية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600" b="1" i="0" u="none" strike="noStrike" cap="none" normalizeH="0" baseline="30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600" b="1" i="0" u="none" strike="noStrike" cap="none" normalizeH="0" baseline="30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600" b="1" i="0" u="none" strike="noStrike" cap="none" normalizeH="0" baseline="30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600" b="1" i="0" u="none" strike="noStrike" cap="none" normalizeH="0" baseline="30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600" b="1" i="0" u="none" strike="noStrike" cap="none" normalizeH="0" baseline="30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n(I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811165"/>
                  </a:ext>
                </a:extLst>
              </a:tr>
              <a:tr h="814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الحالة الجملة  الانتقالية 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)_X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)-X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2X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706287"/>
                  </a:ext>
                </a:extLst>
              </a:tr>
              <a:tr h="866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 الجملة اعند التكافؤ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max</a:t>
                      </a:r>
                      <a:endParaRPr kumimoji="0" lang="fr-FR" altLang="fr-FR" sz="16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S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)_X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  <a:endParaRPr kumimoji="0" lang="fr-CH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fr-CH" altLang="fr-F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)-X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  <a:endParaRPr kumimoji="0" lang="fr-FR" altLang="fr-FR" sz="16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panose="020B0604020202020204" pitchFamily="34" charset="0"/>
                        </a:rPr>
                        <a:t>eq</a:t>
                      </a:r>
                      <a:endParaRPr kumimoji="0" lang="fr-FR" altLang="fr-FR" sz="16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597333"/>
                  </a:ext>
                </a:extLst>
              </a:tr>
            </a:tbl>
          </a:graphicData>
        </a:graphic>
      </p:graphicFrame>
      <p:sp>
        <p:nvSpPr>
          <p:cNvPr id="100405" name="Rectangle 53"/>
          <p:cNvSpPr>
            <a:spLocks noChangeArrowheads="1"/>
          </p:cNvSpPr>
          <p:nvPr/>
        </p:nvSpPr>
        <p:spPr bwMode="auto">
          <a:xfrm>
            <a:off x="5508625" y="5300663"/>
            <a:ext cx="444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 b="1">
                <a:solidFill>
                  <a:srgbClr val="FF0000"/>
                </a:solidFill>
              </a:rPr>
              <a:t>=0</a:t>
            </a:r>
            <a:endParaRPr lang="fr-FR" altLang="fr-FR" b="1">
              <a:solidFill>
                <a:srgbClr val="FF0000"/>
              </a:solidFill>
            </a:endParaRPr>
          </a:p>
        </p:txBody>
      </p:sp>
      <p:sp>
        <p:nvSpPr>
          <p:cNvPr id="100406" name="Rectangle 54"/>
          <p:cNvSpPr>
            <a:spLocks noChangeArrowheads="1"/>
          </p:cNvSpPr>
          <p:nvPr/>
        </p:nvSpPr>
        <p:spPr bwMode="auto">
          <a:xfrm>
            <a:off x="4067175" y="5300663"/>
            <a:ext cx="444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 b="1">
                <a:solidFill>
                  <a:srgbClr val="FF0000"/>
                </a:solidFill>
              </a:rPr>
              <a:t>=0</a:t>
            </a:r>
            <a:endParaRPr lang="fr-FR" altLang="fr-FR" b="1">
              <a:solidFill>
                <a:srgbClr val="FF0000"/>
              </a:solidFill>
            </a:endParaRPr>
          </a:p>
        </p:txBody>
      </p:sp>
      <p:sp>
        <p:nvSpPr>
          <p:cNvPr id="100408" name="Oval 56"/>
          <p:cNvSpPr>
            <a:spLocks noChangeArrowheads="1"/>
          </p:cNvSpPr>
          <p:nvPr/>
        </p:nvSpPr>
        <p:spPr bwMode="auto">
          <a:xfrm>
            <a:off x="2339975" y="3141663"/>
            <a:ext cx="4464050" cy="1727200"/>
          </a:xfrm>
          <a:prstGeom prst="ellipse">
            <a:avLst/>
          </a:prstGeom>
          <a:solidFill>
            <a:srgbClr val="CCFFCC"/>
          </a:solidFill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>
                <a:solidFill>
                  <a:srgbClr val="FF0000"/>
                </a:solidFill>
                <a:cs typeface="Arial" panose="020B0604020202020204" pitchFamily="34" charset="0"/>
              </a:rPr>
              <a:t>بمأن تفاعل المعايرة تام وسريع</a:t>
            </a:r>
            <a:r>
              <a:rPr lang="ar-SA" altLang="fr-FR" sz="2400">
                <a:solidFill>
                  <a:srgbClr val="990000"/>
                </a:solidFill>
                <a:cs typeface="Arial" panose="020B0604020202020204" pitchFamily="34" charset="0"/>
              </a:rPr>
              <a:t> </a:t>
            </a:r>
            <a:r>
              <a:rPr lang="fr-CH" altLang="fr-FR" sz="2400">
                <a:solidFill>
                  <a:srgbClr val="990000"/>
                </a:solidFill>
                <a:cs typeface="Arial" panose="020B0604020202020204" pitchFamily="34" charset="0"/>
              </a:rPr>
              <a:t/>
            </a:r>
            <a:br>
              <a:rPr lang="fr-CH" altLang="fr-FR" sz="2400">
                <a:solidFill>
                  <a:srgbClr val="990000"/>
                </a:solidFill>
                <a:cs typeface="Arial" panose="020B0604020202020204" pitchFamily="34" charset="0"/>
              </a:rPr>
            </a:br>
            <a:r>
              <a:rPr lang="ar-SA" altLang="fr-FR" sz="2400">
                <a:solidFill>
                  <a:srgbClr val="990000"/>
                </a:solidFill>
                <a:cs typeface="Arial" panose="020B0604020202020204" pitchFamily="34" charset="0"/>
              </a:rPr>
              <a:t>فانه عند التكافؤ يتحقق ما يلي</a:t>
            </a:r>
            <a:endParaRPr lang="fr-FR" altLang="fr-FR" sz="240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100421" name="Oval 69"/>
          <p:cNvSpPr>
            <a:spLocks noChangeArrowheads="1"/>
          </p:cNvSpPr>
          <p:nvPr/>
        </p:nvSpPr>
        <p:spPr bwMode="auto">
          <a:xfrm>
            <a:off x="2124075" y="333375"/>
            <a:ext cx="4608513" cy="1511300"/>
          </a:xfrm>
          <a:prstGeom prst="ellipse">
            <a:avLst/>
          </a:prstGeom>
          <a:solidFill>
            <a:srgbClr val="CCFFCC"/>
          </a:solidFill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>
                <a:solidFill>
                  <a:srgbClr val="FF0000"/>
                </a:solidFill>
                <a:cs typeface="Arial" panose="020B0604020202020204" pitchFamily="34" charset="0"/>
              </a:rPr>
              <a:t>العلاقة بين المحلول المعَايَر المحلول المعايِر</a:t>
            </a:r>
            <a:endParaRPr lang="fr-FR" altLang="fr-FR" sz="240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0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0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0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0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00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0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0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0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0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0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0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0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0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05" grpId="0"/>
      <p:bldP spid="100406" grpId="0"/>
      <p:bldP spid="100408" grpId="0" animBg="1"/>
      <p:bldP spid="100408" grpId="1" animBg="1"/>
      <p:bldP spid="1004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620713"/>
            <a:ext cx="2447925" cy="533400"/>
          </a:xfrm>
        </p:spPr>
        <p:txBody>
          <a:bodyPr/>
          <a:lstStyle/>
          <a:p>
            <a:pPr>
              <a:buFontTx/>
              <a:buNone/>
            </a:pPr>
            <a:r>
              <a:rPr lang="fr-CH" altLang="fr-FR" sz="2800">
                <a:solidFill>
                  <a:srgbClr val="990000"/>
                </a:solidFill>
              </a:rPr>
              <a:t>n</a:t>
            </a:r>
            <a:r>
              <a:rPr lang="fr-CH" altLang="fr-FR" sz="2800" baseline="30000">
                <a:solidFill>
                  <a:srgbClr val="990000"/>
                </a:solidFill>
              </a:rPr>
              <a:t>(</a:t>
            </a:r>
            <a:r>
              <a:rPr lang="fr-CH" altLang="fr-FR" sz="2000">
                <a:solidFill>
                  <a:srgbClr val="990000"/>
                </a:solidFill>
              </a:rPr>
              <a:t>S</a:t>
            </a:r>
            <a:r>
              <a:rPr lang="fr-CH" altLang="fr-FR" sz="2000" baseline="-25000">
                <a:solidFill>
                  <a:srgbClr val="990000"/>
                </a:solidFill>
              </a:rPr>
              <a:t>2</a:t>
            </a:r>
            <a:r>
              <a:rPr lang="fr-CH" altLang="fr-FR" sz="2400">
                <a:solidFill>
                  <a:srgbClr val="990000"/>
                </a:solidFill>
              </a:rPr>
              <a:t>o</a:t>
            </a:r>
            <a:r>
              <a:rPr lang="fr-CH" altLang="fr-FR" sz="2000" baseline="-25000">
                <a:solidFill>
                  <a:srgbClr val="990000"/>
                </a:solidFill>
              </a:rPr>
              <a:t>3</a:t>
            </a:r>
            <a:r>
              <a:rPr lang="fr-CH" altLang="fr-FR" sz="2000" baseline="30000">
                <a:solidFill>
                  <a:srgbClr val="990000"/>
                </a:solidFill>
              </a:rPr>
              <a:t>-2</a:t>
            </a:r>
            <a:r>
              <a:rPr lang="fr-CH" altLang="fr-FR" sz="2000">
                <a:solidFill>
                  <a:srgbClr val="990000"/>
                </a:solidFill>
              </a:rPr>
              <a:t>)_2X</a:t>
            </a:r>
            <a:r>
              <a:rPr lang="fr-CH" altLang="fr-FR" sz="2000" baseline="-25000">
                <a:solidFill>
                  <a:srgbClr val="990000"/>
                </a:solidFill>
              </a:rPr>
              <a:t>eq</a:t>
            </a:r>
            <a:r>
              <a:rPr lang="fr-CH" altLang="fr-FR" sz="2000">
                <a:solidFill>
                  <a:srgbClr val="990000"/>
                </a:solidFill>
              </a:rPr>
              <a:t>=0</a:t>
            </a:r>
            <a:endParaRPr lang="fr-FR" altLang="fr-FR" sz="2000">
              <a:solidFill>
                <a:srgbClr val="990000"/>
              </a:solidFill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755650" y="1268413"/>
            <a:ext cx="1763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CH" altLang="fr-FR" sz="2000">
                <a:solidFill>
                  <a:srgbClr val="990000"/>
                </a:solidFill>
                <a:cs typeface="Arial" panose="020B0604020202020204" pitchFamily="34" charset="0"/>
              </a:rPr>
              <a:t>n(I</a:t>
            </a:r>
            <a:r>
              <a:rPr lang="fr-CH" altLang="fr-FR" sz="2000" baseline="-25000">
                <a:solidFill>
                  <a:srgbClr val="990000"/>
                </a:solidFill>
                <a:cs typeface="Arial" panose="020B0604020202020204" pitchFamily="34" charset="0"/>
              </a:rPr>
              <a:t>2</a:t>
            </a:r>
            <a:r>
              <a:rPr lang="fr-CH" altLang="fr-FR" sz="2000">
                <a:solidFill>
                  <a:srgbClr val="990000"/>
                </a:solidFill>
                <a:cs typeface="Arial" panose="020B0604020202020204" pitchFamily="34" charset="0"/>
              </a:rPr>
              <a:t>)-Xeq=0</a:t>
            </a:r>
            <a:endParaRPr lang="fr-FR" altLang="fr-FR" sz="200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3276600" y="981075"/>
            <a:ext cx="27368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fr-CH" altLang="fr-FR" sz="2000">
                <a:solidFill>
                  <a:srgbClr val="990000"/>
                </a:solidFill>
              </a:rPr>
              <a:t>n</a:t>
            </a:r>
            <a:r>
              <a:rPr lang="fr-CH" altLang="fr-FR" sz="2000" baseline="30000">
                <a:solidFill>
                  <a:srgbClr val="990000"/>
                </a:solidFill>
              </a:rPr>
              <a:t>(</a:t>
            </a:r>
            <a:r>
              <a:rPr lang="fr-CH" altLang="fr-FR" sz="2000">
                <a:solidFill>
                  <a:srgbClr val="990000"/>
                </a:solidFill>
              </a:rPr>
              <a:t>S</a:t>
            </a:r>
            <a:r>
              <a:rPr lang="fr-CH" altLang="fr-FR" sz="2000" baseline="-25000">
                <a:solidFill>
                  <a:srgbClr val="990000"/>
                </a:solidFill>
              </a:rPr>
              <a:t>2</a:t>
            </a:r>
            <a:r>
              <a:rPr lang="fr-CH" altLang="fr-FR" sz="2000">
                <a:solidFill>
                  <a:srgbClr val="990000"/>
                </a:solidFill>
              </a:rPr>
              <a:t>o</a:t>
            </a:r>
            <a:r>
              <a:rPr lang="fr-CH" altLang="fr-FR" sz="2000" baseline="-25000">
                <a:solidFill>
                  <a:srgbClr val="990000"/>
                </a:solidFill>
              </a:rPr>
              <a:t>3</a:t>
            </a:r>
            <a:r>
              <a:rPr lang="fr-CH" altLang="fr-FR" sz="2000" baseline="30000">
                <a:solidFill>
                  <a:srgbClr val="990000"/>
                </a:solidFill>
              </a:rPr>
              <a:t>-2</a:t>
            </a:r>
            <a:r>
              <a:rPr lang="fr-CH" altLang="fr-FR" sz="2000">
                <a:solidFill>
                  <a:srgbClr val="990000"/>
                </a:solidFill>
              </a:rPr>
              <a:t>)=2 n(I</a:t>
            </a:r>
            <a:r>
              <a:rPr lang="fr-CH" altLang="fr-FR" sz="2000" baseline="-25000">
                <a:solidFill>
                  <a:srgbClr val="990000"/>
                </a:solidFill>
              </a:rPr>
              <a:t>2</a:t>
            </a:r>
            <a:r>
              <a:rPr lang="fr-CH" altLang="fr-FR" sz="2000">
                <a:solidFill>
                  <a:srgbClr val="990000"/>
                </a:solidFill>
              </a:rPr>
              <a:t>)</a:t>
            </a:r>
            <a:endParaRPr lang="fr-FR" altLang="fr-FR" sz="2000">
              <a:solidFill>
                <a:srgbClr val="990000"/>
              </a:solidFill>
            </a:endParaRPr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4140200" y="2060575"/>
            <a:ext cx="1295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fr-CH" altLang="fr-FR" sz="2400">
                <a:solidFill>
                  <a:srgbClr val="990000"/>
                </a:solidFill>
              </a:rPr>
              <a:t>n</a:t>
            </a:r>
            <a:r>
              <a:rPr lang="fr-CH" altLang="fr-FR" sz="2000" baseline="30000">
                <a:solidFill>
                  <a:srgbClr val="990000"/>
                </a:solidFill>
              </a:rPr>
              <a:t>(</a:t>
            </a:r>
            <a:r>
              <a:rPr lang="fr-CH" altLang="fr-FR" sz="2000">
                <a:solidFill>
                  <a:srgbClr val="990000"/>
                </a:solidFill>
              </a:rPr>
              <a:t>S</a:t>
            </a:r>
            <a:r>
              <a:rPr lang="fr-CH" altLang="fr-FR" sz="2000" baseline="-25000">
                <a:solidFill>
                  <a:srgbClr val="990000"/>
                </a:solidFill>
              </a:rPr>
              <a:t>2</a:t>
            </a:r>
            <a:r>
              <a:rPr lang="fr-CH" altLang="fr-FR" sz="2000">
                <a:solidFill>
                  <a:srgbClr val="990000"/>
                </a:solidFill>
              </a:rPr>
              <a:t>o</a:t>
            </a:r>
            <a:r>
              <a:rPr lang="fr-CH" altLang="fr-FR" sz="2000" baseline="-25000">
                <a:solidFill>
                  <a:srgbClr val="990000"/>
                </a:solidFill>
              </a:rPr>
              <a:t>3</a:t>
            </a:r>
            <a:r>
              <a:rPr lang="fr-CH" altLang="fr-FR" sz="2000" baseline="30000">
                <a:solidFill>
                  <a:srgbClr val="990000"/>
                </a:solidFill>
              </a:rPr>
              <a:t>-2</a:t>
            </a:r>
            <a:r>
              <a:rPr lang="fr-CH" altLang="fr-FR" sz="2000">
                <a:solidFill>
                  <a:srgbClr val="990000"/>
                </a:solidFill>
              </a:rPr>
              <a:t>)</a:t>
            </a:r>
            <a:endParaRPr lang="fr-FR" altLang="fr-FR" sz="2000">
              <a:solidFill>
                <a:srgbClr val="990000"/>
              </a:solidFill>
              <a:cs typeface="Arial" panose="020B0604020202020204" pitchFamily="34" charset="0"/>
            </a:endParaRPr>
          </a:p>
        </p:txBody>
      </p:sp>
      <p:sp>
        <p:nvSpPr>
          <p:cNvPr id="43017" name="Oval 9"/>
          <p:cNvSpPr>
            <a:spLocks noChangeArrowheads="1"/>
          </p:cNvSpPr>
          <p:nvPr/>
        </p:nvSpPr>
        <p:spPr bwMode="auto">
          <a:xfrm>
            <a:off x="2051050" y="3500438"/>
            <a:ext cx="3851275" cy="11525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CH" altLang="fr-FR" sz="2400">
                <a:solidFill>
                  <a:srgbClr val="FF0000"/>
                </a:solidFill>
                <a:cs typeface="Arial" panose="020B0604020202020204" pitchFamily="34" charset="0"/>
              </a:rPr>
              <a:t>n(I</a:t>
            </a:r>
            <a:r>
              <a:rPr lang="fr-CH" altLang="fr-FR" sz="2400" baseline="-2500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fr-CH" altLang="fr-FR" sz="2400">
                <a:solidFill>
                  <a:srgbClr val="FF0000"/>
                </a:solidFill>
                <a:cs typeface="Arial" panose="020B0604020202020204" pitchFamily="34" charset="0"/>
              </a:rPr>
              <a:t>)=</a:t>
            </a:r>
            <a:r>
              <a:rPr lang="fr-CH" altLang="fr-FR" sz="2400">
                <a:solidFill>
                  <a:srgbClr val="51AF90"/>
                </a:solidFill>
                <a:cs typeface="Arial" panose="020B0604020202020204" pitchFamily="34" charset="0"/>
              </a:rPr>
              <a:t>C</a:t>
            </a:r>
            <a:r>
              <a:rPr lang="fr-CH" altLang="fr-FR" sz="2400">
                <a:solidFill>
                  <a:srgbClr val="FF0000"/>
                </a:solidFill>
                <a:cs typeface="Arial" panose="020B0604020202020204" pitchFamily="34" charset="0"/>
              </a:rPr>
              <a:t>.V</a:t>
            </a:r>
            <a:r>
              <a:rPr lang="fr-CH" altLang="fr-FR" sz="2400" baseline="-25000">
                <a:solidFill>
                  <a:srgbClr val="FF0000"/>
                </a:solidFill>
                <a:cs typeface="Arial" panose="020B0604020202020204" pitchFamily="34" charset="0"/>
              </a:rPr>
              <a:t>eq</a:t>
            </a:r>
            <a:r>
              <a:rPr lang="fr-CH" altLang="fr-FR" sz="2400">
                <a:solidFill>
                  <a:srgbClr val="FF0000"/>
                </a:solidFill>
                <a:cs typeface="Arial" panose="020B0604020202020204" pitchFamily="34" charset="0"/>
              </a:rPr>
              <a:t> /2</a:t>
            </a:r>
            <a:endParaRPr lang="fr-FR" altLang="fr-FR" sz="24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3018" name="Oval 10"/>
          <p:cNvSpPr>
            <a:spLocks noChangeArrowheads="1"/>
          </p:cNvSpPr>
          <p:nvPr/>
        </p:nvSpPr>
        <p:spPr bwMode="auto">
          <a:xfrm>
            <a:off x="2268538" y="5229225"/>
            <a:ext cx="3851275" cy="11525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CH" altLang="fr-FR" sz="2400">
                <a:solidFill>
                  <a:srgbClr val="D60093"/>
                </a:solidFill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</a:t>
            </a:r>
            <a:r>
              <a:rPr lang="fr-CH" altLang="fr-FR" sz="2400">
                <a:solidFill>
                  <a:srgbClr val="D60093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I</a:t>
            </a:r>
            <a:r>
              <a:rPr lang="fr-CH" altLang="fr-FR" sz="2400" baseline="-25000">
                <a:solidFill>
                  <a:srgbClr val="D60093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2</a:t>
            </a:r>
            <a:r>
              <a:rPr lang="fr-CH" altLang="fr-FR" sz="2400">
                <a:solidFill>
                  <a:srgbClr val="D60093"/>
                </a:solidFill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</a:t>
            </a:r>
            <a:r>
              <a:rPr lang="fr-CH" altLang="fr-FR" sz="2400">
                <a:solidFill>
                  <a:srgbClr val="D60093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=</a:t>
            </a:r>
            <a:r>
              <a:rPr lang="fr-CH" altLang="fr-FR" sz="2400">
                <a:solidFill>
                  <a:srgbClr val="D60093"/>
                </a:solidFill>
                <a:cs typeface="Arial" panose="020B0604020202020204" pitchFamily="34" charset="0"/>
              </a:rPr>
              <a:t>C</a:t>
            </a:r>
            <a:r>
              <a:rPr lang="fr-CH" altLang="fr-FR" sz="2400">
                <a:solidFill>
                  <a:srgbClr val="D60093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.</a:t>
            </a:r>
            <a:r>
              <a:rPr lang="fr-CH" altLang="fr-FR" sz="2400">
                <a:solidFill>
                  <a:srgbClr val="D60093"/>
                </a:solidFill>
                <a:cs typeface="Arial" panose="020B0604020202020204" pitchFamily="34" charset="0"/>
              </a:rPr>
              <a:t>V</a:t>
            </a:r>
            <a:r>
              <a:rPr lang="fr-CH" altLang="fr-FR" sz="2400" baseline="-25000">
                <a:solidFill>
                  <a:srgbClr val="D60093"/>
                </a:solidFill>
                <a:cs typeface="Arial" panose="020B0604020202020204" pitchFamily="34" charset="0"/>
              </a:rPr>
              <a:t>eq</a:t>
            </a:r>
            <a:r>
              <a:rPr lang="fr-CH" altLang="fr-FR" sz="2400">
                <a:solidFill>
                  <a:srgbClr val="D60093"/>
                </a:solidFill>
                <a:cs typeface="Arial" panose="020B0604020202020204" pitchFamily="34" charset="0"/>
              </a:rPr>
              <a:t> /2V</a:t>
            </a:r>
            <a:endParaRPr lang="fr-FR" altLang="fr-FR" sz="2400">
              <a:solidFill>
                <a:srgbClr val="D60093"/>
              </a:solidFill>
              <a:cs typeface="Arial" panose="020B0604020202020204" pitchFamily="34" charset="0"/>
            </a:endParaRPr>
          </a:p>
        </p:txBody>
      </p:sp>
      <p:sp>
        <p:nvSpPr>
          <p:cNvPr id="43019" name="AutoShape 11"/>
          <p:cNvSpPr>
            <a:spLocks/>
          </p:cNvSpPr>
          <p:nvPr/>
        </p:nvSpPr>
        <p:spPr bwMode="auto">
          <a:xfrm>
            <a:off x="6948488" y="5229225"/>
            <a:ext cx="1727200" cy="863600"/>
          </a:xfrm>
          <a:prstGeom prst="borderCallout1">
            <a:avLst>
              <a:gd name="adj1" fmla="val 13236"/>
              <a:gd name="adj2" fmla="val -4412"/>
              <a:gd name="adj3" fmla="val 67648"/>
              <a:gd name="adj4" fmla="val -107079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rtl="1"/>
            <a:r>
              <a:rPr lang="ar-SA" altLang="fr-FR" sz="2400">
                <a:solidFill>
                  <a:srgbClr val="FF3300"/>
                </a:solidFill>
                <a:cs typeface="Arial" panose="020B0604020202020204" pitchFamily="34" charset="0"/>
              </a:rPr>
              <a:t>حجم العينة</a:t>
            </a:r>
            <a:r>
              <a:rPr lang="fr-CH" altLang="fr-FR" sz="2400">
                <a:solidFill>
                  <a:srgbClr val="FF3300"/>
                </a:solidFill>
                <a:cs typeface="Arial" panose="020B0604020202020204" pitchFamily="34" charset="0"/>
              </a:rPr>
              <a:t>10</a:t>
            </a:r>
            <a:r>
              <a:rPr lang="fr-CH" altLang="fr-FR">
                <a:solidFill>
                  <a:srgbClr val="FF3300"/>
                </a:solidFill>
                <a:cs typeface="Arial" panose="020B0604020202020204" pitchFamily="34" charset="0"/>
              </a:rPr>
              <a:t>mL</a:t>
            </a:r>
            <a:r>
              <a:rPr lang="ar-SA" altLang="fr-FR" sz="2400">
                <a:solidFill>
                  <a:srgbClr val="FF3300"/>
                </a:solidFill>
                <a:cs typeface="Arial" panose="020B0604020202020204" pitchFamily="34" charset="0"/>
              </a:rPr>
              <a:t> </a:t>
            </a:r>
            <a:endParaRPr lang="fr-FR" altLang="fr-FR" sz="240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43020" name="AutoShape 12"/>
          <p:cNvSpPr>
            <a:spLocks/>
          </p:cNvSpPr>
          <p:nvPr/>
        </p:nvSpPr>
        <p:spPr bwMode="auto">
          <a:xfrm>
            <a:off x="6732588" y="3573463"/>
            <a:ext cx="1728787" cy="863600"/>
          </a:xfrm>
          <a:prstGeom prst="borderCallout1">
            <a:avLst>
              <a:gd name="adj1" fmla="val 13236"/>
              <a:gd name="adj2" fmla="val -4407"/>
              <a:gd name="adj3" fmla="val 70222"/>
              <a:gd name="adj4" fmla="val -162444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ar-SA" altLang="fr-FR" sz="2400">
                <a:solidFill>
                  <a:srgbClr val="FF3300"/>
                </a:solidFill>
                <a:cs typeface="Arial" panose="020B0604020202020204" pitchFamily="34" charset="0"/>
              </a:rPr>
              <a:t>تركيز المحلول المعايِر</a:t>
            </a:r>
            <a:endParaRPr lang="fr-FR" altLang="fr-FR" sz="240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43023" name="Line 15"/>
          <p:cNvSpPr>
            <a:spLocks noChangeShapeType="1"/>
          </p:cNvSpPr>
          <p:nvPr/>
        </p:nvSpPr>
        <p:spPr bwMode="auto">
          <a:xfrm>
            <a:off x="4283075" y="2565400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4498975" y="2611438"/>
            <a:ext cx="32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 sz="2000">
                <a:solidFill>
                  <a:srgbClr val="990000"/>
                </a:solidFill>
              </a:rPr>
              <a:t>2</a:t>
            </a:r>
            <a:endParaRPr lang="fr-FR" altLang="fr-FR" sz="2000">
              <a:solidFill>
                <a:srgbClr val="990000"/>
              </a:solidFill>
            </a:endParaRPr>
          </a:p>
        </p:txBody>
      </p:sp>
      <p:sp>
        <p:nvSpPr>
          <p:cNvPr id="43025" name="Rectangle 17"/>
          <p:cNvSpPr>
            <a:spLocks noChangeArrowheads="1"/>
          </p:cNvSpPr>
          <p:nvPr/>
        </p:nvSpPr>
        <p:spPr bwMode="auto">
          <a:xfrm>
            <a:off x="3635375" y="2349500"/>
            <a:ext cx="31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>
                <a:solidFill>
                  <a:srgbClr val="990000"/>
                </a:solidFill>
              </a:rPr>
              <a:t>=</a:t>
            </a:r>
            <a:endParaRPr lang="fr-FR" altLang="fr-FR">
              <a:solidFill>
                <a:srgbClr val="990000"/>
              </a:solidFill>
            </a:endParaRPr>
          </a:p>
        </p:txBody>
      </p:sp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2916238" y="2205038"/>
            <a:ext cx="86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 sz="2000">
                <a:solidFill>
                  <a:srgbClr val="990000"/>
                </a:solidFill>
              </a:rPr>
              <a:t>n(I</a:t>
            </a:r>
            <a:r>
              <a:rPr lang="fr-CH" altLang="fr-FR" sz="2000" baseline="-25000">
                <a:solidFill>
                  <a:srgbClr val="990000"/>
                </a:solidFill>
              </a:rPr>
              <a:t>2</a:t>
            </a:r>
            <a:r>
              <a:rPr lang="fr-CH" altLang="fr-FR" sz="2000">
                <a:solidFill>
                  <a:srgbClr val="990000"/>
                </a:solidFill>
              </a:rPr>
              <a:t>)</a:t>
            </a:r>
            <a:endParaRPr lang="fr-FR" altLang="fr-FR" sz="2000">
              <a:solidFill>
                <a:srgbClr val="990000"/>
              </a:solidFill>
            </a:endParaRPr>
          </a:p>
        </p:txBody>
      </p:sp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6659563" y="2133600"/>
            <a:ext cx="71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fr-FR" sz="2400">
                <a:solidFill>
                  <a:srgbClr val="D60093"/>
                </a:solidFill>
                <a:cs typeface="Arial" panose="020B0604020202020204" pitchFamily="34" charset="0"/>
              </a:rPr>
              <a:t>ومنه</a:t>
            </a:r>
            <a:endParaRPr lang="fr-FR" altLang="fr-FR" sz="2400">
              <a:solidFill>
                <a:srgbClr val="D60093"/>
              </a:solidFill>
              <a:cs typeface="Arial" panose="020B0604020202020204" pitchFamily="34" charset="0"/>
            </a:endParaRPr>
          </a:p>
        </p:txBody>
      </p:sp>
      <p:sp>
        <p:nvSpPr>
          <p:cNvPr id="43029" name="Rectangle 21"/>
          <p:cNvSpPr>
            <a:spLocks noChangeArrowheads="1"/>
          </p:cNvSpPr>
          <p:nvPr/>
        </p:nvSpPr>
        <p:spPr bwMode="auto">
          <a:xfrm>
            <a:off x="5580063" y="2997200"/>
            <a:ext cx="3563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fr-FR" sz="2000">
                <a:solidFill>
                  <a:srgbClr val="FF0000"/>
                </a:solidFill>
                <a:cs typeface="Arial" panose="020B0604020202020204" pitchFamily="34" charset="0"/>
              </a:rPr>
              <a:t>نجد كمية المادة في العينة المعايَرة هي </a:t>
            </a:r>
            <a:endParaRPr lang="fr-FR" altLang="fr-FR" sz="20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43028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375"/>
            <a:ext cx="183515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2" name="Rectangle 24"/>
          <p:cNvSpPr>
            <a:spLocks noChangeArrowheads="1"/>
          </p:cNvSpPr>
          <p:nvPr/>
        </p:nvSpPr>
        <p:spPr bwMode="auto">
          <a:xfrm>
            <a:off x="3924300" y="188913"/>
            <a:ext cx="1222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 altLang="fr-FR" sz="2800">
                <a:solidFill>
                  <a:srgbClr val="D60093"/>
                </a:solidFill>
                <a:cs typeface="Arial" panose="020B0604020202020204" pitchFamily="34" charset="0"/>
              </a:rPr>
              <a:t>ومنه نجد</a:t>
            </a:r>
            <a:endParaRPr lang="fr-FR" altLang="fr-FR" sz="2800">
              <a:solidFill>
                <a:srgbClr val="D60093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 tmFilter="0,0; .5, 1; 1, 1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  <p:bldP spid="43012" grpId="0"/>
      <p:bldP spid="43013" grpId="0"/>
      <p:bldP spid="43015" grpId="0"/>
      <p:bldP spid="43017" grpId="0" animBg="1"/>
      <p:bldP spid="43018" grpId="0" animBg="1"/>
      <p:bldP spid="43019" grpId="0" animBg="1"/>
      <p:bldP spid="43020" grpId="0" animBg="1"/>
      <p:bldP spid="43024" grpId="0"/>
      <p:bldP spid="43025" grpId="0"/>
      <p:bldP spid="43026" grpId="0"/>
      <p:bldP spid="43027" grpId="0"/>
      <p:bldP spid="43029" grpId="0"/>
      <p:bldP spid="430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857" name="Group 129"/>
          <p:cNvGraphicFramePr>
            <a:graphicFrameLocks noGrp="1"/>
          </p:cNvGraphicFramePr>
          <p:nvPr>
            <p:ph idx="1"/>
          </p:nvPr>
        </p:nvGraphicFramePr>
        <p:xfrm>
          <a:off x="179388" y="692150"/>
          <a:ext cx="8840787" cy="2436813"/>
        </p:xfrm>
        <a:graphic>
          <a:graphicData uri="http://schemas.openxmlformats.org/drawingml/2006/table">
            <a:tbl>
              <a:tblPr/>
              <a:tblGrid>
                <a:gridCol w="1258887">
                  <a:extLst>
                    <a:ext uri="{9D8B030D-6E8A-4147-A177-3AD203B41FA5}">
                      <a16:colId xmlns:a16="http://schemas.microsoft.com/office/drawing/2014/main" val="1549096800"/>
                    </a:ext>
                  </a:extLst>
                </a:gridCol>
                <a:gridCol w="708025">
                  <a:extLst>
                    <a:ext uri="{9D8B030D-6E8A-4147-A177-3AD203B41FA5}">
                      <a16:colId xmlns:a16="http://schemas.microsoft.com/office/drawing/2014/main" val="1816835605"/>
                    </a:ext>
                  </a:extLst>
                </a:gridCol>
                <a:gridCol w="763588">
                  <a:extLst>
                    <a:ext uri="{9D8B030D-6E8A-4147-A177-3AD203B41FA5}">
                      <a16:colId xmlns:a16="http://schemas.microsoft.com/office/drawing/2014/main" val="983756489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351029165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24433718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1954595646"/>
                    </a:ext>
                  </a:extLst>
                </a:gridCol>
                <a:gridCol w="763587">
                  <a:extLst>
                    <a:ext uri="{9D8B030D-6E8A-4147-A177-3AD203B41FA5}">
                      <a16:colId xmlns:a16="http://schemas.microsoft.com/office/drawing/2014/main" val="3943413947"/>
                    </a:ext>
                  </a:extLst>
                </a:gridCol>
                <a:gridCol w="765175">
                  <a:extLst>
                    <a:ext uri="{9D8B030D-6E8A-4147-A177-3AD203B41FA5}">
                      <a16:colId xmlns:a16="http://schemas.microsoft.com/office/drawing/2014/main" val="317089551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730426283"/>
                    </a:ext>
                  </a:extLst>
                </a:gridCol>
                <a:gridCol w="763588">
                  <a:extLst>
                    <a:ext uri="{9D8B030D-6E8A-4147-A177-3AD203B41FA5}">
                      <a16:colId xmlns:a16="http://schemas.microsoft.com/office/drawing/2014/main" val="569922671"/>
                    </a:ext>
                  </a:extLst>
                </a:gridCol>
                <a:gridCol w="763587">
                  <a:extLst>
                    <a:ext uri="{9D8B030D-6E8A-4147-A177-3AD203B41FA5}">
                      <a16:colId xmlns:a16="http://schemas.microsoft.com/office/drawing/2014/main" val="3407157262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t(S)</a:t>
                      </a:r>
                      <a:endParaRPr kumimoji="0" lang="fr-FR" alt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160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270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510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720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900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1080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1440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1800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4238409"/>
                  </a:ext>
                </a:extLst>
              </a:tr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Veq(ml)</a:t>
                      </a:r>
                      <a:endParaRPr kumimoji="0" lang="fr-FR" alt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2.2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4.8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6.5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7.5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9.0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10.5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11.5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12-5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13.5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14.5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639563"/>
                  </a:ext>
                </a:extLst>
              </a:tr>
              <a:tr h="490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nI</a:t>
                      </a:r>
                      <a:r>
                        <a:rPr kumimoji="0" lang="fr-CH" altLang="fr-FR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(mlmol)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كمية المادة في العينة</a:t>
                      </a:r>
                      <a:endParaRPr kumimoji="0" lang="fr-FR" altLang="fr-FR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.44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0.96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1.3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1.8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2.1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2.3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2.5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2.7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2.8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931406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</a:t>
                      </a: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</a:t>
                      </a:r>
                      <a:r>
                        <a:rPr kumimoji="0" lang="fr-CH" alt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(mlmol/L</a:t>
                      </a:r>
                      <a:r>
                        <a:rPr kumimoji="0" lang="fr-CH" alt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kumimoji="0" lang="fr-FR" alt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036804"/>
                  </a:ext>
                </a:extLst>
              </a:tr>
            </a:tbl>
          </a:graphicData>
        </a:graphic>
      </p:graphicFrame>
      <p:sp>
        <p:nvSpPr>
          <p:cNvPr id="73818" name="Oval 90"/>
          <p:cNvSpPr>
            <a:spLocks noChangeArrowheads="1"/>
          </p:cNvSpPr>
          <p:nvPr/>
        </p:nvSpPr>
        <p:spPr bwMode="auto">
          <a:xfrm>
            <a:off x="4572000" y="3357563"/>
            <a:ext cx="3851275" cy="11525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>
                <a:solidFill>
                  <a:srgbClr val="3333CC"/>
                </a:solidFill>
                <a:cs typeface="Arial" panose="020B0604020202020204" pitchFamily="34" charset="0"/>
              </a:rPr>
              <a:t>العلاقة التي تربط العينة بالوسط </a:t>
            </a:r>
          </a:p>
          <a:p>
            <a:pPr algn="ctr"/>
            <a:r>
              <a:rPr lang="ar-SA" altLang="fr-FR" sz="2400">
                <a:solidFill>
                  <a:srgbClr val="3333CC"/>
                </a:solidFill>
                <a:cs typeface="Arial" panose="020B0604020202020204" pitchFamily="34" charset="0"/>
              </a:rPr>
              <a:t>التفاعلي هي تساوي التراكيز </a:t>
            </a:r>
            <a:endParaRPr lang="fr-FR" altLang="fr-FR" sz="240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73825" name="Oval 97"/>
          <p:cNvSpPr>
            <a:spLocks noChangeArrowheads="1"/>
          </p:cNvSpPr>
          <p:nvPr/>
        </p:nvSpPr>
        <p:spPr bwMode="auto">
          <a:xfrm>
            <a:off x="323850" y="4797425"/>
            <a:ext cx="3959225" cy="13684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fr-FR" sz="240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73826" name="Rectangle 98"/>
          <p:cNvSpPr>
            <a:spLocks noChangeArrowheads="1"/>
          </p:cNvSpPr>
          <p:nvPr/>
        </p:nvSpPr>
        <p:spPr bwMode="auto">
          <a:xfrm>
            <a:off x="1116013" y="5013325"/>
            <a:ext cx="8207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>
                <a:solidFill>
                  <a:srgbClr val="FF3300"/>
                </a:solidFill>
              </a:rPr>
              <a:t>n(I</a:t>
            </a:r>
            <a:r>
              <a:rPr lang="fr-CH" altLang="fr-FR" baseline="-25000">
                <a:solidFill>
                  <a:srgbClr val="FF3300"/>
                </a:solidFill>
              </a:rPr>
              <a:t>2</a:t>
            </a:r>
            <a:r>
              <a:rPr lang="fr-CH" altLang="fr-FR">
                <a:solidFill>
                  <a:srgbClr val="FF3300"/>
                </a:solidFill>
              </a:rPr>
              <a:t>)</a:t>
            </a:r>
            <a:r>
              <a:rPr lang="ar-SA" altLang="fr-FR" baseline="-25000">
                <a:solidFill>
                  <a:srgbClr val="FF3300"/>
                </a:solidFill>
                <a:cs typeface="Arial" panose="020B0604020202020204" pitchFamily="34" charset="0"/>
              </a:rPr>
              <a:t>عينة</a:t>
            </a:r>
            <a:endParaRPr lang="fr-FR" altLang="fr-FR" baseline="-2500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3827" name="Line 99"/>
          <p:cNvSpPr>
            <a:spLocks noChangeShapeType="1"/>
          </p:cNvSpPr>
          <p:nvPr/>
        </p:nvSpPr>
        <p:spPr bwMode="auto">
          <a:xfrm>
            <a:off x="1042988" y="537368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3828" name="Rectangle 100"/>
          <p:cNvSpPr>
            <a:spLocks noChangeArrowheads="1"/>
          </p:cNvSpPr>
          <p:nvPr/>
        </p:nvSpPr>
        <p:spPr bwMode="auto">
          <a:xfrm>
            <a:off x="1331913" y="5445125"/>
            <a:ext cx="62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 b="1">
                <a:solidFill>
                  <a:srgbClr val="FF3300"/>
                </a:solidFill>
              </a:rPr>
              <a:t>V </a:t>
            </a:r>
            <a:r>
              <a:rPr lang="ar-SA" altLang="fr-FR" b="1" baseline="-25000">
                <a:solidFill>
                  <a:srgbClr val="FF3300"/>
                </a:solidFill>
                <a:cs typeface="Arial" panose="020B0604020202020204" pitchFamily="34" charset="0"/>
              </a:rPr>
              <a:t>عينة</a:t>
            </a:r>
            <a:endParaRPr lang="fr-FR" altLang="fr-FR" b="1" baseline="-2500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3829" name="Rectangle 101"/>
          <p:cNvSpPr>
            <a:spLocks noChangeArrowheads="1"/>
          </p:cNvSpPr>
          <p:nvPr/>
        </p:nvSpPr>
        <p:spPr bwMode="auto">
          <a:xfrm>
            <a:off x="1906588" y="5157788"/>
            <a:ext cx="317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/>
              <a:t>=</a:t>
            </a:r>
            <a:endParaRPr lang="fr-FR" altLang="fr-FR"/>
          </a:p>
        </p:txBody>
      </p:sp>
      <p:sp>
        <p:nvSpPr>
          <p:cNvPr id="73830" name="Rectangle 102"/>
          <p:cNvSpPr>
            <a:spLocks noChangeArrowheads="1"/>
          </p:cNvSpPr>
          <p:nvPr/>
        </p:nvSpPr>
        <p:spPr bwMode="auto">
          <a:xfrm>
            <a:off x="2195513" y="4987925"/>
            <a:ext cx="1390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 sz="2000">
                <a:solidFill>
                  <a:srgbClr val="FF3300"/>
                </a:solidFill>
              </a:rPr>
              <a:t>n(I</a:t>
            </a:r>
            <a:r>
              <a:rPr lang="fr-CH" altLang="fr-FR" sz="2000" baseline="-25000">
                <a:solidFill>
                  <a:srgbClr val="FF3300"/>
                </a:solidFill>
              </a:rPr>
              <a:t>2</a:t>
            </a:r>
            <a:r>
              <a:rPr lang="fr-CH" altLang="fr-FR" sz="2000">
                <a:solidFill>
                  <a:srgbClr val="FF3300"/>
                </a:solidFill>
              </a:rPr>
              <a:t>)</a:t>
            </a:r>
            <a:r>
              <a:rPr lang="ar-SA" altLang="fr-FR" sz="2000" b="1" baseline="-25000">
                <a:solidFill>
                  <a:srgbClr val="FF3300"/>
                </a:solidFill>
                <a:cs typeface="Arial" panose="020B0604020202020204" pitchFamily="34" charset="0"/>
              </a:rPr>
              <a:t>وسط تفاعلي</a:t>
            </a:r>
            <a:r>
              <a:rPr lang="ar-SA" altLang="fr-FR" sz="2000">
                <a:solidFill>
                  <a:srgbClr val="FF3300"/>
                </a:solidFill>
                <a:cs typeface="Arial" panose="020B0604020202020204" pitchFamily="34" charset="0"/>
              </a:rPr>
              <a:t> </a:t>
            </a:r>
            <a:endParaRPr lang="fr-FR" altLang="fr-FR" sz="200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3831" name="Line 103"/>
          <p:cNvSpPr>
            <a:spLocks noChangeShapeType="1"/>
          </p:cNvSpPr>
          <p:nvPr/>
        </p:nvSpPr>
        <p:spPr bwMode="auto">
          <a:xfrm>
            <a:off x="2124075" y="5373688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3832" name="Rectangle 104"/>
          <p:cNvSpPr>
            <a:spLocks noChangeArrowheads="1"/>
          </p:cNvSpPr>
          <p:nvPr/>
        </p:nvSpPr>
        <p:spPr bwMode="auto">
          <a:xfrm>
            <a:off x="2411413" y="5516563"/>
            <a:ext cx="1512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 sz="2000" b="1">
                <a:solidFill>
                  <a:srgbClr val="FF3300"/>
                </a:solidFill>
              </a:rPr>
              <a:t>V </a:t>
            </a:r>
            <a:r>
              <a:rPr lang="ar-SA" altLang="fr-FR" sz="2000" b="1" baseline="-25000">
                <a:solidFill>
                  <a:srgbClr val="FF3300"/>
                </a:solidFill>
                <a:cs typeface="Arial" panose="020B0604020202020204" pitchFamily="34" charset="0"/>
              </a:rPr>
              <a:t>وسط تفاعلي</a:t>
            </a:r>
            <a:r>
              <a:rPr lang="ar-SA" altLang="fr-FR" sz="2000" b="1">
                <a:solidFill>
                  <a:srgbClr val="FF3300"/>
                </a:solidFill>
              </a:rPr>
              <a:t> </a:t>
            </a:r>
            <a:endParaRPr lang="fr-FR" altLang="fr-FR" sz="2000" b="1">
              <a:solidFill>
                <a:srgbClr val="FF3300"/>
              </a:solidFill>
            </a:endParaRPr>
          </a:p>
        </p:txBody>
      </p:sp>
      <p:sp>
        <p:nvSpPr>
          <p:cNvPr id="73834" name="Oval 106"/>
          <p:cNvSpPr>
            <a:spLocks noChangeArrowheads="1"/>
          </p:cNvSpPr>
          <p:nvPr/>
        </p:nvSpPr>
        <p:spPr bwMode="auto">
          <a:xfrm>
            <a:off x="250825" y="3213100"/>
            <a:ext cx="2808288" cy="11525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altLang="fr-FR" sz="240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73835" name="Rectangle 107"/>
          <p:cNvSpPr>
            <a:spLocks noChangeArrowheads="1"/>
          </p:cNvSpPr>
          <p:nvPr/>
        </p:nvSpPr>
        <p:spPr bwMode="auto">
          <a:xfrm>
            <a:off x="539750" y="3573463"/>
            <a:ext cx="71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 sz="2400">
                <a:sym typeface="Symbol" panose="05050102010706020507" pitchFamily="18" charset="2"/>
              </a:rPr>
              <a:t></a:t>
            </a:r>
            <a:r>
              <a:rPr lang="fr-CH" altLang="fr-FR" sz="2400"/>
              <a:t>I</a:t>
            </a:r>
            <a:r>
              <a:rPr lang="fr-CH" altLang="fr-FR" sz="2400" baseline="-25000"/>
              <a:t>2</a:t>
            </a:r>
            <a:r>
              <a:rPr lang="fr-CH" altLang="fr-FR" sz="2400">
                <a:sym typeface="Symbol" panose="05050102010706020507" pitchFamily="18" charset="2"/>
              </a:rPr>
              <a:t></a:t>
            </a:r>
            <a:endParaRPr lang="fr-FR" altLang="fr-FR" sz="2400">
              <a:sym typeface="Symbol" panose="05050102010706020507" pitchFamily="18" charset="2"/>
            </a:endParaRPr>
          </a:p>
        </p:txBody>
      </p:sp>
      <p:sp>
        <p:nvSpPr>
          <p:cNvPr id="73836" name="Rectangle 108"/>
          <p:cNvSpPr>
            <a:spLocks noChangeArrowheads="1"/>
          </p:cNvSpPr>
          <p:nvPr/>
        </p:nvSpPr>
        <p:spPr bwMode="auto">
          <a:xfrm>
            <a:off x="1619250" y="3429000"/>
            <a:ext cx="820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>
                <a:solidFill>
                  <a:srgbClr val="FF3300"/>
                </a:solidFill>
              </a:rPr>
              <a:t>n(I</a:t>
            </a:r>
            <a:r>
              <a:rPr lang="fr-CH" altLang="fr-FR" baseline="-25000">
                <a:solidFill>
                  <a:srgbClr val="FF3300"/>
                </a:solidFill>
              </a:rPr>
              <a:t>2</a:t>
            </a:r>
            <a:r>
              <a:rPr lang="fr-CH" altLang="fr-FR">
                <a:solidFill>
                  <a:srgbClr val="FF3300"/>
                </a:solidFill>
              </a:rPr>
              <a:t>)</a:t>
            </a:r>
            <a:r>
              <a:rPr lang="ar-SA" altLang="fr-FR" baseline="-25000">
                <a:solidFill>
                  <a:srgbClr val="FF3300"/>
                </a:solidFill>
                <a:cs typeface="Arial" panose="020B0604020202020204" pitchFamily="34" charset="0"/>
              </a:rPr>
              <a:t>عينة</a:t>
            </a:r>
            <a:endParaRPr lang="fr-FR" altLang="fr-FR" baseline="-2500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3837" name="Rectangle 109"/>
          <p:cNvSpPr>
            <a:spLocks noChangeArrowheads="1"/>
          </p:cNvSpPr>
          <p:nvPr/>
        </p:nvSpPr>
        <p:spPr bwMode="auto">
          <a:xfrm>
            <a:off x="1619250" y="3933825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altLang="fr-FR">
                <a:solidFill>
                  <a:srgbClr val="FF3300"/>
                </a:solidFill>
              </a:rPr>
              <a:t>V </a:t>
            </a:r>
            <a:r>
              <a:rPr lang="ar-SA" altLang="fr-FR" baseline="-25000">
                <a:solidFill>
                  <a:srgbClr val="FF3300"/>
                </a:solidFill>
                <a:cs typeface="Arial" panose="020B0604020202020204" pitchFamily="34" charset="0"/>
              </a:rPr>
              <a:t>عينة</a:t>
            </a:r>
            <a:endParaRPr lang="fr-FR" altLang="fr-FR" baseline="-2500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3838" name="Line 110"/>
          <p:cNvSpPr>
            <a:spLocks noChangeShapeType="1"/>
          </p:cNvSpPr>
          <p:nvPr/>
        </p:nvSpPr>
        <p:spPr bwMode="auto">
          <a:xfrm>
            <a:off x="1692275" y="38608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3839" name="Rectangle 111"/>
          <p:cNvSpPr>
            <a:spLocks noChangeArrowheads="1"/>
          </p:cNvSpPr>
          <p:nvPr/>
        </p:nvSpPr>
        <p:spPr bwMode="auto">
          <a:xfrm>
            <a:off x="1331913" y="3716338"/>
            <a:ext cx="317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altLang="fr-FR"/>
              <a:t>=</a:t>
            </a:r>
            <a:endParaRPr lang="fr-FR" altLang="fr-FR"/>
          </a:p>
        </p:txBody>
      </p:sp>
      <p:sp>
        <p:nvSpPr>
          <p:cNvPr id="73840" name="Oval 112"/>
          <p:cNvSpPr>
            <a:spLocks noChangeArrowheads="1"/>
          </p:cNvSpPr>
          <p:nvPr/>
        </p:nvSpPr>
        <p:spPr bwMode="auto">
          <a:xfrm>
            <a:off x="4248150" y="4724400"/>
            <a:ext cx="4895850" cy="13684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>
                <a:solidFill>
                  <a:srgbClr val="3333CC"/>
                </a:solidFill>
                <a:cs typeface="Arial" panose="020B0604020202020204" pitchFamily="34" charset="0"/>
              </a:rPr>
              <a:t>العلاقة بين كمية مادة اليود المتشكل </a:t>
            </a:r>
          </a:p>
          <a:p>
            <a:pPr algn="ctr"/>
            <a:r>
              <a:rPr lang="ar-SA" altLang="fr-FR" sz="2400">
                <a:solidFill>
                  <a:srgbClr val="3333CC"/>
                </a:solidFill>
                <a:cs typeface="Arial" panose="020B0604020202020204" pitchFamily="34" charset="0"/>
              </a:rPr>
              <a:t>في الوسط التفاعلي </a:t>
            </a:r>
          </a:p>
          <a:p>
            <a:pPr algn="ctr"/>
            <a:r>
              <a:rPr lang="ar-SA" altLang="fr-FR" sz="2400">
                <a:solidFill>
                  <a:srgbClr val="3333CC"/>
                </a:solidFill>
                <a:cs typeface="Arial" panose="020B0604020202020204" pitchFamily="34" charset="0"/>
              </a:rPr>
              <a:t>و كمية اليود المتشكل في العينة هي </a:t>
            </a:r>
            <a:endParaRPr lang="fr-FR" altLang="fr-FR" sz="240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73841" name="Text Box 113"/>
          <p:cNvSpPr txBox="1">
            <a:spLocks noChangeArrowheads="1"/>
          </p:cNvSpPr>
          <p:nvPr/>
        </p:nvSpPr>
        <p:spPr bwMode="auto">
          <a:xfrm>
            <a:off x="1476375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4.4</a:t>
            </a:r>
            <a:endParaRPr lang="fr-FR" altLang="fr-FR"/>
          </a:p>
        </p:txBody>
      </p:sp>
      <p:sp>
        <p:nvSpPr>
          <p:cNvPr id="73842" name="Text Box 114"/>
          <p:cNvSpPr txBox="1">
            <a:spLocks noChangeArrowheads="1"/>
          </p:cNvSpPr>
          <p:nvPr/>
        </p:nvSpPr>
        <p:spPr bwMode="auto">
          <a:xfrm>
            <a:off x="2195513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9.6</a:t>
            </a:r>
            <a:endParaRPr lang="fr-FR" altLang="fr-FR"/>
          </a:p>
        </p:txBody>
      </p:sp>
      <p:sp>
        <p:nvSpPr>
          <p:cNvPr id="73843" name="Text Box 115"/>
          <p:cNvSpPr txBox="1">
            <a:spLocks noChangeArrowheads="1"/>
          </p:cNvSpPr>
          <p:nvPr/>
        </p:nvSpPr>
        <p:spPr bwMode="auto">
          <a:xfrm>
            <a:off x="2916238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13</a:t>
            </a:r>
            <a:endParaRPr lang="fr-FR" altLang="fr-FR"/>
          </a:p>
        </p:txBody>
      </p:sp>
      <p:sp>
        <p:nvSpPr>
          <p:cNvPr id="73844" name="Text Box 116"/>
          <p:cNvSpPr txBox="1">
            <a:spLocks noChangeArrowheads="1"/>
          </p:cNvSpPr>
          <p:nvPr/>
        </p:nvSpPr>
        <p:spPr bwMode="auto">
          <a:xfrm>
            <a:off x="3708400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15</a:t>
            </a:r>
            <a:endParaRPr lang="fr-FR" altLang="fr-FR"/>
          </a:p>
        </p:txBody>
      </p:sp>
      <p:sp>
        <p:nvSpPr>
          <p:cNvPr id="73845" name="Text Box 117"/>
          <p:cNvSpPr txBox="1">
            <a:spLocks noChangeArrowheads="1"/>
          </p:cNvSpPr>
          <p:nvPr/>
        </p:nvSpPr>
        <p:spPr bwMode="auto">
          <a:xfrm>
            <a:off x="4427538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18</a:t>
            </a:r>
            <a:endParaRPr lang="fr-FR" altLang="fr-FR"/>
          </a:p>
        </p:txBody>
      </p:sp>
      <p:sp>
        <p:nvSpPr>
          <p:cNvPr id="73846" name="Text Box 118"/>
          <p:cNvSpPr txBox="1">
            <a:spLocks noChangeArrowheads="1"/>
          </p:cNvSpPr>
          <p:nvPr/>
        </p:nvSpPr>
        <p:spPr bwMode="auto">
          <a:xfrm>
            <a:off x="5219700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21</a:t>
            </a:r>
            <a:endParaRPr lang="fr-FR" altLang="fr-FR"/>
          </a:p>
        </p:txBody>
      </p:sp>
      <p:sp>
        <p:nvSpPr>
          <p:cNvPr id="73847" name="Text Box 119"/>
          <p:cNvSpPr txBox="1">
            <a:spLocks noChangeArrowheads="1"/>
          </p:cNvSpPr>
          <p:nvPr/>
        </p:nvSpPr>
        <p:spPr bwMode="auto">
          <a:xfrm>
            <a:off x="5940425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23</a:t>
            </a:r>
            <a:endParaRPr lang="fr-FR" altLang="fr-FR"/>
          </a:p>
        </p:txBody>
      </p:sp>
      <p:sp>
        <p:nvSpPr>
          <p:cNvPr id="73848" name="Text Box 120"/>
          <p:cNvSpPr txBox="1">
            <a:spLocks noChangeArrowheads="1"/>
          </p:cNvSpPr>
          <p:nvPr/>
        </p:nvSpPr>
        <p:spPr bwMode="auto">
          <a:xfrm>
            <a:off x="6732588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25</a:t>
            </a:r>
            <a:endParaRPr lang="fr-FR" altLang="fr-FR"/>
          </a:p>
        </p:txBody>
      </p:sp>
      <p:sp>
        <p:nvSpPr>
          <p:cNvPr id="73849" name="Text Box 121"/>
          <p:cNvSpPr txBox="1">
            <a:spLocks noChangeArrowheads="1"/>
          </p:cNvSpPr>
          <p:nvPr/>
        </p:nvSpPr>
        <p:spPr bwMode="auto">
          <a:xfrm>
            <a:off x="7451725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27</a:t>
            </a:r>
            <a:endParaRPr lang="fr-FR" altLang="fr-FR"/>
          </a:p>
        </p:txBody>
      </p:sp>
      <p:sp>
        <p:nvSpPr>
          <p:cNvPr id="73850" name="Text Box 122"/>
          <p:cNvSpPr txBox="1">
            <a:spLocks noChangeArrowheads="1"/>
          </p:cNvSpPr>
          <p:nvPr/>
        </p:nvSpPr>
        <p:spPr bwMode="auto">
          <a:xfrm>
            <a:off x="8172450" y="2420938"/>
            <a:ext cx="504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/>
              <a:t>28</a:t>
            </a:r>
            <a:endParaRPr lang="fr-FR" altLang="fr-FR"/>
          </a:p>
        </p:txBody>
      </p:sp>
      <p:sp>
        <p:nvSpPr>
          <p:cNvPr id="73856" name="Rectangle 128"/>
          <p:cNvSpPr>
            <a:spLocks noChangeArrowheads="1"/>
          </p:cNvSpPr>
          <p:nvPr/>
        </p:nvSpPr>
        <p:spPr bwMode="auto">
          <a:xfrm>
            <a:off x="1619250" y="0"/>
            <a:ext cx="511333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000">
                <a:solidFill>
                  <a:srgbClr val="990099"/>
                </a:solidFill>
                <a:cs typeface="Arial" panose="020B0604020202020204" pitchFamily="34" charset="0"/>
              </a:rPr>
              <a:t>نسجل الحجم اللازم للحصول على التكافؤ ونكرر هذه العملية في أزمنة مختلفة</a:t>
            </a:r>
            <a:endParaRPr lang="fr-FR" altLang="fr-FR" sz="2000">
              <a:solidFill>
                <a:srgbClr val="990099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3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3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3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3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3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3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3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3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3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3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3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3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3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3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3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3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818" grpId="0" animBg="1" autoUpdateAnimBg="0"/>
      <p:bldP spid="73825" grpId="0" animBg="1" autoUpdateAnimBg="0"/>
      <p:bldP spid="73826" grpId="0" autoUpdateAnimBg="0"/>
      <p:bldP spid="73828" grpId="0" autoUpdateAnimBg="0"/>
      <p:bldP spid="73829" grpId="0" autoUpdateAnimBg="0"/>
      <p:bldP spid="73830" grpId="0" autoUpdateAnimBg="0"/>
      <p:bldP spid="73832" grpId="0" autoUpdateAnimBg="0"/>
      <p:bldP spid="73834" grpId="0" animBg="1" autoUpdateAnimBg="0"/>
      <p:bldP spid="73835" grpId="0" autoUpdateAnimBg="0"/>
      <p:bldP spid="73836" grpId="0" autoUpdateAnimBg="0"/>
      <p:bldP spid="73837" grpId="0" autoUpdateAnimBg="0"/>
      <p:bldP spid="73839" grpId="0" autoUpdateAnimBg="0"/>
      <p:bldP spid="73840" grpId="0" animBg="1" autoUpdateAnimBg="0"/>
      <p:bldP spid="73841" grpId="0" autoUpdateAnimBg="0"/>
      <p:bldP spid="73842" grpId="0" autoUpdateAnimBg="0"/>
      <p:bldP spid="73843" grpId="0" autoUpdateAnimBg="0"/>
      <p:bldP spid="73844" grpId="0" autoUpdateAnimBg="0"/>
      <p:bldP spid="73845" grpId="0" autoUpdateAnimBg="0"/>
      <p:bldP spid="73846" grpId="0" autoUpdateAnimBg="0"/>
      <p:bldP spid="73847" grpId="0" autoUpdateAnimBg="0"/>
      <p:bldP spid="73848" grpId="0" autoUpdateAnimBg="0"/>
      <p:bldP spid="73849" grpId="0" autoUpdateAnimBg="0"/>
      <p:bldP spid="73850" grpId="0" autoUpdateAnimBg="0"/>
      <p:bldP spid="7385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DZ" altLang="fr-FR">
                <a:solidFill>
                  <a:srgbClr val="FF0000"/>
                </a:solidFill>
              </a:rPr>
              <a:t>خطوات حساب كمية المادة في الوسط التفاعلي</a:t>
            </a:r>
            <a:endParaRPr lang="fr-FR" altLang="fr-FR">
              <a:solidFill>
                <a:srgbClr val="FF00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96875" y="1628775"/>
            <a:ext cx="9144000" cy="2520950"/>
          </a:xfrm>
        </p:spPr>
        <p:txBody>
          <a:bodyPr/>
          <a:lstStyle/>
          <a:p>
            <a:pPr algn="r">
              <a:buFontTx/>
              <a:buNone/>
            </a:pPr>
            <a:r>
              <a:rPr lang="ar-DZ" altLang="fr-FR" sz="2800">
                <a:solidFill>
                  <a:srgbClr val="4F28B2"/>
                </a:solidFill>
              </a:rPr>
              <a:t>نحسب </a:t>
            </a:r>
            <a:r>
              <a:rPr lang="ar-SA" altLang="fr-FR" sz="2800">
                <a:solidFill>
                  <a:srgbClr val="4F28B2"/>
                </a:solidFill>
                <a:cs typeface="Arial" panose="020B0604020202020204" pitchFamily="34" charset="0"/>
              </a:rPr>
              <a:t>كمية المادة </a:t>
            </a:r>
            <a:r>
              <a:rPr lang="ar-DZ" altLang="fr-FR" sz="2800">
                <a:solidFill>
                  <a:srgbClr val="4F28B2"/>
                </a:solidFill>
              </a:rPr>
              <a:t> ثنائي اليود المتواجدة في العينة بدلالة المحلول ال</a:t>
            </a:r>
            <a:r>
              <a:rPr lang="ar-SA" altLang="fr-FR" sz="2800">
                <a:solidFill>
                  <a:srgbClr val="4F28B2"/>
                </a:solidFill>
                <a:cs typeface="Arial" panose="020B0604020202020204" pitchFamily="34" charset="0"/>
              </a:rPr>
              <a:t>م</a:t>
            </a:r>
            <a:r>
              <a:rPr lang="ar-DZ" altLang="fr-FR" sz="2800">
                <a:solidFill>
                  <a:srgbClr val="4F28B2"/>
                </a:solidFill>
              </a:rPr>
              <a:t>عاير</a:t>
            </a:r>
          </a:p>
          <a:p>
            <a:pPr lvl="1" algn="r">
              <a:buFontTx/>
              <a:buNone/>
            </a:pPr>
            <a:r>
              <a:rPr lang="ar-DZ" altLang="fr-FR">
                <a:solidFill>
                  <a:srgbClr val="4F28B2"/>
                </a:solidFill>
              </a:rPr>
              <a:t>نستنتج تركيز العينة </a:t>
            </a:r>
            <a:r>
              <a:rPr lang="ar-SA" altLang="fr-FR">
                <a:solidFill>
                  <a:srgbClr val="4F28B2"/>
                </a:solidFill>
                <a:cs typeface="Arial" panose="020B0604020202020204" pitchFamily="34" charset="0"/>
              </a:rPr>
              <a:t> و هو نفسه تركيز الوسط التفاعلي </a:t>
            </a:r>
            <a:endParaRPr lang="ar-DZ" altLang="fr-FR">
              <a:solidFill>
                <a:srgbClr val="4F28B2"/>
              </a:solidFill>
              <a:cs typeface="Arial" panose="020B0604020202020204" pitchFamily="34" charset="0"/>
            </a:endParaRPr>
          </a:p>
          <a:p>
            <a:pPr algn="r" rtl="1">
              <a:buFontTx/>
              <a:buNone/>
            </a:pPr>
            <a:endParaRPr lang="ar-DZ" altLang="fr-FR" sz="2800">
              <a:solidFill>
                <a:srgbClr val="4F28B2"/>
              </a:solidFill>
            </a:endParaRPr>
          </a:p>
          <a:p>
            <a:pPr algn="r" rtl="1">
              <a:buFontTx/>
              <a:buNone/>
            </a:pPr>
            <a:r>
              <a:rPr lang="ar-DZ" altLang="fr-FR" sz="2800">
                <a:solidFill>
                  <a:srgbClr val="4F28B2"/>
                </a:solidFill>
              </a:rPr>
              <a:t>نستنتج </a:t>
            </a:r>
            <a:r>
              <a:rPr lang="ar-SA" altLang="fr-FR" sz="2800">
                <a:solidFill>
                  <a:srgbClr val="4F28B2"/>
                </a:solidFill>
                <a:cs typeface="Arial" panose="020B0604020202020204" pitchFamily="34" charset="0"/>
              </a:rPr>
              <a:t>كمية المادة </a:t>
            </a:r>
            <a:r>
              <a:rPr lang="ar-DZ" altLang="fr-FR" sz="2800">
                <a:solidFill>
                  <a:srgbClr val="4F28B2"/>
                </a:solidFill>
              </a:rPr>
              <a:t> ثنائي اليود المتواجد في الوسط التفاعلي </a:t>
            </a:r>
            <a:endParaRPr lang="fr-FR" altLang="fr-FR" sz="2800">
              <a:solidFill>
                <a:srgbClr val="4F28B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913"/>
            <a:ext cx="9144000" cy="638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6588125" y="1052513"/>
            <a:ext cx="2232025" cy="6477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75999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CH" altLang="fr-FR" b="1">
                <a:solidFill>
                  <a:srgbClr val="FF3300"/>
                </a:solidFill>
              </a:rPr>
              <a:t> X</a:t>
            </a:r>
            <a:r>
              <a:rPr lang="fr-CH" altLang="fr-FR" b="1" baseline="-25000">
                <a:solidFill>
                  <a:srgbClr val="FF3300"/>
                </a:solidFill>
              </a:rPr>
              <a:t>MAX=</a:t>
            </a:r>
            <a:r>
              <a:rPr lang="fr-CH" altLang="fr-FR" b="1">
                <a:solidFill>
                  <a:srgbClr val="FF3300"/>
                </a:solidFill>
              </a:rPr>
              <a:t>0.28 mmol </a:t>
            </a:r>
            <a:endParaRPr lang="fr-FR" altLang="fr-FR" b="1">
              <a:solidFill>
                <a:srgbClr val="FF3300"/>
              </a:solidFill>
            </a:endParaRP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 flipH="1">
            <a:off x="1476375" y="908050"/>
            <a:ext cx="67691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900113" y="6354763"/>
            <a:ext cx="7200900" cy="503237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15000">
                <a:srgbClr val="66008F"/>
              </a:gs>
              <a:gs pos="32499">
                <a:srgbClr val="BA0066"/>
              </a:gs>
              <a:gs pos="45000">
                <a:srgbClr val="FF0000"/>
              </a:gs>
              <a:gs pos="50000">
                <a:srgbClr val="FF8200"/>
              </a:gs>
              <a:gs pos="55001">
                <a:srgbClr val="FF0000"/>
              </a:gs>
              <a:gs pos="67501">
                <a:srgbClr val="BA0066"/>
              </a:gs>
              <a:gs pos="85000">
                <a:srgbClr val="66008F"/>
              </a:gs>
              <a:gs pos="100000">
                <a:srgbClr val="00008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 b="1">
                <a:solidFill>
                  <a:srgbClr val="FFFF66"/>
                </a:solidFill>
                <a:cs typeface="Arial" panose="020B0604020202020204" pitchFamily="34" charset="0"/>
              </a:rPr>
              <a:t>نرسم منحنى كمية المادة لثنائي اليود المتشكلة  بدلالة الزمن </a:t>
            </a:r>
            <a:endParaRPr lang="fr-FR" altLang="fr-FR" sz="2400" b="1">
              <a:solidFill>
                <a:srgbClr val="FFFF66"/>
              </a:solidFill>
              <a:cs typeface="Arial" panose="020B0604020202020204" pitchFamily="34" charset="0"/>
            </a:endParaRPr>
          </a:p>
        </p:txBody>
      </p:sp>
      <p:pic>
        <p:nvPicPr>
          <p:cNvPr id="4105" name="Picture 9" descr="m_finger_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08863" y="187325"/>
            <a:ext cx="90805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BF00"/>
            </a:gs>
            <a:gs pos="5001">
              <a:srgbClr val="F27300"/>
            </a:gs>
            <a:gs pos="12500">
              <a:srgbClr val="8F0040"/>
            </a:gs>
            <a:gs pos="25000">
              <a:srgbClr val="400040"/>
            </a:gs>
            <a:gs pos="40000">
              <a:srgbClr val="000040"/>
            </a:gs>
            <a:gs pos="50000">
              <a:srgbClr val="000000"/>
            </a:gs>
            <a:gs pos="60000">
              <a:srgbClr val="000040"/>
            </a:gs>
            <a:gs pos="75000">
              <a:srgbClr val="400040"/>
            </a:gs>
            <a:gs pos="87500">
              <a:srgbClr val="8F0040"/>
            </a:gs>
            <a:gs pos="95000">
              <a:srgbClr val="F27300"/>
            </a:gs>
            <a:gs pos="100000">
              <a:srgbClr val="FFB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23850" y="3644900"/>
            <a:ext cx="8424863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SA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او الطريقة  </a:t>
            </a:r>
            <a:r>
              <a:rPr lang="ar-SA" altLang="fr-FR" sz="2400" b="1">
                <a:solidFill>
                  <a:schemeClr val="bg1"/>
                </a:solidFill>
                <a:cs typeface="Arial" panose="020B0604020202020204" pitchFamily="34" charset="0"/>
              </a:rPr>
              <a:t>الكيميائية</a:t>
            </a:r>
            <a:r>
              <a:rPr lang="ar-SA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ar-SA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تعتمد هذه الطريقة على ملاحظة التغير في اللون عند اللحظة التي يتم فيه التكافؤ</a:t>
            </a:r>
          </a:p>
          <a:p>
            <a:pPr algn="ctr" eaLnBrk="1" hangingPunct="1"/>
            <a:r>
              <a:rPr lang="ar-SA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بين الفرد الكيميائي المعايَر و الفرد الكيميائي الذي يستعمل للمعايرة  </a:t>
            </a:r>
          </a:p>
          <a:p>
            <a:pPr algn="ctr" eaLnBrk="1" hangingPunct="1"/>
            <a:r>
              <a:rPr lang="ar-SA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مثل المتابعة بالمعايرة اللونية</a:t>
            </a:r>
            <a:r>
              <a:rPr lang="ar-SA" altLang="fr-FR" sz="2400" b="1">
                <a:solidFill>
                  <a:srgbClr val="0000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684213" y="549275"/>
            <a:ext cx="80645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ar-SA" altLang="fr-FR" sz="2800">
                <a:solidFill>
                  <a:srgbClr val="FFFF00"/>
                </a:solidFill>
                <a:cs typeface="Arial" panose="020B0604020202020204" pitchFamily="34" charset="0"/>
              </a:rPr>
              <a:t>المقصود بالمتابعة الزمنية لتحول كيميائي يحدث في جملة كيميائية هو </a:t>
            </a:r>
            <a:r>
              <a:rPr lang="ar-SA" altLang="fr-FR" sz="2800">
                <a:solidFill>
                  <a:srgbClr val="CCFFFF"/>
                </a:solidFill>
                <a:cs typeface="Arial" panose="020B0604020202020204" pitchFamily="34" charset="0"/>
              </a:rPr>
              <a:t>القيام بجملة من القياسات في  لحظات زمنية مختلفة لحساب عدد مولات او التركيز المولي لفرد من الافراد المتفاعلة او فرد من الافراد الناتجة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124075" y="1989138"/>
            <a:ext cx="5268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SA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هناك عدة طرق للمتابعة الزمنية  منها </a:t>
            </a:r>
            <a:r>
              <a:rPr lang="ar-SA" altLang="fr-FR" sz="2400" b="1">
                <a:solidFill>
                  <a:schemeClr val="bg1"/>
                </a:solidFill>
                <a:cs typeface="Arial" panose="020B0604020202020204" pitchFamily="34" charset="0"/>
              </a:rPr>
              <a:t>الفيزيائية </a:t>
            </a:r>
            <a:r>
              <a:rPr lang="ar-SA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مثل</a:t>
            </a:r>
            <a:endParaRPr lang="fr-FR" altLang="fr-FR" sz="2400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1835150" y="2492375"/>
            <a:ext cx="45624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ar-SA" altLang="fr-FR" sz="2400" b="1">
                <a:solidFill>
                  <a:srgbClr val="66FF66"/>
                </a:solidFill>
                <a:cs typeface="Arial" panose="020B0604020202020204" pitchFamily="34" charset="0"/>
              </a:rPr>
              <a:t>قياس الناقلية </a:t>
            </a:r>
            <a:endParaRPr lang="fr-CH" altLang="fr-FR" sz="2400" b="1">
              <a:solidFill>
                <a:srgbClr val="66FF66"/>
              </a:solidFill>
              <a:cs typeface="Arial" panose="020B0604020202020204" pitchFamily="34" charset="0"/>
            </a:endParaRPr>
          </a:p>
          <a:p>
            <a:pPr algn="r"/>
            <a:r>
              <a:rPr lang="ar-SA" altLang="fr-FR" sz="2400" b="1">
                <a:solidFill>
                  <a:srgbClr val="66FF66"/>
                </a:solidFill>
                <a:cs typeface="Arial" panose="020B0604020202020204" pitchFamily="34" charset="0"/>
              </a:rPr>
              <a:t>المتابعة عن طريق الطيفية </a:t>
            </a:r>
          </a:p>
          <a:p>
            <a:pPr algn="r"/>
            <a:r>
              <a:rPr lang="ar-SA" altLang="fr-FR" sz="2400" b="1">
                <a:solidFill>
                  <a:srgbClr val="66FF66"/>
                </a:solidFill>
                <a:cs typeface="Arial" panose="020B0604020202020204" pitchFamily="34" charset="0"/>
              </a:rPr>
              <a:t>المتابعة بقياس الحجم </a:t>
            </a:r>
          </a:p>
          <a:p>
            <a:pPr algn="r"/>
            <a:r>
              <a:rPr lang="ar-SA" altLang="fr-FR" sz="2400" b="1">
                <a:solidFill>
                  <a:srgbClr val="66FF66"/>
                </a:solidFill>
                <a:cs typeface="Arial" panose="020B0604020202020204" pitchFamily="34" charset="0"/>
              </a:rPr>
              <a:t>المتابعة بقياس الضغط</a:t>
            </a:r>
            <a:endParaRPr lang="fr-FR" altLang="fr-FR" sz="2400" b="1">
              <a:solidFill>
                <a:srgbClr val="66FF66"/>
              </a:solidFill>
              <a:cs typeface="Arial" panose="020B0604020202020204" pitchFamily="34" charset="0"/>
            </a:endParaRPr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89138"/>
            <a:ext cx="5114925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6" grpId="0"/>
      <p:bldP spid="7177" grpId="0"/>
      <p:bldP spid="71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40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476375" y="6354763"/>
            <a:ext cx="6481763" cy="503237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15000">
                <a:srgbClr val="66008F"/>
              </a:gs>
              <a:gs pos="32499">
                <a:srgbClr val="BA0066"/>
              </a:gs>
              <a:gs pos="45000">
                <a:srgbClr val="FF0000"/>
              </a:gs>
              <a:gs pos="50000">
                <a:srgbClr val="FF8200"/>
              </a:gs>
              <a:gs pos="55001">
                <a:srgbClr val="FF0000"/>
              </a:gs>
              <a:gs pos="67501">
                <a:srgbClr val="BA0066"/>
              </a:gs>
              <a:gs pos="85000">
                <a:srgbClr val="66008F"/>
              </a:gs>
              <a:gs pos="100000">
                <a:srgbClr val="00008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 b="1">
                <a:solidFill>
                  <a:srgbClr val="FFFF66"/>
                </a:solidFill>
                <a:cs typeface="Arial" panose="020B0604020202020204" pitchFamily="34" charset="0"/>
              </a:rPr>
              <a:t>نستنتج منحنى كمية المادة لماء الأكسجين بدلالة الزمن </a:t>
            </a:r>
            <a:endParaRPr lang="fr-FR" altLang="fr-FR" sz="2400" b="1">
              <a:solidFill>
                <a:srgbClr val="FFFF66"/>
              </a:solidFill>
              <a:cs typeface="Arial" panose="020B0604020202020204" pitchFamily="34" charset="0"/>
            </a:endParaRPr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250825" y="1268413"/>
            <a:ext cx="1008063" cy="6477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5133" name="Picture 13" descr="m_finger_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93214">
            <a:off x="192881" y="680244"/>
            <a:ext cx="792163" cy="53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Line 5"/>
          <p:cNvSpPr>
            <a:spLocks noChangeShapeType="1"/>
          </p:cNvSpPr>
          <p:nvPr/>
        </p:nvSpPr>
        <p:spPr bwMode="auto">
          <a:xfrm flipV="1">
            <a:off x="971550" y="2420938"/>
            <a:ext cx="792163" cy="35274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H="1">
            <a:off x="1187450" y="2781300"/>
            <a:ext cx="1655763" cy="23050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2124075" y="1916113"/>
            <a:ext cx="2447925" cy="15843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 flipH="1">
            <a:off x="3924300" y="981075"/>
            <a:ext cx="3024188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 flipH="1">
            <a:off x="7019925" y="1268413"/>
            <a:ext cx="19431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3924300" y="4005263"/>
            <a:ext cx="3529013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SA" altLang="fr-FR" sz="2400" b="1">
                <a:solidFill>
                  <a:srgbClr val="FF0000"/>
                </a:solidFill>
                <a:cs typeface="Arial" panose="020B0604020202020204" pitchFamily="34" charset="0"/>
              </a:rPr>
              <a:t>يكون تطور الجملة في البداية سريعا </a:t>
            </a:r>
          </a:p>
          <a:p>
            <a:pPr algn="ctr" eaLnBrk="1" hangingPunct="1"/>
            <a:r>
              <a:rPr lang="ar-SA" altLang="fr-FR" sz="2400" b="1">
                <a:solidFill>
                  <a:srgbClr val="FF0000"/>
                </a:solidFill>
                <a:cs typeface="Arial" panose="020B0604020202020204" pitchFamily="34" charset="0"/>
              </a:rPr>
              <a:t>و تتناقص سرعة التطور مع مرور الزمن</a:t>
            </a:r>
            <a:endParaRPr lang="fr-CH" altLang="fr-FR" sz="24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4067175" y="5013325"/>
            <a:ext cx="3241675" cy="366713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ar-SA" altLang="fr-FR" b="1">
                <a:solidFill>
                  <a:srgbClr val="FFFF66"/>
                </a:solidFill>
                <a:cs typeface="Arial" panose="020B0604020202020204" pitchFamily="34" charset="0"/>
              </a:rPr>
              <a:t>لاحظ ميل المماس يتناقص الى أن ينعدم</a:t>
            </a:r>
            <a:r>
              <a:rPr lang="ar-SA" altLang="fr-FR">
                <a:solidFill>
                  <a:srgbClr val="FFFF66"/>
                </a:solidFill>
              </a:rPr>
              <a:t> </a:t>
            </a:r>
            <a:r>
              <a:rPr lang="fr-CH" altLang="fr-FR">
                <a:solidFill>
                  <a:srgbClr val="FFFF66"/>
                </a:solidFill>
              </a:rPr>
              <a:t> </a:t>
            </a:r>
            <a:r>
              <a:rPr lang="ar-SA" altLang="fr-FR">
                <a:solidFill>
                  <a:srgbClr val="FFFF66"/>
                </a:solidFill>
              </a:rPr>
              <a:t> </a:t>
            </a:r>
            <a:endParaRPr lang="fr-FR" altLang="fr-FR">
              <a:solidFill>
                <a:srgbClr val="FFFF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  <p:bldP spid="308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763713" y="2708275"/>
            <a:ext cx="6477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CH" altLang="fr-FR" sz="2400">
                <a:solidFill>
                  <a:srgbClr val="990099"/>
                </a:solidFill>
                <a:latin typeface="Segoe Print" panose="02000600000000000000" pitchFamily="2" charset="0"/>
              </a:rPr>
              <a:t>V</a:t>
            </a:r>
            <a:r>
              <a:rPr lang="fr-CH" altLang="fr-FR" sz="2400">
                <a:solidFill>
                  <a:srgbClr val="990099"/>
                </a:solidFill>
              </a:rPr>
              <a:t>a</a:t>
            </a:r>
          </a:p>
          <a:p>
            <a:pPr eaLnBrk="1" hangingPunct="1"/>
            <a:r>
              <a:rPr lang="fr-CH" altLang="fr-FR" sz="2400">
                <a:solidFill>
                  <a:srgbClr val="990099"/>
                </a:solidFill>
              </a:rPr>
              <a:t> a</a:t>
            </a:r>
            <a:endParaRPr lang="fr-FR" altLang="fr-FR" sz="2400">
              <a:solidFill>
                <a:srgbClr val="990099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404813"/>
            <a:ext cx="6753225" cy="4525962"/>
          </a:xfrm>
        </p:spPr>
        <p:txBody>
          <a:bodyPr/>
          <a:lstStyle/>
          <a:p>
            <a:pPr lvl="1">
              <a:buFontTx/>
              <a:buNone/>
            </a:pPr>
            <a:r>
              <a:rPr lang="ar-SA" altLang="fr-FR">
                <a:solidFill>
                  <a:srgbClr val="3333FF"/>
                </a:solidFill>
                <a:cs typeface="Arial" panose="020B0604020202020204" pitchFamily="34" charset="0"/>
              </a:rPr>
              <a:t>العلاقة بين سرعات المتفاعلات وسرعات  النواتج </a:t>
            </a:r>
          </a:p>
          <a:p>
            <a:pPr lvl="1" algn="ctr">
              <a:buFontTx/>
              <a:buNone/>
            </a:pPr>
            <a:r>
              <a:rPr lang="ar-SA" altLang="fr-FR">
                <a:solidFill>
                  <a:srgbClr val="3333FF"/>
                </a:solidFill>
                <a:cs typeface="Arial" panose="020B0604020202020204" pitchFamily="34" charset="0"/>
              </a:rPr>
              <a:t>لدينا التحول الكيميائي التالي </a:t>
            </a:r>
          </a:p>
          <a:p>
            <a:pPr lvl="1">
              <a:buFontTx/>
              <a:buNone/>
            </a:pPr>
            <a:r>
              <a:rPr lang="fr-CH" altLang="fr-FR">
                <a:solidFill>
                  <a:srgbClr val="3333FF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          a</a:t>
            </a:r>
            <a:r>
              <a:rPr lang="fr-CH" altLang="fr-FR">
                <a:solidFill>
                  <a:srgbClr val="3333FF"/>
                </a:solidFill>
                <a:cs typeface="Arial" panose="020B0604020202020204" pitchFamily="34" charset="0"/>
              </a:rPr>
              <a:t>A +</a:t>
            </a:r>
            <a:r>
              <a:rPr lang="fr-CH" altLang="fr-FR" sz="1800">
                <a:solidFill>
                  <a:srgbClr val="3333FF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b</a:t>
            </a:r>
            <a:r>
              <a:rPr lang="fr-CH" altLang="fr-FR">
                <a:solidFill>
                  <a:srgbClr val="3333FF"/>
                </a:solidFill>
                <a:cs typeface="Arial" panose="020B0604020202020204" pitchFamily="34" charset="0"/>
              </a:rPr>
              <a:t>B       </a:t>
            </a:r>
            <a:r>
              <a:rPr lang="fr-CH" altLang="fr-FR" sz="1800">
                <a:solidFill>
                  <a:srgbClr val="3333FF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C</a:t>
            </a:r>
            <a:r>
              <a:rPr lang="fr-CH" altLang="fr-FR" sz="3200">
                <a:solidFill>
                  <a:srgbClr val="3333FF"/>
                </a:solidFill>
                <a:cs typeface="Arial" panose="020B0604020202020204" pitchFamily="34" charset="0"/>
              </a:rPr>
              <a:t>c</a:t>
            </a:r>
            <a:r>
              <a:rPr lang="fr-CH" altLang="fr-FR">
                <a:solidFill>
                  <a:srgbClr val="3333FF"/>
                </a:solidFill>
                <a:cs typeface="Arial" panose="020B0604020202020204" pitchFamily="34" charset="0"/>
              </a:rPr>
              <a:t>  +</a:t>
            </a:r>
            <a:r>
              <a:rPr lang="fr-CH" altLang="fr-FR" sz="1800">
                <a:solidFill>
                  <a:srgbClr val="3333FF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D</a:t>
            </a:r>
            <a:r>
              <a:rPr lang="fr-CH" altLang="fr-FR">
                <a:solidFill>
                  <a:srgbClr val="3333FF"/>
                </a:solidFill>
                <a:cs typeface="Arial" panose="020B0604020202020204" pitchFamily="34" charset="0"/>
              </a:rPr>
              <a:t>D</a:t>
            </a:r>
          </a:p>
          <a:p>
            <a:pPr lvl="1">
              <a:buFontTx/>
              <a:buNone/>
            </a:pPr>
            <a:endParaRPr lang="fr-CH" altLang="fr-FR">
              <a:solidFill>
                <a:srgbClr val="3333FF"/>
              </a:solidFill>
              <a:cs typeface="Arial" panose="020B0604020202020204" pitchFamily="34" charset="0"/>
            </a:endParaRPr>
          </a:p>
          <a:p>
            <a:pPr lvl="1">
              <a:buFontTx/>
              <a:buNone/>
            </a:pPr>
            <a:endParaRPr lang="fr-FR" altLang="fr-FR">
              <a:solidFill>
                <a:srgbClr val="3333FF"/>
              </a:solidFill>
              <a:cs typeface="Arial" panose="020B0604020202020204" pitchFamily="34" charset="0"/>
            </a:endParaRPr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4500563" y="3068638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2411413" y="2852738"/>
            <a:ext cx="317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CH" altLang="fr-FR">
                <a:solidFill>
                  <a:srgbClr val="990099"/>
                </a:solidFill>
              </a:rPr>
              <a:t>=</a:t>
            </a:r>
            <a:endParaRPr lang="fr-FR" altLang="fr-FR">
              <a:solidFill>
                <a:srgbClr val="990099"/>
              </a:solidFill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724525" y="2636838"/>
            <a:ext cx="6477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CH" altLang="fr-FR" sz="2400">
                <a:solidFill>
                  <a:srgbClr val="990099"/>
                </a:solidFill>
                <a:latin typeface="Segoe Print" panose="02000600000000000000" pitchFamily="2" charset="0"/>
              </a:rPr>
              <a:t>V</a:t>
            </a:r>
            <a:r>
              <a:rPr lang="fr-CH" altLang="fr-FR" sz="2400">
                <a:solidFill>
                  <a:srgbClr val="990099"/>
                </a:solidFill>
                <a:cs typeface="Arial" panose="020B0604020202020204" pitchFamily="34" charset="0"/>
              </a:rPr>
              <a:t>D</a:t>
            </a:r>
          </a:p>
          <a:p>
            <a:pPr eaLnBrk="1" hangingPunct="1"/>
            <a:r>
              <a:rPr lang="fr-CH" altLang="fr-FR" sz="2400">
                <a:solidFill>
                  <a:srgbClr val="990099"/>
                </a:solidFill>
              </a:rPr>
              <a:t> </a:t>
            </a:r>
            <a:r>
              <a:rPr lang="fr-CH" altLang="fr-FR" sz="2400">
                <a:solidFill>
                  <a:srgbClr val="990099"/>
                </a:solidFill>
                <a:latin typeface="Segoe Print" panose="02000600000000000000" pitchFamily="2" charset="0"/>
              </a:rPr>
              <a:t>d</a:t>
            </a:r>
            <a:endParaRPr lang="fr-FR" altLang="fr-FR" sz="2400">
              <a:solidFill>
                <a:srgbClr val="990099"/>
              </a:solidFill>
              <a:latin typeface="Segoe Print" panose="02000600000000000000" pitchFamily="2" charset="0"/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4356100" y="2708275"/>
            <a:ext cx="6477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CH" altLang="fr-FR" sz="2400">
                <a:solidFill>
                  <a:srgbClr val="990099"/>
                </a:solidFill>
                <a:latin typeface="Segoe Print" panose="02000600000000000000" pitchFamily="2" charset="0"/>
              </a:rPr>
              <a:t>V</a:t>
            </a:r>
            <a:r>
              <a:rPr lang="fr-CH" altLang="fr-FR" sz="2400">
                <a:solidFill>
                  <a:srgbClr val="990099"/>
                </a:solidFill>
              </a:rPr>
              <a:t>C</a:t>
            </a:r>
          </a:p>
          <a:p>
            <a:pPr eaLnBrk="1" hangingPunct="1"/>
            <a:r>
              <a:rPr lang="fr-CH" altLang="fr-FR" sz="2400">
                <a:solidFill>
                  <a:srgbClr val="990099"/>
                </a:solidFill>
              </a:rPr>
              <a:t> c</a:t>
            </a:r>
            <a:endParaRPr lang="fr-FR" altLang="fr-FR" sz="2400">
              <a:solidFill>
                <a:srgbClr val="990099"/>
              </a:solidFill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2989263" y="2636838"/>
            <a:ext cx="6477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CH" altLang="fr-FR" sz="2400">
                <a:solidFill>
                  <a:srgbClr val="990099"/>
                </a:solidFill>
                <a:latin typeface="Segoe Print" panose="02000600000000000000" pitchFamily="2" charset="0"/>
              </a:rPr>
              <a:t>V</a:t>
            </a:r>
            <a:r>
              <a:rPr lang="fr-CH" altLang="fr-FR" sz="2400">
                <a:solidFill>
                  <a:srgbClr val="990099"/>
                </a:solidFill>
              </a:rPr>
              <a:t>B</a:t>
            </a:r>
          </a:p>
          <a:p>
            <a:pPr eaLnBrk="1" hangingPunct="1"/>
            <a:r>
              <a:rPr lang="fr-CH" altLang="fr-FR" sz="2400">
                <a:solidFill>
                  <a:srgbClr val="990099"/>
                </a:solidFill>
              </a:rPr>
              <a:t> b</a:t>
            </a:r>
            <a:endParaRPr lang="fr-FR" altLang="fr-FR" sz="2400">
              <a:solidFill>
                <a:srgbClr val="990099"/>
              </a:solidFill>
            </a:endParaRPr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1908175" y="30686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2987675" y="30686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5797550" y="29972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5148263" y="2781300"/>
            <a:ext cx="31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fr-CH" altLang="fr-FR">
                <a:solidFill>
                  <a:srgbClr val="990099"/>
                </a:solidFill>
              </a:rPr>
              <a:t>=</a:t>
            </a:r>
            <a:endParaRPr lang="fr-FR" altLang="fr-FR">
              <a:solidFill>
                <a:srgbClr val="990099"/>
              </a:solidFill>
            </a:endParaRP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3708400" y="2852738"/>
            <a:ext cx="317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fr-CH" altLang="fr-FR">
                <a:solidFill>
                  <a:srgbClr val="990099"/>
                </a:solidFill>
              </a:rPr>
              <a:t>=</a:t>
            </a:r>
            <a:endParaRPr lang="fr-FR" altLang="fr-FR">
              <a:solidFill>
                <a:srgbClr val="990099"/>
              </a:solidFill>
            </a:endParaRPr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>
            <a:off x="4643438" y="177323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1"/>
      <p:bldP spid="17416" grpId="0"/>
      <p:bldP spid="17417" grpId="0"/>
      <p:bldP spid="17418" grpId="0"/>
      <p:bldP spid="17419" grpId="0"/>
      <p:bldP spid="17426" grpId="0"/>
      <p:bldP spid="174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457200" y="2057400"/>
            <a:ext cx="7924800" cy="457200"/>
            <a:chOff x="240" y="1632"/>
            <a:chExt cx="4992" cy="288"/>
          </a:xfrm>
        </p:grpSpPr>
        <p:sp>
          <p:nvSpPr>
            <p:cNvPr id="25603" name="Line 3"/>
            <p:cNvSpPr>
              <a:spLocks noChangeShapeType="1"/>
            </p:cNvSpPr>
            <p:nvPr/>
          </p:nvSpPr>
          <p:spPr bwMode="auto">
            <a:xfrm>
              <a:off x="768" y="1824"/>
              <a:ext cx="4464" cy="0"/>
            </a:xfrm>
            <a:prstGeom prst="line">
              <a:avLst/>
            </a:prstGeom>
            <a:noFill/>
            <a:ln w="57150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04" name="Text Box 4"/>
            <p:cNvSpPr txBox="1">
              <a:spLocks noChangeArrowheads="1"/>
            </p:cNvSpPr>
            <p:nvPr/>
          </p:nvSpPr>
          <p:spPr bwMode="auto">
            <a:xfrm>
              <a:off x="240" y="1632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2400">
                  <a:latin typeface="Times New Roman" panose="02020603050405020304" pitchFamily="18" charset="0"/>
                  <a:cs typeface="Arial" panose="020B0604020202020204" pitchFamily="34" charset="0"/>
                </a:rPr>
                <a:t>x</a:t>
              </a:r>
              <a:r>
                <a:rPr lang="fr-FR" altLang="fr-FR" sz="2400" baseline="-25000">
                  <a:latin typeface="Times New Roman" panose="02020603050405020304" pitchFamily="18" charset="0"/>
                  <a:cs typeface="Arial" panose="020B0604020202020204" pitchFamily="34" charset="0"/>
                </a:rPr>
                <a:t>max</a:t>
              </a:r>
              <a:endParaRPr lang="fr-FR" altLang="fr-FR" sz="240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914400" y="61722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flipH="1" flipV="1">
            <a:off x="1371600" y="4267200"/>
            <a:ext cx="7086600" cy="0"/>
          </a:xfrm>
          <a:prstGeom prst="line">
            <a:avLst/>
          </a:prstGeom>
          <a:noFill/>
          <a:ln w="57150">
            <a:solidFill>
              <a:srgbClr val="A5002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04800" y="38862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fr-FR" altLang="fr-FR" sz="2400" baseline="-25000">
                <a:latin typeface="Times New Roman" panose="02020603050405020304" pitchFamily="18" charset="0"/>
                <a:cs typeface="Arial" panose="020B0604020202020204" pitchFamily="34" charset="0"/>
              </a:rPr>
              <a:t>max</a:t>
            </a:r>
            <a:r>
              <a:rPr lang="fr-FR" altLang="fr-FR" sz="2400">
                <a:latin typeface="Times New Roman" panose="02020603050405020304" pitchFamily="18" charset="0"/>
                <a:cs typeface="Arial" panose="020B0604020202020204" pitchFamily="34" charset="0"/>
              </a:rPr>
              <a:t>/2</a:t>
            </a:r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1908175" y="4221163"/>
            <a:ext cx="0" cy="2057400"/>
          </a:xfrm>
          <a:prstGeom prst="line">
            <a:avLst/>
          </a:prstGeom>
          <a:noFill/>
          <a:ln w="57150">
            <a:solidFill>
              <a:srgbClr val="99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676400" y="6019800"/>
            <a:ext cx="592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 b="1">
                <a:cs typeface="Arial" panose="020B0604020202020204" pitchFamily="34" charset="0"/>
              </a:rPr>
              <a:t>t</a:t>
            </a:r>
            <a:r>
              <a:rPr lang="fr-CH" altLang="fr-FR" b="1" baseline="-25000">
                <a:cs typeface="Arial" panose="020B0604020202020204" pitchFamily="34" charset="0"/>
              </a:rPr>
              <a:t>1/2</a:t>
            </a:r>
            <a:endParaRPr lang="fr-FR" altLang="fr-FR" b="1" baseline="-25000">
              <a:cs typeface="Arial" panose="020B0604020202020204" pitchFamily="34" charset="0"/>
            </a:endParaRP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971550" y="260350"/>
            <a:ext cx="647700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rtl="1" eaLnBrk="1" hangingPunct="1"/>
            <a:r>
              <a:rPr lang="ar-DZ" altLang="fr-FR"/>
              <a:t>استخراج نصف زمن التفاعل </a:t>
            </a:r>
            <a:r>
              <a:rPr lang="fr-CH" altLang="fr-FR" b="1"/>
              <a:t>t</a:t>
            </a:r>
            <a:r>
              <a:rPr lang="fr-CH" altLang="fr-FR" b="1" baseline="-25000"/>
              <a:t>1/2</a:t>
            </a:r>
            <a:endParaRPr lang="fr-FR" altLang="fr-FR" b="1" baseline="-25000"/>
          </a:p>
        </p:txBody>
      </p:sp>
      <p:grpSp>
        <p:nvGrpSpPr>
          <p:cNvPr id="25611" name="Group 11"/>
          <p:cNvGrpSpPr>
            <a:grpSpLocks/>
          </p:cNvGrpSpPr>
          <p:nvPr/>
        </p:nvGrpSpPr>
        <p:grpSpPr bwMode="auto">
          <a:xfrm>
            <a:off x="228600" y="981075"/>
            <a:ext cx="8915400" cy="5410200"/>
            <a:chOff x="96" y="624"/>
            <a:chExt cx="5616" cy="3408"/>
          </a:xfrm>
        </p:grpSpPr>
        <p:sp>
          <p:nvSpPr>
            <p:cNvPr id="25612" name="Line 12"/>
            <p:cNvSpPr>
              <a:spLocks noChangeShapeType="1"/>
            </p:cNvSpPr>
            <p:nvPr/>
          </p:nvSpPr>
          <p:spPr bwMode="auto">
            <a:xfrm flipV="1">
              <a:off x="864" y="624"/>
              <a:ext cx="0" cy="3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13" name="Line 13"/>
            <p:cNvSpPr>
              <a:spLocks noChangeShapeType="1"/>
            </p:cNvSpPr>
            <p:nvPr/>
          </p:nvSpPr>
          <p:spPr bwMode="auto">
            <a:xfrm>
              <a:off x="864" y="3888"/>
              <a:ext cx="4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14" name="Text Box 14"/>
            <p:cNvSpPr txBox="1">
              <a:spLocks noChangeArrowheads="1"/>
            </p:cNvSpPr>
            <p:nvPr/>
          </p:nvSpPr>
          <p:spPr bwMode="auto">
            <a:xfrm>
              <a:off x="96" y="672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2400">
                  <a:latin typeface="Times New Roman" panose="02020603050405020304" pitchFamily="18" charset="0"/>
                  <a:cs typeface="Arial" panose="020B0604020202020204" pitchFamily="34" charset="0"/>
                </a:rPr>
                <a:t>x (mol)</a:t>
              </a:r>
            </a:p>
          </p:txBody>
        </p:sp>
        <p:sp>
          <p:nvSpPr>
            <p:cNvPr id="25615" name="Text Box 15"/>
            <p:cNvSpPr txBox="1">
              <a:spLocks noChangeArrowheads="1"/>
            </p:cNvSpPr>
            <p:nvPr/>
          </p:nvSpPr>
          <p:spPr bwMode="auto">
            <a:xfrm>
              <a:off x="5232" y="3744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2400">
                  <a:latin typeface="Times New Roman" panose="02020603050405020304" pitchFamily="18" charset="0"/>
                  <a:cs typeface="Arial" panose="020B0604020202020204" pitchFamily="34" charset="0"/>
                </a:rPr>
                <a:t>t</a:t>
              </a:r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auto">
            <a:xfrm>
              <a:off x="864" y="1350"/>
              <a:ext cx="4344" cy="2538"/>
            </a:xfrm>
            <a:custGeom>
              <a:avLst/>
              <a:gdLst>
                <a:gd name="T0" fmla="*/ 0 w 4344"/>
                <a:gd name="T1" fmla="*/ 2538 h 2538"/>
                <a:gd name="T2" fmla="*/ 948 w 4344"/>
                <a:gd name="T3" fmla="*/ 402 h 2538"/>
                <a:gd name="T4" fmla="*/ 4344 w 4344"/>
                <a:gd name="T5" fmla="*/ 126 h 2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44" h="2538">
                  <a:moveTo>
                    <a:pt x="0" y="2538"/>
                  </a:moveTo>
                  <a:cubicBezTo>
                    <a:pt x="158" y="2182"/>
                    <a:pt x="224" y="804"/>
                    <a:pt x="948" y="402"/>
                  </a:cubicBezTo>
                  <a:cubicBezTo>
                    <a:pt x="1672" y="0"/>
                    <a:pt x="3637" y="183"/>
                    <a:pt x="4344" y="12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2268538" y="1052513"/>
            <a:ext cx="548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DZ" altLang="fr-FR" sz="280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منحنى تقدم التفاعل لناتج التفاعل بدلالة الزمن</a:t>
            </a:r>
            <a:endParaRPr lang="fr-FR" altLang="fr-FR" sz="280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2555875" y="3716338"/>
            <a:ext cx="5976938" cy="2160587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 eaLnBrk="1" hangingPunct="1">
              <a:buFontTx/>
              <a:buAutoNum type="arabicPeriod"/>
            </a:pPr>
            <a:r>
              <a:rPr lang="ar-SA" altLang="fr-FR" sz="2400">
                <a:solidFill>
                  <a:srgbClr val="FFFF00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يفيد في المقارنة بين تطور جملتين </a:t>
            </a:r>
          </a:p>
          <a:p>
            <a:pPr algn="ctr" rtl="1" eaLnBrk="1" hangingPunct="1">
              <a:buFontTx/>
              <a:buAutoNum type="arabicPeriod"/>
            </a:pPr>
            <a:r>
              <a:rPr lang="ar-SA" altLang="fr-FR" sz="2400">
                <a:solidFill>
                  <a:srgbClr val="FFFF00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بينت التجارب ان الجملة الكيميائية تتوقف تقريبا عن التطور </a:t>
            </a:r>
          </a:p>
          <a:p>
            <a:pPr algn="ctr" eaLnBrk="1" hangingPunct="1"/>
            <a:r>
              <a:rPr lang="ar-SA" altLang="fr-FR" sz="2400">
                <a:solidFill>
                  <a:srgbClr val="FFFF00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لما تصبح مدة التفاعل تساوي </a:t>
            </a:r>
          </a:p>
          <a:p>
            <a:pPr algn="ctr" eaLnBrk="1" hangingPunct="1"/>
            <a:r>
              <a:rPr lang="ar-SA" altLang="fr-FR" sz="2400">
                <a:solidFill>
                  <a:srgbClr val="FFFF00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 </a:t>
            </a:r>
            <a:r>
              <a:rPr lang="fr-CH" altLang="fr-FR" sz="2400">
                <a:solidFill>
                  <a:srgbClr val="FFFF00"/>
                </a:solidFill>
                <a:cs typeface="Arial" panose="020B0604020202020204" pitchFamily="34" charset="0"/>
              </a:rPr>
              <a:t>t=t</a:t>
            </a:r>
            <a:r>
              <a:rPr lang="fr-CH" altLang="fr-FR" sz="2400" baseline="-25000">
                <a:solidFill>
                  <a:srgbClr val="FFFF00"/>
                </a:solidFill>
                <a:cs typeface="Arial" panose="020B0604020202020204" pitchFamily="34" charset="0"/>
              </a:rPr>
              <a:t>1/2</a:t>
            </a:r>
            <a:r>
              <a:rPr lang="fr-CH" altLang="fr-FR" sz="2400">
                <a:solidFill>
                  <a:srgbClr val="FFFF00"/>
                </a:solidFill>
                <a:cs typeface="Arial" panose="020B0604020202020204" pitchFamily="34" charset="0"/>
              </a:rPr>
              <a:t> .a</a:t>
            </a:r>
            <a:endParaRPr lang="ar-SA" altLang="fr-FR" sz="2400">
              <a:solidFill>
                <a:srgbClr val="FFFF00"/>
              </a:solidFill>
              <a:latin typeface="Segoe Print" panose="02000600000000000000" pitchFamily="2" charset="0"/>
              <a:cs typeface="Arial" panose="020B0604020202020204" pitchFamily="34" charset="0"/>
            </a:endParaRPr>
          </a:p>
          <a:p>
            <a:pPr lvl="1" algn="ctr" rtl="1" eaLnBrk="1" hangingPunct="1"/>
            <a:r>
              <a:rPr lang="ar-SA" altLang="fr-FR" sz="2400">
                <a:solidFill>
                  <a:srgbClr val="FFFF00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حيث  </a:t>
            </a:r>
            <a:r>
              <a:rPr lang="fr-CH" altLang="fr-FR" sz="2400">
                <a:solidFill>
                  <a:srgbClr val="FFFF00"/>
                </a:solidFill>
                <a:cs typeface="Arial" panose="020B0604020202020204" pitchFamily="34" charset="0"/>
              </a:rPr>
              <a:t>a</a:t>
            </a:r>
            <a:r>
              <a:rPr lang="ar-SA" altLang="fr-FR" sz="2400">
                <a:solidFill>
                  <a:srgbClr val="FFFF00"/>
                </a:solidFill>
                <a:cs typeface="Arial" panose="020B0604020202020204" pitchFamily="34" charset="0"/>
              </a:rPr>
              <a:t>  محصور بين  4 الى 7</a:t>
            </a:r>
            <a:endParaRPr lang="fr-FR" altLang="fr-FR" sz="24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utoUpdateAnimBg="0"/>
      <p:bldP spid="25607" grpId="0" autoUpdateAnimBg="0"/>
      <p:bldP spid="25609" grpId="0" autoUpdateAnimBg="0"/>
      <p:bldP spid="25610" grpId="0" animBg="1" autoUpdateAnimBg="0"/>
      <p:bldP spid="25617" grpId="0" autoUpdateAnimBg="0"/>
      <p:bldP spid="256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612775" y="736600"/>
            <a:ext cx="9756775" cy="820738"/>
          </a:xfrm>
        </p:spPr>
        <p:txBody>
          <a:bodyPr/>
          <a:lstStyle/>
          <a:p>
            <a:pPr lvl="1" algn="r">
              <a:buFontTx/>
              <a:buNone/>
            </a:pPr>
            <a:r>
              <a:rPr lang="ar-DZ" altLang="fr-FR" sz="2400"/>
              <a:t>نمزج في انبوب اختبار محلول لحمض الأوكساليك و محلول برمنغنات البوتاسيوم  المحمض</a:t>
            </a:r>
            <a:endParaRPr lang="fr-FR" altLang="fr-FR" sz="2400"/>
          </a:p>
        </p:txBody>
      </p:sp>
      <p:pic>
        <p:nvPicPr>
          <p:cNvPr id="21507" name="Picture 3" descr="image2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600000">
            <a:off x="971550" y="1284288"/>
            <a:ext cx="7378700" cy="4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AutoShape 4"/>
          <p:cNvSpPr>
            <a:spLocks/>
          </p:cNvSpPr>
          <p:nvPr/>
        </p:nvSpPr>
        <p:spPr bwMode="auto">
          <a:xfrm>
            <a:off x="0" y="765175"/>
            <a:ext cx="1547813" cy="1150938"/>
          </a:xfrm>
          <a:prstGeom prst="borderCallout1">
            <a:avLst>
              <a:gd name="adj1" fmla="val 9931"/>
              <a:gd name="adj2" fmla="val 104921"/>
              <a:gd name="adj3" fmla="val 122620"/>
              <a:gd name="adj4" fmla="val 144718"/>
            </a:avLst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ar-DZ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 نضع أنبوب في حمام مائي °20</a:t>
            </a:r>
            <a:endParaRPr lang="fr-FR" altLang="fr-FR" sz="2400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1509" name="AutoShape 5"/>
          <p:cNvSpPr>
            <a:spLocks/>
          </p:cNvSpPr>
          <p:nvPr/>
        </p:nvSpPr>
        <p:spPr bwMode="auto">
          <a:xfrm>
            <a:off x="4211638" y="549275"/>
            <a:ext cx="1368425" cy="1584325"/>
          </a:xfrm>
          <a:prstGeom prst="borderCallout1">
            <a:avLst>
              <a:gd name="adj1" fmla="val 7213"/>
              <a:gd name="adj2" fmla="val -5569"/>
              <a:gd name="adj3" fmla="val 102704"/>
              <a:gd name="adj4" fmla="val -40718"/>
            </a:avLst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ar-DZ" altLang="fr-FR" sz="2800" b="1">
                <a:solidFill>
                  <a:srgbClr val="FFFF00"/>
                </a:solidFill>
                <a:cs typeface="Arial" panose="020B0604020202020204" pitchFamily="34" charset="0"/>
              </a:rPr>
              <a:t>و </a:t>
            </a:r>
            <a:r>
              <a:rPr lang="ar-DZ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نضع أنبوب أخر في حمام مائي °60</a:t>
            </a:r>
            <a:endParaRPr lang="fr-FR" altLang="fr-FR" sz="2400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2124075" y="2205038"/>
            <a:ext cx="5976938" cy="2879725"/>
          </a:xfrm>
          <a:prstGeom prst="irregularSeal1">
            <a:avLst/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2800" b="1">
                <a:solidFill>
                  <a:srgbClr val="FFFF00"/>
                </a:solidFill>
                <a:cs typeface="Arial" panose="020B0604020202020204" pitchFamily="34" charset="0"/>
              </a:rPr>
              <a:t>لاحظ تطور اللون بمرور الزمن </a:t>
            </a:r>
            <a:r>
              <a:rPr lang="ar-DZ" altLang="fr-FR">
                <a:cs typeface="Arial" panose="020B0604020202020204" pitchFamily="34" charset="0"/>
              </a:rPr>
              <a:t> </a:t>
            </a:r>
            <a:endParaRPr lang="fr-FR" altLang="fr-FR">
              <a:cs typeface="Arial" panose="020B0604020202020204" pitchFamily="34" charset="0"/>
            </a:endParaRPr>
          </a:p>
        </p:txBody>
      </p:sp>
      <p:sp>
        <p:nvSpPr>
          <p:cNvPr id="21511" name="AutoShape 7"/>
          <p:cNvSpPr>
            <a:spLocks noChangeArrowheads="1"/>
          </p:cNvSpPr>
          <p:nvPr/>
        </p:nvSpPr>
        <p:spPr bwMode="auto">
          <a:xfrm>
            <a:off x="1619250" y="6092825"/>
            <a:ext cx="6264275" cy="765175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2400">
                <a:solidFill>
                  <a:srgbClr val="FFFF00"/>
                </a:solidFill>
                <a:cs typeface="Arial" panose="020B0604020202020204" pitchFamily="34" charset="0"/>
              </a:rPr>
              <a:t>يكون تطور جملة كميائية اسرع كلما ارتفعت درجة الحرارة</a:t>
            </a:r>
            <a:endParaRPr lang="fr-FR" altLang="fr-FR" sz="24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1512" name="Oval 8"/>
          <p:cNvSpPr>
            <a:spLocks noChangeArrowheads="1"/>
          </p:cNvSpPr>
          <p:nvPr/>
        </p:nvSpPr>
        <p:spPr bwMode="auto">
          <a:xfrm>
            <a:off x="2339975" y="2997200"/>
            <a:ext cx="865188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21513" name="Oval 9"/>
          <p:cNvSpPr>
            <a:spLocks noChangeArrowheads="1"/>
          </p:cNvSpPr>
          <p:nvPr/>
        </p:nvSpPr>
        <p:spPr bwMode="auto">
          <a:xfrm>
            <a:off x="6227763" y="3068638"/>
            <a:ext cx="865187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268538" y="5373688"/>
            <a:ext cx="865187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21515" name="Oval 11"/>
          <p:cNvSpPr>
            <a:spLocks noChangeArrowheads="1"/>
          </p:cNvSpPr>
          <p:nvPr/>
        </p:nvSpPr>
        <p:spPr bwMode="auto">
          <a:xfrm>
            <a:off x="6156325" y="5516563"/>
            <a:ext cx="865188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21516" name="AutoShape 12"/>
          <p:cNvSpPr>
            <a:spLocks noChangeArrowheads="1"/>
          </p:cNvSpPr>
          <p:nvPr/>
        </p:nvSpPr>
        <p:spPr bwMode="auto">
          <a:xfrm>
            <a:off x="5759450" y="0"/>
            <a:ext cx="3384550" cy="765175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2400">
                <a:solidFill>
                  <a:srgbClr val="FFFF00"/>
                </a:solidFill>
                <a:cs typeface="Arial" panose="020B0604020202020204" pitchFamily="34" charset="0"/>
              </a:rPr>
              <a:t>العوامل الحركية </a:t>
            </a:r>
            <a:endParaRPr lang="fr-FR" altLang="fr-FR" sz="24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1619250" y="0"/>
            <a:ext cx="2376488" cy="765175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2400">
                <a:solidFill>
                  <a:srgbClr val="FFFF00"/>
                </a:solidFill>
                <a:cs typeface="Arial" panose="020B0604020202020204" pitchFamily="34" charset="0"/>
              </a:rPr>
              <a:t>تأثير الحرارة </a:t>
            </a:r>
            <a:endParaRPr lang="fr-FR" altLang="fr-FR" sz="24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1519" name="AutoShape 15"/>
          <p:cNvSpPr>
            <a:spLocks noChangeArrowheads="1"/>
          </p:cNvSpPr>
          <p:nvPr/>
        </p:nvSpPr>
        <p:spPr bwMode="auto">
          <a:xfrm>
            <a:off x="1476375" y="3141663"/>
            <a:ext cx="6048375" cy="1079500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SA" altLang="fr-FR" sz="2400">
                <a:solidFill>
                  <a:srgbClr val="FFFF00"/>
                </a:solidFill>
                <a:cs typeface="Arial" panose="020B0604020202020204" pitchFamily="34" charset="0"/>
              </a:rPr>
              <a:t>نسمي عاملا حركيا لتفاعل كيميائي كل ما يغير سرعة التفاعل </a:t>
            </a:r>
            <a:r>
              <a:rPr lang="ar-DZ" altLang="fr-FR" sz="240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endParaRPr lang="fr-FR" altLang="fr-FR" sz="24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1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1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1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2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  <p:bldP spid="21508" grpId="0" animBg="1"/>
      <p:bldP spid="21509" grpId="0" animBg="1"/>
      <p:bldP spid="21510" grpId="0" animBg="1"/>
      <p:bldP spid="21510" grpId="1" animBg="1"/>
      <p:bldP spid="21511" grpId="0" animBg="1"/>
      <p:bldP spid="21512" grpId="0" animBg="1"/>
      <p:bldP spid="21512" grpId="1" animBg="1"/>
      <p:bldP spid="21513" grpId="0" animBg="1"/>
      <p:bldP spid="21513" grpId="1" animBg="1"/>
      <p:bldP spid="21514" grpId="0" animBg="1"/>
      <p:bldP spid="21514" grpId="1" animBg="1"/>
      <p:bldP spid="21515" grpId="0" animBg="1"/>
      <p:bldP spid="21515" grpId="1" animBg="1"/>
      <p:bldP spid="21516" grpId="0" animBg="1"/>
      <p:bldP spid="21517" grpId="0" animBg="1"/>
      <p:bldP spid="21519" grpId="0" animBg="1"/>
      <p:bldP spid="2151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4102100" y="260350"/>
            <a:ext cx="4357688" cy="692150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تأثير التراكيز الأولية للمتفاعلات</a:t>
            </a:r>
            <a:endParaRPr lang="fr-FR" altLang="fr-FR" sz="2400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22531" name="Picture 3" descr="imag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698500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AutoShape 4"/>
          <p:cNvSpPr>
            <a:spLocks/>
          </p:cNvSpPr>
          <p:nvPr/>
        </p:nvSpPr>
        <p:spPr bwMode="auto">
          <a:xfrm>
            <a:off x="0" y="333375"/>
            <a:ext cx="1943100" cy="1295400"/>
          </a:xfrm>
          <a:prstGeom prst="borderCallout1">
            <a:avLst>
              <a:gd name="adj1" fmla="val 8824"/>
              <a:gd name="adj2" fmla="val 103921"/>
              <a:gd name="adj3" fmla="val 142278"/>
              <a:gd name="adj4" fmla="val 115278"/>
            </a:avLst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ar-DZ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 التراكيز الأولية للمتفاعلات</a:t>
            </a:r>
            <a:r>
              <a:rPr lang="fr-FR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 0.5mol/L</a:t>
            </a:r>
            <a:endParaRPr lang="fr-FR" altLang="fr-FR" sz="2400" b="1">
              <a:cs typeface="Arial" panose="020B0604020202020204" pitchFamily="34" charset="0"/>
            </a:endParaRP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1908175" y="2924175"/>
            <a:ext cx="865188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22534" name="AutoShape 6"/>
          <p:cNvSpPr>
            <a:spLocks/>
          </p:cNvSpPr>
          <p:nvPr/>
        </p:nvSpPr>
        <p:spPr bwMode="auto">
          <a:xfrm>
            <a:off x="5148263" y="188913"/>
            <a:ext cx="1619250" cy="1871662"/>
          </a:xfrm>
          <a:prstGeom prst="borderCallout1">
            <a:avLst>
              <a:gd name="adj1" fmla="val 6106"/>
              <a:gd name="adj2" fmla="val -4704"/>
              <a:gd name="adj3" fmla="val 102375"/>
              <a:gd name="adj4" fmla="val -133431"/>
            </a:avLst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rtl="1" eaLnBrk="1" hangingPunct="1"/>
            <a:r>
              <a:rPr lang="ar-DZ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 التراكيز الأولية للمتفاعلات</a:t>
            </a:r>
            <a:r>
              <a:rPr lang="fr-FR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1mol/L</a:t>
            </a:r>
            <a:r>
              <a:rPr lang="ar-DZ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endParaRPr lang="fr-FR" altLang="fr-FR" sz="2400" b="1">
              <a:cs typeface="Arial" panose="020B0604020202020204" pitchFamily="34" charset="0"/>
            </a:endParaRPr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5435600" y="3068638"/>
            <a:ext cx="865188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1979613" y="5300663"/>
            <a:ext cx="865187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5435600" y="5373688"/>
            <a:ext cx="865188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755650" y="5876925"/>
            <a:ext cx="7488238" cy="692150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2400" b="1">
                <a:solidFill>
                  <a:srgbClr val="FFFF00"/>
                </a:solidFill>
                <a:cs typeface="Arial" panose="020B0604020202020204" pitchFamily="34" charset="0"/>
              </a:rPr>
              <a:t>يكون تطور جملة كميائية اسرع كلما كانت التراكيز الأولية للمتفاعلات أكبر</a:t>
            </a:r>
            <a:endParaRPr lang="fr-FR" altLang="fr-FR" sz="2400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2124075" y="2205038"/>
            <a:ext cx="5976938" cy="2879725"/>
          </a:xfrm>
          <a:prstGeom prst="irregularSeal1">
            <a:avLst/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2800" b="1">
                <a:solidFill>
                  <a:srgbClr val="FFFF00"/>
                </a:solidFill>
                <a:cs typeface="Arial" panose="020B0604020202020204" pitchFamily="34" charset="0"/>
              </a:rPr>
              <a:t>لاحظ تطور اللون بمرور الزمن </a:t>
            </a:r>
            <a:r>
              <a:rPr lang="ar-DZ" altLang="fr-FR">
                <a:cs typeface="Arial" panose="020B0604020202020204" pitchFamily="34" charset="0"/>
              </a:rPr>
              <a:t> </a:t>
            </a:r>
            <a:endParaRPr lang="fr-FR" altLang="fr-FR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6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532" grpId="0" animBg="1"/>
      <p:bldP spid="22533" grpId="0" animBg="1"/>
      <p:bldP spid="22533" grpId="1" animBg="1"/>
      <p:bldP spid="22534" grpId="0" animBg="1"/>
      <p:bldP spid="22535" grpId="0" animBg="1"/>
      <p:bldP spid="22535" grpId="1" animBg="1"/>
      <p:bldP spid="22536" grpId="0" animBg="1"/>
      <p:bldP spid="22536" grpId="1" animBg="1"/>
      <p:bldP spid="22537" grpId="0" animBg="1"/>
      <p:bldP spid="22537" grpId="1" animBg="1"/>
      <p:bldP spid="22538" grpId="0" animBg="1"/>
      <p:bldP spid="22539" grpId="0" animBg="1"/>
      <p:bldP spid="22539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DZ" altLang="fr-FR" sz="3600">
                <a:solidFill>
                  <a:srgbClr val="FF0000"/>
                </a:solidFill>
              </a:rPr>
              <a:t>يصبح التفاعل الكميائي اسرع اذا كان الصدم فعالا وتوجه الأفراد الكميائية توجها سليما </a:t>
            </a:r>
            <a:endParaRPr lang="fr-FR" altLang="fr-FR" sz="3600">
              <a:solidFill>
                <a:srgbClr val="FF0000"/>
              </a:solidFill>
            </a:endParaRP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250825" y="1412875"/>
          <a:ext cx="1728788" cy="155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Package" showAsIcon="1" r:id="rId3" imgW="2301120" imgH="685440" progId="Package">
                  <p:embed/>
                </p:oleObj>
              </mc:Choice>
              <mc:Fallback>
                <p:oleObj name="Package" showAsIcon="1" r:id="rId3" imgW="2301120" imgH="685440" progId="Packag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412875"/>
                        <a:ext cx="1728788" cy="155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565400"/>
            <a:ext cx="295275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verb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verb" cmd="0">
                                      <p:cBhvr>
                                        <p:cTn id="11" dur="1" fill="hold"/>
                                        <p:tgtEl>
                                          <p:spTgt spid="235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00213"/>
            <a:ext cx="6516688" cy="451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476375" y="620713"/>
            <a:ext cx="5689600" cy="936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SA" altLang="fr-FR">
                <a:solidFill>
                  <a:srgbClr val="FF0000"/>
                </a:solidFill>
                <a:cs typeface="Arial" panose="020B0604020202020204" pitchFamily="34" charset="0"/>
              </a:rPr>
              <a:t>السرعة اللحظية للتفاعل : تحسب من منحنى   يمثل تغيرات التقدم</a:t>
            </a:r>
            <a:endParaRPr lang="fr-CH" altLang="fr-FR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ar-SA" altLang="fr-FR">
                <a:solidFill>
                  <a:srgbClr val="FF0000"/>
                </a:solidFill>
              </a:rPr>
              <a:t>بدلالة  الزمن</a:t>
            </a:r>
            <a:endParaRPr lang="fr-FR" altLang="fr-FR">
              <a:solidFill>
                <a:srgbClr val="FF0000"/>
              </a:solidFill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484438" y="98107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fr-CH" altLang="fr-FR"/>
              <a:t>X</a:t>
            </a:r>
            <a:endParaRPr lang="fr-FR" altLang="fr-FR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H="1">
            <a:off x="2051050" y="2781300"/>
            <a:ext cx="2160588" cy="13684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1979613" y="4292600"/>
            <a:ext cx="1944687" cy="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3924300" y="2924175"/>
            <a:ext cx="0" cy="144145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0"/>
            <a:ext cx="8229600" cy="252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r" rtl="1">
              <a:lnSpc>
                <a:spcPct val="90000"/>
              </a:lnSpc>
              <a:buFontTx/>
              <a:buNone/>
            </a:pP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نمزج محلول </a:t>
            </a:r>
            <a:r>
              <a:rPr lang="fr-CH" altLang="fr-FR" sz="2800">
                <a:solidFill>
                  <a:srgbClr val="0000CC"/>
                </a:solidFill>
                <a:cs typeface="Arial" panose="020B0604020202020204" pitchFamily="34" charset="0"/>
              </a:rPr>
              <a:t>s</a:t>
            </a:r>
            <a:r>
              <a:rPr lang="fr-CH" altLang="fr-FR" sz="2800" baseline="-25000">
                <a:solidFill>
                  <a:srgbClr val="0000CC"/>
                </a:solidFill>
                <a:cs typeface="Arial" panose="020B0604020202020204" pitchFamily="34" charset="0"/>
              </a:rPr>
              <a:t>1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من الماء الاكسجين 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H</a:t>
            </a:r>
            <a:r>
              <a:rPr lang="fr-CH" altLang="fr-FR" sz="2800" baseline="-25000">
                <a:solidFill>
                  <a:srgbClr val="FF3300"/>
                </a:solidFill>
                <a:cs typeface="Arial" panose="020B0604020202020204" pitchFamily="34" charset="0"/>
              </a:rPr>
              <a:t>2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O</a:t>
            </a:r>
            <a:r>
              <a:rPr lang="fr-CH" altLang="fr-FR" sz="2800" baseline="-25000">
                <a:solidFill>
                  <a:srgbClr val="FF3300"/>
                </a:solidFill>
                <a:cs typeface="Arial" panose="020B0604020202020204" pitchFamily="34" charset="0"/>
              </a:rPr>
              <a:t>2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حجمه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50ml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  </a:t>
            </a:r>
            <a:endParaRPr lang="fr-CH" altLang="fr-FR" sz="2800">
              <a:solidFill>
                <a:srgbClr val="0000CC"/>
              </a:solidFill>
              <a:cs typeface="Arial" panose="020B0604020202020204" pitchFamily="34" charset="0"/>
            </a:endParaRPr>
          </a:p>
          <a:p>
            <a:pPr algn="r" rtl="1">
              <a:lnSpc>
                <a:spcPct val="90000"/>
              </a:lnSpc>
              <a:buFontTx/>
              <a:buNone/>
            </a:pP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   وتركيزه المولي   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C</a:t>
            </a:r>
            <a:r>
              <a:rPr lang="fr-CH" altLang="fr-FR" sz="2800" baseline="-25000">
                <a:solidFill>
                  <a:srgbClr val="FF3300"/>
                </a:solidFill>
                <a:cs typeface="Arial" panose="020B0604020202020204" pitchFamily="34" charset="0"/>
              </a:rPr>
              <a:t>1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=56 10</a:t>
            </a:r>
            <a:r>
              <a:rPr lang="fr-CH" altLang="fr-FR" sz="2800" baseline="30000">
                <a:solidFill>
                  <a:srgbClr val="FF3300"/>
                </a:solidFill>
                <a:cs typeface="Arial" panose="020B0604020202020204" pitchFamily="34" charset="0"/>
              </a:rPr>
              <a:t>-3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 mol/L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                     </a:t>
            </a:r>
            <a:endParaRPr lang="fr-CH" altLang="fr-FR" sz="2800">
              <a:solidFill>
                <a:srgbClr val="0000CC"/>
              </a:solidFill>
              <a:cs typeface="Arial" panose="020B0604020202020204" pitchFamily="34" charset="0"/>
            </a:endParaRPr>
          </a:p>
          <a:p>
            <a:pPr algn="ctr" rtl="1">
              <a:lnSpc>
                <a:spcPct val="90000"/>
              </a:lnSpc>
              <a:buFontTx/>
              <a:buNone/>
            </a:pPr>
            <a:r>
              <a:rPr lang="ar-SA" altLang="fr-FR" sz="2800">
                <a:solidFill>
                  <a:srgbClr val="3333FF"/>
                </a:solidFill>
                <a:cs typeface="Arial" panose="020B0604020202020204" pitchFamily="34" charset="0"/>
              </a:rPr>
              <a:t>مع</a:t>
            </a:r>
            <a:r>
              <a:rPr lang="ar-SA" altLang="fr-FR" sz="2800">
                <a:solidFill>
                  <a:srgbClr val="FF3300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1ml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 من حمض الكبريت تركيزه المولي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3mol/L</a:t>
            </a:r>
            <a:r>
              <a:rPr lang="ar-SA" altLang="fr-FR" sz="2800">
                <a:solidFill>
                  <a:srgbClr val="FF3300"/>
                </a:solidFill>
                <a:cs typeface="Arial" panose="020B0604020202020204" pitchFamily="34" charset="0"/>
              </a:rPr>
              <a:t> 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ثم نخلط المزيج مع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50ml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محلول </a:t>
            </a:r>
            <a:r>
              <a:rPr lang="fr-CH" altLang="fr-FR" sz="2800">
                <a:solidFill>
                  <a:srgbClr val="0000CC"/>
                </a:solidFill>
                <a:cs typeface="Arial" panose="020B0604020202020204" pitchFamily="34" charset="0"/>
              </a:rPr>
              <a:t>S</a:t>
            </a:r>
            <a:r>
              <a:rPr lang="fr-CH" altLang="fr-FR" sz="2800" baseline="-25000">
                <a:solidFill>
                  <a:srgbClr val="0000CC"/>
                </a:solidFill>
                <a:cs typeface="Arial" panose="020B0604020202020204" pitchFamily="34" charset="0"/>
              </a:rPr>
              <a:t>2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من يود البوتاسيوم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(aq)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K</a:t>
            </a:r>
            <a:r>
              <a:rPr lang="fr-CH" altLang="fr-FR" sz="2800" baseline="30000">
                <a:solidFill>
                  <a:srgbClr val="FF3300"/>
                </a:solidFill>
                <a:cs typeface="Arial" panose="020B0604020202020204" pitchFamily="34" charset="0"/>
              </a:rPr>
              <a:t>+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(aq)+I</a:t>
            </a:r>
            <a:r>
              <a:rPr lang="fr-CH" altLang="fr-FR" sz="2800" baseline="30000">
                <a:solidFill>
                  <a:srgbClr val="FF3300"/>
                </a:solidFill>
                <a:cs typeface="Arial" panose="020B0604020202020204" pitchFamily="34" charset="0"/>
              </a:rPr>
              <a:t>-</a:t>
            </a:r>
            <a:r>
              <a:rPr lang="ar-SA" altLang="fr-FR" sz="2800" baseline="30000">
                <a:solidFill>
                  <a:srgbClr val="0000CC"/>
                </a:solidFill>
                <a:cs typeface="Arial" panose="020B0604020202020204" pitchFamily="34" charset="0"/>
              </a:rPr>
              <a:t> 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تركيزه المولي</a:t>
            </a:r>
            <a:r>
              <a:rPr lang="ar-SA" altLang="fr-FR" sz="2800" baseline="30000">
                <a:solidFill>
                  <a:srgbClr val="0000CC"/>
                </a:solidFill>
                <a:cs typeface="Arial" panose="020B0604020202020204" pitchFamily="34" charset="0"/>
              </a:rPr>
              <a:t> 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C</a:t>
            </a:r>
            <a:r>
              <a:rPr lang="fr-CH" altLang="fr-FR" sz="2800" baseline="-25000">
                <a:solidFill>
                  <a:srgbClr val="FF3300"/>
                </a:solidFill>
                <a:cs typeface="Arial" panose="020B0604020202020204" pitchFamily="34" charset="0"/>
              </a:rPr>
              <a:t>2</a:t>
            </a:r>
            <a:r>
              <a:rPr lang="fr-CH" altLang="fr-FR" sz="2800">
                <a:solidFill>
                  <a:srgbClr val="FF3300"/>
                </a:solidFill>
                <a:cs typeface="Arial" panose="020B0604020202020204" pitchFamily="34" charset="0"/>
              </a:rPr>
              <a:t>=0.2 mol/L</a:t>
            </a:r>
            <a:r>
              <a:rPr lang="ar-SA" altLang="fr-FR" sz="2800">
                <a:solidFill>
                  <a:srgbClr val="0000CC"/>
                </a:solidFill>
                <a:cs typeface="Arial" panose="020B0604020202020204" pitchFamily="34" charset="0"/>
              </a:rPr>
              <a:t> </a:t>
            </a:r>
            <a:endParaRPr lang="fr-FR" altLang="fr-FR" sz="2800">
              <a:solidFill>
                <a:srgbClr val="0000CC"/>
              </a:solidFill>
              <a:cs typeface="Arial" panose="020B0604020202020204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475"/>
            <a:ext cx="9144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m_finger_poi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50323">
            <a:off x="1044575" y="2492375"/>
            <a:ext cx="86201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042988" y="3860800"/>
            <a:ext cx="7272337" cy="908050"/>
          </a:xfrm>
          <a:prstGeom prst="rect">
            <a:avLst/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3600">
                <a:solidFill>
                  <a:srgbClr val="FFFF00"/>
                </a:solidFill>
                <a:cs typeface="Arial" panose="020B0604020202020204" pitchFamily="34" charset="0"/>
              </a:rPr>
              <a:t>الـــــمحاليل المـــــــستعملة في الــــــــــتجربة</a:t>
            </a:r>
            <a:endParaRPr lang="fr-FR" altLang="fr-FR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68313" y="0"/>
            <a:ext cx="8496300" cy="836613"/>
          </a:xfrm>
          <a:prstGeom prst="rect">
            <a:avLst/>
          </a:prstGeom>
          <a:solidFill>
            <a:srgbClr val="4F28B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DZ" altLang="fr-FR" sz="3600">
                <a:solidFill>
                  <a:srgbClr val="FFFF00"/>
                </a:solidFill>
                <a:cs typeface="Arial" panose="020B0604020202020204" pitchFamily="34" charset="0"/>
              </a:rPr>
              <a:t>الــــمتابعة الـــــزمنية لــــــتطور جملة كـــــــــــــميائية</a:t>
            </a:r>
            <a:endParaRPr lang="fr-FR" altLang="fr-FR" sz="36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  <p:bldP spid="8199" grpId="0" uiExpand="1" animBg="1"/>
      <p:bldP spid="8199" grpId="1" animBg="1"/>
      <p:bldP spid="8200" grpId="0" animBg="1"/>
      <p:bldP spid="820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198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ar-DZ" altLang="fr-FR" sz="3200">
              <a:solidFill>
                <a:srgbClr val="4F28B2"/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ar-DZ" altLang="fr-FR" sz="3200">
                <a:solidFill>
                  <a:srgbClr val="4F28B2"/>
                </a:solidFill>
                <a:cs typeface="Arial" panose="020B0604020202020204" pitchFamily="34" charset="0"/>
              </a:rPr>
              <a:t> نمزج المح</a:t>
            </a:r>
            <a:r>
              <a:rPr lang="ar-SA" altLang="fr-FR" sz="3200">
                <a:solidFill>
                  <a:srgbClr val="4F28B2"/>
                </a:solidFill>
                <a:cs typeface="Arial" panose="020B0604020202020204" pitchFamily="34" charset="0"/>
              </a:rPr>
              <a:t>ا</a:t>
            </a:r>
            <a:r>
              <a:rPr lang="ar-DZ" altLang="fr-FR" sz="3200">
                <a:solidFill>
                  <a:srgbClr val="4F28B2"/>
                </a:solidFill>
                <a:cs typeface="Arial" panose="020B0604020202020204" pitchFamily="34" charset="0"/>
              </a:rPr>
              <a:t>ليل ونشغل الكرونومتر نلاحظ ان التفاعل بطيء </a:t>
            </a:r>
            <a:r>
              <a:rPr lang="ar-SA" altLang="fr-FR" sz="3200">
                <a:solidFill>
                  <a:srgbClr val="4F28B2"/>
                </a:solidFill>
                <a:cs typeface="Arial" panose="020B0604020202020204" pitchFamily="34" charset="0"/>
              </a:rPr>
              <a:t>و</a:t>
            </a:r>
            <a:r>
              <a:rPr lang="ar-DZ" altLang="fr-FR" sz="3200">
                <a:solidFill>
                  <a:srgbClr val="4F28B2"/>
                </a:solidFill>
                <a:cs typeface="Arial" panose="020B0604020202020204" pitchFamily="34" charset="0"/>
              </a:rPr>
              <a:t> يستمر</a:t>
            </a:r>
          </a:p>
          <a:p>
            <a:pPr algn="ctr" rtl="1" eaLnBrk="1" hangingPunct="1"/>
            <a:r>
              <a:rPr lang="ar-DZ" altLang="fr-FR" sz="3200">
                <a:solidFill>
                  <a:srgbClr val="4F28B2"/>
                </a:solidFill>
                <a:cs typeface="Arial" panose="020B0604020202020204" pitchFamily="34" charset="0"/>
              </a:rPr>
              <a:t>في التطور</a:t>
            </a:r>
            <a:endParaRPr lang="fr-FR" altLang="fr-FR" sz="3200">
              <a:solidFill>
                <a:srgbClr val="4F28B2"/>
              </a:solidFill>
              <a:cs typeface="Arial" panose="020B0604020202020204" pitchFamily="34" charset="0"/>
            </a:endParaRPr>
          </a:p>
        </p:txBody>
      </p:sp>
      <p:pic>
        <p:nvPicPr>
          <p:cNvPr id="10243" name="Picture 3" descr="imag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49500"/>
            <a:ext cx="8964612" cy="338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1331913" y="4797425"/>
            <a:ext cx="865187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0246" name="Oval 6"/>
          <p:cNvSpPr>
            <a:spLocks noChangeArrowheads="1"/>
          </p:cNvSpPr>
          <p:nvPr/>
        </p:nvSpPr>
        <p:spPr bwMode="auto">
          <a:xfrm>
            <a:off x="3563938" y="4868863"/>
            <a:ext cx="865187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6156325" y="4868863"/>
            <a:ext cx="865188" cy="431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fr-FR" altLang="fr-FR" b="1">
                <a:solidFill>
                  <a:srgbClr val="FFFF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>
          <a:xfrm>
            <a:off x="468313" y="5589588"/>
            <a:ext cx="8229600" cy="922337"/>
          </a:xfrm>
          <a:noFill/>
          <a:ln/>
        </p:spPr>
        <p:txBody>
          <a:bodyPr/>
          <a:lstStyle/>
          <a:p>
            <a:r>
              <a:rPr lang="ar-DZ" altLang="fr-FR"/>
              <a:t>تطور الجملة الكميائية : لتشكل ثنائي اليود </a:t>
            </a:r>
            <a:endParaRPr lang="fr-FR" altLang="fr-FR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179388" y="5805488"/>
            <a:ext cx="8640762" cy="6477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1" eaLnBrk="1" hangingPunct="1"/>
            <a:r>
              <a:rPr lang="ar-SA" altLang="fr-FR" sz="3200">
                <a:solidFill>
                  <a:srgbClr val="3333FF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ثنائي اليود جسم صلب ولما نحله نحصل على محلول اليود</a:t>
            </a:r>
            <a:r>
              <a:rPr lang="fr-CH" altLang="fr-FR" sz="2400">
                <a:solidFill>
                  <a:srgbClr val="3333FF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(aq)</a:t>
            </a:r>
            <a:r>
              <a:rPr lang="ar-SA" altLang="fr-FR" sz="3200">
                <a:solidFill>
                  <a:srgbClr val="3333FF"/>
                </a:solidFill>
                <a:latin typeface="Segoe Print" panose="02000600000000000000" pitchFamily="2" charset="0"/>
                <a:cs typeface="Arial" panose="020B0604020202020204" pitchFamily="34" charset="0"/>
              </a:rPr>
              <a:t> </a:t>
            </a:r>
            <a:r>
              <a:rPr lang="fr-CH" altLang="fr-FR" sz="3200">
                <a:solidFill>
                  <a:srgbClr val="3333FF"/>
                </a:solidFill>
                <a:cs typeface="Arial" panose="020B0604020202020204" pitchFamily="34" charset="0"/>
              </a:rPr>
              <a:t>I</a:t>
            </a:r>
            <a:r>
              <a:rPr lang="fr-CH" altLang="fr-FR" sz="3200" baseline="-25000">
                <a:solidFill>
                  <a:srgbClr val="3333FF"/>
                </a:solidFill>
                <a:cs typeface="Arial" panose="020B0604020202020204" pitchFamily="34" charset="0"/>
              </a:rPr>
              <a:t>2</a:t>
            </a:r>
            <a:endParaRPr lang="fr-FR" altLang="fr-FR" sz="3200" baseline="-25000">
              <a:solidFill>
                <a:srgbClr val="3333FF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5" grpId="0" animBg="1"/>
      <p:bldP spid="10245" grpId="1" animBg="1"/>
      <p:bldP spid="10246" grpId="0" animBg="1"/>
      <p:bldP spid="10246" grpId="1" animBg="1"/>
      <p:bldP spid="10247" grpId="0" animBg="1"/>
      <p:bldP spid="10247" grpId="1" animBg="1"/>
      <p:bldP spid="10249" grpId="0"/>
      <p:bldP spid="10251" grpId="0" animBg="1"/>
      <p:bldP spid="1025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8200"/>
            </a:gs>
            <a:gs pos="5001">
              <a:srgbClr val="FF0000"/>
            </a:gs>
            <a:gs pos="17501">
              <a:srgbClr val="BA0066"/>
            </a:gs>
            <a:gs pos="35000">
              <a:srgbClr val="66008F"/>
            </a:gs>
            <a:gs pos="50000">
              <a:srgbClr val="000082"/>
            </a:gs>
            <a:gs pos="65000">
              <a:srgbClr val="66008F"/>
            </a:gs>
            <a:gs pos="82500">
              <a:srgbClr val="BA0066"/>
            </a:gs>
            <a:gs pos="95000">
              <a:srgbClr val="FF0000"/>
            </a:gs>
            <a:gs pos="100000">
              <a:srgbClr val="FF82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131" name="Group 267"/>
          <p:cNvGraphicFramePr>
            <a:graphicFrameLocks noGrp="1"/>
          </p:cNvGraphicFramePr>
          <p:nvPr>
            <p:ph/>
          </p:nvPr>
        </p:nvGraphicFramePr>
        <p:xfrm>
          <a:off x="250825" y="1844675"/>
          <a:ext cx="8753475" cy="4318000"/>
        </p:xfrm>
        <a:graphic>
          <a:graphicData uri="http://schemas.openxmlformats.org/drawingml/2006/table">
            <a:tbl>
              <a:tblPr/>
              <a:tblGrid>
                <a:gridCol w="1128713">
                  <a:extLst>
                    <a:ext uri="{9D8B030D-6E8A-4147-A177-3AD203B41FA5}">
                      <a16:colId xmlns:a16="http://schemas.microsoft.com/office/drawing/2014/main" val="1714804964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3902589055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694640030"/>
                    </a:ext>
                  </a:extLst>
                </a:gridCol>
                <a:gridCol w="392113">
                  <a:extLst>
                    <a:ext uri="{9D8B030D-6E8A-4147-A177-3AD203B41FA5}">
                      <a16:colId xmlns:a16="http://schemas.microsoft.com/office/drawing/2014/main" val="999178605"/>
                    </a:ext>
                  </a:extLst>
                </a:gridCol>
                <a:gridCol w="1616075">
                  <a:extLst>
                    <a:ext uri="{9D8B030D-6E8A-4147-A177-3AD203B41FA5}">
                      <a16:colId xmlns:a16="http://schemas.microsoft.com/office/drawing/2014/main" val="1821688752"/>
                    </a:ext>
                  </a:extLst>
                </a:gridCol>
                <a:gridCol w="182562">
                  <a:extLst>
                    <a:ext uri="{9D8B030D-6E8A-4147-A177-3AD203B41FA5}">
                      <a16:colId xmlns:a16="http://schemas.microsoft.com/office/drawing/2014/main" val="998037207"/>
                    </a:ext>
                  </a:extLst>
                </a:gridCol>
                <a:gridCol w="898525">
                  <a:extLst>
                    <a:ext uri="{9D8B030D-6E8A-4147-A177-3AD203B41FA5}">
                      <a16:colId xmlns:a16="http://schemas.microsoft.com/office/drawing/2014/main" val="1880155849"/>
                    </a:ext>
                  </a:extLst>
                </a:gridCol>
                <a:gridCol w="182563">
                  <a:extLst>
                    <a:ext uri="{9D8B030D-6E8A-4147-A177-3AD203B41FA5}">
                      <a16:colId xmlns:a16="http://schemas.microsoft.com/office/drawing/2014/main" val="1507994353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1327954743"/>
                    </a:ext>
                  </a:extLst>
                </a:gridCol>
                <a:gridCol w="969962">
                  <a:extLst>
                    <a:ext uri="{9D8B030D-6E8A-4147-A177-3AD203B41FA5}">
                      <a16:colId xmlns:a16="http://schemas.microsoft.com/office/drawing/2014/main" val="1534250366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المعادلة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  H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ar-SA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 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       2I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-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2H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 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H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aq)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8934258"/>
                  </a:ext>
                </a:extLst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الجملة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التقدم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8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كمية المادة</a:t>
                      </a: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068572"/>
                  </a:ext>
                </a:extLst>
              </a:tr>
              <a:tr h="912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الجملة الابتدائية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fr-F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24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2.8 10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-3</a:t>
                      </a:r>
                      <a:endParaRPr kumimoji="0" lang="fr-FR" altLang="fr-F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kumimoji="0" lang="fr-CH" altLang="fr-F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endParaRPr kumimoji="0" lang="fr-FR" altLang="fr-FR" sz="20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784172"/>
                  </a:ext>
                </a:extLst>
              </a:tr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 الجملة الانتقالية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2.8 10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-3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_ X</a:t>
                      </a: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kumimoji="0" lang="fr-CH" altLang="fr-F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-2_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2X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79077"/>
                  </a:ext>
                </a:extLst>
              </a:tr>
              <a:tr h="989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 الجملة الأعظمية 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max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2.8 10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-3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_ X</a:t>
                      </a:r>
                      <a:r>
                        <a:rPr kumimoji="0" lang="fr-CH" altLang="fr-F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max</a:t>
                      </a:r>
                      <a:endParaRPr kumimoji="0" lang="fr-FR" altLang="fr-FR" sz="20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kumimoji="0" lang="fr-CH" altLang="fr-F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-2_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2X</a:t>
                      </a:r>
                      <a:r>
                        <a:rPr kumimoji="0" lang="fr-CH" altLang="fr-F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max</a:t>
                      </a:r>
                      <a:endParaRPr kumimoji="0" lang="fr-FR" altLang="fr-FR" sz="20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max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5852"/>
                  </a:ext>
                </a:extLst>
              </a:tr>
            </a:tbl>
          </a:graphicData>
        </a:graphic>
      </p:graphicFrame>
      <p:sp>
        <p:nvSpPr>
          <p:cNvPr id="37004" name="Oval 140"/>
          <p:cNvSpPr>
            <a:spLocks noChangeArrowheads="1"/>
          </p:cNvSpPr>
          <p:nvPr/>
        </p:nvSpPr>
        <p:spPr bwMode="auto">
          <a:xfrm>
            <a:off x="0" y="6092825"/>
            <a:ext cx="3995738" cy="765175"/>
          </a:xfrm>
          <a:prstGeom prst="ellipse">
            <a:avLst/>
          </a:prstGeom>
          <a:solidFill>
            <a:srgbClr val="0000FF"/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>
                <a:solidFill>
                  <a:srgbClr val="FFFF00"/>
                </a:solidFill>
                <a:cs typeface="Arial" panose="020B0604020202020204" pitchFamily="34" charset="0"/>
              </a:rPr>
              <a:t> معادلة كمية المادة المتبقية في الوسط التفاعلي </a:t>
            </a:r>
            <a:endParaRPr lang="fr-FR" altLang="fr-FR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grpSp>
        <p:nvGrpSpPr>
          <p:cNvPr id="37127" name="Group 263"/>
          <p:cNvGrpSpPr>
            <a:grpSpLocks/>
          </p:cNvGrpSpPr>
          <p:nvPr/>
        </p:nvGrpSpPr>
        <p:grpSpPr bwMode="auto">
          <a:xfrm>
            <a:off x="6227763" y="3500438"/>
            <a:ext cx="2592387" cy="2519362"/>
            <a:chOff x="3697" y="2205"/>
            <a:chExt cx="1633" cy="1587"/>
          </a:xfrm>
        </p:grpSpPr>
        <p:sp>
          <p:nvSpPr>
            <p:cNvPr id="36931" name="Line 67"/>
            <p:cNvSpPr>
              <a:spLocks noChangeShapeType="1"/>
            </p:cNvSpPr>
            <p:nvPr/>
          </p:nvSpPr>
          <p:spPr bwMode="auto">
            <a:xfrm flipH="1">
              <a:off x="3697" y="2341"/>
              <a:ext cx="363" cy="14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6932" name="Line 68"/>
            <p:cNvSpPr>
              <a:spLocks noChangeShapeType="1"/>
            </p:cNvSpPr>
            <p:nvPr/>
          </p:nvSpPr>
          <p:spPr bwMode="auto">
            <a:xfrm flipH="1">
              <a:off x="4876" y="2205"/>
              <a:ext cx="454" cy="1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000" name="Oval 136"/>
          <p:cNvSpPr>
            <a:spLocks noChangeArrowheads="1"/>
          </p:cNvSpPr>
          <p:nvPr/>
        </p:nvSpPr>
        <p:spPr bwMode="auto">
          <a:xfrm>
            <a:off x="2268538" y="5084763"/>
            <a:ext cx="1655762" cy="7207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07" name="Oval 143"/>
          <p:cNvSpPr>
            <a:spLocks noChangeArrowheads="1"/>
          </p:cNvSpPr>
          <p:nvPr/>
        </p:nvSpPr>
        <p:spPr bwMode="auto">
          <a:xfrm>
            <a:off x="4067175" y="5084763"/>
            <a:ext cx="1655763" cy="720725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09" name="Oval 145"/>
          <p:cNvSpPr>
            <a:spLocks noChangeArrowheads="1"/>
          </p:cNvSpPr>
          <p:nvPr/>
        </p:nvSpPr>
        <p:spPr bwMode="auto">
          <a:xfrm>
            <a:off x="7019925" y="5229225"/>
            <a:ext cx="719138" cy="4318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7010" name="Oval 146"/>
          <p:cNvSpPr>
            <a:spLocks noChangeArrowheads="1"/>
          </p:cNvSpPr>
          <p:nvPr/>
        </p:nvSpPr>
        <p:spPr bwMode="auto">
          <a:xfrm>
            <a:off x="4572000" y="6065838"/>
            <a:ext cx="3600450" cy="7921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1"/>
            <a:r>
              <a:rPr lang="ar-SA" altLang="fr-FR">
                <a:solidFill>
                  <a:srgbClr val="FFFF00"/>
                </a:solidFill>
                <a:cs typeface="Arial" panose="020B0604020202020204" pitchFamily="34" charset="0"/>
              </a:rPr>
              <a:t>كمية المادة </a:t>
            </a:r>
            <a:r>
              <a:rPr lang="fr-CH" altLang="fr-FR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r>
              <a:rPr lang="ar-SA" altLang="fr-FR">
                <a:solidFill>
                  <a:srgbClr val="FFFF00"/>
                </a:solidFill>
                <a:cs typeface="Arial" panose="020B0604020202020204" pitchFamily="34" charset="0"/>
              </a:rPr>
              <a:t>المتشكلة في الوسط التفاعلي  </a:t>
            </a:r>
            <a:r>
              <a:rPr lang="fr-CH" altLang="fr-FR">
                <a:solidFill>
                  <a:srgbClr val="FFFF00"/>
                </a:solidFill>
              </a:rPr>
              <a:t>n(I</a:t>
            </a:r>
            <a:r>
              <a:rPr lang="fr-CH" altLang="fr-FR" baseline="-25000">
                <a:solidFill>
                  <a:srgbClr val="FFFF00"/>
                </a:solidFill>
              </a:rPr>
              <a:t>2</a:t>
            </a:r>
            <a:r>
              <a:rPr lang="fr-CH" altLang="fr-FR">
                <a:solidFill>
                  <a:srgbClr val="FFFF00"/>
                </a:solidFill>
              </a:rPr>
              <a:t>)</a:t>
            </a:r>
            <a:r>
              <a:rPr lang="ar-SA" altLang="fr-FR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  <a:endParaRPr lang="fr-FR" altLang="fr-FR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grpSp>
        <p:nvGrpSpPr>
          <p:cNvPr id="37107" name="Group 243"/>
          <p:cNvGrpSpPr>
            <a:grpSpLocks/>
          </p:cNvGrpSpPr>
          <p:nvPr/>
        </p:nvGrpSpPr>
        <p:grpSpPr bwMode="auto">
          <a:xfrm>
            <a:off x="1979613" y="5661025"/>
            <a:ext cx="2520950" cy="720725"/>
            <a:chOff x="1474" y="3475"/>
            <a:chExt cx="1360" cy="454"/>
          </a:xfrm>
        </p:grpSpPr>
        <p:sp>
          <p:nvSpPr>
            <p:cNvPr id="37003" name="Line 139"/>
            <p:cNvSpPr>
              <a:spLocks noChangeShapeType="1"/>
            </p:cNvSpPr>
            <p:nvPr/>
          </p:nvSpPr>
          <p:spPr bwMode="auto">
            <a:xfrm flipH="1">
              <a:off x="1474" y="3475"/>
              <a:ext cx="408" cy="36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7011" name="Line 147"/>
            <p:cNvSpPr>
              <a:spLocks noChangeShapeType="1"/>
            </p:cNvSpPr>
            <p:nvPr/>
          </p:nvSpPr>
          <p:spPr bwMode="auto">
            <a:xfrm flipH="1">
              <a:off x="2109" y="3566"/>
              <a:ext cx="725" cy="363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7012" name="Line 148"/>
          <p:cNvSpPr>
            <a:spLocks noChangeShapeType="1"/>
          </p:cNvSpPr>
          <p:nvPr/>
        </p:nvSpPr>
        <p:spPr bwMode="auto">
          <a:xfrm flipH="1">
            <a:off x="6084888" y="5516563"/>
            <a:ext cx="935037" cy="5762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aphicFrame>
        <p:nvGraphicFramePr>
          <p:cNvPr id="37103" name="Group 239"/>
          <p:cNvGraphicFramePr>
            <a:graphicFrameLocks noGrp="1"/>
          </p:cNvGraphicFramePr>
          <p:nvPr/>
        </p:nvGraphicFramePr>
        <p:xfrm>
          <a:off x="827088" y="333375"/>
          <a:ext cx="7246937" cy="1395413"/>
        </p:xfrm>
        <a:graphic>
          <a:graphicData uri="http://schemas.openxmlformats.org/drawingml/2006/table">
            <a:tbl>
              <a:tblPr/>
              <a:tblGrid>
                <a:gridCol w="1811337">
                  <a:extLst>
                    <a:ext uri="{9D8B030D-6E8A-4147-A177-3AD203B41FA5}">
                      <a16:colId xmlns:a16="http://schemas.microsoft.com/office/drawing/2014/main" val="42967852"/>
                    </a:ext>
                  </a:extLst>
                </a:gridCol>
                <a:gridCol w="1812925">
                  <a:extLst>
                    <a:ext uri="{9D8B030D-6E8A-4147-A177-3AD203B41FA5}">
                      <a16:colId xmlns:a16="http://schemas.microsoft.com/office/drawing/2014/main" val="5542248"/>
                    </a:ext>
                  </a:extLst>
                </a:gridCol>
                <a:gridCol w="1811338">
                  <a:extLst>
                    <a:ext uri="{9D8B030D-6E8A-4147-A177-3AD203B41FA5}">
                      <a16:colId xmlns:a16="http://schemas.microsoft.com/office/drawing/2014/main" val="1604396597"/>
                    </a:ext>
                  </a:extLst>
                </a:gridCol>
                <a:gridCol w="1811337">
                  <a:extLst>
                    <a:ext uri="{9D8B030D-6E8A-4147-A177-3AD203B41FA5}">
                      <a16:colId xmlns:a16="http://schemas.microsoft.com/office/drawing/2014/main" val="249028859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الفرد الكيميائي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-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H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H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endParaRPr kumimoji="0" lang="fr-FR" altLang="fr-FR" sz="1800" b="0" i="0" u="none" strike="noStrike" cap="none" normalizeH="0" baseline="30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5935904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كمية المادة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(mlmol)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2.8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345417"/>
                  </a:ext>
                </a:extLst>
              </a:tr>
            </a:tbl>
          </a:graphicData>
        </a:graphic>
      </p:graphicFrame>
      <p:sp>
        <p:nvSpPr>
          <p:cNvPr id="37104" name="Oval 240"/>
          <p:cNvSpPr>
            <a:spLocks noChangeArrowheads="1"/>
          </p:cNvSpPr>
          <p:nvPr/>
        </p:nvSpPr>
        <p:spPr bwMode="auto">
          <a:xfrm>
            <a:off x="2916238" y="2205038"/>
            <a:ext cx="3529012" cy="720725"/>
          </a:xfrm>
          <a:prstGeom prst="ellipse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400">
                <a:solidFill>
                  <a:srgbClr val="FFFF00"/>
                </a:solidFill>
                <a:cs typeface="Arial" panose="020B0604020202020204" pitchFamily="34" charset="0"/>
              </a:rPr>
              <a:t>ننشئ جدول تقدم التفاعل </a:t>
            </a:r>
            <a:endParaRPr lang="fr-FR" altLang="fr-FR" sz="24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37105" name="Oval 241"/>
          <p:cNvSpPr>
            <a:spLocks noChangeArrowheads="1"/>
          </p:cNvSpPr>
          <p:nvPr/>
        </p:nvSpPr>
        <p:spPr bwMode="auto">
          <a:xfrm>
            <a:off x="1403350" y="765175"/>
            <a:ext cx="5473700" cy="1006475"/>
          </a:xfrm>
          <a:prstGeom prst="ellipse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fr-FR" sz="2800">
                <a:solidFill>
                  <a:srgbClr val="FFFF00"/>
                </a:solidFill>
                <a:cs typeface="Arial" panose="020B0604020202020204" pitchFamily="34" charset="0"/>
              </a:rPr>
              <a:t>نحسب كمية المادة الابتدائية للمحاليل المستعملة</a:t>
            </a:r>
            <a:endParaRPr lang="fr-FR" altLang="fr-FR" sz="28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37109" name="AutoShape 245"/>
          <p:cNvSpPr>
            <a:spLocks noChangeArrowheads="1"/>
          </p:cNvSpPr>
          <p:nvPr/>
        </p:nvSpPr>
        <p:spPr bwMode="auto">
          <a:xfrm>
            <a:off x="2627313" y="2997200"/>
            <a:ext cx="4211637" cy="2160588"/>
          </a:xfrm>
          <a:prstGeom prst="wedgeRoundRectCallout">
            <a:avLst>
              <a:gd name="adj1" fmla="val -36278"/>
              <a:gd name="adj2" fmla="val 26269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ar-SA" altLang="fr-FR" sz="2800">
                <a:solidFill>
                  <a:srgbClr val="FFFF00"/>
                </a:solidFill>
                <a:cs typeface="Arial" panose="020B0604020202020204" pitchFamily="34" charset="0"/>
              </a:rPr>
              <a:t>يمكن معرفة المتفاعل المُحد الذي سيوقف هذا التحول الكيميائي</a:t>
            </a:r>
            <a:endParaRPr lang="fr-FR" altLang="fr-FR"/>
          </a:p>
        </p:txBody>
      </p:sp>
      <p:sp>
        <p:nvSpPr>
          <p:cNvPr id="37110" name="Text Box 246"/>
          <p:cNvSpPr txBox="1">
            <a:spLocks noChangeArrowheads="1"/>
          </p:cNvSpPr>
          <p:nvPr/>
        </p:nvSpPr>
        <p:spPr bwMode="auto">
          <a:xfrm>
            <a:off x="2843213" y="4005263"/>
            <a:ext cx="2808287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>
                <a:solidFill>
                  <a:srgbClr val="FFFF00"/>
                </a:solidFill>
              </a:rPr>
              <a:t>2.8 10</a:t>
            </a:r>
            <a:r>
              <a:rPr lang="fr-CH" altLang="fr-FR" baseline="30000">
                <a:solidFill>
                  <a:srgbClr val="FFFF00"/>
                </a:solidFill>
              </a:rPr>
              <a:t>-3</a:t>
            </a:r>
            <a:r>
              <a:rPr lang="fr-CH" altLang="fr-FR">
                <a:solidFill>
                  <a:srgbClr val="FFFF00"/>
                </a:solidFill>
              </a:rPr>
              <a:t>_ Xmax</a:t>
            </a:r>
            <a:r>
              <a:rPr lang="fr-CH" altLang="fr-FR">
                <a:solidFill>
                  <a:srgbClr val="FFFF00"/>
                </a:solidFill>
                <a:cs typeface="Arial" panose="020B0604020202020204" pitchFamily="34" charset="0"/>
              </a:rPr>
              <a:t>=0</a:t>
            </a:r>
            <a:endParaRPr lang="ar-SA" altLang="fr-FR">
              <a:solidFill>
                <a:srgbClr val="FFFF00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fr-CH" altLang="fr-FR">
                <a:solidFill>
                  <a:srgbClr val="FFFF00"/>
                </a:solidFill>
              </a:rPr>
              <a:t>10</a:t>
            </a:r>
            <a:r>
              <a:rPr lang="fr-CH" altLang="fr-FR" baseline="30000">
                <a:solidFill>
                  <a:srgbClr val="FFFF00"/>
                </a:solidFill>
              </a:rPr>
              <a:t>-2</a:t>
            </a:r>
            <a:r>
              <a:rPr lang="fr-CH" altLang="fr-FR">
                <a:solidFill>
                  <a:srgbClr val="FFFF00"/>
                </a:solidFill>
              </a:rPr>
              <a:t>_ 2Xmax=0</a:t>
            </a:r>
            <a:endParaRPr lang="fr-FR" altLang="fr-FR">
              <a:solidFill>
                <a:srgbClr val="FFFF00"/>
              </a:solidFill>
            </a:endParaRPr>
          </a:p>
        </p:txBody>
      </p:sp>
      <p:sp>
        <p:nvSpPr>
          <p:cNvPr id="37111" name="Text Box 247"/>
          <p:cNvSpPr txBox="1">
            <a:spLocks noChangeArrowheads="1"/>
          </p:cNvSpPr>
          <p:nvPr/>
        </p:nvSpPr>
        <p:spPr bwMode="auto">
          <a:xfrm>
            <a:off x="4932363" y="4292600"/>
            <a:ext cx="19446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CH" altLang="fr-FR">
                <a:solidFill>
                  <a:srgbClr val="FFFF00"/>
                </a:solidFill>
              </a:rPr>
              <a:t>Xmax= 2.8 10</a:t>
            </a:r>
            <a:r>
              <a:rPr lang="fr-CH" altLang="fr-FR" baseline="30000">
                <a:solidFill>
                  <a:srgbClr val="FFFF00"/>
                </a:solidFill>
              </a:rPr>
              <a:t>-3</a:t>
            </a:r>
            <a:endParaRPr lang="fr-FR" altLang="fr-FR" baseline="30000">
              <a:solidFill>
                <a:srgbClr val="FFFF00"/>
              </a:solidFill>
            </a:endParaRPr>
          </a:p>
        </p:txBody>
      </p:sp>
      <p:pic>
        <p:nvPicPr>
          <p:cNvPr id="37113" name="Picture 249" descr="m_finger_poin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291557" y="2397919"/>
            <a:ext cx="890587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124" name="Line 260"/>
          <p:cNvSpPr>
            <a:spLocks noChangeShapeType="1"/>
          </p:cNvSpPr>
          <p:nvPr/>
        </p:nvSpPr>
        <p:spPr bwMode="auto">
          <a:xfrm>
            <a:off x="6659563" y="2060575"/>
            <a:ext cx="3587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7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7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5" dur="1000"/>
                                        <p:tgtEl>
                                          <p:spTgt spid="37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7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7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7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7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7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3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3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7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04" grpId="0" animBg="1"/>
      <p:bldP spid="37104" grpId="1" animBg="1"/>
      <p:bldP spid="37105" grpId="0" animBg="1"/>
      <p:bldP spid="37105" grpId="1" animBg="1"/>
      <p:bldP spid="37110" grpId="0"/>
      <p:bldP spid="371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8200"/>
            </a:gs>
            <a:gs pos="5001">
              <a:srgbClr val="FF0000"/>
            </a:gs>
            <a:gs pos="17501">
              <a:srgbClr val="BA0066"/>
            </a:gs>
            <a:gs pos="35000">
              <a:srgbClr val="66008F"/>
            </a:gs>
            <a:gs pos="50000">
              <a:srgbClr val="000082"/>
            </a:gs>
            <a:gs pos="65000">
              <a:srgbClr val="66008F"/>
            </a:gs>
            <a:gs pos="82500">
              <a:srgbClr val="BA0066"/>
            </a:gs>
            <a:gs pos="95000">
              <a:srgbClr val="FF0000"/>
            </a:gs>
            <a:gs pos="100000">
              <a:srgbClr val="FF82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30" name="Rectangle 5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ar-SA" altLang="fr-FR" sz="3200">
                <a:solidFill>
                  <a:srgbClr val="FFFF00"/>
                </a:solidFill>
                <a:cs typeface="Arial" panose="020B0604020202020204" pitchFamily="34" charset="0"/>
              </a:rPr>
              <a:t>يسمح جدول تقدم التفاعل بالربط بين كمية المادة للمتفاعلات و النواتج في تحول كيميائي</a:t>
            </a:r>
            <a:endParaRPr lang="fr-FR" altLang="fr-FR" sz="32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5980" name="Group 204"/>
          <p:cNvGraphicFramePr>
            <a:graphicFrameLocks noGrp="1"/>
          </p:cNvGraphicFramePr>
          <p:nvPr>
            <p:ph sz="half" idx="2"/>
          </p:nvPr>
        </p:nvGraphicFramePr>
        <p:xfrm>
          <a:off x="55563" y="1484313"/>
          <a:ext cx="9088437" cy="2362200"/>
        </p:xfrm>
        <a:graphic>
          <a:graphicData uri="http://schemas.openxmlformats.org/drawingml/2006/table">
            <a:tbl>
              <a:tblPr/>
              <a:tblGrid>
                <a:gridCol w="1217612">
                  <a:extLst>
                    <a:ext uri="{9D8B030D-6E8A-4147-A177-3AD203B41FA5}">
                      <a16:colId xmlns:a16="http://schemas.microsoft.com/office/drawing/2014/main" val="2939993937"/>
                    </a:ext>
                  </a:extLst>
                </a:gridCol>
                <a:gridCol w="511175">
                  <a:extLst>
                    <a:ext uri="{9D8B030D-6E8A-4147-A177-3AD203B41FA5}">
                      <a16:colId xmlns:a16="http://schemas.microsoft.com/office/drawing/2014/main" val="3939677230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895194944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val="3472884756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3405502905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4111910923"/>
                    </a:ext>
                  </a:extLst>
                </a:gridCol>
                <a:gridCol w="1311275">
                  <a:extLst>
                    <a:ext uri="{9D8B030D-6E8A-4147-A177-3AD203B41FA5}">
                      <a16:colId xmlns:a16="http://schemas.microsoft.com/office/drawing/2014/main" val="2983131558"/>
                    </a:ext>
                  </a:extLst>
                </a:gridCol>
              </a:tblGrid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H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 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2I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-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2H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 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(aq) +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2H</a:t>
                      </a:r>
                      <a:r>
                        <a:rPr kumimoji="0" lang="fr-CH" altLang="fr-F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O(aq)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985236"/>
                  </a:ext>
                </a:extLst>
              </a:tr>
              <a:tr h="676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 الجملة في لحظة 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2.8 10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-3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_ </a:t>
                      </a:r>
                      <a:r>
                        <a:rPr kumimoji="0" lang="fr-CH" alt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24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kumimoji="0" lang="fr-CH" altLang="fr-F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-2_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2X</a:t>
                      </a:r>
                      <a:endParaRPr kumimoji="0" lang="fr-FR" altLang="fr-FR" sz="20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kumimoji="0" lang="fr-CH" altLang="fr-F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-3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-2X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2X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648571"/>
                  </a:ext>
                </a:extLst>
              </a:tr>
              <a:tr h="777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حالة  الجملة في لحظة </a:t>
                      </a: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kumimoji="0" lang="fr-FR" alt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kumimoji="0" lang="fr-FR" altLang="fr-FR" sz="1800" b="0" i="0" u="none" strike="noStrike" cap="none" normalizeH="0" baseline="-2500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2.8 10</a:t>
                      </a:r>
                      <a:r>
                        <a:rPr kumimoji="0" lang="fr-CH" altLang="fr-F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-3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_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n(I</a:t>
                      </a:r>
                      <a:r>
                        <a:rPr kumimoji="0" lang="fr-CH" altLang="fr-F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r>
                        <a:rPr kumimoji="0" lang="ar-SA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kumimoji="0" lang="fr-CH" altLang="fr-F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-2_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n(I</a:t>
                      </a:r>
                      <a:r>
                        <a:rPr kumimoji="0" lang="fr-CH" altLang="fr-F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r>
                        <a:rPr kumimoji="0" lang="ar-SA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610</a:t>
                      </a:r>
                      <a:r>
                        <a:rPr kumimoji="0" lang="fr-CH" altLang="fr-F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-3_ 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n(I</a:t>
                      </a:r>
                      <a:r>
                        <a:rPr kumimoji="0" lang="fr-CH" altLang="fr-F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99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n(I</a:t>
                      </a:r>
                      <a:r>
                        <a:rPr kumimoji="0" lang="fr-CH" altLang="fr-F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n(I</a:t>
                      </a:r>
                      <a:r>
                        <a:rPr kumimoji="0" lang="fr-CH" altLang="fr-F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fr-CH" alt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9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kumimoji="0" lang="fr-FR" alt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091565"/>
                  </a:ext>
                </a:extLst>
              </a:tr>
            </a:tbl>
          </a:graphicData>
        </a:graphic>
      </p:graphicFrame>
      <p:sp>
        <p:nvSpPr>
          <p:cNvPr id="75942" name="Line 166"/>
          <p:cNvSpPr>
            <a:spLocks noChangeShapeType="1"/>
          </p:cNvSpPr>
          <p:nvPr/>
        </p:nvSpPr>
        <p:spPr bwMode="auto">
          <a:xfrm>
            <a:off x="6300788" y="1700213"/>
            <a:ext cx="4318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5955" name="AutoShape 179"/>
          <p:cNvSpPr>
            <a:spLocks noChangeArrowheads="1"/>
          </p:cNvSpPr>
          <p:nvPr/>
        </p:nvSpPr>
        <p:spPr bwMode="auto">
          <a:xfrm>
            <a:off x="1979613" y="4365625"/>
            <a:ext cx="5689600" cy="1800225"/>
          </a:xfrm>
          <a:prstGeom prst="wedgeRoundRectCallout">
            <a:avLst>
              <a:gd name="adj1" fmla="val -13727"/>
              <a:gd name="adj2" fmla="val 33861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ar-SA" altLang="fr-FR" sz="2800">
                <a:solidFill>
                  <a:srgbClr val="FFFF00"/>
                </a:solidFill>
                <a:cs typeface="Arial" panose="020B0604020202020204" pitchFamily="34" charset="0"/>
              </a:rPr>
              <a:t>لاحظ أنه بحساب كمية المادة </a:t>
            </a:r>
            <a:r>
              <a:rPr lang="ar-SA" altLang="fr-FR" sz="2800">
                <a:solidFill>
                  <a:srgbClr val="D60093"/>
                </a:solidFill>
                <a:cs typeface="Arial" panose="020B0604020202020204" pitchFamily="34" charset="0"/>
              </a:rPr>
              <a:t>لثنائي اليود</a:t>
            </a:r>
            <a:r>
              <a:rPr lang="ar-SA" altLang="fr-FR" sz="2800">
                <a:solidFill>
                  <a:srgbClr val="FFFF00"/>
                </a:solidFill>
                <a:cs typeface="Arial" panose="020B0604020202020204" pitchFamily="34" charset="0"/>
              </a:rPr>
              <a:t>  في لحظات زمنية مختلفة يمكن استنتاج كمية المادة </a:t>
            </a:r>
            <a:r>
              <a:rPr lang="ar-SA" altLang="fr-FR" sz="2800">
                <a:solidFill>
                  <a:srgbClr val="D60093"/>
                </a:solidFill>
                <a:cs typeface="Arial" panose="020B0604020202020204" pitchFamily="34" charset="0"/>
              </a:rPr>
              <a:t>لكل فرد</a:t>
            </a:r>
            <a:r>
              <a:rPr lang="ar-SA" altLang="fr-FR" sz="2800">
                <a:solidFill>
                  <a:srgbClr val="FFFF00"/>
                </a:solidFill>
                <a:cs typeface="Arial" panose="020B0604020202020204" pitchFamily="34" charset="0"/>
              </a:rPr>
              <a:t> من الأفراد الكيميائية المتواجدة في الجملة المتطورة </a:t>
            </a:r>
            <a:endParaRPr lang="fr-FR" altLang="fr-FR" sz="28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75965" name="Oval 189"/>
          <p:cNvSpPr>
            <a:spLocks noChangeArrowheads="1"/>
          </p:cNvSpPr>
          <p:nvPr/>
        </p:nvSpPr>
        <p:spPr bwMode="auto">
          <a:xfrm>
            <a:off x="6877050" y="3068638"/>
            <a:ext cx="503238" cy="431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5966" name="Oval 190"/>
          <p:cNvSpPr>
            <a:spLocks noChangeArrowheads="1"/>
          </p:cNvSpPr>
          <p:nvPr/>
        </p:nvSpPr>
        <p:spPr bwMode="auto">
          <a:xfrm>
            <a:off x="8027988" y="3068638"/>
            <a:ext cx="503237" cy="431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5967" name="Oval 191"/>
          <p:cNvSpPr>
            <a:spLocks noChangeArrowheads="1"/>
          </p:cNvSpPr>
          <p:nvPr/>
        </p:nvSpPr>
        <p:spPr bwMode="auto">
          <a:xfrm>
            <a:off x="4500563" y="3068638"/>
            <a:ext cx="503237" cy="431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5968" name="Oval 192"/>
          <p:cNvSpPr>
            <a:spLocks noChangeArrowheads="1"/>
          </p:cNvSpPr>
          <p:nvPr/>
        </p:nvSpPr>
        <p:spPr bwMode="auto">
          <a:xfrm>
            <a:off x="6084888" y="3068638"/>
            <a:ext cx="503237" cy="431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5981" name="Oval 205"/>
          <p:cNvSpPr>
            <a:spLocks noChangeArrowheads="1"/>
          </p:cNvSpPr>
          <p:nvPr/>
        </p:nvSpPr>
        <p:spPr bwMode="auto">
          <a:xfrm>
            <a:off x="2916238" y="3068638"/>
            <a:ext cx="503237" cy="431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5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5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5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5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59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5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5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5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905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5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105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05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5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5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5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30" grpId="0"/>
      <p:bldP spid="759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>
            <p:ph type="body" idx="1"/>
          </p:nvPr>
        </p:nvSpPr>
        <p:spPr>
          <a:xfrm>
            <a:off x="468313" y="476250"/>
            <a:ext cx="8424862" cy="56896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533400" indent="-533400" algn="ctr">
              <a:buFontTx/>
              <a:buNone/>
            </a:pPr>
            <a:r>
              <a:rPr lang="ar-DZ" altLang="fr-FR" sz="2800">
                <a:solidFill>
                  <a:srgbClr val="FF0066"/>
                </a:solidFill>
                <a:cs typeface="Arial" panose="020B0604020202020204" pitchFamily="34" charset="0"/>
              </a:rPr>
              <a:t> لتحديد</a:t>
            </a: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كمية مادة </a:t>
            </a:r>
            <a:r>
              <a:rPr lang="ar-DZ" altLang="fr-FR" sz="2800">
                <a:solidFill>
                  <a:srgbClr val="FF0066"/>
                </a:solidFill>
                <a:cs typeface="Arial" panose="020B0604020202020204" pitchFamily="34" charset="0"/>
              </a:rPr>
              <a:t>اليود المتشكل</a:t>
            </a: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بالطريقة الكيميائية </a:t>
            </a:r>
            <a:r>
              <a:rPr lang="ar-DZ" altLang="fr-FR" sz="2800">
                <a:solidFill>
                  <a:srgbClr val="FF0066"/>
                </a:solidFill>
                <a:cs typeface="Arial" panose="020B0604020202020204" pitchFamily="34" charset="0"/>
              </a:rPr>
              <a:t> </a:t>
            </a:r>
            <a:endParaRPr lang="ar-SA" altLang="fr-FR" sz="2800">
              <a:solidFill>
                <a:srgbClr val="FF0066"/>
              </a:solidFill>
              <a:cs typeface="Arial" panose="020B0604020202020204" pitchFamily="34" charset="0"/>
            </a:endParaRPr>
          </a:p>
          <a:p>
            <a:pPr marL="533400" indent="-533400" algn="ctr">
              <a:buFontTx/>
              <a:buNone/>
            </a:pP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نتبع البرتوكول التالي </a:t>
            </a:r>
          </a:p>
          <a:p>
            <a:pPr marL="533400" indent="-533400" algn="r" rtl="1">
              <a:buFontTx/>
              <a:buNone/>
            </a:pP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نأخد عينة من الوسط التفاعلي  </a:t>
            </a:r>
            <a:r>
              <a:rPr lang="fr-CH" altLang="fr-FR" sz="2800">
                <a:solidFill>
                  <a:srgbClr val="FF0066"/>
                </a:solidFill>
                <a:cs typeface="Arial" panose="020B0604020202020204" pitchFamily="34" charset="0"/>
              </a:rPr>
              <a:t>10ml</a:t>
            </a:r>
            <a:endParaRPr lang="ar-SA" altLang="fr-FR" sz="2800">
              <a:solidFill>
                <a:srgbClr val="FF0066"/>
              </a:solidFill>
              <a:cs typeface="Arial" panose="020B0604020202020204" pitchFamily="34" charset="0"/>
            </a:endParaRPr>
          </a:p>
          <a:p>
            <a:pPr marL="533400" indent="-533400" algn="r" rtl="1"/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نقوم </a:t>
            </a:r>
            <a:r>
              <a:rPr lang="ar-SA" altLang="fr-FR" sz="2800">
                <a:solidFill>
                  <a:srgbClr val="00CC00"/>
                </a:solidFill>
                <a:cs typeface="Arial" panose="020B0604020202020204" pitchFamily="34" charset="0"/>
              </a:rPr>
              <a:t>بسقي </a:t>
            </a:r>
            <a:r>
              <a:rPr lang="fr-CH" altLang="fr-FR" sz="2800">
                <a:solidFill>
                  <a:srgbClr val="00CC00"/>
                </a:solidFill>
                <a:cs typeface="Arial" panose="020B0604020202020204" pitchFamily="34" charset="0"/>
              </a:rPr>
              <a:t>(</a:t>
            </a:r>
            <a:r>
              <a:rPr lang="fr-CH" altLang="fr-FR" sz="2400">
                <a:solidFill>
                  <a:srgbClr val="00CC00"/>
                </a:solidFill>
                <a:cs typeface="Arial" panose="020B0604020202020204" pitchFamily="34" charset="0"/>
              </a:rPr>
              <a:t>trempe)</a:t>
            </a:r>
            <a:r>
              <a:rPr lang="ar-SA" altLang="fr-FR" sz="2400">
                <a:solidFill>
                  <a:srgbClr val="FF0066"/>
                </a:solidFill>
                <a:cs typeface="Arial" panose="020B0604020202020204" pitchFamily="34" charset="0"/>
              </a:rPr>
              <a:t> </a:t>
            </a: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العينة لتوقيف التفاعل </a:t>
            </a:r>
            <a:endParaRPr lang="fr-CH" altLang="fr-FR" sz="2800">
              <a:solidFill>
                <a:srgbClr val="FF0066"/>
              </a:solidFill>
              <a:cs typeface="Arial" panose="020B0604020202020204" pitchFamily="34" charset="0"/>
            </a:endParaRPr>
          </a:p>
          <a:p>
            <a:pPr marL="533400" indent="-533400" algn="r">
              <a:buFontTx/>
              <a:buNone/>
            </a:pP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                 هناك نوعيين من السقي </a:t>
            </a:r>
          </a:p>
          <a:p>
            <a:pPr marL="533400" indent="-533400" algn="r">
              <a:buFontTx/>
              <a:buNone/>
            </a:pPr>
            <a:r>
              <a:rPr lang="ar-SA" altLang="fr-FR" sz="2800" b="1">
                <a:solidFill>
                  <a:srgbClr val="FF0066"/>
                </a:solidFill>
                <a:cs typeface="Arial" panose="020B0604020202020204" pitchFamily="34" charset="0"/>
              </a:rPr>
              <a:t>  </a:t>
            </a:r>
            <a:r>
              <a:rPr lang="ar-SA" altLang="fr-FR" sz="2800" u="sng">
                <a:solidFill>
                  <a:srgbClr val="00CC00"/>
                </a:solidFill>
                <a:cs typeface="Arial" panose="020B0604020202020204" pitchFamily="34" charset="0"/>
              </a:rPr>
              <a:t>السقي الفيزيائي</a:t>
            </a: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: نضع الانبوب الذي يحتوي علي العينة في الثلج  </a:t>
            </a:r>
          </a:p>
          <a:p>
            <a:pPr marL="533400" indent="-533400" algn="r">
              <a:buFontTx/>
              <a:buNone/>
            </a:pP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 </a:t>
            </a:r>
            <a:r>
              <a:rPr lang="ar-SA" altLang="fr-FR" sz="2800" u="sng">
                <a:solidFill>
                  <a:srgbClr val="00CC00"/>
                </a:solidFill>
                <a:cs typeface="Arial" panose="020B0604020202020204" pitchFamily="34" charset="0"/>
              </a:rPr>
              <a:t>السقي الكيمائي</a:t>
            </a: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</a:t>
            </a:r>
            <a:r>
              <a:rPr lang="ar-SA" altLang="fr-FR" sz="2800">
                <a:solidFill>
                  <a:schemeClr val="folHlink"/>
                </a:solidFill>
                <a:cs typeface="Arial" panose="020B0604020202020204" pitchFamily="34" charset="0"/>
              </a:rPr>
              <a:t>التمديد و التبريد</a:t>
            </a: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</a:t>
            </a:r>
          </a:p>
          <a:p>
            <a:pPr marL="533400" indent="-533400" algn="r">
              <a:buFontTx/>
              <a:buNone/>
            </a:pP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  نضع </a:t>
            </a:r>
            <a:r>
              <a:rPr lang="ar-SA" altLang="fr-FR" sz="2800">
                <a:solidFill>
                  <a:srgbClr val="33CC33"/>
                </a:solidFill>
                <a:cs typeface="Arial" panose="020B0604020202020204" pitchFamily="34" charset="0"/>
              </a:rPr>
              <a:t>في الانبوب</a:t>
            </a:r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ماء شديد البرودة فنُوقف التفاعل ومن جهة أخرى       نؤثر على التراكيز الابتدائية للمتفاعلات فتنعدم حركة الجزيئات</a:t>
            </a:r>
          </a:p>
          <a:p>
            <a:pPr marL="533400" indent="-533400" algn="r" rtl="1"/>
            <a:r>
              <a:rPr lang="ar-SA" altLang="fr-FR" sz="2800">
                <a:solidFill>
                  <a:srgbClr val="FF0066"/>
                </a:solidFill>
                <a:cs typeface="Arial" panose="020B0604020202020204" pitchFamily="34" charset="0"/>
              </a:rPr>
              <a:t>  ندون الزمن الذي وقفنا فيه التفاعل  </a:t>
            </a:r>
          </a:p>
          <a:p>
            <a:pPr marL="533400" indent="-533400" algn="r">
              <a:buFontTx/>
              <a:buNone/>
            </a:pPr>
            <a:endParaRPr lang="ar-DZ" altLang="fr-FR" sz="2800">
              <a:solidFill>
                <a:srgbClr val="FF0066"/>
              </a:solidFill>
              <a:cs typeface="Arial" panose="020B0604020202020204" pitchFamily="34" charset="0"/>
            </a:endParaRPr>
          </a:p>
          <a:p>
            <a:pPr marL="533400" indent="-533400" algn="r">
              <a:buFontTx/>
              <a:buNone/>
            </a:pPr>
            <a:endParaRPr lang="ar-DZ" altLang="fr-FR" sz="2800">
              <a:solidFill>
                <a:srgbClr val="FF0066"/>
              </a:solidFill>
              <a:cs typeface="Arial" panose="020B0604020202020204" pitchFamily="34" charset="0"/>
            </a:endParaRPr>
          </a:p>
          <a:p>
            <a:pPr marL="533400" indent="-533400">
              <a:spcBef>
                <a:spcPct val="0"/>
              </a:spcBef>
              <a:buFontTx/>
              <a:buNone/>
            </a:pPr>
            <a:endParaRPr lang="fr-FR" altLang="fr-FR" sz="2800">
              <a:solidFill>
                <a:srgbClr val="FF0066"/>
              </a:solidFill>
              <a:cs typeface="Arial" panose="020B0604020202020204" pitchFamily="34" charset="0"/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2879725" cy="216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525"/>
            <a:ext cx="1476375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6" dur="5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210425" cy="850900"/>
          </a:xfrm>
        </p:spPr>
        <p:txBody>
          <a:bodyPr/>
          <a:lstStyle/>
          <a:p>
            <a:r>
              <a:rPr lang="ar-SA" altLang="fr-FR" sz="4000">
                <a:cs typeface="Arial" panose="020B0604020202020204" pitchFamily="34" charset="0"/>
              </a:rPr>
              <a:t>نحضركمية من الماء شديد البرودة ونضيف قطرات من محلول تيودان </a:t>
            </a:r>
            <a:endParaRPr lang="fr-FR" altLang="fr-FR" sz="4000">
              <a:cs typeface="Arial" panose="020B0604020202020204" pitchFamily="34" charset="0"/>
            </a:endParaRPr>
          </a:p>
        </p:txBody>
      </p:sp>
      <p:pic>
        <p:nvPicPr>
          <p:cNvPr id="9933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96975"/>
            <a:ext cx="5113337" cy="5183188"/>
          </a:xfrm>
        </p:spPr>
      </p:pic>
      <p:sp>
        <p:nvSpPr>
          <p:cNvPr id="99332" name="AutoShape 4"/>
          <p:cNvSpPr>
            <a:spLocks/>
          </p:cNvSpPr>
          <p:nvPr/>
        </p:nvSpPr>
        <p:spPr bwMode="auto">
          <a:xfrm>
            <a:off x="5651500" y="3068638"/>
            <a:ext cx="3492500" cy="936625"/>
          </a:xfrm>
          <a:prstGeom prst="borderCallout1">
            <a:avLst>
              <a:gd name="adj1" fmla="val 12204"/>
              <a:gd name="adj2" fmla="val -2181"/>
              <a:gd name="adj3" fmla="val 144745"/>
              <a:gd name="adj4" fmla="val -55366"/>
            </a:avLst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ar-SA" altLang="fr-FR" sz="2400">
                <a:solidFill>
                  <a:srgbClr val="FF0000"/>
                </a:solidFill>
                <a:cs typeface="Arial" panose="020B0604020202020204" pitchFamily="34" charset="0"/>
              </a:rPr>
              <a:t>مادة التيودان هي النشأ ممزوج </a:t>
            </a:r>
            <a:endParaRPr lang="fr-CH" altLang="fr-FR" sz="240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 rtl="1" eaLnBrk="1" hangingPunct="1"/>
            <a:r>
              <a:rPr lang="ar-SA" altLang="fr-FR" sz="2400">
                <a:solidFill>
                  <a:srgbClr val="FF0000"/>
                </a:solidFill>
                <a:cs typeface="Arial" panose="020B0604020202020204" pitchFamily="34" charset="0"/>
              </a:rPr>
              <a:t>مع مادة البولة</a:t>
            </a:r>
            <a:r>
              <a:rPr lang="ar-SA" altLang="fr-FR" sz="2400">
                <a:cs typeface="Arial" panose="020B0604020202020204" pitchFamily="34" charset="0"/>
              </a:rPr>
              <a:t> </a:t>
            </a:r>
            <a:r>
              <a:rPr lang="fr-CH" altLang="fr-FR" sz="2000">
                <a:cs typeface="Arial" panose="020B0604020202020204" pitchFamily="34" charset="0"/>
              </a:rPr>
              <a:t>(</a:t>
            </a:r>
            <a:r>
              <a:rPr lang="fr-CH" altLang="fr-FR" sz="2000">
                <a:latin typeface="Segoe Print" panose="02000600000000000000" pitchFamily="2" charset="0"/>
                <a:cs typeface="Arial" panose="020B0604020202020204" pitchFamily="34" charset="0"/>
              </a:rPr>
              <a:t>Uree)</a:t>
            </a:r>
            <a:endParaRPr lang="fr-FR" altLang="fr-FR" sz="2000">
              <a:latin typeface="Segoe Print" panose="020006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DZ" altLang="fr-FR">
                <a:solidFill>
                  <a:srgbClr val="3333CC"/>
                </a:solidFill>
              </a:rPr>
              <a:t>نأخد عينة معلومة الحجم من الوسط التفاعلي</a:t>
            </a:r>
            <a:endParaRPr lang="fr-FR" altLang="fr-FR">
              <a:solidFill>
                <a:srgbClr val="3333CC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341438"/>
            <a:ext cx="3898900" cy="5111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1146</TotalTime>
  <Words>1190</Words>
  <Application>Microsoft Office PowerPoint</Application>
  <PresentationFormat>Affichage à l'écran (4:3)</PresentationFormat>
  <Paragraphs>319</Paragraphs>
  <Slides>27</Slides>
  <Notes>0</Notes>
  <HiddenSlides>2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Arial</vt:lpstr>
      <vt:lpstr>Segoe Print</vt:lpstr>
      <vt:lpstr>Symbol</vt:lpstr>
      <vt:lpstr>Times New Roman</vt:lpstr>
      <vt:lpstr>Modèle par défaut</vt:lpstr>
      <vt:lpstr>Package</vt:lpstr>
      <vt:lpstr>Présentation PowerPoint</vt:lpstr>
      <vt:lpstr>Présentation PowerPoint</vt:lpstr>
      <vt:lpstr>Présentation PowerPoint</vt:lpstr>
      <vt:lpstr>تطور الجملة الكميائية : لتشكل ثنائي اليود </vt:lpstr>
      <vt:lpstr>Présentation PowerPoint</vt:lpstr>
      <vt:lpstr>يسمح جدول تقدم التفاعل بالربط بين كمية المادة للمتفاعلات و النواتج في تحول كيميائي</vt:lpstr>
      <vt:lpstr>Présentation PowerPoint</vt:lpstr>
      <vt:lpstr>نحضركمية من الماء شديد البرودة ونضيف قطرات من محلول تيودان </vt:lpstr>
      <vt:lpstr>نأخد عينة معلومة الحجم من الوسط التفاعلي</vt:lpstr>
      <vt:lpstr>نضيف للعينة الماء شديد البرودة المحظرمع قطرات من محلول تيودان أو صمغ النشا       </vt:lpstr>
      <vt:lpstr>نعاير العينة بمحلول معلوم التركيز    </vt:lpstr>
      <vt:lpstr>في نقطة التكافؤ يصبح المزيج عديم اللون دليل على اختفاء ثنائي اليود</vt:lpstr>
      <vt:lpstr>قبل التكافؤ</vt:lpstr>
      <vt:lpstr>Présentation PowerPoint</vt:lpstr>
      <vt:lpstr>Présentation PowerPoint</vt:lpstr>
      <vt:lpstr>Présentation PowerPoint</vt:lpstr>
      <vt:lpstr>Présentation PowerPoint</vt:lpstr>
      <vt:lpstr>خطوات حساب كمية المادة في الوسط التفاعلي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يصبح التفاعل الكميائي اسرع اذا كان الصدم فعالا وتوجه الأفراد الكميائية توجها سليما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boudabia</dc:creator>
  <cp:lastModifiedBy>ency-education.com website</cp:lastModifiedBy>
  <cp:revision>41</cp:revision>
  <dcterms:created xsi:type="dcterms:W3CDTF">2007-05-26T21:46:46Z</dcterms:created>
  <dcterms:modified xsi:type="dcterms:W3CDTF">2019-03-25T11:32:00Z</dcterms:modified>
</cp:coreProperties>
</file>