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2"/>
  </p:notesMasterIdLst>
  <p:sldIdLst>
    <p:sldId id="257" r:id="rId2"/>
    <p:sldId id="258" r:id="rId3"/>
    <p:sldId id="259" r:id="rId4"/>
    <p:sldId id="260" r:id="rId5"/>
    <p:sldId id="400" r:id="rId6"/>
    <p:sldId id="262" r:id="rId7"/>
    <p:sldId id="263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441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392" r:id="rId27"/>
    <p:sldId id="389" r:id="rId28"/>
    <p:sldId id="437" r:id="rId29"/>
    <p:sldId id="429" r:id="rId30"/>
    <p:sldId id="435" r:id="rId31"/>
    <p:sldId id="393" r:id="rId32"/>
    <p:sldId id="440" r:id="rId33"/>
    <p:sldId id="430" r:id="rId34"/>
    <p:sldId id="414" r:id="rId35"/>
    <p:sldId id="411" r:id="rId36"/>
    <p:sldId id="298" r:id="rId37"/>
    <p:sldId id="299" r:id="rId38"/>
    <p:sldId id="300" r:id="rId39"/>
    <p:sldId id="301" r:id="rId40"/>
    <p:sldId id="442" r:id="rId41"/>
    <p:sldId id="302" r:id="rId42"/>
    <p:sldId id="306" r:id="rId43"/>
    <p:sldId id="307" r:id="rId44"/>
    <p:sldId id="308" r:id="rId45"/>
    <p:sldId id="309" r:id="rId46"/>
    <p:sldId id="395" r:id="rId47"/>
    <p:sldId id="311" r:id="rId48"/>
    <p:sldId id="312" r:id="rId49"/>
    <p:sldId id="313" r:id="rId50"/>
    <p:sldId id="314" r:id="rId51"/>
    <p:sldId id="315" r:id="rId52"/>
    <p:sldId id="319" r:id="rId53"/>
    <p:sldId id="320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28" r:id="rId62"/>
    <p:sldId id="330" r:id="rId63"/>
    <p:sldId id="331" r:id="rId64"/>
    <p:sldId id="332" r:id="rId65"/>
    <p:sldId id="334" r:id="rId66"/>
    <p:sldId id="335" r:id="rId67"/>
    <p:sldId id="412" r:id="rId68"/>
    <p:sldId id="426" r:id="rId69"/>
    <p:sldId id="406" r:id="rId70"/>
    <p:sldId id="407" r:id="rId71"/>
    <p:sldId id="424" r:id="rId72"/>
    <p:sldId id="425" r:id="rId73"/>
    <p:sldId id="336" r:id="rId74"/>
    <p:sldId id="428" r:id="rId75"/>
    <p:sldId id="337" r:id="rId76"/>
    <p:sldId id="338" r:id="rId77"/>
    <p:sldId id="339" r:id="rId78"/>
    <p:sldId id="340" r:id="rId79"/>
    <p:sldId id="341" r:id="rId80"/>
    <p:sldId id="342" r:id="rId81"/>
    <p:sldId id="343" r:id="rId82"/>
    <p:sldId id="344" r:id="rId83"/>
    <p:sldId id="438" r:id="rId84"/>
    <p:sldId id="439" r:id="rId85"/>
    <p:sldId id="397" r:id="rId86"/>
    <p:sldId id="405" r:id="rId87"/>
    <p:sldId id="427" r:id="rId88"/>
    <p:sldId id="431" r:id="rId89"/>
    <p:sldId id="432" r:id="rId90"/>
    <p:sldId id="436" r:id="rId9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FF"/>
    <a:srgbClr val="008000"/>
    <a:srgbClr val="6600FF"/>
    <a:srgbClr val="9933FF"/>
    <a:srgbClr val="99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6491" autoAdjust="0"/>
  </p:normalViewPr>
  <p:slideViewPr>
    <p:cSldViewPr>
      <p:cViewPr>
        <p:scale>
          <a:sx n="70" d="100"/>
          <a:sy n="70" d="100"/>
        </p:scale>
        <p:origin x="-438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B6E68-C413-432A-9CA9-B596FED148DF}" type="datetimeFigureOut">
              <a:rPr lang="fr-FR" smtClean="0"/>
              <a:pPr/>
              <a:t>16/10/2021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763AF-0A2D-4BBF-8AFA-04F2FA8D473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295187-18F2-412A-9582-2F2056644EA6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4F9F3D-FCE3-412A-A50F-1F3D1FF0F42D}" type="slidenum">
              <a:rPr lang="fr-FR" smtClean="0"/>
              <a:pPr/>
              <a:t>2</a:t>
            </a:fld>
            <a:endParaRPr lang="fr-FR" smtClean="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3C19DE-1BE7-41FF-924E-5F1D40138DE3}" type="slidenum">
              <a:rPr lang="fr-FR" smtClean="0"/>
              <a:pPr/>
              <a:t>3</a:t>
            </a:fld>
            <a:endParaRPr lang="fr-FR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400589-CDAA-4DC8-8D9C-8A6C8379F722}" type="slidenum">
              <a:rPr lang="fr-FR" smtClean="0"/>
              <a:pPr/>
              <a:t>4</a:t>
            </a:fld>
            <a:endParaRPr lang="fr-FR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7FC575-4CBB-40A1-94BB-2DFBEE163B2A}" type="slidenum">
              <a:rPr lang="fr-FR" smtClean="0"/>
              <a:pPr/>
              <a:t>8</a:t>
            </a:fld>
            <a:endParaRPr lang="fr-FR" smtClean="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BBBC27-FBC3-4A5E-B91C-23997D83322E}" type="slidenum">
              <a:rPr lang="fr-FR" smtClean="0"/>
              <a:pPr/>
              <a:t>9</a:t>
            </a:fld>
            <a:endParaRPr lang="fr-FR" smtClean="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79DFDB-C554-40FF-8D6D-6AEF47A8E0EF}" type="slidenum">
              <a:rPr lang="fr-FR" smtClean="0"/>
              <a:pPr/>
              <a:t>10</a:t>
            </a:fld>
            <a:endParaRPr lang="fr-FR" smtClean="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70A00E-47B8-41C5-A19E-08468B091998}" type="slidenum">
              <a:rPr lang="fr-FR" smtClean="0"/>
              <a:pPr/>
              <a:t>11</a:t>
            </a:fld>
            <a:endParaRPr lang="fr-FR" smtClean="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5F1A9A-5BA4-4F81-ABE3-F01211F3302D}" type="slidenum">
              <a:rPr lang="fr-FR" smtClean="0"/>
              <a:pPr/>
              <a:t>12</a:t>
            </a:fld>
            <a:endParaRPr lang="fr-FR" smtClean="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2034A-2A0A-4577-9945-821DE1F852C4}" type="slidenum">
              <a:rPr lang="fr-FR" smtClean="0"/>
              <a:pPr/>
              <a:t>13</a:t>
            </a:fld>
            <a:endParaRPr lang="fr-FR" smtClean="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19A9C3-2801-41A2-8C95-7BC746CB83BB}" type="slidenum">
              <a:rPr lang="fr-FR" smtClean="0"/>
              <a:pPr/>
              <a:t>14</a:t>
            </a:fld>
            <a:endParaRPr lang="fr-FR" smtClean="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19A9C3-2801-41A2-8C95-7BC746CB83BB}" type="slidenum">
              <a:rPr lang="fr-FR" smtClean="0"/>
              <a:pPr/>
              <a:t>15</a:t>
            </a:fld>
            <a:endParaRPr lang="fr-FR" smtClean="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E46A11-30B0-490B-8C9E-335A2F7CB18A}" type="slidenum">
              <a:rPr lang="fr-FR" smtClean="0"/>
              <a:pPr/>
              <a:t>16</a:t>
            </a:fld>
            <a:endParaRPr lang="fr-FR" smtClean="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BE1E94-9481-4406-9EC9-367440ACEB63}" type="slidenum">
              <a:rPr lang="fr-FR" smtClean="0"/>
              <a:pPr/>
              <a:t>18</a:t>
            </a:fld>
            <a:endParaRPr lang="fr-FR" smtClean="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3715FA-394E-4E81-B7A5-5E5E549E9A95}" type="slidenum">
              <a:rPr lang="fr-FR" smtClean="0"/>
              <a:pPr/>
              <a:t>19</a:t>
            </a:fld>
            <a:endParaRPr lang="fr-FR" smtClean="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D19052-EF45-4C76-AE0E-180E558D54AE}" type="slidenum">
              <a:rPr lang="fr-FR" smtClean="0"/>
              <a:pPr/>
              <a:t>20</a:t>
            </a:fld>
            <a:endParaRPr lang="fr-FR" smtClean="0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10F7E4-A7CE-44B0-872D-A516C14B27E2}" type="slidenum">
              <a:rPr lang="fr-FR" smtClean="0"/>
              <a:pPr/>
              <a:t>21</a:t>
            </a:fld>
            <a:endParaRPr lang="fr-FR" smtClean="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A89B11-1A8C-49F4-9C64-7269303177F7}" type="slidenum">
              <a:rPr lang="fr-FR" smtClean="0"/>
              <a:pPr/>
              <a:t>22</a:t>
            </a:fld>
            <a:endParaRPr lang="fr-FR" smtClean="0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52AD22-F1E5-401C-AF35-E0586F109DCF}" type="slidenum">
              <a:rPr lang="fr-FR" smtClean="0"/>
              <a:pPr/>
              <a:t>26</a:t>
            </a:fld>
            <a:endParaRPr lang="fr-FR" smtClean="0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52AD22-F1E5-401C-AF35-E0586F109DCF}" type="slidenum">
              <a:rPr lang="fr-FR" smtClean="0"/>
              <a:pPr/>
              <a:t>29</a:t>
            </a:fld>
            <a:endParaRPr lang="fr-FR" smtClean="0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52AD22-F1E5-401C-AF35-E0586F109DCF}" type="slidenum">
              <a:rPr lang="fr-FR" smtClean="0"/>
              <a:pPr/>
              <a:t>31</a:t>
            </a:fld>
            <a:endParaRPr lang="fr-FR" smtClean="0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52AD22-F1E5-401C-AF35-E0586F109DCF}" type="slidenum">
              <a:rPr lang="fr-FR" smtClean="0"/>
              <a:pPr/>
              <a:t>33</a:t>
            </a:fld>
            <a:endParaRPr lang="fr-FR" smtClean="0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65C055-1C65-4190-B431-E65C88222365}" type="slidenum">
              <a:rPr lang="fr-FR" smtClean="0"/>
              <a:pPr/>
              <a:t>36</a:t>
            </a:fld>
            <a:endParaRPr lang="fr-FR" smtClean="0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967ED2-D414-48F3-922E-87CEDFCC4473}" type="slidenum">
              <a:rPr lang="fr-FR" smtClean="0"/>
              <a:pPr/>
              <a:t>37</a:t>
            </a:fld>
            <a:endParaRPr lang="fr-FR" smtClean="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E0477B-8872-4B21-84D6-65F7B886A2C8}" type="slidenum">
              <a:rPr lang="fr-FR" smtClean="0"/>
              <a:pPr/>
              <a:t>38</a:t>
            </a:fld>
            <a:endParaRPr lang="fr-FR" smtClean="0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963255-FDBE-4701-9BA1-B93A3940004E}" type="slidenum">
              <a:rPr lang="fr-FR" smtClean="0"/>
              <a:pPr/>
              <a:t>39</a:t>
            </a:fld>
            <a:endParaRPr lang="fr-FR" smtClean="0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00BB4A-BB30-41DB-95D5-325D7C084598}" type="slidenum">
              <a:rPr lang="fr-FR" smtClean="0"/>
              <a:pPr/>
              <a:t>42</a:t>
            </a:fld>
            <a:endParaRPr lang="fr-FR" smtClean="0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71363F-3CD5-441C-B5CE-F2B772647892}" type="slidenum">
              <a:rPr lang="fr-FR" smtClean="0"/>
              <a:pPr/>
              <a:t>43</a:t>
            </a:fld>
            <a:endParaRPr lang="fr-FR" smtClean="0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A1272C-C189-4579-AA4A-020AA7FE6A4D}" type="slidenum">
              <a:rPr lang="fr-FR" smtClean="0"/>
              <a:pPr/>
              <a:t>44</a:t>
            </a:fld>
            <a:endParaRPr lang="fr-FR" smtClean="0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743336-9964-4EBF-833F-76EB0DE8F1BB}" type="slidenum">
              <a:rPr lang="fr-FR" smtClean="0"/>
              <a:pPr/>
              <a:t>45</a:t>
            </a:fld>
            <a:endParaRPr lang="fr-FR" smtClean="0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8B6D93-E342-436D-BC54-49CCB7ED0176}" type="slidenum">
              <a:rPr lang="fr-FR" smtClean="0"/>
              <a:pPr/>
              <a:t>46</a:t>
            </a:fld>
            <a:endParaRPr lang="fr-FR" smtClean="0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EC10A2-86D2-4344-B7AE-3AB26B5059A6}" type="slidenum">
              <a:rPr lang="fr-FR" smtClean="0"/>
              <a:pPr/>
              <a:t>47</a:t>
            </a:fld>
            <a:endParaRPr lang="fr-FR" smtClean="0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C69310-5EFA-488A-A07F-7982E037CBC2}" type="slidenum">
              <a:rPr lang="fr-FR" smtClean="0"/>
              <a:pPr/>
              <a:t>48</a:t>
            </a:fld>
            <a:endParaRPr lang="fr-FR" smtClean="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106B9E-617A-48C2-BEDF-E2F1ABAAA43F}" type="slidenum">
              <a:rPr lang="fr-FR" smtClean="0"/>
              <a:pPr/>
              <a:t>49</a:t>
            </a:fld>
            <a:endParaRPr lang="fr-FR" smtClean="0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D92EAF-295C-4054-A16D-A0A8C7D3624A}" type="slidenum">
              <a:rPr lang="fr-FR" smtClean="0"/>
              <a:pPr/>
              <a:t>50</a:t>
            </a:fld>
            <a:endParaRPr lang="fr-FR" smtClean="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FDC36B-45D8-49AF-8CFB-770573FA8398}" type="slidenum">
              <a:rPr lang="fr-FR" smtClean="0"/>
              <a:pPr/>
              <a:t>51</a:t>
            </a:fld>
            <a:endParaRPr lang="fr-FR" smtClean="0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E4351D-8F9C-4AA9-88C2-86C0BD94BB79}" type="slidenum">
              <a:rPr lang="fr-FR" smtClean="0"/>
              <a:pPr/>
              <a:t>52</a:t>
            </a:fld>
            <a:endParaRPr lang="fr-FR" smtClean="0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EE24A8-FD0D-49F9-AD71-2C677AC68465}" type="slidenum">
              <a:rPr lang="fr-FR" smtClean="0"/>
              <a:pPr/>
              <a:t>53</a:t>
            </a:fld>
            <a:endParaRPr lang="fr-FR" smtClean="0"/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40E8B2-3D13-4B09-9513-A98E59726210}" type="slidenum">
              <a:rPr lang="fr-FR" smtClean="0"/>
              <a:pPr/>
              <a:t>54</a:t>
            </a:fld>
            <a:endParaRPr lang="fr-FR" smtClean="0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F5F156-3554-4499-9D86-C2526B9D4490}" type="slidenum">
              <a:rPr lang="fr-FR" smtClean="0"/>
              <a:pPr/>
              <a:t>55</a:t>
            </a:fld>
            <a:endParaRPr lang="fr-FR" smtClean="0"/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216B36-0EDA-41EF-BA77-B7CE31D43716}" type="slidenum">
              <a:rPr lang="fr-FR" smtClean="0"/>
              <a:pPr/>
              <a:t>56</a:t>
            </a:fld>
            <a:endParaRPr lang="fr-FR" smtClean="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4642E3-D63B-454F-8FC7-29EEAFE629C1}" type="slidenum">
              <a:rPr lang="fr-FR" smtClean="0"/>
              <a:pPr/>
              <a:t>57</a:t>
            </a:fld>
            <a:endParaRPr lang="fr-FR" smtClean="0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3CA3B3-5AEF-4827-A88D-67DD3A57D648}" type="slidenum">
              <a:rPr lang="fr-FR" smtClean="0"/>
              <a:pPr/>
              <a:t>58</a:t>
            </a:fld>
            <a:endParaRPr lang="fr-FR" smtClean="0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B08B52-0B83-4469-BF8B-71D901FE5C63}" type="slidenum">
              <a:rPr lang="fr-FR" smtClean="0"/>
              <a:pPr/>
              <a:t>59</a:t>
            </a:fld>
            <a:endParaRPr lang="fr-FR" smtClean="0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3C58F-B519-4883-836E-6A0A8BAE1DCE}" type="slidenum">
              <a:rPr lang="fr-FR" smtClean="0"/>
              <a:pPr/>
              <a:t>60</a:t>
            </a:fld>
            <a:endParaRPr lang="fr-FR" smtClean="0"/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9A664D-A0E6-42F0-85E3-D8881FB2FFDA}" type="slidenum">
              <a:rPr lang="fr-FR" smtClean="0"/>
              <a:pPr/>
              <a:t>61</a:t>
            </a:fld>
            <a:endParaRPr lang="fr-FR" smtClean="0"/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C1A014-2DDE-4353-B431-5AC1FCEBD0F3}" type="slidenum">
              <a:rPr lang="fr-FR" smtClean="0"/>
              <a:pPr/>
              <a:t>63</a:t>
            </a:fld>
            <a:endParaRPr lang="fr-FR" smtClean="0"/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BA2E13-2B76-4029-83C1-613144ADC167}" type="slidenum">
              <a:rPr lang="fr-FR" smtClean="0"/>
              <a:pPr/>
              <a:t>64</a:t>
            </a:fld>
            <a:endParaRPr lang="fr-FR" smtClean="0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3A2052-C5C8-4148-AEC3-432CE51E716F}" type="slidenum">
              <a:rPr lang="fr-FR" smtClean="0"/>
              <a:pPr/>
              <a:t>65</a:t>
            </a:fld>
            <a:endParaRPr lang="fr-FR" smtClean="0"/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CE9CB6-FF95-43E1-BEEB-7C15205895CF}" type="slidenum">
              <a:rPr lang="fr-FR" smtClean="0"/>
              <a:pPr/>
              <a:t>82</a:t>
            </a:fld>
            <a:endParaRPr lang="fr-FR" smtClean="0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FE63C-63C9-41EF-AE19-BC98C79DBB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C1318-D0D9-4AB0-A69C-EE41AB4A39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DB533-8C22-410D-8665-27072421ED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B57F6-6443-4207-80AF-5024E3F69C6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34110-322B-4EA8-9E08-DEE0E8AB7A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4EC7D-04FA-467B-9987-0AE6C214F37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7BD0A-B97E-4EC9-99F1-926380A6861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0F710-FD90-4190-AB4D-6A036A9F25D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1EC51D-A5C7-4E14-86DF-667BFDE285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6CA08-1466-4E86-AC25-6488E746A03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12CCE-44AF-46AC-8F92-F8E6FA3141C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D5027-1413-427A-92F9-22B31D5D811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02F1C76-BE25-413E-A1B7-1AACA1CF41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30.jpeg"/><Relationship Id="rId7" Type="http://schemas.openxmlformats.org/officeDocument/2006/relationships/image" Target="../media/image33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10" Type="http://schemas.openxmlformats.org/officeDocument/2006/relationships/image" Target="../media/image35.jpeg"/><Relationship Id="rId4" Type="http://schemas.openxmlformats.org/officeDocument/2006/relationships/image" Target="../media/image2.gif"/><Relationship Id="rId9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png"/><Relationship Id="rId9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em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WordArt 8"/>
          <p:cNvSpPr>
            <a:spLocks noChangeAspect="1" noChangeArrowheads="1" noChangeShapeType="1" noTextEdit="1"/>
          </p:cNvSpPr>
          <p:nvPr/>
        </p:nvSpPr>
        <p:spPr bwMode="auto">
          <a:xfrm>
            <a:off x="4714876" y="5643578"/>
            <a:ext cx="4071966" cy="76219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الأساتذة  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ـ جنيدي الزهرة  </a:t>
            </a:r>
          </a:p>
          <a:p>
            <a:pPr algn="ctr" rtl="1"/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          ـ ولد قادة نجادي  </a:t>
            </a:r>
            <a:endParaRPr lang="fr-FR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2052" name="WordArt 9"/>
          <p:cNvSpPr>
            <a:spLocks noChangeAspect="1" noChangeArrowheads="1" noChangeShapeType="1" noTextEdit="1"/>
          </p:cNvSpPr>
          <p:nvPr/>
        </p:nvSpPr>
        <p:spPr bwMode="auto">
          <a:xfrm>
            <a:off x="214283" y="6280135"/>
            <a:ext cx="2857519" cy="50645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cs typeface="Arabic Transparent"/>
              </a:rPr>
              <a:t>تحت </a:t>
            </a:r>
            <a:r>
              <a:rPr lang="ar-DZ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cs typeface="Arabic Transparent"/>
              </a:rPr>
              <a:t>إشراف 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cs typeface="Arabic Transparent"/>
              </a:rPr>
              <a:t>السيد مكاوي محمد</a:t>
            </a:r>
            <a:endParaRPr lang="fr-FR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FF"/>
              </a:solidFill>
              <a:cs typeface="Arabic Transparent"/>
            </a:endParaRPr>
          </a:p>
        </p:txBody>
      </p:sp>
      <p:sp>
        <p:nvSpPr>
          <p:cNvPr id="2053" name="WordArt 10"/>
          <p:cNvSpPr>
            <a:spLocks noChangeArrowheads="1" noChangeShapeType="1" noTextEdit="1"/>
          </p:cNvSpPr>
          <p:nvPr/>
        </p:nvSpPr>
        <p:spPr bwMode="auto">
          <a:xfrm>
            <a:off x="7500958" y="5143512"/>
            <a:ext cx="1362095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cs typeface="Arabic Transparent"/>
              </a:rPr>
              <a:t>من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cs typeface="Arabic Transparent"/>
              </a:rPr>
              <a:t>إعداد 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cs typeface="Arabic Transparent"/>
              </a:rPr>
              <a:t>: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cs typeface="Arabic Transparent"/>
            </a:endParaRPr>
          </a:p>
        </p:txBody>
      </p:sp>
      <p:sp>
        <p:nvSpPr>
          <p:cNvPr id="6" name="ZoneTexte 3"/>
          <p:cNvSpPr txBox="1"/>
          <p:nvPr/>
        </p:nvSpPr>
        <p:spPr>
          <a:xfrm>
            <a:off x="2431702" y="0"/>
            <a:ext cx="3384000" cy="6120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33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fr-FR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buNone/>
              <a:defRPr/>
            </a:pPr>
            <a:r>
              <a:rPr lang="ar-DZ" sz="1600" b="1" dirty="0" smtClean="0">
                <a:solidFill>
                  <a:schemeClr val="tx1"/>
                </a:solidFill>
              </a:rPr>
              <a:t>متقن محمد </a:t>
            </a:r>
            <a:r>
              <a:rPr lang="ar-DZ" sz="1600" b="1" dirty="0" err="1" smtClean="0">
                <a:solidFill>
                  <a:schemeClr val="tx1"/>
                </a:solidFill>
              </a:rPr>
              <a:t>بوضياف</a:t>
            </a:r>
            <a:r>
              <a:rPr lang="ar-DZ" sz="1600" b="1" dirty="0" smtClean="0">
                <a:solidFill>
                  <a:schemeClr val="tx1"/>
                </a:solidFill>
              </a:rPr>
              <a:t> –</a:t>
            </a:r>
            <a:r>
              <a:rPr lang="ar-DZ" sz="1600" b="1" dirty="0" err="1" smtClean="0">
                <a:solidFill>
                  <a:schemeClr val="tx1"/>
                </a:solidFill>
              </a:rPr>
              <a:t>الرباحية</a:t>
            </a:r>
            <a:r>
              <a:rPr lang="ar-DZ" sz="1600" b="1" dirty="0" smtClean="0">
                <a:solidFill>
                  <a:schemeClr val="tx1"/>
                </a:solidFill>
              </a:rPr>
              <a:t>- ولاية سعيدة</a:t>
            </a:r>
          </a:p>
          <a:p>
            <a:pPr algn="ctr" rtl="1">
              <a:buNone/>
              <a:defRPr/>
            </a:pPr>
            <a:r>
              <a:rPr lang="fr-FR" sz="1600" b="1" dirty="0">
                <a:solidFill>
                  <a:schemeClr val="tx1"/>
                </a:solidFill>
              </a:rPr>
              <a:t>marouaneouldkada@gmail.com</a:t>
            </a:r>
          </a:p>
          <a:p>
            <a:pPr algn="ctr" rtl="1">
              <a:buNone/>
              <a:defRPr/>
            </a:pPr>
            <a:endParaRPr lang="fr-FR" sz="1600" b="1" dirty="0">
              <a:solidFill>
                <a:schemeClr val="tx1"/>
              </a:solidFill>
            </a:endParaRPr>
          </a:p>
        </p:txBody>
      </p:sp>
      <p:pic>
        <p:nvPicPr>
          <p:cNvPr id="81" name="Image 8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280" y="1000109"/>
            <a:ext cx="3858529" cy="2428891"/>
          </a:xfrm>
          <a:prstGeom prst="rect">
            <a:avLst/>
          </a:prstGeom>
          <a:noFill/>
        </p:spPr>
      </p:pic>
      <p:grpSp>
        <p:nvGrpSpPr>
          <p:cNvPr id="83" name="Groupe 82"/>
          <p:cNvGrpSpPr>
            <a:grpSpLocks noChangeAspect="1"/>
          </p:cNvGrpSpPr>
          <p:nvPr/>
        </p:nvGrpSpPr>
        <p:grpSpPr>
          <a:xfrm>
            <a:off x="2643174" y="2571744"/>
            <a:ext cx="1606420" cy="618698"/>
            <a:chOff x="748051" y="2035036"/>
            <a:chExt cx="1306199" cy="503071"/>
          </a:xfrm>
        </p:grpSpPr>
        <p:sp>
          <p:nvSpPr>
            <p:cNvPr id="84" name="Text Box 859"/>
            <p:cNvSpPr txBox="1">
              <a:spLocks noChangeArrowheads="1"/>
            </p:cNvSpPr>
            <p:nvPr/>
          </p:nvSpPr>
          <p:spPr bwMode="auto">
            <a:xfrm>
              <a:off x="748393" y="2035036"/>
              <a:ext cx="323850" cy="2755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85" name="Text Box 860"/>
            <p:cNvSpPr txBox="1">
              <a:spLocks noChangeArrowheads="1"/>
            </p:cNvSpPr>
            <p:nvPr/>
          </p:nvSpPr>
          <p:spPr bwMode="auto">
            <a:xfrm>
              <a:off x="1730400" y="2150572"/>
              <a:ext cx="323850" cy="2755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86" name="Text Box 861"/>
            <p:cNvSpPr txBox="1">
              <a:spLocks noChangeArrowheads="1"/>
            </p:cNvSpPr>
            <p:nvPr/>
          </p:nvSpPr>
          <p:spPr bwMode="auto">
            <a:xfrm>
              <a:off x="748051" y="2262545"/>
              <a:ext cx="323850" cy="2755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0000FF"/>
                  </a:solidFill>
                </a:rPr>
                <a:t>b</a:t>
              </a:r>
            </a:p>
          </p:txBody>
        </p:sp>
        <p:cxnSp>
          <p:nvCxnSpPr>
            <p:cNvPr id="87" name="Connecteur droit 86"/>
            <p:cNvCxnSpPr/>
            <p:nvPr/>
          </p:nvCxnSpPr>
          <p:spPr>
            <a:xfrm rot="10800000">
              <a:off x="999539" y="2196970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10800000">
              <a:off x="1012350" y="2417111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Connecteur droit 88"/>
            <p:cNvCxnSpPr/>
            <p:nvPr/>
          </p:nvCxnSpPr>
          <p:spPr>
            <a:xfrm rot="10800000">
              <a:off x="1564625" y="2302245"/>
              <a:ext cx="180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Organigramme : Délai 89"/>
            <p:cNvSpPr>
              <a:spLocks noChangeAspect="1"/>
            </p:cNvSpPr>
            <p:nvPr/>
          </p:nvSpPr>
          <p:spPr>
            <a:xfrm>
              <a:off x="1285852" y="2143116"/>
              <a:ext cx="324000" cy="324000"/>
            </a:xfrm>
            <a:prstGeom prst="flowChartDelay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91" name="Picture 2" descr="H:\7408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3714752"/>
            <a:ext cx="2211103" cy="1428259"/>
          </a:xfrm>
          <a:prstGeom prst="rect">
            <a:avLst/>
          </a:prstGeom>
          <a:noFill/>
        </p:spPr>
      </p:pic>
      <p:pic>
        <p:nvPicPr>
          <p:cNvPr id="92" name="Picture 4" descr="H:\61cgH-OT8FL._SL1500_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1142984"/>
            <a:ext cx="1895690" cy="1176593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 l="24170" t="25390" r="48730" b="16015"/>
          <a:stretch>
            <a:fillRect/>
          </a:stretch>
        </p:blipFill>
        <p:spPr bwMode="auto">
          <a:xfrm>
            <a:off x="214282" y="1938456"/>
            <a:ext cx="1756184" cy="284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/>
          <p:cNvSpPr>
            <a:spLocks noChangeAspect="1" noChangeArrowheads="1" noChangeShapeType="1" noTextEdit="1"/>
          </p:cNvSpPr>
          <p:nvPr/>
        </p:nvSpPr>
        <p:spPr bwMode="auto">
          <a:xfrm>
            <a:off x="3851275" y="144463"/>
            <a:ext cx="1897063" cy="334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المنطق التوافقــي</a:t>
            </a:r>
            <a:endParaRPr lang="fr-FR" sz="20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7308850" y="549275"/>
            <a:ext cx="15875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 ـ نظام التعداد :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836613"/>
            <a:ext cx="8745538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هناك أنظمة عدة مختلفة وأشهرها هو النظام العشري ولكن منذ أن أخترع الحاسوب والأجهزة الالكترونية</a:t>
            </a:r>
            <a:endParaRPr lang="fr-FR">
              <a:solidFill>
                <a:srgbClr val="0000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         أستخدم نظام عد يناسب الخواص التقنية له وهو النظام الثنائي و يتكون أي نظام عد من رموز و أساس .</a:t>
            </a: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7081838" y="1536700"/>
            <a:ext cx="19002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</a:t>
            </a:r>
            <a:r>
              <a:rPr lang="en-US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أنواع نظام العد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6948488" y="1844675"/>
            <a:ext cx="18605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ـ النظام العشري</a:t>
            </a:r>
            <a:r>
              <a:rPr lang="fr-FR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941388" y="1854200"/>
            <a:ext cx="62261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أساسه 10 ويتكون من عشرة رموز هي  ( 0، 1، 2 ،3 ،4 ،5 ،6 ،7 ،8 ،9 )</a:t>
            </a: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7380288" y="2276475"/>
            <a:ext cx="5619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 </a:t>
            </a: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250825" y="2640013"/>
            <a:ext cx="977900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1865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1174750" y="2630488"/>
            <a:ext cx="392113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=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1509713" y="3624263"/>
            <a:ext cx="814387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rgbClr val="FF0000"/>
                </a:solidFill>
              </a:rPr>
              <a:t>.10</a:t>
            </a:r>
            <a:r>
              <a:rPr lang="fr-FR" sz="2800" b="1" baseline="30000">
                <a:solidFill>
                  <a:srgbClr val="0000FF"/>
                </a:solidFill>
              </a:rPr>
              <a:t>3</a:t>
            </a:r>
            <a:endParaRPr lang="fr-FR" sz="2800" b="1">
              <a:solidFill>
                <a:srgbClr val="0000FF"/>
              </a:solidFill>
            </a:endParaRPr>
          </a:p>
        </p:txBody>
      </p:sp>
      <p:sp>
        <p:nvSpPr>
          <p:cNvPr id="2077" name="Rectangle 29"/>
          <p:cNvSpPr>
            <a:spLocks noChangeArrowheads="1"/>
          </p:cNvSpPr>
          <p:nvPr/>
        </p:nvSpPr>
        <p:spPr bwMode="auto">
          <a:xfrm>
            <a:off x="2451100" y="2652713"/>
            <a:ext cx="392113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083" name="Rectangle 35"/>
          <p:cNvSpPr>
            <a:spLocks noChangeArrowheads="1"/>
          </p:cNvSpPr>
          <p:nvPr/>
        </p:nvSpPr>
        <p:spPr bwMode="auto">
          <a:xfrm>
            <a:off x="1344613" y="3630613"/>
            <a:ext cx="382587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84" name="Text Box 36"/>
          <p:cNvSpPr txBox="1">
            <a:spLocks noChangeArrowheads="1"/>
          </p:cNvSpPr>
          <p:nvPr/>
        </p:nvSpPr>
        <p:spPr bwMode="auto">
          <a:xfrm>
            <a:off x="1414463" y="2636838"/>
            <a:ext cx="1079500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 b="1">
                <a:solidFill>
                  <a:schemeClr val="tx1"/>
                </a:solidFill>
              </a:rPr>
              <a:t>1000</a:t>
            </a:r>
          </a:p>
        </p:txBody>
      </p:sp>
      <p:sp>
        <p:nvSpPr>
          <p:cNvPr id="2085" name="Text Box 37"/>
          <p:cNvSpPr txBox="1">
            <a:spLocks noChangeArrowheads="1"/>
          </p:cNvSpPr>
          <p:nvPr/>
        </p:nvSpPr>
        <p:spPr bwMode="auto">
          <a:xfrm>
            <a:off x="2909888" y="2628900"/>
            <a:ext cx="792162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 b="1">
                <a:solidFill>
                  <a:schemeClr val="tx1"/>
                </a:solidFill>
              </a:rPr>
              <a:t>800</a:t>
            </a:r>
          </a:p>
        </p:txBody>
      </p:sp>
      <p:sp>
        <p:nvSpPr>
          <p:cNvPr id="2086" name="Rectangle 38"/>
          <p:cNvSpPr>
            <a:spLocks noChangeArrowheads="1"/>
          </p:cNvSpPr>
          <p:nvPr/>
        </p:nvSpPr>
        <p:spPr bwMode="auto">
          <a:xfrm>
            <a:off x="3786188" y="2652713"/>
            <a:ext cx="392112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087" name="Text Box 39"/>
          <p:cNvSpPr txBox="1">
            <a:spLocks noChangeArrowheads="1"/>
          </p:cNvSpPr>
          <p:nvPr/>
        </p:nvSpPr>
        <p:spPr bwMode="auto">
          <a:xfrm>
            <a:off x="4165600" y="2636838"/>
            <a:ext cx="792163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 b="1">
                <a:solidFill>
                  <a:schemeClr val="tx1"/>
                </a:solidFill>
              </a:rPr>
              <a:t>60</a:t>
            </a:r>
          </a:p>
        </p:txBody>
      </p:sp>
      <p:sp>
        <p:nvSpPr>
          <p:cNvPr id="2088" name="Rectangle 40"/>
          <p:cNvSpPr>
            <a:spLocks noChangeArrowheads="1"/>
          </p:cNvSpPr>
          <p:nvPr/>
        </p:nvSpPr>
        <p:spPr bwMode="auto">
          <a:xfrm>
            <a:off x="4867275" y="2654300"/>
            <a:ext cx="392113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089" name="Text Box 41"/>
          <p:cNvSpPr txBox="1">
            <a:spLocks noChangeArrowheads="1"/>
          </p:cNvSpPr>
          <p:nvPr/>
        </p:nvSpPr>
        <p:spPr bwMode="auto">
          <a:xfrm>
            <a:off x="5364163" y="2624138"/>
            <a:ext cx="792162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 b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91" name="AutoShape 43"/>
          <p:cNvSpPr>
            <a:spLocks noChangeAspect="1" noChangeArrowheads="1"/>
          </p:cNvSpPr>
          <p:nvPr/>
        </p:nvSpPr>
        <p:spPr bwMode="auto">
          <a:xfrm>
            <a:off x="1763713" y="3116263"/>
            <a:ext cx="107950" cy="542925"/>
          </a:xfrm>
          <a:prstGeom prst="downArrow">
            <a:avLst>
              <a:gd name="adj1" fmla="val 50000"/>
              <a:gd name="adj2" fmla="val 125735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93" name="Rectangle 45"/>
          <p:cNvSpPr>
            <a:spLocks noChangeArrowheads="1"/>
          </p:cNvSpPr>
          <p:nvPr/>
        </p:nvSpPr>
        <p:spPr bwMode="auto">
          <a:xfrm>
            <a:off x="2846388" y="3619500"/>
            <a:ext cx="814387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rgbClr val="FF0000"/>
                </a:solidFill>
              </a:rPr>
              <a:t>.10</a:t>
            </a:r>
            <a:r>
              <a:rPr lang="fr-FR" sz="2800" b="1" baseline="30000">
                <a:solidFill>
                  <a:srgbClr val="0000FF"/>
                </a:solidFill>
              </a:rPr>
              <a:t>2</a:t>
            </a:r>
            <a:endParaRPr lang="fr-FR" sz="2800" b="1">
              <a:solidFill>
                <a:srgbClr val="0000FF"/>
              </a:solidFill>
            </a:endParaRPr>
          </a:p>
        </p:txBody>
      </p:sp>
      <p:sp>
        <p:nvSpPr>
          <p:cNvPr id="2094" name="Rectangle 46"/>
          <p:cNvSpPr>
            <a:spLocks noChangeArrowheads="1"/>
          </p:cNvSpPr>
          <p:nvPr/>
        </p:nvSpPr>
        <p:spPr bwMode="auto">
          <a:xfrm>
            <a:off x="2681288" y="3625850"/>
            <a:ext cx="382587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095" name="AutoShape 47"/>
          <p:cNvSpPr>
            <a:spLocks noChangeAspect="1" noChangeArrowheads="1"/>
          </p:cNvSpPr>
          <p:nvPr/>
        </p:nvSpPr>
        <p:spPr bwMode="auto">
          <a:xfrm>
            <a:off x="3154363" y="3111500"/>
            <a:ext cx="107950" cy="542925"/>
          </a:xfrm>
          <a:prstGeom prst="downArrow">
            <a:avLst>
              <a:gd name="adj1" fmla="val 50000"/>
              <a:gd name="adj2" fmla="val 125735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97" name="Rectangle 49"/>
          <p:cNvSpPr>
            <a:spLocks noChangeArrowheads="1"/>
          </p:cNvSpPr>
          <p:nvPr/>
        </p:nvSpPr>
        <p:spPr bwMode="auto">
          <a:xfrm>
            <a:off x="4070350" y="3627438"/>
            <a:ext cx="814388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rgbClr val="FF0000"/>
                </a:solidFill>
              </a:rPr>
              <a:t>.10</a:t>
            </a:r>
            <a:r>
              <a:rPr lang="fr-FR" sz="2800" b="1" baseline="30000">
                <a:solidFill>
                  <a:srgbClr val="0000FF"/>
                </a:solidFill>
              </a:rPr>
              <a:t>1</a:t>
            </a:r>
            <a:endParaRPr lang="fr-FR" sz="2800" b="1">
              <a:solidFill>
                <a:srgbClr val="0000FF"/>
              </a:solidFill>
            </a:endParaRPr>
          </a:p>
        </p:txBody>
      </p:sp>
      <p:sp>
        <p:nvSpPr>
          <p:cNvPr id="2098" name="Rectangle 50"/>
          <p:cNvSpPr>
            <a:spLocks noChangeArrowheads="1"/>
          </p:cNvSpPr>
          <p:nvPr/>
        </p:nvSpPr>
        <p:spPr bwMode="auto">
          <a:xfrm>
            <a:off x="3905250" y="3633788"/>
            <a:ext cx="382588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99" name="AutoShape 51"/>
          <p:cNvSpPr>
            <a:spLocks noChangeAspect="1" noChangeArrowheads="1"/>
          </p:cNvSpPr>
          <p:nvPr/>
        </p:nvSpPr>
        <p:spPr bwMode="auto">
          <a:xfrm>
            <a:off x="4378325" y="3119438"/>
            <a:ext cx="107950" cy="542925"/>
          </a:xfrm>
          <a:prstGeom prst="downArrow">
            <a:avLst>
              <a:gd name="adj1" fmla="val 50000"/>
              <a:gd name="adj2" fmla="val 125735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100" name="Rectangle 52"/>
          <p:cNvSpPr>
            <a:spLocks noChangeArrowheads="1"/>
          </p:cNvSpPr>
          <p:nvPr/>
        </p:nvSpPr>
        <p:spPr bwMode="auto">
          <a:xfrm>
            <a:off x="5270500" y="3576638"/>
            <a:ext cx="814388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rgbClr val="FF0000"/>
                </a:solidFill>
              </a:rPr>
              <a:t>.10</a:t>
            </a:r>
            <a:r>
              <a:rPr lang="fr-FR" sz="2800" b="1" baseline="30000">
                <a:solidFill>
                  <a:srgbClr val="0000FF"/>
                </a:solidFill>
              </a:rPr>
              <a:t>0</a:t>
            </a:r>
            <a:endParaRPr lang="fr-FR" sz="2800" b="1">
              <a:solidFill>
                <a:srgbClr val="0000FF"/>
              </a:solidFill>
            </a:endParaRPr>
          </a:p>
        </p:txBody>
      </p:sp>
      <p:sp>
        <p:nvSpPr>
          <p:cNvPr id="2101" name="Rectangle 53"/>
          <p:cNvSpPr>
            <a:spLocks noChangeArrowheads="1"/>
          </p:cNvSpPr>
          <p:nvPr/>
        </p:nvSpPr>
        <p:spPr bwMode="auto">
          <a:xfrm>
            <a:off x="5105400" y="3582988"/>
            <a:ext cx="382588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02" name="AutoShape 54"/>
          <p:cNvSpPr>
            <a:spLocks noChangeAspect="1" noChangeArrowheads="1"/>
          </p:cNvSpPr>
          <p:nvPr/>
        </p:nvSpPr>
        <p:spPr bwMode="auto">
          <a:xfrm>
            <a:off x="5478463" y="3068638"/>
            <a:ext cx="107950" cy="542925"/>
          </a:xfrm>
          <a:prstGeom prst="downArrow">
            <a:avLst>
              <a:gd name="adj1" fmla="val 50000"/>
              <a:gd name="adj2" fmla="val 125735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103" name="Rectangle 55"/>
          <p:cNvSpPr>
            <a:spLocks noChangeArrowheads="1"/>
          </p:cNvSpPr>
          <p:nvPr/>
        </p:nvSpPr>
        <p:spPr bwMode="auto">
          <a:xfrm>
            <a:off x="179388" y="4437063"/>
            <a:ext cx="977900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1865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104" name="Rectangle 56"/>
          <p:cNvSpPr>
            <a:spLocks noChangeArrowheads="1"/>
          </p:cNvSpPr>
          <p:nvPr/>
        </p:nvSpPr>
        <p:spPr bwMode="auto">
          <a:xfrm>
            <a:off x="1116013" y="4437063"/>
            <a:ext cx="392112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=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105" name="Rectangle 57"/>
          <p:cNvSpPr>
            <a:spLocks noChangeArrowheads="1"/>
          </p:cNvSpPr>
          <p:nvPr/>
        </p:nvSpPr>
        <p:spPr bwMode="auto">
          <a:xfrm>
            <a:off x="1641475" y="4441825"/>
            <a:ext cx="814388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rgbClr val="FF0000"/>
                </a:solidFill>
              </a:rPr>
              <a:t>.10</a:t>
            </a:r>
            <a:r>
              <a:rPr lang="fr-FR" sz="2800" b="1" baseline="30000">
                <a:solidFill>
                  <a:srgbClr val="0000FF"/>
                </a:solidFill>
              </a:rPr>
              <a:t>3</a:t>
            </a:r>
            <a:endParaRPr lang="fr-FR" sz="2800" b="1">
              <a:solidFill>
                <a:srgbClr val="0000FF"/>
              </a:solidFill>
            </a:endParaRPr>
          </a:p>
        </p:txBody>
      </p:sp>
      <p:sp>
        <p:nvSpPr>
          <p:cNvPr id="2106" name="Rectangle 58"/>
          <p:cNvSpPr>
            <a:spLocks noChangeArrowheads="1"/>
          </p:cNvSpPr>
          <p:nvPr/>
        </p:nvSpPr>
        <p:spPr bwMode="auto">
          <a:xfrm>
            <a:off x="1476375" y="4448175"/>
            <a:ext cx="382588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108" name="Rectangle 60"/>
          <p:cNvSpPr>
            <a:spLocks noChangeArrowheads="1"/>
          </p:cNvSpPr>
          <p:nvPr/>
        </p:nvSpPr>
        <p:spPr bwMode="auto">
          <a:xfrm>
            <a:off x="2471738" y="4441825"/>
            <a:ext cx="392112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109" name="Rectangle 61"/>
          <p:cNvSpPr>
            <a:spLocks noChangeArrowheads="1"/>
          </p:cNvSpPr>
          <p:nvPr/>
        </p:nvSpPr>
        <p:spPr bwMode="auto">
          <a:xfrm>
            <a:off x="3062288" y="4429125"/>
            <a:ext cx="814387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rgbClr val="FF0000"/>
                </a:solidFill>
              </a:rPr>
              <a:t>.10</a:t>
            </a:r>
            <a:r>
              <a:rPr lang="fr-FR" sz="2800" b="1" baseline="30000">
                <a:solidFill>
                  <a:srgbClr val="0000FF"/>
                </a:solidFill>
              </a:rPr>
              <a:t>2</a:t>
            </a:r>
            <a:endParaRPr lang="fr-FR" sz="2800" b="1">
              <a:solidFill>
                <a:srgbClr val="0000FF"/>
              </a:solidFill>
            </a:endParaRPr>
          </a:p>
        </p:txBody>
      </p:sp>
      <p:sp>
        <p:nvSpPr>
          <p:cNvPr id="2110" name="Rectangle 62"/>
          <p:cNvSpPr>
            <a:spLocks noChangeArrowheads="1"/>
          </p:cNvSpPr>
          <p:nvPr/>
        </p:nvSpPr>
        <p:spPr bwMode="auto">
          <a:xfrm>
            <a:off x="2897188" y="4435475"/>
            <a:ext cx="382587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113" name="Rectangle 65"/>
          <p:cNvSpPr>
            <a:spLocks noChangeArrowheads="1"/>
          </p:cNvSpPr>
          <p:nvPr/>
        </p:nvSpPr>
        <p:spPr bwMode="auto">
          <a:xfrm>
            <a:off x="3854450" y="4437063"/>
            <a:ext cx="392113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114" name="Rectangle 66"/>
          <p:cNvSpPr>
            <a:spLocks noChangeArrowheads="1"/>
          </p:cNvSpPr>
          <p:nvPr/>
        </p:nvSpPr>
        <p:spPr bwMode="auto">
          <a:xfrm>
            <a:off x="4337050" y="4419600"/>
            <a:ext cx="814388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rgbClr val="FF0000"/>
                </a:solidFill>
              </a:rPr>
              <a:t>.10</a:t>
            </a:r>
            <a:r>
              <a:rPr lang="fr-FR" sz="2800" b="1" baseline="30000">
                <a:solidFill>
                  <a:srgbClr val="0000FF"/>
                </a:solidFill>
              </a:rPr>
              <a:t>1</a:t>
            </a:r>
            <a:endParaRPr lang="fr-FR" sz="2800" b="1">
              <a:solidFill>
                <a:srgbClr val="0000FF"/>
              </a:solidFill>
            </a:endParaRPr>
          </a:p>
        </p:txBody>
      </p:sp>
      <p:sp>
        <p:nvSpPr>
          <p:cNvPr id="2115" name="Rectangle 67"/>
          <p:cNvSpPr>
            <a:spLocks noChangeArrowheads="1"/>
          </p:cNvSpPr>
          <p:nvPr/>
        </p:nvSpPr>
        <p:spPr bwMode="auto">
          <a:xfrm>
            <a:off x="4171950" y="4425950"/>
            <a:ext cx="382588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116" name="Rectangle 68"/>
          <p:cNvSpPr>
            <a:spLocks noChangeArrowheads="1"/>
          </p:cNvSpPr>
          <p:nvPr/>
        </p:nvSpPr>
        <p:spPr bwMode="auto">
          <a:xfrm>
            <a:off x="5119688" y="4457700"/>
            <a:ext cx="392112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117" name="Rectangle 69"/>
          <p:cNvSpPr>
            <a:spLocks noChangeArrowheads="1"/>
          </p:cNvSpPr>
          <p:nvPr/>
        </p:nvSpPr>
        <p:spPr bwMode="auto">
          <a:xfrm>
            <a:off x="5578475" y="4441825"/>
            <a:ext cx="814388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rgbClr val="FF0000"/>
                </a:solidFill>
              </a:rPr>
              <a:t>.10</a:t>
            </a:r>
            <a:r>
              <a:rPr lang="fr-FR" sz="2800" b="1" baseline="30000">
                <a:solidFill>
                  <a:srgbClr val="0000FF"/>
                </a:solidFill>
              </a:rPr>
              <a:t>0</a:t>
            </a:r>
            <a:endParaRPr lang="fr-FR" sz="2800" b="1">
              <a:solidFill>
                <a:srgbClr val="0000FF"/>
              </a:solidFill>
            </a:endParaRPr>
          </a:p>
        </p:txBody>
      </p:sp>
      <p:sp>
        <p:nvSpPr>
          <p:cNvPr id="2118" name="Rectangle 70"/>
          <p:cNvSpPr>
            <a:spLocks noChangeArrowheads="1"/>
          </p:cNvSpPr>
          <p:nvPr/>
        </p:nvSpPr>
        <p:spPr bwMode="auto">
          <a:xfrm>
            <a:off x="5413375" y="4448175"/>
            <a:ext cx="382588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2" dur="500"/>
                                        <p:tgtEl>
                                          <p:spTgt spid="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2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2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7" dur="500"/>
                                        <p:tgtEl>
                                          <p:spTgt spid="2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2" dur="500"/>
                                        <p:tgtEl>
                                          <p:spTgt spid="2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2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  <p:bldP spid="2054" grpId="0"/>
      <p:bldP spid="2056" grpId="0"/>
      <p:bldP spid="2058" grpId="0"/>
      <p:bldP spid="2061" grpId="0"/>
      <p:bldP spid="2063" grpId="0"/>
      <p:bldP spid="2065" grpId="0"/>
      <p:bldP spid="2067" grpId="0"/>
      <p:bldP spid="2069" grpId="0"/>
      <p:bldP spid="2075" grpId="0"/>
      <p:bldP spid="2077" grpId="0"/>
      <p:bldP spid="2083" grpId="0"/>
      <p:bldP spid="2084" grpId="0"/>
      <p:bldP spid="2085" grpId="0"/>
      <p:bldP spid="2086" grpId="0"/>
      <p:bldP spid="2087" grpId="0"/>
      <p:bldP spid="2088" grpId="0"/>
      <p:bldP spid="2089" grpId="0"/>
      <p:bldP spid="2091" grpId="0" animBg="1"/>
      <p:bldP spid="2093" grpId="0"/>
      <p:bldP spid="2094" grpId="0"/>
      <p:bldP spid="2095" grpId="0" animBg="1"/>
      <p:bldP spid="2097" grpId="0"/>
      <p:bldP spid="2098" grpId="0"/>
      <p:bldP spid="2099" grpId="0" animBg="1"/>
      <p:bldP spid="2100" grpId="0"/>
      <p:bldP spid="2101" grpId="0"/>
      <p:bldP spid="2102" grpId="0" animBg="1"/>
      <p:bldP spid="2103" grpId="0"/>
      <p:bldP spid="2104" grpId="0"/>
      <p:bldP spid="2105" grpId="0"/>
      <p:bldP spid="2106" grpId="0"/>
      <p:bldP spid="2108" grpId="0"/>
      <p:bldP spid="2109" grpId="0"/>
      <p:bldP spid="2110" grpId="0"/>
      <p:bldP spid="2113" grpId="0"/>
      <p:bldP spid="2114" grpId="0"/>
      <p:bldP spid="2115" grpId="0"/>
      <p:bldP spid="2116" grpId="0"/>
      <p:bldP spid="2117" grpId="0"/>
      <p:bldP spid="21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7178675" y="146050"/>
            <a:ext cx="176371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النظام الثنائي</a:t>
            </a:r>
            <a:r>
              <a:rPr lang="fr-FR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/>
              <a:t> </a:t>
            </a:r>
            <a:endParaRPr lang="en-US" b="1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554038" y="160338"/>
            <a:ext cx="6813550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أساسه 2 ويتكون من رمزين ( 0 ، 1 )، يستعمل في الإلكترونيك العددية ، لان الدارات لا</a:t>
            </a:r>
            <a:endParaRPr lang="fr-FR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                         يمكنها الأخذ إلا حالتين .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7164388" y="736600"/>
            <a:ext cx="7588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fr-FR">
                <a:solidFill>
                  <a:srgbClr val="FF0000"/>
                </a:solidFill>
              </a:rPr>
              <a:t>  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5969000" y="711200"/>
            <a:ext cx="10318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ar-DZ" sz="2000" b="1">
                <a:solidFill>
                  <a:srgbClr val="000000"/>
                </a:solidFill>
                <a:cs typeface="Times New Roman" pitchFamily="18" charset="0"/>
              </a:rPr>
              <a:t>100101</a:t>
            </a:r>
            <a:r>
              <a:rPr lang="fr-FR" sz="2000"/>
              <a:t> 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023100" y="1141413"/>
            <a:ext cx="17970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ـ النظام الثماني</a:t>
            </a:r>
            <a:r>
              <a:rPr lang="fr-FR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2911475" y="1157288"/>
            <a:ext cx="42989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أساسه 8 ورموزه هي</a:t>
            </a:r>
            <a:r>
              <a:rPr lang="ar-DZ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(0 ،1 ،2 , 3 ،4 ،5 ،6 ،7</a:t>
            </a:r>
            <a:r>
              <a:rPr lang="fr-FR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en-US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>
                <a:cs typeface="Times New Roman" pitchFamily="18" charset="0"/>
              </a:rPr>
              <a:t> </a:t>
            </a:r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7451725" y="1601788"/>
            <a:ext cx="7588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fr-FR">
                <a:solidFill>
                  <a:srgbClr val="FF0000"/>
                </a:solidFill>
              </a:rPr>
              <a:t>  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6700838" y="1547813"/>
            <a:ext cx="60801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ar-DZ" sz="2000" b="1">
                <a:solidFill>
                  <a:srgbClr val="000000"/>
                </a:solidFill>
                <a:cs typeface="Times New Roman" pitchFamily="18" charset="0"/>
              </a:rPr>
              <a:t>534</a:t>
            </a:r>
            <a:r>
              <a:rPr lang="fr-FR" sz="2000" b="1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fr-FR" sz="2000"/>
              <a:t> </a:t>
            </a:r>
          </a:p>
        </p:txBody>
      </p:sp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6503988" y="2063750"/>
            <a:ext cx="23891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cs typeface="Times New Roman" pitchFamily="18" charset="0"/>
              </a:rPr>
              <a:t>4</a:t>
            </a:r>
            <a:r>
              <a:rPr lang="fr-FR" b="1">
                <a:solidFill>
                  <a:srgbClr val="FF00FF"/>
                </a:solidFill>
                <a:cs typeface="Times New Roman" pitchFamily="18" charset="0"/>
              </a:rPr>
              <a:t> </a:t>
            </a:r>
            <a:r>
              <a:rPr lang="ar-DZ" b="1">
                <a:solidFill>
                  <a:srgbClr val="FF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b="1">
                <a:solidFill>
                  <a:srgbClr val="FF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>
                <a:solidFill>
                  <a:srgbClr val="FF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النظام السداسي عشر</a:t>
            </a:r>
            <a:r>
              <a:rPr lang="fr-FR" b="1">
                <a:solidFill>
                  <a:srgbClr val="000000"/>
                </a:solidFill>
                <a:cs typeface="Times New Roman" pitchFamily="18" charset="0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117475" y="2078038"/>
            <a:ext cx="66135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أساسه 16 ورموزه هي ( 0، 1، 2 ،3 ،4 ،5 ،6 ،7 ،8 </a:t>
            </a:r>
            <a:r>
              <a:rPr lang="en-US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en-US" b="1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F,E,D,C,B,A </a:t>
            </a:r>
            <a:r>
              <a:rPr lang="en-US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,</a:t>
            </a:r>
            <a:r>
              <a:rPr lang="fr-FR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9 </a:t>
            </a:r>
            <a:r>
              <a:rPr lang="ar-DZ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)</a:t>
            </a:r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>
            <a:off x="7524750" y="2465388"/>
            <a:ext cx="7588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fr-FR">
                <a:solidFill>
                  <a:srgbClr val="FF0000"/>
                </a:solidFill>
              </a:rPr>
              <a:t>  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28693" name="Rectangle 21"/>
          <p:cNvSpPr>
            <a:spLocks noChangeArrowheads="1"/>
          </p:cNvSpPr>
          <p:nvPr/>
        </p:nvSpPr>
        <p:spPr bwMode="auto">
          <a:xfrm>
            <a:off x="6681788" y="2511425"/>
            <a:ext cx="841897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sz="2000" b="1" dirty="0" smtClean="0">
                <a:solidFill>
                  <a:srgbClr val="000000"/>
                </a:solidFill>
                <a:cs typeface="Times New Roman" pitchFamily="18" charset="0"/>
              </a:rPr>
              <a:t>6A3B</a:t>
            </a:r>
            <a:endParaRPr lang="fr-FR" sz="2000" b="1" dirty="0"/>
          </a:p>
        </p:txBody>
      </p:sp>
      <p:sp>
        <p:nvSpPr>
          <p:cNvPr id="28695" name="Rectangle 23"/>
          <p:cNvSpPr>
            <a:spLocks noChangeArrowheads="1"/>
          </p:cNvSpPr>
          <p:nvPr/>
        </p:nvSpPr>
        <p:spPr bwMode="auto">
          <a:xfrm>
            <a:off x="6221413" y="3000375"/>
            <a:ext cx="26733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ـ التحويل من نظام إلى أخر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</a:p>
        </p:txBody>
      </p:sp>
      <p:sp>
        <p:nvSpPr>
          <p:cNvPr id="28697" name="Rectangle 25"/>
          <p:cNvSpPr>
            <a:spLocks noChangeArrowheads="1"/>
          </p:cNvSpPr>
          <p:nvPr/>
        </p:nvSpPr>
        <p:spPr bwMode="auto">
          <a:xfrm>
            <a:off x="4777005" y="3287713"/>
            <a:ext cx="388439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التحويل من النظام العشري إلى النظام 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أخر:</a:t>
            </a:r>
            <a:endParaRPr lang="fr-FR" dirty="0"/>
          </a:p>
        </p:txBody>
      </p:sp>
      <p:sp>
        <p:nvSpPr>
          <p:cNvPr id="28699" name="Rectangle 27"/>
          <p:cNvSpPr>
            <a:spLocks noChangeArrowheads="1"/>
          </p:cNvSpPr>
          <p:nvPr/>
        </p:nvSpPr>
        <p:spPr bwMode="auto">
          <a:xfrm>
            <a:off x="7748617" y="3648075"/>
            <a:ext cx="10382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808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القاعـدة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>
                <a:cs typeface="Times New Roman" pitchFamily="18" charset="0"/>
              </a:rPr>
              <a:t> </a:t>
            </a:r>
            <a:endParaRPr lang="en-US" dirty="0">
              <a:cs typeface="Times New Roman" pitchFamily="18" charset="0"/>
            </a:endParaRPr>
          </a:p>
        </p:txBody>
      </p:sp>
      <p:sp>
        <p:nvSpPr>
          <p:cNvPr id="28701" name="Rectangle 29"/>
          <p:cNvSpPr>
            <a:spLocks noChangeArrowheads="1"/>
          </p:cNvSpPr>
          <p:nvPr/>
        </p:nvSpPr>
        <p:spPr bwMode="auto">
          <a:xfrm>
            <a:off x="-108192" y="3660775"/>
            <a:ext cx="803777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نقسم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العدد علي أساس النظام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أخر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حتى للوصول إلى النتيجة صفر ثم نكتب البواقي في الاتجاه العكسي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8703" name="Rectangle 31"/>
          <p:cNvSpPr>
            <a:spLocks noChangeArrowheads="1"/>
          </p:cNvSpPr>
          <p:nvPr/>
        </p:nvSpPr>
        <p:spPr bwMode="auto">
          <a:xfrm>
            <a:off x="8229600" y="4165600"/>
            <a:ext cx="8064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أمثلة</a:t>
            </a:r>
            <a:r>
              <a:rPr lang="fr-FR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cs typeface="Times New Roman" pitchFamily="18" charset="0"/>
              </a:rPr>
              <a:t>  </a:t>
            </a:r>
            <a:endParaRPr lang="en-US">
              <a:cs typeface="Times New Roman" pitchFamily="18" charset="0"/>
            </a:endParaRPr>
          </a:p>
        </p:txBody>
      </p:sp>
      <p:sp>
        <p:nvSpPr>
          <p:cNvPr id="28705" name="Rectangle 33"/>
          <p:cNvSpPr>
            <a:spLocks noChangeArrowheads="1"/>
          </p:cNvSpPr>
          <p:nvPr/>
        </p:nvSpPr>
        <p:spPr bwMode="auto">
          <a:xfrm>
            <a:off x="6934200" y="4165600"/>
            <a:ext cx="12668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المثال رقم 1</a:t>
            </a:r>
            <a:r>
              <a:rPr lang="fr-FR" b="1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>
                <a:solidFill>
                  <a:srgbClr val="008000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28707" name="Rectangle 35"/>
          <p:cNvSpPr>
            <a:spLocks noChangeArrowheads="1"/>
          </p:cNvSpPr>
          <p:nvPr/>
        </p:nvSpPr>
        <p:spPr bwMode="auto">
          <a:xfrm>
            <a:off x="4892675" y="4078288"/>
            <a:ext cx="19748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400" b="1" baseline="-30000">
                <a:solidFill>
                  <a:srgbClr val="008000"/>
                </a:solidFill>
                <a:cs typeface="Times New Roman" pitchFamily="18" charset="0"/>
              </a:rPr>
              <a:t>2</a:t>
            </a:r>
            <a:r>
              <a:rPr lang="ar-DZ" sz="2400" b="1">
                <a:solidFill>
                  <a:srgbClr val="008000"/>
                </a:solidFill>
                <a:cs typeface="Times New Roman" pitchFamily="18" charset="0"/>
              </a:rPr>
              <a:t>( ؟</a:t>
            </a:r>
            <a:r>
              <a:rPr lang="fr-FR" sz="2400" b="1">
                <a:solidFill>
                  <a:srgbClr val="008000"/>
                </a:solidFill>
                <a:cs typeface="Times New Roman" pitchFamily="18" charset="0"/>
              </a:rPr>
              <a:t> =  </a:t>
            </a:r>
            <a:r>
              <a:rPr lang="en-US" sz="2400" b="1">
                <a:solidFill>
                  <a:srgbClr val="008000"/>
                </a:solidFill>
                <a:cs typeface="Times New Roman" pitchFamily="18" charset="0"/>
              </a:rPr>
              <a:t>( </a:t>
            </a:r>
            <a:r>
              <a:rPr lang="ar-DZ" sz="2400" b="1" baseline="-30000">
                <a:solidFill>
                  <a:srgbClr val="008000"/>
                </a:solidFill>
                <a:cs typeface="Times New Roman" pitchFamily="18" charset="0"/>
              </a:rPr>
              <a:t>10</a:t>
            </a:r>
            <a:r>
              <a:rPr lang="ar-DZ" sz="2400" b="1">
                <a:solidFill>
                  <a:srgbClr val="008000"/>
                </a:solidFill>
                <a:cs typeface="Times New Roman" pitchFamily="18" charset="0"/>
              </a:rPr>
              <a:t>( 47</a:t>
            </a:r>
            <a:r>
              <a:rPr lang="en-US" sz="2400" b="1">
                <a:solidFill>
                  <a:srgbClr val="008000"/>
                </a:solidFill>
                <a:cs typeface="Times New Roman" pitchFamily="18" charset="0"/>
              </a:rPr>
              <a:t>(</a:t>
            </a:r>
            <a:endParaRPr lang="en-US" sz="2400">
              <a:solidFill>
                <a:srgbClr val="008000"/>
              </a:solidFill>
            </a:endParaRPr>
          </a:p>
        </p:txBody>
      </p:sp>
      <p:graphicFrame>
        <p:nvGraphicFramePr>
          <p:cNvPr id="28874" name="Group 202"/>
          <p:cNvGraphicFramePr>
            <a:graphicFrameLocks noGrp="1"/>
          </p:cNvGraphicFramePr>
          <p:nvPr/>
        </p:nvGraphicFramePr>
        <p:xfrm>
          <a:off x="1476375" y="4681538"/>
          <a:ext cx="6985000" cy="1371600"/>
        </p:xfrm>
        <a:graphic>
          <a:graphicData uri="http://schemas.openxmlformats.org/drawingml/2006/table">
            <a:tbl>
              <a:tblPr rtl="1"/>
              <a:tblGrid>
                <a:gridCol w="1703387"/>
                <a:gridCol w="752475"/>
                <a:gridCol w="757238"/>
                <a:gridCol w="752475"/>
                <a:gridCol w="752475"/>
                <a:gridCol w="755650"/>
                <a:gridCol w="755650"/>
                <a:gridCol w="755650"/>
              </a:tblGrid>
              <a:tr h="1301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2125" algn="ctr"/>
                        </a:tabLst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0175" algn="l"/>
                          <a:tab pos="492125" algn="ctr"/>
                        </a:tabLst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912" name="Rectangle 240"/>
          <p:cNvSpPr>
            <a:spLocks noChangeArrowheads="1"/>
          </p:cNvSpPr>
          <p:nvPr/>
        </p:nvSpPr>
        <p:spPr bwMode="auto">
          <a:xfrm>
            <a:off x="7453313" y="4695825"/>
            <a:ext cx="566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000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العدد</a:t>
            </a:r>
          </a:p>
        </p:txBody>
      </p:sp>
      <p:sp>
        <p:nvSpPr>
          <p:cNvPr id="28913" name="Rectangle 241"/>
          <p:cNvSpPr>
            <a:spLocks noChangeArrowheads="1"/>
          </p:cNvSpPr>
          <p:nvPr/>
        </p:nvSpPr>
        <p:spPr bwMode="auto">
          <a:xfrm>
            <a:off x="6962775" y="5157788"/>
            <a:ext cx="1300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000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المقسوم عليه</a:t>
            </a:r>
          </a:p>
        </p:txBody>
      </p:sp>
      <p:sp>
        <p:nvSpPr>
          <p:cNvPr id="28914" name="Rectangle 242"/>
          <p:cNvSpPr>
            <a:spLocks noChangeArrowheads="1"/>
          </p:cNvSpPr>
          <p:nvPr/>
        </p:nvSpPr>
        <p:spPr bwMode="auto">
          <a:xfrm>
            <a:off x="7380288" y="5616575"/>
            <a:ext cx="652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000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الباقي</a:t>
            </a:r>
          </a:p>
        </p:txBody>
      </p:sp>
      <p:sp>
        <p:nvSpPr>
          <p:cNvPr id="28915" name="Rectangle 243"/>
          <p:cNvSpPr>
            <a:spLocks noChangeArrowheads="1"/>
          </p:cNvSpPr>
          <p:nvPr/>
        </p:nvSpPr>
        <p:spPr bwMode="auto">
          <a:xfrm>
            <a:off x="6084888" y="4708525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47</a:t>
            </a:r>
            <a:endParaRPr lang="fr-FR" sz="2400" b="1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8916" name="Rectangle 244"/>
          <p:cNvSpPr>
            <a:spLocks noChangeArrowheads="1"/>
          </p:cNvSpPr>
          <p:nvPr/>
        </p:nvSpPr>
        <p:spPr bwMode="auto">
          <a:xfrm>
            <a:off x="5364163" y="47005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23</a:t>
            </a:r>
            <a:endParaRPr lang="fr-FR" sz="2400" b="1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8917" name="Rectangle 245"/>
          <p:cNvSpPr>
            <a:spLocks noChangeArrowheads="1"/>
          </p:cNvSpPr>
          <p:nvPr/>
        </p:nvSpPr>
        <p:spPr bwMode="auto">
          <a:xfrm>
            <a:off x="4602163" y="47005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11</a:t>
            </a:r>
          </a:p>
        </p:txBody>
      </p:sp>
      <p:sp>
        <p:nvSpPr>
          <p:cNvPr id="28918" name="Rectangle 246"/>
          <p:cNvSpPr>
            <a:spLocks noChangeArrowheads="1"/>
          </p:cNvSpPr>
          <p:nvPr/>
        </p:nvSpPr>
        <p:spPr bwMode="auto">
          <a:xfrm>
            <a:off x="3983038" y="47005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5</a:t>
            </a:r>
          </a:p>
        </p:txBody>
      </p:sp>
      <p:sp>
        <p:nvSpPr>
          <p:cNvPr id="28919" name="Rectangle 247"/>
          <p:cNvSpPr>
            <a:spLocks noChangeArrowheads="1"/>
          </p:cNvSpPr>
          <p:nvPr/>
        </p:nvSpPr>
        <p:spPr bwMode="auto">
          <a:xfrm>
            <a:off x="3189288" y="467677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2</a:t>
            </a:r>
          </a:p>
        </p:txBody>
      </p:sp>
      <p:sp>
        <p:nvSpPr>
          <p:cNvPr id="28920" name="Rectangle 248"/>
          <p:cNvSpPr>
            <a:spLocks noChangeArrowheads="1"/>
          </p:cNvSpPr>
          <p:nvPr/>
        </p:nvSpPr>
        <p:spPr bwMode="auto">
          <a:xfrm>
            <a:off x="2398713" y="4681538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1</a:t>
            </a:r>
            <a:endParaRPr lang="fr-FR" sz="2400" b="1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8921" name="Rectangle 249"/>
          <p:cNvSpPr>
            <a:spLocks noChangeArrowheads="1"/>
          </p:cNvSpPr>
          <p:nvPr/>
        </p:nvSpPr>
        <p:spPr bwMode="auto">
          <a:xfrm>
            <a:off x="1649413" y="468153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FF"/>
                </a:solidFill>
                <a:cs typeface="Times New Roman" pitchFamily="18" charset="0"/>
              </a:rPr>
              <a:t>0</a:t>
            </a:r>
            <a:endParaRPr lang="fr-FR" sz="2400" b="1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28922" name="Rectangle 250"/>
          <p:cNvSpPr>
            <a:spLocks noChangeArrowheads="1"/>
          </p:cNvSpPr>
          <p:nvPr/>
        </p:nvSpPr>
        <p:spPr bwMode="auto">
          <a:xfrm>
            <a:off x="6186488" y="5122863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2</a:t>
            </a:r>
          </a:p>
        </p:txBody>
      </p:sp>
      <p:sp>
        <p:nvSpPr>
          <p:cNvPr id="28923" name="Rectangle 251"/>
          <p:cNvSpPr>
            <a:spLocks noChangeArrowheads="1"/>
          </p:cNvSpPr>
          <p:nvPr/>
        </p:nvSpPr>
        <p:spPr bwMode="auto">
          <a:xfrm>
            <a:off x="6172200" y="559752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8924" name="Rectangle 252"/>
          <p:cNvSpPr>
            <a:spLocks noChangeArrowheads="1"/>
          </p:cNvSpPr>
          <p:nvPr/>
        </p:nvSpPr>
        <p:spPr bwMode="auto">
          <a:xfrm>
            <a:off x="5408613" y="5129213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2</a:t>
            </a:r>
          </a:p>
        </p:txBody>
      </p:sp>
      <p:sp>
        <p:nvSpPr>
          <p:cNvPr id="28925" name="Rectangle 253"/>
          <p:cNvSpPr>
            <a:spLocks noChangeArrowheads="1"/>
          </p:cNvSpPr>
          <p:nvPr/>
        </p:nvSpPr>
        <p:spPr bwMode="auto">
          <a:xfrm>
            <a:off x="5437188" y="5599113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8926" name="Rectangle 254"/>
          <p:cNvSpPr>
            <a:spLocks noChangeArrowheads="1"/>
          </p:cNvSpPr>
          <p:nvPr/>
        </p:nvSpPr>
        <p:spPr bwMode="auto">
          <a:xfrm>
            <a:off x="4673600" y="513238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2</a:t>
            </a:r>
          </a:p>
        </p:txBody>
      </p:sp>
      <p:sp>
        <p:nvSpPr>
          <p:cNvPr id="28927" name="Rectangle 255"/>
          <p:cNvSpPr>
            <a:spLocks noChangeArrowheads="1"/>
          </p:cNvSpPr>
          <p:nvPr/>
        </p:nvSpPr>
        <p:spPr bwMode="auto">
          <a:xfrm>
            <a:off x="4645025" y="5602288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8928" name="Rectangle 256"/>
          <p:cNvSpPr>
            <a:spLocks noChangeArrowheads="1"/>
          </p:cNvSpPr>
          <p:nvPr/>
        </p:nvSpPr>
        <p:spPr bwMode="auto">
          <a:xfrm>
            <a:off x="3954463" y="512762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2</a:t>
            </a:r>
          </a:p>
        </p:txBody>
      </p:sp>
      <p:sp>
        <p:nvSpPr>
          <p:cNvPr id="28929" name="Rectangle 257"/>
          <p:cNvSpPr>
            <a:spLocks noChangeArrowheads="1"/>
          </p:cNvSpPr>
          <p:nvPr/>
        </p:nvSpPr>
        <p:spPr bwMode="auto">
          <a:xfrm>
            <a:off x="3940175" y="559752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8930" name="Rectangle 258"/>
          <p:cNvSpPr>
            <a:spLocks noChangeArrowheads="1"/>
          </p:cNvSpPr>
          <p:nvPr/>
        </p:nvSpPr>
        <p:spPr bwMode="auto">
          <a:xfrm>
            <a:off x="3181350" y="5130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2</a:t>
            </a:r>
          </a:p>
        </p:txBody>
      </p:sp>
      <p:sp>
        <p:nvSpPr>
          <p:cNvPr id="28931" name="Rectangle 259"/>
          <p:cNvSpPr>
            <a:spLocks noChangeArrowheads="1"/>
          </p:cNvSpPr>
          <p:nvPr/>
        </p:nvSpPr>
        <p:spPr bwMode="auto">
          <a:xfrm>
            <a:off x="3175000" y="5594350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 b="1">
                <a:solidFill>
                  <a:srgbClr val="FF0000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8932" name="Rectangle 260"/>
          <p:cNvSpPr>
            <a:spLocks noChangeArrowheads="1"/>
          </p:cNvSpPr>
          <p:nvPr/>
        </p:nvSpPr>
        <p:spPr bwMode="auto">
          <a:xfrm>
            <a:off x="2382838" y="5129213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2</a:t>
            </a:r>
          </a:p>
        </p:txBody>
      </p:sp>
      <p:sp>
        <p:nvSpPr>
          <p:cNvPr id="28933" name="Rectangle 261"/>
          <p:cNvSpPr>
            <a:spLocks noChangeArrowheads="1"/>
          </p:cNvSpPr>
          <p:nvPr/>
        </p:nvSpPr>
        <p:spPr bwMode="auto">
          <a:xfrm>
            <a:off x="2355850" y="5603875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8935" name="Line 263"/>
          <p:cNvSpPr>
            <a:spLocks noChangeShapeType="1"/>
          </p:cNvSpPr>
          <p:nvPr/>
        </p:nvSpPr>
        <p:spPr bwMode="auto">
          <a:xfrm>
            <a:off x="2339975" y="6192838"/>
            <a:ext cx="4464050" cy="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8936" name="Rectangle 264"/>
          <p:cNvSpPr>
            <a:spLocks noChangeArrowheads="1"/>
          </p:cNvSpPr>
          <p:nvPr/>
        </p:nvSpPr>
        <p:spPr bwMode="auto">
          <a:xfrm>
            <a:off x="2633663" y="6278563"/>
            <a:ext cx="3451225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800" b="1" baseline="-30000">
                <a:solidFill>
                  <a:srgbClr val="0000FF"/>
                </a:solidFill>
                <a:cs typeface="Times New Roman" pitchFamily="18" charset="0"/>
              </a:rPr>
              <a:t>2</a:t>
            </a:r>
            <a:r>
              <a:rPr lang="ar-DZ" sz="2800" b="1">
                <a:solidFill>
                  <a:srgbClr val="0000FF"/>
                </a:solidFill>
                <a:cs typeface="Times New Roman" pitchFamily="18" charset="0"/>
              </a:rPr>
              <a:t>( 101111</a:t>
            </a:r>
            <a:r>
              <a:rPr lang="fr-FR" sz="2800" b="1">
                <a:solidFill>
                  <a:srgbClr val="0000FF"/>
                </a:solidFill>
                <a:cs typeface="Times New Roman" pitchFamily="18" charset="0"/>
              </a:rPr>
              <a:t> =  </a:t>
            </a:r>
            <a:r>
              <a:rPr lang="en-US" sz="2800" b="1">
                <a:solidFill>
                  <a:srgbClr val="0000FF"/>
                </a:solidFill>
                <a:cs typeface="Times New Roman" pitchFamily="18" charset="0"/>
              </a:rPr>
              <a:t>( </a:t>
            </a:r>
            <a:r>
              <a:rPr lang="ar-DZ" sz="2800" b="1" baseline="-30000">
                <a:solidFill>
                  <a:srgbClr val="0000FF"/>
                </a:solidFill>
                <a:cs typeface="Times New Roman" pitchFamily="18" charset="0"/>
              </a:rPr>
              <a:t>10</a:t>
            </a:r>
            <a:r>
              <a:rPr lang="ar-DZ" sz="2800" b="1">
                <a:solidFill>
                  <a:srgbClr val="0000FF"/>
                </a:solidFill>
                <a:cs typeface="Times New Roman" pitchFamily="18" charset="0"/>
              </a:rPr>
              <a:t>( 47</a:t>
            </a:r>
            <a:r>
              <a:rPr lang="en-US" sz="2800" b="1">
                <a:solidFill>
                  <a:srgbClr val="0000FF"/>
                </a:solidFill>
                <a:cs typeface="Times New Roman" pitchFamily="18" charset="0"/>
              </a:rPr>
              <a:t>(</a:t>
            </a:r>
            <a:endParaRPr lang="en-US" sz="28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8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8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8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28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2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2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2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2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2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2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2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2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2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2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2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2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2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2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2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500"/>
                                        <p:tgtEl>
                                          <p:spTgt spid="28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28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7" dur="500"/>
                                        <p:tgtEl>
                                          <p:spTgt spid="2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2" dur="500"/>
                                        <p:tgtEl>
                                          <p:spTgt spid="2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7" dur="500"/>
                                        <p:tgtEl>
                                          <p:spTgt spid="28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2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2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2" dur="500"/>
                                        <p:tgtEl>
                                          <p:spTgt spid="289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di-fou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8677" grpId="0"/>
      <p:bldP spid="28679" grpId="0"/>
      <p:bldP spid="28681" grpId="0"/>
      <p:bldP spid="28683" grpId="0"/>
      <p:bldP spid="28685" grpId="0"/>
      <p:bldP spid="28686" grpId="0"/>
      <p:bldP spid="28687" grpId="0"/>
      <p:bldP spid="28689" grpId="0"/>
      <p:bldP spid="28691" grpId="0"/>
      <p:bldP spid="28692" grpId="0"/>
      <p:bldP spid="28693" grpId="0"/>
      <p:bldP spid="28695" grpId="0"/>
      <p:bldP spid="28697" grpId="0"/>
      <p:bldP spid="28699" grpId="0"/>
      <p:bldP spid="28701" grpId="0"/>
      <p:bldP spid="28703" grpId="0"/>
      <p:bldP spid="28705" grpId="0"/>
      <p:bldP spid="28707" grpId="0"/>
      <p:bldP spid="28912" grpId="0"/>
      <p:bldP spid="28913" grpId="0"/>
      <p:bldP spid="28914" grpId="0"/>
      <p:bldP spid="28915" grpId="0"/>
      <p:bldP spid="28916" grpId="0"/>
      <p:bldP spid="28917" grpId="0"/>
      <p:bldP spid="28918" grpId="0"/>
      <p:bldP spid="28919" grpId="0"/>
      <p:bldP spid="28920" grpId="0"/>
      <p:bldP spid="28921" grpId="0"/>
      <p:bldP spid="28922" grpId="0"/>
      <p:bldP spid="28923" grpId="0"/>
      <p:bldP spid="28924" grpId="0"/>
      <p:bldP spid="28925" grpId="0"/>
      <p:bldP spid="28926" grpId="0"/>
      <p:bldP spid="28927" grpId="0"/>
      <p:bldP spid="28928" grpId="0"/>
      <p:bldP spid="28929" grpId="0"/>
      <p:bldP spid="28930" grpId="0"/>
      <p:bldP spid="28931" grpId="0"/>
      <p:bldP spid="28932" grpId="0"/>
      <p:bldP spid="28933" grpId="0"/>
      <p:bldP spid="28935" grpId="0" animBg="1"/>
      <p:bldP spid="289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27013" y="1204913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 dirty="0">
                <a:solidFill>
                  <a:srgbClr val="000000"/>
                </a:solidFill>
              </a:rPr>
              <a:t>47</a:t>
            </a:r>
            <a:endParaRPr lang="fr-FR" sz="2400" b="1" dirty="0">
              <a:solidFill>
                <a:srgbClr val="000000"/>
              </a:solidFill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817563" y="1651000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</a:rPr>
              <a:t>23</a:t>
            </a:r>
            <a:endParaRPr lang="fr-FR" sz="2400" b="1">
              <a:solidFill>
                <a:srgbClr val="000000"/>
              </a:solidFill>
            </a:endParaRP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846138" y="1219200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184150" y="1724025"/>
            <a:ext cx="3937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</a:rPr>
              <a:t>1</a:t>
            </a:r>
            <a:endParaRPr lang="fr-FR" sz="2400" b="1">
              <a:solidFill>
                <a:srgbClr val="FF0000"/>
              </a:solidFill>
            </a:endParaRP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760413" y="1292225"/>
            <a:ext cx="636587" cy="755650"/>
            <a:chOff x="1338" y="1162"/>
            <a:chExt cx="589" cy="544"/>
          </a:xfrm>
          <a:noFill/>
        </p:grpSpPr>
        <p:sp>
          <p:nvSpPr>
            <p:cNvPr id="5169" name="Line 21"/>
            <p:cNvSpPr>
              <a:spLocks noChangeShapeType="1"/>
            </p:cNvSpPr>
            <p:nvPr/>
          </p:nvSpPr>
          <p:spPr bwMode="auto">
            <a:xfrm>
              <a:off x="1338" y="1162"/>
              <a:ext cx="0" cy="544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0" name="Line 22"/>
            <p:cNvSpPr>
              <a:spLocks noChangeShapeType="1"/>
            </p:cNvSpPr>
            <p:nvPr/>
          </p:nvSpPr>
          <p:spPr bwMode="auto">
            <a:xfrm>
              <a:off x="1338" y="1434"/>
              <a:ext cx="58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6649" name="Rectangle 25"/>
          <p:cNvSpPr>
            <a:spLocks noChangeArrowheads="1"/>
          </p:cNvSpPr>
          <p:nvPr/>
        </p:nvSpPr>
        <p:spPr bwMode="auto">
          <a:xfrm>
            <a:off x="1436688" y="2130425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</a:rPr>
              <a:t>11</a:t>
            </a:r>
            <a:endParaRPr lang="fr-FR" sz="2400" b="1">
              <a:solidFill>
                <a:srgbClr val="000000"/>
              </a:solidFill>
            </a:endParaRPr>
          </a:p>
        </p:txBody>
      </p:sp>
      <p:sp>
        <p:nvSpPr>
          <p:cNvPr id="26650" name="Rectangle 26"/>
          <p:cNvSpPr>
            <a:spLocks noChangeArrowheads="1"/>
          </p:cNvSpPr>
          <p:nvPr/>
        </p:nvSpPr>
        <p:spPr bwMode="auto">
          <a:xfrm>
            <a:off x="1465263" y="1698625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651" name="Rectangle 27"/>
          <p:cNvSpPr>
            <a:spLocks noChangeArrowheads="1"/>
          </p:cNvSpPr>
          <p:nvPr/>
        </p:nvSpPr>
        <p:spPr bwMode="auto">
          <a:xfrm>
            <a:off x="803275" y="2203450"/>
            <a:ext cx="3937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</a:rPr>
              <a:t>1</a:t>
            </a:r>
            <a:endParaRPr lang="fr-FR" sz="2400" b="1">
              <a:solidFill>
                <a:srgbClr val="FF0000"/>
              </a:solidFill>
            </a:endParaRPr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1379538" y="1771650"/>
            <a:ext cx="636587" cy="755650"/>
            <a:chOff x="1338" y="1162"/>
            <a:chExt cx="589" cy="544"/>
          </a:xfrm>
          <a:noFill/>
        </p:grpSpPr>
        <p:sp>
          <p:nvSpPr>
            <p:cNvPr id="5167" name="Line 29"/>
            <p:cNvSpPr>
              <a:spLocks noChangeShapeType="1"/>
            </p:cNvSpPr>
            <p:nvPr/>
          </p:nvSpPr>
          <p:spPr bwMode="auto">
            <a:xfrm>
              <a:off x="1338" y="1162"/>
              <a:ext cx="0" cy="544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8" name="Line 30"/>
            <p:cNvSpPr>
              <a:spLocks noChangeShapeType="1"/>
            </p:cNvSpPr>
            <p:nvPr/>
          </p:nvSpPr>
          <p:spPr bwMode="auto">
            <a:xfrm>
              <a:off x="1338" y="1434"/>
              <a:ext cx="58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6655" name="Rectangle 31"/>
          <p:cNvSpPr>
            <a:spLocks noChangeArrowheads="1"/>
          </p:cNvSpPr>
          <p:nvPr/>
        </p:nvSpPr>
        <p:spPr bwMode="auto">
          <a:xfrm>
            <a:off x="2071688" y="2590800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</a:rPr>
              <a:t>5</a:t>
            </a:r>
            <a:endParaRPr lang="fr-FR" sz="2400" b="1">
              <a:solidFill>
                <a:srgbClr val="000000"/>
              </a:solidFill>
            </a:endParaRPr>
          </a:p>
        </p:txBody>
      </p:sp>
      <p:sp>
        <p:nvSpPr>
          <p:cNvPr id="26656" name="Rectangle 32"/>
          <p:cNvSpPr>
            <a:spLocks noChangeArrowheads="1"/>
          </p:cNvSpPr>
          <p:nvPr/>
        </p:nvSpPr>
        <p:spPr bwMode="auto">
          <a:xfrm>
            <a:off x="2100263" y="2159000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657" name="Rectangle 33"/>
          <p:cNvSpPr>
            <a:spLocks noChangeArrowheads="1"/>
          </p:cNvSpPr>
          <p:nvPr/>
        </p:nvSpPr>
        <p:spPr bwMode="auto">
          <a:xfrm>
            <a:off x="1438275" y="2663825"/>
            <a:ext cx="3937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</a:rPr>
              <a:t>1</a:t>
            </a:r>
            <a:endParaRPr lang="fr-FR" sz="2400" b="1">
              <a:solidFill>
                <a:srgbClr val="FF0000"/>
              </a:solidFill>
            </a:endParaRPr>
          </a:p>
        </p:txBody>
      </p: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2014538" y="2232025"/>
            <a:ext cx="636587" cy="755650"/>
            <a:chOff x="1338" y="1162"/>
            <a:chExt cx="589" cy="544"/>
          </a:xfrm>
          <a:noFill/>
        </p:grpSpPr>
        <p:sp>
          <p:nvSpPr>
            <p:cNvPr id="5165" name="Line 35"/>
            <p:cNvSpPr>
              <a:spLocks noChangeShapeType="1"/>
            </p:cNvSpPr>
            <p:nvPr/>
          </p:nvSpPr>
          <p:spPr bwMode="auto">
            <a:xfrm>
              <a:off x="1338" y="1162"/>
              <a:ext cx="0" cy="544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6" name="Line 36"/>
            <p:cNvSpPr>
              <a:spLocks noChangeShapeType="1"/>
            </p:cNvSpPr>
            <p:nvPr/>
          </p:nvSpPr>
          <p:spPr bwMode="auto">
            <a:xfrm>
              <a:off x="1338" y="1434"/>
              <a:ext cx="58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2700338" y="3036888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</a:rPr>
              <a:t>2</a:t>
            </a:r>
            <a:endParaRPr lang="fr-FR" sz="2400" b="1">
              <a:solidFill>
                <a:srgbClr val="000000"/>
              </a:solidFill>
            </a:endParaRP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2728913" y="2605088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2066925" y="3109913"/>
            <a:ext cx="3937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</a:rPr>
              <a:t>1</a:t>
            </a:r>
            <a:endParaRPr lang="fr-FR" sz="2400" b="1">
              <a:solidFill>
                <a:srgbClr val="FF0000"/>
              </a:solidFill>
            </a:endParaRPr>
          </a:p>
        </p:txBody>
      </p: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2643188" y="2678113"/>
            <a:ext cx="636587" cy="755650"/>
            <a:chOff x="1338" y="1162"/>
            <a:chExt cx="589" cy="544"/>
          </a:xfrm>
          <a:noFill/>
        </p:grpSpPr>
        <p:sp>
          <p:nvSpPr>
            <p:cNvPr id="5163" name="Line 41"/>
            <p:cNvSpPr>
              <a:spLocks noChangeShapeType="1"/>
            </p:cNvSpPr>
            <p:nvPr/>
          </p:nvSpPr>
          <p:spPr bwMode="auto">
            <a:xfrm>
              <a:off x="1338" y="1162"/>
              <a:ext cx="0" cy="544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4" name="Line 42"/>
            <p:cNvSpPr>
              <a:spLocks noChangeShapeType="1"/>
            </p:cNvSpPr>
            <p:nvPr/>
          </p:nvSpPr>
          <p:spPr bwMode="auto">
            <a:xfrm>
              <a:off x="1338" y="1434"/>
              <a:ext cx="58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3319463" y="3513138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</a:rPr>
              <a:t>1</a:t>
            </a:r>
            <a:endParaRPr lang="fr-FR" sz="2400" b="1">
              <a:solidFill>
                <a:srgbClr val="000000"/>
              </a:solidFill>
            </a:endParaRPr>
          </a:p>
        </p:txBody>
      </p:sp>
      <p:sp>
        <p:nvSpPr>
          <p:cNvPr id="26668" name="Rectangle 44"/>
          <p:cNvSpPr>
            <a:spLocks noChangeArrowheads="1"/>
          </p:cNvSpPr>
          <p:nvPr/>
        </p:nvSpPr>
        <p:spPr bwMode="auto">
          <a:xfrm>
            <a:off x="3348038" y="3081338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669" name="Rectangle 45"/>
          <p:cNvSpPr>
            <a:spLocks noChangeArrowheads="1"/>
          </p:cNvSpPr>
          <p:nvPr/>
        </p:nvSpPr>
        <p:spPr bwMode="auto">
          <a:xfrm>
            <a:off x="2686050" y="3586163"/>
            <a:ext cx="3937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</a:rPr>
              <a:t>0</a:t>
            </a:r>
            <a:endParaRPr lang="fr-FR" sz="2400" b="1">
              <a:solidFill>
                <a:srgbClr val="FF0000"/>
              </a:solidFill>
            </a:endParaRPr>
          </a:p>
        </p:txBody>
      </p:sp>
      <p:grpSp>
        <p:nvGrpSpPr>
          <p:cNvPr id="6" name="Group 46"/>
          <p:cNvGrpSpPr>
            <a:grpSpLocks/>
          </p:cNvGrpSpPr>
          <p:nvPr/>
        </p:nvGrpSpPr>
        <p:grpSpPr bwMode="auto">
          <a:xfrm>
            <a:off x="3262313" y="3154363"/>
            <a:ext cx="636587" cy="755650"/>
            <a:chOff x="1338" y="1162"/>
            <a:chExt cx="589" cy="544"/>
          </a:xfrm>
          <a:noFill/>
        </p:grpSpPr>
        <p:sp>
          <p:nvSpPr>
            <p:cNvPr id="5161" name="Line 47"/>
            <p:cNvSpPr>
              <a:spLocks noChangeShapeType="1"/>
            </p:cNvSpPr>
            <p:nvPr/>
          </p:nvSpPr>
          <p:spPr bwMode="auto">
            <a:xfrm>
              <a:off x="1338" y="1162"/>
              <a:ext cx="0" cy="544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2" name="Line 48"/>
            <p:cNvSpPr>
              <a:spLocks noChangeShapeType="1"/>
            </p:cNvSpPr>
            <p:nvPr/>
          </p:nvSpPr>
          <p:spPr bwMode="auto">
            <a:xfrm>
              <a:off x="1338" y="1434"/>
              <a:ext cx="58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6673" name="Rectangle 49"/>
          <p:cNvSpPr>
            <a:spLocks noChangeArrowheads="1"/>
          </p:cNvSpPr>
          <p:nvPr/>
        </p:nvSpPr>
        <p:spPr bwMode="auto">
          <a:xfrm>
            <a:off x="3968750" y="3944938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FF"/>
                </a:solidFill>
              </a:rPr>
              <a:t>0</a:t>
            </a:r>
            <a:endParaRPr lang="fr-FR" sz="2400" b="1">
              <a:solidFill>
                <a:srgbClr val="0000FF"/>
              </a:solidFill>
            </a:endParaRPr>
          </a:p>
        </p:txBody>
      </p:sp>
      <p:sp>
        <p:nvSpPr>
          <p:cNvPr id="26674" name="Rectangle 50"/>
          <p:cNvSpPr>
            <a:spLocks noChangeArrowheads="1"/>
          </p:cNvSpPr>
          <p:nvPr/>
        </p:nvSpPr>
        <p:spPr bwMode="auto">
          <a:xfrm>
            <a:off x="3997325" y="3513138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675" name="Rectangle 51"/>
          <p:cNvSpPr>
            <a:spLocks noChangeArrowheads="1"/>
          </p:cNvSpPr>
          <p:nvPr/>
        </p:nvSpPr>
        <p:spPr bwMode="auto">
          <a:xfrm>
            <a:off x="3335338" y="4017963"/>
            <a:ext cx="3937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</a:rPr>
              <a:t>1</a:t>
            </a:r>
            <a:endParaRPr lang="fr-FR" sz="2400" b="1">
              <a:solidFill>
                <a:srgbClr val="FF0000"/>
              </a:solidFill>
            </a:endParaRPr>
          </a:p>
        </p:txBody>
      </p:sp>
      <p:grpSp>
        <p:nvGrpSpPr>
          <p:cNvPr id="7" name="Group 52"/>
          <p:cNvGrpSpPr>
            <a:grpSpLocks/>
          </p:cNvGrpSpPr>
          <p:nvPr/>
        </p:nvGrpSpPr>
        <p:grpSpPr bwMode="auto">
          <a:xfrm>
            <a:off x="3911600" y="3586163"/>
            <a:ext cx="636588" cy="755650"/>
            <a:chOff x="1338" y="1162"/>
            <a:chExt cx="589" cy="544"/>
          </a:xfrm>
          <a:noFill/>
        </p:grpSpPr>
        <p:sp>
          <p:nvSpPr>
            <p:cNvPr id="5159" name="Line 53"/>
            <p:cNvSpPr>
              <a:spLocks noChangeShapeType="1"/>
            </p:cNvSpPr>
            <p:nvPr/>
          </p:nvSpPr>
          <p:spPr bwMode="auto">
            <a:xfrm>
              <a:off x="1338" y="1162"/>
              <a:ext cx="0" cy="544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0" name="Line 54"/>
            <p:cNvSpPr>
              <a:spLocks noChangeShapeType="1"/>
            </p:cNvSpPr>
            <p:nvPr/>
          </p:nvSpPr>
          <p:spPr bwMode="auto">
            <a:xfrm>
              <a:off x="1338" y="1434"/>
              <a:ext cx="58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6685" name="Line 61"/>
          <p:cNvSpPr>
            <a:spLocks noChangeShapeType="1"/>
          </p:cNvSpPr>
          <p:nvPr/>
        </p:nvSpPr>
        <p:spPr bwMode="auto">
          <a:xfrm flipH="1" flipV="1">
            <a:off x="184150" y="2157413"/>
            <a:ext cx="3168650" cy="244792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6686" name="Rectangle 62"/>
          <p:cNvSpPr>
            <a:spLocks noChangeArrowheads="1"/>
          </p:cNvSpPr>
          <p:nvPr/>
        </p:nvSpPr>
        <p:spPr bwMode="auto">
          <a:xfrm>
            <a:off x="744538" y="5108575"/>
            <a:ext cx="3451225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800" b="1" baseline="-30000">
                <a:solidFill>
                  <a:srgbClr val="0000FF"/>
                </a:solidFill>
              </a:rPr>
              <a:t>2</a:t>
            </a:r>
            <a:r>
              <a:rPr lang="ar-DZ" sz="2800" b="1">
                <a:solidFill>
                  <a:srgbClr val="0000FF"/>
                </a:solidFill>
              </a:rPr>
              <a:t>( 101111</a:t>
            </a:r>
            <a:r>
              <a:rPr lang="fr-FR" sz="2800" b="1">
                <a:solidFill>
                  <a:srgbClr val="0000FF"/>
                </a:solidFill>
              </a:rPr>
              <a:t> =  </a:t>
            </a:r>
            <a:r>
              <a:rPr lang="en-US" sz="2800" b="1">
                <a:solidFill>
                  <a:srgbClr val="0000FF"/>
                </a:solidFill>
              </a:rPr>
              <a:t>( </a:t>
            </a:r>
            <a:r>
              <a:rPr lang="ar-DZ" sz="2800" b="1" baseline="-30000">
                <a:solidFill>
                  <a:srgbClr val="0000FF"/>
                </a:solidFill>
              </a:rPr>
              <a:t>10</a:t>
            </a:r>
            <a:r>
              <a:rPr lang="ar-DZ" sz="2800" b="1">
                <a:solidFill>
                  <a:srgbClr val="0000FF"/>
                </a:solidFill>
              </a:rPr>
              <a:t>( 47</a:t>
            </a:r>
            <a:r>
              <a:rPr lang="en-US" sz="2800" b="1">
                <a:solidFill>
                  <a:srgbClr val="0000FF"/>
                </a:solidFill>
              </a:rPr>
              <a:t>(</a:t>
            </a:r>
            <a:endParaRPr lang="en-US" sz="2800">
              <a:solidFill>
                <a:srgbClr val="0000FF"/>
              </a:solidFill>
            </a:endParaRPr>
          </a:p>
        </p:txBody>
      </p:sp>
      <p:pic>
        <p:nvPicPr>
          <p:cNvPr id="26688" name="Picture 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3900" y="0"/>
            <a:ext cx="46101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91" name="AutoShape 67"/>
          <p:cNvSpPr>
            <a:spLocks noChangeArrowheads="1"/>
          </p:cNvSpPr>
          <p:nvPr/>
        </p:nvSpPr>
        <p:spPr bwMode="auto">
          <a:xfrm>
            <a:off x="4684713" y="733425"/>
            <a:ext cx="1974850" cy="287338"/>
          </a:xfrm>
          <a:prstGeom prst="roundRect">
            <a:avLst>
              <a:gd name="adj" fmla="val 16667"/>
            </a:avLst>
          </a:prstGeom>
          <a:solidFill>
            <a:srgbClr val="FF3300">
              <a:alpha val="16078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92" name="Oval 68"/>
          <p:cNvSpPr>
            <a:spLocks noChangeAspect="1" noChangeArrowheads="1"/>
          </p:cNvSpPr>
          <p:nvPr/>
        </p:nvSpPr>
        <p:spPr bwMode="auto">
          <a:xfrm>
            <a:off x="8682038" y="365125"/>
            <a:ext cx="409575" cy="409575"/>
          </a:xfrm>
          <a:prstGeom prst="ellipse">
            <a:avLst/>
          </a:prstGeom>
          <a:solidFill>
            <a:srgbClr val="FF3300">
              <a:alpha val="1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96" name="AutoShape 72"/>
          <p:cNvSpPr>
            <a:spLocks noChangeArrowheads="1"/>
          </p:cNvSpPr>
          <p:nvPr/>
        </p:nvSpPr>
        <p:spPr bwMode="auto">
          <a:xfrm>
            <a:off x="5168900" y="574675"/>
            <a:ext cx="144463" cy="215900"/>
          </a:xfrm>
          <a:prstGeom prst="downArrow">
            <a:avLst>
              <a:gd name="adj1" fmla="val 50000"/>
              <a:gd name="adj2" fmla="val 37363"/>
            </a:avLst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6697" name="AutoShape 73"/>
          <p:cNvSpPr>
            <a:spLocks noChangeArrowheads="1"/>
          </p:cNvSpPr>
          <p:nvPr/>
        </p:nvSpPr>
        <p:spPr bwMode="auto">
          <a:xfrm>
            <a:off x="6732588" y="3182938"/>
            <a:ext cx="431800" cy="504825"/>
          </a:xfrm>
          <a:prstGeom prst="downArrow">
            <a:avLst>
              <a:gd name="adj1" fmla="val 50000"/>
              <a:gd name="adj2" fmla="val 29228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26698" name="Picture 7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81525" y="3800475"/>
            <a:ext cx="4600575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99" name="AutoShape 75"/>
          <p:cNvSpPr>
            <a:spLocks noChangeArrowheads="1"/>
          </p:cNvSpPr>
          <p:nvPr/>
        </p:nvSpPr>
        <p:spPr bwMode="auto">
          <a:xfrm>
            <a:off x="4641850" y="4562475"/>
            <a:ext cx="1974850" cy="287338"/>
          </a:xfrm>
          <a:prstGeom prst="roundRect">
            <a:avLst>
              <a:gd name="adj" fmla="val 16667"/>
            </a:avLst>
          </a:prstGeom>
          <a:solidFill>
            <a:srgbClr val="FF3300">
              <a:alpha val="16078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700" name="Oval 76"/>
          <p:cNvSpPr>
            <a:spLocks noChangeAspect="1" noChangeArrowheads="1"/>
          </p:cNvSpPr>
          <p:nvPr/>
        </p:nvSpPr>
        <p:spPr bwMode="auto">
          <a:xfrm>
            <a:off x="8639175" y="4194175"/>
            <a:ext cx="409575" cy="409575"/>
          </a:xfrm>
          <a:prstGeom prst="ellipse">
            <a:avLst/>
          </a:prstGeom>
          <a:solidFill>
            <a:srgbClr val="FF3300">
              <a:alpha val="1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701" name="AutoShape 77"/>
          <p:cNvSpPr>
            <a:spLocks noChangeArrowheads="1"/>
          </p:cNvSpPr>
          <p:nvPr/>
        </p:nvSpPr>
        <p:spPr bwMode="auto">
          <a:xfrm>
            <a:off x="6151563" y="4354513"/>
            <a:ext cx="144462" cy="215900"/>
          </a:xfrm>
          <a:prstGeom prst="downArrow">
            <a:avLst>
              <a:gd name="adj1" fmla="val 50000"/>
              <a:gd name="adj2" fmla="val 3736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702" name="AutoShape 78"/>
          <p:cNvSpPr>
            <a:spLocks noChangeArrowheads="1"/>
          </p:cNvSpPr>
          <p:nvPr/>
        </p:nvSpPr>
        <p:spPr bwMode="auto">
          <a:xfrm>
            <a:off x="2555875" y="1125538"/>
            <a:ext cx="1258888" cy="1079500"/>
          </a:xfrm>
          <a:prstGeom prst="wedgeRoundRectCallout">
            <a:avLst>
              <a:gd name="adj1" fmla="val 69292"/>
              <a:gd name="adj2" fmla="val 220440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نتوقف عندما يصبح الناتج يساوي 0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26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26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26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2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2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26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26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2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26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26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2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26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26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repeatCount="indefinite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26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26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2" dur="500"/>
                                        <p:tgtEl>
                                          <p:spTgt spid="26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26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1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26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26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/>
      <p:bldP spid="26633" grpId="0"/>
      <p:bldP spid="26642" grpId="0"/>
      <p:bldP spid="26649" grpId="0"/>
      <p:bldP spid="26650" grpId="0"/>
      <p:bldP spid="26651" grpId="0"/>
      <p:bldP spid="26655" grpId="0"/>
      <p:bldP spid="26656" grpId="0"/>
      <p:bldP spid="26657" grpId="0"/>
      <p:bldP spid="26661" grpId="0"/>
      <p:bldP spid="26662" grpId="0"/>
      <p:bldP spid="26663" grpId="0"/>
      <p:bldP spid="26667" grpId="0"/>
      <p:bldP spid="26668" grpId="0"/>
      <p:bldP spid="26669" grpId="0"/>
      <p:bldP spid="26673" grpId="0"/>
      <p:bldP spid="26674" grpId="0"/>
      <p:bldP spid="26675" grpId="0"/>
      <p:bldP spid="26685" grpId="0" animBg="1"/>
      <p:bldP spid="26686" grpId="0"/>
      <p:bldP spid="26691" grpId="0" animBg="1"/>
      <p:bldP spid="26692" grpId="0" animBg="1"/>
      <p:bldP spid="26696" grpId="0"/>
      <p:bldP spid="26697" grpId="0" animBg="1"/>
      <p:bldP spid="26699" grpId="0" animBg="1"/>
      <p:bldP spid="26700" grpId="0" animBg="1"/>
      <p:bldP spid="26701" grpId="0" animBg="1"/>
      <p:bldP spid="2670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30862" cy="3367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2" y="3500438"/>
            <a:ext cx="5598614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0" name="Rectangle 4"/>
          <p:cNvSpPr>
            <a:spLocks noChangeArrowheads="1"/>
          </p:cNvSpPr>
          <p:nvPr/>
        </p:nvSpPr>
        <p:spPr bwMode="auto">
          <a:xfrm>
            <a:off x="395288" y="184150"/>
            <a:ext cx="2684462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800" b="1" baseline="-30000">
                <a:solidFill>
                  <a:srgbClr val="0000FF"/>
                </a:solidFill>
              </a:rPr>
              <a:t>2</a:t>
            </a:r>
            <a:r>
              <a:rPr lang="ar-DZ" sz="2800" b="1">
                <a:solidFill>
                  <a:srgbClr val="0000FF"/>
                </a:solidFill>
              </a:rPr>
              <a:t>( ؟</a:t>
            </a:r>
            <a:r>
              <a:rPr lang="fr-FR" sz="2800" b="1">
                <a:solidFill>
                  <a:srgbClr val="0000FF"/>
                </a:solidFill>
              </a:rPr>
              <a:t> =  </a:t>
            </a:r>
            <a:r>
              <a:rPr lang="en-US" sz="2800" b="1">
                <a:solidFill>
                  <a:srgbClr val="0000FF"/>
                </a:solidFill>
              </a:rPr>
              <a:t>( </a:t>
            </a:r>
            <a:r>
              <a:rPr lang="ar-DZ" sz="2800" b="1" baseline="-30000">
                <a:solidFill>
                  <a:srgbClr val="0000FF"/>
                </a:solidFill>
              </a:rPr>
              <a:t>10</a:t>
            </a:r>
            <a:r>
              <a:rPr lang="ar-DZ" sz="2800" b="1">
                <a:solidFill>
                  <a:srgbClr val="0000FF"/>
                </a:solidFill>
              </a:rPr>
              <a:t>( 20.4</a:t>
            </a:r>
            <a:r>
              <a:rPr lang="en-US" sz="2800" b="1">
                <a:solidFill>
                  <a:srgbClr val="0000FF"/>
                </a:solidFill>
              </a:rPr>
              <a:t>(</a:t>
            </a:r>
            <a:endParaRPr lang="en-US" sz="2800">
              <a:solidFill>
                <a:srgbClr val="0000FF"/>
              </a:solidFill>
            </a:endParaRPr>
          </a:p>
        </p:txBody>
      </p:sp>
      <p:sp>
        <p:nvSpPr>
          <p:cNvPr id="167941" name="Rectangle 5"/>
          <p:cNvSpPr>
            <a:spLocks noChangeArrowheads="1"/>
          </p:cNvSpPr>
          <p:nvPr/>
        </p:nvSpPr>
        <p:spPr bwMode="auto">
          <a:xfrm>
            <a:off x="2357438" y="1165225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</a:rPr>
              <a:t>20</a:t>
            </a:r>
            <a:endParaRPr lang="fr-FR" sz="2400" b="1">
              <a:solidFill>
                <a:srgbClr val="000000"/>
              </a:solidFill>
            </a:endParaRPr>
          </a:p>
        </p:txBody>
      </p:sp>
      <p:sp>
        <p:nvSpPr>
          <p:cNvPr id="167942" name="Rectangle 6"/>
          <p:cNvSpPr>
            <a:spLocks noChangeArrowheads="1"/>
          </p:cNvSpPr>
          <p:nvPr/>
        </p:nvSpPr>
        <p:spPr bwMode="auto">
          <a:xfrm>
            <a:off x="2947988" y="1611313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</a:rPr>
              <a:t>10</a:t>
            </a:r>
            <a:endParaRPr lang="fr-FR" sz="2400" b="1">
              <a:solidFill>
                <a:srgbClr val="000000"/>
              </a:solidFill>
            </a:endParaRPr>
          </a:p>
        </p:txBody>
      </p:sp>
      <p:sp>
        <p:nvSpPr>
          <p:cNvPr id="167943" name="Rectangle 7"/>
          <p:cNvSpPr>
            <a:spLocks noChangeArrowheads="1"/>
          </p:cNvSpPr>
          <p:nvPr/>
        </p:nvSpPr>
        <p:spPr bwMode="auto">
          <a:xfrm>
            <a:off x="2976563" y="1179513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67944" name="Rectangle 8"/>
          <p:cNvSpPr>
            <a:spLocks noChangeArrowheads="1"/>
          </p:cNvSpPr>
          <p:nvPr/>
        </p:nvSpPr>
        <p:spPr bwMode="auto">
          <a:xfrm>
            <a:off x="2314575" y="1684338"/>
            <a:ext cx="3937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</a:rPr>
              <a:t>0</a:t>
            </a:r>
            <a:endParaRPr lang="fr-FR" sz="2400" b="1">
              <a:solidFill>
                <a:srgbClr val="FF0000"/>
              </a:solidFill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890838" y="1252538"/>
            <a:ext cx="636587" cy="755650"/>
            <a:chOff x="1338" y="1162"/>
            <a:chExt cx="589" cy="544"/>
          </a:xfrm>
          <a:noFill/>
        </p:grpSpPr>
        <p:sp>
          <p:nvSpPr>
            <p:cNvPr id="7204" name="Line 10"/>
            <p:cNvSpPr>
              <a:spLocks noChangeShapeType="1"/>
            </p:cNvSpPr>
            <p:nvPr/>
          </p:nvSpPr>
          <p:spPr bwMode="auto">
            <a:xfrm>
              <a:off x="1338" y="1162"/>
              <a:ext cx="0" cy="544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5" name="Line 11"/>
            <p:cNvSpPr>
              <a:spLocks noChangeShapeType="1"/>
            </p:cNvSpPr>
            <p:nvPr/>
          </p:nvSpPr>
          <p:spPr bwMode="auto">
            <a:xfrm>
              <a:off x="1338" y="1434"/>
              <a:ext cx="58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7948" name="Rectangle 12"/>
          <p:cNvSpPr>
            <a:spLocks noChangeArrowheads="1"/>
          </p:cNvSpPr>
          <p:nvPr/>
        </p:nvSpPr>
        <p:spPr bwMode="auto">
          <a:xfrm>
            <a:off x="3567113" y="2090738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</a:rPr>
              <a:t>5</a:t>
            </a:r>
            <a:endParaRPr lang="fr-FR" sz="2400" b="1">
              <a:solidFill>
                <a:srgbClr val="000000"/>
              </a:solidFill>
            </a:endParaRPr>
          </a:p>
        </p:txBody>
      </p:sp>
      <p:sp>
        <p:nvSpPr>
          <p:cNvPr id="167949" name="Rectangle 13"/>
          <p:cNvSpPr>
            <a:spLocks noChangeArrowheads="1"/>
          </p:cNvSpPr>
          <p:nvPr/>
        </p:nvSpPr>
        <p:spPr bwMode="auto">
          <a:xfrm>
            <a:off x="3595688" y="1658938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67950" name="Rectangle 14"/>
          <p:cNvSpPr>
            <a:spLocks noChangeArrowheads="1"/>
          </p:cNvSpPr>
          <p:nvPr/>
        </p:nvSpPr>
        <p:spPr bwMode="auto">
          <a:xfrm>
            <a:off x="2933700" y="2163763"/>
            <a:ext cx="3937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</a:rPr>
              <a:t>0</a:t>
            </a:r>
            <a:endParaRPr lang="fr-FR" sz="2400" b="1">
              <a:solidFill>
                <a:srgbClr val="FF0000"/>
              </a:solidFill>
            </a:endParaRP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509963" y="1731963"/>
            <a:ext cx="636587" cy="755650"/>
            <a:chOff x="1338" y="1162"/>
            <a:chExt cx="589" cy="544"/>
          </a:xfrm>
          <a:noFill/>
        </p:grpSpPr>
        <p:sp>
          <p:nvSpPr>
            <p:cNvPr id="7202" name="Line 16"/>
            <p:cNvSpPr>
              <a:spLocks noChangeShapeType="1"/>
            </p:cNvSpPr>
            <p:nvPr/>
          </p:nvSpPr>
          <p:spPr bwMode="auto">
            <a:xfrm>
              <a:off x="1338" y="1162"/>
              <a:ext cx="0" cy="544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3" name="Line 17"/>
            <p:cNvSpPr>
              <a:spLocks noChangeShapeType="1"/>
            </p:cNvSpPr>
            <p:nvPr/>
          </p:nvSpPr>
          <p:spPr bwMode="auto">
            <a:xfrm>
              <a:off x="1338" y="1434"/>
              <a:ext cx="58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7954" name="Rectangle 18"/>
          <p:cNvSpPr>
            <a:spLocks noChangeArrowheads="1"/>
          </p:cNvSpPr>
          <p:nvPr/>
        </p:nvSpPr>
        <p:spPr bwMode="auto">
          <a:xfrm>
            <a:off x="4202113" y="2551113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</a:rPr>
              <a:t>2</a:t>
            </a:r>
            <a:endParaRPr lang="fr-FR" sz="2400" b="1">
              <a:solidFill>
                <a:srgbClr val="000000"/>
              </a:solidFill>
            </a:endParaRPr>
          </a:p>
        </p:txBody>
      </p:sp>
      <p:sp>
        <p:nvSpPr>
          <p:cNvPr id="167955" name="Rectangle 19"/>
          <p:cNvSpPr>
            <a:spLocks noChangeArrowheads="1"/>
          </p:cNvSpPr>
          <p:nvPr/>
        </p:nvSpPr>
        <p:spPr bwMode="auto">
          <a:xfrm>
            <a:off x="4230688" y="2119313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67956" name="Rectangle 20"/>
          <p:cNvSpPr>
            <a:spLocks noChangeArrowheads="1"/>
          </p:cNvSpPr>
          <p:nvPr/>
        </p:nvSpPr>
        <p:spPr bwMode="auto">
          <a:xfrm>
            <a:off x="3568700" y="2624138"/>
            <a:ext cx="3937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</a:rPr>
              <a:t>1</a:t>
            </a:r>
            <a:endParaRPr lang="fr-FR" sz="2400" b="1">
              <a:solidFill>
                <a:srgbClr val="FF0000"/>
              </a:solidFill>
            </a:endParaRP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144963" y="2192338"/>
            <a:ext cx="636587" cy="755650"/>
            <a:chOff x="1338" y="1162"/>
            <a:chExt cx="589" cy="544"/>
          </a:xfrm>
          <a:noFill/>
        </p:grpSpPr>
        <p:sp>
          <p:nvSpPr>
            <p:cNvPr id="7200" name="Line 22"/>
            <p:cNvSpPr>
              <a:spLocks noChangeShapeType="1"/>
            </p:cNvSpPr>
            <p:nvPr/>
          </p:nvSpPr>
          <p:spPr bwMode="auto">
            <a:xfrm>
              <a:off x="1338" y="1162"/>
              <a:ext cx="0" cy="544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1" name="Line 23"/>
            <p:cNvSpPr>
              <a:spLocks noChangeShapeType="1"/>
            </p:cNvSpPr>
            <p:nvPr/>
          </p:nvSpPr>
          <p:spPr bwMode="auto">
            <a:xfrm>
              <a:off x="1338" y="1434"/>
              <a:ext cx="58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7960" name="Rectangle 24"/>
          <p:cNvSpPr>
            <a:spLocks noChangeArrowheads="1"/>
          </p:cNvSpPr>
          <p:nvPr/>
        </p:nvSpPr>
        <p:spPr bwMode="auto">
          <a:xfrm>
            <a:off x="4830763" y="2997200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</a:rPr>
              <a:t>1</a:t>
            </a:r>
            <a:endParaRPr lang="fr-FR" sz="2400" b="1">
              <a:solidFill>
                <a:srgbClr val="000000"/>
              </a:solidFill>
            </a:endParaRPr>
          </a:p>
        </p:txBody>
      </p:sp>
      <p:sp>
        <p:nvSpPr>
          <p:cNvPr id="167961" name="Rectangle 25"/>
          <p:cNvSpPr>
            <a:spLocks noChangeArrowheads="1"/>
          </p:cNvSpPr>
          <p:nvPr/>
        </p:nvSpPr>
        <p:spPr bwMode="auto">
          <a:xfrm>
            <a:off x="4859338" y="2565400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67962" name="Rectangle 26"/>
          <p:cNvSpPr>
            <a:spLocks noChangeArrowheads="1"/>
          </p:cNvSpPr>
          <p:nvPr/>
        </p:nvSpPr>
        <p:spPr bwMode="auto">
          <a:xfrm>
            <a:off x="4197350" y="3070225"/>
            <a:ext cx="3937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</a:rPr>
              <a:t>0</a:t>
            </a:r>
            <a:endParaRPr lang="fr-FR" sz="2400" b="1">
              <a:solidFill>
                <a:srgbClr val="FF0000"/>
              </a:solidFill>
            </a:endParaRPr>
          </a:p>
        </p:txBody>
      </p: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4773613" y="2638425"/>
            <a:ext cx="636587" cy="755650"/>
            <a:chOff x="1338" y="1162"/>
            <a:chExt cx="589" cy="544"/>
          </a:xfrm>
          <a:noFill/>
        </p:grpSpPr>
        <p:sp>
          <p:nvSpPr>
            <p:cNvPr id="7198" name="Line 28"/>
            <p:cNvSpPr>
              <a:spLocks noChangeShapeType="1"/>
            </p:cNvSpPr>
            <p:nvPr/>
          </p:nvSpPr>
          <p:spPr bwMode="auto">
            <a:xfrm>
              <a:off x="1338" y="1162"/>
              <a:ext cx="0" cy="544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9" name="Line 29"/>
            <p:cNvSpPr>
              <a:spLocks noChangeShapeType="1"/>
            </p:cNvSpPr>
            <p:nvPr/>
          </p:nvSpPr>
          <p:spPr bwMode="auto">
            <a:xfrm>
              <a:off x="1338" y="1434"/>
              <a:ext cx="58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7966" name="Rectangle 30"/>
          <p:cNvSpPr>
            <a:spLocks noChangeArrowheads="1"/>
          </p:cNvSpPr>
          <p:nvPr/>
        </p:nvSpPr>
        <p:spPr bwMode="auto">
          <a:xfrm>
            <a:off x="5449888" y="3473450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</a:rPr>
              <a:t>0</a:t>
            </a:r>
            <a:endParaRPr lang="fr-FR" sz="2400" b="1">
              <a:solidFill>
                <a:srgbClr val="000000"/>
              </a:solidFill>
            </a:endParaRPr>
          </a:p>
        </p:txBody>
      </p:sp>
      <p:sp>
        <p:nvSpPr>
          <p:cNvPr id="167967" name="Rectangle 31"/>
          <p:cNvSpPr>
            <a:spLocks noChangeArrowheads="1"/>
          </p:cNvSpPr>
          <p:nvPr/>
        </p:nvSpPr>
        <p:spPr bwMode="auto">
          <a:xfrm>
            <a:off x="5478463" y="3041650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67968" name="Rectangle 32"/>
          <p:cNvSpPr>
            <a:spLocks noChangeArrowheads="1"/>
          </p:cNvSpPr>
          <p:nvPr/>
        </p:nvSpPr>
        <p:spPr bwMode="auto">
          <a:xfrm>
            <a:off x="4816475" y="3546475"/>
            <a:ext cx="3937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</a:rPr>
              <a:t>1</a:t>
            </a:r>
            <a:endParaRPr lang="fr-FR" sz="2400" b="1">
              <a:solidFill>
                <a:srgbClr val="FF0000"/>
              </a:solidFill>
            </a:endParaRPr>
          </a:p>
        </p:txBody>
      </p: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5392738" y="3114675"/>
            <a:ext cx="636587" cy="755650"/>
            <a:chOff x="1338" y="1162"/>
            <a:chExt cx="589" cy="544"/>
          </a:xfrm>
          <a:noFill/>
        </p:grpSpPr>
        <p:sp>
          <p:nvSpPr>
            <p:cNvPr id="7196" name="Line 34"/>
            <p:cNvSpPr>
              <a:spLocks noChangeShapeType="1"/>
            </p:cNvSpPr>
            <p:nvPr/>
          </p:nvSpPr>
          <p:spPr bwMode="auto">
            <a:xfrm>
              <a:off x="1338" y="1162"/>
              <a:ext cx="0" cy="544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7" name="Line 35"/>
            <p:cNvSpPr>
              <a:spLocks noChangeShapeType="1"/>
            </p:cNvSpPr>
            <p:nvPr/>
          </p:nvSpPr>
          <p:spPr bwMode="auto">
            <a:xfrm>
              <a:off x="1338" y="1434"/>
              <a:ext cx="589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7978" name="Line 42"/>
          <p:cNvSpPr>
            <a:spLocks noChangeShapeType="1"/>
          </p:cNvSpPr>
          <p:nvPr/>
        </p:nvSpPr>
        <p:spPr bwMode="auto">
          <a:xfrm flipH="1" flipV="1">
            <a:off x="2314575" y="2117725"/>
            <a:ext cx="2708275" cy="208915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67980" name="Rectangle 44"/>
          <p:cNvSpPr>
            <a:spLocks noChangeArrowheads="1"/>
          </p:cNvSpPr>
          <p:nvPr/>
        </p:nvSpPr>
        <p:spPr bwMode="auto">
          <a:xfrm>
            <a:off x="1710794" y="5373688"/>
            <a:ext cx="1827744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 baseline="-30000" dirty="0">
                <a:solidFill>
                  <a:schemeClr val="tx1"/>
                </a:solidFill>
              </a:rPr>
              <a:t>2</a:t>
            </a:r>
            <a:r>
              <a:rPr lang="ar-DZ" sz="2000" b="1" dirty="0">
                <a:solidFill>
                  <a:schemeClr val="tx1"/>
                </a:solidFill>
              </a:rPr>
              <a:t>( ؟</a:t>
            </a:r>
            <a:r>
              <a:rPr lang="fr-FR" sz="2000" b="1" dirty="0">
                <a:solidFill>
                  <a:schemeClr val="tx1"/>
                </a:solidFill>
              </a:rPr>
              <a:t> =  </a:t>
            </a:r>
            <a:r>
              <a:rPr lang="en-US" sz="2000" b="1" dirty="0">
                <a:solidFill>
                  <a:schemeClr val="tx1"/>
                </a:solidFill>
              </a:rPr>
              <a:t>( </a:t>
            </a:r>
            <a:r>
              <a:rPr lang="ar-DZ" sz="2000" b="1" baseline="-30000" dirty="0">
                <a:solidFill>
                  <a:schemeClr val="tx1"/>
                </a:solidFill>
              </a:rPr>
              <a:t>10</a:t>
            </a:r>
            <a:r>
              <a:rPr lang="ar-DZ" sz="2000" b="1" dirty="0">
                <a:solidFill>
                  <a:schemeClr val="tx1"/>
                </a:solidFill>
              </a:rPr>
              <a:t>( 20 </a:t>
            </a:r>
            <a:r>
              <a:rPr lang="en-US" sz="2000" b="1" dirty="0">
                <a:solidFill>
                  <a:schemeClr val="tx1"/>
                </a:solidFill>
              </a:rPr>
              <a:t>(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7983" name="AutoShape 47"/>
          <p:cNvSpPr>
            <a:spLocks noChangeArrowheads="1"/>
          </p:cNvSpPr>
          <p:nvPr/>
        </p:nvSpPr>
        <p:spPr bwMode="auto">
          <a:xfrm>
            <a:off x="4067175" y="5499100"/>
            <a:ext cx="863600" cy="288925"/>
          </a:xfrm>
          <a:prstGeom prst="rightArrow">
            <a:avLst>
              <a:gd name="adj1" fmla="val 50000"/>
              <a:gd name="adj2" fmla="val 74725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8011" name="Rectangle 75"/>
          <p:cNvSpPr>
            <a:spLocks noChangeArrowheads="1"/>
          </p:cNvSpPr>
          <p:nvPr/>
        </p:nvSpPr>
        <p:spPr bwMode="auto">
          <a:xfrm>
            <a:off x="5217916" y="5373688"/>
            <a:ext cx="244971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 baseline="-30000">
                <a:solidFill>
                  <a:schemeClr val="tx1"/>
                </a:solidFill>
              </a:rPr>
              <a:t>2</a:t>
            </a:r>
            <a:r>
              <a:rPr lang="ar-DZ" sz="2000" b="1">
                <a:solidFill>
                  <a:schemeClr val="tx1"/>
                </a:solidFill>
              </a:rPr>
              <a:t>( 10100</a:t>
            </a:r>
            <a:r>
              <a:rPr lang="fr-FR" sz="2000" b="1">
                <a:solidFill>
                  <a:schemeClr val="tx1"/>
                </a:solidFill>
              </a:rPr>
              <a:t> =  </a:t>
            </a:r>
            <a:r>
              <a:rPr lang="en-US" sz="2000" b="1">
                <a:solidFill>
                  <a:schemeClr val="tx1"/>
                </a:solidFill>
              </a:rPr>
              <a:t>( </a:t>
            </a:r>
            <a:r>
              <a:rPr lang="ar-DZ" sz="2000" b="1" baseline="-30000">
                <a:solidFill>
                  <a:schemeClr val="tx1"/>
                </a:solidFill>
              </a:rPr>
              <a:t>10</a:t>
            </a:r>
            <a:r>
              <a:rPr lang="ar-DZ" sz="2000" b="1">
                <a:solidFill>
                  <a:schemeClr val="tx1"/>
                </a:solidFill>
              </a:rPr>
              <a:t>( 20 </a:t>
            </a:r>
            <a:r>
              <a:rPr lang="en-US" sz="2000" b="1">
                <a:solidFill>
                  <a:schemeClr val="tx1"/>
                </a:solidFill>
              </a:rPr>
              <a:t>(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7572396" y="214290"/>
            <a:ext cx="13572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</a:rPr>
              <a:t>العدد العشري: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7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6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67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67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67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67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67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67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67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67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167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167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167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167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167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167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67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168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0" grpId="0"/>
      <p:bldP spid="167941" grpId="0"/>
      <p:bldP spid="167942" grpId="0"/>
      <p:bldP spid="167943" grpId="0"/>
      <p:bldP spid="167944" grpId="0"/>
      <p:bldP spid="167948" grpId="0"/>
      <p:bldP spid="167949" grpId="0"/>
      <p:bldP spid="167950" grpId="0"/>
      <p:bldP spid="167954" grpId="0"/>
      <p:bldP spid="167955" grpId="0"/>
      <p:bldP spid="167956" grpId="0"/>
      <p:bldP spid="167960" grpId="0"/>
      <p:bldP spid="167961" grpId="0"/>
      <p:bldP spid="167962" grpId="0"/>
      <p:bldP spid="167966" grpId="0"/>
      <p:bldP spid="167967" grpId="0"/>
      <p:bldP spid="167968" grpId="0"/>
      <p:bldP spid="167978" grpId="0" animBg="1"/>
      <p:bldP spid="167980" grpId="0"/>
      <p:bldP spid="167983" grpId="0" animBg="1"/>
      <p:bldP spid="1680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ChangeArrowheads="1"/>
          </p:cNvSpPr>
          <p:nvPr/>
        </p:nvSpPr>
        <p:spPr bwMode="auto">
          <a:xfrm>
            <a:off x="395288" y="184150"/>
            <a:ext cx="2684462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800" b="1" baseline="-30000">
                <a:solidFill>
                  <a:srgbClr val="0000FF"/>
                </a:solidFill>
              </a:rPr>
              <a:t>2</a:t>
            </a:r>
            <a:r>
              <a:rPr lang="ar-DZ" sz="2800" b="1">
                <a:solidFill>
                  <a:srgbClr val="0000FF"/>
                </a:solidFill>
              </a:rPr>
              <a:t>( ؟</a:t>
            </a:r>
            <a:r>
              <a:rPr lang="fr-FR" sz="2800" b="1">
                <a:solidFill>
                  <a:srgbClr val="0000FF"/>
                </a:solidFill>
              </a:rPr>
              <a:t> =  </a:t>
            </a:r>
            <a:r>
              <a:rPr lang="en-US" sz="2800" b="1">
                <a:solidFill>
                  <a:srgbClr val="0000FF"/>
                </a:solidFill>
              </a:rPr>
              <a:t>( </a:t>
            </a:r>
            <a:r>
              <a:rPr lang="ar-DZ" sz="2800" b="1" baseline="-30000">
                <a:solidFill>
                  <a:srgbClr val="0000FF"/>
                </a:solidFill>
              </a:rPr>
              <a:t>10</a:t>
            </a:r>
            <a:r>
              <a:rPr lang="ar-DZ" sz="2800" b="1">
                <a:solidFill>
                  <a:srgbClr val="0000FF"/>
                </a:solidFill>
              </a:rPr>
              <a:t>( 20.4</a:t>
            </a:r>
            <a:r>
              <a:rPr lang="en-US" sz="2800" b="1">
                <a:solidFill>
                  <a:srgbClr val="0000FF"/>
                </a:solidFill>
              </a:rPr>
              <a:t>(</a:t>
            </a:r>
            <a:endParaRPr lang="en-US" sz="2800">
              <a:solidFill>
                <a:srgbClr val="0000FF"/>
              </a:solidFill>
            </a:endParaRPr>
          </a:p>
        </p:txBody>
      </p:sp>
      <p:sp>
        <p:nvSpPr>
          <p:cNvPr id="168996" name="Rectangle 36"/>
          <p:cNvSpPr>
            <a:spLocks noChangeArrowheads="1"/>
          </p:cNvSpPr>
          <p:nvPr/>
        </p:nvSpPr>
        <p:spPr bwMode="auto">
          <a:xfrm>
            <a:off x="550331" y="4267200"/>
            <a:ext cx="1827744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 baseline="-30000">
                <a:solidFill>
                  <a:schemeClr val="tx1"/>
                </a:solidFill>
              </a:rPr>
              <a:t>2</a:t>
            </a:r>
            <a:r>
              <a:rPr lang="ar-DZ" sz="2000" b="1">
                <a:solidFill>
                  <a:schemeClr val="tx1"/>
                </a:solidFill>
              </a:rPr>
              <a:t>( ؟</a:t>
            </a:r>
            <a:r>
              <a:rPr lang="fr-FR" sz="2000" b="1">
                <a:solidFill>
                  <a:schemeClr val="tx1"/>
                </a:solidFill>
              </a:rPr>
              <a:t> =  </a:t>
            </a:r>
            <a:r>
              <a:rPr lang="en-US" sz="2000" b="1">
                <a:solidFill>
                  <a:schemeClr val="tx1"/>
                </a:solidFill>
              </a:rPr>
              <a:t>( </a:t>
            </a:r>
            <a:r>
              <a:rPr lang="ar-DZ" sz="2000" b="1" baseline="-30000">
                <a:solidFill>
                  <a:schemeClr val="tx1"/>
                </a:solidFill>
              </a:rPr>
              <a:t>10</a:t>
            </a:r>
            <a:r>
              <a:rPr lang="ar-DZ" sz="2000" b="1">
                <a:solidFill>
                  <a:schemeClr val="tx1"/>
                </a:solidFill>
              </a:rPr>
              <a:t>( 0.4</a:t>
            </a:r>
            <a:r>
              <a:rPr lang="en-US" sz="2000" b="1">
                <a:solidFill>
                  <a:schemeClr val="tx1"/>
                </a:solidFill>
              </a:rPr>
              <a:t>(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69002" name="Text Box 42"/>
          <p:cNvSpPr txBox="1">
            <a:spLocks noChangeArrowheads="1"/>
          </p:cNvSpPr>
          <p:nvPr/>
        </p:nvSpPr>
        <p:spPr bwMode="auto">
          <a:xfrm>
            <a:off x="2520950" y="2228850"/>
            <a:ext cx="503238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2000" b="1">
                <a:solidFill>
                  <a:srgbClr val="FF3300"/>
                </a:solidFill>
              </a:rPr>
              <a:t>0</a:t>
            </a:r>
            <a:endParaRPr lang="fr-FR" sz="2000" b="1">
              <a:solidFill>
                <a:srgbClr val="FF3300"/>
              </a:solidFill>
            </a:endParaRPr>
          </a:p>
        </p:txBody>
      </p:sp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2824163" y="1309688"/>
            <a:ext cx="993775" cy="1298575"/>
            <a:chOff x="1779" y="825"/>
            <a:chExt cx="626" cy="818"/>
          </a:xfrm>
          <a:noFill/>
        </p:grpSpPr>
        <p:sp>
          <p:nvSpPr>
            <p:cNvPr id="8220" name="Rectangle 38"/>
            <p:cNvSpPr>
              <a:spLocks noChangeArrowheads="1"/>
            </p:cNvSpPr>
            <p:nvPr/>
          </p:nvSpPr>
          <p:spPr bwMode="auto">
            <a:xfrm>
              <a:off x="1951" y="825"/>
              <a:ext cx="31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ar-DZ">
                  <a:solidFill>
                    <a:schemeClr val="tx1"/>
                  </a:solidFill>
                </a:rPr>
                <a:t>0.4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221" name="Text Box 39"/>
            <p:cNvSpPr txBox="1">
              <a:spLocks noChangeArrowheads="1"/>
            </p:cNvSpPr>
            <p:nvPr/>
          </p:nvSpPr>
          <p:spPr bwMode="auto">
            <a:xfrm>
              <a:off x="2043" y="1109"/>
              <a:ext cx="317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>
                  <a:solidFill>
                    <a:schemeClr val="tx1"/>
                  </a:solidFill>
                </a:rPr>
                <a:t>2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222" name="Text Box 40"/>
            <p:cNvSpPr txBox="1">
              <a:spLocks noChangeArrowheads="1"/>
            </p:cNvSpPr>
            <p:nvPr/>
          </p:nvSpPr>
          <p:spPr bwMode="auto">
            <a:xfrm>
              <a:off x="1779" y="1019"/>
              <a:ext cx="317" cy="21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8223" name="Line 41"/>
            <p:cNvSpPr>
              <a:spLocks noChangeShapeType="1"/>
            </p:cNvSpPr>
            <p:nvPr/>
          </p:nvSpPr>
          <p:spPr bwMode="auto">
            <a:xfrm>
              <a:off x="1906" y="1324"/>
              <a:ext cx="362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4" name="Text Box 43"/>
            <p:cNvSpPr txBox="1">
              <a:spLocks noChangeArrowheads="1"/>
            </p:cNvSpPr>
            <p:nvPr/>
          </p:nvSpPr>
          <p:spPr bwMode="auto">
            <a:xfrm>
              <a:off x="1906" y="1412"/>
              <a:ext cx="49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0.8</a:t>
              </a:r>
            </a:p>
          </p:txBody>
        </p:sp>
      </p:grpSp>
      <p:sp>
        <p:nvSpPr>
          <p:cNvPr id="169008" name="Text Box 48"/>
          <p:cNvSpPr txBox="1">
            <a:spLocks noChangeArrowheads="1"/>
          </p:cNvSpPr>
          <p:nvPr/>
        </p:nvSpPr>
        <p:spPr bwMode="auto">
          <a:xfrm>
            <a:off x="3851275" y="2692400"/>
            <a:ext cx="503238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2000" b="1">
                <a:solidFill>
                  <a:srgbClr val="FF3300"/>
                </a:solidFill>
              </a:rPr>
              <a:t>1</a:t>
            </a:r>
            <a:endParaRPr lang="fr-FR" sz="2000" b="1">
              <a:solidFill>
                <a:srgbClr val="FF3300"/>
              </a:solidFill>
            </a:endParaRPr>
          </a:p>
        </p:txBody>
      </p:sp>
      <p:grpSp>
        <p:nvGrpSpPr>
          <p:cNvPr id="3" name="Group 63"/>
          <p:cNvGrpSpPr>
            <a:grpSpLocks/>
          </p:cNvGrpSpPr>
          <p:nvPr/>
        </p:nvGrpSpPr>
        <p:grpSpPr bwMode="auto">
          <a:xfrm>
            <a:off x="4154488" y="1773238"/>
            <a:ext cx="993775" cy="1298575"/>
            <a:chOff x="2617" y="1117"/>
            <a:chExt cx="626" cy="818"/>
          </a:xfrm>
          <a:noFill/>
        </p:grpSpPr>
        <p:sp>
          <p:nvSpPr>
            <p:cNvPr id="8215" name="Rectangle 44"/>
            <p:cNvSpPr>
              <a:spLocks noChangeArrowheads="1"/>
            </p:cNvSpPr>
            <p:nvPr/>
          </p:nvSpPr>
          <p:spPr bwMode="auto">
            <a:xfrm>
              <a:off x="2789" y="1117"/>
              <a:ext cx="31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ar-DZ">
                  <a:solidFill>
                    <a:schemeClr val="tx1"/>
                  </a:solidFill>
                </a:rPr>
                <a:t>0.8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216" name="Text Box 45"/>
            <p:cNvSpPr txBox="1">
              <a:spLocks noChangeArrowheads="1"/>
            </p:cNvSpPr>
            <p:nvPr/>
          </p:nvSpPr>
          <p:spPr bwMode="auto">
            <a:xfrm>
              <a:off x="2881" y="1401"/>
              <a:ext cx="317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>
                  <a:solidFill>
                    <a:schemeClr val="tx1"/>
                  </a:solidFill>
                </a:rPr>
                <a:t>2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217" name="Text Box 46"/>
            <p:cNvSpPr txBox="1">
              <a:spLocks noChangeArrowheads="1"/>
            </p:cNvSpPr>
            <p:nvPr/>
          </p:nvSpPr>
          <p:spPr bwMode="auto">
            <a:xfrm>
              <a:off x="2617" y="1311"/>
              <a:ext cx="317" cy="21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8218" name="Line 47"/>
            <p:cNvSpPr>
              <a:spLocks noChangeShapeType="1"/>
            </p:cNvSpPr>
            <p:nvPr/>
          </p:nvSpPr>
          <p:spPr bwMode="auto">
            <a:xfrm>
              <a:off x="2744" y="1616"/>
              <a:ext cx="362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9" name="Text Box 49"/>
            <p:cNvSpPr txBox="1">
              <a:spLocks noChangeArrowheads="1"/>
            </p:cNvSpPr>
            <p:nvPr/>
          </p:nvSpPr>
          <p:spPr bwMode="auto">
            <a:xfrm>
              <a:off x="2744" y="1704"/>
              <a:ext cx="49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1.6</a:t>
              </a:r>
            </a:p>
          </p:txBody>
        </p:sp>
      </p:grpSp>
      <p:sp>
        <p:nvSpPr>
          <p:cNvPr id="169014" name="Text Box 54"/>
          <p:cNvSpPr txBox="1">
            <a:spLocks noChangeArrowheads="1"/>
          </p:cNvSpPr>
          <p:nvPr/>
        </p:nvSpPr>
        <p:spPr bwMode="auto">
          <a:xfrm>
            <a:off x="5256213" y="3068638"/>
            <a:ext cx="503237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2000" b="1">
                <a:solidFill>
                  <a:srgbClr val="FF3300"/>
                </a:solidFill>
              </a:rPr>
              <a:t>1</a:t>
            </a:r>
            <a:endParaRPr lang="fr-FR" sz="2000" b="1">
              <a:solidFill>
                <a:srgbClr val="FF3300"/>
              </a:solidFill>
            </a:endParaRPr>
          </a:p>
        </p:txBody>
      </p: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5559425" y="2171700"/>
            <a:ext cx="993775" cy="1276350"/>
            <a:chOff x="3502" y="1368"/>
            <a:chExt cx="626" cy="804"/>
          </a:xfrm>
          <a:noFill/>
        </p:grpSpPr>
        <p:sp>
          <p:nvSpPr>
            <p:cNvPr id="8210" name="Rectangle 50"/>
            <p:cNvSpPr>
              <a:spLocks noChangeArrowheads="1"/>
            </p:cNvSpPr>
            <p:nvPr/>
          </p:nvSpPr>
          <p:spPr bwMode="auto">
            <a:xfrm>
              <a:off x="3674" y="1368"/>
              <a:ext cx="31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ar-DZ" dirty="0">
                  <a:solidFill>
                    <a:schemeClr val="tx1"/>
                  </a:solidFill>
                </a:rPr>
                <a:t>0.6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8211" name="Text Box 51"/>
            <p:cNvSpPr txBox="1">
              <a:spLocks noChangeArrowheads="1"/>
            </p:cNvSpPr>
            <p:nvPr/>
          </p:nvSpPr>
          <p:spPr bwMode="auto">
            <a:xfrm>
              <a:off x="3766" y="1652"/>
              <a:ext cx="317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>
                  <a:solidFill>
                    <a:schemeClr val="tx1"/>
                  </a:solidFill>
                </a:rPr>
                <a:t>2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212" name="Text Box 52"/>
            <p:cNvSpPr txBox="1">
              <a:spLocks noChangeArrowheads="1"/>
            </p:cNvSpPr>
            <p:nvPr/>
          </p:nvSpPr>
          <p:spPr bwMode="auto">
            <a:xfrm>
              <a:off x="3502" y="1562"/>
              <a:ext cx="317" cy="21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8213" name="Line 53"/>
            <p:cNvSpPr>
              <a:spLocks noChangeShapeType="1"/>
            </p:cNvSpPr>
            <p:nvPr/>
          </p:nvSpPr>
          <p:spPr bwMode="auto">
            <a:xfrm>
              <a:off x="3629" y="1867"/>
              <a:ext cx="362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4" name="Text Box 55"/>
            <p:cNvSpPr txBox="1">
              <a:spLocks noChangeArrowheads="1"/>
            </p:cNvSpPr>
            <p:nvPr/>
          </p:nvSpPr>
          <p:spPr bwMode="auto">
            <a:xfrm>
              <a:off x="3629" y="1941"/>
              <a:ext cx="49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1.2</a:t>
              </a:r>
            </a:p>
          </p:txBody>
        </p:sp>
      </p:grpSp>
      <p:sp>
        <p:nvSpPr>
          <p:cNvPr id="169016" name="AutoShape 56"/>
          <p:cNvSpPr>
            <a:spLocks noChangeArrowheads="1"/>
          </p:cNvSpPr>
          <p:nvPr/>
        </p:nvSpPr>
        <p:spPr bwMode="auto">
          <a:xfrm>
            <a:off x="2555875" y="4349750"/>
            <a:ext cx="863600" cy="288925"/>
          </a:xfrm>
          <a:prstGeom prst="rightArrow">
            <a:avLst>
              <a:gd name="adj1" fmla="val 50000"/>
              <a:gd name="adj2" fmla="val 74725"/>
            </a:avLst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69017" name="Rectangle 57"/>
          <p:cNvSpPr>
            <a:spLocks noChangeArrowheads="1"/>
          </p:cNvSpPr>
          <p:nvPr/>
        </p:nvSpPr>
        <p:spPr bwMode="auto">
          <a:xfrm>
            <a:off x="3707315" y="4292600"/>
            <a:ext cx="2377574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 baseline="-30000">
                <a:solidFill>
                  <a:schemeClr val="tx1"/>
                </a:solidFill>
              </a:rPr>
              <a:t>2</a:t>
            </a:r>
            <a:r>
              <a:rPr lang="ar-DZ" sz="2000" b="1">
                <a:solidFill>
                  <a:schemeClr val="tx1"/>
                </a:solidFill>
              </a:rPr>
              <a:t>( 0.011</a:t>
            </a:r>
            <a:r>
              <a:rPr lang="fr-FR" sz="2000" b="1">
                <a:solidFill>
                  <a:schemeClr val="tx1"/>
                </a:solidFill>
              </a:rPr>
              <a:t> =  </a:t>
            </a:r>
            <a:r>
              <a:rPr lang="en-US" sz="2000" b="1">
                <a:solidFill>
                  <a:schemeClr val="tx1"/>
                </a:solidFill>
              </a:rPr>
              <a:t>( </a:t>
            </a:r>
            <a:r>
              <a:rPr lang="ar-DZ" sz="2000" b="1" baseline="-30000">
                <a:solidFill>
                  <a:schemeClr val="tx1"/>
                </a:solidFill>
              </a:rPr>
              <a:t>10</a:t>
            </a:r>
            <a:r>
              <a:rPr lang="ar-DZ" sz="2000" b="1">
                <a:solidFill>
                  <a:schemeClr val="tx1"/>
                </a:solidFill>
              </a:rPr>
              <a:t>( 0.4</a:t>
            </a:r>
            <a:r>
              <a:rPr lang="en-US" sz="2000" b="1">
                <a:solidFill>
                  <a:schemeClr val="tx1"/>
                </a:solidFill>
              </a:rPr>
              <a:t>(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69018" name="Rectangle 58"/>
          <p:cNvSpPr>
            <a:spLocks noChangeArrowheads="1"/>
          </p:cNvSpPr>
          <p:nvPr/>
        </p:nvSpPr>
        <p:spPr bwMode="auto">
          <a:xfrm>
            <a:off x="539750" y="5502275"/>
            <a:ext cx="2684463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800" b="1" baseline="-30000">
                <a:solidFill>
                  <a:srgbClr val="0000FF"/>
                </a:solidFill>
              </a:rPr>
              <a:t>2</a:t>
            </a:r>
            <a:r>
              <a:rPr lang="ar-DZ" sz="2800" b="1">
                <a:solidFill>
                  <a:srgbClr val="0000FF"/>
                </a:solidFill>
              </a:rPr>
              <a:t>( ؟</a:t>
            </a:r>
            <a:r>
              <a:rPr lang="fr-FR" sz="2800" b="1">
                <a:solidFill>
                  <a:srgbClr val="0000FF"/>
                </a:solidFill>
              </a:rPr>
              <a:t> =  </a:t>
            </a:r>
            <a:r>
              <a:rPr lang="en-US" sz="2800" b="1">
                <a:solidFill>
                  <a:srgbClr val="0000FF"/>
                </a:solidFill>
              </a:rPr>
              <a:t>( </a:t>
            </a:r>
            <a:r>
              <a:rPr lang="ar-DZ" sz="2800" b="1" baseline="-30000">
                <a:solidFill>
                  <a:srgbClr val="0000FF"/>
                </a:solidFill>
              </a:rPr>
              <a:t>10</a:t>
            </a:r>
            <a:r>
              <a:rPr lang="ar-DZ" sz="2800" b="1">
                <a:solidFill>
                  <a:srgbClr val="0000FF"/>
                </a:solidFill>
              </a:rPr>
              <a:t>( 20.4</a:t>
            </a:r>
            <a:r>
              <a:rPr lang="en-US" sz="2800" b="1">
                <a:solidFill>
                  <a:srgbClr val="0000FF"/>
                </a:solidFill>
              </a:rPr>
              <a:t>(</a:t>
            </a:r>
            <a:endParaRPr lang="en-US" sz="2800">
              <a:solidFill>
                <a:srgbClr val="0000FF"/>
              </a:solidFill>
            </a:endParaRPr>
          </a:p>
        </p:txBody>
      </p:sp>
      <p:sp>
        <p:nvSpPr>
          <p:cNvPr id="169019" name="AutoShape 59"/>
          <p:cNvSpPr>
            <a:spLocks noChangeArrowheads="1"/>
          </p:cNvSpPr>
          <p:nvPr/>
        </p:nvSpPr>
        <p:spPr bwMode="auto">
          <a:xfrm>
            <a:off x="3276600" y="5645150"/>
            <a:ext cx="863600" cy="288925"/>
          </a:xfrm>
          <a:prstGeom prst="rightArrow">
            <a:avLst>
              <a:gd name="adj1" fmla="val 50000"/>
              <a:gd name="adj2" fmla="val 74725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9020" name="Rectangle 60"/>
          <p:cNvSpPr>
            <a:spLocks noChangeArrowheads="1"/>
          </p:cNvSpPr>
          <p:nvPr/>
        </p:nvSpPr>
        <p:spPr bwMode="auto">
          <a:xfrm>
            <a:off x="4397375" y="5502275"/>
            <a:ext cx="4243388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800" b="1" baseline="-30000">
                <a:solidFill>
                  <a:srgbClr val="0000FF"/>
                </a:solidFill>
              </a:rPr>
              <a:t>2</a:t>
            </a:r>
            <a:r>
              <a:rPr lang="ar-DZ" sz="2800" b="1">
                <a:solidFill>
                  <a:srgbClr val="0000FF"/>
                </a:solidFill>
              </a:rPr>
              <a:t>( 10100.011</a:t>
            </a:r>
            <a:r>
              <a:rPr lang="fr-FR" sz="2800" b="1">
                <a:solidFill>
                  <a:srgbClr val="0000FF"/>
                </a:solidFill>
              </a:rPr>
              <a:t> =  </a:t>
            </a:r>
            <a:r>
              <a:rPr lang="en-US" sz="2800" b="1">
                <a:solidFill>
                  <a:srgbClr val="0000FF"/>
                </a:solidFill>
              </a:rPr>
              <a:t>( </a:t>
            </a:r>
            <a:r>
              <a:rPr lang="ar-DZ" sz="2800" b="1" baseline="-30000">
                <a:solidFill>
                  <a:srgbClr val="0000FF"/>
                </a:solidFill>
              </a:rPr>
              <a:t>10</a:t>
            </a:r>
            <a:r>
              <a:rPr lang="ar-DZ" sz="2800" b="1">
                <a:solidFill>
                  <a:srgbClr val="0000FF"/>
                </a:solidFill>
              </a:rPr>
              <a:t>( 20.4</a:t>
            </a:r>
            <a:r>
              <a:rPr lang="en-US" sz="2800" b="1">
                <a:solidFill>
                  <a:srgbClr val="0000FF"/>
                </a:solidFill>
              </a:rPr>
              <a:t>(</a:t>
            </a:r>
            <a:endParaRPr lang="en-US" sz="2800">
              <a:solidFill>
                <a:srgbClr val="0000FF"/>
              </a:solidFill>
            </a:endParaRPr>
          </a:p>
        </p:txBody>
      </p:sp>
      <p:sp>
        <p:nvSpPr>
          <p:cNvPr id="169021" name="Line 61"/>
          <p:cNvSpPr>
            <a:spLocks noChangeShapeType="1"/>
          </p:cNvSpPr>
          <p:nvPr/>
        </p:nvSpPr>
        <p:spPr bwMode="auto">
          <a:xfrm>
            <a:off x="2339975" y="2492375"/>
            <a:ext cx="2952750" cy="1152525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69025" name="AutoShape 65"/>
          <p:cNvSpPr>
            <a:spLocks noChangeArrowheads="1"/>
          </p:cNvSpPr>
          <p:nvPr/>
        </p:nvSpPr>
        <p:spPr bwMode="auto">
          <a:xfrm>
            <a:off x="7380288" y="3860800"/>
            <a:ext cx="1368425" cy="720725"/>
          </a:xfrm>
          <a:prstGeom prst="wedgeRoundRectCallout">
            <a:avLst>
              <a:gd name="adj1" fmla="val -186542"/>
              <a:gd name="adj2" fmla="val -122028"/>
              <a:gd name="adj3" fmla="val 16667"/>
            </a:avLst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نتوقف حسب الدقة المطلوبة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69026" name="AutoShape 66"/>
          <p:cNvSpPr>
            <a:spLocks noChangeArrowheads="1"/>
          </p:cNvSpPr>
          <p:nvPr/>
        </p:nvSpPr>
        <p:spPr bwMode="auto">
          <a:xfrm>
            <a:off x="6588125" y="260350"/>
            <a:ext cx="1944688" cy="647700"/>
          </a:xfrm>
          <a:prstGeom prst="wedgeRoundRectCallout">
            <a:avLst>
              <a:gd name="adj1" fmla="val -138569"/>
              <a:gd name="adj2" fmla="val 203921"/>
              <a:gd name="adj3" fmla="val 16667"/>
            </a:avLst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نأخذ الجزء الصحيح ونكمل عملية الضرب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9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9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9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69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69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68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69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69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69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69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69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2" grpId="0"/>
      <p:bldP spid="168996" grpId="0"/>
      <p:bldP spid="169002" grpId="0"/>
      <p:bldP spid="169008" grpId="0"/>
      <p:bldP spid="169014" grpId="0"/>
      <p:bldP spid="169016" grpId="0"/>
      <p:bldP spid="169017" grpId="0"/>
      <p:bldP spid="169018" grpId="0"/>
      <p:bldP spid="169019" grpId="0" animBg="1"/>
      <p:bldP spid="169020" grpId="0"/>
      <p:bldP spid="169021" grpId="0" animBg="1"/>
      <p:bldP spid="169025" grpId="0"/>
      <p:bldP spid="1690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4970463" y="163513"/>
            <a:ext cx="37798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المثال رقم 2  :   </a:t>
            </a:r>
            <a:r>
              <a:rPr lang="ar-DZ" sz="2400" b="1" baseline="-3000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8</a:t>
            </a:r>
            <a:r>
              <a:rPr lang="ar-DZ" sz="2400" b="1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( ؟ ) = </a:t>
            </a:r>
            <a:r>
              <a:rPr lang="ar-DZ" sz="2400" b="1" baseline="-3000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10</a:t>
            </a:r>
            <a:r>
              <a:rPr lang="ar-DZ" sz="2400" b="1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( 47 )</a:t>
            </a:r>
          </a:p>
        </p:txBody>
      </p:sp>
      <p:graphicFrame>
        <p:nvGraphicFramePr>
          <p:cNvPr id="25666" name="Group 66"/>
          <p:cNvGraphicFramePr>
            <a:graphicFrameLocks noGrp="1"/>
          </p:cNvGraphicFramePr>
          <p:nvPr/>
        </p:nvGraphicFramePr>
        <p:xfrm>
          <a:off x="4221163" y="881063"/>
          <a:ext cx="3965575" cy="1371600"/>
        </p:xfrm>
        <a:graphic>
          <a:graphicData uri="http://schemas.openxmlformats.org/drawingml/2006/table">
            <a:tbl>
              <a:tblPr rtl="1"/>
              <a:tblGrid>
                <a:gridCol w="1703388"/>
                <a:gridCol w="752475"/>
                <a:gridCol w="757237"/>
                <a:gridCol w="752475"/>
              </a:tblGrid>
              <a:tr h="1301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42" name="Rectangle 42"/>
          <p:cNvSpPr>
            <a:spLocks noChangeArrowheads="1"/>
          </p:cNvSpPr>
          <p:nvPr/>
        </p:nvSpPr>
        <p:spPr bwMode="auto">
          <a:xfrm>
            <a:off x="7178675" y="895350"/>
            <a:ext cx="566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000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العدد</a:t>
            </a:r>
          </a:p>
        </p:txBody>
      </p:sp>
      <p:sp>
        <p:nvSpPr>
          <p:cNvPr id="25643" name="Rectangle 43"/>
          <p:cNvSpPr>
            <a:spLocks noChangeArrowheads="1"/>
          </p:cNvSpPr>
          <p:nvPr/>
        </p:nvSpPr>
        <p:spPr bwMode="auto">
          <a:xfrm>
            <a:off x="6688138" y="1357313"/>
            <a:ext cx="1300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000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المقسوم عليه</a:t>
            </a:r>
          </a:p>
        </p:txBody>
      </p:sp>
      <p:sp>
        <p:nvSpPr>
          <p:cNvPr id="25644" name="Rectangle 44"/>
          <p:cNvSpPr>
            <a:spLocks noChangeArrowheads="1"/>
          </p:cNvSpPr>
          <p:nvPr/>
        </p:nvSpPr>
        <p:spPr bwMode="auto">
          <a:xfrm>
            <a:off x="7105650" y="1816100"/>
            <a:ext cx="652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000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الباقي</a:t>
            </a:r>
          </a:p>
        </p:txBody>
      </p:sp>
      <p:sp>
        <p:nvSpPr>
          <p:cNvPr id="25645" name="Rectangle 45"/>
          <p:cNvSpPr>
            <a:spLocks noChangeArrowheads="1"/>
          </p:cNvSpPr>
          <p:nvPr/>
        </p:nvSpPr>
        <p:spPr bwMode="auto">
          <a:xfrm>
            <a:off x="5810250" y="90805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47</a:t>
            </a:r>
            <a:endParaRPr lang="fr-FR" sz="2400" b="1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5646" name="Rectangle 46"/>
          <p:cNvSpPr>
            <a:spLocks noChangeArrowheads="1"/>
          </p:cNvSpPr>
          <p:nvPr/>
        </p:nvSpPr>
        <p:spPr bwMode="auto">
          <a:xfrm>
            <a:off x="5089525" y="9001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5</a:t>
            </a:r>
            <a:endParaRPr lang="fr-FR" sz="2400" b="1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5647" name="Rectangle 47"/>
          <p:cNvSpPr>
            <a:spLocks noChangeArrowheads="1"/>
          </p:cNvSpPr>
          <p:nvPr/>
        </p:nvSpPr>
        <p:spPr bwMode="auto">
          <a:xfrm>
            <a:off x="4384675" y="9001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FF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5652" name="Rectangle 52"/>
          <p:cNvSpPr>
            <a:spLocks noChangeArrowheads="1"/>
          </p:cNvSpPr>
          <p:nvPr/>
        </p:nvSpPr>
        <p:spPr bwMode="auto">
          <a:xfrm>
            <a:off x="5911850" y="132238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8</a:t>
            </a:r>
          </a:p>
        </p:txBody>
      </p:sp>
      <p:sp>
        <p:nvSpPr>
          <p:cNvPr id="25653" name="Rectangle 53"/>
          <p:cNvSpPr>
            <a:spLocks noChangeArrowheads="1"/>
          </p:cNvSpPr>
          <p:nvPr/>
        </p:nvSpPr>
        <p:spPr bwMode="auto">
          <a:xfrm>
            <a:off x="5897563" y="1797050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  <a:cs typeface="Times New Roman" pitchFamily="18" charset="0"/>
              </a:rPr>
              <a:t>7</a:t>
            </a:r>
            <a:endParaRPr lang="fr-FR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5654" name="Rectangle 54"/>
          <p:cNvSpPr>
            <a:spLocks noChangeArrowheads="1"/>
          </p:cNvSpPr>
          <p:nvPr/>
        </p:nvSpPr>
        <p:spPr bwMode="auto">
          <a:xfrm>
            <a:off x="5133975" y="132873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8</a:t>
            </a:r>
          </a:p>
        </p:txBody>
      </p:sp>
      <p:sp>
        <p:nvSpPr>
          <p:cNvPr id="25655" name="Rectangle 55"/>
          <p:cNvSpPr>
            <a:spLocks noChangeArrowheads="1"/>
          </p:cNvSpPr>
          <p:nvPr/>
        </p:nvSpPr>
        <p:spPr bwMode="auto">
          <a:xfrm>
            <a:off x="5162550" y="1798638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  <a:cs typeface="Times New Roman" pitchFamily="18" charset="0"/>
              </a:rPr>
              <a:t>5</a:t>
            </a:r>
            <a:endParaRPr lang="fr-FR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5664" name="Line 64"/>
          <p:cNvSpPr>
            <a:spLocks noChangeShapeType="1"/>
          </p:cNvSpPr>
          <p:nvPr/>
        </p:nvSpPr>
        <p:spPr bwMode="auto">
          <a:xfrm>
            <a:off x="4433888" y="2409825"/>
            <a:ext cx="2317750" cy="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5665" name="Rectangle 65"/>
          <p:cNvSpPr>
            <a:spLocks noChangeArrowheads="1"/>
          </p:cNvSpPr>
          <p:nvPr/>
        </p:nvSpPr>
        <p:spPr bwMode="auto">
          <a:xfrm>
            <a:off x="4146550" y="2478088"/>
            <a:ext cx="2657475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800" b="1" baseline="-30000">
                <a:solidFill>
                  <a:srgbClr val="0000FF"/>
                </a:solidFill>
                <a:cs typeface="Times New Roman" pitchFamily="18" charset="0"/>
              </a:rPr>
              <a:t>8</a:t>
            </a:r>
            <a:r>
              <a:rPr lang="ar-DZ" sz="2800" b="1">
                <a:solidFill>
                  <a:srgbClr val="0000FF"/>
                </a:solidFill>
                <a:cs typeface="Times New Roman" pitchFamily="18" charset="0"/>
              </a:rPr>
              <a:t>( 57</a:t>
            </a:r>
            <a:r>
              <a:rPr lang="fr-FR" sz="2800" b="1">
                <a:solidFill>
                  <a:srgbClr val="0000FF"/>
                </a:solidFill>
                <a:cs typeface="Times New Roman" pitchFamily="18" charset="0"/>
              </a:rPr>
              <a:t> =  </a:t>
            </a:r>
            <a:r>
              <a:rPr lang="en-US" sz="2800" b="1">
                <a:solidFill>
                  <a:srgbClr val="0000FF"/>
                </a:solidFill>
                <a:cs typeface="Times New Roman" pitchFamily="18" charset="0"/>
              </a:rPr>
              <a:t>( </a:t>
            </a:r>
            <a:r>
              <a:rPr lang="ar-DZ" sz="2800" b="1" baseline="-30000">
                <a:solidFill>
                  <a:srgbClr val="0000FF"/>
                </a:solidFill>
                <a:cs typeface="Times New Roman" pitchFamily="18" charset="0"/>
              </a:rPr>
              <a:t>10</a:t>
            </a:r>
            <a:r>
              <a:rPr lang="ar-DZ" sz="2800" b="1">
                <a:solidFill>
                  <a:srgbClr val="0000FF"/>
                </a:solidFill>
                <a:cs typeface="Times New Roman" pitchFamily="18" charset="0"/>
              </a:rPr>
              <a:t>( 47</a:t>
            </a:r>
            <a:r>
              <a:rPr lang="en-US" sz="2800" b="1">
                <a:solidFill>
                  <a:srgbClr val="0000FF"/>
                </a:solidFill>
                <a:cs typeface="Times New Roman" pitchFamily="18" charset="0"/>
              </a:rPr>
              <a:t>(</a:t>
            </a:r>
            <a:endParaRPr lang="en-US" sz="2800">
              <a:solidFill>
                <a:srgbClr val="0000FF"/>
              </a:solidFill>
            </a:endParaRPr>
          </a:p>
        </p:txBody>
      </p:sp>
      <p:sp>
        <p:nvSpPr>
          <p:cNvPr id="25668" name="Rectangle 68"/>
          <p:cNvSpPr>
            <a:spLocks noChangeArrowheads="1"/>
          </p:cNvSpPr>
          <p:nvPr/>
        </p:nvSpPr>
        <p:spPr bwMode="auto">
          <a:xfrm>
            <a:off x="4859338" y="3544888"/>
            <a:ext cx="40227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المثال رقم 3  :  </a:t>
            </a:r>
            <a:r>
              <a:rPr lang="ar-DZ" sz="2400" b="1" baseline="-3000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16</a:t>
            </a:r>
            <a:r>
              <a:rPr lang="ar-DZ" sz="2400" b="1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( ؟ ) = </a:t>
            </a:r>
            <a:r>
              <a:rPr lang="ar-DZ" sz="2400" b="1" baseline="-3000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10</a:t>
            </a:r>
            <a:r>
              <a:rPr lang="ar-DZ" sz="2400" b="1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(178)</a:t>
            </a:r>
          </a:p>
        </p:txBody>
      </p:sp>
      <p:graphicFrame>
        <p:nvGraphicFramePr>
          <p:cNvPr id="25669" name="Group 69"/>
          <p:cNvGraphicFramePr>
            <a:graphicFrameLocks noGrp="1"/>
          </p:cNvGraphicFramePr>
          <p:nvPr/>
        </p:nvGraphicFramePr>
        <p:xfrm>
          <a:off x="3059113" y="4360863"/>
          <a:ext cx="3965575" cy="1371600"/>
        </p:xfrm>
        <a:graphic>
          <a:graphicData uri="http://schemas.openxmlformats.org/drawingml/2006/table">
            <a:tbl>
              <a:tblPr rtl="1"/>
              <a:tblGrid>
                <a:gridCol w="1703388"/>
                <a:gridCol w="752475"/>
                <a:gridCol w="757237"/>
                <a:gridCol w="752475"/>
              </a:tblGrid>
              <a:tr h="1301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91" name="Rectangle 91"/>
          <p:cNvSpPr>
            <a:spLocks noChangeArrowheads="1"/>
          </p:cNvSpPr>
          <p:nvPr/>
        </p:nvSpPr>
        <p:spPr bwMode="auto">
          <a:xfrm>
            <a:off x="6016625" y="4375150"/>
            <a:ext cx="566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000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العدد</a:t>
            </a:r>
          </a:p>
        </p:txBody>
      </p:sp>
      <p:sp>
        <p:nvSpPr>
          <p:cNvPr id="25692" name="Rectangle 92"/>
          <p:cNvSpPr>
            <a:spLocks noChangeArrowheads="1"/>
          </p:cNvSpPr>
          <p:nvPr/>
        </p:nvSpPr>
        <p:spPr bwMode="auto">
          <a:xfrm>
            <a:off x="5526088" y="4837113"/>
            <a:ext cx="1300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000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المقسوم عليه</a:t>
            </a:r>
          </a:p>
        </p:txBody>
      </p:sp>
      <p:sp>
        <p:nvSpPr>
          <p:cNvPr id="25693" name="Rectangle 93"/>
          <p:cNvSpPr>
            <a:spLocks noChangeArrowheads="1"/>
          </p:cNvSpPr>
          <p:nvPr/>
        </p:nvSpPr>
        <p:spPr bwMode="auto">
          <a:xfrm>
            <a:off x="5943600" y="5295900"/>
            <a:ext cx="652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000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الباقي</a:t>
            </a:r>
          </a:p>
        </p:txBody>
      </p:sp>
      <p:sp>
        <p:nvSpPr>
          <p:cNvPr id="25694" name="Rectangle 94"/>
          <p:cNvSpPr>
            <a:spLocks noChangeArrowheads="1"/>
          </p:cNvSpPr>
          <p:nvPr/>
        </p:nvSpPr>
        <p:spPr bwMode="auto">
          <a:xfrm>
            <a:off x="4610100" y="4387850"/>
            <a:ext cx="693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178</a:t>
            </a:r>
            <a:endParaRPr lang="fr-FR" sz="2400" b="1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5695" name="Rectangle 95"/>
          <p:cNvSpPr>
            <a:spLocks noChangeArrowheads="1"/>
          </p:cNvSpPr>
          <p:nvPr/>
        </p:nvSpPr>
        <p:spPr bwMode="auto">
          <a:xfrm>
            <a:off x="3927475" y="4379913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11</a:t>
            </a:r>
            <a:endParaRPr lang="fr-FR" sz="2400" b="1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5696" name="Rectangle 96"/>
          <p:cNvSpPr>
            <a:spLocks noChangeArrowheads="1"/>
          </p:cNvSpPr>
          <p:nvPr/>
        </p:nvSpPr>
        <p:spPr bwMode="auto">
          <a:xfrm>
            <a:off x="3222625" y="43799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FF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5697" name="Rectangle 97"/>
          <p:cNvSpPr>
            <a:spLocks noChangeArrowheads="1"/>
          </p:cNvSpPr>
          <p:nvPr/>
        </p:nvSpPr>
        <p:spPr bwMode="auto">
          <a:xfrm>
            <a:off x="4673600" y="480218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16</a:t>
            </a:r>
          </a:p>
        </p:txBody>
      </p:sp>
      <p:sp>
        <p:nvSpPr>
          <p:cNvPr id="25698" name="Rectangle 98"/>
          <p:cNvSpPr>
            <a:spLocks noChangeArrowheads="1"/>
          </p:cNvSpPr>
          <p:nvPr/>
        </p:nvSpPr>
        <p:spPr bwMode="auto">
          <a:xfrm>
            <a:off x="4735513" y="5276850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  <a:cs typeface="Times New Roman" pitchFamily="18" charset="0"/>
              </a:rPr>
              <a:t>2</a:t>
            </a:r>
            <a:endParaRPr lang="fr-FR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5699" name="Rectangle 99"/>
          <p:cNvSpPr>
            <a:spLocks noChangeArrowheads="1"/>
          </p:cNvSpPr>
          <p:nvPr/>
        </p:nvSpPr>
        <p:spPr bwMode="auto">
          <a:xfrm>
            <a:off x="3895725" y="480853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/>
            <a:r>
              <a:rPr lang="ar-DZ" sz="2400" b="1">
                <a:solidFill>
                  <a:srgbClr val="000000"/>
                </a:solidFill>
                <a:cs typeface="Times New Roman" pitchFamily="18" charset="0"/>
              </a:rPr>
              <a:t>16</a:t>
            </a:r>
          </a:p>
        </p:txBody>
      </p:sp>
      <p:sp>
        <p:nvSpPr>
          <p:cNvPr id="25700" name="Rectangle 100"/>
          <p:cNvSpPr>
            <a:spLocks noChangeArrowheads="1"/>
          </p:cNvSpPr>
          <p:nvPr/>
        </p:nvSpPr>
        <p:spPr bwMode="auto">
          <a:xfrm>
            <a:off x="3962400" y="5259388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DZ" sz="2400" b="1">
                <a:solidFill>
                  <a:srgbClr val="FF0000"/>
                </a:solidFill>
                <a:cs typeface="Times New Roman" pitchFamily="18" charset="0"/>
              </a:rPr>
              <a:t>11</a:t>
            </a:r>
            <a:endParaRPr lang="fr-FR" sz="2400" b="1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5701" name="Line 101"/>
          <p:cNvSpPr>
            <a:spLocks noChangeShapeType="1"/>
          </p:cNvSpPr>
          <p:nvPr/>
        </p:nvSpPr>
        <p:spPr bwMode="auto">
          <a:xfrm>
            <a:off x="3271838" y="5889625"/>
            <a:ext cx="2317750" cy="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5702" name="Rectangle 102"/>
          <p:cNvSpPr>
            <a:spLocks noChangeArrowheads="1"/>
          </p:cNvSpPr>
          <p:nvPr/>
        </p:nvSpPr>
        <p:spPr bwMode="auto">
          <a:xfrm>
            <a:off x="2789238" y="5957888"/>
            <a:ext cx="2852737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800" b="1" baseline="-30000">
                <a:solidFill>
                  <a:srgbClr val="0000FF"/>
                </a:solidFill>
                <a:cs typeface="Times New Roman" pitchFamily="18" charset="0"/>
              </a:rPr>
              <a:t>16</a:t>
            </a:r>
            <a:r>
              <a:rPr lang="ar-DZ" sz="2800" b="1">
                <a:solidFill>
                  <a:srgbClr val="0000FF"/>
                </a:solidFill>
                <a:cs typeface="Times New Roman" pitchFamily="18" charset="0"/>
              </a:rPr>
              <a:t>(</a:t>
            </a:r>
            <a:r>
              <a:rPr lang="fr-FR" sz="2800" b="1">
                <a:solidFill>
                  <a:srgbClr val="0000FF"/>
                </a:solidFill>
                <a:cs typeface="Times New Roman" pitchFamily="18" charset="0"/>
              </a:rPr>
              <a:t>=  </a:t>
            </a:r>
            <a:r>
              <a:rPr lang="en-US" sz="2800" b="1">
                <a:solidFill>
                  <a:srgbClr val="0000FF"/>
                </a:solidFill>
                <a:cs typeface="Times New Roman" pitchFamily="18" charset="0"/>
              </a:rPr>
              <a:t>(B2 </a:t>
            </a:r>
            <a:r>
              <a:rPr lang="ar-DZ" sz="2800" b="1" baseline="-30000">
                <a:solidFill>
                  <a:srgbClr val="0000FF"/>
                </a:solidFill>
                <a:cs typeface="Times New Roman" pitchFamily="18" charset="0"/>
              </a:rPr>
              <a:t>10</a:t>
            </a:r>
            <a:r>
              <a:rPr lang="ar-DZ" sz="2800" b="1">
                <a:solidFill>
                  <a:srgbClr val="0000FF"/>
                </a:solidFill>
                <a:cs typeface="Times New Roman" pitchFamily="18" charset="0"/>
              </a:rPr>
              <a:t>( 178</a:t>
            </a:r>
            <a:r>
              <a:rPr lang="en-US" sz="2800" b="1">
                <a:solidFill>
                  <a:srgbClr val="0000FF"/>
                </a:solidFill>
                <a:cs typeface="Times New Roman" pitchFamily="18" charset="0"/>
              </a:rPr>
              <a:t>(</a:t>
            </a:r>
            <a:endParaRPr lang="en-US" sz="28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5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5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5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5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5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25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5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5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5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5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5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5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25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2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25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25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25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25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25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25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42" grpId="0"/>
      <p:bldP spid="25643" grpId="0"/>
      <p:bldP spid="25644" grpId="0"/>
      <p:bldP spid="25645" grpId="0"/>
      <p:bldP spid="25646" grpId="0"/>
      <p:bldP spid="25647" grpId="0"/>
      <p:bldP spid="25652" grpId="0"/>
      <p:bldP spid="25653" grpId="0"/>
      <p:bldP spid="25654" grpId="0"/>
      <p:bldP spid="25655" grpId="0"/>
      <p:bldP spid="25664" grpId="0" animBg="1"/>
      <p:bldP spid="25665" grpId="0"/>
      <p:bldP spid="25668" grpId="0"/>
      <p:bldP spid="25691" grpId="0"/>
      <p:bldP spid="25692" grpId="0"/>
      <p:bldP spid="25693" grpId="0"/>
      <p:bldP spid="25694" grpId="0"/>
      <p:bldP spid="25695" grpId="0"/>
      <p:bldP spid="25696" grpId="0"/>
      <p:bldP spid="25697" grpId="0"/>
      <p:bldP spid="25698" grpId="0"/>
      <p:bldP spid="25699" grpId="0"/>
      <p:bldP spid="25700" grpId="0"/>
      <p:bldP spid="25701" grpId="0" animBg="1"/>
      <p:bldP spid="2570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21" name="Rectangle 13"/>
          <p:cNvSpPr>
            <a:spLocks noChangeArrowheads="1"/>
          </p:cNvSpPr>
          <p:nvPr/>
        </p:nvSpPr>
        <p:spPr bwMode="auto">
          <a:xfrm>
            <a:off x="323850" y="2060575"/>
            <a:ext cx="2752725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800" b="1" baseline="-30000" dirty="0">
                <a:solidFill>
                  <a:srgbClr val="0000FF"/>
                </a:solidFill>
                <a:cs typeface="Times New Roman" pitchFamily="18" charset="0"/>
              </a:rPr>
              <a:t>16</a:t>
            </a:r>
            <a:r>
              <a:rPr lang="ar-DZ" sz="2800" b="1" dirty="0">
                <a:solidFill>
                  <a:srgbClr val="0000FF"/>
                </a:solidFill>
                <a:cs typeface="Times New Roman" pitchFamily="18" charset="0"/>
              </a:rPr>
              <a:t>(</a:t>
            </a:r>
            <a:r>
              <a:rPr lang="fr-FR" sz="2800" b="1" dirty="0">
                <a:solidFill>
                  <a:srgbClr val="0000FF"/>
                </a:solidFill>
                <a:cs typeface="Times New Roman" pitchFamily="18" charset="0"/>
              </a:rPr>
              <a:t>=  </a:t>
            </a:r>
            <a:r>
              <a:rPr lang="en-US" sz="2800" b="1" dirty="0">
                <a:solidFill>
                  <a:srgbClr val="0000FF"/>
                </a:solidFill>
                <a:cs typeface="Times New Roman" pitchFamily="18" charset="0"/>
              </a:rPr>
              <a:t>(B2 </a:t>
            </a:r>
            <a:r>
              <a:rPr lang="ar-DZ" sz="2800" b="1" baseline="-30000" dirty="0">
                <a:solidFill>
                  <a:srgbClr val="0000FF"/>
                </a:solidFill>
                <a:cs typeface="Times New Roman" pitchFamily="18" charset="0"/>
              </a:rPr>
              <a:t>10</a:t>
            </a:r>
            <a:r>
              <a:rPr lang="ar-DZ" sz="2800" b="1" dirty="0">
                <a:solidFill>
                  <a:srgbClr val="0000FF"/>
                </a:solidFill>
                <a:cs typeface="Times New Roman" pitchFamily="18" charset="0"/>
              </a:rPr>
              <a:t>( 178</a:t>
            </a:r>
            <a:r>
              <a:rPr lang="en-US" sz="2800" b="1" dirty="0">
                <a:solidFill>
                  <a:srgbClr val="0000FF"/>
                </a:solidFill>
                <a:cs typeface="Times New Roman" pitchFamily="18" charset="0"/>
              </a:rPr>
              <a:t>(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68622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3900" y="-31750"/>
            <a:ext cx="462915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26" name="AutoShape 18"/>
          <p:cNvSpPr>
            <a:spLocks noChangeArrowheads="1"/>
          </p:cNvSpPr>
          <p:nvPr/>
        </p:nvSpPr>
        <p:spPr bwMode="auto">
          <a:xfrm>
            <a:off x="4684713" y="733425"/>
            <a:ext cx="1974850" cy="287338"/>
          </a:xfrm>
          <a:prstGeom prst="roundRect">
            <a:avLst>
              <a:gd name="adj" fmla="val 16667"/>
            </a:avLst>
          </a:prstGeom>
          <a:solidFill>
            <a:srgbClr val="FF3300">
              <a:alpha val="16078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8627" name="Oval 19"/>
          <p:cNvSpPr>
            <a:spLocks noChangeAspect="1" noChangeArrowheads="1"/>
          </p:cNvSpPr>
          <p:nvPr/>
        </p:nvSpPr>
        <p:spPr bwMode="auto">
          <a:xfrm>
            <a:off x="8682038" y="365125"/>
            <a:ext cx="409575" cy="409575"/>
          </a:xfrm>
          <a:prstGeom prst="ellipse">
            <a:avLst/>
          </a:prstGeom>
          <a:solidFill>
            <a:srgbClr val="FF3300">
              <a:alpha val="1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8628" name="AutoShape 20"/>
          <p:cNvSpPr>
            <a:spLocks noChangeArrowheads="1"/>
          </p:cNvSpPr>
          <p:nvPr/>
        </p:nvSpPr>
        <p:spPr bwMode="auto">
          <a:xfrm>
            <a:off x="5168900" y="555625"/>
            <a:ext cx="144463" cy="215900"/>
          </a:xfrm>
          <a:prstGeom prst="downArrow">
            <a:avLst>
              <a:gd name="adj1" fmla="val 50000"/>
              <a:gd name="adj2" fmla="val 3736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68629" name="Picture 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70400" y="3800475"/>
            <a:ext cx="4581525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30" name="AutoShape 22"/>
          <p:cNvSpPr>
            <a:spLocks noChangeArrowheads="1"/>
          </p:cNvSpPr>
          <p:nvPr/>
        </p:nvSpPr>
        <p:spPr bwMode="auto">
          <a:xfrm>
            <a:off x="6732588" y="3182938"/>
            <a:ext cx="431800" cy="504825"/>
          </a:xfrm>
          <a:prstGeom prst="downArrow">
            <a:avLst>
              <a:gd name="adj1" fmla="val 50000"/>
              <a:gd name="adj2" fmla="val 29228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8634" name="AutoShape 26"/>
          <p:cNvSpPr>
            <a:spLocks noChangeArrowheads="1"/>
          </p:cNvSpPr>
          <p:nvPr/>
        </p:nvSpPr>
        <p:spPr bwMode="auto">
          <a:xfrm>
            <a:off x="4603750" y="4562475"/>
            <a:ext cx="1974850" cy="287338"/>
          </a:xfrm>
          <a:prstGeom prst="roundRect">
            <a:avLst>
              <a:gd name="adj" fmla="val 16667"/>
            </a:avLst>
          </a:prstGeom>
          <a:solidFill>
            <a:srgbClr val="FF3300">
              <a:alpha val="16078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8635" name="Oval 27"/>
          <p:cNvSpPr>
            <a:spLocks noChangeAspect="1" noChangeArrowheads="1"/>
          </p:cNvSpPr>
          <p:nvPr/>
        </p:nvSpPr>
        <p:spPr bwMode="auto">
          <a:xfrm>
            <a:off x="8639175" y="4194175"/>
            <a:ext cx="409575" cy="409575"/>
          </a:xfrm>
          <a:prstGeom prst="ellipse">
            <a:avLst/>
          </a:prstGeom>
          <a:solidFill>
            <a:srgbClr val="FF3300">
              <a:alpha val="1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8636" name="AutoShape 28"/>
          <p:cNvSpPr>
            <a:spLocks noChangeArrowheads="1"/>
          </p:cNvSpPr>
          <p:nvPr/>
        </p:nvSpPr>
        <p:spPr bwMode="auto">
          <a:xfrm>
            <a:off x="4616450" y="4373563"/>
            <a:ext cx="144463" cy="215900"/>
          </a:xfrm>
          <a:prstGeom prst="downArrow">
            <a:avLst>
              <a:gd name="adj1" fmla="val 50000"/>
              <a:gd name="adj2" fmla="val 3736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714884"/>
            <a:ext cx="4142496" cy="197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8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8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68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6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1" grpId="0"/>
      <p:bldP spid="68626" grpId="0" animBg="1"/>
      <p:bldP spid="68627" grpId="0" animBg="1"/>
      <p:bldP spid="68628" grpId="0" animBg="1"/>
      <p:bldP spid="68630" grpId="0" animBg="1"/>
      <p:bldP spid="68634" grpId="0" animBg="1"/>
      <p:bldP spid="68635" grpId="0" animBg="1"/>
      <p:bldP spid="686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5000289" y="101600"/>
            <a:ext cx="4105611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 التحويل من النظام 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أخر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إلى  النظام العشري :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8051800" y="476250"/>
            <a:ext cx="8413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8080"/>
                </a:solidFill>
                <a:ea typeface="Times New Roman" pitchFamily="18" charset="0"/>
                <a:cs typeface="Arabic Transparent" pitchFamily="2" charset="-78"/>
              </a:rPr>
              <a:t>القاعدة :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-76762" y="765175"/>
            <a:ext cx="922079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يتم التحويل باستخدام مفهوم المرتبة حيث نضرب كل رمز من رموز العدد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أخر</a:t>
            </a: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بقيمة المرتبة المقابلة ونجمع </a:t>
            </a:r>
            <a:r>
              <a:rPr lang="ar-DZ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الجداءات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7596188" y="1296988"/>
            <a:ext cx="13335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8000"/>
                </a:solidFill>
                <a:cs typeface="Times New Roman" pitchFamily="18" charset="0"/>
              </a:rPr>
              <a:t>مثال رقم 1</a:t>
            </a:r>
            <a:r>
              <a:rPr lang="fr-FR" b="1">
                <a:solidFill>
                  <a:srgbClr val="008000"/>
                </a:solidFill>
                <a:cs typeface="Times New Roman" pitchFamily="18" charset="0"/>
              </a:rPr>
              <a:t> :</a:t>
            </a:r>
            <a:r>
              <a:rPr lang="fr-FR">
                <a:solidFill>
                  <a:srgbClr val="008000"/>
                </a:solidFill>
              </a:rPr>
              <a:t>   </a:t>
            </a:r>
            <a:endParaRPr lang="en-US">
              <a:solidFill>
                <a:srgbClr val="008000"/>
              </a:solidFill>
            </a:endParaRP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5435600" y="1254125"/>
            <a:ext cx="22320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 sz="2000" b="1" baseline="-30000">
                <a:solidFill>
                  <a:srgbClr val="008000"/>
                </a:solidFill>
              </a:rPr>
              <a:t>10</a:t>
            </a:r>
            <a:r>
              <a:rPr lang="ar-DZ" sz="2000" b="1">
                <a:solidFill>
                  <a:srgbClr val="008000"/>
                </a:solidFill>
              </a:rPr>
              <a:t>( ؟</a:t>
            </a:r>
            <a:r>
              <a:rPr lang="fr-FR" sz="2000" b="1">
                <a:solidFill>
                  <a:srgbClr val="008000"/>
                </a:solidFill>
              </a:rPr>
              <a:t> =</a:t>
            </a:r>
            <a:r>
              <a:rPr lang="en-US" sz="2000" b="1">
                <a:solidFill>
                  <a:srgbClr val="008000"/>
                </a:solidFill>
              </a:rPr>
              <a:t>( </a:t>
            </a:r>
            <a:r>
              <a:rPr lang="ar-DZ" sz="2000" b="1" baseline="-30000">
                <a:solidFill>
                  <a:srgbClr val="008000"/>
                </a:solidFill>
              </a:rPr>
              <a:t>2</a:t>
            </a:r>
            <a:r>
              <a:rPr lang="ar-DZ" sz="2000" b="1">
                <a:solidFill>
                  <a:srgbClr val="008000"/>
                </a:solidFill>
              </a:rPr>
              <a:t>(111011</a:t>
            </a:r>
            <a:r>
              <a:rPr lang="fr-FR" sz="2000" b="1">
                <a:solidFill>
                  <a:srgbClr val="008000"/>
                </a:solidFill>
              </a:rPr>
              <a:t> </a:t>
            </a:r>
            <a:r>
              <a:rPr lang="en-US" sz="2000" b="1">
                <a:solidFill>
                  <a:srgbClr val="008000"/>
                </a:solidFill>
              </a:rPr>
              <a:t>(</a:t>
            </a:r>
            <a:r>
              <a:rPr lang="fr-FR" sz="2000">
                <a:solidFill>
                  <a:srgbClr val="008000"/>
                </a:solidFill>
              </a:rPr>
              <a:t> </a:t>
            </a: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136525" y="1790700"/>
            <a:ext cx="128746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>
                <a:solidFill>
                  <a:srgbClr val="FF00FF"/>
                </a:solidFill>
              </a:rPr>
              <a:t> </a:t>
            </a:r>
            <a:r>
              <a:rPr lang="fr-FR" sz="2400" b="1">
                <a:solidFill>
                  <a:srgbClr val="FF00FF"/>
                </a:solidFill>
              </a:rPr>
              <a:t>111011</a:t>
            </a:r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1331913" y="1801813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=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1843088" y="1781175"/>
            <a:ext cx="5508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00"/>
                </a:solidFill>
              </a:rPr>
              <a:t>.2</a:t>
            </a:r>
            <a:r>
              <a:rPr lang="fr-FR" sz="2400" b="1" baseline="30000">
                <a:solidFill>
                  <a:srgbClr val="0000FF"/>
                </a:solidFill>
              </a:rPr>
              <a:t>0</a:t>
            </a:r>
            <a:endParaRPr lang="fr-FR" sz="2400" b="1">
              <a:solidFill>
                <a:srgbClr val="0000FF"/>
              </a:solidFill>
            </a:endParaRPr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1677988" y="1787525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2397125" y="1809750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2936875" y="1782763"/>
            <a:ext cx="55086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00"/>
                </a:solidFill>
              </a:rPr>
              <a:t>.2</a:t>
            </a:r>
            <a:r>
              <a:rPr lang="fr-FR" sz="2400" b="1" baseline="30000">
                <a:solidFill>
                  <a:srgbClr val="0000FF"/>
                </a:solidFill>
              </a:rPr>
              <a:t>1</a:t>
            </a:r>
            <a:endParaRPr lang="fr-FR" sz="2400" b="1">
              <a:solidFill>
                <a:srgbClr val="0000FF"/>
              </a:solidFill>
            </a:endParaRPr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2771775" y="1789113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3535363" y="1804988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4089400" y="1784350"/>
            <a:ext cx="55086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00"/>
                </a:solidFill>
              </a:rPr>
              <a:t>.2</a:t>
            </a:r>
            <a:r>
              <a:rPr lang="fr-FR" sz="2400" b="1" baseline="30000">
                <a:solidFill>
                  <a:srgbClr val="0000FF"/>
                </a:solidFill>
              </a:rPr>
              <a:t>2</a:t>
            </a:r>
            <a:endParaRPr lang="fr-FR" sz="2400" b="1">
              <a:solidFill>
                <a:srgbClr val="0000FF"/>
              </a:solidFill>
            </a:endParaRPr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3924300" y="1790700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4586288" y="1811338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5154613" y="1781175"/>
            <a:ext cx="5508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00"/>
                </a:solidFill>
              </a:rPr>
              <a:t>.2</a:t>
            </a:r>
            <a:r>
              <a:rPr lang="fr-FR" sz="2400" b="1" baseline="30000">
                <a:solidFill>
                  <a:srgbClr val="0000FF"/>
                </a:solidFill>
              </a:rPr>
              <a:t>3</a:t>
            </a:r>
            <a:endParaRPr lang="fr-FR" sz="2400" b="1">
              <a:solidFill>
                <a:srgbClr val="0000FF"/>
              </a:solidFill>
            </a:endParaRPr>
          </a:p>
        </p:txBody>
      </p:sp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4989513" y="1787525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603" name="Rectangle 27"/>
          <p:cNvSpPr>
            <a:spLocks noChangeArrowheads="1"/>
          </p:cNvSpPr>
          <p:nvPr/>
        </p:nvSpPr>
        <p:spPr bwMode="auto">
          <a:xfrm>
            <a:off x="5613400" y="1803400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4604" name="Rectangle 28"/>
          <p:cNvSpPr>
            <a:spLocks noChangeArrowheads="1"/>
          </p:cNvSpPr>
          <p:nvPr/>
        </p:nvSpPr>
        <p:spPr bwMode="auto">
          <a:xfrm>
            <a:off x="6181725" y="1773238"/>
            <a:ext cx="55086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00"/>
                </a:solidFill>
              </a:rPr>
              <a:t>.2</a:t>
            </a:r>
            <a:r>
              <a:rPr lang="fr-FR" sz="2400" b="1" baseline="30000">
                <a:solidFill>
                  <a:srgbClr val="0000FF"/>
                </a:solidFill>
              </a:rPr>
              <a:t>4</a:t>
            </a:r>
            <a:endParaRPr lang="fr-FR" sz="2400" b="1">
              <a:solidFill>
                <a:srgbClr val="0000FF"/>
              </a:solidFill>
            </a:endParaRPr>
          </a:p>
        </p:txBody>
      </p:sp>
      <p:sp>
        <p:nvSpPr>
          <p:cNvPr id="24605" name="Rectangle 29"/>
          <p:cNvSpPr>
            <a:spLocks noChangeArrowheads="1"/>
          </p:cNvSpPr>
          <p:nvPr/>
        </p:nvSpPr>
        <p:spPr bwMode="auto">
          <a:xfrm>
            <a:off x="6016625" y="1779588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606" name="Rectangle 30"/>
          <p:cNvSpPr>
            <a:spLocks noChangeArrowheads="1"/>
          </p:cNvSpPr>
          <p:nvPr/>
        </p:nvSpPr>
        <p:spPr bwMode="auto">
          <a:xfrm>
            <a:off x="6732588" y="1803400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4607" name="Rectangle 31"/>
          <p:cNvSpPr>
            <a:spLocks noChangeArrowheads="1"/>
          </p:cNvSpPr>
          <p:nvPr/>
        </p:nvSpPr>
        <p:spPr bwMode="auto">
          <a:xfrm>
            <a:off x="7300913" y="1773238"/>
            <a:ext cx="5508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00"/>
                </a:solidFill>
              </a:rPr>
              <a:t>.2</a:t>
            </a:r>
            <a:r>
              <a:rPr lang="fr-FR" sz="2400" b="1" baseline="30000">
                <a:solidFill>
                  <a:srgbClr val="0000FF"/>
                </a:solidFill>
              </a:rPr>
              <a:t>5</a:t>
            </a:r>
            <a:endParaRPr lang="fr-FR" sz="2400" b="1">
              <a:solidFill>
                <a:srgbClr val="0000FF"/>
              </a:solidFill>
            </a:endParaRPr>
          </a:p>
        </p:txBody>
      </p:sp>
      <p:sp>
        <p:nvSpPr>
          <p:cNvPr id="24608" name="Rectangle 32"/>
          <p:cNvSpPr>
            <a:spLocks noChangeArrowheads="1"/>
          </p:cNvSpPr>
          <p:nvPr/>
        </p:nvSpPr>
        <p:spPr bwMode="auto">
          <a:xfrm>
            <a:off x="7135813" y="1779588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609" name="Rectangle 33"/>
          <p:cNvSpPr>
            <a:spLocks noChangeArrowheads="1"/>
          </p:cNvSpPr>
          <p:nvPr/>
        </p:nvSpPr>
        <p:spPr bwMode="auto">
          <a:xfrm>
            <a:off x="1274763" y="2262188"/>
            <a:ext cx="65643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=     1    +     2     +    0    +     8   +   16    +     32</a:t>
            </a:r>
          </a:p>
        </p:txBody>
      </p:sp>
      <p:sp>
        <p:nvSpPr>
          <p:cNvPr id="24610" name="Rectangle 34"/>
          <p:cNvSpPr>
            <a:spLocks noChangeArrowheads="1"/>
          </p:cNvSpPr>
          <p:nvPr/>
        </p:nvSpPr>
        <p:spPr bwMode="auto">
          <a:xfrm>
            <a:off x="1273175" y="2665413"/>
            <a:ext cx="127158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FF"/>
                </a:solidFill>
              </a:rPr>
              <a:t>= (59)</a:t>
            </a:r>
            <a:r>
              <a:rPr lang="fr-FR" sz="2400" b="1" baseline="-25000">
                <a:solidFill>
                  <a:srgbClr val="FF00FF"/>
                </a:solidFill>
              </a:rPr>
              <a:t> 10</a:t>
            </a:r>
          </a:p>
        </p:txBody>
      </p:sp>
      <p:graphicFrame>
        <p:nvGraphicFramePr>
          <p:cNvPr id="24621" name="Group 45"/>
          <p:cNvGraphicFramePr>
            <a:graphicFrameLocks noGrp="1"/>
          </p:cNvGraphicFramePr>
          <p:nvPr/>
        </p:nvGraphicFramePr>
        <p:xfrm>
          <a:off x="5580063" y="3284538"/>
          <a:ext cx="3419475" cy="457200"/>
        </p:xfrm>
        <a:graphic>
          <a:graphicData uri="http://schemas.openxmlformats.org/drawingml/2006/table">
            <a:tbl>
              <a:tblPr/>
              <a:tblGrid>
                <a:gridCol w="3419475"/>
              </a:tblGrid>
              <a:tr h="30480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مثال رقم 2</a:t>
                      </a:r>
                      <a:r>
                        <a:rPr kumimoji="0" lang="ar-D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  :  </a:t>
                      </a:r>
                      <a:r>
                        <a:rPr kumimoji="0" lang="ar-DZ" sz="2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10</a:t>
                      </a:r>
                      <a:r>
                        <a:rPr kumimoji="0" lang="ar-D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(؟ )</a:t>
                      </a:r>
                      <a:r>
                        <a:rPr kumimoji="0" lang="ar-DZ" sz="2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D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= </a:t>
                      </a:r>
                      <a:r>
                        <a:rPr kumimoji="0" lang="ar-DZ" sz="2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8</a:t>
                      </a:r>
                      <a:r>
                        <a:rPr kumimoji="0" lang="ar-D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( 235)</a:t>
                      </a:r>
                      <a:endParaRPr kumimoji="0" lang="ar-DZ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622" name="Rectangle 46"/>
          <p:cNvSpPr>
            <a:spLocks noChangeArrowheads="1"/>
          </p:cNvSpPr>
          <p:nvPr/>
        </p:nvSpPr>
        <p:spPr bwMode="auto">
          <a:xfrm>
            <a:off x="107950" y="3711575"/>
            <a:ext cx="777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>
                <a:solidFill>
                  <a:srgbClr val="FF00FF"/>
                </a:solidFill>
              </a:rPr>
              <a:t> </a:t>
            </a:r>
            <a:r>
              <a:rPr lang="fr-FR" sz="2400" b="1">
                <a:solidFill>
                  <a:srgbClr val="FF00FF"/>
                </a:solidFill>
              </a:rPr>
              <a:t>235</a:t>
            </a:r>
          </a:p>
        </p:txBody>
      </p:sp>
      <p:sp>
        <p:nvSpPr>
          <p:cNvPr id="24623" name="Rectangle 47"/>
          <p:cNvSpPr>
            <a:spLocks noChangeArrowheads="1"/>
          </p:cNvSpPr>
          <p:nvPr/>
        </p:nvSpPr>
        <p:spPr bwMode="auto">
          <a:xfrm>
            <a:off x="857250" y="3722688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=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24624" name="Rectangle 48"/>
          <p:cNvSpPr>
            <a:spLocks noChangeArrowheads="1"/>
          </p:cNvSpPr>
          <p:nvPr/>
        </p:nvSpPr>
        <p:spPr bwMode="auto">
          <a:xfrm>
            <a:off x="1368425" y="3702050"/>
            <a:ext cx="55086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00"/>
                </a:solidFill>
              </a:rPr>
              <a:t>.8</a:t>
            </a:r>
            <a:r>
              <a:rPr lang="fr-FR" sz="2400" b="1" baseline="30000">
                <a:solidFill>
                  <a:srgbClr val="0000FF"/>
                </a:solidFill>
              </a:rPr>
              <a:t>0</a:t>
            </a:r>
            <a:endParaRPr lang="fr-FR" sz="2400" b="1">
              <a:solidFill>
                <a:srgbClr val="0000FF"/>
              </a:solidFill>
            </a:endParaRPr>
          </a:p>
        </p:txBody>
      </p:sp>
      <p:sp>
        <p:nvSpPr>
          <p:cNvPr id="24625" name="Rectangle 49"/>
          <p:cNvSpPr>
            <a:spLocks noChangeArrowheads="1"/>
          </p:cNvSpPr>
          <p:nvPr/>
        </p:nvSpPr>
        <p:spPr bwMode="auto">
          <a:xfrm>
            <a:off x="1203325" y="3708400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4626" name="Rectangle 50"/>
          <p:cNvSpPr>
            <a:spLocks noChangeArrowheads="1"/>
          </p:cNvSpPr>
          <p:nvPr/>
        </p:nvSpPr>
        <p:spPr bwMode="auto">
          <a:xfrm>
            <a:off x="1922463" y="3730625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4627" name="Rectangle 51"/>
          <p:cNvSpPr>
            <a:spLocks noChangeArrowheads="1"/>
          </p:cNvSpPr>
          <p:nvPr/>
        </p:nvSpPr>
        <p:spPr bwMode="auto">
          <a:xfrm>
            <a:off x="2462213" y="3703638"/>
            <a:ext cx="5508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00"/>
                </a:solidFill>
              </a:rPr>
              <a:t>.8</a:t>
            </a:r>
            <a:r>
              <a:rPr lang="fr-FR" sz="2400" b="1" baseline="30000">
                <a:solidFill>
                  <a:srgbClr val="0000FF"/>
                </a:solidFill>
              </a:rPr>
              <a:t>1</a:t>
            </a:r>
            <a:endParaRPr lang="fr-FR" sz="2400" b="1">
              <a:solidFill>
                <a:srgbClr val="0000FF"/>
              </a:solidFill>
            </a:endParaRPr>
          </a:p>
        </p:txBody>
      </p:sp>
      <p:sp>
        <p:nvSpPr>
          <p:cNvPr id="24628" name="Rectangle 52"/>
          <p:cNvSpPr>
            <a:spLocks noChangeArrowheads="1"/>
          </p:cNvSpPr>
          <p:nvPr/>
        </p:nvSpPr>
        <p:spPr bwMode="auto">
          <a:xfrm>
            <a:off x="2297113" y="3709988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4629" name="Rectangle 53"/>
          <p:cNvSpPr>
            <a:spLocks noChangeArrowheads="1"/>
          </p:cNvSpPr>
          <p:nvPr/>
        </p:nvSpPr>
        <p:spPr bwMode="auto">
          <a:xfrm>
            <a:off x="3060700" y="3725863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4630" name="Rectangle 54"/>
          <p:cNvSpPr>
            <a:spLocks noChangeArrowheads="1"/>
          </p:cNvSpPr>
          <p:nvPr/>
        </p:nvSpPr>
        <p:spPr bwMode="auto">
          <a:xfrm>
            <a:off x="3614738" y="3705225"/>
            <a:ext cx="5508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00"/>
                </a:solidFill>
              </a:rPr>
              <a:t>.8</a:t>
            </a:r>
            <a:r>
              <a:rPr lang="fr-FR" sz="2400" b="1" baseline="30000">
                <a:solidFill>
                  <a:srgbClr val="0000FF"/>
                </a:solidFill>
              </a:rPr>
              <a:t>2</a:t>
            </a:r>
            <a:endParaRPr lang="fr-FR" sz="2400" b="1">
              <a:solidFill>
                <a:srgbClr val="0000FF"/>
              </a:solidFill>
            </a:endParaRPr>
          </a:p>
        </p:txBody>
      </p:sp>
      <p:sp>
        <p:nvSpPr>
          <p:cNvPr id="24631" name="Rectangle 55"/>
          <p:cNvSpPr>
            <a:spLocks noChangeArrowheads="1"/>
          </p:cNvSpPr>
          <p:nvPr/>
        </p:nvSpPr>
        <p:spPr bwMode="auto">
          <a:xfrm>
            <a:off x="3449638" y="3711575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4636" name="Rectangle 60"/>
          <p:cNvSpPr>
            <a:spLocks noChangeArrowheads="1"/>
          </p:cNvSpPr>
          <p:nvPr/>
        </p:nvSpPr>
        <p:spPr bwMode="auto">
          <a:xfrm>
            <a:off x="871538" y="4192588"/>
            <a:ext cx="14414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FF"/>
                </a:solidFill>
              </a:rPr>
              <a:t>= (157)</a:t>
            </a:r>
            <a:r>
              <a:rPr lang="fr-FR" sz="2400" b="1" baseline="-25000">
                <a:solidFill>
                  <a:srgbClr val="FF00FF"/>
                </a:solidFill>
              </a:rPr>
              <a:t> 10</a:t>
            </a:r>
          </a:p>
        </p:txBody>
      </p:sp>
      <p:graphicFrame>
        <p:nvGraphicFramePr>
          <p:cNvPr id="24653" name="Group 77"/>
          <p:cNvGraphicFramePr>
            <a:graphicFrameLocks noGrp="1"/>
          </p:cNvGraphicFramePr>
          <p:nvPr/>
        </p:nvGraphicFramePr>
        <p:xfrm>
          <a:off x="5292725" y="4868863"/>
          <a:ext cx="3635375" cy="457200"/>
        </p:xfrm>
        <a:graphic>
          <a:graphicData uri="http://schemas.openxmlformats.org/drawingml/2006/table">
            <a:tbl>
              <a:tblPr/>
              <a:tblGrid>
                <a:gridCol w="3635375"/>
              </a:tblGrid>
              <a:tr h="30480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مثال رقم </a:t>
                      </a: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3</a:t>
                      </a:r>
                      <a:r>
                        <a:rPr kumimoji="0" lang="ar-DZ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  :  </a:t>
                      </a:r>
                      <a:r>
                        <a:rPr kumimoji="0" lang="ar-DZ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10</a:t>
                      </a:r>
                      <a:r>
                        <a:rPr kumimoji="0" lang="ar-DZ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(؟ )</a:t>
                      </a:r>
                      <a:r>
                        <a:rPr kumimoji="0" lang="ar-DZ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DZ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= </a:t>
                      </a:r>
                      <a:r>
                        <a:rPr kumimoji="0" lang="fr-FR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16</a:t>
                      </a:r>
                      <a:r>
                        <a:rPr kumimoji="0" lang="ar-DZ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( </a:t>
                      </a: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AC2</a:t>
                      </a:r>
                      <a:r>
                        <a:rPr kumimoji="0" lang="ar-DZ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)</a:t>
                      </a:r>
                      <a:endParaRPr kumimoji="0" lang="ar-DZ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654" name="Rectangle 78"/>
          <p:cNvSpPr>
            <a:spLocks noChangeArrowheads="1"/>
          </p:cNvSpPr>
          <p:nvPr/>
        </p:nvSpPr>
        <p:spPr bwMode="auto">
          <a:xfrm>
            <a:off x="144463" y="5595938"/>
            <a:ext cx="8794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>
                <a:solidFill>
                  <a:srgbClr val="FF00FF"/>
                </a:solidFill>
              </a:rPr>
              <a:t> </a:t>
            </a:r>
            <a:r>
              <a:rPr lang="fr-FR" sz="2400" b="1">
                <a:solidFill>
                  <a:srgbClr val="FF00FF"/>
                </a:solidFill>
              </a:rPr>
              <a:t>AC2</a:t>
            </a:r>
          </a:p>
        </p:txBody>
      </p:sp>
      <p:sp>
        <p:nvSpPr>
          <p:cNvPr id="24655" name="Rectangle 79"/>
          <p:cNvSpPr>
            <a:spLocks noChangeArrowheads="1"/>
          </p:cNvSpPr>
          <p:nvPr/>
        </p:nvSpPr>
        <p:spPr bwMode="auto">
          <a:xfrm>
            <a:off x="893763" y="5607050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=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24656" name="Rectangle 80"/>
          <p:cNvSpPr>
            <a:spLocks noChangeArrowheads="1"/>
          </p:cNvSpPr>
          <p:nvPr/>
        </p:nvSpPr>
        <p:spPr bwMode="auto">
          <a:xfrm>
            <a:off x="1404938" y="5586413"/>
            <a:ext cx="7207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00"/>
                </a:solidFill>
              </a:rPr>
              <a:t>.16</a:t>
            </a:r>
            <a:r>
              <a:rPr lang="fr-FR" sz="2400" b="1" baseline="30000">
                <a:solidFill>
                  <a:srgbClr val="0000FF"/>
                </a:solidFill>
              </a:rPr>
              <a:t>0</a:t>
            </a:r>
            <a:endParaRPr lang="fr-FR" sz="2400" b="1">
              <a:solidFill>
                <a:srgbClr val="0000FF"/>
              </a:solidFill>
            </a:endParaRPr>
          </a:p>
        </p:txBody>
      </p:sp>
      <p:sp>
        <p:nvSpPr>
          <p:cNvPr id="24657" name="Rectangle 81"/>
          <p:cNvSpPr>
            <a:spLocks noChangeArrowheads="1"/>
          </p:cNvSpPr>
          <p:nvPr/>
        </p:nvSpPr>
        <p:spPr bwMode="auto">
          <a:xfrm>
            <a:off x="1239838" y="5592763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4658" name="Rectangle 82"/>
          <p:cNvSpPr>
            <a:spLocks noChangeArrowheads="1"/>
          </p:cNvSpPr>
          <p:nvPr/>
        </p:nvSpPr>
        <p:spPr bwMode="auto">
          <a:xfrm>
            <a:off x="2051050" y="5614988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4659" name="Rectangle 83"/>
          <p:cNvSpPr>
            <a:spLocks noChangeArrowheads="1"/>
          </p:cNvSpPr>
          <p:nvPr/>
        </p:nvSpPr>
        <p:spPr bwMode="auto">
          <a:xfrm>
            <a:off x="2595563" y="5588000"/>
            <a:ext cx="7207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00"/>
                </a:solidFill>
              </a:rPr>
              <a:t>.16</a:t>
            </a:r>
            <a:r>
              <a:rPr lang="fr-FR" sz="2400" b="1" baseline="30000">
                <a:solidFill>
                  <a:srgbClr val="0000FF"/>
                </a:solidFill>
              </a:rPr>
              <a:t>1</a:t>
            </a:r>
            <a:endParaRPr lang="fr-FR" sz="2400" b="1">
              <a:solidFill>
                <a:srgbClr val="0000FF"/>
              </a:solidFill>
            </a:endParaRPr>
          </a:p>
        </p:txBody>
      </p:sp>
      <p:sp>
        <p:nvSpPr>
          <p:cNvPr id="24660" name="Rectangle 84"/>
          <p:cNvSpPr>
            <a:spLocks noChangeArrowheads="1"/>
          </p:cNvSpPr>
          <p:nvPr/>
        </p:nvSpPr>
        <p:spPr bwMode="auto">
          <a:xfrm>
            <a:off x="2373313" y="5594350"/>
            <a:ext cx="4048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4661" name="Rectangle 85"/>
          <p:cNvSpPr>
            <a:spLocks noChangeArrowheads="1"/>
          </p:cNvSpPr>
          <p:nvPr/>
        </p:nvSpPr>
        <p:spPr bwMode="auto">
          <a:xfrm>
            <a:off x="3265488" y="5610225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4662" name="Rectangle 86"/>
          <p:cNvSpPr>
            <a:spLocks noChangeArrowheads="1"/>
          </p:cNvSpPr>
          <p:nvPr/>
        </p:nvSpPr>
        <p:spPr bwMode="auto">
          <a:xfrm>
            <a:off x="3905250" y="5589588"/>
            <a:ext cx="7207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00"/>
                </a:solidFill>
              </a:rPr>
              <a:t>.16</a:t>
            </a:r>
            <a:r>
              <a:rPr lang="fr-FR" sz="2400" b="1" baseline="30000">
                <a:solidFill>
                  <a:srgbClr val="0000FF"/>
                </a:solidFill>
              </a:rPr>
              <a:t>2</a:t>
            </a:r>
            <a:endParaRPr lang="fr-FR" sz="2400" b="1">
              <a:solidFill>
                <a:srgbClr val="0000FF"/>
              </a:solidFill>
            </a:endParaRPr>
          </a:p>
        </p:txBody>
      </p:sp>
      <p:sp>
        <p:nvSpPr>
          <p:cNvPr id="24663" name="Rectangle 87"/>
          <p:cNvSpPr>
            <a:spLocks noChangeArrowheads="1"/>
          </p:cNvSpPr>
          <p:nvPr/>
        </p:nvSpPr>
        <p:spPr bwMode="auto">
          <a:xfrm>
            <a:off x="3654425" y="5595938"/>
            <a:ext cx="4048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4664" name="Rectangle 88"/>
          <p:cNvSpPr>
            <a:spLocks noChangeArrowheads="1"/>
          </p:cNvSpPr>
          <p:nvPr/>
        </p:nvSpPr>
        <p:spPr bwMode="auto">
          <a:xfrm>
            <a:off x="908050" y="6076950"/>
            <a:ext cx="16113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rgbClr val="FF00FF"/>
                </a:solidFill>
              </a:rPr>
              <a:t>= (2754)</a:t>
            </a:r>
            <a:r>
              <a:rPr lang="fr-FR" sz="2400" b="1" baseline="-25000">
                <a:solidFill>
                  <a:srgbClr val="FF00FF"/>
                </a:solidFill>
              </a:rPr>
              <a:t>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24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24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24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24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24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24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24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24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24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24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24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24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24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24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2" dur="500"/>
                                        <p:tgtEl>
                                          <p:spTgt spid="2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2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24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2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24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7" dur="500"/>
                                        <p:tgtEl>
                                          <p:spTgt spid="24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2" dur="500"/>
                                        <p:tgtEl>
                                          <p:spTgt spid="24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24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2" dur="500"/>
                                        <p:tgtEl>
                                          <p:spTgt spid="24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7" dur="500"/>
                                        <p:tgtEl>
                                          <p:spTgt spid="24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2" dur="500"/>
                                        <p:tgtEl>
                                          <p:spTgt spid="24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7" dur="500"/>
                                        <p:tgtEl>
                                          <p:spTgt spid="24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2" dur="500"/>
                                        <p:tgtEl>
                                          <p:spTgt spid="24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7" dur="500"/>
                                        <p:tgtEl>
                                          <p:spTgt spid="24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2" dur="500"/>
                                        <p:tgtEl>
                                          <p:spTgt spid="24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7" dur="500"/>
                                        <p:tgtEl>
                                          <p:spTgt spid="24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2" dur="500"/>
                                        <p:tgtEl>
                                          <p:spTgt spid="24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1" grpId="0"/>
      <p:bldP spid="24583" grpId="0"/>
      <p:bldP spid="24585" grpId="0"/>
      <p:bldP spid="24587" grpId="0"/>
      <p:bldP spid="24589" grpId="0"/>
      <p:bldP spid="24590" grpId="0"/>
      <p:bldP spid="24591" grpId="0"/>
      <p:bldP spid="24592" grpId="0"/>
      <p:bldP spid="24593" grpId="0"/>
      <p:bldP spid="24594" grpId="0"/>
      <p:bldP spid="24595" grpId="0"/>
      <p:bldP spid="24596" grpId="0"/>
      <p:bldP spid="24597" grpId="0"/>
      <p:bldP spid="24598" grpId="0"/>
      <p:bldP spid="24599" grpId="0"/>
      <p:bldP spid="24600" grpId="0"/>
      <p:bldP spid="24601" grpId="0"/>
      <p:bldP spid="24603" grpId="0"/>
      <p:bldP spid="24604" grpId="0"/>
      <p:bldP spid="24605" grpId="0"/>
      <p:bldP spid="24606" grpId="0"/>
      <p:bldP spid="24607" grpId="0"/>
      <p:bldP spid="24608" grpId="0"/>
      <p:bldP spid="24609" grpId="0"/>
      <p:bldP spid="24610" grpId="0"/>
      <p:bldP spid="24622" grpId="0"/>
      <p:bldP spid="24623" grpId="0"/>
      <p:bldP spid="24624" grpId="0"/>
      <p:bldP spid="24625" grpId="0"/>
      <p:bldP spid="24626" grpId="0"/>
      <p:bldP spid="24627" grpId="0"/>
      <p:bldP spid="24628" grpId="0"/>
      <p:bldP spid="24629" grpId="0"/>
      <p:bldP spid="24630" grpId="0"/>
      <p:bldP spid="24631" grpId="0"/>
      <p:bldP spid="24636" grpId="0"/>
      <p:bldP spid="24654" grpId="0"/>
      <p:bldP spid="24655" grpId="0"/>
      <p:bldP spid="24656" grpId="0"/>
      <p:bldP spid="24657" grpId="0"/>
      <p:bldP spid="24658" grpId="0"/>
      <p:bldP spid="24659" grpId="0"/>
      <p:bldP spid="24660" grpId="0"/>
      <p:bldP spid="24661" grpId="0"/>
      <p:bldP spid="24662" grpId="0"/>
      <p:bldP spid="24663" grpId="0"/>
      <p:bldP spid="246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64" name="Group 12"/>
          <p:cNvGraphicFramePr>
            <a:graphicFrameLocks noGrp="1"/>
          </p:cNvGraphicFramePr>
          <p:nvPr/>
        </p:nvGraphicFramePr>
        <p:xfrm>
          <a:off x="3879850" y="204788"/>
          <a:ext cx="5041900" cy="365760"/>
        </p:xfrm>
        <a:graphic>
          <a:graphicData uri="http://schemas.openxmlformats.org/drawingml/2006/table">
            <a:tbl>
              <a:tblPr/>
              <a:tblGrid>
                <a:gridCol w="50419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3 </a:t>
                      </a:r>
                      <a:r>
                        <a:rPr kumimoji="0" lang="ar-DZ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ـ</a:t>
                      </a:r>
                      <a:r>
                        <a:rPr kumimoji="0" lang="ar-D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 التحويل من النظام الثنائي إلى النظام الثماني  8 =2 </a:t>
                      </a:r>
                      <a:r>
                        <a:rPr kumimoji="0" lang="ar-DZ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3</a:t>
                      </a:r>
                      <a:r>
                        <a:rPr kumimoji="0" lang="ar-D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 :</a:t>
                      </a:r>
                      <a:endParaRPr kumimoji="0" lang="ar-D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7869238" y="606425"/>
            <a:ext cx="8921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808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القاعدة</a:t>
            </a:r>
            <a:r>
              <a:rPr lang="fr-FR" b="1">
                <a:solidFill>
                  <a:srgbClr val="00808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654050" y="606425"/>
            <a:ext cx="74596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>
                <a:solidFill>
                  <a:schemeClr val="tx1"/>
                </a:solidFill>
              </a:rPr>
              <a:t> 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نجزئ الرموز ثلاثا – ثلاثا انطلاقا من اليمين ،ثم حساب قيمة كل مجموعة في الأساس العشري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7740650" y="1125538"/>
            <a:ext cx="7588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b="1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solidFill>
                  <a:srgbClr val="008000"/>
                </a:solidFill>
              </a:rPr>
              <a:t>  </a:t>
            </a:r>
            <a:endParaRPr lang="en-US">
              <a:solidFill>
                <a:srgbClr val="008000"/>
              </a:solidFill>
            </a:endParaRPr>
          </a:p>
        </p:txBody>
      </p:sp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4319588" y="1038225"/>
            <a:ext cx="35607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400" b="1" baseline="-30000">
                <a:solidFill>
                  <a:srgbClr val="008000"/>
                </a:solidFill>
              </a:rPr>
              <a:t>8</a:t>
            </a:r>
            <a:r>
              <a:rPr lang="ar-DZ" sz="2400" b="1">
                <a:solidFill>
                  <a:srgbClr val="008000"/>
                </a:solidFill>
              </a:rPr>
              <a:t>( ؟</a:t>
            </a:r>
            <a:r>
              <a:rPr lang="fr-FR" sz="2400" b="1">
                <a:solidFill>
                  <a:srgbClr val="008000"/>
                </a:solidFill>
              </a:rPr>
              <a:t> =</a:t>
            </a:r>
            <a:r>
              <a:rPr lang="en-US" sz="2400" b="1">
                <a:solidFill>
                  <a:srgbClr val="008000"/>
                </a:solidFill>
              </a:rPr>
              <a:t>( </a:t>
            </a:r>
            <a:r>
              <a:rPr lang="ar-DZ" sz="2400" b="1" baseline="-30000">
                <a:solidFill>
                  <a:srgbClr val="008000"/>
                </a:solidFill>
              </a:rPr>
              <a:t>2</a:t>
            </a:r>
            <a:r>
              <a:rPr lang="ar-DZ" sz="2400" b="1">
                <a:solidFill>
                  <a:srgbClr val="008000"/>
                </a:solidFill>
              </a:rPr>
              <a:t>( 110011010011</a:t>
            </a:r>
            <a:r>
              <a:rPr lang="en-US" sz="2400" b="1">
                <a:solidFill>
                  <a:srgbClr val="008000"/>
                </a:solidFill>
              </a:rPr>
              <a:t>(</a:t>
            </a:r>
            <a:r>
              <a:rPr lang="fr-FR" sz="2400">
                <a:solidFill>
                  <a:srgbClr val="008000"/>
                </a:solidFill>
              </a:rPr>
              <a:t> </a:t>
            </a:r>
          </a:p>
        </p:txBody>
      </p: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2363788" y="1671638"/>
            <a:ext cx="3000375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800" b="1">
                <a:solidFill>
                  <a:schemeClr val="tx1"/>
                </a:solidFill>
              </a:rPr>
              <a:t>( 110011010011</a:t>
            </a:r>
            <a:r>
              <a:rPr lang="en-US" sz="2800" b="1">
                <a:solidFill>
                  <a:schemeClr val="tx1"/>
                </a:solidFill>
              </a:rPr>
              <a:t>(</a:t>
            </a:r>
            <a:r>
              <a:rPr lang="fr-FR" sz="2800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3579" name="Rectangle 27"/>
          <p:cNvSpPr>
            <a:spLocks noChangeArrowheads="1"/>
          </p:cNvSpPr>
          <p:nvPr/>
        </p:nvSpPr>
        <p:spPr bwMode="auto">
          <a:xfrm>
            <a:off x="2597150" y="1671638"/>
            <a:ext cx="779463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800" b="1">
                <a:solidFill>
                  <a:schemeClr val="tx1"/>
                </a:solidFill>
              </a:rPr>
              <a:t>110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3581" name="Rectangle 29"/>
          <p:cNvSpPr>
            <a:spLocks noChangeArrowheads="1"/>
          </p:cNvSpPr>
          <p:nvPr/>
        </p:nvSpPr>
        <p:spPr bwMode="auto">
          <a:xfrm>
            <a:off x="3184525" y="1671638"/>
            <a:ext cx="779463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800" b="1">
                <a:solidFill>
                  <a:schemeClr val="tx1"/>
                </a:solidFill>
              </a:rPr>
              <a:t>011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3583" name="Rectangle 31"/>
          <p:cNvSpPr>
            <a:spLocks noChangeArrowheads="1"/>
          </p:cNvSpPr>
          <p:nvPr/>
        </p:nvSpPr>
        <p:spPr bwMode="auto">
          <a:xfrm>
            <a:off x="3783013" y="1671638"/>
            <a:ext cx="779462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800" b="1">
                <a:solidFill>
                  <a:schemeClr val="tx1"/>
                </a:solidFill>
              </a:rPr>
              <a:t>010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3585" name="Rectangle 33"/>
          <p:cNvSpPr>
            <a:spLocks noChangeArrowheads="1"/>
          </p:cNvSpPr>
          <p:nvPr/>
        </p:nvSpPr>
        <p:spPr bwMode="auto">
          <a:xfrm>
            <a:off x="4375150" y="1671638"/>
            <a:ext cx="779463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800" b="1">
                <a:solidFill>
                  <a:schemeClr val="tx1"/>
                </a:solidFill>
              </a:rPr>
              <a:t>011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3588" name="Rectangle 36"/>
          <p:cNvSpPr>
            <a:spLocks noChangeArrowheads="1"/>
          </p:cNvSpPr>
          <p:nvPr/>
        </p:nvSpPr>
        <p:spPr bwMode="auto">
          <a:xfrm>
            <a:off x="1692275" y="3148013"/>
            <a:ext cx="481013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ar-DZ" sz="2800" b="1">
                <a:solidFill>
                  <a:schemeClr val="tx1"/>
                </a:solidFill>
              </a:rPr>
              <a:t>6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3592" name="Line 40"/>
          <p:cNvSpPr>
            <a:spLocks noChangeShapeType="1"/>
          </p:cNvSpPr>
          <p:nvPr/>
        </p:nvSpPr>
        <p:spPr bwMode="auto">
          <a:xfrm>
            <a:off x="1979613" y="2824163"/>
            <a:ext cx="0" cy="395287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3593" name="Rectangle 41"/>
          <p:cNvSpPr>
            <a:spLocks noChangeArrowheads="1"/>
          </p:cNvSpPr>
          <p:nvPr/>
        </p:nvSpPr>
        <p:spPr bwMode="auto">
          <a:xfrm>
            <a:off x="2881313" y="3148013"/>
            <a:ext cx="481012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fr-FR" sz="28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3594" name="Line 42"/>
          <p:cNvSpPr>
            <a:spLocks noChangeShapeType="1"/>
          </p:cNvSpPr>
          <p:nvPr/>
        </p:nvSpPr>
        <p:spPr bwMode="auto">
          <a:xfrm>
            <a:off x="3168650" y="2824163"/>
            <a:ext cx="0" cy="395287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3595" name="Rectangle 43"/>
          <p:cNvSpPr>
            <a:spLocks noChangeArrowheads="1"/>
          </p:cNvSpPr>
          <p:nvPr/>
        </p:nvSpPr>
        <p:spPr bwMode="auto">
          <a:xfrm>
            <a:off x="3924300" y="3148013"/>
            <a:ext cx="481013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fr-FR" sz="28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3596" name="Line 44"/>
          <p:cNvSpPr>
            <a:spLocks noChangeShapeType="1"/>
          </p:cNvSpPr>
          <p:nvPr/>
        </p:nvSpPr>
        <p:spPr bwMode="auto">
          <a:xfrm>
            <a:off x="4211638" y="2824163"/>
            <a:ext cx="0" cy="395287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3597" name="Rectangle 45"/>
          <p:cNvSpPr>
            <a:spLocks noChangeArrowheads="1"/>
          </p:cNvSpPr>
          <p:nvPr/>
        </p:nvSpPr>
        <p:spPr bwMode="auto">
          <a:xfrm>
            <a:off x="4954588" y="3148013"/>
            <a:ext cx="481012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fr-FR" sz="28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3598" name="Line 46"/>
          <p:cNvSpPr>
            <a:spLocks noChangeShapeType="1"/>
          </p:cNvSpPr>
          <p:nvPr/>
        </p:nvSpPr>
        <p:spPr bwMode="auto">
          <a:xfrm>
            <a:off x="5241925" y="2838450"/>
            <a:ext cx="0" cy="39528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3599" name="Rectangle 47"/>
          <p:cNvSpPr>
            <a:spLocks noChangeArrowheads="1"/>
          </p:cNvSpPr>
          <p:nvPr/>
        </p:nvSpPr>
        <p:spPr bwMode="auto">
          <a:xfrm>
            <a:off x="4067175" y="4005263"/>
            <a:ext cx="2247900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en-US" sz="2800" b="1">
                <a:solidFill>
                  <a:schemeClr val="tx1"/>
                </a:solidFill>
              </a:rPr>
              <a:t> </a:t>
            </a:r>
            <a:r>
              <a:rPr lang="ar-DZ" sz="2800" b="1" baseline="-25000">
                <a:solidFill>
                  <a:schemeClr val="tx1"/>
                </a:solidFill>
              </a:rPr>
              <a:t>8</a:t>
            </a:r>
            <a:r>
              <a:rPr lang="ar-DZ" sz="2800" b="1">
                <a:solidFill>
                  <a:schemeClr val="tx1"/>
                </a:solidFill>
              </a:rPr>
              <a:t>( 6323</a:t>
            </a:r>
            <a:r>
              <a:rPr lang="fr-FR" sz="2800" b="1">
                <a:solidFill>
                  <a:schemeClr val="tx1"/>
                </a:solidFill>
              </a:rPr>
              <a:t> =</a:t>
            </a:r>
            <a:r>
              <a:rPr lang="en-US" sz="2800" b="1">
                <a:solidFill>
                  <a:schemeClr val="tx1"/>
                </a:solidFill>
              </a:rPr>
              <a:t>( 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3601" name="Rectangle 49"/>
          <p:cNvSpPr>
            <a:spLocks noChangeArrowheads="1"/>
          </p:cNvSpPr>
          <p:nvPr/>
        </p:nvSpPr>
        <p:spPr bwMode="auto">
          <a:xfrm>
            <a:off x="1476375" y="4005263"/>
            <a:ext cx="3135313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800" b="1" baseline="-25000">
                <a:solidFill>
                  <a:schemeClr val="tx1"/>
                </a:solidFill>
              </a:rPr>
              <a:t>2</a:t>
            </a:r>
            <a:r>
              <a:rPr lang="ar-DZ" sz="2800" b="1">
                <a:solidFill>
                  <a:schemeClr val="tx1"/>
                </a:solidFill>
              </a:rPr>
              <a:t>( 110011010011</a:t>
            </a:r>
            <a:r>
              <a:rPr lang="en-US" sz="2800" b="1">
                <a:solidFill>
                  <a:schemeClr val="tx1"/>
                </a:solidFill>
              </a:rPr>
              <a:t>(</a:t>
            </a:r>
            <a:r>
              <a:rPr lang="fr-FR" sz="2800" b="1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93064E-6 L 0.05781 0.0924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35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46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8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112E-17 3.93064E-6 L 0.00434 0.09248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3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46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8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16 0.09456 " pathEditMode="relative" ptsTypes="AA">
                                      <p:cBhvr>
                                        <p:cTn id="64" dur="20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93064E-6 L -0.10225 0.09248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46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23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23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23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23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2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2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500"/>
                                        <p:tgtEl>
                                          <p:spTgt spid="23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23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6" grpId="0"/>
      <p:bldP spid="23568" grpId="0"/>
      <p:bldP spid="23570" grpId="0"/>
      <p:bldP spid="23572" grpId="0"/>
      <p:bldP spid="23577" grpId="0"/>
      <p:bldP spid="23579" grpId="0"/>
      <p:bldP spid="23579" grpId="1"/>
      <p:bldP spid="23581" grpId="0"/>
      <p:bldP spid="23581" grpId="1"/>
      <p:bldP spid="23583" grpId="0"/>
      <p:bldP spid="23583" grpId="1"/>
      <p:bldP spid="23585" grpId="0"/>
      <p:bldP spid="23585" grpId="1"/>
      <p:bldP spid="23588" grpId="0"/>
      <p:bldP spid="23592" grpId="0" animBg="1"/>
      <p:bldP spid="23593" grpId="0"/>
      <p:bldP spid="23594" grpId="0" animBg="1"/>
      <p:bldP spid="23595" grpId="0"/>
      <p:bldP spid="23596" grpId="0" animBg="1"/>
      <p:bldP spid="23597" grpId="0"/>
      <p:bldP spid="23598" grpId="0" animBg="1"/>
      <p:bldP spid="23599" grpId="0"/>
      <p:bldP spid="2360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40" name="Group 12"/>
          <p:cNvGraphicFramePr>
            <a:graphicFrameLocks noGrp="1"/>
          </p:cNvGraphicFramePr>
          <p:nvPr/>
        </p:nvGraphicFramePr>
        <p:xfrm>
          <a:off x="4879975" y="141288"/>
          <a:ext cx="4025900" cy="365760"/>
        </p:xfrm>
        <a:graphic>
          <a:graphicData uri="http://schemas.openxmlformats.org/drawingml/2006/table">
            <a:tbl>
              <a:tblPr/>
              <a:tblGrid>
                <a:gridCol w="40259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4 </a:t>
                      </a:r>
                      <a:r>
                        <a:rPr kumimoji="0" lang="ar-DZ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ـ</a:t>
                      </a:r>
                      <a:r>
                        <a:rPr kumimoji="0" lang="ar-D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 التحويل من النظام الثماني إلى النظام الثنائي :</a:t>
                      </a:r>
                      <a:endParaRPr kumimoji="0" lang="ar-D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7897813" y="498475"/>
            <a:ext cx="8921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808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القاعدة</a:t>
            </a:r>
            <a:r>
              <a:rPr lang="fr-FR" b="1">
                <a:solidFill>
                  <a:srgbClr val="00808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4754563" y="506413"/>
            <a:ext cx="33416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نحول كل رمز إلى الثنائي ثم نربط النتائج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6227763" y="908050"/>
            <a:ext cx="25098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b="1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  </a:t>
            </a:r>
            <a:r>
              <a:rPr lang="ar-DZ" sz="2400" b="1" baseline="-30000">
                <a:solidFill>
                  <a:srgbClr val="008000"/>
                </a:solidFill>
                <a:cs typeface="Times New Roman" pitchFamily="18" charset="0"/>
              </a:rPr>
              <a:t>2</a:t>
            </a:r>
            <a:r>
              <a:rPr lang="ar-DZ" sz="2400" b="1">
                <a:solidFill>
                  <a:srgbClr val="008000"/>
                </a:solidFill>
                <a:cs typeface="Times New Roman" pitchFamily="18" charset="0"/>
              </a:rPr>
              <a:t>( ؟</a:t>
            </a:r>
            <a:r>
              <a:rPr lang="fr-FR" sz="2400" b="1">
                <a:solidFill>
                  <a:srgbClr val="008000"/>
                </a:solidFill>
                <a:cs typeface="Times New Roman" pitchFamily="18" charset="0"/>
              </a:rPr>
              <a:t> =</a:t>
            </a:r>
            <a:r>
              <a:rPr lang="en-US" sz="2400" b="1">
                <a:solidFill>
                  <a:srgbClr val="008000"/>
                </a:solidFill>
                <a:cs typeface="Times New Roman" pitchFamily="18" charset="0"/>
              </a:rPr>
              <a:t>( </a:t>
            </a:r>
            <a:r>
              <a:rPr lang="ar-DZ" sz="2400" b="1" baseline="-30000">
                <a:solidFill>
                  <a:srgbClr val="008000"/>
                </a:solidFill>
                <a:cs typeface="Times New Roman" pitchFamily="18" charset="0"/>
              </a:rPr>
              <a:t>8</a:t>
            </a:r>
            <a:r>
              <a:rPr lang="ar-DZ" sz="2400" b="1">
                <a:solidFill>
                  <a:srgbClr val="008000"/>
                </a:solidFill>
                <a:cs typeface="Times New Roman" pitchFamily="18" charset="0"/>
              </a:rPr>
              <a:t>(264</a:t>
            </a:r>
            <a:r>
              <a:rPr lang="en-US" sz="2400" b="1">
                <a:solidFill>
                  <a:srgbClr val="008000"/>
                </a:solidFill>
                <a:cs typeface="Times New Roman" pitchFamily="18" charset="0"/>
              </a:rPr>
              <a:t>(</a:t>
            </a:r>
            <a:r>
              <a:rPr lang="fr-FR" sz="2400">
                <a:solidFill>
                  <a:srgbClr val="008000"/>
                </a:solidFill>
              </a:rPr>
              <a:t> </a:t>
            </a:r>
          </a:p>
        </p:txBody>
      </p:sp>
      <p:sp>
        <p:nvSpPr>
          <p:cNvPr id="22556" name="Rectangle 28"/>
          <p:cNvSpPr>
            <a:spLocks noChangeArrowheads="1"/>
          </p:cNvSpPr>
          <p:nvPr/>
        </p:nvSpPr>
        <p:spPr bwMode="auto">
          <a:xfrm>
            <a:off x="4427538" y="1508125"/>
            <a:ext cx="8604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3200" b="1">
                <a:solidFill>
                  <a:srgbClr val="008000"/>
                </a:solidFill>
              </a:rPr>
              <a:t>264</a:t>
            </a:r>
            <a:endParaRPr lang="fr-FR" sz="3200" b="1">
              <a:solidFill>
                <a:srgbClr val="008000"/>
              </a:solidFill>
            </a:endParaRPr>
          </a:p>
        </p:txBody>
      </p:sp>
      <p:sp>
        <p:nvSpPr>
          <p:cNvPr id="22558" name="Rectangle 30"/>
          <p:cNvSpPr>
            <a:spLocks noChangeArrowheads="1"/>
          </p:cNvSpPr>
          <p:nvPr/>
        </p:nvSpPr>
        <p:spPr bwMode="auto">
          <a:xfrm>
            <a:off x="4427538" y="1512888"/>
            <a:ext cx="409575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3200" b="1">
                <a:solidFill>
                  <a:srgbClr val="008000"/>
                </a:solidFill>
              </a:rPr>
              <a:t>2</a:t>
            </a:r>
            <a:endParaRPr lang="fr-FR" sz="3200" b="1">
              <a:solidFill>
                <a:srgbClr val="008000"/>
              </a:solidFill>
            </a:endParaRPr>
          </a:p>
        </p:txBody>
      </p:sp>
      <p:sp>
        <p:nvSpPr>
          <p:cNvPr id="22560" name="Rectangle 32"/>
          <p:cNvSpPr>
            <a:spLocks noChangeArrowheads="1"/>
          </p:cNvSpPr>
          <p:nvPr/>
        </p:nvSpPr>
        <p:spPr bwMode="auto">
          <a:xfrm>
            <a:off x="4656138" y="1512888"/>
            <a:ext cx="409575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3200" b="1">
                <a:solidFill>
                  <a:srgbClr val="008000"/>
                </a:solidFill>
              </a:rPr>
              <a:t>6</a:t>
            </a:r>
            <a:endParaRPr lang="fr-FR" sz="3200" b="1">
              <a:solidFill>
                <a:srgbClr val="008000"/>
              </a:solidFill>
            </a:endParaRPr>
          </a:p>
        </p:txBody>
      </p:sp>
      <p:sp>
        <p:nvSpPr>
          <p:cNvPr id="22562" name="Rectangle 34"/>
          <p:cNvSpPr>
            <a:spLocks noChangeArrowheads="1"/>
          </p:cNvSpPr>
          <p:nvPr/>
        </p:nvSpPr>
        <p:spPr bwMode="auto">
          <a:xfrm>
            <a:off x="4883150" y="1509713"/>
            <a:ext cx="409575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3200" b="1">
                <a:solidFill>
                  <a:srgbClr val="008000"/>
                </a:solidFill>
              </a:rPr>
              <a:t>4</a:t>
            </a:r>
            <a:endParaRPr lang="fr-FR" sz="3200" b="1">
              <a:solidFill>
                <a:srgbClr val="008000"/>
              </a:solidFill>
            </a:endParaRPr>
          </a:p>
        </p:txBody>
      </p:sp>
      <p:sp>
        <p:nvSpPr>
          <p:cNvPr id="22563" name="Rectangle 35"/>
          <p:cNvSpPr>
            <a:spLocks noChangeArrowheads="1"/>
          </p:cNvSpPr>
          <p:nvPr/>
        </p:nvSpPr>
        <p:spPr bwMode="auto">
          <a:xfrm>
            <a:off x="3378200" y="3057525"/>
            <a:ext cx="779463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800" b="1">
                <a:solidFill>
                  <a:schemeClr val="tx1"/>
                </a:solidFill>
              </a:rPr>
              <a:t>010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2564" name="Line 36"/>
          <p:cNvSpPr>
            <a:spLocks noChangeShapeType="1"/>
          </p:cNvSpPr>
          <p:nvPr/>
        </p:nvSpPr>
        <p:spPr bwMode="auto">
          <a:xfrm>
            <a:off x="3779838" y="2682875"/>
            <a:ext cx="0" cy="39528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2565" name="Rectangle 37"/>
          <p:cNvSpPr>
            <a:spLocks noChangeArrowheads="1"/>
          </p:cNvSpPr>
          <p:nvPr/>
        </p:nvSpPr>
        <p:spPr bwMode="auto">
          <a:xfrm>
            <a:off x="4376738" y="3044825"/>
            <a:ext cx="877887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ar-DZ" sz="2800" b="1">
                <a:solidFill>
                  <a:schemeClr val="tx1"/>
                </a:solidFill>
              </a:rPr>
              <a:t>110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>
            <a:off x="4875213" y="2682875"/>
            <a:ext cx="0" cy="39528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2567" name="Rectangle 39"/>
          <p:cNvSpPr>
            <a:spLocks noChangeArrowheads="1"/>
          </p:cNvSpPr>
          <p:nvPr/>
        </p:nvSpPr>
        <p:spPr bwMode="auto">
          <a:xfrm>
            <a:off x="5432425" y="3032125"/>
            <a:ext cx="877888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ar-DZ" sz="2800" b="1">
                <a:solidFill>
                  <a:schemeClr val="tx1"/>
                </a:solidFill>
              </a:rPr>
              <a:t>100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2568" name="Line 40"/>
          <p:cNvSpPr>
            <a:spLocks noChangeShapeType="1"/>
          </p:cNvSpPr>
          <p:nvPr/>
        </p:nvSpPr>
        <p:spPr bwMode="auto">
          <a:xfrm>
            <a:off x="5884863" y="2682875"/>
            <a:ext cx="0" cy="39528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2570" name="Rectangle 42"/>
          <p:cNvSpPr>
            <a:spLocks noChangeArrowheads="1"/>
          </p:cNvSpPr>
          <p:nvPr/>
        </p:nvSpPr>
        <p:spPr bwMode="auto">
          <a:xfrm>
            <a:off x="3611563" y="3860800"/>
            <a:ext cx="3113087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en-US" sz="2800" b="1">
                <a:solidFill>
                  <a:schemeClr val="tx1"/>
                </a:solidFill>
              </a:rPr>
              <a:t> </a:t>
            </a:r>
            <a:r>
              <a:rPr lang="fr-FR" sz="2800" b="1" baseline="-25000">
                <a:solidFill>
                  <a:schemeClr val="tx1"/>
                </a:solidFill>
              </a:rPr>
              <a:t>2</a:t>
            </a:r>
            <a:r>
              <a:rPr lang="ar-DZ" sz="2800" b="1">
                <a:solidFill>
                  <a:schemeClr val="tx1"/>
                </a:solidFill>
              </a:rPr>
              <a:t>(010110100</a:t>
            </a:r>
            <a:r>
              <a:rPr lang="fr-FR" sz="2800" b="1">
                <a:solidFill>
                  <a:schemeClr val="tx1"/>
                </a:solidFill>
              </a:rPr>
              <a:t> =</a:t>
            </a:r>
            <a:r>
              <a:rPr lang="en-US" sz="2800" b="1">
                <a:solidFill>
                  <a:schemeClr val="tx1"/>
                </a:solidFill>
              </a:rPr>
              <a:t>( 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2571" name="Rectangle 43"/>
          <p:cNvSpPr>
            <a:spLocks noChangeArrowheads="1"/>
          </p:cNvSpPr>
          <p:nvPr/>
        </p:nvSpPr>
        <p:spPr bwMode="auto">
          <a:xfrm>
            <a:off x="2700338" y="3860800"/>
            <a:ext cx="1349375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fr-FR" sz="2800" b="1" baseline="-25000">
                <a:solidFill>
                  <a:schemeClr val="tx1"/>
                </a:solidFill>
              </a:rPr>
              <a:t>8</a:t>
            </a:r>
            <a:r>
              <a:rPr lang="ar-DZ" sz="2800" b="1">
                <a:solidFill>
                  <a:schemeClr val="tx1"/>
                </a:solidFill>
              </a:rPr>
              <a:t>(264</a:t>
            </a:r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en-US" sz="2800" b="1">
                <a:solidFill>
                  <a:schemeClr val="tx1"/>
                </a:solidFill>
              </a:rPr>
              <a:t>(</a:t>
            </a:r>
            <a:r>
              <a:rPr lang="fr-FR" sz="2800" b="1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48148E-6 L -0.08542 0.0692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34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48148E-6 L -0.00018 0.06921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48148E-6 L 0.07743 0.0592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30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22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22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2" grpId="0"/>
      <p:bldP spid="22544" grpId="0"/>
      <p:bldP spid="22546" grpId="0"/>
      <p:bldP spid="22556" grpId="0"/>
      <p:bldP spid="22558" grpId="0"/>
      <p:bldP spid="22558" grpId="1"/>
      <p:bldP spid="22560" grpId="0"/>
      <p:bldP spid="22560" grpId="1"/>
      <p:bldP spid="22562" grpId="0"/>
      <p:bldP spid="22562" grpId="1"/>
      <p:bldP spid="22563" grpId="0"/>
      <p:bldP spid="22564" grpId="0" animBg="1"/>
      <p:bldP spid="22565" grpId="0"/>
      <p:bldP spid="22566" grpId="0" animBg="1"/>
      <p:bldP spid="22567" grpId="0"/>
      <p:bldP spid="22568" grpId="0" animBg="1"/>
      <p:bldP spid="22570" grpId="0"/>
      <p:bldP spid="2257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6" name="Group 12"/>
          <p:cNvGraphicFramePr>
            <a:graphicFrameLocks noGrp="1"/>
          </p:cNvGraphicFramePr>
          <p:nvPr/>
        </p:nvGraphicFramePr>
        <p:xfrm>
          <a:off x="3509963" y="188913"/>
          <a:ext cx="5634037" cy="365760"/>
        </p:xfrm>
        <a:graphic>
          <a:graphicData uri="http://schemas.openxmlformats.org/drawingml/2006/table">
            <a:tbl>
              <a:tblPr/>
              <a:tblGrid>
                <a:gridCol w="5634037"/>
              </a:tblGrid>
              <a:tr h="30480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5 </a:t>
                      </a:r>
                      <a:r>
                        <a:rPr kumimoji="0" lang="ar-DZ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ـ</a:t>
                      </a:r>
                      <a:r>
                        <a:rPr kumimoji="0" lang="ar-D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 التحويل من النظام الثنائي إلى النظام السداسي عشر 16 = 2</a:t>
                      </a:r>
                      <a:r>
                        <a:rPr kumimoji="0" lang="ar-DZ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4 </a:t>
                      </a:r>
                      <a:r>
                        <a:rPr kumimoji="0" lang="ar-D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:</a:t>
                      </a:r>
                      <a:endParaRPr kumimoji="0" lang="ar-D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7956550" y="620713"/>
            <a:ext cx="8921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808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القاعدة</a:t>
            </a:r>
            <a:r>
              <a:rPr lang="fr-FR" b="1">
                <a:solidFill>
                  <a:srgbClr val="00808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482600" y="620713"/>
            <a:ext cx="763111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نجزئ الرموز أربعة –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أربعة انطلاقا من اليمين ، ثم حساب قيمة كل مجموعة في الأساس العشري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21522" name="Rectangle 18"/>
          <p:cNvSpPr>
            <a:spLocks noChangeArrowheads="1"/>
          </p:cNvSpPr>
          <p:nvPr/>
        </p:nvSpPr>
        <p:spPr bwMode="auto">
          <a:xfrm>
            <a:off x="4260850" y="1052513"/>
            <a:ext cx="46386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b="1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  </a:t>
            </a:r>
            <a:r>
              <a:rPr lang="ar-DZ" sz="2400" b="1" baseline="-30000">
                <a:solidFill>
                  <a:srgbClr val="008000"/>
                </a:solidFill>
              </a:rPr>
              <a:t>16</a:t>
            </a:r>
            <a:r>
              <a:rPr lang="ar-DZ" sz="2400" b="1">
                <a:solidFill>
                  <a:srgbClr val="008000"/>
                </a:solidFill>
              </a:rPr>
              <a:t>( ؟</a:t>
            </a:r>
            <a:r>
              <a:rPr lang="fr-FR" sz="2400" b="1">
                <a:solidFill>
                  <a:srgbClr val="008000"/>
                </a:solidFill>
              </a:rPr>
              <a:t> =</a:t>
            </a:r>
            <a:r>
              <a:rPr lang="en-US" sz="2400" b="1">
                <a:solidFill>
                  <a:srgbClr val="008000"/>
                </a:solidFill>
              </a:rPr>
              <a:t>( </a:t>
            </a:r>
            <a:r>
              <a:rPr lang="ar-DZ" sz="2400" b="1" baseline="-30000">
                <a:solidFill>
                  <a:srgbClr val="008000"/>
                </a:solidFill>
              </a:rPr>
              <a:t>2</a:t>
            </a:r>
            <a:r>
              <a:rPr lang="ar-DZ" sz="2400" b="1">
                <a:solidFill>
                  <a:srgbClr val="008000"/>
                </a:solidFill>
              </a:rPr>
              <a:t>(10110011111011</a:t>
            </a:r>
            <a:r>
              <a:rPr lang="fr-FR" sz="2400" b="1">
                <a:solidFill>
                  <a:srgbClr val="008000"/>
                </a:solidFill>
                <a:cs typeface="Times New Roman" pitchFamily="18" charset="0"/>
              </a:rPr>
              <a:t>  </a:t>
            </a:r>
            <a:r>
              <a:rPr lang="en-US" sz="2400" b="1">
                <a:solidFill>
                  <a:srgbClr val="008000"/>
                </a:solidFill>
                <a:cs typeface="Times New Roman" pitchFamily="18" charset="0"/>
              </a:rPr>
              <a:t>(</a:t>
            </a:r>
            <a:r>
              <a:rPr lang="fr-FR" sz="2400">
                <a:solidFill>
                  <a:srgbClr val="008000"/>
                </a:solidFill>
              </a:rPr>
              <a:t> </a:t>
            </a:r>
          </a:p>
        </p:txBody>
      </p:sp>
      <p:sp>
        <p:nvSpPr>
          <p:cNvPr id="21553" name="Rectangle 49"/>
          <p:cNvSpPr>
            <a:spLocks noChangeArrowheads="1"/>
          </p:cNvSpPr>
          <p:nvPr/>
        </p:nvSpPr>
        <p:spPr bwMode="auto">
          <a:xfrm>
            <a:off x="2444750" y="1862126"/>
            <a:ext cx="3298825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800" b="1">
                <a:solidFill>
                  <a:schemeClr val="tx1"/>
                </a:solidFill>
              </a:rPr>
              <a:t>(10110011111011</a:t>
            </a:r>
            <a:r>
              <a:rPr lang="en-US" sz="2800" b="1">
                <a:solidFill>
                  <a:schemeClr val="tx1"/>
                </a:solidFill>
              </a:rPr>
              <a:t>(</a:t>
            </a:r>
            <a:r>
              <a:rPr lang="fr-FR" sz="2800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1554" name="Rectangle 50"/>
          <p:cNvSpPr>
            <a:spLocks noChangeArrowheads="1"/>
          </p:cNvSpPr>
          <p:nvPr/>
        </p:nvSpPr>
        <p:spPr bwMode="auto">
          <a:xfrm>
            <a:off x="2681288" y="1857364"/>
            <a:ext cx="581025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1555" name="Rectangle 51"/>
          <p:cNvSpPr>
            <a:spLocks noChangeArrowheads="1"/>
          </p:cNvSpPr>
          <p:nvPr/>
        </p:nvSpPr>
        <p:spPr bwMode="auto">
          <a:xfrm>
            <a:off x="3087688" y="1857364"/>
            <a:ext cx="977900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1100</a:t>
            </a:r>
          </a:p>
        </p:txBody>
      </p:sp>
      <p:sp>
        <p:nvSpPr>
          <p:cNvPr id="21556" name="Rectangle 52"/>
          <p:cNvSpPr>
            <a:spLocks noChangeArrowheads="1"/>
          </p:cNvSpPr>
          <p:nvPr/>
        </p:nvSpPr>
        <p:spPr bwMode="auto">
          <a:xfrm>
            <a:off x="3881438" y="1857364"/>
            <a:ext cx="926729" cy="52322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1111</a:t>
            </a:r>
          </a:p>
        </p:txBody>
      </p:sp>
      <p:sp>
        <p:nvSpPr>
          <p:cNvPr id="21557" name="Rectangle 53"/>
          <p:cNvSpPr>
            <a:spLocks noChangeArrowheads="1"/>
          </p:cNvSpPr>
          <p:nvPr/>
        </p:nvSpPr>
        <p:spPr bwMode="auto">
          <a:xfrm>
            <a:off x="4672013" y="1857364"/>
            <a:ext cx="977900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1</a:t>
            </a:r>
            <a:r>
              <a:rPr lang="ar-DZ" sz="2800" b="1">
                <a:solidFill>
                  <a:schemeClr val="tx1"/>
                </a:solidFill>
              </a:rPr>
              <a:t>011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1568" name="Text Box 64"/>
          <p:cNvSpPr txBox="1">
            <a:spLocks noChangeArrowheads="1"/>
          </p:cNvSpPr>
          <p:nvPr/>
        </p:nvSpPr>
        <p:spPr bwMode="auto">
          <a:xfrm>
            <a:off x="1620838" y="2511414"/>
            <a:ext cx="11509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 b="1" dirty="0" smtClean="0">
                <a:solidFill>
                  <a:srgbClr val="FF0000"/>
                </a:solidFill>
              </a:rPr>
              <a:t>0010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1569" name="Rectangle 65"/>
          <p:cNvSpPr>
            <a:spLocks noChangeArrowheads="1"/>
          </p:cNvSpPr>
          <p:nvPr/>
        </p:nvSpPr>
        <p:spPr bwMode="auto">
          <a:xfrm>
            <a:off x="2071688" y="3338501"/>
            <a:ext cx="481012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fr-FR" sz="28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1570" name="Line 66"/>
          <p:cNvSpPr>
            <a:spLocks noChangeShapeType="1"/>
          </p:cNvSpPr>
          <p:nvPr/>
        </p:nvSpPr>
        <p:spPr bwMode="auto">
          <a:xfrm>
            <a:off x="2359025" y="3014651"/>
            <a:ext cx="0" cy="39528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1571" name="Rectangle 67"/>
          <p:cNvSpPr>
            <a:spLocks noChangeArrowheads="1"/>
          </p:cNvSpPr>
          <p:nvPr/>
        </p:nvSpPr>
        <p:spPr bwMode="auto">
          <a:xfrm>
            <a:off x="3260725" y="3338501"/>
            <a:ext cx="539750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fr-FR" sz="2800" b="1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1572" name="Line 68"/>
          <p:cNvSpPr>
            <a:spLocks noChangeShapeType="1"/>
          </p:cNvSpPr>
          <p:nvPr/>
        </p:nvSpPr>
        <p:spPr bwMode="auto">
          <a:xfrm>
            <a:off x="3548063" y="3014651"/>
            <a:ext cx="0" cy="39528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1573" name="Rectangle 69"/>
          <p:cNvSpPr>
            <a:spLocks noChangeArrowheads="1"/>
          </p:cNvSpPr>
          <p:nvPr/>
        </p:nvSpPr>
        <p:spPr bwMode="auto">
          <a:xfrm>
            <a:off x="4303713" y="3338501"/>
            <a:ext cx="500062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fr-FR" sz="2800" b="1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21574" name="Line 70"/>
          <p:cNvSpPr>
            <a:spLocks noChangeShapeType="1"/>
          </p:cNvSpPr>
          <p:nvPr/>
        </p:nvSpPr>
        <p:spPr bwMode="auto">
          <a:xfrm>
            <a:off x="4591050" y="3014651"/>
            <a:ext cx="0" cy="39528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1575" name="Rectangle 71"/>
          <p:cNvSpPr>
            <a:spLocks noChangeArrowheads="1"/>
          </p:cNvSpPr>
          <p:nvPr/>
        </p:nvSpPr>
        <p:spPr bwMode="auto">
          <a:xfrm>
            <a:off x="5334000" y="3338501"/>
            <a:ext cx="539750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fr-FR" sz="2800" b="1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1576" name="Line 72"/>
          <p:cNvSpPr>
            <a:spLocks noChangeShapeType="1"/>
          </p:cNvSpPr>
          <p:nvPr/>
        </p:nvSpPr>
        <p:spPr bwMode="auto">
          <a:xfrm>
            <a:off x="5621338" y="3028939"/>
            <a:ext cx="0" cy="395287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1577" name="Rectangle 73"/>
          <p:cNvSpPr>
            <a:spLocks noChangeArrowheads="1"/>
          </p:cNvSpPr>
          <p:nvPr/>
        </p:nvSpPr>
        <p:spPr bwMode="auto">
          <a:xfrm>
            <a:off x="4411663" y="4238614"/>
            <a:ext cx="2247900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fr-FR" sz="2800" b="1" baseline="-25000">
                <a:solidFill>
                  <a:schemeClr val="tx1"/>
                </a:solidFill>
              </a:rPr>
              <a:t>16</a:t>
            </a:r>
            <a:r>
              <a:rPr lang="ar-DZ" sz="2800" b="1">
                <a:solidFill>
                  <a:schemeClr val="tx1"/>
                </a:solidFill>
              </a:rPr>
              <a:t>(</a:t>
            </a:r>
            <a:r>
              <a:rPr lang="fr-FR" sz="2800" b="1">
                <a:solidFill>
                  <a:schemeClr val="tx1"/>
                </a:solidFill>
              </a:rPr>
              <a:t>=</a:t>
            </a:r>
            <a:r>
              <a:rPr lang="en-US" sz="2800" b="1">
                <a:solidFill>
                  <a:schemeClr val="tx1"/>
                </a:solidFill>
              </a:rPr>
              <a:t>(</a:t>
            </a:r>
            <a:r>
              <a:rPr lang="fr-FR" sz="2400" b="1">
                <a:solidFill>
                  <a:schemeClr val="tx1"/>
                </a:solidFill>
                <a:cs typeface="Times New Roman" pitchFamily="18" charset="0"/>
              </a:rPr>
              <a:t>2CFB</a:t>
            </a:r>
            <a:r>
              <a:rPr lang="fr-FR" sz="2800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1578" name="Rectangle 74"/>
          <p:cNvSpPr>
            <a:spLocks noChangeArrowheads="1"/>
          </p:cNvSpPr>
          <p:nvPr/>
        </p:nvSpPr>
        <p:spPr bwMode="auto">
          <a:xfrm>
            <a:off x="1855788" y="4195751"/>
            <a:ext cx="3033712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800" b="1" baseline="-25000">
                <a:solidFill>
                  <a:schemeClr val="tx1"/>
                </a:solidFill>
              </a:rPr>
              <a:t>2</a:t>
            </a:r>
            <a:r>
              <a:rPr lang="ar-DZ" sz="2800" b="1">
                <a:solidFill>
                  <a:schemeClr val="tx1"/>
                </a:solidFill>
              </a:rPr>
              <a:t>(</a:t>
            </a:r>
            <a:r>
              <a:rPr lang="ar-DZ" sz="2400" b="1">
                <a:solidFill>
                  <a:schemeClr val="tx1"/>
                </a:solidFill>
              </a:rPr>
              <a:t>10110011111011</a:t>
            </a:r>
            <a:r>
              <a:rPr lang="en-US" sz="2800" b="1">
                <a:solidFill>
                  <a:schemeClr val="tx1"/>
                </a:solidFill>
              </a:rPr>
              <a:t>(</a:t>
            </a:r>
            <a:r>
              <a:rPr lang="fr-FR" sz="2800" b="1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5246066"/>
            <a:ext cx="3000364" cy="1611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1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93064E-6 L 0.05781 0.0924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1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46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5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112E-17 3.93064E-6 L 0.00434 0.09248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1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46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5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16 0.09456 " pathEditMode="relative" ptsTypes="AA">
                                      <p:cBhvr>
                                        <p:cTn id="59" dur="2000" fill="hold"/>
                                        <p:tgtEl>
                                          <p:spTgt spid="21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5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93064E-6 L -0.10225 0.09248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1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4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2"/>
                                            </p:cond>
                                          </p:stCondLst>
                                        </p:cTn>
                                        <p:tgtEl>
                                          <p:spTgt spid="2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1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1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1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1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21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21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21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8" grpId="0"/>
      <p:bldP spid="21520" grpId="0"/>
      <p:bldP spid="21522" grpId="0"/>
      <p:bldP spid="21553" grpId="0"/>
      <p:bldP spid="21554" grpId="0"/>
      <p:bldP spid="21554" grpId="1"/>
      <p:bldP spid="21555" grpId="0"/>
      <p:bldP spid="21555" grpId="1"/>
      <p:bldP spid="21556" grpId="0"/>
      <p:bldP spid="21556" grpId="1"/>
      <p:bldP spid="21557" grpId="0"/>
      <p:bldP spid="21557" grpId="1"/>
      <p:bldP spid="21568" grpId="0"/>
      <p:bldP spid="21569" grpId="0"/>
      <p:bldP spid="21570" grpId="0" animBg="1"/>
      <p:bldP spid="21571" grpId="0"/>
      <p:bldP spid="21572" grpId="0" animBg="1"/>
      <p:bldP spid="21573" grpId="0"/>
      <p:bldP spid="21574" grpId="0" animBg="1"/>
      <p:bldP spid="21575" grpId="0"/>
      <p:bldP spid="21576" grpId="0" animBg="1"/>
      <p:bldP spid="21577" grpId="0"/>
      <p:bldP spid="215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5" name="Rectangle 35"/>
          <p:cNvSpPr>
            <a:spLocks noChangeArrowheads="1"/>
          </p:cNvSpPr>
          <p:nvPr/>
        </p:nvSpPr>
        <p:spPr bwMode="auto">
          <a:xfrm>
            <a:off x="7740650" y="692150"/>
            <a:ext cx="8921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808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القاعدة</a:t>
            </a:r>
            <a:r>
              <a:rPr lang="fr-FR" b="1">
                <a:solidFill>
                  <a:srgbClr val="00808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20517" name="Rectangle 37"/>
          <p:cNvSpPr>
            <a:spLocks noChangeArrowheads="1"/>
          </p:cNvSpPr>
          <p:nvPr/>
        </p:nvSpPr>
        <p:spPr bwMode="auto">
          <a:xfrm>
            <a:off x="4461684" y="692150"/>
            <a:ext cx="349486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نحول كل رمز إلى الثنائي </a:t>
            </a:r>
            <a:r>
              <a:rPr lang="ar-DZ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ثم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نربط النتائج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0519" name="Rectangle 39"/>
          <p:cNvSpPr>
            <a:spLocks noChangeArrowheads="1"/>
          </p:cNvSpPr>
          <p:nvPr/>
        </p:nvSpPr>
        <p:spPr bwMode="auto">
          <a:xfrm>
            <a:off x="5719763" y="1139825"/>
            <a:ext cx="26797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b="1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 </a:t>
            </a:r>
            <a:r>
              <a:rPr lang="ar-DZ" sz="2400" b="1" baseline="-30000">
                <a:solidFill>
                  <a:srgbClr val="008000"/>
                </a:solidFill>
                <a:cs typeface="Times New Roman" pitchFamily="18" charset="0"/>
              </a:rPr>
              <a:t>2</a:t>
            </a:r>
            <a:r>
              <a:rPr lang="ar-DZ" sz="2400" b="1">
                <a:solidFill>
                  <a:srgbClr val="008000"/>
                </a:solidFill>
                <a:cs typeface="Times New Roman" pitchFamily="18" charset="0"/>
              </a:rPr>
              <a:t>( ؟</a:t>
            </a:r>
            <a:r>
              <a:rPr lang="fr-FR" sz="2400" b="1">
                <a:solidFill>
                  <a:srgbClr val="008000"/>
                </a:solidFill>
                <a:cs typeface="Times New Roman" pitchFamily="18" charset="0"/>
              </a:rPr>
              <a:t> =</a:t>
            </a:r>
            <a:r>
              <a:rPr lang="en-US" sz="2400" b="1">
                <a:solidFill>
                  <a:srgbClr val="008000"/>
                </a:solidFill>
                <a:cs typeface="Times New Roman" pitchFamily="18" charset="0"/>
              </a:rPr>
              <a:t>( </a:t>
            </a:r>
            <a:r>
              <a:rPr lang="ar-DZ" sz="2400" b="1" baseline="-30000">
                <a:solidFill>
                  <a:srgbClr val="008000"/>
                </a:solidFill>
                <a:cs typeface="Times New Roman" pitchFamily="18" charset="0"/>
              </a:rPr>
              <a:t>16</a:t>
            </a:r>
            <a:r>
              <a:rPr lang="fr-FR" sz="2400" b="1">
                <a:solidFill>
                  <a:srgbClr val="008000"/>
                </a:solidFill>
                <a:cs typeface="Times New Roman" pitchFamily="18" charset="0"/>
              </a:rPr>
              <a:t>(3A9 )</a:t>
            </a:r>
            <a:r>
              <a:rPr lang="fr-FR">
                <a:solidFill>
                  <a:srgbClr val="008000"/>
                </a:solidFill>
              </a:rPr>
              <a:t> </a:t>
            </a:r>
          </a:p>
        </p:txBody>
      </p:sp>
      <p:sp>
        <p:nvSpPr>
          <p:cNvPr id="20540" name="Rectangle 60"/>
          <p:cNvSpPr>
            <a:spLocks noChangeArrowheads="1"/>
          </p:cNvSpPr>
          <p:nvPr/>
        </p:nvSpPr>
        <p:spPr bwMode="auto">
          <a:xfrm>
            <a:off x="2000232" y="642918"/>
            <a:ext cx="1174750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800" b="1">
                <a:solidFill>
                  <a:schemeClr val="tx1"/>
                </a:solidFill>
              </a:rPr>
              <a:t>(</a:t>
            </a:r>
            <a:r>
              <a:rPr lang="fr-FR" sz="2800" b="1">
                <a:solidFill>
                  <a:schemeClr val="tx1"/>
                </a:solidFill>
              </a:rPr>
              <a:t> </a:t>
            </a:r>
            <a:r>
              <a:rPr lang="en-US" sz="2800" b="1">
                <a:solidFill>
                  <a:schemeClr val="tx1"/>
                </a:solidFill>
              </a:rPr>
              <a:t>(</a:t>
            </a:r>
            <a:r>
              <a:rPr lang="fr-FR" sz="2800" b="1">
                <a:solidFill>
                  <a:schemeClr val="tx1"/>
                </a:solidFill>
              </a:rPr>
              <a:t>3A9</a:t>
            </a:r>
          </a:p>
        </p:txBody>
      </p:sp>
      <p:sp>
        <p:nvSpPr>
          <p:cNvPr id="20541" name="Rectangle 61"/>
          <p:cNvSpPr>
            <a:spLocks noChangeArrowheads="1"/>
          </p:cNvSpPr>
          <p:nvPr/>
        </p:nvSpPr>
        <p:spPr bwMode="auto">
          <a:xfrm>
            <a:off x="2241532" y="646093"/>
            <a:ext cx="382588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542" name="Rectangle 62"/>
          <p:cNvSpPr>
            <a:spLocks noChangeArrowheads="1"/>
          </p:cNvSpPr>
          <p:nvPr/>
        </p:nvSpPr>
        <p:spPr bwMode="auto">
          <a:xfrm>
            <a:off x="2436795" y="638155"/>
            <a:ext cx="441325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0543" name="Rectangle 63"/>
          <p:cNvSpPr>
            <a:spLocks noChangeArrowheads="1"/>
          </p:cNvSpPr>
          <p:nvPr/>
        </p:nvSpPr>
        <p:spPr bwMode="auto">
          <a:xfrm>
            <a:off x="2697145" y="647680"/>
            <a:ext cx="382587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0544" name="Rectangle 64"/>
          <p:cNvSpPr>
            <a:spLocks noChangeArrowheads="1"/>
          </p:cNvSpPr>
          <p:nvPr/>
        </p:nvSpPr>
        <p:spPr bwMode="auto">
          <a:xfrm>
            <a:off x="915970" y="2209780"/>
            <a:ext cx="902811" cy="52322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800" b="1">
                <a:solidFill>
                  <a:schemeClr val="tx1"/>
                </a:solidFill>
                <a:cs typeface="Times New Roman" pitchFamily="18" charset="0"/>
              </a:rPr>
              <a:t>0011</a:t>
            </a:r>
            <a:endParaRPr lang="fr-FR" sz="2800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20545" name="Line 65"/>
          <p:cNvSpPr>
            <a:spLocks noChangeShapeType="1"/>
          </p:cNvSpPr>
          <p:nvPr/>
        </p:nvSpPr>
        <p:spPr bwMode="auto">
          <a:xfrm>
            <a:off x="1563670" y="1866880"/>
            <a:ext cx="0" cy="39528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0546" name="Rectangle 66"/>
          <p:cNvSpPr>
            <a:spLocks noChangeArrowheads="1"/>
          </p:cNvSpPr>
          <p:nvPr/>
        </p:nvSpPr>
        <p:spPr bwMode="auto">
          <a:xfrm>
            <a:off x="1919270" y="2209780"/>
            <a:ext cx="1076325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ar-DZ" sz="2800" b="1">
                <a:solidFill>
                  <a:schemeClr val="tx1"/>
                </a:solidFill>
              </a:rPr>
              <a:t>1010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0547" name="Line 67"/>
          <p:cNvSpPr>
            <a:spLocks noChangeShapeType="1"/>
          </p:cNvSpPr>
          <p:nvPr/>
        </p:nvSpPr>
        <p:spPr bwMode="auto">
          <a:xfrm>
            <a:off x="2532045" y="1866880"/>
            <a:ext cx="0" cy="39528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0548" name="Rectangle 68"/>
          <p:cNvSpPr>
            <a:spLocks noChangeArrowheads="1"/>
          </p:cNvSpPr>
          <p:nvPr/>
        </p:nvSpPr>
        <p:spPr bwMode="auto">
          <a:xfrm>
            <a:off x="3113070" y="2190730"/>
            <a:ext cx="1076325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ar-DZ" sz="2800" b="1">
                <a:solidFill>
                  <a:schemeClr val="tx1"/>
                </a:solidFill>
              </a:rPr>
              <a:t>1001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0549" name="Line 69"/>
          <p:cNvSpPr>
            <a:spLocks noChangeShapeType="1"/>
          </p:cNvSpPr>
          <p:nvPr/>
        </p:nvSpPr>
        <p:spPr bwMode="auto">
          <a:xfrm>
            <a:off x="3586145" y="1866880"/>
            <a:ext cx="0" cy="39528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0550" name="Rectangle 70"/>
          <p:cNvSpPr>
            <a:spLocks noChangeArrowheads="1"/>
          </p:cNvSpPr>
          <p:nvPr/>
        </p:nvSpPr>
        <p:spPr bwMode="auto">
          <a:xfrm>
            <a:off x="574657" y="3090843"/>
            <a:ext cx="4340225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fr-FR" sz="2800" b="1" baseline="-25000">
                <a:solidFill>
                  <a:schemeClr val="tx1"/>
                </a:solidFill>
              </a:rPr>
              <a:t>2</a:t>
            </a:r>
            <a:r>
              <a:rPr lang="ar-DZ" sz="2800" b="1">
                <a:solidFill>
                  <a:schemeClr val="tx1"/>
                </a:solidFill>
              </a:rPr>
              <a:t>(</a:t>
            </a:r>
            <a:r>
              <a:rPr lang="fr-FR" sz="2800" b="1">
                <a:solidFill>
                  <a:schemeClr val="tx1"/>
                </a:solidFill>
              </a:rPr>
              <a:t>=</a:t>
            </a:r>
            <a:r>
              <a:rPr lang="en-US" sz="2800" b="1">
                <a:solidFill>
                  <a:schemeClr val="tx1"/>
                </a:solidFill>
              </a:rPr>
              <a:t>(001110101001 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20551" name="Rectangle 71"/>
          <p:cNvSpPr>
            <a:spLocks noChangeArrowheads="1"/>
          </p:cNvSpPr>
          <p:nvPr/>
        </p:nvSpPr>
        <p:spPr bwMode="auto">
          <a:xfrm>
            <a:off x="249220" y="3047980"/>
            <a:ext cx="1543050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fr-FR" sz="2800" b="1" baseline="-25000">
                <a:solidFill>
                  <a:schemeClr val="tx1"/>
                </a:solidFill>
              </a:rPr>
              <a:t>16</a:t>
            </a:r>
            <a:r>
              <a:rPr lang="ar-DZ" sz="2800" b="1">
                <a:solidFill>
                  <a:schemeClr val="tx1"/>
                </a:solidFill>
              </a:rPr>
              <a:t>(</a:t>
            </a:r>
            <a:r>
              <a:rPr lang="fr-FR" sz="2800" b="1">
                <a:solidFill>
                  <a:schemeClr val="tx1"/>
                </a:solidFill>
              </a:rPr>
              <a:t> </a:t>
            </a:r>
            <a:r>
              <a:rPr lang="en-US" sz="2800" b="1">
                <a:solidFill>
                  <a:schemeClr val="tx1"/>
                </a:solidFill>
              </a:rPr>
              <a:t>(3A9</a:t>
            </a:r>
            <a:r>
              <a:rPr lang="fr-FR" sz="2800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57020" y="142852"/>
            <a:ext cx="447269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DZ" b="1" dirty="0" smtClean="0">
                <a:solidFill>
                  <a:srgbClr val="FF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6 </a:t>
            </a:r>
            <a:r>
              <a:rPr lang="ar-DZ" b="1" dirty="0" err="1" smtClean="0">
                <a:solidFill>
                  <a:srgbClr val="FF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 smtClean="0">
                <a:solidFill>
                  <a:srgbClr val="FF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 التحويل من النظام السداسي عشر إلى النظام الثنائي</a:t>
            </a:r>
            <a:endParaRPr lang="ar-DZ" dirty="0" smtClean="0">
              <a:latin typeface="Arial" charset="0"/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5720060"/>
            <a:ext cx="3214678" cy="1137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912" y="4157028"/>
            <a:ext cx="4938887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0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0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0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0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48148E-6 L 0.07622 0.087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05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44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4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407E-6 L -0.01475 0.088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05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44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4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93064E-6 L -0.10225 0.09248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0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46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4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20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20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20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20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20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20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20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20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5" grpId="0"/>
      <p:bldP spid="20517" grpId="0"/>
      <p:bldP spid="20519" grpId="0"/>
      <p:bldP spid="20540" grpId="0"/>
      <p:bldP spid="20541" grpId="0"/>
      <p:bldP spid="20541" grpId="1"/>
      <p:bldP spid="20542" grpId="0"/>
      <p:bldP spid="20542" grpId="1"/>
      <p:bldP spid="20543" grpId="0"/>
      <p:bldP spid="20543" grpId="1"/>
      <p:bldP spid="20544" grpId="0"/>
      <p:bldP spid="20545" grpId="0" animBg="1"/>
      <p:bldP spid="20546" grpId="0"/>
      <p:bldP spid="20547" grpId="0" animBg="1"/>
      <p:bldP spid="20548" grpId="0"/>
      <p:bldP spid="20549" grpId="0" animBg="1"/>
      <p:bldP spid="20550" grpId="0"/>
      <p:bldP spid="205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5" name="Rectangle 35"/>
          <p:cNvSpPr>
            <a:spLocks noChangeArrowheads="1"/>
          </p:cNvSpPr>
          <p:nvPr/>
        </p:nvSpPr>
        <p:spPr bwMode="auto">
          <a:xfrm>
            <a:off x="7740650" y="692150"/>
            <a:ext cx="8921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808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القاعدة</a:t>
            </a:r>
            <a:r>
              <a:rPr lang="fr-FR" b="1">
                <a:solidFill>
                  <a:srgbClr val="00808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20519" name="Rectangle 39"/>
          <p:cNvSpPr>
            <a:spLocks noChangeArrowheads="1"/>
          </p:cNvSpPr>
          <p:nvPr/>
        </p:nvSpPr>
        <p:spPr bwMode="auto">
          <a:xfrm>
            <a:off x="5719763" y="1139825"/>
            <a:ext cx="26797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 dirty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b="1" dirty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 </a:t>
            </a:r>
            <a:r>
              <a:rPr lang="ar-DZ" sz="2400" b="1" baseline="-30000" dirty="0" smtClean="0">
                <a:solidFill>
                  <a:srgbClr val="008000"/>
                </a:solidFill>
                <a:cs typeface="Times New Roman" pitchFamily="18" charset="0"/>
              </a:rPr>
              <a:t>10</a:t>
            </a:r>
            <a:r>
              <a:rPr lang="ar-DZ" sz="2400" b="1" dirty="0" smtClean="0">
                <a:solidFill>
                  <a:srgbClr val="008000"/>
                </a:solidFill>
                <a:cs typeface="Times New Roman" pitchFamily="18" charset="0"/>
              </a:rPr>
              <a:t>( </a:t>
            </a:r>
            <a:r>
              <a:rPr lang="ar-DZ" sz="2400" b="1" dirty="0">
                <a:solidFill>
                  <a:srgbClr val="008000"/>
                </a:solidFill>
                <a:cs typeface="Times New Roman" pitchFamily="18" charset="0"/>
              </a:rPr>
              <a:t>؟</a:t>
            </a:r>
            <a:r>
              <a:rPr lang="fr-FR" sz="2400" b="1" dirty="0">
                <a:solidFill>
                  <a:srgbClr val="008000"/>
                </a:solidFill>
                <a:cs typeface="Times New Roman" pitchFamily="18" charset="0"/>
              </a:rPr>
              <a:t> =</a:t>
            </a:r>
            <a:r>
              <a:rPr lang="en-US" sz="2400" b="1" dirty="0">
                <a:solidFill>
                  <a:srgbClr val="008000"/>
                </a:solidFill>
                <a:cs typeface="Times New Roman" pitchFamily="18" charset="0"/>
              </a:rPr>
              <a:t>( </a:t>
            </a:r>
            <a:r>
              <a:rPr lang="ar-DZ" sz="2400" b="1" baseline="-30000" dirty="0">
                <a:solidFill>
                  <a:srgbClr val="008000"/>
                </a:solidFill>
                <a:cs typeface="Times New Roman" pitchFamily="18" charset="0"/>
              </a:rPr>
              <a:t>16</a:t>
            </a:r>
            <a:r>
              <a:rPr lang="fr-FR" sz="2400" b="1" dirty="0" smtClean="0">
                <a:solidFill>
                  <a:srgbClr val="008000"/>
                </a:solidFill>
                <a:cs typeface="Times New Roman" pitchFamily="18" charset="0"/>
              </a:rPr>
              <a:t>(1B9 )</a:t>
            </a:r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85500" y="142852"/>
            <a:ext cx="464422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DZ" b="1" dirty="0" smtClean="0">
                <a:solidFill>
                  <a:srgbClr val="FF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6 </a:t>
            </a:r>
            <a:r>
              <a:rPr lang="ar-DZ" b="1" dirty="0" err="1" smtClean="0">
                <a:solidFill>
                  <a:srgbClr val="FF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 smtClean="0">
                <a:solidFill>
                  <a:srgbClr val="FF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 التحويل من النظام السداسي عشر إلى النظام العشري.</a:t>
            </a:r>
            <a:endParaRPr lang="ar-DZ" dirty="0" smtClean="0">
              <a:latin typeface="Arial" charset="0"/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071942"/>
            <a:ext cx="55721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Rectangle 46"/>
          <p:cNvSpPr>
            <a:spLocks noChangeArrowheads="1"/>
          </p:cNvSpPr>
          <p:nvPr/>
        </p:nvSpPr>
        <p:spPr bwMode="auto">
          <a:xfrm>
            <a:off x="285720" y="1865301"/>
            <a:ext cx="750526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FF"/>
                </a:solidFill>
              </a:rPr>
              <a:t>1B9</a:t>
            </a:r>
            <a:endParaRPr lang="fr-FR" sz="2400" b="1" dirty="0">
              <a:solidFill>
                <a:srgbClr val="FF00FF"/>
              </a:solidFill>
            </a:endParaRPr>
          </a:p>
        </p:txBody>
      </p:sp>
      <p:sp>
        <p:nvSpPr>
          <p:cNvPr id="22" name="Rectangle 47"/>
          <p:cNvSpPr>
            <a:spLocks noChangeArrowheads="1"/>
          </p:cNvSpPr>
          <p:nvPr/>
        </p:nvSpPr>
        <p:spPr bwMode="auto">
          <a:xfrm>
            <a:off x="966773" y="1876414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=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1477948" y="1855776"/>
            <a:ext cx="726481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.16</a:t>
            </a:r>
            <a:r>
              <a:rPr lang="fr-FR" sz="2400" b="1" baseline="30000" dirty="0" smtClean="0">
                <a:solidFill>
                  <a:srgbClr val="0000FF"/>
                </a:solidFill>
              </a:rPr>
              <a:t>0</a:t>
            </a:r>
            <a:endParaRPr lang="fr-FR" sz="2400" b="1" dirty="0">
              <a:solidFill>
                <a:srgbClr val="0000FF"/>
              </a:solidFill>
            </a:endParaRPr>
          </a:p>
        </p:txBody>
      </p:sp>
      <p:sp>
        <p:nvSpPr>
          <p:cNvPr id="24" name="Rectangle 49"/>
          <p:cNvSpPr>
            <a:spLocks noChangeArrowheads="1"/>
          </p:cNvSpPr>
          <p:nvPr/>
        </p:nvSpPr>
        <p:spPr bwMode="auto">
          <a:xfrm>
            <a:off x="1312848" y="1862126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9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25" name="Rectangle 50"/>
          <p:cNvSpPr>
            <a:spLocks noChangeArrowheads="1"/>
          </p:cNvSpPr>
          <p:nvPr/>
        </p:nvSpPr>
        <p:spPr bwMode="auto">
          <a:xfrm>
            <a:off x="2072930" y="1884351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6" name="Rectangle 51"/>
          <p:cNvSpPr>
            <a:spLocks noChangeArrowheads="1"/>
          </p:cNvSpPr>
          <p:nvPr/>
        </p:nvSpPr>
        <p:spPr bwMode="auto">
          <a:xfrm>
            <a:off x="2571736" y="1857364"/>
            <a:ext cx="726481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.16</a:t>
            </a:r>
            <a:r>
              <a:rPr lang="fr-FR" sz="2400" b="1" baseline="30000" dirty="0" smtClean="0">
                <a:solidFill>
                  <a:srgbClr val="0000FF"/>
                </a:solidFill>
              </a:rPr>
              <a:t>1</a:t>
            </a:r>
            <a:endParaRPr lang="fr-FR" sz="2400" b="1" dirty="0">
              <a:solidFill>
                <a:srgbClr val="0000FF"/>
              </a:solidFill>
            </a:endParaRPr>
          </a:p>
        </p:txBody>
      </p:sp>
      <p:sp>
        <p:nvSpPr>
          <p:cNvPr id="27" name="Rectangle 52"/>
          <p:cNvSpPr>
            <a:spLocks noChangeArrowheads="1"/>
          </p:cNvSpPr>
          <p:nvPr/>
        </p:nvSpPr>
        <p:spPr bwMode="auto">
          <a:xfrm>
            <a:off x="2357422" y="1863714"/>
            <a:ext cx="492443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B 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28" name="Rectangle 53"/>
          <p:cNvSpPr>
            <a:spLocks noChangeArrowheads="1"/>
          </p:cNvSpPr>
          <p:nvPr/>
        </p:nvSpPr>
        <p:spPr bwMode="auto">
          <a:xfrm>
            <a:off x="3197519" y="1879589"/>
            <a:ext cx="361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9" name="Rectangle 54"/>
          <p:cNvSpPr>
            <a:spLocks noChangeArrowheads="1"/>
          </p:cNvSpPr>
          <p:nvPr/>
        </p:nvSpPr>
        <p:spPr bwMode="auto">
          <a:xfrm>
            <a:off x="3724261" y="1858951"/>
            <a:ext cx="726481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.16</a:t>
            </a:r>
            <a:r>
              <a:rPr lang="fr-FR" sz="2400" b="1" baseline="30000" dirty="0" smtClean="0">
                <a:solidFill>
                  <a:srgbClr val="0000FF"/>
                </a:solidFill>
              </a:rPr>
              <a:t>2</a:t>
            </a:r>
            <a:endParaRPr lang="fr-FR" sz="2400" b="1" dirty="0">
              <a:solidFill>
                <a:srgbClr val="0000FF"/>
              </a:solidFill>
            </a:endParaRPr>
          </a:p>
        </p:txBody>
      </p:sp>
      <p:sp>
        <p:nvSpPr>
          <p:cNvPr id="30" name="Rectangle 55"/>
          <p:cNvSpPr>
            <a:spLocks noChangeArrowheads="1"/>
          </p:cNvSpPr>
          <p:nvPr/>
        </p:nvSpPr>
        <p:spPr bwMode="auto">
          <a:xfrm>
            <a:off x="3559161" y="1865301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1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31" name="Rectangle 60"/>
          <p:cNvSpPr>
            <a:spLocks noChangeArrowheads="1"/>
          </p:cNvSpPr>
          <p:nvPr/>
        </p:nvSpPr>
        <p:spPr bwMode="auto">
          <a:xfrm>
            <a:off x="981061" y="2346314"/>
            <a:ext cx="1396536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FF00FF"/>
                </a:solidFill>
              </a:rPr>
              <a:t>= </a:t>
            </a:r>
            <a:r>
              <a:rPr lang="fr-FR" sz="2400" b="1" dirty="0" smtClean="0">
                <a:solidFill>
                  <a:srgbClr val="FF00FF"/>
                </a:solidFill>
              </a:rPr>
              <a:t>(441)</a:t>
            </a:r>
            <a:r>
              <a:rPr lang="fr-FR" sz="2400" b="1" baseline="-25000" dirty="0" smtClean="0">
                <a:solidFill>
                  <a:srgbClr val="FF00FF"/>
                </a:solidFill>
              </a:rPr>
              <a:t>16</a:t>
            </a:r>
            <a:endParaRPr lang="fr-FR" sz="2400" b="1" baseline="-25000" dirty="0">
              <a:solidFill>
                <a:srgbClr val="FF00FF"/>
              </a:solidFill>
            </a:endParaRP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3552162" y="670214"/>
            <a:ext cx="430598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يتم التحويل باستخدام مفهوم المرتبة </a:t>
            </a:r>
            <a:r>
              <a:rPr lang="ar-DZ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ونجمع </a:t>
            </a:r>
            <a:r>
              <a:rPr lang="ar-DZ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الجداءات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0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5" grpId="0"/>
      <p:bldP spid="20519" grpId="0"/>
      <p:bldP spid="20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1" name="Rectangle 25"/>
          <p:cNvSpPr>
            <a:spLocks noChangeArrowheads="1"/>
          </p:cNvSpPr>
          <p:nvPr/>
        </p:nvSpPr>
        <p:spPr bwMode="auto">
          <a:xfrm>
            <a:off x="6232525" y="-6350"/>
            <a:ext cx="27193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4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الترميز في مختلف الأنظمة :</a:t>
            </a:r>
          </a:p>
        </p:txBody>
      </p:sp>
      <p:graphicFrame>
        <p:nvGraphicFramePr>
          <p:cNvPr id="20036" name="Group 580"/>
          <p:cNvGraphicFramePr>
            <a:graphicFrameLocks noGrp="1"/>
          </p:cNvGraphicFramePr>
          <p:nvPr/>
        </p:nvGraphicFramePr>
        <p:xfrm>
          <a:off x="468313" y="344488"/>
          <a:ext cx="7056437" cy="6492240"/>
        </p:xfrm>
        <a:graphic>
          <a:graphicData uri="http://schemas.openxmlformats.org/drawingml/2006/table">
            <a:tbl>
              <a:tblPr rtl="1"/>
              <a:tblGrid>
                <a:gridCol w="2278062"/>
                <a:gridCol w="1446213"/>
                <a:gridCol w="1738312"/>
                <a:gridCol w="1593850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931" name="Rectangle 475"/>
          <p:cNvSpPr>
            <a:spLocks noChangeArrowheads="1"/>
          </p:cNvSpPr>
          <p:nvPr/>
        </p:nvSpPr>
        <p:spPr bwMode="auto">
          <a:xfrm>
            <a:off x="1116013" y="957263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chemeClr val="tx1"/>
                </a:solidFill>
              </a:rPr>
              <a:t>0</a:t>
            </a:r>
            <a:endParaRPr lang="fr-FR" sz="2400" b="1">
              <a:solidFill>
                <a:schemeClr val="tx1"/>
              </a:solidFill>
            </a:endParaRPr>
          </a:p>
        </p:txBody>
      </p:sp>
      <p:sp>
        <p:nvSpPr>
          <p:cNvPr id="19936" name="Rectangle 480"/>
          <p:cNvSpPr>
            <a:spLocks noChangeArrowheads="1"/>
          </p:cNvSpPr>
          <p:nvPr/>
        </p:nvSpPr>
        <p:spPr bwMode="auto">
          <a:xfrm>
            <a:off x="665163" y="344488"/>
            <a:ext cx="12493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النظام العشري</a:t>
            </a:r>
            <a:endParaRPr lang="fr-FR" b="1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9938" name="Rectangle 482"/>
          <p:cNvSpPr>
            <a:spLocks noChangeArrowheads="1"/>
          </p:cNvSpPr>
          <p:nvPr/>
        </p:nvSpPr>
        <p:spPr bwMode="auto">
          <a:xfrm>
            <a:off x="2339975" y="350838"/>
            <a:ext cx="11525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النظام الثنائي</a:t>
            </a:r>
          </a:p>
        </p:txBody>
      </p:sp>
      <p:sp>
        <p:nvSpPr>
          <p:cNvPr id="19940" name="Rectangle 484"/>
          <p:cNvSpPr>
            <a:spLocks noChangeArrowheads="1"/>
          </p:cNvSpPr>
          <p:nvPr/>
        </p:nvSpPr>
        <p:spPr bwMode="auto">
          <a:xfrm>
            <a:off x="3924300" y="358775"/>
            <a:ext cx="11858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النظام الثماني</a:t>
            </a:r>
            <a:endParaRPr lang="fr-FR" b="1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9942" name="Rectangle 486"/>
          <p:cNvSpPr>
            <a:spLocks noChangeArrowheads="1"/>
          </p:cNvSpPr>
          <p:nvPr/>
        </p:nvSpPr>
        <p:spPr bwMode="auto">
          <a:xfrm>
            <a:off x="5554663" y="349250"/>
            <a:ext cx="17541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النظام السداسي عشر</a:t>
            </a:r>
          </a:p>
        </p:txBody>
      </p:sp>
      <p:sp>
        <p:nvSpPr>
          <p:cNvPr id="19943" name="Rectangle 487"/>
          <p:cNvSpPr>
            <a:spLocks noChangeArrowheads="1"/>
          </p:cNvSpPr>
          <p:nvPr/>
        </p:nvSpPr>
        <p:spPr bwMode="auto">
          <a:xfrm>
            <a:off x="1116013" y="1330325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944" name="Rectangle 488"/>
          <p:cNvSpPr>
            <a:spLocks noChangeArrowheads="1"/>
          </p:cNvSpPr>
          <p:nvPr/>
        </p:nvSpPr>
        <p:spPr bwMode="auto">
          <a:xfrm>
            <a:off x="1116013" y="1700213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945" name="Rectangle 489"/>
          <p:cNvSpPr>
            <a:spLocks noChangeArrowheads="1"/>
          </p:cNvSpPr>
          <p:nvPr/>
        </p:nvSpPr>
        <p:spPr bwMode="auto">
          <a:xfrm>
            <a:off x="1116013" y="2060575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9946" name="Rectangle 490"/>
          <p:cNvSpPr>
            <a:spLocks noChangeArrowheads="1"/>
          </p:cNvSpPr>
          <p:nvPr/>
        </p:nvSpPr>
        <p:spPr bwMode="auto">
          <a:xfrm>
            <a:off x="1116013" y="2419350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947" name="Rectangle 491"/>
          <p:cNvSpPr>
            <a:spLocks noChangeArrowheads="1"/>
          </p:cNvSpPr>
          <p:nvPr/>
        </p:nvSpPr>
        <p:spPr bwMode="auto">
          <a:xfrm>
            <a:off x="1116013" y="2798763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9948" name="Rectangle 492"/>
          <p:cNvSpPr>
            <a:spLocks noChangeArrowheads="1"/>
          </p:cNvSpPr>
          <p:nvPr/>
        </p:nvSpPr>
        <p:spPr bwMode="auto">
          <a:xfrm>
            <a:off x="1116013" y="3159125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9949" name="Rectangle 493"/>
          <p:cNvSpPr>
            <a:spLocks noChangeArrowheads="1"/>
          </p:cNvSpPr>
          <p:nvPr/>
        </p:nvSpPr>
        <p:spPr bwMode="auto">
          <a:xfrm>
            <a:off x="1116013" y="3500877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9950" name="Rectangle 494"/>
          <p:cNvSpPr>
            <a:spLocks noChangeArrowheads="1"/>
          </p:cNvSpPr>
          <p:nvPr/>
        </p:nvSpPr>
        <p:spPr bwMode="auto">
          <a:xfrm>
            <a:off x="1116013" y="3880289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9951" name="Rectangle 495"/>
          <p:cNvSpPr>
            <a:spLocks noChangeArrowheads="1"/>
          </p:cNvSpPr>
          <p:nvPr/>
        </p:nvSpPr>
        <p:spPr bwMode="auto">
          <a:xfrm>
            <a:off x="1116013" y="4247002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9952" name="Rectangle 496"/>
          <p:cNvSpPr>
            <a:spLocks noChangeArrowheads="1"/>
          </p:cNvSpPr>
          <p:nvPr/>
        </p:nvSpPr>
        <p:spPr bwMode="auto">
          <a:xfrm>
            <a:off x="1116013" y="4608952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9953" name="Rectangle 497"/>
          <p:cNvSpPr>
            <a:spLocks noChangeArrowheads="1"/>
          </p:cNvSpPr>
          <p:nvPr/>
        </p:nvSpPr>
        <p:spPr bwMode="auto">
          <a:xfrm>
            <a:off x="1116013" y="4983163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9954" name="Rectangle 498"/>
          <p:cNvSpPr>
            <a:spLocks noChangeArrowheads="1"/>
          </p:cNvSpPr>
          <p:nvPr/>
        </p:nvSpPr>
        <p:spPr bwMode="auto">
          <a:xfrm>
            <a:off x="1116013" y="5348288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9955" name="Rectangle 499"/>
          <p:cNvSpPr>
            <a:spLocks noChangeArrowheads="1"/>
          </p:cNvSpPr>
          <p:nvPr/>
        </p:nvSpPr>
        <p:spPr bwMode="auto">
          <a:xfrm>
            <a:off x="1116013" y="5699125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9956" name="Rectangle 500"/>
          <p:cNvSpPr>
            <a:spLocks noChangeArrowheads="1"/>
          </p:cNvSpPr>
          <p:nvPr/>
        </p:nvSpPr>
        <p:spPr bwMode="auto">
          <a:xfrm>
            <a:off x="1116013" y="6076950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9957" name="Rectangle 501"/>
          <p:cNvSpPr>
            <a:spLocks noChangeArrowheads="1"/>
          </p:cNvSpPr>
          <p:nvPr/>
        </p:nvSpPr>
        <p:spPr bwMode="auto">
          <a:xfrm>
            <a:off x="1116013" y="6453188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20031" name="Text Box 575"/>
          <p:cNvSpPr txBox="1">
            <a:spLocks noChangeArrowheads="1"/>
          </p:cNvSpPr>
          <p:nvPr/>
        </p:nvSpPr>
        <p:spPr bwMode="auto">
          <a:xfrm>
            <a:off x="3167063" y="692150"/>
            <a:ext cx="5032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solidFill>
                  <a:srgbClr val="0000FF"/>
                </a:solidFill>
              </a:rPr>
              <a:t>2</a:t>
            </a:r>
            <a:r>
              <a:rPr lang="ar-DZ" baseline="30000">
                <a:solidFill>
                  <a:srgbClr val="0000FF"/>
                </a:solidFill>
              </a:rPr>
              <a:t>0</a:t>
            </a:r>
            <a:endParaRPr lang="fr-FR">
              <a:solidFill>
                <a:srgbClr val="0000FF"/>
              </a:solidFill>
            </a:endParaRPr>
          </a:p>
        </p:txBody>
      </p:sp>
      <p:sp>
        <p:nvSpPr>
          <p:cNvPr id="20032" name="Text Box 576"/>
          <p:cNvSpPr txBox="1">
            <a:spLocks noChangeArrowheads="1"/>
          </p:cNvSpPr>
          <p:nvPr/>
        </p:nvSpPr>
        <p:spPr bwMode="auto">
          <a:xfrm>
            <a:off x="2878138" y="692150"/>
            <a:ext cx="5032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solidFill>
                  <a:srgbClr val="0000FF"/>
                </a:solidFill>
              </a:rPr>
              <a:t>2</a:t>
            </a:r>
            <a:r>
              <a:rPr lang="ar-DZ" baseline="30000">
                <a:solidFill>
                  <a:srgbClr val="0000FF"/>
                </a:solidFill>
              </a:rPr>
              <a:t>1</a:t>
            </a:r>
            <a:endParaRPr lang="fr-FR">
              <a:solidFill>
                <a:srgbClr val="0000FF"/>
              </a:solidFill>
            </a:endParaRPr>
          </a:p>
        </p:txBody>
      </p:sp>
      <p:sp>
        <p:nvSpPr>
          <p:cNvPr id="20033" name="Text Box 577"/>
          <p:cNvSpPr txBox="1">
            <a:spLocks noChangeArrowheads="1"/>
          </p:cNvSpPr>
          <p:nvPr/>
        </p:nvSpPr>
        <p:spPr bwMode="auto">
          <a:xfrm>
            <a:off x="2595563" y="692150"/>
            <a:ext cx="5032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solidFill>
                  <a:srgbClr val="0000FF"/>
                </a:solidFill>
              </a:rPr>
              <a:t>2</a:t>
            </a:r>
            <a:r>
              <a:rPr lang="ar-DZ" baseline="30000">
                <a:solidFill>
                  <a:srgbClr val="0000FF"/>
                </a:solidFill>
              </a:rPr>
              <a:t>2</a:t>
            </a:r>
            <a:endParaRPr lang="fr-FR">
              <a:solidFill>
                <a:srgbClr val="0000FF"/>
              </a:solidFill>
            </a:endParaRPr>
          </a:p>
        </p:txBody>
      </p:sp>
      <p:sp>
        <p:nvSpPr>
          <p:cNvPr id="20034" name="Text Box 578"/>
          <p:cNvSpPr txBox="1">
            <a:spLocks noChangeArrowheads="1"/>
          </p:cNvSpPr>
          <p:nvPr/>
        </p:nvSpPr>
        <p:spPr bwMode="auto">
          <a:xfrm>
            <a:off x="2268538" y="692150"/>
            <a:ext cx="5032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solidFill>
                  <a:srgbClr val="0000FF"/>
                </a:solidFill>
              </a:rPr>
              <a:t>2</a:t>
            </a:r>
            <a:r>
              <a:rPr lang="ar-DZ" baseline="30000">
                <a:solidFill>
                  <a:srgbClr val="0000FF"/>
                </a:solidFill>
              </a:rPr>
              <a:t>3</a:t>
            </a:r>
            <a:endParaRPr lang="fr-FR">
              <a:solidFill>
                <a:srgbClr val="0000FF"/>
              </a:solidFill>
            </a:endParaRPr>
          </a:p>
        </p:txBody>
      </p:sp>
      <p:sp>
        <p:nvSpPr>
          <p:cNvPr id="20038" name="Rectangle 582"/>
          <p:cNvSpPr>
            <a:spLocks noChangeArrowheads="1"/>
          </p:cNvSpPr>
          <p:nvPr/>
        </p:nvSpPr>
        <p:spPr bwMode="auto">
          <a:xfrm>
            <a:off x="2439988" y="939800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039" name="Rectangle 583"/>
          <p:cNvSpPr>
            <a:spLocks noChangeArrowheads="1"/>
          </p:cNvSpPr>
          <p:nvPr/>
        </p:nvSpPr>
        <p:spPr bwMode="auto">
          <a:xfrm>
            <a:off x="2439988" y="1312863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tx1"/>
                </a:solidFill>
              </a:rPr>
              <a:t>0</a:t>
            </a:r>
            <a:r>
              <a:rPr lang="ar-DZ" sz="2400" b="1" dirty="0">
                <a:solidFill>
                  <a:schemeClr val="tx1"/>
                </a:solidFill>
              </a:rPr>
              <a:t> </a:t>
            </a:r>
            <a:r>
              <a:rPr lang="fr-FR" sz="2400" b="1" dirty="0">
                <a:solidFill>
                  <a:schemeClr val="tx1"/>
                </a:solidFill>
              </a:rPr>
              <a:t>0</a:t>
            </a:r>
            <a:r>
              <a:rPr lang="ar-DZ" sz="2400" b="1" dirty="0">
                <a:solidFill>
                  <a:schemeClr val="tx1"/>
                </a:solidFill>
              </a:rPr>
              <a:t> </a:t>
            </a:r>
            <a:r>
              <a:rPr lang="fr-FR" sz="2400" b="1" dirty="0">
                <a:solidFill>
                  <a:schemeClr val="tx1"/>
                </a:solidFill>
              </a:rPr>
              <a:t>0</a:t>
            </a:r>
            <a:r>
              <a:rPr lang="ar-DZ" sz="2400" b="1" dirty="0">
                <a:solidFill>
                  <a:schemeClr val="tx1"/>
                </a:solidFill>
              </a:rPr>
              <a:t> </a:t>
            </a:r>
            <a:r>
              <a:rPr lang="fr-FR" sz="2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040" name="Rectangle 584"/>
          <p:cNvSpPr>
            <a:spLocks noChangeArrowheads="1"/>
          </p:cNvSpPr>
          <p:nvPr/>
        </p:nvSpPr>
        <p:spPr bwMode="auto">
          <a:xfrm>
            <a:off x="2439988" y="1682750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041" name="Rectangle 585"/>
          <p:cNvSpPr>
            <a:spLocks noChangeArrowheads="1"/>
          </p:cNvSpPr>
          <p:nvPr/>
        </p:nvSpPr>
        <p:spPr bwMode="auto">
          <a:xfrm>
            <a:off x="2439988" y="2043113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042" name="Rectangle 586"/>
          <p:cNvSpPr>
            <a:spLocks noChangeArrowheads="1"/>
          </p:cNvSpPr>
          <p:nvPr/>
        </p:nvSpPr>
        <p:spPr bwMode="auto">
          <a:xfrm>
            <a:off x="2439988" y="2401888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043" name="Rectangle 587"/>
          <p:cNvSpPr>
            <a:spLocks noChangeArrowheads="1"/>
          </p:cNvSpPr>
          <p:nvPr/>
        </p:nvSpPr>
        <p:spPr bwMode="auto">
          <a:xfrm>
            <a:off x="2439988" y="2781300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044" name="Rectangle 588"/>
          <p:cNvSpPr>
            <a:spLocks noChangeArrowheads="1"/>
          </p:cNvSpPr>
          <p:nvPr/>
        </p:nvSpPr>
        <p:spPr bwMode="auto">
          <a:xfrm>
            <a:off x="2439988" y="3141663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045" name="Rectangle 589"/>
          <p:cNvSpPr>
            <a:spLocks noChangeArrowheads="1"/>
          </p:cNvSpPr>
          <p:nvPr/>
        </p:nvSpPr>
        <p:spPr bwMode="auto">
          <a:xfrm>
            <a:off x="2439988" y="3511550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046" name="Rectangle 590"/>
          <p:cNvSpPr>
            <a:spLocks noChangeArrowheads="1"/>
          </p:cNvSpPr>
          <p:nvPr/>
        </p:nvSpPr>
        <p:spPr bwMode="auto">
          <a:xfrm>
            <a:off x="2439988" y="3890963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047" name="Rectangle 591"/>
          <p:cNvSpPr>
            <a:spLocks noChangeArrowheads="1"/>
          </p:cNvSpPr>
          <p:nvPr/>
        </p:nvSpPr>
        <p:spPr bwMode="auto">
          <a:xfrm>
            <a:off x="2439988" y="4257675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048" name="Rectangle 592"/>
          <p:cNvSpPr>
            <a:spLocks noChangeArrowheads="1"/>
          </p:cNvSpPr>
          <p:nvPr/>
        </p:nvSpPr>
        <p:spPr bwMode="auto">
          <a:xfrm>
            <a:off x="2439988" y="4619625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049" name="Rectangle 593"/>
          <p:cNvSpPr>
            <a:spLocks noChangeArrowheads="1"/>
          </p:cNvSpPr>
          <p:nvPr/>
        </p:nvSpPr>
        <p:spPr bwMode="auto">
          <a:xfrm>
            <a:off x="2439988" y="4965700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050" name="Rectangle 594"/>
          <p:cNvSpPr>
            <a:spLocks noChangeArrowheads="1"/>
          </p:cNvSpPr>
          <p:nvPr/>
        </p:nvSpPr>
        <p:spPr bwMode="auto">
          <a:xfrm>
            <a:off x="2439988" y="5330825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051" name="Rectangle 595"/>
          <p:cNvSpPr>
            <a:spLocks noChangeArrowheads="1"/>
          </p:cNvSpPr>
          <p:nvPr/>
        </p:nvSpPr>
        <p:spPr bwMode="auto">
          <a:xfrm>
            <a:off x="2439988" y="5681663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052" name="Rectangle 596"/>
          <p:cNvSpPr>
            <a:spLocks noChangeArrowheads="1"/>
          </p:cNvSpPr>
          <p:nvPr/>
        </p:nvSpPr>
        <p:spPr bwMode="auto">
          <a:xfrm>
            <a:off x="2439988" y="6059488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053" name="Rectangle 597"/>
          <p:cNvSpPr>
            <a:spLocks noChangeArrowheads="1"/>
          </p:cNvSpPr>
          <p:nvPr/>
        </p:nvSpPr>
        <p:spPr bwMode="auto">
          <a:xfrm>
            <a:off x="2439988" y="6435725"/>
            <a:ext cx="1116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  <a:r>
              <a:rPr lang="ar-DZ" sz="2400" b="1">
                <a:solidFill>
                  <a:schemeClr val="tx1"/>
                </a:solidFill>
              </a:rPr>
              <a:t> </a:t>
            </a:r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054" name="Rectangle 598"/>
          <p:cNvSpPr>
            <a:spLocks noChangeArrowheads="1"/>
          </p:cNvSpPr>
          <p:nvPr/>
        </p:nvSpPr>
        <p:spPr bwMode="auto">
          <a:xfrm>
            <a:off x="4356100" y="942975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chemeClr val="tx1"/>
                </a:solidFill>
              </a:rPr>
              <a:t>0</a:t>
            </a:r>
            <a:endParaRPr lang="fr-FR" sz="2400" b="1">
              <a:solidFill>
                <a:schemeClr val="tx1"/>
              </a:solidFill>
            </a:endParaRPr>
          </a:p>
        </p:txBody>
      </p:sp>
      <p:sp>
        <p:nvSpPr>
          <p:cNvPr id="20055" name="Rectangle 599"/>
          <p:cNvSpPr>
            <a:spLocks noChangeArrowheads="1"/>
          </p:cNvSpPr>
          <p:nvPr/>
        </p:nvSpPr>
        <p:spPr bwMode="auto">
          <a:xfrm>
            <a:off x="4356100" y="1317625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056" name="Rectangle 600"/>
          <p:cNvSpPr>
            <a:spLocks noChangeArrowheads="1"/>
          </p:cNvSpPr>
          <p:nvPr/>
        </p:nvSpPr>
        <p:spPr bwMode="auto">
          <a:xfrm>
            <a:off x="4356100" y="1687513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057" name="Rectangle 601"/>
          <p:cNvSpPr>
            <a:spLocks noChangeArrowheads="1"/>
          </p:cNvSpPr>
          <p:nvPr/>
        </p:nvSpPr>
        <p:spPr bwMode="auto">
          <a:xfrm>
            <a:off x="4356100" y="2047875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058" name="Rectangle 602"/>
          <p:cNvSpPr>
            <a:spLocks noChangeArrowheads="1"/>
          </p:cNvSpPr>
          <p:nvPr/>
        </p:nvSpPr>
        <p:spPr bwMode="auto">
          <a:xfrm>
            <a:off x="4356100" y="2406650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0059" name="Rectangle 603"/>
          <p:cNvSpPr>
            <a:spLocks noChangeArrowheads="1"/>
          </p:cNvSpPr>
          <p:nvPr/>
        </p:nvSpPr>
        <p:spPr bwMode="auto">
          <a:xfrm>
            <a:off x="4356100" y="2786063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060" name="Rectangle 604"/>
          <p:cNvSpPr>
            <a:spLocks noChangeArrowheads="1"/>
          </p:cNvSpPr>
          <p:nvPr/>
        </p:nvSpPr>
        <p:spPr bwMode="auto">
          <a:xfrm>
            <a:off x="4356100" y="3146425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061" name="Rectangle 605"/>
          <p:cNvSpPr>
            <a:spLocks noChangeArrowheads="1"/>
          </p:cNvSpPr>
          <p:nvPr/>
        </p:nvSpPr>
        <p:spPr bwMode="auto">
          <a:xfrm>
            <a:off x="4356100" y="3516313"/>
            <a:ext cx="3540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0062" name="Rectangle 606"/>
          <p:cNvSpPr>
            <a:spLocks noChangeArrowheads="1"/>
          </p:cNvSpPr>
          <p:nvPr/>
        </p:nvSpPr>
        <p:spPr bwMode="auto">
          <a:xfrm>
            <a:off x="4356100" y="3895725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0063" name="Rectangle 607"/>
          <p:cNvSpPr>
            <a:spLocks noChangeArrowheads="1"/>
          </p:cNvSpPr>
          <p:nvPr/>
        </p:nvSpPr>
        <p:spPr bwMode="auto">
          <a:xfrm>
            <a:off x="4356100" y="4262438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20064" name="Rectangle 608"/>
          <p:cNvSpPr>
            <a:spLocks noChangeArrowheads="1"/>
          </p:cNvSpPr>
          <p:nvPr/>
        </p:nvSpPr>
        <p:spPr bwMode="auto">
          <a:xfrm>
            <a:off x="4356100" y="4624388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20065" name="Rectangle 609"/>
          <p:cNvSpPr>
            <a:spLocks noChangeArrowheads="1"/>
          </p:cNvSpPr>
          <p:nvPr/>
        </p:nvSpPr>
        <p:spPr bwMode="auto">
          <a:xfrm>
            <a:off x="4356100" y="4970463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20066" name="Rectangle 610"/>
          <p:cNvSpPr>
            <a:spLocks noChangeArrowheads="1"/>
          </p:cNvSpPr>
          <p:nvPr/>
        </p:nvSpPr>
        <p:spPr bwMode="auto">
          <a:xfrm>
            <a:off x="4356100" y="5335588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20067" name="Rectangle 611"/>
          <p:cNvSpPr>
            <a:spLocks noChangeArrowheads="1"/>
          </p:cNvSpPr>
          <p:nvPr/>
        </p:nvSpPr>
        <p:spPr bwMode="auto">
          <a:xfrm>
            <a:off x="4356100" y="5686425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20068" name="Rectangle 612"/>
          <p:cNvSpPr>
            <a:spLocks noChangeArrowheads="1"/>
          </p:cNvSpPr>
          <p:nvPr/>
        </p:nvSpPr>
        <p:spPr bwMode="auto">
          <a:xfrm>
            <a:off x="4356100" y="6064250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20069" name="Rectangle 613"/>
          <p:cNvSpPr>
            <a:spLocks noChangeArrowheads="1"/>
          </p:cNvSpPr>
          <p:nvPr/>
        </p:nvSpPr>
        <p:spPr bwMode="auto">
          <a:xfrm>
            <a:off x="4356100" y="6440488"/>
            <a:ext cx="523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20070" name="Rectangle 614"/>
          <p:cNvSpPr>
            <a:spLocks noChangeArrowheads="1"/>
          </p:cNvSpPr>
          <p:nvPr/>
        </p:nvSpPr>
        <p:spPr bwMode="auto">
          <a:xfrm>
            <a:off x="6227763" y="938213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chemeClr val="tx1"/>
                </a:solidFill>
              </a:rPr>
              <a:t>0</a:t>
            </a:r>
            <a:endParaRPr lang="fr-FR" sz="2400" b="1">
              <a:solidFill>
                <a:schemeClr val="tx1"/>
              </a:solidFill>
            </a:endParaRPr>
          </a:p>
        </p:txBody>
      </p:sp>
      <p:sp>
        <p:nvSpPr>
          <p:cNvPr id="20071" name="Rectangle 615"/>
          <p:cNvSpPr>
            <a:spLocks noChangeArrowheads="1"/>
          </p:cNvSpPr>
          <p:nvPr/>
        </p:nvSpPr>
        <p:spPr bwMode="auto">
          <a:xfrm>
            <a:off x="6227763" y="1312863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072" name="Rectangle 616"/>
          <p:cNvSpPr>
            <a:spLocks noChangeArrowheads="1"/>
          </p:cNvSpPr>
          <p:nvPr/>
        </p:nvSpPr>
        <p:spPr bwMode="auto">
          <a:xfrm>
            <a:off x="6227763" y="1682750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073" name="Rectangle 617"/>
          <p:cNvSpPr>
            <a:spLocks noChangeArrowheads="1"/>
          </p:cNvSpPr>
          <p:nvPr/>
        </p:nvSpPr>
        <p:spPr bwMode="auto">
          <a:xfrm>
            <a:off x="6227763" y="2043113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074" name="Rectangle 618"/>
          <p:cNvSpPr>
            <a:spLocks noChangeArrowheads="1"/>
          </p:cNvSpPr>
          <p:nvPr/>
        </p:nvSpPr>
        <p:spPr bwMode="auto">
          <a:xfrm>
            <a:off x="6227763" y="2401888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0075" name="Rectangle 619"/>
          <p:cNvSpPr>
            <a:spLocks noChangeArrowheads="1"/>
          </p:cNvSpPr>
          <p:nvPr/>
        </p:nvSpPr>
        <p:spPr bwMode="auto">
          <a:xfrm>
            <a:off x="6227763" y="2781300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076" name="Rectangle 620"/>
          <p:cNvSpPr>
            <a:spLocks noChangeArrowheads="1"/>
          </p:cNvSpPr>
          <p:nvPr/>
        </p:nvSpPr>
        <p:spPr bwMode="auto">
          <a:xfrm>
            <a:off x="6227763" y="3141663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077" name="Rectangle 621"/>
          <p:cNvSpPr>
            <a:spLocks noChangeArrowheads="1"/>
          </p:cNvSpPr>
          <p:nvPr/>
        </p:nvSpPr>
        <p:spPr bwMode="auto">
          <a:xfrm>
            <a:off x="6227763" y="3511550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0078" name="Rectangle 622"/>
          <p:cNvSpPr>
            <a:spLocks noChangeArrowheads="1"/>
          </p:cNvSpPr>
          <p:nvPr/>
        </p:nvSpPr>
        <p:spPr bwMode="auto">
          <a:xfrm>
            <a:off x="6227763" y="3890963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0079" name="Rectangle 623"/>
          <p:cNvSpPr>
            <a:spLocks noChangeArrowheads="1"/>
          </p:cNvSpPr>
          <p:nvPr/>
        </p:nvSpPr>
        <p:spPr bwMode="auto">
          <a:xfrm>
            <a:off x="6227763" y="4257675"/>
            <a:ext cx="3540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0080" name="Rectangle 624"/>
          <p:cNvSpPr>
            <a:spLocks noChangeArrowheads="1"/>
          </p:cNvSpPr>
          <p:nvPr/>
        </p:nvSpPr>
        <p:spPr bwMode="auto">
          <a:xfrm>
            <a:off x="6227763" y="4619625"/>
            <a:ext cx="4048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0081" name="Rectangle 625"/>
          <p:cNvSpPr>
            <a:spLocks noChangeArrowheads="1"/>
          </p:cNvSpPr>
          <p:nvPr/>
        </p:nvSpPr>
        <p:spPr bwMode="auto">
          <a:xfrm>
            <a:off x="6227763" y="4965700"/>
            <a:ext cx="4048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0082" name="Rectangle 626"/>
          <p:cNvSpPr>
            <a:spLocks noChangeArrowheads="1"/>
          </p:cNvSpPr>
          <p:nvPr/>
        </p:nvSpPr>
        <p:spPr bwMode="auto">
          <a:xfrm>
            <a:off x="6227763" y="5330825"/>
            <a:ext cx="4048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0083" name="Rectangle 627"/>
          <p:cNvSpPr>
            <a:spLocks noChangeArrowheads="1"/>
          </p:cNvSpPr>
          <p:nvPr/>
        </p:nvSpPr>
        <p:spPr bwMode="auto">
          <a:xfrm>
            <a:off x="6227763" y="5681663"/>
            <a:ext cx="40481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0084" name="Rectangle 628"/>
          <p:cNvSpPr>
            <a:spLocks noChangeArrowheads="1"/>
          </p:cNvSpPr>
          <p:nvPr/>
        </p:nvSpPr>
        <p:spPr bwMode="auto">
          <a:xfrm>
            <a:off x="6227763" y="6059488"/>
            <a:ext cx="3873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0085" name="Rectangle 629"/>
          <p:cNvSpPr>
            <a:spLocks noChangeArrowheads="1"/>
          </p:cNvSpPr>
          <p:nvPr/>
        </p:nvSpPr>
        <p:spPr bwMode="auto">
          <a:xfrm>
            <a:off x="6227763" y="6435725"/>
            <a:ext cx="36988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>
                <a:solidFill>
                  <a:schemeClr val="tx1"/>
                </a:solidFill>
              </a:rPr>
              <a:t>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9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9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19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9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20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20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20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20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20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20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20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20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20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20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20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20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20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20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500"/>
                                        <p:tgtEl>
                                          <p:spTgt spid="20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20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7" dur="500"/>
                                        <p:tgtEl>
                                          <p:spTgt spid="20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2" dur="500"/>
                                        <p:tgtEl>
                                          <p:spTgt spid="2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7" dur="500"/>
                                        <p:tgtEl>
                                          <p:spTgt spid="2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2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7" dur="500"/>
                                        <p:tgtEl>
                                          <p:spTgt spid="2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2" dur="500"/>
                                        <p:tgtEl>
                                          <p:spTgt spid="2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7" dur="500"/>
                                        <p:tgtEl>
                                          <p:spTgt spid="2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2" dur="500"/>
                                        <p:tgtEl>
                                          <p:spTgt spid="2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7" dur="500"/>
                                        <p:tgtEl>
                                          <p:spTgt spid="2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2" dur="500"/>
                                        <p:tgtEl>
                                          <p:spTgt spid="2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7" dur="500"/>
                                        <p:tgtEl>
                                          <p:spTgt spid="2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2" dur="500"/>
                                        <p:tgtEl>
                                          <p:spTgt spid="20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7" dur="500"/>
                                        <p:tgtEl>
                                          <p:spTgt spid="20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2" dur="500"/>
                                        <p:tgtEl>
                                          <p:spTgt spid="20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7" dur="500"/>
                                        <p:tgtEl>
                                          <p:spTgt spid="20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2" dur="500"/>
                                        <p:tgtEl>
                                          <p:spTgt spid="20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7" dur="500"/>
                                        <p:tgtEl>
                                          <p:spTgt spid="20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2" dur="500"/>
                                        <p:tgtEl>
                                          <p:spTgt spid="20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7" dur="500"/>
                                        <p:tgtEl>
                                          <p:spTgt spid="20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2" dur="500"/>
                                        <p:tgtEl>
                                          <p:spTgt spid="20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7" dur="500"/>
                                        <p:tgtEl>
                                          <p:spTgt spid="20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2" dur="500"/>
                                        <p:tgtEl>
                                          <p:spTgt spid="20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7" dur="500"/>
                                        <p:tgtEl>
                                          <p:spTgt spid="20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2" dur="500"/>
                                        <p:tgtEl>
                                          <p:spTgt spid="20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7" dur="500"/>
                                        <p:tgtEl>
                                          <p:spTgt spid="20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2" dur="500"/>
                                        <p:tgtEl>
                                          <p:spTgt spid="20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7" dur="500"/>
                                        <p:tgtEl>
                                          <p:spTgt spid="20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2" dur="500"/>
                                        <p:tgtEl>
                                          <p:spTgt spid="20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7" dur="500"/>
                                        <p:tgtEl>
                                          <p:spTgt spid="20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2" dur="500"/>
                                        <p:tgtEl>
                                          <p:spTgt spid="20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7" dur="500"/>
                                        <p:tgtEl>
                                          <p:spTgt spid="20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2" dur="500"/>
                                        <p:tgtEl>
                                          <p:spTgt spid="20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7" dur="500"/>
                                        <p:tgtEl>
                                          <p:spTgt spid="20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2" dur="500"/>
                                        <p:tgtEl>
                                          <p:spTgt spid="20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7" dur="500"/>
                                        <p:tgtEl>
                                          <p:spTgt spid="20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2" dur="500"/>
                                        <p:tgtEl>
                                          <p:spTgt spid="20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1" grpId="0"/>
      <p:bldP spid="19931" grpId="0"/>
      <p:bldP spid="19936" grpId="0"/>
      <p:bldP spid="19938" grpId="0"/>
      <p:bldP spid="19940" grpId="0"/>
      <p:bldP spid="19942" grpId="0"/>
      <p:bldP spid="19943" grpId="0"/>
      <p:bldP spid="19944" grpId="0"/>
      <p:bldP spid="19945" grpId="0"/>
      <p:bldP spid="19946" grpId="0"/>
      <p:bldP spid="19947" grpId="0"/>
      <p:bldP spid="19948" grpId="0"/>
      <p:bldP spid="19949" grpId="0"/>
      <p:bldP spid="19950" grpId="0"/>
      <p:bldP spid="19951" grpId="0"/>
      <p:bldP spid="19952" grpId="0"/>
      <p:bldP spid="19953" grpId="0"/>
      <p:bldP spid="19954" grpId="0"/>
      <p:bldP spid="19955" grpId="0"/>
      <p:bldP spid="19956" grpId="0"/>
      <p:bldP spid="19957" grpId="0"/>
      <p:bldP spid="20031" grpId="0"/>
      <p:bldP spid="20032" grpId="0"/>
      <p:bldP spid="20033" grpId="0"/>
      <p:bldP spid="20034" grpId="0"/>
      <p:bldP spid="20038" grpId="0"/>
      <p:bldP spid="20039" grpId="0"/>
      <p:bldP spid="20040" grpId="0"/>
      <p:bldP spid="20041" grpId="0"/>
      <p:bldP spid="20042" grpId="0"/>
      <p:bldP spid="20043" grpId="0"/>
      <p:bldP spid="20044" grpId="0"/>
      <p:bldP spid="20045" grpId="0"/>
      <p:bldP spid="20046" grpId="0"/>
      <p:bldP spid="20047" grpId="0"/>
      <p:bldP spid="20048" grpId="0"/>
      <p:bldP spid="20049" grpId="0"/>
      <p:bldP spid="20050" grpId="0"/>
      <p:bldP spid="20051" grpId="0"/>
      <p:bldP spid="20052" grpId="0"/>
      <p:bldP spid="20053" grpId="0"/>
      <p:bldP spid="20054" grpId="0"/>
      <p:bldP spid="20055" grpId="0"/>
      <p:bldP spid="20056" grpId="0"/>
      <p:bldP spid="20057" grpId="0"/>
      <p:bldP spid="20058" grpId="0"/>
      <p:bldP spid="20059" grpId="0"/>
      <p:bldP spid="20060" grpId="0"/>
      <p:bldP spid="20061" grpId="0"/>
      <p:bldP spid="20062" grpId="0"/>
      <p:bldP spid="20063" grpId="0"/>
      <p:bldP spid="20064" grpId="0"/>
      <p:bldP spid="20065" grpId="0"/>
      <p:bldP spid="20066" grpId="0"/>
      <p:bldP spid="20067" grpId="0"/>
      <p:bldP spid="20068" grpId="0"/>
      <p:bldP spid="20069" grpId="0"/>
      <p:bldP spid="20070" grpId="0"/>
      <p:bldP spid="20071" grpId="0"/>
      <p:bldP spid="20072" grpId="0"/>
      <p:bldP spid="20073" grpId="0"/>
      <p:bldP spid="20074" grpId="0"/>
      <p:bldP spid="20075" grpId="0"/>
      <p:bldP spid="20076" grpId="0"/>
      <p:bldP spid="20077" grpId="0"/>
      <p:bldP spid="20078" grpId="0"/>
      <p:bldP spid="20079" grpId="0"/>
      <p:bldP spid="20080" grpId="0"/>
      <p:bldP spid="20081" grpId="0"/>
      <p:bldP spid="20082" grpId="0"/>
      <p:bldP spid="20083" grpId="0"/>
      <p:bldP spid="20084" grpId="0"/>
      <p:bldP spid="2008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7596199" y="936613"/>
            <a:ext cx="50323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0000FF"/>
                </a:solidFill>
              </a:rPr>
              <a:t>2</a:t>
            </a:r>
            <a:r>
              <a:rPr lang="ar-DZ" sz="2400" baseline="30000">
                <a:solidFill>
                  <a:srgbClr val="0000FF"/>
                </a:solidFill>
              </a:rPr>
              <a:t>0</a:t>
            </a:r>
            <a:endParaRPr lang="fr-FR" sz="2400">
              <a:solidFill>
                <a:srgbClr val="0000FF"/>
              </a:solidFill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7226312" y="936613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0000FF"/>
                </a:solidFill>
              </a:rPr>
              <a:t>2</a:t>
            </a:r>
            <a:r>
              <a:rPr lang="ar-DZ" sz="2400" baseline="30000">
                <a:solidFill>
                  <a:srgbClr val="0000FF"/>
                </a:solidFill>
              </a:rPr>
              <a:t>1</a:t>
            </a:r>
            <a:endParaRPr lang="fr-FR" sz="2400">
              <a:solidFill>
                <a:srgbClr val="0000FF"/>
              </a:solidFill>
            </a:endParaRPr>
          </a:p>
        </p:txBody>
      </p:sp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6794512" y="936613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0000FF"/>
                </a:solidFill>
              </a:rPr>
              <a:t>2</a:t>
            </a:r>
            <a:r>
              <a:rPr lang="ar-DZ" sz="2400" baseline="30000">
                <a:solidFill>
                  <a:srgbClr val="0000FF"/>
                </a:solidFill>
              </a:rPr>
              <a:t>2</a:t>
            </a:r>
            <a:endParaRPr lang="fr-FR" sz="2400">
              <a:solidFill>
                <a:srgbClr val="0000FF"/>
              </a:solidFill>
            </a:endParaRPr>
          </a:p>
        </p:txBody>
      </p:sp>
      <p:sp>
        <p:nvSpPr>
          <p:cNvPr id="34" name="Text Box 9"/>
          <p:cNvSpPr txBox="1">
            <a:spLocks noChangeArrowheads="1"/>
          </p:cNvSpPr>
          <p:nvPr/>
        </p:nvSpPr>
        <p:spPr bwMode="auto">
          <a:xfrm>
            <a:off x="6362712" y="936613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0000FF"/>
                </a:solidFill>
              </a:rPr>
              <a:t>2</a:t>
            </a:r>
            <a:r>
              <a:rPr lang="ar-DZ" sz="2400" baseline="30000">
                <a:solidFill>
                  <a:srgbClr val="0000FF"/>
                </a:solidFill>
              </a:rPr>
              <a:t>3</a:t>
            </a:r>
            <a:endParaRPr lang="fr-FR" sz="2400">
              <a:solidFill>
                <a:srgbClr val="0000FF"/>
              </a:solidFill>
            </a:endParaRPr>
          </a:p>
        </p:txBody>
      </p: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7496187" y="1257288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FF0000"/>
                </a:solidFill>
              </a:rPr>
              <a:t>1</a:t>
            </a:r>
            <a:endParaRPr lang="fr-FR" sz="2400">
              <a:solidFill>
                <a:srgbClr val="FF0000"/>
              </a:solidFill>
            </a:endParaRPr>
          </a:p>
        </p:txBody>
      </p:sp>
      <p:sp>
        <p:nvSpPr>
          <p:cNvPr id="36" name="Text Box 11"/>
          <p:cNvSpPr txBox="1">
            <a:spLocks noChangeArrowheads="1"/>
          </p:cNvSpPr>
          <p:nvPr/>
        </p:nvSpPr>
        <p:spPr bwMode="auto">
          <a:xfrm>
            <a:off x="7126299" y="1257288"/>
            <a:ext cx="50323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dirty="0">
                <a:solidFill>
                  <a:srgbClr val="FF0000"/>
                </a:solidFill>
              </a:rPr>
              <a:t>2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37" name="Text Box 12"/>
          <p:cNvSpPr txBox="1">
            <a:spLocks noChangeArrowheads="1"/>
          </p:cNvSpPr>
          <p:nvPr/>
        </p:nvSpPr>
        <p:spPr bwMode="auto">
          <a:xfrm>
            <a:off x="6684974" y="1257288"/>
            <a:ext cx="50323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FF0000"/>
                </a:solidFill>
              </a:rPr>
              <a:t>4</a:t>
            </a:r>
            <a:endParaRPr lang="fr-FR" sz="2400">
              <a:solidFill>
                <a:srgbClr val="FF0000"/>
              </a:solidFill>
            </a:endParaRPr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6286512" y="1257288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FF0000"/>
                </a:solidFill>
              </a:rPr>
              <a:t>8</a:t>
            </a:r>
            <a:endParaRPr lang="fr-FR" sz="2400">
              <a:solidFill>
                <a:srgbClr val="FF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286644" y="2129048"/>
            <a:ext cx="385042" cy="52322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5</a:t>
            </a:r>
            <a:endParaRPr lang="fr-FR" sz="2800" b="1" dirty="0">
              <a:solidFill>
                <a:schemeClr val="tx1"/>
              </a:solidFill>
            </a:endParaRPr>
          </a:p>
        </p:txBody>
      </p:sp>
      <p:cxnSp>
        <p:nvCxnSpPr>
          <p:cNvPr id="41" name="Connecteur droit avec flèche 40"/>
          <p:cNvCxnSpPr/>
          <p:nvPr/>
        </p:nvCxnSpPr>
        <p:spPr>
          <a:xfrm rot="5400000" flipH="1" flipV="1">
            <a:off x="7444148" y="1841050"/>
            <a:ext cx="612000" cy="216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 rot="16200000" flipV="1">
            <a:off x="6900220" y="1829228"/>
            <a:ext cx="571504" cy="285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6429388" y="2643182"/>
            <a:ext cx="1305165" cy="52322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5= 4+1</a:t>
            </a:r>
            <a:endParaRPr lang="fr-FR" sz="2800" b="1" dirty="0">
              <a:solidFill>
                <a:schemeClr val="tx1"/>
              </a:solidFill>
            </a:endParaRPr>
          </a:p>
        </p:txBody>
      </p:sp>
      <p:sp>
        <p:nvSpPr>
          <p:cNvPr id="45" name="Text Box 6"/>
          <p:cNvSpPr txBox="1">
            <a:spLocks noChangeArrowheads="1"/>
          </p:cNvSpPr>
          <p:nvPr/>
        </p:nvSpPr>
        <p:spPr bwMode="auto">
          <a:xfrm>
            <a:off x="7715272" y="3643314"/>
            <a:ext cx="50323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0000FF"/>
                </a:solidFill>
              </a:rPr>
              <a:t>2</a:t>
            </a:r>
            <a:r>
              <a:rPr lang="ar-DZ" sz="2400" baseline="30000">
                <a:solidFill>
                  <a:srgbClr val="0000FF"/>
                </a:solidFill>
              </a:rPr>
              <a:t>0</a:t>
            </a:r>
            <a:endParaRPr lang="fr-FR" sz="2400">
              <a:solidFill>
                <a:srgbClr val="0000FF"/>
              </a:solidFill>
            </a:endParaRPr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7345385" y="3643314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0000FF"/>
                </a:solidFill>
              </a:rPr>
              <a:t>2</a:t>
            </a:r>
            <a:r>
              <a:rPr lang="ar-DZ" sz="2400" baseline="30000">
                <a:solidFill>
                  <a:srgbClr val="0000FF"/>
                </a:solidFill>
              </a:rPr>
              <a:t>1</a:t>
            </a:r>
            <a:endParaRPr lang="fr-FR" sz="2400">
              <a:solidFill>
                <a:srgbClr val="0000FF"/>
              </a:solidFill>
            </a:endParaRP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6913585" y="3643314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0000FF"/>
                </a:solidFill>
              </a:rPr>
              <a:t>2</a:t>
            </a:r>
            <a:r>
              <a:rPr lang="ar-DZ" sz="2400" baseline="30000">
                <a:solidFill>
                  <a:srgbClr val="0000FF"/>
                </a:solidFill>
              </a:rPr>
              <a:t>2</a:t>
            </a:r>
            <a:endParaRPr lang="fr-FR" sz="2400">
              <a:solidFill>
                <a:srgbClr val="0000FF"/>
              </a:solidFill>
            </a:endParaRPr>
          </a:p>
        </p:txBody>
      </p:sp>
      <p:sp>
        <p:nvSpPr>
          <p:cNvPr id="48" name="Text Box 9"/>
          <p:cNvSpPr txBox="1">
            <a:spLocks noChangeArrowheads="1"/>
          </p:cNvSpPr>
          <p:nvPr/>
        </p:nvSpPr>
        <p:spPr bwMode="auto">
          <a:xfrm>
            <a:off x="6481785" y="3643314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0000FF"/>
                </a:solidFill>
              </a:rPr>
              <a:t>2</a:t>
            </a:r>
            <a:r>
              <a:rPr lang="ar-DZ" sz="2400" baseline="30000">
                <a:solidFill>
                  <a:srgbClr val="0000FF"/>
                </a:solidFill>
              </a:rPr>
              <a:t>3</a:t>
            </a:r>
            <a:endParaRPr lang="fr-FR" sz="2400">
              <a:solidFill>
                <a:srgbClr val="0000FF"/>
              </a:solidFill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7615260" y="3963989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dirty="0">
                <a:solidFill>
                  <a:srgbClr val="006600"/>
                </a:solidFill>
              </a:rPr>
              <a:t>1</a:t>
            </a:r>
            <a:endParaRPr lang="fr-FR" sz="2400" dirty="0">
              <a:solidFill>
                <a:srgbClr val="006600"/>
              </a:solidFill>
            </a:endParaRPr>
          </a:p>
        </p:txBody>
      </p:sp>
      <p:sp>
        <p:nvSpPr>
          <p:cNvPr id="50" name="Text Box 11"/>
          <p:cNvSpPr txBox="1">
            <a:spLocks noChangeArrowheads="1"/>
          </p:cNvSpPr>
          <p:nvPr/>
        </p:nvSpPr>
        <p:spPr bwMode="auto">
          <a:xfrm>
            <a:off x="7245372" y="3963989"/>
            <a:ext cx="50323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dirty="0">
                <a:solidFill>
                  <a:srgbClr val="FF0000"/>
                </a:solidFill>
              </a:rPr>
              <a:t>2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51" name="Text Box 12"/>
          <p:cNvSpPr txBox="1">
            <a:spLocks noChangeArrowheads="1"/>
          </p:cNvSpPr>
          <p:nvPr/>
        </p:nvSpPr>
        <p:spPr bwMode="auto">
          <a:xfrm>
            <a:off x="6804047" y="3963989"/>
            <a:ext cx="50323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dirty="0">
                <a:solidFill>
                  <a:srgbClr val="006600"/>
                </a:solidFill>
              </a:rPr>
              <a:t>4</a:t>
            </a:r>
            <a:endParaRPr lang="fr-FR" sz="2400" dirty="0">
              <a:solidFill>
                <a:srgbClr val="006600"/>
              </a:solidFill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6405585" y="3963989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dirty="0">
                <a:solidFill>
                  <a:srgbClr val="FF0000"/>
                </a:solidFill>
              </a:rPr>
              <a:t>8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187070" y="5092222"/>
            <a:ext cx="385042" cy="52322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5</a:t>
            </a:r>
            <a:endParaRPr lang="fr-FR" sz="2800" b="1" dirty="0">
              <a:solidFill>
                <a:schemeClr val="tx1"/>
              </a:solidFill>
            </a:endParaRPr>
          </a:p>
        </p:txBody>
      </p:sp>
      <p:sp>
        <p:nvSpPr>
          <p:cNvPr id="54" name="Text Box 10"/>
          <p:cNvSpPr txBox="1">
            <a:spLocks noChangeArrowheads="1"/>
          </p:cNvSpPr>
          <p:nvPr/>
        </p:nvSpPr>
        <p:spPr bwMode="auto">
          <a:xfrm>
            <a:off x="7643834" y="4356596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dirty="0">
                <a:solidFill>
                  <a:srgbClr val="FF0000"/>
                </a:solidFill>
              </a:rPr>
              <a:t>1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55" name="Text Box 11"/>
          <p:cNvSpPr txBox="1">
            <a:spLocks noChangeArrowheads="1"/>
          </p:cNvSpPr>
          <p:nvPr/>
        </p:nvSpPr>
        <p:spPr bwMode="auto">
          <a:xfrm>
            <a:off x="7273946" y="4356596"/>
            <a:ext cx="50323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 sz="2400" dirty="0" smtClean="0">
                <a:solidFill>
                  <a:srgbClr val="FF0000"/>
                </a:solidFill>
              </a:rPr>
              <a:t>0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56" name="Text Box 12"/>
          <p:cNvSpPr txBox="1">
            <a:spLocks noChangeArrowheads="1"/>
          </p:cNvSpPr>
          <p:nvPr/>
        </p:nvSpPr>
        <p:spPr bwMode="auto">
          <a:xfrm>
            <a:off x="6832621" y="4356596"/>
            <a:ext cx="50323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 sz="2400" dirty="0" smtClean="0">
                <a:solidFill>
                  <a:srgbClr val="FF0000"/>
                </a:solidFill>
              </a:rPr>
              <a:t>1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57" name="Text Box 13"/>
          <p:cNvSpPr txBox="1">
            <a:spLocks noChangeArrowheads="1"/>
          </p:cNvSpPr>
          <p:nvPr/>
        </p:nvSpPr>
        <p:spPr bwMode="auto">
          <a:xfrm>
            <a:off x="6434159" y="4356596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 sz="2400" dirty="0" smtClean="0">
                <a:solidFill>
                  <a:srgbClr val="FF0000"/>
                </a:solidFill>
              </a:rPr>
              <a:t>0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58" name="Rectangle avec flèche vers la droite 57"/>
          <p:cNvSpPr/>
          <p:nvPr/>
        </p:nvSpPr>
        <p:spPr>
          <a:xfrm rot="5400000">
            <a:off x="7251208" y="4363896"/>
            <a:ext cx="252000" cy="12960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4264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Légende encadrée 2 58"/>
          <p:cNvSpPr/>
          <p:nvPr/>
        </p:nvSpPr>
        <p:spPr>
          <a:xfrm flipH="1">
            <a:off x="2928926" y="6103710"/>
            <a:ext cx="3286148" cy="54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47555"/>
              <a:gd name="adj6" fmla="val -26954"/>
            </a:avLst>
          </a:prstGeom>
          <a:noFill/>
          <a:ln>
            <a:solidFill>
              <a:srgbClr val="0000FF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1600" b="1" dirty="0" smtClean="0">
                <a:solidFill>
                  <a:schemeClr val="tx1"/>
                </a:solidFill>
              </a:rPr>
              <a:t>نضع في الأعداد(1 2 4 8) والذي مجموعهم يؤدي إلى العدد </a:t>
            </a:r>
            <a:r>
              <a:rPr lang="ar-DZ" sz="1600" b="1" dirty="0" smtClean="0">
                <a:solidFill>
                  <a:schemeClr val="tx1"/>
                </a:solidFill>
                <a:latin typeface="Arial"/>
                <a:cs typeface="Arial"/>
              </a:rPr>
              <a:t>5 العدد </a:t>
            </a:r>
            <a:r>
              <a:rPr lang="ar-DZ" sz="1600" b="1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lang="ar-DZ" sz="1600" b="1" dirty="0" smtClean="0">
                <a:solidFill>
                  <a:schemeClr val="tx1"/>
                </a:solidFill>
                <a:latin typeface="Arial"/>
                <a:cs typeface="Arial"/>
              </a:rPr>
              <a:t> والأخر يملأ </a:t>
            </a:r>
            <a:r>
              <a:rPr lang="ar-DZ" sz="1600" b="1" dirty="0" err="1" smtClean="0">
                <a:solidFill>
                  <a:schemeClr val="tx1"/>
                </a:solidFill>
                <a:latin typeface="Arial"/>
                <a:cs typeface="Arial"/>
              </a:rPr>
              <a:t>بـ</a:t>
            </a:r>
            <a:r>
              <a:rPr lang="ar-DZ" sz="16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ar-DZ" sz="1600" b="1" dirty="0" smtClean="0">
                <a:solidFill>
                  <a:srgbClr val="FF0000"/>
                </a:solidFill>
                <a:latin typeface="Arial"/>
                <a:cs typeface="Arial"/>
              </a:rPr>
              <a:t>0 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60" name="Rectangle 5"/>
          <p:cNvSpPr>
            <a:spLocks noChangeArrowheads="1"/>
          </p:cNvSpPr>
          <p:nvPr/>
        </p:nvSpPr>
        <p:spPr bwMode="auto">
          <a:xfrm>
            <a:off x="2339975" y="285750"/>
            <a:ext cx="14763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4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النظام الثنائي</a:t>
            </a:r>
          </a:p>
        </p:txBody>
      </p:sp>
      <p:sp>
        <p:nvSpPr>
          <p:cNvPr id="61" name="Text Box 6"/>
          <p:cNvSpPr txBox="1">
            <a:spLocks noChangeArrowheads="1"/>
          </p:cNvSpPr>
          <p:nvPr/>
        </p:nvSpPr>
        <p:spPr bwMode="auto">
          <a:xfrm>
            <a:off x="3502025" y="692150"/>
            <a:ext cx="50323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0000FF"/>
                </a:solidFill>
              </a:rPr>
              <a:t>2</a:t>
            </a:r>
            <a:r>
              <a:rPr lang="ar-DZ" sz="2400" baseline="30000">
                <a:solidFill>
                  <a:srgbClr val="0000FF"/>
                </a:solidFill>
              </a:rPr>
              <a:t>0</a:t>
            </a:r>
            <a:endParaRPr lang="fr-FR" sz="2400">
              <a:solidFill>
                <a:srgbClr val="0000FF"/>
              </a:solidFill>
            </a:endParaRPr>
          </a:p>
        </p:txBody>
      </p:sp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3132138" y="692150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0000FF"/>
                </a:solidFill>
              </a:rPr>
              <a:t>2</a:t>
            </a:r>
            <a:r>
              <a:rPr lang="ar-DZ" sz="2400" baseline="30000">
                <a:solidFill>
                  <a:srgbClr val="0000FF"/>
                </a:solidFill>
              </a:rPr>
              <a:t>1</a:t>
            </a:r>
            <a:endParaRPr lang="fr-FR" sz="2400">
              <a:solidFill>
                <a:srgbClr val="0000FF"/>
              </a:solidFill>
            </a:endParaRPr>
          </a:p>
        </p:txBody>
      </p:sp>
      <p:sp>
        <p:nvSpPr>
          <p:cNvPr id="63" name="Text Box 8"/>
          <p:cNvSpPr txBox="1">
            <a:spLocks noChangeArrowheads="1"/>
          </p:cNvSpPr>
          <p:nvPr/>
        </p:nvSpPr>
        <p:spPr bwMode="auto">
          <a:xfrm>
            <a:off x="2700338" y="692150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0000FF"/>
                </a:solidFill>
              </a:rPr>
              <a:t>2</a:t>
            </a:r>
            <a:r>
              <a:rPr lang="ar-DZ" sz="2400" baseline="30000">
                <a:solidFill>
                  <a:srgbClr val="0000FF"/>
                </a:solidFill>
              </a:rPr>
              <a:t>2</a:t>
            </a:r>
            <a:endParaRPr lang="fr-FR" sz="2400">
              <a:solidFill>
                <a:srgbClr val="0000FF"/>
              </a:solidFill>
            </a:endParaRPr>
          </a:p>
        </p:txBody>
      </p:sp>
      <p:sp>
        <p:nvSpPr>
          <p:cNvPr id="64" name="Text Box 9"/>
          <p:cNvSpPr txBox="1">
            <a:spLocks noChangeArrowheads="1"/>
          </p:cNvSpPr>
          <p:nvPr/>
        </p:nvSpPr>
        <p:spPr bwMode="auto">
          <a:xfrm>
            <a:off x="2268538" y="692150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0000FF"/>
                </a:solidFill>
              </a:rPr>
              <a:t>2</a:t>
            </a:r>
            <a:r>
              <a:rPr lang="ar-DZ" sz="2400" baseline="30000">
                <a:solidFill>
                  <a:srgbClr val="0000FF"/>
                </a:solidFill>
              </a:rPr>
              <a:t>3</a:t>
            </a:r>
            <a:endParaRPr lang="fr-FR" sz="2400">
              <a:solidFill>
                <a:srgbClr val="0000FF"/>
              </a:solidFill>
            </a:endParaRPr>
          </a:p>
        </p:txBody>
      </p:sp>
      <p:sp>
        <p:nvSpPr>
          <p:cNvPr id="65" name="Text Box 10"/>
          <p:cNvSpPr txBox="1">
            <a:spLocks noChangeArrowheads="1"/>
          </p:cNvSpPr>
          <p:nvPr/>
        </p:nvSpPr>
        <p:spPr bwMode="auto">
          <a:xfrm>
            <a:off x="3402013" y="1012825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FF0000"/>
                </a:solidFill>
              </a:rPr>
              <a:t>1</a:t>
            </a:r>
            <a:endParaRPr lang="fr-FR" sz="2400">
              <a:solidFill>
                <a:srgbClr val="FF0000"/>
              </a:solidFill>
            </a:endParaRPr>
          </a:p>
        </p:txBody>
      </p:sp>
      <p:sp>
        <p:nvSpPr>
          <p:cNvPr id="66" name="Text Box 11"/>
          <p:cNvSpPr txBox="1">
            <a:spLocks noChangeArrowheads="1"/>
          </p:cNvSpPr>
          <p:nvPr/>
        </p:nvSpPr>
        <p:spPr bwMode="auto">
          <a:xfrm>
            <a:off x="3032125" y="1012825"/>
            <a:ext cx="50323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dirty="0">
                <a:solidFill>
                  <a:srgbClr val="FF0000"/>
                </a:solidFill>
              </a:rPr>
              <a:t>2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67" name="Text Box 12"/>
          <p:cNvSpPr txBox="1">
            <a:spLocks noChangeArrowheads="1"/>
          </p:cNvSpPr>
          <p:nvPr/>
        </p:nvSpPr>
        <p:spPr bwMode="auto">
          <a:xfrm>
            <a:off x="2590800" y="1012825"/>
            <a:ext cx="50323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FF0000"/>
                </a:solidFill>
              </a:rPr>
              <a:t>4</a:t>
            </a:r>
            <a:endParaRPr lang="fr-FR" sz="2400">
              <a:solidFill>
                <a:srgbClr val="FF0000"/>
              </a:solidFill>
            </a:endParaRPr>
          </a:p>
        </p:txBody>
      </p:sp>
      <p:sp>
        <p:nvSpPr>
          <p:cNvPr id="68" name="Text Box 13"/>
          <p:cNvSpPr txBox="1">
            <a:spLocks noChangeArrowheads="1"/>
          </p:cNvSpPr>
          <p:nvPr/>
        </p:nvSpPr>
        <p:spPr bwMode="auto">
          <a:xfrm>
            <a:off x="2192338" y="1012825"/>
            <a:ext cx="5032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FF0000"/>
                </a:solidFill>
              </a:rPr>
              <a:t>8</a:t>
            </a:r>
            <a:endParaRPr lang="fr-FR" sz="2400">
              <a:solidFill>
                <a:srgbClr val="FF0000"/>
              </a:solidFill>
            </a:endParaRPr>
          </a:p>
        </p:txBody>
      </p:sp>
      <p:sp>
        <p:nvSpPr>
          <p:cNvPr id="69" name="Text Box 14"/>
          <p:cNvSpPr txBox="1">
            <a:spLocks noChangeArrowheads="1"/>
          </p:cNvSpPr>
          <p:nvPr/>
        </p:nvSpPr>
        <p:spPr bwMode="auto">
          <a:xfrm>
            <a:off x="3836042" y="2265363"/>
            <a:ext cx="11509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/>
              <a:t>= (000</a:t>
            </a:r>
            <a:r>
              <a:rPr lang="fr-FR" dirty="0">
                <a:solidFill>
                  <a:srgbClr val="FF0000"/>
                </a:solidFill>
              </a:rPr>
              <a:t>1</a:t>
            </a:r>
            <a:r>
              <a:rPr lang="fr-FR" dirty="0"/>
              <a:t>)</a:t>
            </a:r>
            <a:r>
              <a:rPr lang="fr-FR" baseline="-25000" dirty="0"/>
              <a:t>2</a:t>
            </a:r>
            <a:endParaRPr lang="fr-FR" dirty="0"/>
          </a:p>
        </p:txBody>
      </p:sp>
      <p:sp>
        <p:nvSpPr>
          <p:cNvPr id="70" name="Text Box 23"/>
          <p:cNvSpPr txBox="1">
            <a:spLocks noChangeArrowheads="1"/>
          </p:cNvSpPr>
          <p:nvPr/>
        </p:nvSpPr>
        <p:spPr bwMode="auto">
          <a:xfrm>
            <a:off x="466725" y="2265363"/>
            <a:ext cx="25923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/>
              <a:t>(1)</a:t>
            </a:r>
            <a:r>
              <a:rPr lang="fr-FR" baseline="-25000" dirty="0"/>
              <a:t>10</a:t>
            </a:r>
            <a:r>
              <a:rPr lang="fr-FR" dirty="0"/>
              <a:t> = </a:t>
            </a:r>
            <a:r>
              <a:rPr lang="fr-FR" dirty="0">
                <a:solidFill>
                  <a:srgbClr val="FF0000"/>
                </a:solidFill>
              </a:rPr>
              <a:t>1</a:t>
            </a:r>
            <a:r>
              <a:rPr lang="fr-FR" dirty="0"/>
              <a:t> </a:t>
            </a:r>
            <a:r>
              <a:rPr lang="fr-FR" dirty="0">
                <a:sym typeface="Symbol" pitchFamily="18" charset="2"/>
              </a:rPr>
              <a:t> </a:t>
            </a:r>
            <a:r>
              <a:rPr lang="fr-FR" dirty="0"/>
              <a:t>(000</a:t>
            </a:r>
            <a:r>
              <a:rPr lang="ar-DZ" dirty="0">
                <a:solidFill>
                  <a:srgbClr val="0000FF"/>
                </a:solidFill>
              </a:rPr>
              <a:t>2</a:t>
            </a:r>
            <a:r>
              <a:rPr lang="ar-DZ" baseline="30000" dirty="0">
                <a:solidFill>
                  <a:srgbClr val="0000FF"/>
                </a:solidFill>
              </a:rPr>
              <a:t>0</a:t>
            </a:r>
            <a:r>
              <a:rPr lang="fr-FR" dirty="0"/>
              <a:t>) </a:t>
            </a:r>
          </a:p>
        </p:txBody>
      </p:sp>
      <p:sp>
        <p:nvSpPr>
          <p:cNvPr id="71" name="Text Box 24"/>
          <p:cNvSpPr txBox="1">
            <a:spLocks noChangeArrowheads="1"/>
          </p:cNvSpPr>
          <p:nvPr/>
        </p:nvSpPr>
        <p:spPr bwMode="auto">
          <a:xfrm>
            <a:off x="466725" y="2633663"/>
            <a:ext cx="22336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/>
              <a:t>(2)</a:t>
            </a:r>
            <a:r>
              <a:rPr lang="fr-FR" baseline="-25000" dirty="0"/>
              <a:t>10</a:t>
            </a:r>
            <a:r>
              <a:rPr lang="fr-FR" dirty="0"/>
              <a:t> = </a:t>
            </a:r>
            <a:r>
              <a:rPr lang="fr-FR" dirty="0">
                <a:solidFill>
                  <a:srgbClr val="FF0000"/>
                </a:solidFill>
              </a:rPr>
              <a:t>2</a:t>
            </a:r>
            <a:r>
              <a:rPr lang="fr-FR" dirty="0"/>
              <a:t> </a:t>
            </a:r>
            <a:r>
              <a:rPr lang="fr-FR" dirty="0">
                <a:sym typeface="Symbol" pitchFamily="18" charset="2"/>
              </a:rPr>
              <a:t> </a:t>
            </a:r>
            <a:r>
              <a:rPr lang="fr-FR" dirty="0"/>
              <a:t>(00</a:t>
            </a:r>
            <a:r>
              <a:rPr lang="ar-DZ" dirty="0">
                <a:solidFill>
                  <a:srgbClr val="0000FF"/>
                </a:solidFill>
              </a:rPr>
              <a:t>2</a:t>
            </a:r>
            <a:r>
              <a:rPr lang="ar-DZ" baseline="30000" dirty="0">
                <a:solidFill>
                  <a:srgbClr val="0000FF"/>
                </a:solidFill>
              </a:rPr>
              <a:t>1</a:t>
            </a:r>
            <a:r>
              <a:rPr lang="ar-DZ" dirty="0"/>
              <a:t>0</a:t>
            </a:r>
            <a:r>
              <a:rPr lang="fr-FR" dirty="0"/>
              <a:t>) </a:t>
            </a:r>
          </a:p>
        </p:txBody>
      </p:sp>
      <p:sp>
        <p:nvSpPr>
          <p:cNvPr id="72" name="Text Box 25"/>
          <p:cNvSpPr txBox="1">
            <a:spLocks noChangeArrowheads="1"/>
          </p:cNvSpPr>
          <p:nvPr/>
        </p:nvSpPr>
        <p:spPr bwMode="auto">
          <a:xfrm>
            <a:off x="466725" y="3022600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(3)</a:t>
            </a:r>
            <a:r>
              <a:rPr lang="fr-FR" baseline="-25000"/>
              <a:t>10</a:t>
            </a:r>
            <a:r>
              <a:rPr lang="fr-FR"/>
              <a:t>  = 3 = </a:t>
            </a:r>
            <a:r>
              <a:rPr lang="fr-FR">
                <a:solidFill>
                  <a:srgbClr val="FF0000"/>
                </a:solidFill>
              </a:rPr>
              <a:t>2 + 1</a:t>
            </a:r>
            <a:r>
              <a:rPr lang="fr-FR"/>
              <a:t> </a:t>
            </a:r>
            <a:r>
              <a:rPr lang="fr-FR">
                <a:sym typeface="Symbol" pitchFamily="18" charset="2"/>
              </a:rPr>
              <a:t> </a:t>
            </a:r>
            <a:r>
              <a:rPr lang="fr-FR"/>
              <a:t>(00</a:t>
            </a:r>
            <a:r>
              <a:rPr lang="fr-FR">
                <a:solidFill>
                  <a:srgbClr val="0000FF"/>
                </a:solidFill>
              </a:rPr>
              <a:t>2</a:t>
            </a:r>
            <a:r>
              <a:rPr lang="fr-FR" baseline="30000">
                <a:solidFill>
                  <a:srgbClr val="0000FF"/>
                </a:solidFill>
              </a:rPr>
              <a:t>1</a:t>
            </a:r>
            <a:r>
              <a:rPr lang="fr-FR">
                <a:solidFill>
                  <a:srgbClr val="0000FF"/>
                </a:solidFill>
              </a:rPr>
              <a:t>2</a:t>
            </a:r>
            <a:r>
              <a:rPr lang="fr-FR" baseline="30000">
                <a:solidFill>
                  <a:srgbClr val="0000FF"/>
                </a:solidFill>
              </a:rPr>
              <a:t>0</a:t>
            </a:r>
            <a:r>
              <a:rPr lang="fr-FR"/>
              <a:t>) </a:t>
            </a:r>
          </a:p>
        </p:txBody>
      </p:sp>
      <p:sp>
        <p:nvSpPr>
          <p:cNvPr id="73" name="Text Box 26"/>
          <p:cNvSpPr txBox="1">
            <a:spLocks noChangeArrowheads="1"/>
          </p:cNvSpPr>
          <p:nvPr/>
        </p:nvSpPr>
        <p:spPr bwMode="auto">
          <a:xfrm>
            <a:off x="471488" y="3421063"/>
            <a:ext cx="2319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(4)</a:t>
            </a:r>
            <a:r>
              <a:rPr lang="fr-FR" baseline="-25000"/>
              <a:t>5</a:t>
            </a:r>
            <a:r>
              <a:rPr lang="fr-FR"/>
              <a:t> = </a:t>
            </a:r>
            <a:r>
              <a:rPr lang="fr-FR">
                <a:solidFill>
                  <a:srgbClr val="FF0000"/>
                </a:solidFill>
              </a:rPr>
              <a:t>4</a:t>
            </a:r>
            <a:r>
              <a:rPr lang="fr-FR"/>
              <a:t>  </a:t>
            </a:r>
            <a:r>
              <a:rPr lang="fr-FR">
                <a:sym typeface="Symbol" pitchFamily="18" charset="2"/>
              </a:rPr>
              <a:t> </a:t>
            </a:r>
            <a:r>
              <a:rPr lang="fr-FR"/>
              <a:t>(0</a:t>
            </a:r>
            <a:r>
              <a:rPr lang="ar-DZ">
                <a:solidFill>
                  <a:srgbClr val="0000FF"/>
                </a:solidFill>
              </a:rPr>
              <a:t>2</a:t>
            </a:r>
            <a:r>
              <a:rPr lang="ar-DZ" baseline="30000">
                <a:solidFill>
                  <a:srgbClr val="0000FF"/>
                </a:solidFill>
              </a:rPr>
              <a:t>2</a:t>
            </a:r>
            <a:r>
              <a:rPr lang="ar-DZ"/>
              <a:t>00</a:t>
            </a:r>
            <a:r>
              <a:rPr lang="fr-FR"/>
              <a:t>) </a:t>
            </a:r>
          </a:p>
        </p:txBody>
      </p:sp>
      <p:sp>
        <p:nvSpPr>
          <p:cNvPr id="74" name="Text Box 27"/>
          <p:cNvSpPr txBox="1">
            <a:spLocks noChangeArrowheads="1"/>
          </p:cNvSpPr>
          <p:nvPr/>
        </p:nvSpPr>
        <p:spPr bwMode="auto">
          <a:xfrm>
            <a:off x="466725" y="3833813"/>
            <a:ext cx="3097213" cy="36671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/>
              <a:t>(5)</a:t>
            </a:r>
            <a:r>
              <a:rPr lang="fr-FR" baseline="-25000" dirty="0"/>
              <a:t>10</a:t>
            </a:r>
            <a:r>
              <a:rPr lang="fr-FR" dirty="0"/>
              <a:t> = 5 = </a:t>
            </a:r>
            <a:r>
              <a:rPr lang="fr-FR" dirty="0">
                <a:solidFill>
                  <a:srgbClr val="FF0000"/>
                </a:solidFill>
              </a:rPr>
              <a:t>4 + 1</a:t>
            </a:r>
            <a:r>
              <a:rPr lang="fr-FR" dirty="0"/>
              <a:t> </a:t>
            </a:r>
            <a:r>
              <a:rPr lang="fr-FR" dirty="0">
                <a:sym typeface="Symbol" pitchFamily="18" charset="2"/>
              </a:rPr>
              <a:t> </a:t>
            </a:r>
            <a:r>
              <a:rPr lang="fr-FR" dirty="0"/>
              <a:t>(0</a:t>
            </a:r>
            <a:r>
              <a:rPr lang="fr-FR" dirty="0">
                <a:solidFill>
                  <a:srgbClr val="0000FF"/>
                </a:solidFill>
              </a:rPr>
              <a:t>2</a:t>
            </a:r>
            <a:r>
              <a:rPr lang="fr-FR" baseline="30000" dirty="0">
                <a:solidFill>
                  <a:srgbClr val="0000FF"/>
                </a:solidFill>
              </a:rPr>
              <a:t>2</a:t>
            </a:r>
            <a:r>
              <a:rPr lang="fr-FR" dirty="0"/>
              <a:t>0</a:t>
            </a:r>
            <a:r>
              <a:rPr lang="fr-FR" dirty="0">
                <a:solidFill>
                  <a:srgbClr val="0000FF"/>
                </a:solidFill>
              </a:rPr>
              <a:t>2</a:t>
            </a:r>
            <a:r>
              <a:rPr lang="fr-FR" baseline="30000" dirty="0">
                <a:solidFill>
                  <a:srgbClr val="0000FF"/>
                </a:solidFill>
              </a:rPr>
              <a:t>0</a:t>
            </a:r>
            <a:r>
              <a:rPr lang="fr-FR" dirty="0"/>
              <a:t>) </a:t>
            </a:r>
          </a:p>
        </p:txBody>
      </p:sp>
      <p:sp>
        <p:nvSpPr>
          <p:cNvPr id="75" name="Text Box 28"/>
          <p:cNvSpPr txBox="1">
            <a:spLocks noChangeArrowheads="1"/>
          </p:cNvSpPr>
          <p:nvPr/>
        </p:nvSpPr>
        <p:spPr bwMode="auto">
          <a:xfrm>
            <a:off x="466725" y="423227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(6)</a:t>
            </a:r>
            <a:r>
              <a:rPr lang="fr-FR" baseline="-25000"/>
              <a:t>10</a:t>
            </a:r>
            <a:r>
              <a:rPr lang="fr-FR"/>
              <a:t> = 6 = </a:t>
            </a:r>
            <a:r>
              <a:rPr lang="fr-FR">
                <a:solidFill>
                  <a:srgbClr val="FF0000"/>
                </a:solidFill>
              </a:rPr>
              <a:t>4 + 2</a:t>
            </a:r>
            <a:r>
              <a:rPr lang="fr-FR"/>
              <a:t> </a:t>
            </a:r>
            <a:r>
              <a:rPr lang="fr-FR">
                <a:sym typeface="Symbol" pitchFamily="18" charset="2"/>
              </a:rPr>
              <a:t> </a:t>
            </a:r>
            <a:r>
              <a:rPr lang="fr-FR"/>
              <a:t>(0</a:t>
            </a:r>
            <a:r>
              <a:rPr lang="fr-FR">
                <a:solidFill>
                  <a:srgbClr val="0000FF"/>
                </a:solidFill>
              </a:rPr>
              <a:t>2</a:t>
            </a:r>
            <a:r>
              <a:rPr lang="fr-FR" baseline="30000">
                <a:solidFill>
                  <a:srgbClr val="0000FF"/>
                </a:solidFill>
              </a:rPr>
              <a:t>2</a:t>
            </a:r>
            <a:r>
              <a:rPr lang="fr-FR">
                <a:solidFill>
                  <a:srgbClr val="0000FF"/>
                </a:solidFill>
              </a:rPr>
              <a:t>2</a:t>
            </a:r>
            <a:r>
              <a:rPr lang="fr-FR" baseline="30000">
                <a:solidFill>
                  <a:srgbClr val="0000FF"/>
                </a:solidFill>
              </a:rPr>
              <a:t>1</a:t>
            </a:r>
            <a:r>
              <a:rPr lang="fr-FR"/>
              <a:t>0) </a:t>
            </a:r>
          </a:p>
        </p:txBody>
      </p:sp>
      <p:sp>
        <p:nvSpPr>
          <p:cNvPr id="76" name="Text Box 29"/>
          <p:cNvSpPr txBox="1">
            <a:spLocks noChangeArrowheads="1"/>
          </p:cNvSpPr>
          <p:nvPr/>
        </p:nvSpPr>
        <p:spPr bwMode="auto">
          <a:xfrm>
            <a:off x="466725" y="4611688"/>
            <a:ext cx="35290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(7)</a:t>
            </a:r>
            <a:r>
              <a:rPr lang="fr-FR" baseline="-25000"/>
              <a:t>10</a:t>
            </a:r>
            <a:r>
              <a:rPr lang="fr-FR"/>
              <a:t> = 7 = </a:t>
            </a:r>
            <a:r>
              <a:rPr lang="fr-FR">
                <a:solidFill>
                  <a:srgbClr val="FF0000"/>
                </a:solidFill>
              </a:rPr>
              <a:t>4 + 2 + 1</a:t>
            </a:r>
            <a:r>
              <a:rPr lang="fr-FR"/>
              <a:t> </a:t>
            </a:r>
            <a:r>
              <a:rPr lang="fr-FR">
                <a:sym typeface="Symbol" pitchFamily="18" charset="2"/>
              </a:rPr>
              <a:t> </a:t>
            </a:r>
            <a:r>
              <a:rPr lang="fr-FR"/>
              <a:t>(0</a:t>
            </a:r>
            <a:r>
              <a:rPr lang="fr-FR">
                <a:solidFill>
                  <a:srgbClr val="0000FF"/>
                </a:solidFill>
              </a:rPr>
              <a:t>2</a:t>
            </a:r>
            <a:r>
              <a:rPr lang="fr-FR" baseline="30000">
                <a:solidFill>
                  <a:srgbClr val="0000FF"/>
                </a:solidFill>
              </a:rPr>
              <a:t>2</a:t>
            </a:r>
            <a:r>
              <a:rPr lang="fr-FR">
                <a:solidFill>
                  <a:srgbClr val="0000FF"/>
                </a:solidFill>
              </a:rPr>
              <a:t>2</a:t>
            </a:r>
            <a:r>
              <a:rPr lang="fr-FR" baseline="30000">
                <a:solidFill>
                  <a:srgbClr val="0000FF"/>
                </a:solidFill>
              </a:rPr>
              <a:t>1</a:t>
            </a:r>
            <a:r>
              <a:rPr lang="fr-FR">
                <a:solidFill>
                  <a:srgbClr val="0000FF"/>
                </a:solidFill>
              </a:rPr>
              <a:t>2</a:t>
            </a:r>
            <a:r>
              <a:rPr lang="fr-FR" baseline="30000">
                <a:solidFill>
                  <a:srgbClr val="0000FF"/>
                </a:solidFill>
              </a:rPr>
              <a:t>0</a:t>
            </a:r>
            <a:r>
              <a:rPr lang="fr-FR"/>
              <a:t>) </a:t>
            </a:r>
          </a:p>
        </p:txBody>
      </p:sp>
      <p:sp>
        <p:nvSpPr>
          <p:cNvPr id="77" name="Text Box 30"/>
          <p:cNvSpPr txBox="1">
            <a:spLocks noChangeArrowheads="1"/>
          </p:cNvSpPr>
          <p:nvPr/>
        </p:nvSpPr>
        <p:spPr bwMode="auto">
          <a:xfrm>
            <a:off x="466725" y="4986338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(8)10 =</a:t>
            </a:r>
            <a:r>
              <a:rPr lang="fr-FR">
                <a:solidFill>
                  <a:srgbClr val="FF0000"/>
                </a:solidFill>
              </a:rPr>
              <a:t>8</a:t>
            </a:r>
            <a:r>
              <a:rPr lang="fr-FR"/>
              <a:t> </a:t>
            </a:r>
            <a:r>
              <a:rPr lang="fr-FR">
                <a:sym typeface="Symbol" pitchFamily="18" charset="2"/>
              </a:rPr>
              <a:t> </a:t>
            </a:r>
            <a:r>
              <a:rPr lang="fr-FR"/>
              <a:t>(</a:t>
            </a:r>
            <a:r>
              <a:rPr lang="fr-FR">
                <a:solidFill>
                  <a:srgbClr val="0000FF"/>
                </a:solidFill>
              </a:rPr>
              <a:t>2</a:t>
            </a:r>
            <a:r>
              <a:rPr lang="fr-FR" baseline="30000">
                <a:solidFill>
                  <a:srgbClr val="0000FF"/>
                </a:solidFill>
              </a:rPr>
              <a:t>3</a:t>
            </a:r>
            <a:r>
              <a:rPr lang="fr-FR"/>
              <a:t>000) </a:t>
            </a:r>
          </a:p>
        </p:txBody>
      </p:sp>
      <p:sp>
        <p:nvSpPr>
          <p:cNvPr id="78" name="Text Box 32"/>
          <p:cNvSpPr txBox="1">
            <a:spLocks noChangeArrowheads="1"/>
          </p:cNvSpPr>
          <p:nvPr/>
        </p:nvSpPr>
        <p:spPr bwMode="auto">
          <a:xfrm>
            <a:off x="468313" y="5354638"/>
            <a:ext cx="3240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(9)</a:t>
            </a:r>
            <a:r>
              <a:rPr lang="fr-FR" baseline="-25000"/>
              <a:t>10</a:t>
            </a:r>
            <a:r>
              <a:rPr lang="fr-FR"/>
              <a:t> = 9 = </a:t>
            </a:r>
            <a:r>
              <a:rPr lang="fr-FR">
                <a:solidFill>
                  <a:srgbClr val="FF0000"/>
                </a:solidFill>
              </a:rPr>
              <a:t>8 + 1</a:t>
            </a:r>
            <a:r>
              <a:rPr lang="fr-FR"/>
              <a:t> </a:t>
            </a:r>
            <a:r>
              <a:rPr lang="fr-FR">
                <a:sym typeface="Symbol" pitchFamily="18" charset="2"/>
              </a:rPr>
              <a:t> </a:t>
            </a:r>
            <a:r>
              <a:rPr lang="fr-FR"/>
              <a:t>(</a:t>
            </a:r>
            <a:r>
              <a:rPr lang="fr-FR">
                <a:solidFill>
                  <a:srgbClr val="0000FF"/>
                </a:solidFill>
              </a:rPr>
              <a:t>2</a:t>
            </a:r>
            <a:r>
              <a:rPr lang="fr-FR" baseline="30000">
                <a:solidFill>
                  <a:srgbClr val="0000FF"/>
                </a:solidFill>
              </a:rPr>
              <a:t>3</a:t>
            </a:r>
            <a:r>
              <a:rPr lang="fr-FR"/>
              <a:t>00</a:t>
            </a:r>
            <a:r>
              <a:rPr lang="fr-FR">
                <a:solidFill>
                  <a:srgbClr val="0000FF"/>
                </a:solidFill>
              </a:rPr>
              <a:t>2</a:t>
            </a:r>
            <a:r>
              <a:rPr lang="fr-FR" baseline="30000">
                <a:solidFill>
                  <a:srgbClr val="0000FF"/>
                </a:solidFill>
              </a:rPr>
              <a:t>0</a:t>
            </a:r>
            <a:r>
              <a:rPr lang="fr-FR"/>
              <a:t>) </a:t>
            </a:r>
          </a:p>
        </p:txBody>
      </p:sp>
      <p:sp>
        <p:nvSpPr>
          <p:cNvPr id="79" name="Text Box 34"/>
          <p:cNvSpPr txBox="1">
            <a:spLocks noChangeArrowheads="1"/>
          </p:cNvSpPr>
          <p:nvPr/>
        </p:nvSpPr>
        <p:spPr bwMode="auto">
          <a:xfrm>
            <a:off x="3836042" y="2635250"/>
            <a:ext cx="1150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/>
              <a:t>= (00</a:t>
            </a:r>
            <a:r>
              <a:rPr lang="fr-FR" dirty="0">
                <a:solidFill>
                  <a:srgbClr val="FF0000"/>
                </a:solidFill>
              </a:rPr>
              <a:t>1</a:t>
            </a:r>
            <a:r>
              <a:rPr lang="fr-FR" dirty="0"/>
              <a:t>0)</a:t>
            </a:r>
            <a:r>
              <a:rPr lang="fr-FR" baseline="-25000" dirty="0"/>
              <a:t>2</a:t>
            </a:r>
            <a:endParaRPr lang="fr-FR" dirty="0"/>
          </a:p>
        </p:txBody>
      </p:sp>
      <p:sp>
        <p:nvSpPr>
          <p:cNvPr id="80" name="Text Box 35"/>
          <p:cNvSpPr txBox="1">
            <a:spLocks noChangeArrowheads="1"/>
          </p:cNvSpPr>
          <p:nvPr/>
        </p:nvSpPr>
        <p:spPr bwMode="auto">
          <a:xfrm>
            <a:off x="3843972" y="3048000"/>
            <a:ext cx="11509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= (00</a:t>
            </a:r>
            <a:r>
              <a:rPr lang="fr-FR">
                <a:solidFill>
                  <a:srgbClr val="FF0000"/>
                </a:solidFill>
              </a:rPr>
              <a:t>11</a:t>
            </a:r>
            <a:r>
              <a:rPr lang="fr-FR"/>
              <a:t>)</a:t>
            </a:r>
            <a:r>
              <a:rPr lang="fr-FR" baseline="-25000"/>
              <a:t>2</a:t>
            </a:r>
            <a:endParaRPr lang="fr-FR"/>
          </a:p>
        </p:txBody>
      </p:sp>
      <p:sp>
        <p:nvSpPr>
          <p:cNvPr id="81" name="Text Box 36"/>
          <p:cNvSpPr txBox="1">
            <a:spLocks noChangeArrowheads="1"/>
          </p:cNvSpPr>
          <p:nvPr/>
        </p:nvSpPr>
        <p:spPr bwMode="auto">
          <a:xfrm>
            <a:off x="3836042" y="3460750"/>
            <a:ext cx="1150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= (0</a:t>
            </a:r>
            <a:r>
              <a:rPr lang="fr-FR">
                <a:solidFill>
                  <a:srgbClr val="FF0000"/>
                </a:solidFill>
              </a:rPr>
              <a:t>1</a:t>
            </a:r>
            <a:r>
              <a:rPr lang="fr-FR"/>
              <a:t>00)</a:t>
            </a:r>
            <a:r>
              <a:rPr lang="fr-FR" baseline="-25000"/>
              <a:t>2</a:t>
            </a:r>
            <a:endParaRPr lang="fr-FR"/>
          </a:p>
        </p:txBody>
      </p:sp>
      <p:sp>
        <p:nvSpPr>
          <p:cNvPr id="82" name="Text Box 37"/>
          <p:cNvSpPr txBox="1">
            <a:spLocks noChangeArrowheads="1"/>
          </p:cNvSpPr>
          <p:nvPr/>
        </p:nvSpPr>
        <p:spPr bwMode="auto">
          <a:xfrm>
            <a:off x="3836042" y="3836679"/>
            <a:ext cx="1150938" cy="36671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/>
              <a:t>= (0</a:t>
            </a:r>
            <a:r>
              <a:rPr lang="fr-FR" dirty="0">
                <a:solidFill>
                  <a:srgbClr val="FF0000"/>
                </a:solidFill>
              </a:rPr>
              <a:t>1</a:t>
            </a:r>
            <a:r>
              <a:rPr lang="fr-FR" dirty="0"/>
              <a:t>0</a:t>
            </a:r>
            <a:r>
              <a:rPr lang="fr-FR" dirty="0">
                <a:solidFill>
                  <a:srgbClr val="FF0000"/>
                </a:solidFill>
              </a:rPr>
              <a:t>1</a:t>
            </a:r>
            <a:r>
              <a:rPr lang="fr-FR" dirty="0"/>
              <a:t>)</a:t>
            </a:r>
            <a:r>
              <a:rPr lang="fr-FR" baseline="-25000" dirty="0"/>
              <a:t>2</a:t>
            </a:r>
            <a:endParaRPr lang="fr-FR" dirty="0"/>
          </a:p>
        </p:txBody>
      </p:sp>
      <p:sp>
        <p:nvSpPr>
          <p:cNvPr id="83" name="Text Box 38"/>
          <p:cNvSpPr txBox="1">
            <a:spLocks noChangeArrowheads="1"/>
          </p:cNvSpPr>
          <p:nvPr/>
        </p:nvSpPr>
        <p:spPr bwMode="auto">
          <a:xfrm>
            <a:off x="3836043" y="4265613"/>
            <a:ext cx="11509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= (0</a:t>
            </a:r>
            <a:r>
              <a:rPr lang="fr-FR">
                <a:solidFill>
                  <a:srgbClr val="FF0000"/>
                </a:solidFill>
              </a:rPr>
              <a:t>11</a:t>
            </a:r>
            <a:r>
              <a:rPr lang="fr-FR"/>
              <a:t>0)</a:t>
            </a:r>
            <a:r>
              <a:rPr lang="fr-FR" baseline="-25000"/>
              <a:t>2</a:t>
            </a:r>
            <a:endParaRPr lang="fr-FR"/>
          </a:p>
        </p:txBody>
      </p:sp>
      <p:sp>
        <p:nvSpPr>
          <p:cNvPr id="84" name="Text Box 39"/>
          <p:cNvSpPr txBox="1">
            <a:spLocks noChangeArrowheads="1"/>
          </p:cNvSpPr>
          <p:nvPr/>
        </p:nvSpPr>
        <p:spPr bwMode="auto">
          <a:xfrm>
            <a:off x="3832225" y="4641850"/>
            <a:ext cx="1150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= (0</a:t>
            </a:r>
            <a:r>
              <a:rPr lang="fr-FR">
                <a:solidFill>
                  <a:srgbClr val="FF0000"/>
                </a:solidFill>
              </a:rPr>
              <a:t>111</a:t>
            </a:r>
            <a:r>
              <a:rPr lang="fr-FR"/>
              <a:t>)</a:t>
            </a:r>
            <a:r>
              <a:rPr lang="fr-FR" baseline="-25000"/>
              <a:t>2</a:t>
            </a:r>
            <a:endParaRPr lang="fr-FR"/>
          </a:p>
        </p:txBody>
      </p:sp>
      <p:sp>
        <p:nvSpPr>
          <p:cNvPr id="85" name="Text Box 40"/>
          <p:cNvSpPr txBox="1">
            <a:spLocks noChangeArrowheads="1"/>
          </p:cNvSpPr>
          <p:nvPr/>
        </p:nvSpPr>
        <p:spPr bwMode="auto">
          <a:xfrm>
            <a:off x="3849691" y="5019675"/>
            <a:ext cx="11509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= (</a:t>
            </a:r>
            <a:r>
              <a:rPr lang="fr-FR">
                <a:solidFill>
                  <a:srgbClr val="FF0000"/>
                </a:solidFill>
              </a:rPr>
              <a:t>1</a:t>
            </a:r>
            <a:r>
              <a:rPr lang="fr-FR"/>
              <a:t>000)</a:t>
            </a:r>
            <a:r>
              <a:rPr lang="fr-FR" baseline="-25000"/>
              <a:t>2</a:t>
            </a:r>
            <a:endParaRPr lang="fr-FR"/>
          </a:p>
        </p:txBody>
      </p:sp>
      <p:sp>
        <p:nvSpPr>
          <p:cNvPr id="86" name="Text Box 41"/>
          <p:cNvSpPr txBox="1">
            <a:spLocks noChangeArrowheads="1"/>
          </p:cNvSpPr>
          <p:nvPr/>
        </p:nvSpPr>
        <p:spPr bwMode="auto">
          <a:xfrm>
            <a:off x="3849691" y="5367338"/>
            <a:ext cx="11509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= (</a:t>
            </a:r>
            <a:r>
              <a:rPr lang="fr-FR">
                <a:solidFill>
                  <a:srgbClr val="FF0000"/>
                </a:solidFill>
              </a:rPr>
              <a:t>1</a:t>
            </a:r>
            <a:r>
              <a:rPr lang="fr-FR"/>
              <a:t>00</a:t>
            </a:r>
            <a:r>
              <a:rPr lang="fr-FR">
                <a:solidFill>
                  <a:srgbClr val="FF0000"/>
                </a:solidFill>
              </a:rPr>
              <a:t>1</a:t>
            </a:r>
            <a:r>
              <a:rPr lang="fr-FR"/>
              <a:t>)</a:t>
            </a:r>
            <a:r>
              <a:rPr lang="fr-FR" baseline="-25000"/>
              <a:t>2</a:t>
            </a:r>
            <a:endParaRPr lang="fr-FR"/>
          </a:p>
        </p:txBody>
      </p:sp>
      <p:sp>
        <p:nvSpPr>
          <p:cNvPr id="87" name="Text Box 42"/>
          <p:cNvSpPr txBox="1">
            <a:spLocks noChangeArrowheads="1"/>
          </p:cNvSpPr>
          <p:nvPr/>
        </p:nvSpPr>
        <p:spPr bwMode="auto">
          <a:xfrm>
            <a:off x="3849691" y="1927225"/>
            <a:ext cx="11509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/>
              <a:t>= (000</a:t>
            </a:r>
            <a:r>
              <a:rPr lang="fr-FR" dirty="0">
                <a:solidFill>
                  <a:srgbClr val="FF0000"/>
                </a:solidFill>
              </a:rPr>
              <a:t>0</a:t>
            </a:r>
            <a:r>
              <a:rPr lang="fr-FR" dirty="0"/>
              <a:t>)</a:t>
            </a:r>
            <a:r>
              <a:rPr lang="fr-FR" baseline="-25000" dirty="0"/>
              <a:t>2</a:t>
            </a:r>
            <a:endParaRPr lang="fr-FR" dirty="0"/>
          </a:p>
        </p:txBody>
      </p:sp>
      <p:sp>
        <p:nvSpPr>
          <p:cNvPr id="88" name="Text Box 43"/>
          <p:cNvSpPr txBox="1">
            <a:spLocks noChangeArrowheads="1"/>
          </p:cNvSpPr>
          <p:nvPr/>
        </p:nvSpPr>
        <p:spPr bwMode="auto">
          <a:xfrm>
            <a:off x="468313" y="1927225"/>
            <a:ext cx="25923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/>
              <a:t>(0)</a:t>
            </a:r>
            <a:r>
              <a:rPr lang="fr-FR" baseline="-25000" dirty="0"/>
              <a:t>10</a:t>
            </a:r>
            <a:r>
              <a:rPr lang="fr-FR" dirty="0"/>
              <a:t> = </a:t>
            </a:r>
            <a:r>
              <a:rPr lang="fr-FR" dirty="0">
                <a:solidFill>
                  <a:srgbClr val="FF0000"/>
                </a:solidFill>
              </a:rPr>
              <a:t>0</a:t>
            </a:r>
            <a:r>
              <a:rPr lang="fr-FR" dirty="0"/>
              <a:t> </a:t>
            </a:r>
            <a:r>
              <a:rPr lang="fr-FR" dirty="0">
                <a:sym typeface="Symbol" pitchFamily="18" charset="2"/>
              </a:rPr>
              <a:t> </a:t>
            </a:r>
            <a:r>
              <a:rPr lang="fr-FR" dirty="0"/>
              <a:t>(000</a:t>
            </a:r>
            <a:r>
              <a:rPr lang="ar-DZ" dirty="0">
                <a:solidFill>
                  <a:srgbClr val="0000FF"/>
                </a:solidFill>
              </a:rPr>
              <a:t>0</a:t>
            </a:r>
            <a:r>
              <a:rPr lang="fr-FR" dirty="0"/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 animBg="1"/>
      <p:bldP spid="59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 animBg="1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 animBg="1"/>
      <p:bldP spid="83" grpId="0"/>
      <p:bldP spid="84" grpId="0"/>
      <p:bldP spid="85" grpId="0"/>
      <p:bldP spid="86" grpId="0"/>
      <p:bldP spid="87" grpId="0"/>
      <p:bldP spid="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5686425" y="255588"/>
            <a:ext cx="34194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4 ـ العمليات الحسابية في النظام الثنائي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6721475" y="614363"/>
            <a:ext cx="20066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ـ الجمع المنطقي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  </a:t>
            </a:r>
          </a:p>
        </p:txBody>
      </p:sp>
      <p:sp>
        <p:nvSpPr>
          <p:cNvPr id="17637" name="Rectangle 229"/>
          <p:cNvSpPr>
            <a:spLocks noChangeArrowheads="1"/>
          </p:cNvSpPr>
          <p:nvPr/>
        </p:nvSpPr>
        <p:spPr bwMode="auto">
          <a:xfrm>
            <a:off x="933450" y="719138"/>
            <a:ext cx="28638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FF0000"/>
                </a:solidFill>
              </a:rPr>
              <a:t>0    +     0    =      0           0</a:t>
            </a:r>
            <a:endParaRPr lang="fr-FR" b="1">
              <a:solidFill>
                <a:srgbClr val="FF0000"/>
              </a:solidFill>
            </a:endParaRPr>
          </a:p>
        </p:txBody>
      </p:sp>
      <p:sp>
        <p:nvSpPr>
          <p:cNvPr id="17638" name="Rectangle 230"/>
          <p:cNvSpPr>
            <a:spLocks noChangeArrowheads="1"/>
          </p:cNvSpPr>
          <p:nvPr/>
        </p:nvSpPr>
        <p:spPr bwMode="auto">
          <a:xfrm>
            <a:off x="930275" y="1077913"/>
            <a:ext cx="28638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FF0000"/>
                </a:solidFill>
              </a:rPr>
              <a:t>1    +     0     =     1           0</a:t>
            </a:r>
            <a:endParaRPr lang="fr-FR" b="1">
              <a:solidFill>
                <a:srgbClr val="FF0000"/>
              </a:solidFill>
            </a:endParaRPr>
          </a:p>
        </p:txBody>
      </p:sp>
      <p:sp>
        <p:nvSpPr>
          <p:cNvPr id="17639" name="Rectangle 231"/>
          <p:cNvSpPr>
            <a:spLocks noChangeArrowheads="1"/>
          </p:cNvSpPr>
          <p:nvPr/>
        </p:nvSpPr>
        <p:spPr bwMode="auto">
          <a:xfrm>
            <a:off x="925512" y="1404938"/>
            <a:ext cx="314642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DZ" b="1" dirty="0">
                <a:solidFill>
                  <a:srgbClr val="FF0000"/>
                </a:solidFill>
              </a:rPr>
              <a:t>0 </a:t>
            </a:r>
            <a:r>
              <a:rPr lang="ar-DZ" b="1" dirty="0" smtClean="0">
                <a:solidFill>
                  <a:srgbClr val="FF0000"/>
                </a:solidFill>
              </a:rPr>
              <a:t>   +     1     </a:t>
            </a:r>
            <a:r>
              <a:rPr lang="ar-DZ" b="1" dirty="0">
                <a:solidFill>
                  <a:srgbClr val="FF0000"/>
                </a:solidFill>
              </a:rPr>
              <a:t>=     1           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640" name="Rectangle 232"/>
          <p:cNvSpPr>
            <a:spLocks noChangeArrowheads="1"/>
          </p:cNvSpPr>
          <p:nvPr/>
        </p:nvSpPr>
        <p:spPr bwMode="auto">
          <a:xfrm>
            <a:off x="857224" y="1727200"/>
            <a:ext cx="29908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dirty="0">
                <a:solidFill>
                  <a:srgbClr val="FF0000"/>
                </a:solidFill>
              </a:rPr>
              <a:t> </a:t>
            </a:r>
            <a:r>
              <a:rPr lang="ar-DZ" b="1" dirty="0">
                <a:solidFill>
                  <a:srgbClr val="FF0000"/>
                </a:solidFill>
              </a:rPr>
              <a:t>1  </a:t>
            </a:r>
            <a:r>
              <a:rPr lang="ar-DZ" b="1" dirty="0" smtClean="0">
                <a:solidFill>
                  <a:srgbClr val="FF0000"/>
                </a:solidFill>
              </a:rPr>
              <a:t>  </a:t>
            </a:r>
            <a:r>
              <a:rPr lang="ar-DZ" b="1" dirty="0">
                <a:solidFill>
                  <a:srgbClr val="FF0000"/>
                </a:solidFill>
              </a:rPr>
              <a:t>+     1     =     0           1</a:t>
            </a:r>
            <a:r>
              <a:rPr lang="ar-DZ" dirty="0">
                <a:solidFill>
                  <a:srgbClr val="FF0000"/>
                </a:solidFill>
              </a:rPr>
              <a:t>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641" name="Rectangle 233"/>
          <p:cNvSpPr>
            <a:spLocks noChangeArrowheads="1"/>
          </p:cNvSpPr>
          <p:nvPr/>
        </p:nvSpPr>
        <p:spPr bwMode="auto">
          <a:xfrm>
            <a:off x="3124200" y="430213"/>
            <a:ext cx="7270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العدد 1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7642" name="Rectangle 234"/>
          <p:cNvSpPr>
            <a:spLocks noChangeArrowheads="1"/>
          </p:cNvSpPr>
          <p:nvPr/>
        </p:nvSpPr>
        <p:spPr bwMode="auto">
          <a:xfrm>
            <a:off x="2339975" y="449263"/>
            <a:ext cx="7270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العدد 2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7643" name="Rectangle 235"/>
          <p:cNvSpPr>
            <a:spLocks noChangeArrowheads="1"/>
          </p:cNvSpPr>
          <p:nvPr/>
        </p:nvSpPr>
        <p:spPr bwMode="auto">
          <a:xfrm>
            <a:off x="1547813" y="463550"/>
            <a:ext cx="76041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 النتيجة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7644" name="Rectangle 236"/>
          <p:cNvSpPr>
            <a:spLocks noChangeArrowheads="1"/>
          </p:cNvSpPr>
          <p:nvPr/>
        </p:nvSpPr>
        <p:spPr bwMode="auto">
          <a:xfrm>
            <a:off x="725488" y="476250"/>
            <a:ext cx="6778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الباقي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7684" name="Rectangle 276"/>
          <p:cNvSpPr>
            <a:spLocks noChangeArrowheads="1"/>
          </p:cNvSpPr>
          <p:nvPr/>
        </p:nvSpPr>
        <p:spPr bwMode="auto">
          <a:xfrm>
            <a:off x="4859338" y="1341438"/>
            <a:ext cx="30543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b="1" dirty="0">
                <a:solidFill>
                  <a:schemeClr val="folHlink"/>
                </a:solidFill>
                <a:cs typeface="Arabic Transparent" pitchFamily="2" charset="-78"/>
              </a:rPr>
              <a:t>الجمع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: في عملية الجمع يظهر الباقي</a:t>
            </a:r>
            <a:r>
              <a:rPr lang="ar-DZ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17685" name="Rectangle 277"/>
          <p:cNvSpPr>
            <a:spLocks noChangeArrowheads="1"/>
          </p:cNvSpPr>
          <p:nvPr/>
        </p:nvSpPr>
        <p:spPr bwMode="auto">
          <a:xfrm>
            <a:off x="8324850" y="2752725"/>
            <a:ext cx="4984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ar-DZ" b="1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17686" name="Rectangle 278"/>
          <p:cNvSpPr>
            <a:spLocks noChangeArrowheads="1"/>
          </p:cNvSpPr>
          <p:nvPr/>
        </p:nvSpPr>
        <p:spPr bwMode="auto">
          <a:xfrm>
            <a:off x="5003800" y="2708275"/>
            <a:ext cx="31908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400" b="1" dirty="0">
                <a:solidFill>
                  <a:schemeClr val="tx1"/>
                </a:solidFill>
              </a:rPr>
              <a:t>10101001</a:t>
            </a:r>
            <a:r>
              <a:rPr lang="fr-FR" sz="2400" b="1" dirty="0">
                <a:solidFill>
                  <a:schemeClr val="tx1"/>
                </a:solidFill>
              </a:rPr>
              <a:t>  </a:t>
            </a:r>
            <a:r>
              <a:rPr lang="ar-DZ" sz="2400" b="1" dirty="0">
                <a:solidFill>
                  <a:schemeClr val="tx1"/>
                </a:solidFill>
              </a:rPr>
              <a:t>+ 1111 = ؟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687" name="Rectangle 279"/>
          <p:cNvSpPr>
            <a:spLocks noChangeArrowheads="1"/>
          </p:cNvSpPr>
          <p:nvPr/>
        </p:nvSpPr>
        <p:spPr bwMode="auto">
          <a:xfrm>
            <a:off x="1042988" y="2995613"/>
            <a:ext cx="1987550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3200" dirty="0">
                <a:solidFill>
                  <a:schemeClr val="tx1"/>
                </a:solidFill>
              </a:rPr>
              <a:t>10101001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17688" name="Rectangle 280"/>
          <p:cNvSpPr>
            <a:spLocks noChangeArrowheads="1"/>
          </p:cNvSpPr>
          <p:nvPr/>
        </p:nvSpPr>
        <p:spPr bwMode="auto">
          <a:xfrm>
            <a:off x="1951038" y="3408363"/>
            <a:ext cx="1085850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3200">
                <a:solidFill>
                  <a:schemeClr val="tx1"/>
                </a:solidFill>
              </a:rPr>
              <a:t>1111</a:t>
            </a:r>
            <a:endParaRPr lang="fr-FR" sz="3200">
              <a:solidFill>
                <a:schemeClr val="tx1"/>
              </a:solidFill>
            </a:endParaRPr>
          </a:p>
        </p:txBody>
      </p:sp>
      <p:sp>
        <p:nvSpPr>
          <p:cNvPr id="17689" name="Rectangle 281"/>
          <p:cNvSpPr>
            <a:spLocks noChangeArrowheads="1"/>
          </p:cNvSpPr>
          <p:nvPr/>
        </p:nvSpPr>
        <p:spPr bwMode="auto">
          <a:xfrm>
            <a:off x="766763" y="3389313"/>
            <a:ext cx="422275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3200">
                <a:solidFill>
                  <a:schemeClr val="tx1"/>
                </a:solidFill>
              </a:rPr>
              <a:t>+</a:t>
            </a:r>
            <a:endParaRPr lang="fr-FR" sz="3200">
              <a:solidFill>
                <a:schemeClr val="tx1"/>
              </a:solidFill>
            </a:endParaRPr>
          </a:p>
        </p:txBody>
      </p:sp>
      <p:sp>
        <p:nvSpPr>
          <p:cNvPr id="17690" name="Line 282"/>
          <p:cNvSpPr>
            <a:spLocks noChangeShapeType="1"/>
          </p:cNvSpPr>
          <p:nvPr/>
        </p:nvSpPr>
        <p:spPr bwMode="auto">
          <a:xfrm>
            <a:off x="985838" y="4105275"/>
            <a:ext cx="1979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691" name="Line 283"/>
          <p:cNvSpPr>
            <a:spLocks noChangeShapeType="1"/>
          </p:cNvSpPr>
          <p:nvPr/>
        </p:nvSpPr>
        <p:spPr bwMode="auto">
          <a:xfrm>
            <a:off x="2838388" y="3028950"/>
            <a:ext cx="0" cy="936625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692" name="Rectangle 284"/>
          <p:cNvSpPr>
            <a:spLocks noChangeArrowheads="1"/>
          </p:cNvSpPr>
          <p:nvPr/>
        </p:nvSpPr>
        <p:spPr bwMode="auto">
          <a:xfrm>
            <a:off x="2638425" y="4043363"/>
            <a:ext cx="409575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3200">
                <a:solidFill>
                  <a:schemeClr val="tx1"/>
                </a:solidFill>
              </a:rPr>
              <a:t>0</a:t>
            </a:r>
            <a:endParaRPr lang="fr-FR" sz="3200">
              <a:solidFill>
                <a:schemeClr val="tx1"/>
              </a:solidFill>
            </a:endParaRPr>
          </a:p>
        </p:txBody>
      </p:sp>
      <p:sp>
        <p:nvSpPr>
          <p:cNvPr id="17693" name="Rectangle 285"/>
          <p:cNvSpPr>
            <a:spLocks noChangeArrowheads="1"/>
          </p:cNvSpPr>
          <p:nvPr/>
        </p:nvSpPr>
        <p:spPr bwMode="auto">
          <a:xfrm>
            <a:off x="2479675" y="267493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 b="1">
                <a:solidFill>
                  <a:srgbClr val="FF3300"/>
                </a:solidFill>
              </a:rPr>
              <a:t>1</a:t>
            </a:r>
            <a:endParaRPr lang="fr-FR" sz="2400" b="1">
              <a:solidFill>
                <a:srgbClr val="FF3300"/>
              </a:solidFill>
            </a:endParaRPr>
          </a:p>
        </p:txBody>
      </p:sp>
      <p:sp>
        <p:nvSpPr>
          <p:cNvPr id="17694" name="Rectangle 286"/>
          <p:cNvSpPr>
            <a:spLocks noChangeArrowheads="1"/>
          </p:cNvSpPr>
          <p:nvPr/>
        </p:nvSpPr>
        <p:spPr bwMode="auto">
          <a:xfrm>
            <a:off x="2422525" y="4048125"/>
            <a:ext cx="409575" cy="5794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3200">
                <a:solidFill>
                  <a:schemeClr val="tx1"/>
                </a:solidFill>
              </a:rPr>
              <a:t>0</a:t>
            </a:r>
            <a:endParaRPr lang="fr-FR" sz="3200">
              <a:solidFill>
                <a:schemeClr val="tx1"/>
              </a:solidFill>
            </a:endParaRPr>
          </a:p>
        </p:txBody>
      </p:sp>
      <p:sp>
        <p:nvSpPr>
          <p:cNvPr id="17695" name="Line 287"/>
          <p:cNvSpPr>
            <a:spLocks noChangeShapeType="1"/>
          </p:cNvSpPr>
          <p:nvPr/>
        </p:nvSpPr>
        <p:spPr bwMode="auto">
          <a:xfrm>
            <a:off x="2657475" y="2574925"/>
            <a:ext cx="0" cy="179388"/>
          </a:xfrm>
          <a:prstGeom prst="line">
            <a:avLst/>
          </a:prstGeom>
          <a:noFill/>
          <a:ln w="9525">
            <a:solidFill>
              <a:srgbClr val="99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696" name="Line 288"/>
          <p:cNvSpPr>
            <a:spLocks noChangeShapeType="1"/>
          </p:cNvSpPr>
          <p:nvPr/>
        </p:nvSpPr>
        <p:spPr bwMode="auto">
          <a:xfrm>
            <a:off x="2662238" y="2578100"/>
            <a:ext cx="647700" cy="0"/>
          </a:xfrm>
          <a:prstGeom prst="line">
            <a:avLst/>
          </a:prstGeom>
          <a:noFill/>
          <a:ln w="9525">
            <a:solidFill>
              <a:srgbClr val="99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697" name="Line 289"/>
          <p:cNvSpPr>
            <a:spLocks noChangeShapeType="1"/>
          </p:cNvSpPr>
          <p:nvPr/>
        </p:nvSpPr>
        <p:spPr bwMode="auto">
          <a:xfrm>
            <a:off x="3306763" y="2574925"/>
            <a:ext cx="0" cy="1727200"/>
          </a:xfrm>
          <a:prstGeom prst="line">
            <a:avLst/>
          </a:prstGeom>
          <a:noFill/>
          <a:ln w="9525">
            <a:solidFill>
              <a:srgbClr val="99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698" name="Line 290"/>
          <p:cNvSpPr>
            <a:spLocks noChangeShapeType="1"/>
          </p:cNvSpPr>
          <p:nvPr/>
        </p:nvSpPr>
        <p:spPr bwMode="auto">
          <a:xfrm flipH="1">
            <a:off x="3017838" y="4302125"/>
            <a:ext cx="288925" cy="0"/>
          </a:xfrm>
          <a:prstGeom prst="line">
            <a:avLst/>
          </a:prstGeom>
          <a:noFill/>
          <a:ln w="9525">
            <a:solidFill>
              <a:srgbClr val="99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699" name="Line 291"/>
          <p:cNvSpPr>
            <a:spLocks noChangeShapeType="1"/>
          </p:cNvSpPr>
          <p:nvPr/>
        </p:nvSpPr>
        <p:spPr bwMode="auto">
          <a:xfrm>
            <a:off x="2625383" y="3003550"/>
            <a:ext cx="0" cy="936625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700" name="Line 292"/>
          <p:cNvSpPr>
            <a:spLocks noChangeShapeType="1"/>
          </p:cNvSpPr>
          <p:nvPr/>
        </p:nvSpPr>
        <p:spPr bwMode="auto">
          <a:xfrm>
            <a:off x="2396503" y="2603843"/>
            <a:ext cx="0" cy="144000"/>
          </a:xfrm>
          <a:prstGeom prst="line">
            <a:avLst/>
          </a:prstGeom>
          <a:noFill/>
          <a:ln w="9525">
            <a:solidFill>
              <a:srgbClr val="99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701" name="Line 293"/>
          <p:cNvSpPr>
            <a:spLocks noChangeShapeType="1"/>
          </p:cNvSpPr>
          <p:nvPr/>
        </p:nvSpPr>
        <p:spPr bwMode="auto">
          <a:xfrm>
            <a:off x="2405063" y="2603843"/>
            <a:ext cx="1079500" cy="0"/>
          </a:xfrm>
          <a:prstGeom prst="line">
            <a:avLst/>
          </a:prstGeom>
          <a:noFill/>
          <a:ln w="9525">
            <a:solidFill>
              <a:srgbClr val="99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702" name="Line 294"/>
          <p:cNvSpPr>
            <a:spLocks noChangeShapeType="1"/>
          </p:cNvSpPr>
          <p:nvPr/>
        </p:nvSpPr>
        <p:spPr bwMode="auto">
          <a:xfrm>
            <a:off x="3484563" y="2608263"/>
            <a:ext cx="0" cy="1727200"/>
          </a:xfrm>
          <a:prstGeom prst="line">
            <a:avLst/>
          </a:prstGeom>
          <a:noFill/>
          <a:ln w="9525">
            <a:solidFill>
              <a:srgbClr val="99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703" name="Line 295"/>
          <p:cNvSpPr>
            <a:spLocks noChangeShapeType="1"/>
          </p:cNvSpPr>
          <p:nvPr/>
        </p:nvSpPr>
        <p:spPr bwMode="auto">
          <a:xfrm flipH="1">
            <a:off x="2718765" y="4337050"/>
            <a:ext cx="755650" cy="0"/>
          </a:xfrm>
          <a:prstGeom prst="line">
            <a:avLst/>
          </a:prstGeom>
          <a:noFill/>
          <a:ln w="9525">
            <a:solidFill>
              <a:srgbClr val="99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704" name="Rectangle 296"/>
          <p:cNvSpPr>
            <a:spLocks noChangeArrowheads="1"/>
          </p:cNvSpPr>
          <p:nvPr/>
        </p:nvSpPr>
        <p:spPr bwMode="auto">
          <a:xfrm>
            <a:off x="2208213" y="268128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 b="1">
                <a:solidFill>
                  <a:srgbClr val="FF3300"/>
                </a:solidFill>
              </a:rPr>
              <a:t>1</a:t>
            </a:r>
            <a:endParaRPr lang="fr-FR" sz="2400" b="1">
              <a:solidFill>
                <a:srgbClr val="FF3300"/>
              </a:solidFill>
            </a:endParaRPr>
          </a:p>
        </p:txBody>
      </p:sp>
      <p:sp>
        <p:nvSpPr>
          <p:cNvPr id="17705" name="Line 297"/>
          <p:cNvSpPr>
            <a:spLocks noChangeShapeType="1"/>
          </p:cNvSpPr>
          <p:nvPr/>
        </p:nvSpPr>
        <p:spPr bwMode="auto">
          <a:xfrm>
            <a:off x="2386293" y="3074988"/>
            <a:ext cx="0" cy="936625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706" name="Rectangle 298"/>
          <p:cNvSpPr>
            <a:spLocks noChangeArrowheads="1"/>
          </p:cNvSpPr>
          <p:nvPr/>
        </p:nvSpPr>
        <p:spPr bwMode="auto">
          <a:xfrm>
            <a:off x="2184400" y="4049713"/>
            <a:ext cx="409575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3200">
                <a:solidFill>
                  <a:schemeClr val="tx1"/>
                </a:solidFill>
              </a:rPr>
              <a:t>0</a:t>
            </a:r>
            <a:endParaRPr lang="fr-FR" sz="3200">
              <a:solidFill>
                <a:schemeClr val="tx1"/>
              </a:solidFill>
            </a:endParaRPr>
          </a:p>
        </p:txBody>
      </p:sp>
      <p:sp>
        <p:nvSpPr>
          <p:cNvPr id="17707" name="Rectangle 299"/>
          <p:cNvSpPr>
            <a:spLocks noChangeArrowheads="1"/>
          </p:cNvSpPr>
          <p:nvPr/>
        </p:nvSpPr>
        <p:spPr bwMode="auto">
          <a:xfrm>
            <a:off x="1960563" y="4059238"/>
            <a:ext cx="409575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3200">
                <a:solidFill>
                  <a:schemeClr val="tx1"/>
                </a:solidFill>
              </a:rPr>
              <a:t>1</a:t>
            </a:r>
            <a:endParaRPr lang="fr-FR" sz="3200">
              <a:solidFill>
                <a:schemeClr val="tx1"/>
              </a:solidFill>
            </a:endParaRPr>
          </a:p>
        </p:txBody>
      </p:sp>
      <p:sp>
        <p:nvSpPr>
          <p:cNvPr id="17708" name="Line 300"/>
          <p:cNvSpPr>
            <a:spLocks noChangeShapeType="1"/>
          </p:cNvSpPr>
          <p:nvPr/>
        </p:nvSpPr>
        <p:spPr bwMode="auto">
          <a:xfrm>
            <a:off x="2167218" y="3079750"/>
            <a:ext cx="0" cy="936625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709" name="Rectangle 301"/>
          <p:cNvSpPr>
            <a:spLocks noChangeArrowheads="1"/>
          </p:cNvSpPr>
          <p:nvPr/>
        </p:nvSpPr>
        <p:spPr bwMode="auto">
          <a:xfrm>
            <a:off x="1738313" y="4059238"/>
            <a:ext cx="409575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3200">
                <a:solidFill>
                  <a:schemeClr val="tx1"/>
                </a:solidFill>
              </a:rPr>
              <a:t>1</a:t>
            </a:r>
            <a:endParaRPr lang="fr-FR" sz="3200">
              <a:solidFill>
                <a:schemeClr val="tx1"/>
              </a:solidFill>
            </a:endParaRPr>
          </a:p>
        </p:txBody>
      </p:sp>
      <p:sp>
        <p:nvSpPr>
          <p:cNvPr id="17710" name="Rectangle 302"/>
          <p:cNvSpPr>
            <a:spLocks noChangeArrowheads="1"/>
          </p:cNvSpPr>
          <p:nvPr/>
        </p:nvSpPr>
        <p:spPr bwMode="auto">
          <a:xfrm>
            <a:off x="1516063" y="4056063"/>
            <a:ext cx="409575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3200">
                <a:solidFill>
                  <a:schemeClr val="tx1"/>
                </a:solidFill>
              </a:rPr>
              <a:t>1</a:t>
            </a:r>
            <a:endParaRPr lang="fr-FR" sz="3200">
              <a:solidFill>
                <a:schemeClr val="tx1"/>
              </a:solidFill>
            </a:endParaRPr>
          </a:p>
        </p:txBody>
      </p:sp>
      <p:sp>
        <p:nvSpPr>
          <p:cNvPr id="17711" name="Rectangle 303"/>
          <p:cNvSpPr>
            <a:spLocks noChangeArrowheads="1"/>
          </p:cNvSpPr>
          <p:nvPr/>
        </p:nvSpPr>
        <p:spPr bwMode="auto">
          <a:xfrm>
            <a:off x="1271588" y="4059238"/>
            <a:ext cx="409575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320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7712" name="Rectangle 304"/>
          <p:cNvSpPr>
            <a:spLocks noChangeArrowheads="1"/>
          </p:cNvSpPr>
          <p:nvPr/>
        </p:nvSpPr>
        <p:spPr bwMode="auto">
          <a:xfrm>
            <a:off x="1055688" y="4062413"/>
            <a:ext cx="409575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3200">
                <a:solidFill>
                  <a:schemeClr val="tx1"/>
                </a:solidFill>
              </a:rPr>
              <a:t>1</a:t>
            </a:r>
            <a:endParaRPr lang="fr-FR" sz="3200">
              <a:solidFill>
                <a:schemeClr val="tx1"/>
              </a:solidFill>
            </a:endParaRPr>
          </a:p>
        </p:txBody>
      </p:sp>
      <p:sp>
        <p:nvSpPr>
          <p:cNvPr id="17713" name="Line 305"/>
          <p:cNvSpPr>
            <a:spLocks noChangeShapeType="1"/>
          </p:cNvSpPr>
          <p:nvPr/>
        </p:nvSpPr>
        <p:spPr bwMode="auto">
          <a:xfrm>
            <a:off x="1930058" y="3044825"/>
            <a:ext cx="0" cy="936625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714" name="Line 306"/>
          <p:cNvSpPr>
            <a:spLocks noChangeShapeType="1"/>
          </p:cNvSpPr>
          <p:nvPr/>
        </p:nvSpPr>
        <p:spPr bwMode="auto">
          <a:xfrm>
            <a:off x="1713193" y="3038475"/>
            <a:ext cx="0" cy="936625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715" name="Line 307"/>
          <p:cNvSpPr>
            <a:spLocks noChangeShapeType="1"/>
          </p:cNvSpPr>
          <p:nvPr/>
        </p:nvSpPr>
        <p:spPr bwMode="auto">
          <a:xfrm>
            <a:off x="1487488" y="3019425"/>
            <a:ext cx="0" cy="936625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716" name="Line 308"/>
          <p:cNvSpPr>
            <a:spLocks noChangeShapeType="1"/>
          </p:cNvSpPr>
          <p:nvPr/>
        </p:nvSpPr>
        <p:spPr bwMode="auto">
          <a:xfrm>
            <a:off x="1256958" y="3006725"/>
            <a:ext cx="0" cy="936625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717" name="Rectangle 309"/>
          <p:cNvSpPr>
            <a:spLocks noChangeArrowheads="1"/>
          </p:cNvSpPr>
          <p:nvPr/>
        </p:nvSpPr>
        <p:spPr bwMode="auto">
          <a:xfrm>
            <a:off x="1979613" y="2652713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 b="1">
                <a:solidFill>
                  <a:srgbClr val="FF3300"/>
                </a:solidFill>
              </a:rPr>
              <a:t>1</a:t>
            </a:r>
            <a:endParaRPr lang="fr-FR" sz="2400" b="1">
              <a:solidFill>
                <a:srgbClr val="FF3300"/>
              </a:solidFill>
            </a:endParaRPr>
          </a:p>
        </p:txBody>
      </p:sp>
      <p:grpSp>
        <p:nvGrpSpPr>
          <p:cNvPr id="2" name="Group 310"/>
          <p:cNvGrpSpPr>
            <a:grpSpLocks/>
          </p:cNvGrpSpPr>
          <p:nvPr/>
        </p:nvGrpSpPr>
        <p:grpSpPr bwMode="auto">
          <a:xfrm>
            <a:off x="2173870" y="2434668"/>
            <a:ext cx="1266246" cy="2092882"/>
            <a:chOff x="2446" y="642"/>
            <a:chExt cx="702" cy="1093"/>
          </a:xfrm>
        </p:grpSpPr>
        <p:sp>
          <p:nvSpPr>
            <p:cNvPr id="22575" name="Line 311"/>
            <p:cNvSpPr>
              <a:spLocks noChangeShapeType="1"/>
            </p:cNvSpPr>
            <p:nvPr/>
          </p:nvSpPr>
          <p:spPr bwMode="auto">
            <a:xfrm>
              <a:off x="2446" y="642"/>
              <a:ext cx="0" cy="113"/>
            </a:xfrm>
            <a:prstGeom prst="line">
              <a:avLst/>
            </a:prstGeom>
            <a:noFill/>
            <a:ln w="9525">
              <a:solidFill>
                <a:srgbClr val="99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76" name="Line 312"/>
            <p:cNvSpPr>
              <a:spLocks noChangeShapeType="1"/>
            </p:cNvSpPr>
            <p:nvPr/>
          </p:nvSpPr>
          <p:spPr bwMode="auto">
            <a:xfrm>
              <a:off x="2448" y="642"/>
              <a:ext cx="699" cy="0"/>
            </a:xfrm>
            <a:prstGeom prst="line">
              <a:avLst/>
            </a:prstGeom>
            <a:noFill/>
            <a:ln w="9525">
              <a:solidFill>
                <a:srgbClr val="99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77" name="Line 313"/>
            <p:cNvSpPr>
              <a:spLocks noChangeShapeType="1"/>
            </p:cNvSpPr>
            <p:nvPr/>
          </p:nvSpPr>
          <p:spPr bwMode="auto">
            <a:xfrm>
              <a:off x="3148" y="646"/>
              <a:ext cx="0" cy="1088"/>
            </a:xfrm>
            <a:prstGeom prst="line">
              <a:avLst/>
            </a:prstGeom>
            <a:noFill/>
            <a:ln w="9525">
              <a:solidFill>
                <a:srgbClr val="99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78" name="Line 314"/>
            <p:cNvSpPr>
              <a:spLocks noChangeShapeType="1"/>
            </p:cNvSpPr>
            <p:nvPr/>
          </p:nvSpPr>
          <p:spPr bwMode="auto">
            <a:xfrm flipH="1">
              <a:off x="2665" y="1735"/>
              <a:ext cx="476" cy="0"/>
            </a:xfrm>
            <a:prstGeom prst="line">
              <a:avLst/>
            </a:prstGeom>
            <a:noFill/>
            <a:ln w="9525">
              <a:solidFill>
                <a:srgbClr val="99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7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7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7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7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7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7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7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7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7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7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7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7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76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7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2" dur="500"/>
                                        <p:tgtEl>
                                          <p:spTgt spid="17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3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5" dur="500"/>
                                        <p:tgtEl>
                                          <p:spTgt spid="176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8" dur="500"/>
                                        <p:tgtEl>
                                          <p:spTgt spid="176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9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1" dur="500"/>
                                        <p:tgtEl>
                                          <p:spTgt spid="176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176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176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17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1" dur="500"/>
                                        <p:tgtEl>
                                          <p:spTgt spid="177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2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4" dur="500"/>
                                        <p:tgtEl>
                                          <p:spTgt spid="177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5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7" dur="500"/>
                                        <p:tgtEl>
                                          <p:spTgt spid="177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8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0" dur="500"/>
                                        <p:tgtEl>
                                          <p:spTgt spid="177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5" dur="500"/>
                                        <p:tgtEl>
                                          <p:spTgt spid="177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500"/>
                                        <p:tgtEl>
                                          <p:spTgt spid="177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5" dur="500"/>
                                        <p:tgtEl>
                                          <p:spTgt spid="17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17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5" dur="500"/>
                                        <p:tgtEl>
                                          <p:spTgt spid="177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3" dur="500"/>
                                        <p:tgtEl>
                                          <p:spTgt spid="17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8" dur="500"/>
                                        <p:tgtEl>
                                          <p:spTgt spid="177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3" dur="500"/>
                                        <p:tgtEl>
                                          <p:spTgt spid="17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8" dur="500"/>
                                        <p:tgtEl>
                                          <p:spTgt spid="177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3" dur="500"/>
                                        <p:tgtEl>
                                          <p:spTgt spid="17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8" dur="500"/>
                                        <p:tgtEl>
                                          <p:spTgt spid="177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3" dur="500"/>
                                        <p:tgtEl>
                                          <p:spTgt spid="17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8" dur="500"/>
                                        <p:tgtEl>
                                          <p:spTgt spid="177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3" dur="500"/>
                                        <p:tgtEl>
                                          <p:spTgt spid="17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17413" grpId="0"/>
      <p:bldP spid="17637" grpId="0"/>
      <p:bldP spid="17638" grpId="0"/>
      <p:bldP spid="17639" grpId="0"/>
      <p:bldP spid="17640" grpId="0"/>
      <p:bldP spid="17641" grpId="0"/>
      <p:bldP spid="17642" grpId="0"/>
      <p:bldP spid="17643" grpId="0"/>
      <p:bldP spid="17644" grpId="0"/>
      <p:bldP spid="17684" grpId="0"/>
      <p:bldP spid="17685" grpId="0"/>
      <p:bldP spid="17686" grpId="0"/>
      <p:bldP spid="17687" grpId="0"/>
      <p:bldP spid="17688" grpId="0"/>
      <p:bldP spid="17689" grpId="0"/>
      <p:bldP spid="17690" grpId="0" animBg="1"/>
      <p:bldP spid="17691" grpId="0" animBg="1"/>
      <p:bldP spid="17692" grpId="0"/>
      <p:bldP spid="17693" grpId="0"/>
      <p:bldP spid="17694" grpId="0"/>
      <p:bldP spid="17695" grpId="0" animBg="1"/>
      <p:bldP spid="17696" grpId="0" animBg="1"/>
      <p:bldP spid="17697" grpId="0" animBg="1"/>
      <p:bldP spid="17698" grpId="0" animBg="1"/>
      <p:bldP spid="17699" grpId="0" animBg="1"/>
      <p:bldP spid="17700" grpId="0" animBg="1"/>
      <p:bldP spid="17701" grpId="0" animBg="1"/>
      <p:bldP spid="17702" grpId="0" animBg="1"/>
      <p:bldP spid="17703" grpId="0" animBg="1"/>
      <p:bldP spid="17704" grpId="0"/>
      <p:bldP spid="17705" grpId="0" animBg="1"/>
      <p:bldP spid="17706" grpId="0"/>
      <p:bldP spid="17707" grpId="0"/>
      <p:bldP spid="17708" grpId="0" animBg="1"/>
      <p:bldP spid="17709" grpId="0"/>
      <p:bldP spid="17710" grpId="0"/>
      <p:bldP spid="17711" grpId="0"/>
      <p:bldP spid="17712" grpId="0"/>
      <p:bldP spid="17713" grpId="0" animBg="1"/>
      <p:bldP spid="17714" grpId="0" animBg="1"/>
      <p:bldP spid="17715" grpId="0" animBg="1"/>
      <p:bldP spid="17716" grpId="0" animBg="1"/>
      <p:bldP spid="177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5563"/>
            <a:ext cx="4368800" cy="290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9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" y="3429000"/>
            <a:ext cx="4371975" cy="288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98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49800" y="2205038"/>
            <a:ext cx="4397375" cy="294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9989" name="Text Box 5"/>
          <p:cNvSpPr txBox="1">
            <a:spLocks noChangeArrowheads="1"/>
          </p:cNvSpPr>
          <p:nvPr/>
        </p:nvSpPr>
        <p:spPr bwMode="auto">
          <a:xfrm>
            <a:off x="1836738" y="2852738"/>
            <a:ext cx="9350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3600" b="1"/>
              <a:t>+</a:t>
            </a:r>
            <a:endParaRPr lang="fr-FR" sz="3600" b="1"/>
          </a:p>
        </p:txBody>
      </p:sp>
      <p:sp>
        <p:nvSpPr>
          <p:cNvPr id="169990" name="Text Box 6"/>
          <p:cNvSpPr txBox="1">
            <a:spLocks noChangeArrowheads="1"/>
          </p:cNvSpPr>
          <p:nvPr/>
        </p:nvSpPr>
        <p:spPr bwMode="auto">
          <a:xfrm>
            <a:off x="4322763" y="2924175"/>
            <a:ext cx="9350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3600" b="1">
                <a:solidFill>
                  <a:srgbClr val="FF3300"/>
                </a:solidFill>
              </a:rPr>
              <a:t>=</a:t>
            </a:r>
            <a:endParaRPr lang="fr-FR" sz="3600" b="1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9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9" grpId="0"/>
      <p:bldP spid="16999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63" name="Rectangle 11"/>
          <p:cNvSpPr>
            <a:spLocks noChangeArrowheads="1"/>
          </p:cNvSpPr>
          <p:nvPr/>
        </p:nvSpPr>
        <p:spPr bwMode="auto">
          <a:xfrm>
            <a:off x="5148263" y="981075"/>
            <a:ext cx="33623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b="1" dirty="0">
                <a:solidFill>
                  <a:schemeClr val="folHlink"/>
                </a:solidFill>
                <a:cs typeface="Arabic Transparent" pitchFamily="2" charset="-78"/>
              </a:rPr>
              <a:t>الطرح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: في عملية الطرح تظهر الاستعارة</a:t>
            </a:r>
            <a:r>
              <a:rPr lang="ar-DZ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74776" name="Rectangle 24"/>
          <p:cNvSpPr>
            <a:spLocks noChangeArrowheads="1"/>
          </p:cNvSpPr>
          <p:nvPr/>
        </p:nvSpPr>
        <p:spPr bwMode="auto">
          <a:xfrm>
            <a:off x="6705600" y="333375"/>
            <a:ext cx="20335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ـ الطرح المنطقي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  </a:t>
            </a:r>
          </a:p>
        </p:txBody>
      </p:sp>
      <p:sp>
        <p:nvSpPr>
          <p:cNvPr id="74777" name="Rectangle 25"/>
          <p:cNvSpPr>
            <a:spLocks noChangeArrowheads="1"/>
          </p:cNvSpPr>
          <p:nvPr/>
        </p:nvSpPr>
        <p:spPr bwMode="auto">
          <a:xfrm>
            <a:off x="895350" y="876300"/>
            <a:ext cx="308930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 dirty="0">
                <a:solidFill>
                  <a:srgbClr val="FF0000"/>
                </a:solidFill>
              </a:rPr>
              <a:t>0  </a:t>
            </a:r>
            <a:r>
              <a:rPr lang="ar-DZ" b="1" dirty="0" smtClean="0">
                <a:solidFill>
                  <a:srgbClr val="FF0000"/>
                </a:solidFill>
              </a:rPr>
              <a:t>   -      </a:t>
            </a:r>
            <a:r>
              <a:rPr lang="ar-DZ" b="1" dirty="0">
                <a:solidFill>
                  <a:srgbClr val="FF0000"/>
                </a:solidFill>
              </a:rPr>
              <a:t>0  </a:t>
            </a:r>
            <a:r>
              <a:rPr lang="ar-DZ" b="1" dirty="0" smtClean="0">
                <a:solidFill>
                  <a:srgbClr val="FF0000"/>
                </a:solidFill>
              </a:rPr>
              <a:t>   </a:t>
            </a:r>
            <a:r>
              <a:rPr lang="ar-DZ" b="1" dirty="0">
                <a:solidFill>
                  <a:srgbClr val="FF0000"/>
                </a:solidFill>
              </a:rPr>
              <a:t>=      0           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4778" name="Rectangle 26"/>
          <p:cNvSpPr>
            <a:spLocks noChangeArrowheads="1"/>
          </p:cNvSpPr>
          <p:nvPr/>
        </p:nvSpPr>
        <p:spPr bwMode="auto">
          <a:xfrm>
            <a:off x="911225" y="1235075"/>
            <a:ext cx="302518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 dirty="0">
                <a:solidFill>
                  <a:srgbClr val="FF0000"/>
                </a:solidFill>
              </a:rPr>
              <a:t>1     -   </a:t>
            </a:r>
            <a:r>
              <a:rPr lang="ar-DZ" b="1" dirty="0" smtClean="0">
                <a:solidFill>
                  <a:srgbClr val="FF0000"/>
                </a:solidFill>
              </a:rPr>
              <a:t>   </a:t>
            </a:r>
            <a:r>
              <a:rPr lang="ar-DZ" b="1" dirty="0">
                <a:solidFill>
                  <a:srgbClr val="FF0000"/>
                </a:solidFill>
              </a:rPr>
              <a:t>0     =   </a:t>
            </a:r>
            <a:r>
              <a:rPr lang="ar-DZ" b="1" dirty="0" smtClean="0">
                <a:solidFill>
                  <a:srgbClr val="FF0000"/>
                </a:solidFill>
              </a:rPr>
              <a:t>   </a:t>
            </a:r>
            <a:r>
              <a:rPr lang="ar-DZ" b="1" dirty="0">
                <a:solidFill>
                  <a:srgbClr val="FF0000"/>
                </a:solidFill>
              </a:rPr>
              <a:t>1           0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4779" name="Rectangle 27"/>
          <p:cNvSpPr>
            <a:spLocks noChangeArrowheads="1"/>
          </p:cNvSpPr>
          <p:nvPr/>
        </p:nvSpPr>
        <p:spPr bwMode="auto">
          <a:xfrm>
            <a:off x="895350" y="1562100"/>
            <a:ext cx="302518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 dirty="0">
                <a:solidFill>
                  <a:srgbClr val="FF0000"/>
                </a:solidFill>
              </a:rPr>
              <a:t>0   </a:t>
            </a:r>
            <a:r>
              <a:rPr lang="ar-DZ" b="1" dirty="0" smtClean="0">
                <a:solidFill>
                  <a:srgbClr val="FF0000"/>
                </a:solidFill>
              </a:rPr>
              <a:t>  </a:t>
            </a:r>
            <a:r>
              <a:rPr lang="ar-DZ" b="1" dirty="0">
                <a:solidFill>
                  <a:srgbClr val="FF0000"/>
                </a:solidFill>
              </a:rPr>
              <a:t>-   </a:t>
            </a:r>
            <a:r>
              <a:rPr lang="ar-DZ" b="1" dirty="0" smtClean="0">
                <a:solidFill>
                  <a:srgbClr val="FF0000"/>
                </a:solidFill>
              </a:rPr>
              <a:t>   </a:t>
            </a:r>
            <a:r>
              <a:rPr lang="ar-DZ" b="1" dirty="0">
                <a:solidFill>
                  <a:srgbClr val="FF0000"/>
                </a:solidFill>
              </a:rPr>
              <a:t>1     =   </a:t>
            </a:r>
            <a:r>
              <a:rPr lang="ar-DZ" b="1" dirty="0" smtClean="0">
                <a:solidFill>
                  <a:srgbClr val="FF0000"/>
                </a:solidFill>
              </a:rPr>
              <a:t>   </a:t>
            </a:r>
            <a:r>
              <a:rPr lang="ar-DZ" b="1" dirty="0">
                <a:solidFill>
                  <a:srgbClr val="FF0000"/>
                </a:solidFill>
              </a:rPr>
              <a:t>1           1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4780" name="Rectangle 28"/>
          <p:cNvSpPr>
            <a:spLocks noChangeArrowheads="1"/>
          </p:cNvSpPr>
          <p:nvPr/>
        </p:nvSpPr>
        <p:spPr bwMode="auto">
          <a:xfrm>
            <a:off x="829928" y="1884363"/>
            <a:ext cx="315342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dirty="0">
                <a:solidFill>
                  <a:srgbClr val="FF0000"/>
                </a:solidFill>
              </a:rPr>
              <a:t> </a:t>
            </a:r>
            <a:r>
              <a:rPr lang="ar-DZ" b="1" dirty="0">
                <a:solidFill>
                  <a:srgbClr val="FF0000"/>
                </a:solidFill>
              </a:rPr>
              <a:t>1   </a:t>
            </a:r>
            <a:r>
              <a:rPr lang="ar-DZ" b="1" dirty="0" smtClean="0">
                <a:solidFill>
                  <a:srgbClr val="FF0000"/>
                </a:solidFill>
              </a:rPr>
              <a:t>  </a:t>
            </a:r>
            <a:r>
              <a:rPr lang="ar-DZ" b="1" dirty="0">
                <a:solidFill>
                  <a:srgbClr val="FF0000"/>
                </a:solidFill>
              </a:rPr>
              <a:t>- </a:t>
            </a:r>
            <a:r>
              <a:rPr lang="ar-DZ" b="1" dirty="0" smtClean="0">
                <a:solidFill>
                  <a:srgbClr val="FF0000"/>
                </a:solidFill>
              </a:rPr>
              <a:t>     </a:t>
            </a:r>
            <a:r>
              <a:rPr lang="ar-DZ" b="1" dirty="0">
                <a:solidFill>
                  <a:srgbClr val="FF0000"/>
                </a:solidFill>
              </a:rPr>
              <a:t>1     =  </a:t>
            </a:r>
            <a:r>
              <a:rPr lang="ar-DZ" b="1" dirty="0" smtClean="0">
                <a:solidFill>
                  <a:srgbClr val="FF0000"/>
                </a:solidFill>
              </a:rPr>
              <a:t>    </a:t>
            </a:r>
            <a:r>
              <a:rPr lang="ar-DZ" b="1" dirty="0">
                <a:solidFill>
                  <a:srgbClr val="FF0000"/>
                </a:solidFill>
              </a:rPr>
              <a:t>0  </a:t>
            </a:r>
            <a:r>
              <a:rPr lang="ar-DZ" b="1" dirty="0" smtClean="0">
                <a:solidFill>
                  <a:srgbClr val="FF0000"/>
                </a:solidFill>
              </a:rPr>
              <a:t>         </a:t>
            </a:r>
            <a:r>
              <a:rPr lang="ar-DZ" b="1" dirty="0">
                <a:solidFill>
                  <a:srgbClr val="FF0000"/>
                </a:solidFill>
              </a:rPr>
              <a:t>0</a:t>
            </a:r>
            <a:r>
              <a:rPr lang="ar-DZ" dirty="0">
                <a:solidFill>
                  <a:srgbClr val="FF0000"/>
                </a:solidFill>
              </a:rPr>
              <a:t>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74781" name="Rectangle 29"/>
          <p:cNvSpPr>
            <a:spLocks noChangeArrowheads="1"/>
          </p:cNvSpPr>
          <p:nvPr/>
        </p:nvSpPr>
        <p:spPr bwMode="auto">
          <a:xfrm>
            <a:off x="3124200" y="532783"/>
            <a:ext cx="7270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العدد 1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74782" name="Rectangle 30"/>
          <p:cNvSpPr>
            <a:spLocks noChangeArrowheads="1"/>
          </p:cNvSpPr>
          <p:nvPr/>
        </p:nvSpPr>
        <p:spPr bwMode="auto">
          <a:xfrm>
            <a:off x="2339975" y="551833"/>
            <a:ext cx="7270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العدد 2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74783" name="Rectangle 31"/>
          <p:cNvSpPr>
            <a:spLocks noChangeArrowheads="1"/>
          </p:cNvSpPr>
          <p:nvPr/>
        </p:nvSpPr>
        <p:spPr bwMode="auto">
          <a:xfrm>
            <a:off x="1547813" y="566121"/>
            <a:ext cx="76041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 النتيجة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74784" name="Rectangle 32"/>
          <p:cNvSpPr>
            <a:spLocks noChangeArrowheads="1"/>
          </p:cNvSpPr>
          <p:nvPr/>
        </p:nvSpPr>
        <p:spPr bwMode="auto">
          <a:xfrm>
            <a:off x="611188" y="578821"/>
            <a:ext cx="9318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الاستعارة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74786" name="Text Box 34"/>
          <p:cNvSpPr txBox="1">
            <a:spLocks noChangeArrowheads="1"/>
          </p:cNvSpPr>
          <p:nvPr/>
        </p:nvSpPr>
        <p:spPr bwMode="auto">
          <a:xfrm>
            <a:off x="2051050" y="3357563"/>
            <a:ext cx="15843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chemeClr val="tx1"/>
                </a:solidFill>
              </a:rPr>
              <a:t>1 0 1 0</a:t>
            </a:r>
          </a:p>
        </p:txBody>
      </p:sp>
      <p:sp>
        <p:nvSpPr>
          <p:cNvPr id="74787" name="Text Box 35"/>
          <p:cNvSpPr txBox="1">
            <a:spLocks noChangeArrowheads="1"/>
          </p:cNvSpPr>
          <p:nvPr/>
        </p:nvSpPr>
        <p:spPr bwMode="auto">
          <a:xfrm>
            <a:off x="2087563" y="3933825"/>
            <a:ext cx="15843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chemeClr val="tx1"/>
                </a:solidFill>
              </a:rPr>
              <a:t>0 0 0 1</a:t>
            </a:r>
          </a:p>
        </p:txBody>
      </p:sp>
      <p:sp>
        <p:nvSpPr>
          <p:cNvPr id="74788" name="Line 36"/>
          <p:cNvSpPr>
            <a:spLocks noChangeShapeType="1"/>
          </p:cNvSpPr>
          <p:nvPr/>
        </p:nvSpPr>
        <p:spPr bwMode="auto">
          <a:xfrm>
            <a:off x="2066925" y="4457700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4789" name="Text Box 37"/>
          <p:cNvSpPr txBox="1">
            <a:spLocks noChangeArrowheads="1"/>
          </p:cNvSpPr>
          <p:nvPr/>
        </p:nvSpPr>
        <p:spPr bwMode="auto">
          <a:xfrm>
            <a:off x="1617663" y="3617913"/>
            <a:ext cx="4318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74790" name="Text Box 38"/>
          <p:cNvSpPr txBox="1">
            <a:spLocks noChangeArrowheads="1"/>
          </p:cNvSpPr>
          <p:nvPr/>
        </p:nvSpPr>
        <p:spPr bwMode="auto">
          <a:xfrm>
            <a:off x="2068513" y="4502150"/>
            <a:ext cx="15843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chemeClr val="tx1"/>
                </a:solidFill>
              </a:rPr>
              <a:t>1 0 0 1</a:t>
            </a:r>
          </a:p>
        </p:txBody>
      </p:sp>
      <p:sp>
        <p:nvSpPr>
          <p:cNvPr id="74791" name="Rectangle 39"/>
          <p:cNvSpPr>
            <a:spLocks noChangeArrowheads="1"/>
          </p:cNvSpPr>
          <p:nvPr/>
        </p:nvSpPr>
        <p:spPr bwMode="auto">
          <a:xfrm>
            <a:off x="2517775" y="415290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4792" name="Text Box 40"/>
          <p:cNvSpPr txBox="1">
            <a:spLocks noChangeArrowheads="1"/>
          </p:cNvSpPr>
          <p:nvPr/>
        </p:nvSpPr>
        <p:spPr bwMode="auto">
          <a:xfrm>
            <a:off x="5435600" y="3395663"/>
            <a:ext cx="15843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74793" name="Text Box 41"/>
          <p:cNvSpPr txBox="1">
            <a:spLocks noChangeArrowheads="1"/>
          </p:cNvSpPr>
          <p:nvPr/>
        </p:nvSpPr>
        <p:spPr bwMode="auto">
          <a:xfrm>
            <a:off x="5611813" y="3971925"/>
            <a:ext cx="6159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4794" name="Line 42"/>
          <p:cNvSpPr>
            <a:spLocks noChangeShapeType="1"/>
          </p:cNvSpPr>
          <p:nvPr/>
        </p:nvSpPr>
        <p:spPr bwMode="auto">
          <a:xfrm>
            <a:off x="5451475" y="4495800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4795" name="Text Box 43"/>
          <p:cNvSpPr txBox="1">
            <a:spLocks noChangeArrowheads="1"/>
          </p:cNvSpPr>
          <p:nvPr/>
        </p:nvSpPr>
        <p:spPr bwMode="auto">
          <a:xfrm>
            <a:off x="5002213" y="3656013"/>
            <a:ext cx="4318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74796" name="Text Box 44"/>
          <p:cNvSpPr txBox="1">
            <a:spLocks noChangeArrowheads="1"/>
          </p:cNvSpPr>
          <p:nvPr/>
        </p:nvSpPr>
        <p:spPr bwMode="auto">
          <a:xfrm>
            <a:off x="5592763" y="4540250"/>
            <a:ext cx="7080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74798" name="AutoShape 46"/>
          <p:cNvSpPr>
            <a:spLocks noChangeArrowheads="1"/>
          </p:cNvSpPr>
          <p:nvPr/>
        </p:nvSpPr>
        <p:spPr bwMode="auto">
          <a:xfrm>
            <a:off x="3851275" y="3789363"/>
            <a:ext cx="649288" cy="360362"/>
          </a:xfrm>
          <a:prstGeom prst="rightArrow">
            <a:avLst>
              <a:gd name="adj1" fmla="val 50000"/>
              <a:gd name="adj2" fmla="val 45044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4799" name="AutoShape 47"/>
          <p:cNvSpPr>
            <a:spLocks noChangeArrowheads="1"/>
          </p:cNvSpPr>
          <p:nvPr/>
        </p:nvSpPr>
        <p:spPr bwMode="auto">
          <a:xfrm>
            <a:off x="250825" y="2924175"/>
            <a:ext cx="1225550" cy="433388"/>
          </a:xfrm>
          <a:prstGeom prst="wedgeRoundRectCallout">
            <a:avLst>
              <a:gd name="adj1" fmla="val 144560"/>
              <a:gd name="adj2" fmla="val 267583"/>
              <a:gd name="adj3" fmla="val 16667"/>
            </a:avLst>
          </a:prstGeom>
          <a:solidFill>
            <a:srgbClr val="FF0000">
              <a:alpha val="20000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DZ" b="1">
                <a:cs typeface="Arabic Transparent" pitchFamily="2" charset="-78"/>
              </a:rPr>
              <a:t>1: الاستعارة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74800" name="Rectangle 48"/>
          <p:cNvSpPr>
            <a:spLocks noChangeArrowheads="1"/>
          </p:cNvSpPr>
          <p:nvPr/>
        </p:nvSpPr>
        <p:spPr bwMode="auto">
          <a:xfrm>
            <a:off x="2700338" y="3284538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>
                <a:solidFill>
                  <a:schemeClr val="tx1"/>
                </a:solidFill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4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4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7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7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7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74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7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747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74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74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74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74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74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7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3" grpId="0"/>
      <p:bldP spid="74776" grpId="0"/>
      <p:bldP spid="74777" grpId="0"/>
      <p:bldP spid="74778" grpId="0"/>
      <p:bldP spid="74779" grpId="0"/>
      <p:bldP spid="74780" grpId="0"/>
      <p:bldP spid="74781" grpId="0"/>
      <p:bldP spid="74782" grpId="0"/>
      <p:bldP spid="74783" grpId="0"/>
      <p:bldP spid="74784" grpId="0"/>
      <p:bldP spid="74786" grpId="0"/>
      <p:bldP spid="74787" grpId="0"/>
      <p:bldP spid="74788" grpId="0" animBg="1"/>
      <p:bldP spid="74789" grpId="0"/>
      <p:bldP spid="74790" grpId="0"/>
      <p:bldP spid="74791" grpId="0"/>
      <p:bldP spid="74792" grpId="0"/>
      <p:bldP spid="74794" grpId="0" animBg="1"/>
      <p:bldP spid="74795" grpId="0"/>
      <p:bldP spid="74796" grpId="0"/>
      <p:bldP spid="74798" grpId="0" animBg="1"/>
      <p:bldP spid="74799" grpId="0" animBg="1"/>
      <p:bldP spid="7480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7131050" y="171450"/>
            <a:ext cx="18097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5 ـ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النظام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BCD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195263" y="506413"/>
            <a:ext cx="89487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>
                <a:solidFill>
                  <a:schemeClr val="tx1"/>
                </a:solidFill>
              </a:rPr>
              <a:t>    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هذا الترميز يحتفظ بإيجابيات النظام العشري و النظام الثنائي ،  ننسب لكل رمز عشري كلمة ثنائية ذات أربع بيت .</a:t>
            </a:r>
          </a:p>
        </p:txBody>
      </p:sp>
      <p:graphicFrame>
        <p:nvGraphicFramePr>
          <p:cNvPr id="16566" name="Group 182"/>
          <p:cNvGraphicFramePr>
            <a:graphicFrameLocks noGrp="1"/>
          </p:cNvGraphicFramePr>
          <p:nvPr/>
        </p:nvGraphicFramePr>
        <p:xfrm>
          <a:off x="95250" y="1182688"/>
          <a:ext cx="8678863" cy="731520"/>
        </p:xfrm>
        <a:graphic>
          <a:graphicData uri="http://schemas.openxmlformats.org/drawingml/2006/table">
            <a:tbl>
              <a:tblPr rtl="1"/>
              <a:tblGrid>
                <a:gridCol w="792163"/>
                <a:gridCol w="768350"/>
                <a:gridCol w="790575"/>
                <a:gridCol w="792162"/>
                <a:gridCol w="792163"/>
                <a:gridCol w="790575"/>
                <a:gridCol w="792162"/>
                <a:gridCol w="790575"/>
                <a:gridCol w="820738"/>
                <a:gridCol w="765175"/>
                <a:gridCol w="78422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568" name="Rectangle 184"/>
          <p:cNvSpPr>
            <a:spLocks noChangeArrowheads="1"/>
          </p:cNvSpPr>
          <p:nvPr/>
        </p:nvSpPr>
        <p:spPr bwMode="auto">
          <a:xfrm>
            <a:off x="155575" y="1158875"/>
            <a:ext cx="6937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عشري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6570" name="Rectangle 186"/>
          <p:cNvSpPr>
            <a:spLocks noChangeArrowheads="1"/>
          </p:cNvSpPr>
          <p:nvPr/>
        </p:nvSpPr>
        <p:spPr bwMode="auto">
          <a:xfrm>
            <a:off x="212725" y="1557338"/>
            <a:ext cx="6794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cs typeface="Times New Roman" pitchFamily="18" charset="0"/>
              </a:rPr>
              <a:t>BCD</a:t>
            </a:r>
            <a:endParaRPr lang="fr-FR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6572" name="Rectangle 188"/>
          <p:cNvSpPr>
            <a:spLocks noChangeArrowheads="1"/>
          </p:cNvSpPr>
          <p:nvPr/>
        </p:nvSpPr>
        <p:spPr bwMode="auto">
          <a:xfrm>
            <a:off x="1081088" y="119697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>
                <a:solidFill>
                  <a:schemeClr val="tx1"/>
                </a:solidFill>
                <a:cs typeface="Times New Roman" pitchFamily="18" charset="0"/>
              </a:rPr>
              <a:t>0</a:t>
            </a:r>
            <a:endParaRPr lang="fr-FR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6574" name="Rectangle 190"/>
          <p:cNvSpPr>
            <a:spLocks noChangeArrowheads="1"/>
          </p:cNvSpPr>
          <p:nvPr/>
        </p:nvSpPr>
        <p:spPr bwMode="auto">
          <a:xfrm>
            <a:off x="842963" y="1576388"/>
            <a:ext cx="692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0000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6578" name="Rectangle 194"/>
          <p:cNvSpPr>
            <a:spLocks noChangeArrowheads="1"/>
          </p:cNvSpPr>
          <p:nvPr/>
        </p:nvSpPr>
        <p:spPr bwMode="auto">
          <a:xfrm>
            <a:off x="1890713" y="12033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  <a:cs typeface="Times New Roman" pitchFamily="18" charset="0"/>
              </a:rPr>
              <a:t>1</a:t>
            </a:r>
            <a:endParaRPr lang="fr-FR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6579" name="Rectangle 195"/>
          <p:cNvSpPr>
            <a:spLocks noChangeArrowheads="1"/>
          </p:cNvSpPr>
          <p:nvPr/>
        </p:nvSpPr>
        <p:spPr bwMode="auto">
          <a:xfrm>
            <a:off x="1652588" y="1570038"/>
            <a:ext cx="692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000</a:t>
            </a:r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6580" name="Rectangle 196"/>
          <p:cNvSpPr>
            <a:spLocks noChangeArrowheads="1"/>
          </p:cNvSpPr>
          <p:nvPr/>
        </p:nvSpPr>
        <p:spPr bwMode="auto">
          <a:xfrm>
            <a:off x="2716213" y="1198563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  <a:cs typeface="Times New Roman" pitchFamily="18" charset="0"/>
              </a:rPr>
              <a:t>2</a:t>
            </a:r>
            <a:endParaRPr lang="fr-FR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6581" name="Rectangle 197"/>
          <p:cNvSpPr>
            <a:spLocks noChangeArrowheads="1"/>
          </p:cNvSpPr>
          <p:nvPr/>
        </p:nvSpPr>
        <p:spPr bwMode="auto">
          <a:xfrm>
            <a:off x="2478088" y="1565275"/>
            <a:ext cx="692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00</a:t>
            </a:r>
            <a:r>
              <a:rPr lang="ar-DZ" b="1">
                <a:solidFill>
                  <a:schemeClr val="tx1"/>
                </a:solidFill>
              </a:rPr>
              <a:t>1</a:t>
            </a:r>
            <a:r>
              <a:rPr lang="en-US" b="1">
                <a:solidFill>
                  <a:schemeClr val="tx1"/>
                </a:solidFill>
              </a:rPr>
              <a:t>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6582" name="Rectangle 198"/>
          <p:cNvSpPr>
            <a:spLocks noChangeArrowheads="1"/>
          </p:cNvSpPr>
          <p:nvPr/>
        </p:nvSpPr>
        <p:spPr bwMode="auto">
          <a:xfrm>
            <a:off x="3522663" y="12033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  <a:cs typeface="Times New Roman" pitchFamily="18" charset="0"/>
              </a:rPr>
              <a:t>3</a:t>
            </a:r>
            <a:endParaRPr lang="fr-FR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6583" name="Rectangle 199"/>
          <p:cNvSpPr>
            <a:spLocks noChangeArrowheads="1"/>
          </p:cNvSpPr>
          <p:nvPr/>
        </p:nvSpPr>
        <p:spPr bwMode="auto">
          <a:xfrm>
            <a:off x="3284538" y="1570038"/>
            <a:ext cx="692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00</a:t>
            </a:r>
            <a:r>
              <a:rPr lang="ar-DZ" b="1">
                <a:solidFill>
                  <a:schemeClr val="tx1"/>
                </a:solidFill>
              </a:rPr>
              <a:t>11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6584" name="Rectangle 200"/>
          <p:cNvSpPr>
            <a:spLocks noChangeArrowheads="1"/>
          </p:cNvSpPr>
          <p:nvPr/>
        </p:nvSpPr>
        <p:spPr bwMode="auto">
          <a:xfrm>
            <a:off x="4333875" y="119697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  <a:cs typeface="Times New Roman" pitchFamily="18" charset="0"/>
              </a:rPr>
              <a:t>4</a:t>
            </a:r>
            <a:endParaRPr lang="fr-FR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6585" name="Rectangle 201"/>
          <p:cNvSpPr>
            <a:spLocks noChangeArrowheads="1"/>
          </p:cNvSpPr>
          <p:nvPr/>
        </p:nvSpPr>
        <p:spPr bwMode="auto">
          <a:xfrm>
            <a:off x="4095750" y="1576388"/>
            <a:ext cx="692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0</a:t>
            </a:r>
            <a:r>
              <a:rPr lang="ar-DZ" b="1">
                <a:solidFill>
                  <a:schemeClr val="tx1"/>
                </a:solidFill>
              </a:rPr>
              <a:t>1</a:t>
            </a:r>
            <a:r>
              <a:rPr lang="en-US" b="1">
                <a:solidFill>
                  <a:schemeClr val="tx1"/>
                </a:solidFill>
              </a:rPr>
              <a:t>00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6586" name="Rectangle 202"/>
          <p:cNvSpPr>
            <a:spLocks noChangeArrowheads="1"/>
          </p:cNvSpPr>
          <p:nvPr/>
        </p:nvSpPr>
        <p:spPr bwMode="auto">
          <a:xfrm>
            <a:off x="5126038" y="1198563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  <a:cs typeface="Times New Roman" pitchFamily="18" charset="0"/>
              </a:rPr>
              <a:t>5</a:t>
            </a:r>
            <a:endParaRPr lang="fr-FR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6587" name="Rectangle 203"/>
          <p:cNvSpPr>
            <a:spLocks noChangeArrowheads="1"/>
          </p:cNvSpPr>
          <p:nvPr/>
        </p:nvSpPr>
        <p:spPr bwMode="auto">
          <a:xfrm>
            <a:off x="4887913" y="1565275"/>
            <a:ext cx="692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0</a:t>
            </a:r>
            <a:r>
              <a:rPr lang="ar-DZ" b="1">
                <a:solidFill>
                  <a:schemeClr val="tx1"/>
                </a:solidFill>
              </a:rPr>
              <a:t>1</a:t>
            </a:r>
            <a:r>
              <a:rPr lang="en-US" b="1">
                <a:solidFill>
                  <a:schemeClr val="tx1"/>
                </a:solidFill>
              </a:rPr>
              <a:t>0</a:t>
            </a:r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6588" name="Rectangle 204"/>
          <p:cNvSpPr>
            <a:spLocks noChangeArrowheads="1"/>
          </p:cNvSpPr>
          <p:nvPr/>
        </p:nvSpPr>
        <p:spPr bwMode="auto">
          <a:xfrm>
            <a:off x="5884863" y="119697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  <a:cs typeface="Times New Roman" pitchFamily="18" charset="0"/>
              </a:rPr>
              <a:t>6</a:t>
            </a:r>
            <a:endParaRPr lang="fr-FR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6589" name="Rectangle 205"/>
          <p:cNvSpPr>
            <a:spLocks noChangeArrowheads="1"/>
          </p:cNvSpPr>
          <p:nvPr/>
        </p:nvSpPr>
        <p:spPr bwMode="auto">
          <a:xfrm>
            <a:off x="5646738" y="1576388"/>
            <a:ext cx="692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0</a:t>
            </a:r>
            <a:r>
              <a:rPr lang="ar-DZ" b="1">
                <a:solidFill>
                  <a:schemeClr val="tx1"/>
                </a:solidFill>
              </a:rPr>
              <a:t>11</a:t>
            </a:r>
            <a:r>
              <a:rPr lang="en-US" b="1">
                <a:solidFill>
                  <a:schemeClr val="tx1"/>
                </a:solidFill>
              </a:rPr>
              <a:t>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6590" name="Rectangle 206"/>
          <p:cNvSpPr>
            <a:spLocks noChangeArrowheads="1"/>
          </p:cNvSpPr>
          <p:nvPr/>
        </p:nvSpPr>
        <p:spPr bwMode="auto">
          <a:xfrm>
            <a:off x="6691313" y="1198563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  <a:cs typeface="Times New Roman" pitchFamily="18" charset="0"/>
              </a:rPr>
              <a:t>7</a:t>
            </a:r>
            <a:endParaRPr lang="fr-FR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6591" name="Rectangle 207"/>
          <p:cNvSpPr>
            <a:spLocks noChangeArrowheads="1"/>
          </p:cNvSpPr>
          <p:nvPr/>
        </p:nvSpPr>
        <p:spPr bwMode="auto">
          <a:xfrm>
            <a:off x="6453188" y="1565275"/>
            <a:ext cx="692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0</a:t>
            </a:r>
            <a:r>
              <a:rPr lang="ar-DZ" b="1" dirty="0">
                <a:solidFill>
                  <a:schemeClr val="tx1"/>
                </a:solidFill>
              </a:rPr>
              <a:t>111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6592" name="Rectangle 208"/>
          <p:cNvSpPr>
            <a:spLocks noChangeArrowheads="1"/>
          </p:cNvSpPr>
          <p:nvPr/>
        </p:nvSpPr>
        <p:spPr bwMode="auto">
          <a:xfrm>
            <a:off x="7469188" y="119697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  <a:cs typeface="Times New Roman" pitchFamily="18" charset="0"/>
              </a:rPr>
              <a:t>8</a:t>
            </a:r>
            <a:endParaRPr lang="fr-FR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6593" name="Rectangle 209"/>
          <p:cNvSpPr>
            <a:spLocks noChangeArrowheads="1"/>
          </p:cNvSpPr>
          <p:nvPr/>
        </p:nvSpPr>
        <p:spPr bwMode="auto">
          <a:xfrm>
            <a:off x="7231063" y="1576388"/>
            <a:ext cx="692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r>
              <a:rPr lang="en-US" b="1">
                <a:solidFill>
                  <a:schemeClr val="tx1"/>
                </a:solidFill>
              </a:rPr>
              <a:t>000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6594" name="Rectangle 210"/>
          <p:cNvSpPr>
            <a:spLocks noChangeArrowheads="1"/>
          </p:cNvSpPr>
          <p:nvPr/>
        </p:nvSpPr>
        <p:spPr bwMode="auto">
          <a:xfrm>
            <a:off x="8256588" y="1198563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  <a:cs typeface="Times New Roman" pitchFamily="18" charset="0"/>
              </a:rPr>
              <a:t>9</a:t>
            </a:r>
            <a:endParaRPr lang="fr-FR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6595" name="Rectangle 211"/>
          <p:cNvSpPr>
            <a:spLocks noChangeArrowheads="1"/>
          </p:cNvSpPr>
          <p:nvPr/>
        </p:nvSpPr>
        <p:spPr bwMode="auto">
          <a:xfrm>
            <a:off x="8018463" y="1565275"/>
            <a:ext cx="692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r>
              <a:rPr lang="en-US" b="1">
                <a:solidFill>
                  <a:schemeClr val="tx1"/>
                </a:solidFill>
              </a:rPr>
              <a:t>00</a:t>
            </a:r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6598" name="Rectangle 214"/>
          <p:cNvSpPr>
            <a:spLocks noChangeArrowheads="1"/>
          </p:cNvSpPr>
          <p:nvPr/>
        </p:nvSpPr>
        <p:spPr bwMode="auto">
          <a:xfrm>
            <a:off x="8101013" y="2276475"/>
            <a:ext cx="6953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solidFill>
                  <a:schemeClr val="tx1"/>
                </a:solidFill>
              </a:rPr>
              <a:t> 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6600" name="Rectangle 216"/>
          <p:cNvSpPr>
            <a:spLocks noChangeArrowheads="1"/>
          </p:cNvSpPr>
          <p:nvPr/>
        </p:nvSpPr>
        <p:spPr bwMode="auto">
          <a:xfrm>
            <a:off x="5749543" y="2305050"/>
            <a:ext cx="2468946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b="1">
                <a:solidFill>
                  <a:schemeClr val="tx1"/>
                </a:solidFill>
                <a:cs typeface="Times New Roman" pitchFamily="18" charset="0"/>
              </a:rPr>
              <a:t>(547)</a:t>
            </a:r>
            <a:r>
              <a:rPr lang="en-US" sz="2400" b="1" baseline="-30000">
                <a:solidFill>
                  <a:schemeClr val="tx1"/>
                </a:solidFill>
                <a:cs typeface="Times New Roman" pitchFamily="18" charset="0"/>
              </a:rPr>
              <a:t>10</a:t>
            </a:r>
            <a:r>
              <a:rPr lang="en-US" sz="2400" b="1">
                <a:solidFill>
                  <a:schemeClr val="tx1"/>
                </a:solidFill>
                <a:cs typeface="Times New Roman" pitchFamily="18" charset="0"/>
              </a:rPr>
              <a:t> =(</a:t>
            </a:r>
            <a:r>
              <a:rPr lang="fr-FR" sz="2400" b="1">
                <a:solidFill>
                  <a:schemeClr val="tx1"/>
                </a:solidFill>
                <a:cs typeface="Times New Roman" pitchFamily="18" charset="0"/>
              </a:rPr>
              <a:t>  </a:t>
            </a:r>
            <a:r>
              <a:rPr lang="en-US" sz="2400" b="1">
                <a:solidFill>
                  <a:schemeClr val="tx1"/>
                </a:solidFill>
                <a:cs typeface="Times New Roman" pitchFamily="18" charset="0"/>
              </a:rPr>
              <a:t>)</a:t>
            </a:r>
            <a:r>
              <a:rPr lang="en-US" sz="2400" b="1" baseline="-30000">
                <a:solidFill>
                  <a:schemeClr val="tx1"/>
                </a:solidFill>
                <a:cs typeface="Times New Roman" pitchFamily="18" charset="0"/>
              </a:rPr>
              <a:t>BCD</a:t>
            </a:r>
            <a:r>
              <a:rPr lang="ar-DZ" sz="240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16613" name="Rectangle 229"/>
          <p:cNvSpPr>
            <a:spLocks noChangeArrowheads="1"/>
          </p:cNvSpPr>
          <p:nvPr/>
        </p:nvSpPr>
        <p:spPr bwMode="auto">
          <a:xfrm>
            <a:off x="4198938" y="2647945"/>
            <a:ext cx="1116012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800" b="1">
                <a:solidFill>
                  <a:schemeClr val="tx1"/>
                </a:solidFill>
              </a:rPr>
              <a:t>(</a:t>
            </a:r>
            <a:r>
              <a:rPr lang="fr-FR" sz="2800" b="1">
                <a:solidFill>
                  <a:schemeClr val="tx1"/>
                </a:solidFill>
              </a:rPr>
              <a:t> </a:t>
            </a:r>
            <a:r>
              <a:rPr lang="en-US" sz="2800" b="1">
                <a:solidFill>
                  <a:schemeClr val="tx1"/>
                </a:solidFill>
              </a:rPr>
              <a:t>(</a:t>
            </a:r>
            <a:r>
              <a:rPr lang="en-US" sz="2800" b="1">
                <a:solidFill>
                  <a:schemeClr val="tx1"/>
                </a:solidFill>
                <a:cs typeface="Times New Roman" pitchFamily="18" charset="0"/>
              </a:rPr>
              <a:t>547</a:t>
            </a:r>
            <a:endParaRPr lang="fr-FR" sz="2800" b="1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6614" name="Rectangle 230"/>
          <p:cNvSpPr>
            <a:spLocks noChangeArrowheads="1"/>
          </p:cNvSpPr>
          <p:nvPr/>
        </p:nvSpPr>
        <p:spPr bwMode="auto">
          <a:xfrm>
            <a:off x="4433888" y="2643182"/>
            <a:ext cx="382587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800" b="1">
                <a:solidFill>
                  <a:schemeClr val="tx1"/>
                </a:solidFill>
              </a:rPr>
              <a:t>5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16615" name="Rectangle 231"/>
          <p:cNvSpPr>
            <a:spLocks noChangeArrowheads="1"/>
          </p:cNvSpPr>
          <p:nvPr/>
        </p:nvSpPr>
        <p:spPr bwMode="auto">
          <a:xfrm>
            <a:off x="4633913" y="2643182"/>
            <a:ext cx="382587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800" b="1">
                <a:solidFill>
                  <a:schemeClr val="tx1"/>
                </a:solidFill>
              </a:rPr>
              <a:t>4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16616" name="Rectangle 232"/>
          <p:cNvSpPr>
            <a:spLocks noChangeArrowheads="1"/>
          </p:cNvSpPr>
          <p:nvPr/>
        </p:nvSpPr>
        <p:spPr bwMode="auto">
          <a:xfrm>
            <a:off x="4837113" y="2643182"/>
            <a:ext cx="382587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800" b="1">
                <a:solidFill>
                  <a:schemeClr val="tx1"/>
                </a:solidFill>
              </a:rPr>
              <a:t>7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16617" name="Rectangle 233"/>
          <p:cNvSpPr>
            <a:spLocks noChangeArrowheads="1"/>
          </p:cNvSpPr>
          <p:nvPr/>
        </p:nvSpPr>
        <p:spPr bwMode="auto">
          <a:xfrm>
            <a:off x="3055938" y="4059218"/>
            <a:ext cx="977900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800" b="1">
                <a:solidFill>
                  <a:schemeClr val="tx1"/>
                </a:solidFill>
              </a:rPr>
              <a:t>0110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16618" name="Line 234"/>
          <p:cNvSpPr>
            <a:spLocks noChangeShapeType="1"/>
          </p:cNvSpPr>
          <p:nvPr/>
        </p:nvSpPr>
        <p:spPr bwMode="auto">
          <a:xfrm>
            <a:off x="3703638" y="3716318"/>
            <a:ext cx="0" cy="39528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6619" name="Rectangle 235"/>
          <p:cNvSpPr>
            <a:spLocks noChangeArrowheads="1"/>
          </p:cNvSpPr>
          <p:nvPr/>
        </p:nvSpPr>
        <p:spPr bwMode="auto">
          <a:xfrm>
            <a:off x="4059238" y="4059218"/>
            <a:ext cx="1076325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ar-DZ" sz="2800" b="1">
                <a:solidFill>
                  <a:schemeClr val="tx1"/>
                </a:solidFill>
              </a:rPr>
              <a:t>0100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16620" name="Line 236"/>
          <p:cNvSpPr>
            <a:spLocks noChangeShapeType="1"/>
          </p:cNvSpPr>
          <p:nvPr/>
        </p:nvSpPr>
        <p:spPr bwMode="auto">
          <a:xfrm>
            <a:off x="4672013" y="3716318"/>
            <a:ext cx="0" cy="39528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6621" name="Rectangle 237"/>
          <p:cNvSpPr>
            <a:spLocks noChangeArrowheads="1"/>
          </p:cNvSpPr>
          <p:nvPr/>
        </p:nvSpPr>
        <p:spPr bwMode="auto">
          <a:xfrm>
            <a:off x="5214938" y="4040168"/>
            <a:ext cx="1076325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800">
                <a:solidFill>
                  <a:schemeClr val="tx1"/>
                </a:solidFill>
              </a:rPr>
              <a:t> </a:t>
            </a:r>
            <a:r>
              <a:rPr lang="ar-DZ" sz="2800" b="1">
                <a:solidFill>
                  <a:schemeClr val="tx1"/>
                </a:solidFill>
              </a:rPr>
              <a:t>0111</a:t>
            </a:r>
            <a:endParaRPr lang="fr-FR" sz="2800" b="1">
              <a:solidFill>
                <a:schemeClr val="tx1"/>
              </a:solidFill>
            </a:endParaRPr>
          </a:p>
        </p:txBody>
      </p:sp>
      <p:sp>
        <p:nvSpPr>
          <p:cNvPr id="16622" name="Line 238"/>
          <p:cNvSpPr>
            <a:spLocks noChangeShapeType="1"/>
          </p:cNvSpPr>
          <p:nvPr/>
        </p:nvSpPr>
        <p:spPr bwMode="auto">
          <a:xfrm>
            <a:off x="5726113" y="3716318"/>
            <a:ext cx="0" cy="395288"/>
          </a:xfrm>
          <a:prstGeom prst="line">
            <a:avLst/>
          </a:prstGeom>
          <a:noFill/>
          <a:ln w="57150">
            <a:solidFill>
              <a:srgbClr val="99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6623" name="Rectangle 239"/>
          <p:cNvSpPr>
            <a:spLocks noChangeArrowheads="1"/>
          </p:cNvSpPr>
          <p:nvPr/>
        </p:nvSpPr>
        <p:spPr bwMode="auto">
          <a:xfrm>
            <a:off x="2714625" y="4730724"/>
            <a:ext cx="4714895" cy="5191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fr-FR" sz="2800" b="1" baseline="-25000" dirty="0" smtClean="0">
                <a:solidFill>
                  <a:schemeClr val="tx1"/>
                </a:solidFill>
              </a:rPr>
              <a:t>BCD</a:t>
            </a:r>
            <a:r>
              <a:rPr lang="ar-DZ" sz="2800" b="1" dirty="0" smtClean="0">
                <a:solidFill>
                  <a:schemeClr val="tx1"/>
                </a:solidFill>
              </a:rPr>
              <a:t>(</a:t>
            </a:r>
            <a:r>
              <a:rPr lang="fr-FR" sz="2800" b="1" dirty="0">
                <a:solidFill>
                  <a:schemeClr val="tx1"/>
                </a:solidFill>
              </a:rPr>
              <a:t>=</a:t>
            </a:r>
            <a:r>
              <a:rPr lang="en-US" sz="2800" b="1" dirty="0">
                <a:solidFill>
                  <a:schemeClr val="tx1"/>
                </a:solidFill>
              </a:rPr>
              <a:t>(010101000111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sz="28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6624" name="Rectangle 240"/>
          <p:cNvSpPr>
            <a:spLocks noChangeArrowheads="1"/>
          </p:cNvSpPr>
          <p:nvPr/>
        </p:nvSpPr>
        <p:spPr bwMode="auto">
          <a:xfrm>
            <a:off x="2389188" y="4687861"/>
            <a:ext cx="1484312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800" b="1" baseline="-25000">
                <a:solidFill>
                  <a:schemeClr val="tx1"/>
                </a:solidFill>
              </a:rPr>
              <a:t>10</a:t>
            </a:r>
            <a:r>
              <a:rPr lang="ar-DZ" sz="2800" b="1">
                <a:solidFill>
                  <a:schemeClr val="tx1"/>
                </a:solidFill>
              </a:rPr>
              <a:t>(</a:t>
            </a:r>
            <a:r>
              <a:rPr lang="fr-FR" sz="2800" b="1">
                <a:solidFill>
                  <a:schemeClr val="tx1"/>
                </a:solidFill>
              </a:rPr>
              <a:t> </a:t>
            </a:r>
            <a:r>
              <a:rPr lang="en-US" sz="2800" b="1">
                <a:solidFill>
                  <a:schemeClr val="tx1"/>
                </a:solidFill>
              </a:rPr>
              <a:t>(</a:t>
            </a:r>
            <a:r>
              <a:rPr lang="en-US" sz="2800" b="1">
                <a:solidFill>
                  <a:schemeClr val="tx1"/>
                </a:solidFill>
                <a:cs typeface="Times New Roman" pitchFamily="18" charset="0"/>
              </a:rPr>
              <a:t>547</a:t>
            </a:r>
            <a:r>
              <a:rPr lang="fr-FR" sz="2800" b="1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1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5546468"/>
            <a:ext cx="6143668" cy="127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6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6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6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6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6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6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6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1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16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16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16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16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16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1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16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16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16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1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1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1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1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48148E-6 L 0.07622 0.0875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16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44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6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407E-6 L -0.01475 0.0882 " pathEditMode="relative" rAng="0" ptsTypes="AA">
                                      <p:cBhvr>
                                        <p:cTn id="165" dur="2000" fill="hold"/>
                                        <p:tgtEl>
                                          <p:spTgt spid="16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44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6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93064E-6 L -0.10225 0.09248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166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46"/>
                                    </p:animMotion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6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4" dur="500"/>
                                        <p:tgtEl>
                                          <p:spTgt spid="16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9" dur="500"/>
                                        <p:tgtEl>
                                          <p:spTgt spid="1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4" dur="500"/>
                                        <p:tgtEl>
                                          <p:spTgt spid="1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9" dur="500"/>
                                        <p:tgtEl>
                                          <p:spTgt spid="1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4" dur="500"/>
                                        <p:tgtEl>
                                          <p:spTgt spid="1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9" dur="500"/>
                                        <p:tgtEl>
                                          <p:spTgt spid="1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4" dur="500"/>
                                        <p:tgtEl>
                                          <p:spTgt spid="16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9" dur="500"/>
                                        <p:tgtEl>
                                          <p:spTgt spid="16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19" grpId="0"/>
      <p:bldP spid="16421" grpId="0"/>
      <p:bldP spid="16568" grpId="0"/>
      <p:bldP spid="16570" grpId="0"/>
      <p:bldP spid="16572" grpId="0"/>
      <p:bldP spid="16574" grpId="0"/>
      <p:bldP spid="16578" grpId="0"/>
      <p:bldP spid="16579" grpId="0"/>
      <p:bldP spid="16580" grpId="0"/>
      <p:bldP spid="16581" grpId="0"/>
      <p:bldP spid="16582" grpId="0"/>
      <p:bldP spid="16583" grpId="0"/>
      <p:bldP spid="16584" grpId="0"/>
      <p:bldP spid="16585" grpId="0"/>
      <p:bldP spid="16586" grpId="0"/>
      <p:bldP spid="16587" grpId="0"/>
      <p:bldP spid="16588" grpId="0"/>
      <p:bldP spid="16589" grpId="0"/>
      <p:bldP spid="16590" grpId="0"/>
      <p:bldP spid="16591" grpId="0"/>
      <p:bldP spid="16592" grpId="0"/>
      <p:bldP spid="16593" grpId="0"/>
      <p:bldP spid="16594" grpId="0"/>
      <p:bldP spid="16595" grpId="0"/>
      <p:bldP spid="16598" grpId="0"/>
      <p:bldP spid="16600" grpId="0"/>
      <p:bldP spid="16613" grpId="0"/>
      <p:bldP spid="16614" grpId="0"/>
      <p:bldP spid="16614" grpId="1"/>
      <p:bldP spid="16615" grpId="0"/>
      <p:bldP spid="16615" grpId="1"/>
      <p:bldP spid="16616" grpId="0"/>
      <p:bldP spid="16616" grpId="1"/>
      <p:bldP spid="16617" grpId="0"/>
      <p:bldP spid="16618" grpId="0" animBg="1"/>
      <p:bldP spid="16619" grpId="0"/>
      <p:bldP spid="16620" grpId="0" animBg="1"/>
      <p:bldP spid="16621" grpId="0"/>
      <p:bldP spid="16622" grpId="0" animBg="1"/>
      <p:bldP spid="16623" grpId="0"/>
      <p:bldP spid="166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5698274" y="71414"/>
            <a:ext cx="3374321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6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النظام الثنائي المنعكس</a:t>
            </a:r>
            <a:r>
              <a:rPr lang="en-US" b="1" dirty="0">
                <a:solidFill>
                  <a:srgbClr val="0000FF"/>
                </a:solidFill>
                <a:cs typeface="Times New Roman" pitchFamily="18" charset="0"/>
              </a:rPr>
              <a:t>GRAY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 ) :</a:t>
            </a:r>
          </a:p>
        </p:txBody>
      </p:sp>
      <p:pic>
        <p:nvPicPr>
          <p:cNvPr id="15377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1412875"/>
            <a:ext cx="3168650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442" name="Rectangle 1770"/>
          <p:cNvSpPr>
            <a:spLocks noChangeArrowheads="1"/>
          </p:cNvSpPr>
          <p:nvPr/>
        </p:nvSpPr>
        <p:spPr bwMode="auto">
          <a:xfrm>
            <a:off x="395288" y="6340475"/>
            <a:ext cx="360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43" name="Rectangle 1771"/>
          <p:cNvSpPr>
            <a:spLocks noChangeArrowheads="1"/>
          </p:cNvSpPr>
          <p:nvPr/>
        </p:nvSpPr>
        <p:spPr bwMode="auto">
          <a:xfrm>
            <a:off x="755650" y="6340475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444" name="Rectangle 1772"/>
          <p:cNvSpPr>
            <a:spLocks noChangeArrowheads="1"/>
          </p:cNvSpPr>
          <p:nvPr/>
        </p:nvSpPr>
        <p:spPr bwMode="auto">
          <a:xfrm>
            <a:off x="1292225" y="6340475"/>
            <a:ext cx="5397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445" name="Rectangle 1773"/>
          <p:cNvSpPr>
            <a:spLocks noChangeArrowheads="1"/>
          </p:cNvSpPr>
          <p:nvPr/>
        </p:nvSpPr>
        <p:spPr bwMode="auto">
          <a:xfrm>
            <a:off x="1831975" y="6340475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446" name="Rectangle 1774"/>
          <p:cNvSpPr>
            <a:spLocks noChangeArrowheads="1"/>
          </p:cNvSpPr>
          <p:nvPr/>
        </p:nvSpPr>
        <p:spPr bwMode="auto">
          <a:xfrm>
            <a:off x="2368550" y="6340475"/>
            <a:ext cx="5381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47" name="Rectangle 1775"/>
          <p:cNvSpPr>
            <a:spLocks noChangeArrowheads="1"/>
          </p:cNvSpPr>
          <p:nvPr/>
        </p:nvSpPr>
        <p:spPr bwMode="auto">
          <a:xfrm>
            <a:off x="2906713" y="6340475"/>
            <a:ext cx="534987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48" name="Rectangle 1776"/>
          <p:cNvSpPr>
            <a:spLocks noChangeArrowheads="1"/>
          </p:cNvSpPr>
          <p:nvPr/>
        </p:nvSpPr>
        <p:spPr bwMode="auto">
          <a:xfrm>
            <a:off x="3441700" y="6340475"/>
            <a:ext cx="534988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49" name="Rectangle 1777"/>
          <p:cNvSpPr>
            <a:spLocks noChangeArrowheads="1"/>
          </p:cNvSpPr>
          <p:nvPr/>
        </p:nvSpPr>
        <p:spPr bwMode="auto">
          <a:xfrm>
            <a:off x="3976688" y="6340475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50" name="Rectangle 1778"/>
          <p:cNvSpPr>
            <a:spLocks noChangeArrowheads="1"/>
          </p:cNvSpPr>
          <p:nvPr/>
        </p:nvSpPr>
        <p:spPr bwMode="auto">
          <a:xfrm>
            <a:off x="4513263" y="6340475"/>
            <a:ext cx="741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15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51" name="Rectangle 1779"/>
          <p:cNvSpPr>
            <a:spLocks noChangeArrowheads="1"/>
          </p:cNvSpPr>
          <p:nvPr/>
        </p:nvSpPr>
        <p:spPr bwMode="auto">
          <a:xfrm>
            <a:off x="395288" y="6005513"/>
            <a:ext cx="360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52" name="Rectangle 1780"/>
          <p:cNvSpPr>
            <a:spLocks noChangeArrowheads="1"/>
          </p:cNvSpPr>
          <p:nvPr/>
        </p:nvSpPr>
        <p:spPr bwMode="auto">
          <a:xfrm>
            <a:off x="755650" y="6005513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453" name="Rectangle 1781"/>
          <p:cNvSpPr>
            <a:spLocks noChangeArrowheads="1"/>
          </p:cNvSpPr>
          <p:nvPr/>
        </p:nvSpPr>
        <p:spPr bwMode="auto">
          <a:xfrm>
            <a:off x="1292225" y="6005513"/>
            <a:ext cx="5397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454" name="Rectangle 1782"/>
          <p:cNvSpPr>
            <a:spLocks noChangeArrowheads="1"/>
          </p:cNvSpPr>
          <p:nvPr/>
        </p:nvSpPr>
        <p:spPr bwMode="auto">
          <a:xfrm>
            <a:off x="1831975" y="6005513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55" name="Rectangle 1783"/>
          <p:cNvSpPr>
            <a:spLocks noChangeArrowheads="1"/>
          </p:cNvSpPr>
          <p:nvPr/>
        </p:nvSpPr>
        <p:spPr bwMode="auto">
          <a:xfrm>
            <a:off x="2368550" y="6005513"/>
            <a:ext cx="5381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56" name="Rectangle 1784"/>
          <p:cNvSpPr>
            <a:spLocks noChangeArrowheads="1"/>
          </p:cNvSpPr>
          <p:nvPr/>
        </p:nvSpPr>
        <p:spPr bwMode="auto">
          <a:xfrm>
            <a:off x="2906713" y="6005513"/>
            <a:ext cx="534987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57" name="Rectangle 1785"/>
          <p:cNvSpPr>
            <a:spLocks noChangeArrowheads="1"/>
          </p:cNvSpPr>
          <p:nvPr/>
        </p:nvSpPr>
        <p:spPr bwMode="auto">
          <a:xfrm>
            <a:off x="3441700" y="6005513"/>
            <a:ext cx="534988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58" name="Rectangle 1786"/>
          <p:cNvSpPr>
            <a:spLocks noChangeArrowheads="1"/>
          </p:cNvSpPr>
          <p:nvPr/>
        </p:nvSpPr>
        <p:spPr bwMode="auto">
          <a:xfrm>
            <a:off x="3976688" y="6005513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59" name="Rectangle 1787"/>
          <p:cNvSpPr>
            <a:spLocks noChangeArrowheads="1"/>
          </p:cNvSpPr>
          <p:nvPr/>
        </p:nvSpPr>
        <p:spPr bwMode="auto">
          <a:xfrm>
            <a:off x="4513263" y="6005513"/>
            <a:ext cx="741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14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60" name="Rectangle 1788"/>
          <p:cNvSpPr>
            <a:spLocks noChangeArrowheads="1"/>
          </p:cNvSpPr>
          <p:nvPr/>
        </p:nvSpPr>
        <p:spPr bwMode="auto">
          <a:xfrm>
            <a:off x="395288" y="5670550"/>
            <a:ext cx="360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61" name="Rectangle 1789"/>
          <p:cNvSpPr>
            <a:spLocks noChangeArrowheads="1"/>
          </p:cNvSpPr>
          <p:nvPr/>
        </p:nvSpPr>
        <p:spPr bwMode="auto">
          <a:xfrm>
            <a:off x="755650" y="5670550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462" name="Rectangle 1790"/>
          <p:cNvSpPr>
            <a:spLocks noChangeArrowheads="1"/>
          </p:cNvSpPr>
          <p:nvPr/>
        </p:nvSpPr>
        <p:spPr bwMode="auto">
          <a:xfrm>
            <a:off x="1292225" y="5670550"/>
            <a:ext cx="5397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63" name="Rectangle 1791"/>
          <p:cNvSpPr>
            <a:spLocks noChangeArrowheads="1"/>
          </p:cNvSpPr>
          <p:nvPr/>
        </p:nvSpPr>
        <p:spPr bwMode="auto">
          <a:xfrm>
            <a:off x="1831975" y="5670550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64" name="Rectangle 1792"/>
          <p:cNvSpPr>
            <a:spLocks noChangeArrowheads="1"/>
          </p:cNvSpPr>
          <p:nvPr/>
        </p:nvSpPr>
        <p:spPr bwMode="auto">
          <a:xfrm>
            <a:off x="2368550" y="5670550"/>
            <a:ext cx="5381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65" name="Rectangle 1793"/>
          <p:cNvSpPr>
            <a:spLocks noChangeArrowheads="1"/>
          </p:cNvSpPr>
          <p:nvPr/>
        </p:nvSpPr>
        <p:spPr bwMode="auto">
          <a:xfrm>
            <a:off x="2906713" y="5670550"/>
            <a:ext cx="534987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66" name="Rectangle 1794"/>
          <p:cNvSpPr>
            <a:spLocks noChangeArrowheads="1"/>
          </p:cNvSpPr>
          <p:nvPr/>
        </p:nvSpPr>
        <p:spPr bwMode="auto">
          <a:xfrm>
            <a:off x="3441700" y="5670550"/>
            <a:ext cx="534988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67" name="Rectangle 1795"/>
          <p:cNvSpPr>
            <a:spLocks noChangeArrowheads="1"/>
          </p:cNvSpPr>
          <p:nvPr/>
        </p:nvSpPr>
        <p:spPr bwMode="auto">
          <a:xfrm>
            <a:off x="3976688" y="5670550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68" name="Rectangle 1796"/>
          <p:cNvSpPr>
            <a:spLocks noChangeArrowheads="1"/>
          </p:cNvSpPr>
          <p:nvPr/>
        </p:nvSpPr>
        <p:spPr bwMode="auto">
          <a:xfrm>
            <a:off x="4513263" y="5670550"/>
            <a:ext cx="741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13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69" name="Rectangle 1797"/>
          <p:cNvSpPr>
            <a:spLocks noChangeArrowheads="1"/>
          </p:cNvSpPr>
          <p:nvPr/>
        </p:nvSpPr>
        <p:spPr bwMode="auto">
          <a:xfrm>
            <a:off x="395288" y="5335588"/>
            <a:ext cx="360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70" name="Rectangle 1798"/>
          <p:cNvSpPr>
            <a:spLocks noChangeArrowheads="1"/>
          </p:cNvSpPr>
          <p:nvPr/>
        </p:nvSpPr>
        <p:spPr bwMode="auto">
          <a:xfrm>
            <a:off x="755650" y="5335588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471" name="Rectangle 1799"/>
          <p:cNvSpPr>
            <a:spLocks noChangeArrowheads="1"/>
          </p:cNvSpPr>
          <p:nvPr/>
        </p:nvSpPr>
        <p:spPr bwMode="auto">
          <a:xfrm>
            <a:off x="1292225" y="5335588"/>
            <a:ext cx="5397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72" name="Rectangle 1800"/>
          <p:cNvSpPr>
            <a:spLocks noChangeArrowheads="1"/>
          </p:cNvSpPr>
          <p:nvPr/>
        </p:nvSpPr>
        <p:spPr bwMode="auto">
          <a:xfrm>
            <a:off x="1831975" y="5335588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473" name="Rectangle 1801"/>
          <p:cNvSpPr>
            <a:spLocks noChangeArrowheads="1"/>
          </p:cNvSpPr>
          <p:nvPr/>
        </p:nvSpPr>
        <p:spPr bwMode="auto">
          <a:xfrm>
            <a:off x="2368550" y="5335588"/>
            <a:ext cx="5381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74" name="Rectangle 1802"/>
          <p:cNvSpPr>
            <a:spLocks noChangeArrowheads="1"/>
          </p:cNvSpPr>
          <p:nvPr/>
        </p:nvSpPr>
        <p:spPr bwMode="auto">
          <a:xfrm>
            <a:off x="2906713" y="5335588"/>
            <a:ext cx="534987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75" name="Rectangle 1803"/>
          <p:cNvSpPr>
            <a:spLocks noChangeArrowheads="1"/>
          </p:cNvSpPr>
          <p:nvPr/>
        </p:nvSpPr>
        <p:spPr bwMode="auto">
          <a:xfrm>
            <a:off x="3441700" y="5335588"/>
            <a:ext cx="534988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76" name="Rectangle 1804"/>
          <p:cNvSpPr>
            <a:spLocks noChangeArrowheads="1"/>
          </p:cNvSpPr>
          <p:nvPr/>
        </p:nvSpPr>
        <p:spPr bwMode="auto">
          <a:xfrm>
            <a:off x="3976688" y="5335588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77" name="Rectangle 1805"/>
          <p:cNvSpPr>
            <a:spLocks noChangeArrowheads="1"/>
          </p:cNvSpPr>
          <p:nvPr/>
        </p:nvSpPr>
        <p:spPr bwMode="auto">
          <a:xfrm>
            <a:off x="4513263" y="5335588"/>
            <a:ext cx="741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12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78" name="Rectangle 1806"/>
          <p:cNvSpPr>
            <a:spLocks noChangeArrowheads="1"/>
          </p:cNvSpPr>
          <p:nvPr/>
        </p:nvSpPr>
        <p:spPr bwMode="auto">
          <a:xfrm>
            <a:off x="395288" y="5000625"/>
            <a:ext cx="360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79" name="Rectangle 1807"/>
          <p:cNvSpPr>
            <a:spLocks noChangeArrowheads="1"/>
          </p:cNvSpPr>
          <p:nvPr/>
        </p:nvSpPr>
        <p:spPr bwMode="auto">
          <a:xfrm>
            <a:off x="755650" y="5000625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80" name="Rectangle 1808"/>
          <p:cNvSpPr>
            <a:spLocks noChangeArrowheads="1"/>
          </p:cNvSpPr>
          <p:nvPr/>
        </p:nvSpPr>
        <p:spPr bwMode="auto">
          <a:xfrm>
            <a:off x="1292225" y="5000625"/>
            <a:ext cx="5397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81" name="Rectangle 1809"/>
          <p:cNvSpPr>
            <a:spLocks noChangeArrowheads="1"/>
          </p:cNvSpPr>
          <p:nvPr/>
        </p:nvSpPr>
        <p:spPr bwMode="auto">
          <a:xfrm>
            <a:off x="1831975" y="5000625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482" name="Rectangle 1810"/>
          <p:cNvSpPr>
            <a:spLocks noChangeArrowheads="1"/>
          </p:cNvSpPr>
          <p:nvPr/>
        </p:nvSpPr>
        <p:spPr bwMode="auto">
          <a:xfrm>
            <a:off x="2368550" y="5000625"/>
            <a:ext cx="5381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83" name="Rectangle 1811"/>
          <p:cNvSpPr>
            <a:spLocks noChangeArrowheads="1"/>
          </p:cNvSpPr>
          <p:nvPr/>
        </p:nvSpPr>
        <p:spPr bwMode="auto">
          <a:xfrm>
            <a:off x="2906713" y="5000625"/>
            <a:ext cx="534987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84" name="Rectangle 1812"/>
          <p:cNvSpPr>
            <a:spLocks noChangeArrowheads="1"/>
          </p:cNvSpPr>
          <p:nvPr/>
        </p:nvSpPr>
        <p:spPr bwMode="auto">
          <a:xfrm>
            <a:off x="3441700" y="5000625"/>
            <a:ext cx="534988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85" name="Rectangle 1813"/>
          <p:cNvSpPr>
            <a:spLocks noChangeArrowheads="1"/>
          </p:cNvSpPr>
          <p:nvPr/>
        </p:nvSpPr>
        <p:spPr bwMode="auto">
          <a:xfrm>
            <a:off x="3976688" y="5000625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86" name="Rectangle 1814"/>
          <p:cNvSpPr>
            <a:spLocks noChangeArrowheads="1"/>
          </p:cNvSpPr>
          <p:nvPr/>
        </p:nvSpPr>
        <p:spPr bwMode="auto">
          <a:xfrm>
            <a:off x="4513263" y="5000625"/>
            <a:ext cx="741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87" name="Rectangle 1815"/>
          <p:cNvSpPr>
            <a:spLocks noChangeArrowheads="1"/>
          </p:cNvSpPr>
          <p:nvPr/>
        </p:nvSpPr>
        <p:spPr bwMode="auto">
          <a:xfrm>
            <a:off x="395288" y="4665663"/>
            <a:ext cx="360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88" name="Rectangle 1816"/>
          <p:cNvSpPr>
            <a:spLocks noChangeArrowheads="1"/>
          </p:cNvSpPr>
          <p:nvPr/>
        </p:nvSpPr>
        <p:spPr bwMode="auto">
          <a:xfrm>
            <a:off x="755650" y="4665663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89" name="Rectangle 1817"/>
          <p:cNvSpPr>
            <a:spLocks noChangeArrowheads="1"/>
          </p:cNvSpPr>
          <p:nvPr/>
        </p:nvSpPr>
        <p:spPr bwMode="auto">
          <a:xfrm>
            <a:off x="1292225" y="4665663"/>
            <a:ext cx="5397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90" name="Rectangle 1818"/>
          <p:cNvSpPr>
            <a:spLocks noChangeArrowheads="1"/>
          </p:cNvSpPr>
          <p:nvPr/>
        </p:nvSpPr>
        <p:spPr bwMode="auto">
          <a:xfrm>
            <a:off x="1831975" y="4665663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91" name="Rectangle 1819"/>
          <p:cNvSpPr>
            <a:spLocks noChangeArrowheads="1"/>
          </p:cNvSpPr>
          <p:nvPr/>
        </p:nvSpPr>
        <p:spPr bwMode="auto">
          <a:xfrm>
            <a:off x="2368550" y="4665663"/>
            <a:ext cx="5381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92" name="Rectangle 1820"/>
          <p:cNvSpPr>
            <a:spLocks noChangeArrowheads="1"/>
          </p:cNvSpPr>
          <p:nvPr/>
        </p:nvSpPr>
        <p:spPr bwMode="auto">
          <a:xfrm>
            <a:off x="2906713" y="4665663"/>
            <a:ext cx="534987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93" name="Rectangle 1821"/>
          <p:cNvSpPr>
            <a:spLocks noChangeArrowheads="1"/>
          </p:cNvSpPr>
          <p:nvPr/>
        </p:nvSpPr>
        <p:spPr bwMode="auto">
          <a:xfrm>
            <a:off x="3441700" y="4665663"/>
            <a:ext cx="534988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94" name="Rectangle 1822"/>
          <p:cNvSpPr>
            <a:spLocks noChangeArrowheads="1"/>
          </p:cNvSpPr>
          <p:nvPr/>
        </p:nvSpPr>
        <p:spPr bwMode="auto">
          <a:xfrm>
            <a:off x="3976688" y="4665663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95" name="Rectangle 1823"/>
          <p:cNvSpPr>
            <a:spLocks noChangeArrowheads="1"/>
          </p:cNvSpPr>
          <p:nvPr/>
        </p:nvSpPr>
        <p:spPr bwMode="auto">
          <a:xfrm>
            <a:off x="4513263" y="4665663"/>
            <a:ext cx="741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496" name="Rectangle 1824"/>
          <p:cNvSpPr>
            <a:spLocks noChangeArrowheads="1"/>
          </p:cNvSpPr>
          <p:nvPr/>
        </p:nvSpPr>
        <p:spPr bwMode="auto">
          <a:xfrm>
            <a:off x="395288" y="4330700"/>
            <a:ext cx="360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97" name="Rectangle 1825"/>
          <p:cNvSpPr>
            <a:spLocks noChangeArrowheads="1"/>
          </p:cNvSpPr>
          <p:nvPr/>
        </p:nvSpPr>
        <p:spPr bwMode="auto">
          <a:xfrm>
            <a:off x="755650" y="4330700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498" name="Rectangle 1826"/>
          <p:cNvSpPr>
            <a:spLocks noChangeArrowheads="1"/>
          </p:cNvSpPr>
          <p:nvPr/>
        </p:nvSpPr>
        <p:spPr bwMode="auto">
          <a:xfrm>
            <a:off x="1292225" y="4330700"/>
            <a:ext cx="5397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499" name="Rectangle 1827"/>
          <p:cNvSpPr>
            <a:spLocks noChangeArrowheads="1"/>
          </p:cNvSpPr>
          <p:nvPr/>
        </p:nvSpPr>
        <p:spPr bwMode="auto">
          <a:xfrm>
            <a:off x="1831975" y="4330700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00" name="Rectangle 1828"/>
          <p:cNvSpPr>
            <a:spLocks noChangeArrowheads="1"/>
          </p:cNvSpPr>
          <p:nvPr/>
        </p:nvSpPr>
        <p:spPr bwMode="auto">
          <a:xfrm>
            <a:off x="2368550" y="4330700"/>
            <a:ext cx="5381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01" name="Rectangle 1829"/>
          <p:cNvSpPr>
            <a:spLocks noChangeArrowheads="1"/>
          </p:cNvSpPr>
          <p:nvPr/>
        </p:nvSpPr>
        <p:spPr bwMode="auto">
          <a:xfrm>
            <a:off x="2906713" y="4330700"/>
            <a:ext cx="534987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02" name="Rectangle 1830"/>
          <p:cNvSpPr>
            <a:spLocks noChangeArrowheads="1"/>
          </p:cNvSpPr>
          <p:nvPr/>
        </p:nvSpPr>
        <p:spPr bwMode="auto">
          <a:xfrm>
            <a:off x="3441700" y="4330700"/>
            <a:ext cx="534988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03" name="Rectangle 1831"/>
          <p:cNvSpPr>
            <a:spLocks noChangeArrowheads="1"/>
          </p:cNvSpPr>
          <p:nvPr/>
        </p:nvSpPr>
        <p:spPr bwMode="auto">
          <a:xfrm>
            <a:off x="3976688" y="4330700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04" name="Rectangle 1832"/>
          <p:cNvSpPr>
            <a:spLocks noChangeArrowheads="1"/>
          </p:cNvSpPr>
          <p:nvPr/>
        </p:nvSpPr>
        <p:spPr bwMode="auto">
          <a:xfrm>
            <a:off x="4513263" y="4330700"/>
            <a:ext cx="741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9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05" name="Rectangle 1833"/>
          <p:cNvSpPr>
            <a:spLocks noChangeArrowheads="1"/>
          </p:cNvSpPr>
          <p:nvPr/>
        </p:nvSpPr>
        <p:spPr bwMode="auto">
          <a:xfrm>
            <a:off x="395288" y="3995738"/>
            <a:ext cx="360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06" name="Rectangle 1834"/>
          <p:cNvSpPr>
            <a:spLocks noChangeArrowheads="1"/>
          </p:cNvSpPr>
          <p:nvPr/>
        </p:nvSpPr>
        <p:spPr bwMode="auto">
          <a:xfrm>
            <a:off x="755650" y="3995738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07" name="Rectangle 1835"/>
          <p:cNvSpPr>
            <a:spLocks noChangeArrowheads="1"/>
          </p:cNvSpPr>
          <p:nvPr/>
        </p:nvSpPr>
        <p:spPr bwMode="auto">
          <a:xfrm>
            <a:off x="1292225" y="3995738"/>
            <a:ext cx="5397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08" name="Rectangle 1836"/>
          <p:cNvSpPr>
            <a:spLocks noChangeArrowheads="1"/>
          </p:cNvSpPr>
          <p:nvPr/>
        </p:nvSpPr>
        <p:spPr bwMode="auto">
          <a:xfrm>
            <a:off x="1831975" y="3995738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09" name="Rectangle 1837"/>
          <p:cNvSpPr>
            <a:spLocks noChangeArrowheads="1"/>
          </p:cNvSpPr>
          <p:nvPr/>
        </p:nvSpPr>
        <p:spPr bwMode="auto">
          <a:xfrm>
            <a:off x="2368550" y="3995738"/>
            <a:ext cx="5381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10" name="Rectangle 1838"/>
          <p:cNvSpPr>
            <a:spLocks noChangeArrowheads="1"/>
          </p:cNvSpPr>
          <p:nvPr/>
        </p:nvSpPr>
        <p:spPr bwMode="auto">
          <a:xfrm>
            <a:off x="2906713" y="3995738"/>
            <a:ext cx="534987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11" name="Rectangle 1839"/>
          <p:cNvSpPr>
            <a:spLocks noChangeArrowheads="1"/>
          </p:cNvSpPr>
          <p:nvPr/>
        </p:nvSpPr>
        <p:spPr bwMode="auto">
          <a:xfrm>
            <a:off x="3441700" y="3995738"/>
            <a:ext cx="534988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12" name="Rectangle 1840"/>
          <p:cNvSpPr>
            <a:spLocks noChangeArrowheads="1"/>
          </p:cNvSpPr>
          <p:nvPr/>
        </p:nvSpPr>
        <p:spPr bwMode="auto">
          <a:xfrm>
            <a:off x="3976688" y="3995738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13" name="Rectangle 1841"/>
          <p:cNvSpPr>
            <a:spLocks noChangeArrowheads="1"/>
          </p:cNvSpPr>
          <p:nvPr/>
        </p:nvSpPr>
        <p:spPr bwMode="auto">
          <a:xfrm>
            <a:off x="4513263" y="3995738"/>
            <a:ext cx="741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8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14" name="Rectangle 1842"/>
          <p:cNvSpPr>
            <a:spLocks noChangeArrowheads="1"/>
          </p:cNvSpPr>
          <p:nvPr/>
        </p:nvSpPr>
        <p:spPr bwMode="auto">
          <a:xfrm>
            <a:off x="395288" y="3660775"/>
            <a:ext cx="360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15" name="Rectangle 1843"/>
          <p:cNvSpPr>
            <a:spLocks noChangeArrowheads="1"/>
          </p:cNvSpPr>
          <p:nvPr/>
        </p:nvSpPr>
        <p:spPr bwMode="auto">
          <a:xfrm>
            <a:off x="755650" y="3660775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16" name="Rectangle 1844"/>
          <p:cNvSpPr>
            <a:spLocks noChangeArrowheads="1"/>
          </p:cNvSpPr>
          <p:nvPr/>
        </p:nvSpPr>
        <p:spPr bwMode="auto">
          <a:xfrm>
            <a:off x="1292225" y="3660775"/>
            <a:ext cx="5397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17" name="Rectangle 1845"/>
          <p:cNvSpPr>
            <a:spLocks noChangeArrowheads="1"/>
          </p:cNvSpPr>
          <p:nvPr/>
        </p:nvSpPr>
        <p:spPr bwMode="auto">
          <a:xfrm>
            <a:off x="1831975" y="3660775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18" name="Rectangle 1846"/>
          <p:cNvSpPr>
            <a:spLocks noChangeArrowheads="1"/>
          </p:cNvSpPr>
          <p:nvPr/>
        </p:nvSpPr>
        <p:spPr bwMode="auto">
          <a:xfrm>
            <a:off x="2368550" y="3660775"/>
            <a:ext cx="5381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19" name="Rectangle 1847"/>
          <p:cNvSpPr>
            <a:spLocks noChangeArrowheads="1"/>
          </p:cNvSpPr>
          <p:nvPr/>
        </p:nvSpPr>
        <p:spPr bwMode="auto">
          <a:xfrm>
            <a:off x="2906713" y="3660775"/>
            <a:ext cx="534987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20" name="Rectangle 1848"/>
          <p:cNvSpPr>
            <a:spLocks noChangeArrowheads="1"/>
          </p:cNvSpPr>
          <p:nvPr/>
        </p:nvSpPr>
        <p:spPr bwMode="auto">
          <a:xfrm>
            <a:off x="3441700" y="3660775"/>
            <a:ext cx="534988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21" name="Rectangle 1849"/>
          <p:cNvSpPr>
            <a:spLocks noChangeArrowheads="1"/>
          </p:cNvSpPr>
          <p:nvPr/>
        </p:nvSpPr>
        <p:spPr bwMode="auto">
          <a:xfrm>
            <a:off x="3976688" y="3660775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22" name="Rectangle 1850"/>
          <p:cNvSpPr>
            <a:spLocks noChangeArrowheads="1"/>
          </p:cNvSpPr>
          <p:nvPr/>
        </p:nvSpPr>
        <p:spPr bwMode="auto">
          <a:xfrm>
            <a:off x="4513263" y="3660775"/>
            <a:ext cx="741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7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23" name="Rectangle 1851"/>
          <p:cNvSpPr>
            <a:spLocks noChangeArrowheads="1"/>
          </p:cNvSpPr>
          <p:nvPr/>
        </p:nvSpPr>
        <p:spPr bwMode="auto">
          <a:xfrm>
            <a:off x="395288" y="3325813"/>
            <a:ext cx="360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24" name="Rectangle 1852"/>
          <p:cNvSpPr>
            <a:spLocks noChangeArrowheads="1"/>
          </p:cNvSpPr>
          <p:nvPr/>
        </p:nvSpPr>
        <p:spPr bwMode="auto">
          <a:xfrm>
            <a:off x="755650" y="3325813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25" name="Rectangle 1853"/>
          <p:cNvSpPr>
            <a:spLocks noChangeArrowheads="1"/>
          </p:cNvSpPr>
          <p:nvPr/>
        </p:nvSpPr>
        <p:spPr bwMode="auto">
          <a:xfrm>
            <a:off x="1292225" y="3325813"/>
            <a:ext cx="5397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26" name="Rectangle 1854"/>
          <p:cNvSpPr>
            <a:spLocks noChangeArrowheads="1"/>
          </p:cNvSpPr>
          <p:nvPr/>
        </p:nvSpPr>
        <p:spPr bwMode="auto">
          <a:xfrm>
            <a:off x="1831975" y="3325813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27" name="Rectangle 1855"/>
          <p:cNvSpPr>
            <a:spLocks noChangeArrowheads="1"/>
          </p:cNvSpPr>
          <p:nvPr/>
        </p:nvSpPr>
        <p:spPr bwMode="auto">
          <a:xfrm>
            <a:off x="2368550" y="3325813"/>
            <a:ext cx="5381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28" name="Rectangle 1856"/>
          <p:cNvSpPr>
            <a:spLocks noChangeArrowheads="1"/>
          </p:cNvSpPr>
          <p:nvPr/>
        </p:nvSpPr>
        <p:spPr bwMode="auto">
          <a:xfrm>
            <a:off x="2906713" y="3325813"/>
            <a:ext cx="534987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29" name="Rectangle 1857"/>
          <p:cNvSpPr>
            <a:spLocks noChangeArrowheads="1"/>
          </p:cNvSpPr>
          <p:nvPr/>
        </p:nvSpPr>
        <p:spPr bwMode="auto">
          <a:xfrm>
            <a:off x="3441700" y="3325813"/>
            <a:ext cx="534988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30" name="Rectangle 1858"/>
          <p:cNvSpPr>
            <a:spLocks noChangeArrowheads="1"/>
          </p:cNvSpPr>
          <p:nvPr/>
        </p:nvSpPr>
        <p:spPr bwMode="auto">
          <a:xfrm>
            <a:off x="3976688" y="3325813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31" name="Rectangle 1859"/>
          <p:cNvSpPr>
            <a:spLocks noChangeArrowheads="1"/>
          </p:cNvSpPr>
          <p:nvPr/>
        </p:nvSpPr>
        <p:spPr bwMode="auto">
          <a:xfrm>
            <a:off x="4513263" y="3325813"/>
            <a:ext cx="741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6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32" name="Rectangle 1860"/>
          <p:cNvSpPr>
            <a:spLocks noChangeArrowheads="1"/>
          </p:cNvSpPr>
          <p:nvPr/>
        </p:nvSpPr>
        <p:spPr bwMode="auto">
          <a:xfrm>
            <a:off x="395288" y="2990850"/>
            <a:ext cx="360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33" name="Rectangle 1861"/>
          <p:cNvSpPr>
            <a:spLocks noChangeArrowheads="1"/>
          </p:cNvSpPr>
          <p:nvPr/>
        </p:nvSpPr>
        <p:spPr bwMode="auto">
          <a:xfrm>
            <a:off x="755650" y="2990850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34" name="Rectangle 1862"/>
          <p:cNvSpPr>
            <a:spLocks noChangeArrowheads="1"/>
          </p:cNvSpPr>
          <p:nvPr/>
        </p:nvSpPr>
        <p:spPr bwMode="auto">
          <a:xfrm>
            <a:off x="1292225" y="2990850"/>
            <a:ext cx="5397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35" name="Rectangle 1863"/>
          <p:cNvSpPr>
            <a:spLocks noChangeArrowheads="1"/>
          </p:cNvSpPr>
          <p:nvPr/>
        </p:nvSpPr>
        <p:spPr bwMode="auto">
          <a:xfrm>
            <a:off x="1831975" y="2990850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36" name="Rectangle 1864"/>
          <p:cNvSpPr>
            <a:spLocks noChangeArrowheads="1"/>
          </p:cNvSpPr>
          <p:nvPr/>
        </p:nvSpPr>
        <p:spPr bwMode="auto">
          <a:xfrm>
            <a:off x="2368550" y="2990850"/>
            <a:ext cx="5381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37" name="Rectangle 1865"/>
          <p:cNvSpPr>
            <a:spLocks noChangeArrowheads="1"/>
          </p:cNvSpPr>
          <p:nvPr/>
        </p:nvSpPr>
        <p:spPr bwMode="auto">
          <a:xfrm>
            <a:off x="2906713" y="2990850"/>
            <a:ext cx="534987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38" name="Rectangle 1866"/>
          <p:cNvSpPr>
            <a:spLocks noChangeArrowheads="1"/>
          </p:cNvSpPr>
          <p:nvPr/>
        </p:nvSpPr>
        <p:spPr bwMode="auto">
          <a:xfrm>
            <a:off x="3441700" y="2990850"/>
            <a:ext cx="534988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39" name="Rectangle 1867"/>
          <p:cNvSpPr>
            <a:spLocks noChangeArrowheads="1"/>
          </p:cNvSpPr>
          <p:nvPr/>
        </p:nvSpPr>
        <p:spPr bwMode="auto">
          <a:xfrm>
            <a:off x="3976688" y="2990850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40" name="Rectangle 1868"/>
          <p:cNvSpPr>
            <a:spLocks noChangeArrowheads="1"/>
          </p:cNvSpPr>
          <p:nvPr/>
        </p:nvSpPr>
        <p:spPr bwMode="auto">
          <a:xfrm>
            <a:off x="4513263" y="2990850"/>
            <a:ext cx="741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5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41" name="Rectangle 1869"/>
          <p:cNvSpPr>
            <a:spLocks noChangeArrowheads="1"/>
          </p:cNvSpPr>
          <p:nvPr/>
        </p:nvSpPr>
        <p:spPr bwMode="auto">
          <a:xfrm>
            <a:off x="395288" y="2655888"/>
            <a:ext cx="360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42" name="Rectangle 1870"/>
          <p:cNvSpPr>
            <a:spLocks noChangeArrowheads="1"/>
          </p:cNvSpPr>
          <p:nvPr/>
        </p:nvSpPr>
        <p:spPr bwMode="auto">
          <a:xfrm>
            <a:off x="755650" y="2655888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43" name="Rectangle 1871"/>
          <p:cNvSpPr>
            <a:spLocks noChangeArrowheads="1"/>
          </p:cNvSpPr>
          <p:nvPr/>
        </p:nvSpPr>
        <p:spPr bwMode="auto">
          <a:xfrm>
            <a:off x="1292225" y="2655888"/>
            <a:ext cx="5397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44" name="Rectangle 1872"/>
          <p:cNvSpPr>
            <a:spLocks noChangeArrowheads="1"/>
          </p:cNvSpPr>
          <p:nvPr/>
        </p:nvSpPr>
        <p:spPr bwMode="auto">
          <a:xfrm>
            <a:off x="1831975" y="2655888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45" name="Rectangle 1873"/>
          <p:cNvSpPr>
            <a:spLocks noChangeArrowheads="1"/>
          </p:cNvSpPr>
          <p:nvPr/>
        </p:nvSpPr>
        <p:spPr bwMode="auto">
          <a:xfrm>
            <a:off x="2368550" y="2655888"/>
            <a:ext cx="5381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46" name="Rectangle 1874"/>
          <p:cNvSpPr>
            <a:spLocks noChangeArrowheads="1"/>
          </p:cNvSpPr>
          <p:nvPr/>
        </p:nvSpPr>
        <p:spPr bwMode="auto">
          <a:xfrm>
            <a:off x="2906713" y="2655888"/>
            <a:ext cx="534987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47" name="Rectangle 1875"/>
          <p:cNvSpPr>
            <a:spLocks noChangeArrowheads="1"/>
          </p:cNvSpPr>
          <p:nvPr/>
        </p:nvSpPr>
        <p:spPr bwMode="auto">
          <a:xfrm>
            <a:off x="3441700" y="2655888"/>
            <a:ext cx="534988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48" name="Rectangle 1876"/>
          <p:cNvSpPr>
            <a:spLocks noChangeArrowheads="1"/>
          </p:cNvSpPr>
          <p:nvPr/>
        </p:nvSpPr>
        <p:spPr bwMode="auto">
          <a:xfrm>
            <a:off x="3976688" y="2655888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49" name="Rectangle 1877"/>
          <p:cNvSpPr>
            <a:spLocks noChangeArrowheads="1"/>
          </p:cNvSpPr>
          <p:nvPr/>
        </p:nvSpPr>
        <p:spPr bwMode="auto">
          <a:xfrm>
            <a:off x="4513263" y="2655888"/>
            <a:ext cx="741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4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50" name="Rectangle 1878"/>
          <p:cNvSpPr>
            <a:spLocks noChangeArrowheads="1"/>
          </p:cNvSpPr>
          <p:nvPr/>
        </p:nvSpPr>
        <p:spPr bwMode="auto">
          <a:xfrm>
            <a:off x="395288" y="2320925"/>
            <a:ext cx="360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51" name="Rectangle 1879"/>
          <p:cNvSpPr>
            <a:spLocks noChangeArrowheads="1"/>
          </p:cNvSpPr>
          <p:nvPr/>
        </p:nvSpPr>
        <p:spPr bwMode="auto">
          <a:xfrm>
            <a:off x="755650" y="2320925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52" name="Rectangle 1880"/>
          <p:cNvSpPr>
            <a:spLocks noChangeArrowheads="1"/>
          </p:cNvSpPr>
          <p:nvPr/>
        </p:nvSpPr>
        <p:spPr bwMode="auto">
          <a:xfrm>
            <a:off x="1292225" y="2320925"/>
            <a:ext cx="5397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53" name="Rectangle 1881"/>
          <p:cNvSpPr>
            <a:spLocks noChangeArrowheads="1"/>
          </p:cNvSpPr>
          <p:nvPr/>
        </p:nvSpPr>
        <p:spPr bwMode="auto">
          <a:xfrm>
            <a:off x="1831975" y="2320925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54" name="Rectangle 1882"/>
          <p:cNvSpPr>
            <a:spLocks noChangeArrowheads="1"/>
          </p:cNvSpPr>
          <p:nvPr/>
        </p:nvSpPr>
        <p:spPr bwMode="auto">
          <a:xfrm>
            <a:off x="2368550" y="2320925"/>
            <a:ext cx="5381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55" name="Rectangle 1883"/>
          <p:cNvSpPr>
            <a:spLocks noChangeArrowheads="1"/>
          </p:cNvSpPr>
          <p:nvPr/>
        </p:nvSpPr>
        <p:spPr bwMode="auto">
          <a:xfrm>
            <a:off x="2906713" y="2320925"/>
            <a:ext cx="534987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56" name="Rectangle 1884"/>
          <p:cNvSpPr>
            <a:spLocks noChangeArrowheads="1"/>
          </p:cNvSpPr>
          <p:nvPr/>
        </p:nvSpPr>
        <p:spPr bwMode="auto">
          <a:xfrm>
            <a:off x="3441700" y="2320925"/>
            <a:ext cx="534988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57" name="Rectangle 1885"/>
          <p:cNvSpPr>
            <a:spLocks noChangeArrowheads="1"/>
          </p:cNvSpPr>
          <p:nvPr/>
        </p:nvSpPr>
        <p:spPr bwMode="auto">
          <a:xfrm>
            <a:off x="3976688" y="2320925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58" name="Rectangle 1886"/>
          <p:cNvSpPr>
            <a:spLocks noChangeArrowheads="1"/>
          </p:cNvSpPr>
          <p:nvPr/>
        </p:nvSpPr>
        <p:spPr bwMode="auto">
          <a:xfrm>
            <a:off x="4513263" y="2320925"/>
            <a:ext cx="741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3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59" name="Rectangle 1887"/>
          <p:cNvSpPr>
            <a:spLocks noChangeArrowheads="1"/>
          </p:cNvSpPr>
          <p:nvPr/>
        </p:nvSpPr>
        <p:spPr bwMode="auto">
          <a:xfrm>
            <a:off x="395288" y="1985963"/>
            <a:ext cx="360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60" name="Rectangle 1888"/>
          <p:cNvSpPr>
            <a:spLocks noChangeArrowheads="1"/>
          </p:cNvSpPr>
          <p:nvPr/>
        </p:nvSpPr>
        <p:spPr bwMode="auto">
          <a:xfrm>
            <a:off x="755650" y="1985963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61" name="Rectangle 1889"/>
          <p:cNvSpPr>
            <a:spLocks noChangeArrowheads="1"/>
          </p:cNvSpPr>
          <p:nvPr/>
        </p:nvSpPr>
        <p:spPr bwMode="auto">
          <a:xfrm>
            <a:off x="1292225" y="1985963"/>
            <a:ext cx="5397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62" name="Rectangle 1890"/>
          <p:cNvSpPr>
            <a:spLocks noChangeArrowheads="1"/>
          </p:cNvSpPr>
          <p:nvPr/>
        </p:nvSpPr>
        <p:spPr bwMode="auto">
          <a:xfrm>
            <a:off x="1831975" y="1985963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63" name="Rectangle 1891"/>
          <p:cNvSpPr>
            <a:spLocks noChangeArrowheads="1"/>
          </p:cNvSpPr>
          <p:nvPr/>
        </p:nvSpPr>
        <p:spPr bwMode="auto">
          <a:xfrm>
            <a:off x="2368550" y="1985963"/>
            <a:ext cx="5381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64" name="Rectangle 1892"/>
          <p:cNvSpPr>
            <a:spLocks noChangeArrowheads="1"/>
          </p:cNvSpPr>
          <p:nvPr/>
        </p:nvSpPr>
        <p:spPr bwMode="auto">
          <a:xfrm>
            <a:off x="2906713" y="1985963"/>
            <a:ext cx="534987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65" name="Rectangle 1893"/>
          <p:cNvSpPr>
            <a:spLocks noChangeArrowheads="1"/>
          </p:cNvSpPr>
          <p:nvPr/>
        </p:nvSpPr>
        <p:spPr bwMode="auto">
          <a:xfrm>
            <a:off x="3441700" y="1985963"/>
            <a:ext cx="534988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66" name="Rectangle 1894"/>
          <p:cNvSpPr>
            <a:spLocks noChangeArrowheads="1"/>
          </p:cNvSpPr>
          <p:nvPr/>
        </p:nvSpPr>
        <p:spPr bwMode="auto">
          <a:xfrm>
            <a:off x="3976688" y="1985963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67" name="Rectangle 1895"/>
          <p:cNvSpPr>
            <a:spLocks noChangeArrowheads="1"/>
          </p:cNvSpPr>
          <p:nvPr/>
        </p:nvSpPr>
        <p:spPr bwMode="auto">
          <a:xfrm>
            <a:off x="4513263" y="1985963"/>
            <a:ext cx="741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2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68" name="Rectangle 1896"/>
          <p:cNvSpPr>
            <a:spLocks noChangeArrowheads="1"/>
          </p:cNvSpPr>
          <p:nvPr/>
        </p:nvSpPr>
        <p:spPr bwMode="auto">
          <a:xfrm>
            <a:off x="395288" y="1651000"/>
            <a:ext cx="360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69" name="Rectangle 1897"/>
          <p:cNvSpPr>
            <a:spLocks noChangeArrowheads="1"/>
          </p:cNvSpPr>
          <p:nvPr/>
        </p:nvSpPr>
        <p:spPr bwMode="auto">
          <a:xfrm>
            <a:off x="755650" y="1651000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70" name="Rectangle 1898"/>
          <p:cNvSpPr>
            <a:spLocks noChangeArrowheads="1"/>
          </p:cNvSpPr>
          <p:nvPr/>
        </p:nvSpPr>
        <p:spPr bwMode="auto">
          <a:xfrm>
            <a:off x="1292225" y="1651000"/>
            <a:ext cx="5397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71" name="Rectangle 1899"/>
          <p:cNvSpPr>
            <a:spLocks noChangeArrowheads="1"/>
          </p:cNvSpPr>
          <p:nvPr/>
        </p:nvSpPr>
        <p:spPr bwMode="auto">
          <a:xfrm>
            <a:off x="1831975" y="1651000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572" name="Rectangle 1900"/>
          <p:cNvSpPr>
            <a:spLocks noChangeArrowheads="1"/>
          </p:cNvSpPr>
          <p:nvPr/>
        </p:nvSpPr>
        <p:spPr bwMode="auto">
          <a:xfrm>
            <a:off x="2368550" y="1651000"/>
            <a:ext cx="5381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73" name="Rectangle 1901"/>
          <p:cNvSpPr>
            <a:spLocks noChangeArrowheads="1"/>
          </p:cNvSpPr>
          <p:nvPr/>
        </p:nvSpPr>
        <p:spPr bwMode="auto">
          <a:xfrm>
            <a:off x="2906713" y="1651000"/>
            <a:ext cx="534987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74" name="Rectangle 1902"/>
          <p:cNvSpPr>
            <a:spLocks noChangeArrowheads="1"/>
          </p:cNvSpPr>
          <p:nvPr/>
        </p:nvSpPr>
        <p:spPr bwMode="auto">
          <a:xfrm>
            <a:off x="3441700" y="1651000"/>
            <a:ext cx="534988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75" name="Rectangle 1903"/>
          <p:cNvSpPr>
            <a:spLocks noChangeArrowheads="1"/>
          </p:cNvSpPr>
          <p:nvPr/>
        </p:nvSpPr>
        <p:spPr bwMode="auto">
          <a:xfrm>
            <a:off x="3976688" y="1651000"/>
            <a:ext cx="536575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76" name="Rectangle 1904"/>
          <p:cNvSpPr>
            <a:spLocks noChangeArrowheads="1"/>
          </p:cNvSpPr>
          <p:nvPr/>
        </p:nvSpPr>
        <p:spPr bwMode="auto">
          <a:xfrm>
            <a:off x="4513263" y="1651000"/>
            <a:ext cx="741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1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77" name="Rectangle 1905"/>
          <p:cNvSpPr>
            <a:spLocks noChangeArrowheads="1"/>
          </p:cNvSpPr>
          <p:nvPr/>
        </p:nvSpPr>
        <p:spPr bwMode="auto">
          <a:xfrm>
            <a:off x="395288" y="1316038"/>
            <a:ext cx="360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78" name="Rectangle 1906"/>
          <p:cNvSpPr>
            <a:spLocks noChangeArrowheads="1"/>
          </p:cNvSpPr>
          <p:nvPr/>
        </p:nvSpPr>
        <p:spPr bwMode="auto">
          <a:xfrm>
            <a:off x="755650" y="1316038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79" name="Rectangle 1907"/>
          <p:cNvSpPr>
            <a:spLocks noChangeArrowheads="1"/>
          </p:cNvSpPr>
          <p:nvPr/>
        </p:nvSpPr>
        <p:spPr bwMode="auto">
          <a:xfrm>
            <a:off x="1292225" y="1316038"/>
            <a:ext cx="5397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80" name="Rectangle 1908"/>
          <p:cNvSpPr>
            <a:spLocks noChangeArrowheads="1"/>
          </p:cNvSpPr>
          <p:nvPr/>
        </p:nvSpPr>
        <p:spPr bwMode="auto">
          <a:xfrm>
            <a:off x="1831975" y="1316038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0581" name="Rectangle 1909"/>
          <p:cNvSpPr>
            <a:spLocks noChangeArrowheads="1"/>
          </p:cNvSpPr>
          <p:nvPr/>
        </p:nvSpPr>
        <p:spPr bwMode="auto">
          <a:xfrm>
            <a:off x="2368550" y="1316038"/>
            <a:ext cx="5381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82" name="Rectangle 1910"/>
          <p:cNvSpPr>
            <a:spLocks noChangeArrowheads="1"/>
          </p:cNvSpPr>
          <p:nvPr/>
        </p:nvSpPr>
        <p:spPr bwMode="auto">
          <a:xfrm>
            <a:off x="2906713" y="1316038"/>
            <a:ext cx="534987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83" name="Rectangle 1911"/>
          <p:cNvSpPr>
            <a:spLocks noChangeArrowheads="1"/>
          </p:cNvSpPr>
          <p:nvPr/>
        </p:nvSpPr>
        <p:spPr bwMode="auto">
          <a:xfrm>
            <a:off x="3441700" y="1316038"/>
            <a:ext cx="534988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84" name="Rectangle 1912"/>
          <p:cNvSpPr>
            <a:spLocks noChangeArrowheads="1"/>
          </p:cNvSpPr>
          <p:nvPr/>
        </p:nvSpPr>
        <p:spPr bwMode="auto">
          <a:xfrm>
            <a:off x="3976688" y="1316038"/>
            <a:ext cx="53657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85" name="Rectangle 1913"/>
          <p:cNvSpPr>
            <a:spLocks noChangeArrowheads="1"/>
          </p:cNvSpPr>
          <p:nvPr/>
        </p:nvSpPr>
        <p:spPr bwMode="auto">
          <a:xfrm>
            <a:off x="4513263" y="1316038"/>
            <a:ext cx="7413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</a:rPr>
              <a:t>0</a:t>
            </a:r>
            <a:endParaRPr lang="ar-DZ" sz="1600">
              <a:solidFill>
                <a:schemeClr val="tx1"/>
              </a:solidFill>
            </a:endParaRPr>
          </a:p>
        </p:txBody>
      </p:sp>
      <p:sp>
        <p:nvSpPr>
          <p:cNvPr id="30586" name="Rectangle 1914"/>
          <p:cNvSpPr>
            <a:spLocks noChangeArrowheads="1"/>
          </p:cNvSpPr>
          <p:nvPr/>
        </p:nvSpPr>
        <p:spPr bwMode="auto">
          <a:xfrm>
            <a:off x="250825" y="963613"/>
            <a:ext cx="2160588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الثنائي المنعكس ( </a:t>
            </a:r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gray</a:t>
            </a: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)</a:t>
            </a:r>
            <a:endParaRPr lang="ar-DZ" sz="16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30587" name="Rectangle 1915"/>
          <p:cNvSpPr>
            <a:spLocks noChangeArrowheads="1"/>
          </p:cNvSpPr>
          <p:nvPr/>
        </p:nvSpPr>
        <p:spPr bwMode="auto">
          <a:xfrm>
            <a:off x="2368550" y="981075"/>
            <a:ext cx="214471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الثنائي الطبيعي</a:t>
            </a:r>
            <a:endParaRPr lang="ar-DZ" sz="160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0588" name="Rectangle 1916"/>
          <p:cNvSpPr>
            <a:spLocks noChangeArrowheads="1"/>
          </p:cNvSpPr>
          <p:nvPr/>
        </p:nvSpPr>
        <p:spPr bwMode="auto">
          <a:xfrm>
            <a:off x="4513263" y="981075"/>
            <a:ext cx="7413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العشري</a:t>
            </a:r>
            <a:endParaRPr lang="ar-DZ" sz="160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0589" name="Line 1917"/>
          <p:cNvSpPr>
            <a:spLocks noChangeShapeType="1"/>
          </p:cNvSpPr>
          <p:nvPr/>
        </p:nvSpPr>
        <p:spPr bwMode="auto">
          <a:xfrm>
            <a:off x="395288" y="981075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590" name="Line 1918"/>
          <p:cNvSpPr>
            <a:spLocks noChangeShapeType="1"/>
          </p:cNvSpPr>
          <p:nvPr/>
        </p:nvSpPr>
        <p:spPr bwMode="auto">
          <a:xfrm>
            <a:off x="395288" y="6675438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591" name="Line 1919"/>
          <p:cNvSpPr>
            <a:spLocks noChangeShapeType="1"/>
          </p:cNvSpPr>
          <p:nvPr/>
        </p:nvSpPr>
        <p:spPr bwMode="auto">
          <a:xfrm>
            <a:off x="5254625" y="981075"/>
            <a:ext cx="0" cy="5694363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592" name="Line 1920"/>
          <p:cNvSpPr>
            <a:spLocks noChangeShapeType="1"/>
          </p:cNvSpPr>
          <p:nvPr/>
        </p:nvSpPr>
        <p:spPr bwMode="auto">
          <a:xfrm>
            <a:off x="395288" y="981075"/>
            <a:ext cx="0" cy="5694363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593" name="Line 1921"/>
          <p:cNvSpPr>
            <a:spLocks noChangeShapeType="1"/>
          </p:cNvSpPr>
          <p:nvPr/>
        </p:nvSpPr>
        <p:spPr bwMode="auto">
          <a:xfrm>
            <a:off x="395288" y="1316038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594" name="Line 1922"/>
          <p:cNvSpPr>
            <a:spLocks noChangeShapeType="1"/>
          </p:cNvSpPr>
          <p:nvPr/>
        </p:nvSpPr>
        <p:spPr bwMode="auto">
          <a:xfrm>
            <a:off x="4513263" y="981075"/>
            <a:ext cx="0" cy="5694363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595" name="Line 1923"/>
          <p:cNvSpPr>
            <a:spLocks noChangeShapeType="1"/>
          </p:cNvSpPr>
          <p:nvPr/>
        </p:nvSpPr>
        <p:spPr bwMode="auto">
          <a:xfrm>
            <a:off x="2368550" y="981075"/>
            <a:ext cx="0" cy="334963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596" name="Line 1924"/>
          <p:cNvSpPr>
            <a:spLocks noChangeShapeType="1"/>
          </p:cNvSpPr>
          <p:nvPr/>
        </p:nvSpPr>
        <p:spPr bwMode="auto">
          <a:xfrm>
            <a:off x="395288" y="1651000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597" name="Line 1925"/>
          <p:cNvSpPr>
            <a:spLocks noChangeShapeType="1"/>
          </p:cNvSpPr>
          <p:nvPr/>
        </p:nvSpPr>
        <p:spPr bwMode="auto">
          <a:xfrm>
            <a:off x="3976688" y="1316038"/>
            <a:ext cx="0" cy="535940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598" name="Line 1926"/>
          <p:cNvSpPr>
            <a:spLocks noChangeShapeType="1"/>
          </p:cNvSpPr>
          <p:nvPr/>
        </p:nvSpPr>
        <p:spPr bwMode="auto">
          <a:xfrm>
            <a:off x="3441700" y="1316038"/>
            <a:ext cx="0" cy="535940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599" name="Line 1927"/>
          <p:cNvSpPr>
            <a:spLocks noChangeShapeType="1"/>
          </p:cNvSpPr>
          <p:nvPr/>
        </p:nvSpPr>
        <p:spPr bwMode="auto">
          <a:xfrm>
            <a:off x="2906713" y="1316038"/>
            <a:ext cx="0" cy="535940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00" name="Line 1928"/>
          <p:cNvSpPr>
            <a:spLocks noChangeShapeType="1"/>
          </p:cNvSpPr>
          <p:nvPr/>
        </p:nvSpPr>
        <p:spPr bwMode="auto">
          <a:xfrm>
            <a:off x="1831975" y="1316038"/>
            <a:ext cx="0" cy="535940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01" name="Line 1929"/>
          <p:cNvSpPr>
            <a:spLocks noChangeShapeType="1"/>
          </p:cNvSpPr>
          <p:nvPr/>
        </p:nvSpPr>
        <p:spPr bwMode="auto">
          <a:xfrm>
            <a:off x="1292225" y="1316038"/>
            <a:ext cx="0" cy="535940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02" name="Line 1930"/>
          <p:cNvSpPr>
            <a:spLocks noChangeShapeType="1"/>
          </p:cNvSpPr>
          <p:nvPr/>
        </p:nvSpPr>
        <p:spPr bwMode="auto">
          <a:xfrm>
            <a:off x="755650" y="1316038"/>
            <a:ext cx="0" cy="535940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03" name="Line 1931"/>
          <p:cNvSpPr>
            <a:spLocks noChangeShapeType="1"/>
          </p:cNvSpPr>
          <p:nvPr/>
        </p:nvSpPr>
        <p:spPr bwMode="auto">
          <a:xfrm>
            <a:off x="395288" y="1985963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04" name="Line 1932"/>
          <p:cNvSpPr>
            <a:spLocks noChangeShapeType="1"/>
          </p:cNvSpPr>
          <p:nvPr/>
        </p:nvSpPr>
        <p:spPr bwMode="auto">
          <a:xfrm>
            <a:off x="395288" y="2320925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05" name="Line 1933"/>
          <p:cNvSpPr>
            <a:spLocks noChangeShapeType="1"/>
          </p:cNvSpPr>
          <p:nvPr/>
        </p:nvSpPr>
        <p:spPr bwMode="auto">
          <a:xfrm>
            <a:off x="395288" y="2655888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06" name="Line 1934"/>
          <p:cNvSpPr>
            <a:spLocks noChangeShapeType="1"/>
          </p:cNvSpPr>
          <p:nvPr/>
        </p:nvSpPr>
        <p:spPr bwMode="auto">
          <a:xfrm>
            <a:off x="395288" y="2990850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07" name="Line 1935"/>
          <p:cNvSpPr>
            <a:spLocks noChangeShapeType="1"/>
          </p:cNvSpPr>
          <p:nvPr/>
        </p:nvSpPr>
        <p:spPr bwMode="auto">
          <a:xfrm>
            <a:off x="395288" y="3325813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08" name="Line 1936"/>
          <p:cNvSpPr>
            <a:spLocks noChangeShapeType="1"/>
          </p:cNvSpPr>
          <p:nvPr/>
        </p:nvSpPr>
        <p:spPr bwMode="auto">
          <a:xfrm>
            <a:off x="395288" y="3660775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09" name="Line 1937"/>
          <p:cNvSpPr>
            <a:spLocks noChangeShapeType="1"/>
          </p:cNvSpPr>
          <p:nvPr/>
        </p:nvSpPr>
        <p:spPr bwMode="auto">
          <a:xfrm>
            <a:off x="395288" y="3995738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10" name="Line 1938"/>
          <p:cNvSpPr>
            <a:spLocks noChangeShapeType="1"/>
          </p:cNvSpPr>
          <p:nvPr/>
        </p:nvSpPr>
        <p:spPr bwMode="auto">
          <a:xfrm>
            <a:off x="395288" y="4330700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11" name="Line 1939"/>
          <p:cNvSpPr>
            <a:spLocks noChangeShapeType="1"/>
          </p:cNvSpPr>
          <p:nvPr/>
        </p:nvSpPr>
        <p:spPr bwMode="auto">
          <a:xfrm>
            <a:off x="395288" y="4665663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12" name="Line 1940"/>
          <p:cNvSpPr>
            <a:spLocks noChangeShapeType="1"/>
          </p:cNvSpPr>
          <p:nvPr/>
        </p:nvSpPr>
        <p:spPr bwMode="auto">
          <a:xfrm>
            <a:off x="395288" y="5000625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13" name="Line 1941"/>
          <p:cNvSpPr>
            <a:spLocks noChangeShapeType="1"/>
          </p:cNvSpPr>
          <p:nvPr/>
        </p:nvSpPr>
        <p:spPr bwMode="auto">
          <a:xfrm>
            <a:off x="395288" y="5335588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14" name="Line 1942"/>
          <p:cNvSpPr>
            <a:spLocks noChangeShapeType="1"/>
          </p:cNvSpPr>
          <p:nvPr/>
        </p:nvSpPr>
        <p:spPr bwMode="auto">
          <a:xfrm>
            <a:off x="395288" y="5670550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15" name="Line 1943"/>
          <p:cNvSpPr>
            <a:spLocks noChangeShapeType="1"/>
          </p:cNvSpPr>
          <p:nvPr/>
        </p:nvSpPr>
        <p:spPr bwMode="auto">
          <a:xfrm>
            <a:off x="395288" y="6005513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16" name="Line 1944"/>
          <p:cNvSpPr>
            <a:spLocks noChangeShapeType="1"/>
          </p:cNvSpPr>
          <p:nvPr/>
        </p:nvSpPr>
        <p:spPr bwMode="auto">
          <a:xfrm>
            <a:off x="395288" y="6340475"/>
            <a:ext cx="4859337" cy="0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17" name="Line 1945"/>
          <p:cNvSpPr>
            <a:spLocks noChangeShapeType="1"/>
          </p:cNvSpPr>
          <p:nvPr/>
        </p:nvSpPr>
        <p:spPr bwMode="auto">
          <a:xfrm>
            <a:off x="2368550" y="1316038"/>
            <a:ext cx="0" cy="334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18" name="Line 1946"/>
          <p:cNvSpPr>
            <a:spLocks noChangeShapeType="1"/>
          </p:cNvSpPr>
          <p:nvPr/>
        </p:nvSpPr>
        <p:spPr bwMode="auto">
          <a:xfrm>
            <a:off x="2368550" y="1651000"/>
            <a:ext cx="0" cy="5024438"/>
          </a:xfrm>
          <a:prstGeom prst="line">
            <a:avLst/>
          </a:prstGeom>
          <a:noFill/>
          <a:ln w="12700" cap="rnd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19" name="Rectangle 1947"/>
          <p:cNvSpPr>
            <a:spLocks noChangeArrowheads="1"/>
          </p:cNvSpPr>
          <p:nvPr/>
        </p:nvSpPr>
        <p:spPr bwMode="auto">
          <a:xfrm>
            <a:off x="2368550" y="987425"/>
            <a:ext cx="53975" cy="5678488"/>
          </a:xfrm>
          <a:prstGeom prst="rect">
            <a:avLst/>
          </a:prstGeom>
          <a:solidFill>
            <a:srgbClr val="0000FF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0620" name="Rectangle 1948"/>
          <p:cNvSpPr>
            <a:spLocks noChangeArrowheads="1"/>
          </p:cNvSpPr>
          <p:nvPr/>
        </p:nvSpPr>
        <p:spPr bwMode="auto">
          <a:xfrm>
            <a:off x="4475163" y="987425"/>
            <a:ext cx="53975" cy="5678488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0621" name="Line 1949"/>
          <p:cNvSpPr>
            <a:spLocks noChangeShapeType="1"/>
          </p:cNvSpPr>
          <p:nvPr/>
        </p:nvSpPr>
        <p:spPr bwMode="auto">
          <a:xfrm>
            <a:off x="1835150" y="1989138"/>
            <a:ext cx="5397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22" name="Line 1950"/>
          <p:cNvSpPr>
            <a:spLocks noChangeShapeType="1"/>
          </p:cNvSpPr>
          <p:nvPr/>
        </p:nvSpPr>
        <p:spPr bwMode="auto">
          <a:xfrm>
            <a:off x="1281113" y="2649538"/>
            <a:ext cx="109061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23" name="Line 1951"/>
          <p:cNvSpPr>
            <a:spLocks noChangeShapeType="1"/>
          </p:cNvSpPr>
          <p:nvPr/>
        </p:nvSpPr>
        <p:spPr bwMode="auto">
          <a:xfrm flipV="1">
            <a:off x="755650" y="4000500"/>
            <a:ext cx="16192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624" name="AutoShape 1952"/>
          <p:cNvSpPr>
            <a:spLocks noChangeArrowheads="1"/>
          </p:cNvSpPr>
          <p:nvPr/>
        </p:nvSpPr>
        <p:spPr bwMode="auto">
          <a:xfrm>
            <a:off x="2771775" y="260350"/>
            <a:ext cx="1081088" cy="504825"/>
          </a:xfrm>
          <a:prstGeom prst="wedgeRoundRectCallout">
            <a:avLst>
              <a:gd name="adj1" fmla="val -114171"/>
              <a:gd name="adj2" fmla="val 283333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sz="1400" b="1">
                <a:solidFill>
                  <a:schemeClr val="tx1"/>
                </a:solidFill>
              </a:rPr>
              <a:t>مــرآة: نقلب الاعداد</a:t>
            </a:r>
            <a:endParaRPr lang="fr-FR" sz="1400" b="1">
              <a:solidFill>
                <a:schemeClr val="tx1"/>
              </a:solidFill>
            </a:endParaRPr>
          </a:p>
        </p:txBody>
      </p:sp>
      <p:sp>
        <p:nvSpPr>
          <p:cNvPr id="30625" name="AutoShape 1953"/>
          <p:cNvSpPr>
            <a:spLocks noChangeArrowheads="1"/>
          </p:cNvSpPr>
          <p:nvPr/>
        </p:nvSpPr>
        <p:spPr bwMode="auto">
          <a:xfrm>
            <a:off x="3059113" y="260350"/>
            <a:ext cx="936625" cy="431800"/>
          </a:xfrm>
          <a:prstGeom prst="wedgeRoundRectCallout">
            <a:avLst>
              <a:gd name="adj1" fmla="val -156611"/>
              <a:gd name="adj2" fmla="val 501838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sz="2400" b="1">
                <a:solidFill>
                  <a:schemeClr val="tx1"/>
                </a:solidFill>
              </a:rPr>
              <a:t>مــرآة</a:t>
            </a:r>
            <a:endParaRPr lang="fr-FR" sz="2400" b="1">
              <a:solidFill>
                <a:schemeClr val="tx1"/>
              </a:solidFill>
            </a:endParaRPr>
          </a:p>
        </p:txBody>
      </p:sp>
      <p:sp>
        <p:nvSpPr>
          <p:cNvPr id="30626" name="AutoShape 1954"/>
          <p:cNvSpPr>
            <a:spLocks noChangeArrowheads="1"/>
          </p:cNvSpPr>
          <p:nvPr/>
        </p:nvSpPr>
        <p:spPr bwMode="auto">
          <a:xfrm>
            <a:off x="3059113" y="260350"/>
            <a:ext cx="936625" cy="431800"/>
          </a:xfrm>
          <a:prstGeom prst="wedgeRoundRectCallout">
            <a:avLst>
              <a:gd name="adj1" fmla="val -202542"/>
              <a:gd name="adj2" fmla="val 809190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sz="2400" b="1">
                <a:solidFill>
                  <a:schemeClr val="tx1"/>
                </a:solidFill>
              </a:rPr>
              <a:t>مــرآة</a:t>
            </a:r>
            <a:endParaRPr lang="fr-FR" sz="2400" b="1">
              <a:solidFill>
                <a:schemeClr val="tx1"/>
              </a:solidFill>
            </a:endParaRPr>
          </a:p>
        </p:txBody>
      </p:sp>
      <p:sp>
        <p:nvSpPr>
          <p:cNvPr id="26813" name="Text Box 1955"/>
          <p:cNvSpPr txBox="1">
            <a:spLocks noChangeArrowheads="1"/>
          </p:cNvSpPr>
          <p:nvPr/>
        </p:nvSpPr>
        <p:spPr bwMode="auto">
          <a:xfrm>
            <a:off x="5292725" y="549274"/>
            <a:ext cx="2994051" cy="307957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FF0000"/>
                </a:solidFill>
              </a:rPr>
              <a:t>Pour comprendre, clic par clic </a:t>
            </a:r>
          </a:p>
        </p:txBody>
      </p:sp>
      <p:sp>
        <p:nvSpPr>
          <p:cNvPr id="30628" name="AutoShape 1956"/>
          <p:cNvSpPr>
            <a:spLocks noChangeArrowheads="1"/>
          </p:cNvSpPr>
          <p:nvPr/>
        </p:nvSpPr>
        <p:spPr bwMode="auto">
          <a:xfrm>
            <a:off x="1908175" y="174625"/>
            <a:ext cx="2016125" cy="576263"/>
          </a:xfrm>
          <a:prstGeom prst="wedgeRoundRectCallout">
            <a:avLst>
              <a:gd name="adj1" fmla="val -90787"/>
              <a:gd name="adj2" fmla="val 185815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في السطر الاول والثاني المنعكس يشبه الطبيعي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0629" name="AutoShape 1957"/>
          <p:cNvSpPr>
            <a:spLocks noChangeArrowheads="1"/>
          </p:cNvSpPr>
          <p:nvPr/>
        </p:nvSpPr>
        <p:spPr bwMode="auto">
          <a:xfrm>
            <a:off x="2195513" y="247650"/>
            <a:ext cx="2089150" cy="576263"/>
          </a:xfrm>
          <a:prstGeom prst="wedgeRoundRectCallout">
            <a:avLst>
              <a:gd name="adj1" fmla="val -91944"/>
              <a:gd name="adj2" fmla="val 310329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بقية السطر الثالث والرابع المنعكس يشبه الطبيعي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6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0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0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30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30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30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0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30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30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30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30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0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30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30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30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30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0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3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3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30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3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0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3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3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3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3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3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3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3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3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3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3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3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3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30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30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30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500"/>
                                        <p:tgtEl>
                                          <p:spTgt spid="30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3" dur="500"/>
                                        <p:tgtEl>
                                          <p:spTgt spid="30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30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9" dur="500"/>
                                        <p:tgtEl>
                                          <p:spTgt spid="3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3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5" dur="500"/>
                                        <p:tgtEl>
                                          <p:spTgt spid="3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8" dur="500"/>
                                        <p:tgtEl>
                                          <p:spTgt spid="3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1" dur="500"/>
                                        <p:tgtEl>
                                          <p:spTgt spid="3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4" dur="500"/>
                                        <p:tgtEl>
                                          <p:spTgt spid="3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3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3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3" dur="500"/>
                                        <p:tgtEl>
                                          <p:spTgt spid="3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6" dur="500"/>
                                        <p:tgtEl>
                                          <p:spTgt spid="3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9" dur="500"/>
                                        <p:tgtEl>
                                          <p:spTgt spid="3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3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5" dur="500"/>
                                        <p:tgtEl>
                                          <p:spTgt spid="3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8" dur="500"/>
                                        <p:tgtEl>
                                          <p:spTgt spid="3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1" dur="500"/>
                                        <p:tgtEl>
                                          <p:spTgt spid="3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4" dur="500"/>
                                        <p:tgtEl>
                                          <p:spTgt spid="3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500"/>
                                        <p:tgtEl>
                                          <p:spTgt spid="3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0" dur="500"/>
                                        <p:tgtEl>
                                          <p:spTgt spid="3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3" dur="500"/>
                                        <p:tgtEl>
                                          <p:spTgt spid="3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6" dur="500"/>
                                        <p:tgtEl>
                                          <p:spTgt spid="3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9" dur="500"/>
                                        <p:tgtEl>
                                          <p:spTgt spid="3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2" dur="500"/>
                                        <p:tgtEl>
                                          <p:spTgt spid="3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5" dur="500"/>
                                        <p:tgtEl>
                                          <p:spTgt spid="3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8" dur="500"/>
                                        <p:tgtEl>
                                          <p:spTgt spid="3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1" dur="500"/>
                                        <p:tgtEl>
                                          <p:spTgt spid="3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4" dur="500"/>
                                        <p:tgtEl>
                                          <p:spTgt spid="3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7" dur="500"/>
                                        <p:tgtEl>
                                          <p:spTgt spid="3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0" dur="500"/>
                                        <p:tgtEl>
                                          <p:spTgt spid="30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3" dur="500"/>
                                        <p:tgtEl>
                                          <p:spTgt spid="3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6" dur="500"/>
                                        <p:tgtEl>
                                          <p:spTgt spid="3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9" dur="500"/>
                                        <p:tgtEl>
                                          <p:spTgt spid="3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2" dur="500"/>
                                        <p:tgtEl>
                                          <p:spTgt spid="30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5" dur="500"/>
                                        <p:tgtEl>
                                          <p:spTgt spid="3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8" dur="500"/>
                                        <p:tgtEl>
                                          <p:spTgt spid="3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1" dur="500"/>
                                        <p:tgtEl>
                                          <p:spTgt spid="3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4" dur="500"/>
                                        <p:tgtEl>
                                          <p:spTgt spid="3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7" dur="500"/>
                                        <p:tgtEl>
                                          <p:spTgt spid="3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0" dur="500"/>
                                        <p:tgtEl>
                                          <p:spTgt spid="30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3" dur="500"/>
                                        <p:tgtEl>
                                          <p:spTgt spid="30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6" dur="500"/>
                                        <p:tgtEl>
                                          <p:spTgt spid="30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9" dur="500"/>
                                        <p:tgtEl>
                                          <p:spTgt spid="30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2" dur="500"/>
                                        <p:tgtEl>
                                          <p:spTgt spid="30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5" dur="500"/>
                                        <p:tgtEl>
                                          <p:spTgt spid="3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8" dur="500"/>
                                        <p:tgtEl>
                                          <p:spTgt spid="30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1" dur="500"/>
                                        <p:tgtEl>
                                          <p:spTgt spid="30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4" dur="500"/>
                                        <p:tgtEl>
                                          <p:spTgt spid="30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7" dur="500"/>
                                        <p:tgtEl>
                                          <p:spTgt spid="30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0" dur="500"/>
                                        <p:tgtEl>
                                          <p:spTgt spid="30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3" dur="500"/>
                                        <p:tgtEl>
                                          <p:spTgt spid="3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6" dur="500"/>
                                        <p:tgtEl>
                                          <p:spTgt spid="3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9" dur="500"/>
                                        <p:tgtEl>
                                          <p:spTgt spid="3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2" dur="500"/>
                                        <p:tgtEl>
                                          <p:spTgt spid="3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5" dur="500"/>
                                        <p:tgtEl>
                                          <p:spTgt spid="3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8" dur="500"/>
                                        <p:tgtEl>
                                          <p:spTgt spid="3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1" dur="500"/>
                                        <p:tgtEl>
                                          <p:spTgt spid="3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4" dur="500"/>
                                        <p:tgtEl>
                                          <p:spTgt spid="3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7" dur="500"/>
                                        <p:tgtEl>
                                          <p:spTgt spid="3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0" dur="500"/>
                                        <p:tgtEl>
                                          <p:spTgt spid="3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3" dur="500"/>
                                        <p:tgtEl>
                                          <p:spTgt spid="30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6" dur="500"/>
                                        <p:tgtEl>
                                          <p:spTgt spid="30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9" dur="500"/>
                                        <p:tgtEl>
                                          <p:spTgt spid="30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2" dur="500"/>
                                        <p:tgtEl>
                                          <p:spTgt spid="30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5" dur="500"/>
                                        <p:tgtEl>
                                          <p:spTgt spid="30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8" dur="500"/>
                                        <p:tgtEl>
                                          <p:spTgt spid="30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1" dur="500"/>
                                        <p:tgtEl>
                                          <p:spTgt spid="30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4" dur="500"/>
                                        <p:tgtEl>
                                          <p:spTgt spid="30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7" dur="500"/>
                                        <p:tgtEl>
                                          <p:spTgt spid="30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0" dur="500"/>
                                        <p:tgtEl>
                                          <p:spTgt spid="30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3" dur="500"/>
                                        <p:tgtEl>
                                          <p:spTgt spid="30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6" dur="500"/>
                                        <p:tgtEl>
                                          <p:spTgt spid="30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9" dur="500"/>
                                        <p:tgtEl>
                                          <p:spTgt spid="30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2" dur="500"/>
                                        <p:tgtEl>
                                          <p:spTgt spid="30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5" dur="500"/>
                                        <p:tgtEl>
                                          <p:spTgt spid="30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8" dur="500"/>
                                        <p:tgtEl>
                                          <p:spTgt spid="30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1" dur="500"/>
                                        <p:tgtEl>
                                          <p:spTgt spid="30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4" dur="500"/>
                                        <p:tgtEl>
                                          <p:spTgt spid="30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7" dur="500"/>
                                        <p:tgtEl>
                                          <p:spTgt spid="30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0" dur="500"/>
                                        <p:tgtEl>
                                          <p:spTgt spid="30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3" dur="500"/>
                                        <p:tgtEl>
                                          <p:spTgt spid="30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6" dur="500"/>
                                        <p:tgtEl>
                                          <p:spTgt spid="30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9" dur="500"/>
                                        <p:tgtEl>
                                          <p:spTgt spid="30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2" dur="500"/>
                                        <p:tgtEl>
                                          <p:spTgt spid="30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5" dur="500"/>
                                        <p:tgtEl>
                                          <p:spTgt spid="30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8" dur="500"/>
                                        <p:tgtEl>
                                          <p:spTgt spid="30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1" dur="500"/>
                                        <p:tgtEl>
                                          <p:spTgt spid="30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4" dur="500"/>
                                        <p:tgtEl>
                                          <p:spTgt spid="30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7" dur="500"/>
                                        <p:tgtEl>
                                          <p:spTgt spid="30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0" dur="500"/>
                                        <p:tgtEl>
                                          <p:spTgt spid="30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3" dur="500"/>
                                        <p:tgtEl>
                                          <p:spTgt spid="30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6" dur="500"/>
                                        <p:tgtEl>
                                          <p:spTgt spid="30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9" dur="500"/>
                                        <p:tgtEl>
                                          <p:spTgt spid="30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2" dur="500"/>
                                        <p:tgtEl>
                                          <p:spTgt spid="30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5" dur="500"/>
                                        <p:tgtEl>
                                          <p:spTgt spid="30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8" dur="500"/>
                                        <p:tgtEl>
                                          <p:spTgt spid="30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1" dur="500"/>
                                        <p:tgtEl>
                                          <p:spTgt spid="30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4" dur="500"/>
                                        <p:tgtEl>
                                          <p:spTgt spid="30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7" dur="500"/>
                                        <p:tgtEl>
                                          <p:spTgt spid="30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0" dur="500"/>
                                        <p:tgtEl>
                                          <p:spTgt spid="30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3" dur="500"/>
                                        <p:tgtEl>
                                          <p:spTgt spid="30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6" dur="500"/>
                                        <p:tgtEl>
                                          <p:spTgt spid="30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9" dur="500"/>
                                        <p:tgtEl>
                                          <p:spTgt spid="30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2" dur="500"/>
                                        <p:tgtEl>
                                          <p:spTgt spid="30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5" dur="500"/>
                                        <p:tgtEl>
                                          <p:spTgt spid="30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8" dur="500"/>
                                        <p:tgtEl>
                                          <p:spTgt spid="30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1" dur="500"/>
                                        <p:tgtEl>
                                          <p:spTgt spid="30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4" dur="500"/>
                                        <p:tgtEl>
                                          <p:spTgt spid="30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7" dur="500"/>
                                        <p:tgtEl>
                                          <p:spTgt spid="30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0" dur="500"/>
                                        <p:tgtEl>
                                          <p:spTgt spid="30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3" dur="500"/>
                                        <p:tgtEl>
                                          <p:spTgt spid="30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6" dur="500"/>
                                        <p:tgtEl>
                                          <p:spTgt spid="30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9" dur="500"/>
                                        <p:tgtEl>
                                          <p:spTgt spid="30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2" dur="500"/>
                                        <p:tgtEl>
                                          <p:spTgt spid="30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5" dur="500"/>
                                        <p:tgtEl>
                                          <p:spTgt spid="30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8" dur="500"/>
                                        <p:tgtEl>
                                          <p:spTgt spid="3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1" dur="500"/>
                                        <p:tgtEl>
                                          <p:spTgt spid="3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4" dur="500"/>
                                        <p:tgtEl>
                                          <p:spTgt spid="3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7" dur="500"/>
                                        <p:tgtEl>
                                          <p:spTgt spid="3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0" dur="500"/>
                                        <p:tgtEl>
                                          <p:spTgt spid="3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3" dur="500"/>
                                        <p:tgtEl>
                                          <p:spTgt spid="30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6" dur="500"/>
                                        <p:tgtEl>
                                          <p:spTgt spid="3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9" dur="500"/>
                                        <p:tgtEl>
                                          <p:spTgt spid="30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2" dur="500"/>
                                        <p:tgtEl>
                                          <p:spTgt spid="3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5" dur="500"/>
                                        <p:tgtEl>
                                          <p:spTgt spid="3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8" dur="500"/>
                                        <p:tgtEl>
                                          <p:spTgt spid="30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1" dur="500"/>
                                        <p:tgtEl>
                                          <p:spTgt spid="3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4" dur="500"/>
                                        <p:tgtEl>
                                          <p:spTgt spid="30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7" dur="500"/>
                                        <p:tgtEl>
                                          <p:spTgt spid="30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0" dur="500"/>
                                        <p:tgtEl>
                                          <p:spTgt spid="30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3" dur="500"/>
                                        <p:tgtEl>
                                          <p:spTgt spid="30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6" dur="500"/>
                                        <p:tgtEl>
                                          <p:spTgt spid="30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9" dur="500"/>
                                        <p:tgtEl>
                                          <p:spTgt spid="30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2" dur="500"/>
                                        <p:tgtEl>
                                          <p:spTgt spid="30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5" dur="500"/>
                                        <p:tgtEl>
                                          <p:spTgt spid="30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8" dur="500"/>
                                        <p:tgtEl>
                                          <p:spTgt spid="30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1" dur="500"/>
                                        <p:tgtEl>
                                          <p:spTgt spid="30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4" dur="500"/>
                                        <p:tgtEl>
                                          <p:spTgt spid="30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7" dur="500"/>
                                        <p:tgtEl>
                                          <p:spTgt spid="30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0" dur="500"/>
                                        <p:tgtEl>
                                          <p:spTgt spid="30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3" dur="500"/>
                                        <p:tgtEl>
                                          <p:spTgt spid="30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6" dur="500"/>
                                        <p:tgtEl>
                                          <p:spTgt spid="30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7" fill="hold">
                      <p:stCondLst>
                        <p:cond delay="indefinite"/>
                      </p:stCondLst>
                      <p:childTnLst>
                        <p:par>
                          <p:cTn id="558" fill="hold">
                            <p:stCondLst>
                              <p:cond delay="0"/>
                            </p:stCondLst>
                            <p:childTnLst>
                              <p:par>
                                <p:cTn id="55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0" dur="2000" fill="hold"/>
                                        <p:tgtEl>
                                          <p:spTgt spid="305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2" dur="2000" fill="hold"/>
                                        <p:tgtEl>
                                          <p:spTgt spid="305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4" dur="2000" fill="hold"/>
                                        <p:tgtEl>
                                          <p:spTgt spid="305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6" dur="2000" fill="hold"/>
                                        <p:tgtEl>
                                          <p:spTgt spid="305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8" dur="2000" fill="hold"/>
                                        <p:tgtEl>
                                          <p:spTgt spid="305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0" dur="2000" fill="hold"/>
                                        <p:tgtEl>
                                          <p:spTgt spid="305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2" dur="2000" fill="hold"/>
                                        <p:tgtEl>
                                          <p:spTgt spid="305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4" dur="2000" fill="hold"/>
                                        <p:tgtEl>
                                          <p:spTgt spid="305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5" fill="hold">
                      <p:stCondLst>
                        <p:cond delay="indefinite"/>
                      </p:stCondLst>
                      <p:childTnLst>
                        <p:par>
                          <p:cTn id="576" fill="hold">
                            <p:stCondLst>
                              <p:cond delay="0"/>
                            </p:stCondLst>
                            <p:childTnLst>
                              <p:par>
                                <p:cTn id="57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8" dur="2000" fill="hold"/>
                                        <p:tgtEl>
                                          <p:spTgt spid="305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0" dur="2000" fill="hold"/>
                                        <p:tgtEl>
                                          <p:spTgt spid="305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8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2" dur="2000" fill="hold"/>
                                        <p:tgtEl>
                                          <p:spTgt spid="305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8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4" dur="2000" fill="hold"/>
                                        <p:tgtEl>
                                          <p:spTgt spid="305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8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6" dur="2000" fill="hold"/>
                                        <p:tgtEl>
                                          <p:spTgt spid="305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8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8" dur="2000" fill="hold"/>
                                        <p:tgtEl>
                                          <p:spTgt spid="305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8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0" dur="2000" fill="hold"/>
                                        <p:tgtEl>
                                          <p:spTgt spid="305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2" dur="2000" fill="hold"/>
                                        <p:tgtEl>
                                          <p:spTgt spid="305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99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3" fill="hold">
                      <p:stCondLst>
                        <p:cond delay="indefinite"/>
                      </p:stCondLst>
                      <p:childTnLst>
                        <p:par>
                          <p:cTn id="594" fill="hold">
                            <p:stCondLst>
                              <p:cond delay="0"/>
                            </p:stCondLst>
                            <p:childTnLst>
                              <p:par>
                                <p:cTn id="5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7" dur="500"/>
                                        <p:tgtEl>
                                          <p:spTgt spid="306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2" dur="500"/>
                                        <p:tgtEl>
                                          <p:spTgt spid="30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3" fill="hold">
                      <p:stCondLst>
                        <p:cond delay="indefinite"/>
                      </p:stCondLst>
                      <p:childTnLst>
                        <p:par>
                          <p:cTn id="604" fill="hold">
                            <p:stCondLst>
                              <p:cond delay="0"/>
                            </p:stCondLst>
                            <p:childTnLst>
                              <p:par>
                                <p:cTn id="6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7" dur="500"/>
                                        <p:tgtEl>
                                          <p:spTgt spid="306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8" fill="hold">
                      <p:stCondLst>
                        <p:cond delay="indefinite"/>
                      </p:stCondLst>
                      <p:childTnLst>
                        <p:par>
                          <p:cTn id="609" fill="hold">
                            <p:stCondLst>
                              <p:cond delay="0"/>
                            </p:stCondLst>
                            <p:childTnLst>
                              <p:par>
                                <p:cTn id="61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1" dur="2000" fill="hold"/>
                                        <p:tgtEl>
                                          <p:spTgt spid="305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12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3" dur="2000" fill="hold"/>
                                        <p:tgtEl>
                                          <p:spTgt spid="305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4" fill="hold">
                      <p:stCondLst>
                        <p:cond delay="indefinite"/>
                      </p:stCondLst>
                      <p:childTnLst>
                        <p:par>
                          <p:cTn id="615" fill="hold">
                            <p:stCondLst>
                              <p:cond delay="0"/>
                            </p:stCondLst>
                            <p:childTnLst>
                              <p:par>
                                <p:cTn id="61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7" dur="2000" fill="hold"/>
                                        <p:tgtEl>
                                          <p:spTgt spid="305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1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9" dur="2000" fill="hold"/>
                                        <p:tgtEl>
                                          <p:spTgt spid="305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0" fill="hold">
                      <p:stCondLst>
                        <p:cond delay="indefinite"/>
                      </p:stCondLst>
                      <p:childTnLst>
                        <p:par>
                          <p:cTn id="621" fill="hold">
                            <p:stCondLst>
                              <p:cond delay="0"/>
                            </p:stCondLst>
                            <p:childTnLst>
                              <p:par>
                                <p:cTn id="62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3" dur="1000" fill="hold"/>
                                        <p:tgtEl>
                                          <p:spTgt spid="305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2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5" dur="1000" fill="hold"/>
                                        <p:tgtEl>
                                          <p:spTgt spid="305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2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7" dur="1000" fill="hold"/>
                                        <p:tgtEl>
                                          <p:spTgt spid="305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2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9" dur="1000" fill="hold"/>
                                        <p:tgtEl>
                                          <p:spTgt spid="305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1" dur="1000" fill="hold"/>
                                        <p:tgtEl>
                                          <p:spTgt spid="305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3" dur="1000" fill="hold"/>
                                        <p:tgtEl>
                                          <p:spTgt spid="305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4" fill="hold">
                      <p:stCondLst>
                        <p:cond delay="indefinite"/>
                      </p:stCondLst>
                      <p:childTnLst>
                        <p:par>
                          <p:cTn id="635" fill="hold">
                            <p:stCondLst>
                              <p:cond delay="0"/>
                            </p:stCondLst>
                            <p:childTnLst>
                              <p:par>
                                <p:cTn id="63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7" dur="1000" fill="hold"/>
                                        <p:tgtEl>
                                          <p:spTgt spid="3056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9" dur="1000" fill="hold"/>
                                        <p:tgtEl>
                                          <p:spTgt spid="3055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4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1" dur="1000" fill="hold"/>
                                        <p:tgtEl>
                                          <p:spTgt spid="3055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4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3" dur="1000" fill="hold"/>
                                        <p:tgtEl>
                                          <p:spTgt spid="3056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4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5" dur="1000" fill="hold"/>
                                        <p:tgtEl>
                                          <p:spTgt spid="3055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4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7" dur="1000" fill="hold"/>
                                        <p:tgtEl>
                                          <p:spTgt spid="305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8" fill="hold">
                      <p:stCondLst>
                        <p:cond delay="indefinite"/>
                      </p:stCondLst>
                      <p:childTnLst>
                        <p:par>
                          <p:cTn id="649" fill="hold">
                            <p:stCondLst>
                              <p:cond delay="0"/>
                            </p:stCondLst>
                            <p:childTnLst>
                              <p:par>
                                <p:cTn id="6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2" dur="500"/>
                                        <p:tgtEl>
                                          <p:spTgt spid="306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3" fill="hold">
                      <p:stCondLst>
                        <p:cond delay="indefinite"/>
                      </p:stCondLst>
                      <p:childTnLst>
                        <p:par>
                          <p:cTn id="654" fill="hold">
                            <p:stCondLst>
                              <p:cond delay="0"/>
                            </p:stCondLst>
                            <p:childTnLst>
                              <p:par>
                                <p:cTn id="6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7" dur="500"/>
                                        <p:tgtEl>
                                          <p:spTgt spid="30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8" fill="hold">
                      <p:stCondLst>
                        <p:cond delay="indefinite"/>
                      </p:stCondLst>
                      <p:childTnLst>
                        <p:par>
                          <p:cTn id="659" fill="hold">
                            <p:stCondLst>
                              <p:cond delay="0"/>
                            </p:stCondLst>
                            <p:childTnLst>
                              <p:par>
                                <p:cTn id="6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2" dur="500"/>
                                        <p:tgtEl>
                                          <p:spTgt spid="306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3" fill="hold">
                      <p:stCondLst>
                        <p:cond delay="indefinite"/>
                      </p:stCondLst>
                      <p:childTnLst>
                        <p:par>
                          <p:cTn id="664" fill="hold">
                            <p:stCondLst>
                              <p:cond delay="0"/>
                            </p:stCondLst>
                            <p:childTnLst>
                              <p:par>
                                <p:cTn id="665" presetID="3" presetClass="emph" presetSubtype="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6" dur="1000" fill="hold"/>
                                        <p:tgtEl>
                                          <p:spTgt spid="305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6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8" dur="1000" fill="hold"/>
                                        <p:tgtEl>
                                          <p:spTgt spid="305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69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0" dur="1000" fill="hold"/>
                                        <p:tgtEl>
                                          <p:spTgt spid="305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7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2" dur="1000" fill="hold"/>
                                        <p:tgtEl>
                                          <p:spTgt spid="305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7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4" dur="1000" fill="hold"/>
                                        <p:tgtEl>
                                          <p:spTgt spid="305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7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6" dur="1000" fill="hold"/>
                                        <p:tgtEl>
                                          <p:spTgt spid="3056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7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8" dur="1000" fill="hold"/>
                                        <p:tgtEl>
                                          <p:spTgt spid="305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7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0" dur="1000" fill="hold"/>
                                        <p:tgtEl>
                                          <p:spTgt spid="3055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4" dur="1000" fill="hold"/>
                                        <p:tgtEl>
                                          <p:spTgt spid="305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8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6" dur="1000" fill="hold"/>
                                        <p:tgtEl>
                                          <p:spTgt spid="305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8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8" dur="1000" fill="hold"/>
                                        <p:tgtEl>
                                          <p:spTgt spid="305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8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0" dur="1000" fill="hold"/>
                                        <p:tgtEl>
                                          <p:spTgt spid="305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9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2" dur="1000" fill="hold"/>
                                        <p:tgtEl>
                                          <p:spTgt spid="305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9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4" dur="1000" fill="hold"/>
                                        <p:tgtEl>
                                          <p:spTgt spid="305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9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6" dur="1000" fill="hold"/>
                                        <p:tgtEl>
                                          <p:spTgt spid="305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9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8" dur="1000" fill="hold"/>
                                        <p:tgtEl>
                                          <p:spTgt spid="305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9" fill="hold">
                      <p:stCondLst>
                        <p:cond delay="indefinite"/>
                      </p:stCondLst>
                      <p:childTnLst>
                        <p:par>
                          <p:cTn id="700" fill="hold">
                            <p:stCondLst>
                              <p:cond delay="0"/>
                            </p:stCondLst>
                            <p:childTnLst>
                              <p:par>
                                <p:cTn id="70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2" dur="1000" fill="hold"/>
                                        <p:tgtEl>
                                          <p:spTgt spid="305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0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4" dur="1000" fill="hold"/>
                                        <p:tgtEl>
                                          <p:spTgt spid="305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0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6" dur="1000" fill="hold"/>
                                        <p:tgtEl>
                                          <p:spTgt spid="305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0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8" dur="1000" fill="hold"/>
                                        <p:tgtEl>
                                          <p:spTgt spid="305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0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0" dur="1000" fill="hold"/>
                                        <p:tgtEl>
                                          <p:spTgt spid="305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1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2" dur="1000" fill="hold"/>
                                        <p:tgtEl>
                                          <p:spTgt spid="305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1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4" dur="1000" fill="hold"/>
                                        <p:tgtEl>
                                          <p:spTgt spid="305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1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6" dur="1000" fill="hold"/>
                                        <p:tgtEl>
                                          <p:spTgt spid="305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7" fill="hold">
                      <p:stCondLst>
                        <p:cond delay="indefinite"/>
                      </p:stCondLst>
                      <p:childTnLst>
                        <p:par>
                          <p:cTn id="718" fill="hold">
                            <p:stCondLst>
                              <p:cond delay="0"/>
                            </p:stCondLst>
                            <p:childTnLst>
                              <p:par>
                                <p:cTn id="71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0" dur="1000" fill="hold"/>
                                        <p:tgtEl>
                                          <p:spTgt spid="305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2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2" dur="1000" fill="hold"/>
                                        <p:tgtEl>
                                          <p:spTgt spid="305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2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4" dur="1000" fill="hold"/>
                                        <p:tgtEl>
                                          <p:spTgt spid="305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2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6" dur="1000" fill="hold"/>
                                        <p:tgtEl>
                                          <p:spTgt spid="305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8" dur="1000" fill="hold"/>
                                        <p:tgtEl>
                                          <p:spTgt spid="305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2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0" dur="1000" fill="hold"/>
                                        <p:tgtEl>
                                          <p:spTgt spid="305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3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2" dur="1000" fill="hold"/>
                                        <p:tgtEl>
                                          <p:spTgt spid="305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3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4" dur="1000" fill="hold"/>
                                        <p:tgtEl>
                                          <p:spTgt spid="305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5" fill="hold">
                      <p:stCondLst>
                        <p:cond delay="indefinite"/>
                      </p:stCondLst>
                      <p:childTnLst>
                        <p:par>
                          <p:cTn id="736" fill="hold">
                            <p:stCondLst>
                              <p:cond delay="0"/>
                            </p:stCondLst>
                            <p:childTnLst>
                              <p:par>
                                <p:cTn id="7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9" dur="500"/>
                                        <p:tgtEl>
                                          <p:spTgt spid="30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0" fill="hold">
                      <p:stCondLst>
                        <p:cond delay="indefinite"/>
                      </p:stCondLst>
                      <p:childTnLst>
                        <p:par>
                          <p:cTn id="741" fill="hold">
                            <p:stCondLst>
                              <p:cond delay="0"/>
                            </p:stCondLst>
                            <p:childTnLst>
                              <p:par>
                                <p:cTn id="7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4" dur="500"/>
                                        <p:tgtEl>
                                          <p:spTgt spid="306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5" fill="hold">
                      <p:stCondLst>
                        <p:cond delay="indefinite"/>
                      </p:stCondLst>
                      <p:childTnLst>
                        <p:par>
                          <p:cTn id="746" fill="hold">
                            <p:stCondLst>
                              <p:cond delay="0"/>
                            </p:stCondLst>
                            <p:childTnLst>
                              <p:par>
                                <p:cTn id="747" presetID="3" presetClass="emph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8" dur="1000" fill="hold"/>
                                        <p:tgtEl>
                                          <p:spTgt spid="305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49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0" dur="1000" fill="hold"/>
                                        <p:tgtEl>
                                          <p:spTgt spid="305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5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2" dur="1000" fill="hold"/>
                                        <p:tgtEl>
                                          <p:spTgt spid="305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5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4" dur="1000" fill="hold"/>
                                        <p:tgtEl>
                                          <p:spTgt spid="305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55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6" dur="1000" fill="hold"/>
                                        <p:tgtEl>
                                          <p:spTgt spid="305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57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8" dur="1000" fill="hold"/>
                                        <p:tgtEl>
                                          <p:spTgt spid="305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59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0" dur="1000" fill="hold"/>
                                        <p:tgtEl>
                                          <p:spTgt spid="305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61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2" dur="1000" fill="hold"/>
                                        <p:tgtEl>
                                          <p:spTgt spid="3056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6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4" dur="1000" fill="hold"/>
                                        <p:tgtEl>
                                          <p:spTgt spid="3056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65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6" dur="1000" fill="hold"/>
                                        <p:tgtEl>
                                          <p:spTgt spid="305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67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8" dur="1000" fill="hold"/>
                                        <p:tgtEl>
                                          <p:spTgt spid="3055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6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0" dur="1000" fill="hold"/>
                                        <p:tgtEl>
                                          <p:spTgt spid="3055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7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2" dur="1000" fill="hold"/>
                                        <p:tgtEl>
                                          <p:spTgt spid="305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7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4" dur="1000" fill="hold"/>
                                        <p:tgtEl>
                                          <p:spTgt spid="305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7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6" dur="1000" fill="hold"/>
                                        <p:tgtEl>
                                          <p:spTgt spid="305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7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8" dur="1000" fill="hold"/>
                                        <p:tgtEl>
                                          <p:spTgt spid="305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7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0" dur="1000" fill="hold"/>
                                        <p:tgtEl>
                                          <p:spTgt spid="305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2" dur="1000" fill="hold"/>
                                        <p:tgtEl>
                                          <p:spTgt spid="305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4" dur="1000" fill="hold"/>
                                        <p:tgtEl>
                                          <p:spTgt spid="305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6" dur="1000" fill="hold"/>
                                        <p:tgtEl>
                                          <p:spTgt spid="305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8" dur="1000" fill="hold"/>
                                        <p:tgtEl>
                                          <p:spTgt spid="305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0" dur="1000" fill="hold"/>
                                        <p:tgtEl>
                                          <p:spTgt spid="305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9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2" dur="1000" fill="hold"/>
                                        <p:tgtEl>
                                          <p:spTgt spid="305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9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4" dur="1000" fill="hold"/>
                                        <p:tgtEl>
                                          <p:spTgt spid="305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5" fill="hold">
                      <p:stCondLst>
                        <p:cond delay="indefinite"/>
                      </p:stCondLst>
                      <p:childTnLst>
                        <p:par>
                          <p:cTn id="796" fill="hold">
                            <p:stCondLst>
                              <p:cond delay="0"/>
                            </p:stCondLst>
                            <p:childTnLst>
                              <p:par>
                                <p:cTn id="79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8" dur="1000" fill="hold"/>
                                        <p:tgtEl>
                                          <p:spTgt spid="305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9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0" dur="1000" fill="hold"/>
                                        <p:tgtEl>
                                          <p:spTgt spid="305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0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2" dur="1000" fill="hold"/>
                                        <p:tgtEl>
                                          <p:spTgt spid="305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0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4" dur="1000" fill="hold"/>
                                        <p:tgtEl>
                                          <p:spTgt spid="304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0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6" dur="1000" fill="hold"/>
                                        <p:tgtEl>
                                          <p:spTgt spid="304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0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8" dur="1000" fill="hold"/>
                                        <p:tgtEl>
                                          <p:spTgt spid="304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0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0" dur="1000" fill="hold"/>
                                        <p:tgtEl>
                                          <p:spTgt spid="304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2" dur="1000" fill="hold"/>
                                        <p:tgtEl>
                                          <p:spTgt spid="304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4" dur="1000" fill="hold"/>
                                        <p:tgtEl>
                                          <p:spTgt spid="304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6" dur="1000" fill="hold"/>
                                        <p:tgtEl>
                                          <p:spTgt spid="304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8" dur="1000" fill="hold"/>
                                        <p:tgtEl>
                                          <p:spTgt spid="304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0" dur="1000" fill="hold"/>
                                        <p:tgtEl>
                                          <p:spTgt spid="304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2" dur="1000" fill="hold"/>
                                        <p:tgtEl>
                                          <p:spTgt spid="304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4" dur="1000" fill="hold"/>
                                        <p:tgtEl>
                                          <p:spTgt spid="304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6" dur="1000" fill="hold"/>
                                        <p:tgtEl>
                                          <p:spTgt spid="304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8" dur="1000" fill="hold"/>
                                        <p:tgtEl>
                                          <p:spTgt spid="304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0" dur="1000" fill="hold"/>
                                        <p:tgtEl>
                                          <p:spTgt spid="304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3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2" dur="1000" fill="hold"/>
                                        <p:tgtEl>
                                          <p:spTgt spid="304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3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4" dur="1000" fill="hold"/>
                                        <p:tgtEl>
                                          <p:spTgt spid="304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3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6" dur="1000" fill="hold"/>
                                        <p:tgtEl>
                                          <p:spTgt spid="304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3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8" dur="1000" fill="hold"/>
                                        <p:tgtEl>
                                          <p:spTgt spid="304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3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0" dur="1000" fill="hold"/>
                                        <p:tgtEl>
                                          <p:spTgt spid="304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4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2" dur="1000" fill="hold"/>
                                        <p:tgtEl>
                                          <p:spTgt spid="304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4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4" dur="1000" fill="hold"/>
                                        <p:tgtEl>
                                          <p:spTgt spid="304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5" fill="hold">
                      <p:stCondLst>
                        <p:cond delay="indefinite"/>
                      </p:stCondLst>
                      <p:childTnLst>
                        <p:par>
                          <p:cTn id="846" fill="hold">
                            <p:stCondLst>
                              <p:cond delay="0"/>
                            </p:stCondLst>
                            <p:childTnLst>
                              <p:par>
                                <p:cTn id="84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8" dur="1000" fill="hold"/>
                                        <p:tgtEl>
                                          <p:spTgt spid="305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4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0" dur="1000" fill="hold"/>
                                        <p:tgtEl>
                                          <p:spTgt spid="305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5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2" dur="1000" fill="hold"/>
                                        <p:tgtEl>
                                          <p:spTgt spid="304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5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4" dur="1000" fill="hold"/>
                                        <p:tgtEl>
                                          <p:spTgt spid="304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5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6" dur="1000" fill="hold"/>
                                        <p:tgtEl>
                                          <p:spTgt spid="304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5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8" dur="1000" fill="hold"/>
                                        <p:tgtEl>
                                          <p:spTgt spid="304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5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0" dur="1000" fill="hold"/>
                                        <p:tgtEl>
                                          <p:spTgt spid="304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6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2" dur="1000" fill="hold"/>
                                        <p:tgtEl>
                                          <p:spTgt spid="304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3" fill="hold">
                      <p:stCondLst>
                        <p:cond delay="indefinite"/>
                      </p:stCondLst>
                      <p:childTnLst>
                        <p:par>
                          <p:cTn id="864" fill="hold">
                            <p:stCondLst>
                              <p:cond delay="0"/>
                            </p:stCondLst>
                            <p:childTnLst>
                              <p:par>
                                <p:cTn id="86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6" dur="1000" fill="hold"/>
                                        <p:tgtEl>
                                          <p:spTgt spid="304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6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8" dur="1000" fill="hold"/>
                                        <p:tgtEl>
                                          <p:spTgt spid="304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6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0" dur="1000" fill="hold"/>
                                        <p:tgtEl>
                                          <p:spTgt spid="304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2" dur="1000" fill="hold"/>
                                        <p:tgtEl>
                                          <p:spTgt spid="304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4" dur="1000" fill="hold"/>
                                        <p:tgtEl>
                                          <p:spTgt spid="304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6" dur="1000" fill="hold"/>
                                        <p:tgtEl>
                                          <p:spTgt spid="304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8" dur="1000" fill="hold"/>
                                        <p:tgtEl>
                                          <p:spTgt spid="304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0" dur="1000" fill="hold"/>
                                        <p:tgtEl>
                                          <p:spTgt spid="305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5" grpId="0"/>
      <p:bldP spid="30442" grpId="0"/>
      <p:bldP spid="30442" grpId="1"/>
      <p:bldP spid="30443" grpId="0"/>
      <p:bldP spid="30444" grpId="0"/>
      <p:bldP spid="30445" grpId="0"/>
      <p:bldP spid="30446" grpId="0"/>
      <p:bldP spid="30446" grpId="1"/>
      <p:bldP spid="30447" grpId="0"/>
      <p:bldP spid="30448" grpId="0"/>
      <p:bldP spid="30449" grpId="0"/>
      <p:bldP spid="30450" grpId="0"/>
      <p:bldP spid="30451" grpId="0"/>
      <p:bldP spid="30451" grpId="1"/>
      <p:bldP spid="30452" grpId="0"/>
      <p:bldP spid="30453" grpId="0"/>
      <p:bldP spid="30454" grpId="0"/>
      <p:bldP spid="30455" grpId="0"/>
      <p:bldP spid="30455" grpId="1"/>
      <p:bldP spid="30456" grpId="0"/>
      <p:bldP spid="30457" grpId="0"/>
      <p:bldP spid="30458" grpId="0"/>
      <p:bldP spid="30459" grpId="0"/>
      <p:bldP spid="30460" grpId="0"/>
      <p:bldP spid="30460" grpId="1"/>
      <p:bldP spid="30461" grpId="0"/>
      <p:bldP spid="30462" grpId="0"/>
      <p:bldP spid="30463" grpId="0"/>
      <p:bldP spid="30464" grpId="0"/>
      <p:bldP spid="30464" grpId="1"/>
      <p:bldP spid="30465" grpId="0"/>
      <p:bldP spid="30466" grpId="0"/>
      <p:bldP spid="30467" grpId="0"/>
      <p:bldP spid="30468" grpId="0"/>
      <p:bldP spid="30469" grpId="0"/>
      <p:bldP spid="30469" grpId="1"/>
      <p:bldP spid="30470" grpId="0"/>
      <p:bldP spid="30471" grpId="0"/>
      <p:bldP spid="30472" grpId="0"/>
      <p:bldP spid="30473" grpId="0"/>
      <p:bldP spid="30473" grpId="1"/>
      <p:bldP spid="30474" grpId="0"/>
      <p:bldP spid="30475" grpId="0"/>
      <p:bldP spid="30476" grpId="0"/>
      <p:bldP spid="30477" grpId="0"/>
      <p:bldP spid="30478" grpId="0"/>
      <p:bldP spid="30478" grpId="1"/>
      <p:bldP spid="30479" grpId="0"/>
      <p:bldP spid="30480" grpId="0"/>
      <p:bldP spid="30481" grpId="0"/>
      <p:bldP spid="30482" grpId="0"/>
      <p:bldP spid="30482" grpId="1"/>
      <p:bldP spid="30483" grpId="0"/>
      <p:bldP spid="30484" grpId="0"/>
      <p:bldP spid="30485" grpId="0"/>
      <p:bldP spid="30486" grpId="0"/>
      <p:bldP spid="30487" grpId="0"/>
      <p:bldP spid="30487" grpId="1"/>
      <p:bldP spid="30488" grpId="0"/>
      <p:bldP spid="30489" grpId="0"/>
      <p:bldP spid="30490" grpId="0"/>
      <p:bldP spid="30491" grpId="0"/>
      <p:bldP spid="30491" grpId="1"/>
      <p:bldP spid="30492" grpId="0"/>
      <p:bldP spid="30493" grpId="0"/>
      <p:bldP spid="30494" grpId="0"/>
      <p:bldP spid="30495" grpId="0"/>
      <p:bldP spid="30496" grpId="0"/>
      <p:bldP spid="30496" grpId="1"/>
      <p:bldP spid="30497" grpId="0"/>
      <p:bldP spid="30498" grpId="0"/>
      <p:bldP spid="30499" grpId="0"/>
      <p:bldP spid="30500" grpId="0"/>
      <p:bldP spid="30500" grpId="1"/>
      <p:bldP spid="30501" grpId="0"/>
      <p:bldP spid="30502" grpId="0"/>
      <p:bldP spid="30503" grpId="0"/>
      <p:bldP spid="30504" grpId="0"/>
      <p:bldP spid="30505" grpId="0"/>
      <p:bldP spid="30505" grpId="1"/>
      <p:bldP spid="30506" grpId="0"/>
      <p:bldP spid="30507" grpId="0"/>
      <p:bldP spid="30508" grpId="0"/>
      <p:bldP spid="30509" grpId="0"/>
      <p:bldP spid="30509" grpId="1"/>
      <p:bldP spid="30510" grpId="0"/>
      <p:bldP spid="30511" grpId="0"/>
      <p:bldP spid="30512" grpId="0"/>
      <p:bldP spid="30513" grpId="0"/>
      <p:bldP spid="30514" grpId="0"/>
      <p:bldP spid="30514" grpId="1"/>
      <p:bldP spid="30515" grpId="0"/>
      <p:bldP spid="30515" grpId="1"/>
      <p:bldP spid="30515" grpId="2"/>
      <p:bldP spid="30516" grpId="0"/>
      <p:bldP spid="30516" grpId="1"/>
      <p:bldP spid="30516" grpId="2"/>
      <p:bldP spid="30517" grpId="0"/>
      <p:bldP spid="30517" grpId="1"/>
      <p:bldP spid="30517" grpId="2"/>
      <p:bldP spid="30518" grpId="0"/>
      <p:bldP spid="30518" grpId="1"/>
      <p:bldP spid="30519" grpId="0"/>
      <p:bldP spid="30519" grpId="1"/>
      <p:bldP spid="30520" grpId="0"/>
      <p:bldP spid="30521" grpId="0"/>
      <p:bldP spid="30522" grpId="0"/>
      <p:bldP spid="30523" grpId="0"/>
      <p:bldP spid="30523" grpId="1"/>
      <p:bldP spid="30524" grpId="0"/>
      <p:bldP spid="30524" grpId="1"/>
      <p:bldP spid="30524" grpId="2"/>
      <p:bldP spid="30525" grpId="0"/>
      <p:bldP spid="30525" grpId="1"/>
      <p:bldP spid="30525" grpId="2"/>
      <p:bldP spid="30526" grpId="0"/>
      <p:bldP spid="30526" grpId="1"/>
      <p:bldP spid="30526" grpId="2"/>
      <p:bldP spid="30527" grpId="0"/>
      <p:bldP spid="30527" grpId="1"/>
      <p:bldP spid="30528" grpId="0"/>
      <p:bldP spid="30528" grpId="1"/>
      <p:bldP spid="30529" grpId="0"/>
      <p:bldP spid="30530" grpId="0"/>
      <p:bldP spid="30531" grpId="0"/>
      <p:bldP spid="30532" grpId="0"/>
      <p:bldP spid="30532" grpId="1"/>
      <p:bldP spid="30533" grpId="0"/>
      <p:bldP spid="30533" grpId="1"/>
      <p:bldP spid="30533" grpId="2"/>
      <p:bldP spid="30534" grpId="0"/>
      <p:bldP spid="30534" grpId="1"/>
      <p:bldP spid="30534" grpId="2"/>
      <p:bldP spid="30535" grpId="0"/>
      <p:bldP spid="30535" grpId="1"/>
      <p:bldP spid="30535" grpId="2"/>
      <p:bldP spid="30536" grpId="0"/>
      <p:bldP spid="30536" grpId="1"/>
      <p:bldP spid="30537" grpId="0"/>
      <p:bldP spid="30537" grpId="1"/>
      <p:bldP spid="30538" grpId="0"/>
      <p:bldP spid="30539" grpId="0"/>
      <p:bldP spid="30540" grpId="0"/>
      <p:bldP spid="30541" grpId="0"/>
      <p:bldP spid="30541" grpId="1"/>
      <p:bldP spid="30542" grpId="0"/>
      <p:bldP spid="30542" grpId="1"/>
      <p:bldP spid="30542" grpId="2"/>
      <p:bldP spid="30543" grpId="0"/>
      <p:bldP spid="30543" grpId="1"/>
      <p:bldP spid="30543" grpId="2"/>
      <p:bldP spid="30544" grpId="0"/>
      <p:bldP spid="30544" grpId="1"/>
      <p:bldP spid="30544" grpId="2"/>
      <p:bldP spid="30545" grpId="0"/>
      <p:bldP spid="30545" grpId="1"/>
      <p:bldP spid="30546" grpId="0"/>
      <p:bldP spid="30546" grpId="1"/>
      <p:bldP spid="30547" grpId="0"/>
      <p:bldP spid="30548" grpId="0"/>
      <p:bldP spid="30549" grpId="0"/>
      <p:bldP spid="30550" grpId="0"/>
      <p:bldP spid="30550" grpId="1"/>
      <p:bldP spid="30551" grpId="0"/>
      <p:bldP spid="30551" grpId="1"/>
      <p:bldP spid="30551" grpId="2"/>
      <p:bldP spid="30552" grpId="0"/>
      <p:bldP spid="30552" grpId="1"/>
      <p:bldP spid="30552" grpId="2"/>
      <p:bldP spid="30552" grpId="3"/>
      <p:bldP spid="30553" grpId="0"/>
      <p:bldP spid="30553" grpId="1"/>
      <p:bldP spid="30553" grpId="2"/>
      <p:bldP spid="30553" grpId="3"/>
      <p:bldP spid="30554" grpId="0"/>
      <p:bldP spid="30554" grpId="1"/>
      <p:bldP spid="30555" grpId="0"/>
      <p:bldP spid="30555" grpId="1"/>
      <p:bldP spid="30556" grpId="0"/>
      <p:bldP spid="30556" grpId="1"/>
      <p:bldP spid="30557" grpId="0"/>
      <p:bldP spid="30558" grpId="0"/>
      <p:bldP spid="30559" grpId="0"/>
      <p:bldP spid="30559" grpId="1"/>
      <p:bldP spid="30560" grpId="0"/>
      <p:bldP spid="30560" grpId="1"/>
      <p:bldP spid="30560" grpId="2"/>
      <p:bldP spid="30561" grpId="0"/>
      <p:bldP spid="30561" grpId="1"/>
      <p:bldP spid="30561" grpId="2"/>
      <p:bldP spid="30561" grpId="3"/>
      <p:bldP spid="30562" grpId="0"/>
      <p:bldP spid="30562" grpId="1"/>
      <p:bldP spid="30562" grpId="2"/>
      <p:bldP spid="30562" grpId="3"/>
      <p:bldP spid="30563" grpId="0"/>
      <p:bldP spid="30563" grpId="1"/>
      <p:bldP spid="30564" grpId="0"/>
      <p:bldP spid="30564" grpId="1"/>
      <p:bldP spid="30565" grpId="0"/>
      <p:bldP spid="30565" grpId="1"/>
      <p:bldP spid="30566" grpId="0"/>
      <p:bldP spid="30567" grpId="0"/>
      <p:bldP spid="30568" grpId="0"/>
      <p:bldP spid="30568" grpId="1"/>
      <p:bldP spid="30569" grpId="0"/>
      <p:bldP spid="30569" grpId="1"/>
      <p:bldP spid="30569" grpId="2"/>
      <p:bldP spid="30570" grpId="0"/>
      <p:bldP spid="30570" grpId="1"/>
      <p:bldP spid="30570" grpId="2"/>
      <p:bldP spid="30570" grpId="3"/>
      <p:bldP spid="30571" grpId="0"/>
      <p:bldP spid="30571" grpId="1"/>
      <p:bldP spid="30571" grpId="2"/>
      <p:bldP spid="30571" grpId="3"/>
      <p:bldP spid="30571" grpId="4"/>
      <p:bldP spid="30572" grpId="0"/>
      <p:bldP spid="30572" grpId="1"/>
      <p:bldP spid="30573" grpId="0"/>
      <p:bldP spid="30573" grpId="1"/>
      <p:bldP spid="30574" grpId="0"/>
      <p:bldP spid="30574" grpId="1"/>
      <p:bldP spid="30575" grpId="0"/>
      <p:bldP spid="30575" grpId="1"/>
      <p:bldP spid="30576" grpId="0"/>
      <p:bldP spid="30577" grpId="0"/>
      <p:bldP spid="30577" grpId="1"/>
      <p:bldP spid="30578" grpId="0"/>
      <p:bldP spid="30578" grpId="1"/>
      <p:bldP spid="30578" grpId="2"/>
      <p:bldP spid="30579" grpId="0"/>
      <p:bldP spid="30579" grpId="1"/>
      <p:bldP spid="30579" grpId="2"/>
      <p:bldP spid="30579" grpId="3"/>
      <p:bldP spid="30580" grpId="0"/>
      <p:bldP spid="30580" grpId="1"/>
      <p:bldP spid="30580" grpId="2"/>
      <p:bldP spid="30580" grpId="3"/>
      <p:bldP spid="30580" grpId="4"/>
      <p:bldP spid="30581" grpId="0"/>
      <p:bldP spid="30581" grpId="1"/>
      <p:bldP spid="30582" grpId="0"/>
      <p:bldP spid="30582" grpId="1"/>
      <p:bldP spid="30583" grpId="0"/>
      <p:bldP spid="30583" grpId="1"/>
      <p:bldP spid="30584" grpId="0"/>
      <p:bldP spid="30584" grpId="1"/>
      <p:bldP spid="30585" grpId="0"/>
      <p:bldP spid="30586" grpId="0"/>
      <p:bldP spid="30587" grpId="0"/>
      <p:bldP spid="30588" grpId="0"/>
      <p:bldP spid="30589" grpId="0" animBg="1"/>
      <p:bldP spid="30590" grpId="0" animBg="1"/>
      <p:bldP spid="30591" grpId="0" animBg="1"/>
      <p:bldP spid="30592" grpId="0" animBg="1"/>
      <p:bldP spid="30593" grpId="0" animBg="1"/>
      <p:bldP spid="30594" grpId="0" animBg="1"/>
      <p:bldP spid="30595" grpId="0" animBg="1"/>
      <p:bldP spid="30596" grpId="0" animBg="1"/>
      <p:bldP spid="30597" grpId="0" animBg="1"/>
      <p:bldP spid="30598" grpId="0" animBg="1"/>
      <p:bldP spid="30599" grpId="0" animBg="1"/>
      <p:bldP spid="30600" grpId="0" animBg="1"/>
      <p:bldP spid="30601" grpId="0" animBg="1"/>
      <p:bldP spid="30602" grpId="0" animBg="1"/>
      <p:bldP spid="30603" grpId="0" animBg="1"/>
      <p:bldP spid="30604" grpId="0" animBg="1"/>
      <p:bldP spid="30605" grpId="0" animBg="1"/>
      <p:bldP spid="30606" grpId="0" animBg="1"/>
      <p:bldP spid="30607" grpId="0" animBg="1"/>
      <p:bldP spid="30608" grpId="0" animBg="1"/>
      <p:bldP spid="30609" grpId="0" animBg="1"/>
      <p:bldP spid="30610" grpId="0" animBg="1"/>
      <p:bldP spid="30611" grpId="0" animBg="1"/>
      <p:bldP spid="30612" grpId="0" animBg="1"/>
      <p:bldP spid="30613" grpId="0" animBg="1"/>
      <p:bldP spid="30614" grpId="0" animBg="1"/>
      <p:bldP spid="30615" grpId="0" animBg="1"/>
      <p:bldP spid="30616" grpId="0" animBg="1"/>
      <p:bldP spid="30617" grpId="0" animBg="1"/>
      <p:bldP spid="30618" grpId="0" animBg="1"/>
      <p:bldP spid="30619" grpId="0" animBg="1"/>
      <p:bldP spid="30620" grpId="0" animBg="1"/>
      <p:bldP spid="30621" grpId="0" animBg="1"/>
      <p:bldP spid="30622" grpId="0" animBg="1"/>
      <p:bldP spid="30623" grpId="0" animBg="1"/>
      <p:bldP spid="30624" grpId="0" animBg="1"/>
      <p:bldP spid="30625" grpId="0" animBg="1"/>
      <p:bldP spid="30626" grpId="0" animBg="1"/>
      <p:bldP spid="26813" grpId="0" animBg="1"/>
      <p:bldP spid="30628" grpId="0" animBg="1"/>
      <p:bldP spid="3062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1119188"/>
            <a:ext cx="843915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0" y="0"/>
            <a:ext cx="6624000" cy="3204000"/>
            <a:chOff x="158" y="164"/>
            <a:chExt cx="5262" cy="2830"/>
          </a:xfrm>
        </p:grpSpPr>
        <p:pic>
          <p:nvPicPr>
            <p:cNvPr id="28675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8" y="164"/>
              <a:ext cx="5262" cy="2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76" name="Rectangle 5"/>
            <p:cNvSpPr>
              <a:spLocks noChangeArrowheads="1"/>
            </p:cNvSpPr>
            <p:nvPr/>
          </p:nvSpPr>
          <p:spPr bwMode="auto">
            <a:xfrm>
              <a:off x="521" y="164"/>
              <a:ext cx="635" cy="18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12433"/>
            <a:ext cx="6591318" cy="3545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97"/>
          <p:cNvPicPr>
            <a:picLocks noChangeAspect="1" noChangeArrowheads="1"/>
          </p:cNvPicPr>
          <p:nvPr/>
        </p:nvPicPr>
        <p:blipFill>
          <a:blip r:embed="rId2"/>
          <a:srcRect l="3125" t="9636" r="3125" b="8658"/>
          <a:stretch>
            <a:fillRect/>
          </a:stretch>
        </p:blipFill>
        <p:spPr bwMode="auto">
          <a:xfrm>
            <a:off x="322263" y="0"/>
            <a:ext cx="5892811" cy="385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98"/>
          <p:cNvPicPr>
            <a:picLocks noChangeAspect="1" noChangeArrowheads="1"/>
          </p:cNvPicPr>
          <p:nvPr/>
        </p:nvPicPr>
        <p:blipFill>
          <a:blip r:embed="rId3"/>
          <a:srcRect l="9229" t="8876" r="13997" b="22223"/>
          <a:stretch>
            <a:fillRect/>
          </a:stretch>
        </p:blipFill>
        <p:spPr bwMode="auto">
          <a:xfrm>
            <a:off x="253627" y="4000504"/>
            <a:ext cx="4246935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4500562" y="608013"/>
            <a:ext cx="611187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735" name="Text Box 257"/>
          <p:cNvSpPr txBox="1">
            <a:spLocks noChangeArrowheads="1"/>
          </p:cNvSpPr>
          <p:nvPr/>
        </p:nvSpPr>
        <p:spPr bwMode="auto">
          <a:xfrm>
            <a:off x="2182813" y="776288"/>
            <a:ext cx="93503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32357" name="Rectangle 613"/>
          <p:cNvSpPr>
            <a:spLocks noChangeArrowheads="1"/>
          </p:cNvSpPr>
          <p:nvPr/>
        </p:nvSpPr>
        <p:spPr bwMode="auto">
          <a:xfrm>
            <a:off x="7335868" y="248089"/>
            <a:ext cx="16652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الدارة الكهــربائية</a:t>
            </a:r>
            <a:endParaRPr lang="fr-FR" b="1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2359" name="Rectangle 615"/>
          <p:cNvSpPr>
            <a:spLocks noChangeArrowheads="1"/>
          </p:cNvSpPr>
          <p:nvPr/>
        </p:nvSpPr>
        <p:spPr bwMode="auto">
          <a:xfrm>
            <a:off x="642910" y="232214"/>
            <a:ext cx="65881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البوابة</a:t>
            </a:r>
            <a:endParaRPr lang="en-US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2360" name="Text Box 616"/>
          <p:cNvSpPr txBox="1">
            <a:spLocks noChangeArrowheads="1"/>
          </p:cNvSpPr>
          <p:nvPr/>
        </p:nvSpPr>
        <p:spPr bwMode="auto">
          <a:xfrm>
            <a:off x="1604944" y="1002335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a</a:t>
            </a:r>
          </a:p>
        </p:txBody>
      </p:sp>
      <p:sp>
        <p:nvSpPr>
          <p:cNvPr id="32373" name="Text Box 629"/>
          <p:cNvSpPr txBox="1">
            <a:spLocks noChangeArrowheads="1"/>
          </p:cNvSpPr>
          <p:nvPr/>
        </p:nvSpPr>
        <p:spPr bwMode="auto">
          <a:xfrm>
            <a:off x="2434463" y="1023938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S</a:t>
            </a:r>
          </a:p>
        </p:txBody>
      </p:sp>
      <p:sp>
        <p:nvSpPr>
          <p:cNvPr id="32387" name="Rectangle 643"/>
          <p:cNvSpPr>
            <a:spLocks noChangeArrowheads="1"/>
          </p:cNvSpPr>
          <p:nvPr/>
        </p:nvSpPr>
        <p:spPr bwMode="auto">
          <a:xfrm>
            <a:off x="1620838" y="217927"/>
            <a:ext cx="12827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الرمز الامريكي</a:t>
            </a:r>
            <a:endParaRPr lang="fr-FR" b="1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2389" name="Rectangle 645"/>
          <p:cNvSpPr>
            <a:spLocks noChangeArrowheads="1"/>
          </p:cNvSpPr>
          <p:nvPr/>
        </p:nvSpPr>
        <p:spPr bwMode="auto">
          <a:xfrm>
            <a:off x="3056886" y="217927"/>
            <a:ext cx="121860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الرمز </a:t>
            </a:r>
            <a:r>
              <a:rPr lang="ar-DZ" b="1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الاروبي</a:t>
            </a:r>
            <a:endParaRPr lang="fr-FR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2391" name="Rectangle 647"/>
          <p:cNvSpPr>
            <a:spLocks noChangeArrowheads="1"/>
          </p:cNvSpPr>
          <p:nvPr/>
        </p:nvSpPr>
        <p:spPr bwMode="auto">
          <a:xfrm>
            <a:off x="4668847" y="246502"/>
            <a:ext cx="1189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جدول الحقيقة</a:t>
            </a:r>
            <a:endParaRPr lang="fr-FR" b="1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2393" name="Rectangle 649"/>
          <p:cNvSpPr>
            <a:spLocks noChangeArrowheads="1"/>
          </p:cNvSpPr>
          <p:nvPr/>
        </p:nvSpPr>
        <p:spPr bwMode="auto">
          <a:xfrm>
            <a:off x="6121418" y="248089"/>
            <a:ext cx="95091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 المنطقية</a:t>
            </a:r>
            <a:endParaRPr lang="fr-FR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2395" name="Rectangle 651"/>
          <p:cNvSpPr>
            <a:spLocks noChangeArrowheads="1"/>
          </p:cNvSpPr>
          <p:nvPr/>
        </p:nvSpPr>
        <p:spPr bwMode="auto">
          <a:xfrm>
            <a:off x="335595" y="893763"/>
            <a:ext cx="1021695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rtl="1"/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نعـم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" </a:t>
            </a:r>
            <a:r>
              <a:rPr lang="ar-DZ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 </a:t>
            </a:r>
            <a:endParaRPr lang="fr-FR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ar-DZ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ar-DZ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OUI</a:t>
            </a:r>
          </a:p>
        </p:txBody>
      </p:sp>
      <p:sp>
        <p:nvSpPr>
          <p:cNvPr id="32402" name="Rectangle 658"/>
          <p:cNvSpPr>
            <a:spLocks noChangeArrowheads="1"/>
          </p:cNvSpPr>
          <p:nvPr/>
        </p:nvSpPr>
        <p:spPr bwMode="auto">
          <a:xfrm>
            <a:off x="6441204" y="1050017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2403" name="Rectangle 659"/>
          <p:cNvSpPr>
            <a:spLocks noChangeArrowheads="1"/>
          </p:cNvSpPr>
          <p:nvPr/>
        </p:nvSpPr>
        <p:spPr bwMode="auto">
          <a:xfrm>
            <a:off x="6032786" y="1069485"/>
            <a:ext cx="5334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S =</a:t>
            </a:r>
          </a:p>
        </p:txBody>
      </p:sp>
      <p:grpSp>
        <p:nvGrpSpPr>
          <p:cNvPr id="236" name="Groupe 235"/>
          <p:cNvGrpSpPr/>
          <p:nvPr/>
        </p:nvGrpSpPr>
        <p:grpSpPr>
          <a:xfrm>
            <a:off x="1834300" y="1056373"/>
            <a:ext cx="648000" cy="288000"/>
            <a:chOff x="1834300" y="1056373"/>
            <a:chExt cx="648000" cy="288000"/>
          </a:xfrm>
        </p:grpSpPr>
        <p:sp>
          <p:nvSpPr>
            <p:cNvPr id="32372" name="Line 628"/>
            <p:cNvSpPr>
              <a:spLocks noChangeShapeType="1"/>
            </p:cNvSpPr>
            <p:nvPr/>
          </p:nvSpPr>
          <p:spPr bwMode="auto">
            <a:xfrm flipV="1">
              <a:off x="1834300" y="1196975"/>
              <a:ext cx="64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74" name="AutoShape 730"/>
            <p:cNvSpPr>
              <a:spLocks noChangeAspect="1" noChangeArrowheads="1"/>
            </p:cNvSpPr>
            <p:nvPr/>
          </p:nvSpPr>
          <p:spPr bwMode="auto">
            <a:xfrm rot="5400000">
              <a:off x="2067366" y="1089227"/>
              <a:ext cx="288000" cy="222292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0869" name="Text Box 797"/>
          <p:cNvSpPr txBox="1">
            <a:spLocks noChangeArrowheads="1"/>
          </p:cNvSpPr>
          <p:nvPr/>
        </p:nvSpPr>
        <p:spPr bwMode="auto">
          <a:xfrm>
            <a:off x="2163763" y="5335588"/>
            <a:ext cx="925512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30987" name="Text Box 850"/>
          <p:cNvSpPr txBox="1">
            <a:spLocks noChangeArrowheads="1"/>
          </p:cNvSpPr>
          <p:nvPr/>
        </p:nvSpPr>
        <p:spPr bwMode="auto">
          <a:xfrm>
            <a:off x="1590314" y="2372970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0000FF"/>
                </a:solidFill>
              </a:rPr>
              <a:t>a</a:t>
            </a:r>
          </a:p>
        </p:txBody>
      </p:sp>
      <p:sp>
        <p:nvSpPr>
          <p:cNvPr id="30988" name="Text Box 851"/>
          <p:cNvSpPr txBox="1">
            <a:spLocks noChangeArrowheads="1"/>
          </p:cNvSpPr>
          <p:nvPr/>
        </p:nvSpPr>
        <p:spPr bwMode="auto">
          <a:xfrm>
            <a:off x="2511923" y="2379943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S</a:t>
            </a:r>
          </a:p>
        </p:txBody>
      </p:sp>
      <p:sp>
        <p:nvSpPr>
          <p:cNvPr id="30979" name="Text Box 859"/>
          <p:cNvSpPr txBox="1">
            <a:spLocks noChangeArrowheads="1"/>
          </p:cNvSpPr>
          <p:nvPr/>
        </p:nvSpPr>
        <p:spPr bwMode="auto">
          <a:xfrm>
            <a:off x="1534210" y="3799573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a</a:t>
            </a:r>
          </a:p>
        </p:txBody>
      </p:sp>
      <p:sp>
        <p:nvSpPr>
          <p:cNvPr id="30980" name="Text Box 860"/>
          <p:cNvSpPr txBox="1">
            <a:spLocks noChangeArrowheads="1"/>
          </p:cNvSpPr>
          <p:nvPr/>
        </p:nvSpPr>
        <p:spPr bwMode="auto">
          <a:xfrm>
            <a:off x="2485668" y="3935476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S</a:t>
            </a:r>
          </a:p>
        </p:txBody>
      </p:sp>
      <p:sp>
        <p:nvSpPr>
          <p:cNvPr id="30981" name="Text Box 861"/>
          <p:cNvSpPr txBox="1">
            <a:spLocks noChangeArrowheads="1"/>
          </p:cNvSpPr>
          <p:nvPr/>
        </p:nvSpPr>
        <p:spPr bwMode="auto">
          <a:xfrm>
            <a:off x="1533868" y="4027083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0000FF"/>
                </a:solidFill>
              </a:rPr>
              <a:t>b</a:t>
            </a:r>
          </a:p>
        </p:txBody>
      </p:sp>
      <p:sp>
        <p:nvSpPr>
          <p:cNvPr id="32606" name="Rectangle 862"/>
          <p:cNvSpPr>
            <a:spLocks noChangeArrowheads="1"/>
          </p:cNvSpPr>
          <p:nvPr/>
        </p:nvSpPr>
        <p:spPr bwMode="auto">
          <a:xfrm>
            <a:off x="218120" y="2162175"/>
            <a:ext cx="1062037" cy="9159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rtl="1"/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 </a:t>
            </a:r>
            <a:r>
              <a:rPr lang="ar-DZ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نفي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" </a:t>
            </a: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NON</a:t>
            </a:r>
            <a:endParaRPr lang="fr-FR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ctr" eaLnBrk="0" hangingPunct="0"/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NO</a:t>
            </a:r>
          </a:p>
        </p:txBody>
      </p:sp>
      <p:grpSp>
        <p:nvGrpSpPr>
          <p:cNvPr id="258" name="Groupe 257"/>
          <p:cNvGrpSpPr/>
          <p:nvPr/>
        </p:nvGrpSpPr>
        <p:grpSpPr>
          <a:xfrm>
            <a:off x="6063058" y="2360757"/>
            <a:ext cx="709452" cy="396067"/>
            <a:chOff x="6063058" y="2360757"/>
            <a:chExt cx="709452" cy="396067"/>
          </a:xfrm>
        </p:grpSpPr>
        <p:grpSp>
          <p:nvGrpSpPr>
            <p:cNvPr id="244" name="Groupe 243"/>
            <p:cNvGrpSpPr/>
            <p:nvPr/>
          </p:nvGrpSpPr>
          <p:grpSpPr>
            <a:xfrm>
              <a:off x="6459604" y="2360757"/>
              <a:ext cx="312906" cy="369332"/>
              <a:chOff x="6459604" y="2360757"/>
              <a:chExt cx="312906" cy="369332"/>
            </a:xfrm>
          </p:grpSpPr>
          <p:sp>
            <p:nvSpPr>
              <p:cNvPr id="32612" name="Rectangle 868"/>
              <p:cNvSpPr>
                <a:spLocks noChangeArrowheads="1"/>
              </p:cNvSpPr>
              <p:nvPr/>
            </p:nvSpPr>
            <p:spPr bwMode="auto">
              <a:xfrm>
                <a:off x="6459604" y="2360757"/>
                <a:ext cx="312906" cy="36933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b="1" dirty="0" smtClean="0">
                    <a:solidFill>
                      <a:schemeClr val="tx1"/>
                    </a:solidFill>
                  </a:rPr>
                  <a:t>a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524" name="Line 780"/>
              <p:cNvSpPr>
                <a:spLocks noChangeShapeType="1"/>
              </p:cNvSpPr>
              <p:nvPr/>
            </p:nvSpPr>
            <p:spPr bwMode="auto">
              <a:xfrm>
                <a:off x="6534715" y="2458930"/>
                <a:ext cx="1158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2611" name="Rectangle 867"/>
            <p:cNvSpPr>
              <a:spLocks noChangeArrowheads="1"/>
            </p:cNvSpPr>
            <p:nvPr/>
          </p:nvSpPr>
          <p:spPr bwMode="auto">
            <a:xfrm>
              <a:off x="6063058" y="2387492"/>
              <a:ext cx="537327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S =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2613" name="Rectangle 869"/>
          <p:cNvSpPr>
            <a:spLocks noChangeArrowheads="1"/>
          </p:cNvSpPr>
          <p:nvPr/>
        </p:nvSpPr>
        <p:spPr bwMode="auto">
          <a:xfrm>
            <a:off x="222228" y="3571876"/>
            <a:ext cx="1206500" cy="9159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/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 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  "</a:t>
            </a:r>
            <a:endParaRPr lang="fr-FR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fr-FR" b="1" dirty="0" smtClean="0">
                <a:solidFill>
                  <a:schemeClr val="tx1"/>
                </a:solidFill>
                <a:cs typeface="Times New Roman" pitchFamily="18" charset="0"/>
              </a:rPr>
              <a:t>     ET</a:t>
            </a:r>
            <a:endParaRPr lang="fr-FR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fr-FR" b="1" dirty="0" smtClean="0">
                <a:solidFill>
                  <a:schemeClr val="tx1"/>
                </a:solidFill>
                <a:cs typeface="Times New Roman" pitchFamily="18" charset="0"/>
              </a:rPr>
              <a:t>   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AND</a:t>
            </a:r>
          </a:p>
        </p:txBody>
      </p:sp>
      <p:grpSp>
        <p:nvGrpSpPr>
          <p:cNvPr id="259" name="Groupe 258"/>
          <p:cNvGrpSpPr/>
          <p:nvPr/>
        </p:nvGrpSpPr>
        <p:grpSpPr>
          <a:xfrm>
            <a:off x="6060082" y="4005263"/>
            <a:ext cx="1055688" cy="366712"/>
            <a:chOff x="6060082" y="4005263"/>
            <a:chExt cx="1055688" cy="366712"/>
          </a:xfrm>
        </p:grpSpPr>
        <p:sp>
          <p:nvSpPr>
            <p:cNvPr id="32626" name="Rectangle 882"/>
            <p:cNvSpPr>
              <a:spLocks noChangeArrowheads="1"/>
            </p:cNvSpPr>
            <p:nvPr/>
          </p:nvSpPr>
          <p:spPr bwMode="auto">
            <a:xfrm>
              <a:off x="6060082" y="4005263"/>
              <a:ext cx="336550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32627" name="Rectangle 883"/>
            <p:cNvSpPr>
              <a:spLocks noChangeArrowheads="1"/>
            </p:cNvSpPr>
            <p:nvPr/>
          </p:nvSpPr>
          <p:spPr bwMode="auto">
            <a:xfrm>
              <a:off x="6277570" y="4005263"/>
              <a:ext cx="838200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chemeClr val="tx1"/>
                  </a:solidFill>
                </a:rPr>
                <a:t>= a . b</a:t>
              </a:r>
            </a:p>
          </p:txBody>
        </p:sp>
      </p:grpSp>
      <p:sp>
        <p:nvSpPr>
          <p:cNvPr id="32628" name="Rectangle 884"/>
          <p:cNvSpPr>
            <a:spLocks noChangeArrowheads="1"/>
          </p:cNvSpPr>
          <p:nvPr/>
        </p:nvSpPr>
        <p:spPr bwMode="auto">
          <a:xfrm>
            <a:off x="142844" y="5363190"/>
            <a:ext cx="1224896" cy="9233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ar-SA" b="1" dirty="0" smtClean="0">
                <a:solidFill>
                  <a:schemeClr val="tx1"/>
                </a:solidFill>
                <a:cs typeface="Arabic Transparent" pitchFamily="2" charset="-78"/>
              </a:rPr>
              <a:t>أو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</a:t>
            </a:r>
            <a:r>
              <a:rPr lang="fr-FR" b="1" dirty="0" smtClean="0">
                <a:solidFill>
                  <a:schemeClr val="tx1"/>
                </a:solidFill>
              </a:rPr>
              <a:t> </a:t>
            </a:r>
            <a:endParaRPr lang="fr-FR" b="1" dirty="0">
              <a:solidFill>
                <a:schemeClr val="tx1"/>
              </a:solidFill>
            </a:endParaRPr>
          </a:p>
          <a:p>
            <a:r>
              <a:rPr lang="fr-FR" b="1" dirty="0">
                <a:solidFill>
                  <a:schemeClr val="tx1"/>
                </a:solidFill>
              </a:rPr>
              <a:t>     OU</a:t>
            </a:r>
          </a:p>
          <a:p>
            <a:r>
              <a:rPr lang="fr-FR" b="1" dirty="0">
                <a:solidFill>
                  <a:schemeClr val="tx1"/>
                </a:solidFill>
              </a:rPr>
              <a:t>     OR</a:t>
            </a:r>
          </a:p>
        </p:txBody>
      </p:sp>
      <p:grpSp>
        <p:nvGrpSpPr>
          <p:cNvPr id="260" name="Groupe 259"/>
          <p:cNvGrpSpPr/>
          <p:nvPr/>
        </p:nvGrpSpPr>
        <p:grpSpPr>
          <a:xfrm>
            <a:off x="6029589" y="5653578"/>
            <a:ext cx="1125537" cy="381000"/>
            <a:chOff x="6029589" y="5653578"/>
            <a:chExt cx="1125537" cy="381000"/>
          </a:xfrm>
        </p:grpSpPr>
        <p:sp>
          <p:nvSpPr>
            <p:cNvPr id="32667" name="Rectangle 923"/>
            <p:cNvSpPr>
              <a:spLocks noChangeArrowheads="1"/>
            </p:cNvSpPr>
            <p:nvPr/>
          </p:nvSpPr>
          <p:spPr bwMode="auto">
            <a:xfrm>
              <a:off x="6029589" y="5653578"/>
              <a:ext cx="336550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32668" name="Rectangle 924"/>
            <p:cNvSpPr>
              <a:spLocks noChangeArrowheads="1"/>
            </p:cNvSpPr>
            <p:nvPr/>
          </p:nvSpPr>
          <p:spPr bwMode="auto">
            <a:xfrm>
              <a:off x="6247076" y="5667865"/>
              <a:ext cx="908050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>
                  <a:solidFill>
                    <a:schemeClr val="tx1"/>
                  </a:solidFill>
                </a:rPr>
                <a:t>= a + b</a:t>
              </a:r>
            </a:p>
          </p:txBody>
        </p:sp>
      </p:grpSp>
      <p:grpSp>
        <p:nvGrpSpPr>
          <p:cNvPr id="238" name="Groupe 237"/>
          <p:cNvGrpSpPr/>
          <p:nvPr/>
        </p:nvGrpSpPr>
        <p:grpSpPr>
          <a:xfrm>
            <a:off x="1841615" y="2408321"/>
            <a:ext cx="720000" cy="288000"/>
            <a:chOff x="1841615" y="2408321"/>
            <a:chExt cx="720000" cy="288000"/>
          </a:xfrm>
        </p:grpSpPr>
        <p:sp>
          <p:nvSpPr>
            <p:cNvPr id="181" name="Line 628"/>
            <p:cNvSpPr>
              <a:spLocks noChangeShapeType="1"/>
            </p:cNvSpPr>
            <p:nvPr/>
          </p:nvSpPr>
          <p:spPr bwMode="auto">
            <a:xfrm flipV="1">
              <a:off x="1841615" y="2563553"/>
              <a:ext cx="72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2" name="AutoShape 730"/>
            <p:cNvSpPr>
              <a:spLocks noChangeAspect="1" noChangeArrowheads="1"/>
            </p:cNvSpPr>
            <p:nvPr/>
          </p:nvSpPr>
          <p:spPr bwMode="auto">
            <a:xfrm rot="5400000">
              <a:off x="2058633" y="2441175"/>
              <a:ext cx="288000" cy="222292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183" name="Ellipse 182"/>
            <p:cNvSpPr>
              <a:spLocks noChangeAspect="1"/>
            </p:cNvSpPr>
            <p:nvPr/>
          </p:nvSpPr>
          <p:spPr>
            <a:xfrm>
              <a:off x="2305301" y="2519670"/>
              <a:ext cx="86400" cy="86400"/>
            </a:xfrm>
            <a:prstGeom prst="ellips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42" name="Groupe 241"/>
          <p:cNvGrpSpPr/>
          <p:nvPr/>
        </p:nvGrpSpPr>
        <p:grpSpPr>
          <a:xfrm>
            <a:off x="1785356" y="3948383"/>
            <a:ext cx="745086" cy="324000"/>
            <a:chOff x="1785356" y="3948383"/>
            <a:chExt cx="745086" cy="324000"/>
          </a:xfrm>
        </p:grpSpPr>
        <p:cxnSp>
          <p:nvCxnSpPr>
            <p:cNvPr id="186" name="Connecteur droit 185"/>
            <p:cNvCxnSpPr/>
            <p:nvPr/>
          </p:nvCxnSpPr>
          <p:spPr>
            <a:xfrm rot="10800000">
              <a:off x="1785356" y="3988169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8" name="Connecteur droit 187"/>
            <p:cNvCxnSpPr/>
            <p:nvPr/>
          </p:nvCxnSpPr>
          <p:spPr>
            <a:xfrm rot="10800000">
              <a:off x="1798167" y="4222378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8" name="Connecteur droit 177"/>
            <p:cNvCxnSpPr/>
            <p:nvPr/>
          </p:nvCxnSpPr>
          <p:spPr>
            <a:xfrm rot="10800000">
              <a:off x="2350442" y="4107512"/>
              <a:ext cx="180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4" name="Organigramme : Délai 183"/>
            <p:cNvSpPr>
              <a:spLocks noChangeAspect="1"/>
            </p:cNvSpPr>
            <p:nvPr/>
          </p:nvSpPr>
          <p:spPr>
            <a:xfrm>
              <a:off x="2071669" y="3948383"/>
              <a:ext cx="324000" cy="324000"/>
            </a:xfrm>
            <a:prstGeom prst="flowChartDelay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9" name="Text Box 859"/>
          <p:cNvSpPr txBox="1">
            <a:spLocks noChangeArrowheads="1"/>
          </p:cNvSpPr>
          <p:nvPr/>
        </p:nvSpPr>
        <p:spPr bwMode="auto">
          <a:xfrm>
            <a:off x="1500508" y="5494768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a</a:t>
            </a:r>
          </a:p>
        </p:txBody>
      </p:sp>
      <p:sp>
        <p:nvSpPr>
          <p:cNvPr id="185" name="Text Box 860"/>
          <p:cNvSpPr txBox="1">
            <a:spLocks noChangeArrowheads="1"/>
          </p:cNvSpPr>
          <p:nvPr/>
        </p:nvSpPr>
        <p:spPr bwMode="auto">
          <a:xfrm>
            <a:off x="2451966" y="5623356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S</a:t>
            </a:r>
          </a:p>
        </p:txBody>
      </p:sp>
      <p:sp>
        <p:nvSpPr>
          <p:cNvPr id="189" name="Text Box 861"/>
          <p:cNvSpPr txBox="1">
            <a:spLocks noChangeArrowheads="1"/>
          </p:cNvSpPr>
          <p:nvPr/>
        </p:nvSpPr>
        <p:spPr bwMode="auto">
          <a:xfrm>
            <a:off x="1500166" y="5722278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0000FF"/>
                </a:solidFill>
              </a:rPr>
              <a:t>b</a:t>
            </a:r>
          </a:p>
        </p:txBody>
      </p:sp>
      <p:grpSp>
        <p:nvGrpSpPr>
          <p:cNvPr id="243" name="Groupe 242"/>
          <p:cNvGrpSpPr/>
          <p:nvPr/>
        </p:nvGrpSpPr>
        <p:grpSpPr>
          <a:xfrm>
            <a:off x="1751654" y="5621633"/>
            <a:ext cx="745086" cy="360000"/>
            <a:chOff x="1751654" y="5621633"/>
            <a:chExt cx="745086" cy="360000"/>
          </a:xfrm>
        </p:grpSpPr>
        <p:cxnSp>
          <p:nvCxnSpPr>
            <p:cNvPr id="190" name="Connecteur droit 189"/>
            <p:cNvCxnSpPr/>
            <p:nvPr/>
          </p:nvCxnSpPr>
          <p:spPr>
            <a:xfrm rot="10800000">
              <a:off x="1751654" y="5690117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Connecteur droit 190"/>
            <p:cNvCxnSpPr/>
            <p:nvPr/>
          </p:nvCxnSpPr>
          <p:spPr>
            <a:xfrm rot="10800000">
              <a:off x="1764465" y="5924888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2" name="Connecteur droit 191"/>
            <p:cNvCxnSpPr/>
            <p:nvPr/>
          </p:nvCxnSpPr>
          <p:spPr>
            <a:xfrm rot="10800000">
              <a:off x="2316740" y="5802707"/>
              <a:ext cx="180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4" name="Lune 193"/>
            <p:cNvSpPr/>
            <p:nvPr/>
          </p:nvSpPr>
          <p:spPr>
            <a:xfrm rot="10800000">
              <a:off x="2057040" y="5621633"/>
              <a:ext cx="288000" cy="360000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32" name="Groupe 231"/>
          <p:cNvGrpSpPr/>
          <p:nvPr/>
        </p:nvGrpSpPr>
        <p:grpSpPr>
          <a:xfrm>
            <a:off x="3073501" y="965245"/>
            <a:ext cx="1181505" cy="500066"/>
            <a:chOff x="3073501" y="965245"/>
            <a:chExt cx="1181505" cy="500066"/>
          </a:xfrm>
        </p:grpSpPr>
        <p:cxnSp>
          <p:nvCxnSpPr>
            <p:cNvPr id="197" name="Connecteur droit 196"/>
            <p:cNvCxnSpPr/>
            <p:nvPr/>
          </p:nvCxnSpPr>
          <p:spPr>
            <a:xfrm>
              <a:off x="3317620" y="1207107"/>
              <a:ext cx="612000" cy="1588"/>
            </a:xfrm>
            <a:prstGeom prst="line">
              <a:avLst/>
            </a:prstGeom>
            <a:ln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5" name="Rectangle 194"/>
            <p:cNvSpPr/>
            <p:nvPr/>
          </p:nvSpPr>
          <p:spPr>
            <a:xfrm>
              <a:off x="3502129" y="965245"/>
              <a:ext cx="285752" cy="50006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8" name="Text Box 616"/>
            <p:cNvSpPr txBox="1">
              <a:spLocks noChangeArrowheads="1"/>
            </p:cNvSpPr>
            <p:nvPr/>
          </p:nvSpPr>
          <p:spPr bwMode="auto">
            <a:xfrm>
              <a:off x="3073501" y="1013775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199" name="Text Box 629"/>
            <p:cNvSpPr txBox="1">
              <a:spLocks noChangeArrowheads="1"/>
            </p:cNvSpPr>
            <p:nvPr/>
          </p:nvSpPr>
          <p:spPr bwMode="auto">
            <a:xfrm>
              <a:off x="3931156" y="1028063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31015" name="Text Box 191"/>
            <p:cNvSpPr txBox="1">
              <a:spLocks noChangeAspect="1" noChangeArrowheads="1"/>
            </p:cNvSpPr>
            <p:nvPr/>
          </p:nvSpPr>
          <p:spPr bwMode="auto">
            <a:xfrm>
              <a:off x="3557778" y="1036683"/>
              <a:ext cx="165980" cy="37331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>
                  <a:solidFill>
                    <a:srgbClr val="000000"/>
                  </a:solidFill>
                  <a:cs typeface="Times New Roman" pitchFamily="18" charset="0"/>
                </a:rPr>
                <a:t>1</a:t>
              </a:r>
              <a:endParaRPr lang="fr-FR" sz="1600" dirty="0"/>
            </a:p>
          </p:txBody>
        </p:sp>
      </p:grpSp>
      <p:grpSp>
        <p:nvGrpSpPr>
          <p:cNvPr id="233" name="Groupe 232"/>
          <p:cNvGrpSpPr/>
          <p:nvPr/>
        </p:nvGrpSpPr>
        <p:grpSpPr>
          <a:xfrm>
            <a:off x="3147985" y="2315252"/>
            <a:ext cx="1243706" cy="500066"/>
            <a:chOff x="3147985" y="2315252"/>
            <a:chExt cx="1243706" cy="500066"/>
          </a:xfrm>
        </p:grpSpPr>
        <p:cxnSp>
          <p:nvCxnSpPr>
            <p:cNvPr id="200" name="Connecteur droit 199"/>
            <p:cNvCxnSpPr/>
            <p:nvPr/>
          </p:nvCxnSpPr>
          <p:spPr>
            <a:xfrm>
              <a:off x="3392104" y="2564429"/>
              <a:ext cx="684000" cy="1588"/>
            </a:xfrm>
            <a:prstGeom prst="line">
              <a:avLst/>
            </a:prstGeom>
            <a:ln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1" name="Rectangle 200"/>
            <p:cNvSpPr/>
            <p:nvPr/>
          </p:nvSpPr>
          <p:spPr>
            <a:xfrm>
              <a:off x="3576613" y="2315252"/>
              <a:ext cx="285752" cy="50006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2" name="Text Box 616"/>
            <p:cNvSpPr txBox="1">
              <a:spLocks noChangeArrowheads="1"/>
            </p:cNvSpPr>
            <p:nvPr/>
          </p:nvSpPr>
          <p:spPr bwMode="auto">
            <a:xfrm>
              <a:off x="3147985" y="2363782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203" name="Text Box 629"/>
            <p:cNvSpPr txBox="1">
              <a:spLocks noChangeArrowheads="1"/>
            </p:cNvSpPr>
            <p:nvPr/>
          </p:nvSpPr>
          <p:spPr bwMode="auto">
            <a:xfrm>
              <a:off x="4067841" y="2378070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204" name="Text Box 191"/>
            <p:cNvSpPr txBox="1">
              <a:spLocks noChangeAspect="1" noChangeArrowheads="1"/>
            </p:cNvSpPr>
            <p:nvPr/>
          </p:nvSpPr>
          <p:spPr bwMode="auto">
            <a:xfrm>
              <a:off x="3618614" y="2400338"/>
              <a:ext cx="165980" cy="37331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>
                  <a:solidFill>
                    <a:srgbClr val="000000"/>
                  </a:solidFill>
                  <a:cs typeface="Times New Roman" pitchFamily="18" charset="0"/>
                </a:rPr>
                <a:t>1</a:t>
              </a:r>
              <a:endParaRPr lang="fr-FR" sz="1600" dirty="0"/>
            </a:p>
          </p:txBody>
        </p:sp>
        <p:sp>
          <p:nvSpPr>
            <p:cNvPr id="205" name="Ellipse 204"/>
            <p:cNvSpPr>
              <a:spLocks noChangeAspect="1"/>
            </p:cNvSpPr>
            <p:nvPr/>
          </p:nvSpPr>
          <p:spPr>
            <a:xfrm>
              <a:off x="3876995" y="2522251"/>
              <a:ext cx="86400" cy="86400"/>
            </a:xfrm>
            <a:prstGeom prst="ellips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34" name="Groupe 233"/>
          <p:cNvGrpSpPr/>
          <p:nvPr/>
        </p:nvGrpSpPr>
        <p:grpSpPr>
          <a:xfrm>
            <a:off x="3099791" y="3791922"/>
            <a:ext cx="1257895" cy="637210"/>
            <a:chOff x="3045764" y="3791922"/>
            <a:chExt cx="1257895" cy="637210"/>
          </a:xfrm>
        </p:grpSpPr>
        <p:cxnSp>
          <p:nvCxnSpPr>
            <p:cNvPr id="214" name="Connecteur droit 213"/>
            <p:cNvCxnSpPr/>
            <p:nvPr/>
          </p:nvCxnSpPr>
          <p:spPr>
            <a:xfrm rot="10800000">
              <a:off x="3286970" y="3987271"/>
              <a:ext cx="32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5" name="Connecteur droit 214"/>
            <p:cNvCxnSpPr/>
            <p:nvPr/>
          </p:nvCxnSpPr>
          <p:spPr>
            <a:xfrm rot="10800000">
              <a:off x="3299781" y="4265932"/>
              <a:ext cx="32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Connecteur droit 205"/>
            <p:cNvCxnSpPr/>
            <p:nvPr/>
          </p:nvCxnSpPr>
          <p:spPr>
            <a:xfrm>
              <a:off x="3551296" y="4122832"/>
              <a:ext cx="432000" cy="1588"/>
            </a:xfrm>
            <a:prstGeom prst="line">
              <a:avLst/>
            </a:prstGeom>
            <a:ln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7" name="Rectangle 206"/>
            <p:cNvSpPr/>
            <p:nvPr/>
          </p:nvSpPr>
          <p:spPr>
            <a:xfrm>
              <a:off x="3483230" y="3873655"/>
              <a:ext cx="360000" cy="50006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9" name="Text Box 629"/>
            <p:cNvSpPr txBox="1">
              <a:spLocks noChangeArrowheads="1"/>
            </p:cNvSpPr>
            <p:nvPr/>
          </p:nvSpPr>
          <p:spPr bwMode="auto">
            <a:xfrm>
              <a:off x="3979809" y="3965733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210" name="Text Box 191"/>
            <p:cNvSpPr txBox="1">
              <a:spLocks noChangeAspect="1" noChangeArrowheads="1"/>
            </p:cNvSpPr>
            <p:nvPr/>
          </p:nvSpPr>
          <p:spPr bwMode="auto">
            <a:xfrm>
              <a:off x="3560824" y="3972389"/>
              <a:ext cx="165980" cy="37331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&amp;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12" name="Text Box 859"/>
            <p:cNvSpPr txBox="1">
              <a:spLocks noChangeArrowheads="1"/>
            </p:cNvSpPr>
            <p:nvPr/>
          </p:nvSpPr>
          <p:spPr bwMode="auto">
            <a:xfrm>
              <a:off x="3053079" y="3791922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213" name="Text Box 861"/>
            <p:cNvSpPr txBox="1">
              <a:spLocks noChangeArrowheads="1"/>
            </p:cNvSpPr>
            <p:nvPr/>
          </p:nvSpPr>
          <p:spPr bwMode="auto">
            <a:xfrm>
              <a:off x="3045764" y="4092582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FF"/>
                  </a:solidFill>
                </a:rPr>
                <a:t>b</a:t>
              </a:r>
            </a:p>
          </p:txBody>
        </p:sp>
      </p:grpSp>
      <p:grpSp>
        <p:nvGrpSpPr>
          <p:cNvPr id="235" name="Groupe 234"/>
          <p:cNvGrpSpPr/>
          <p:nvPr/>
        </p:nvGrpSpPr>
        <p:grpSpPr>
          <a:xfrm>
            <a:off x="3061840" y="5506434"/>
            <a:ext cx="1252544" cy="637210"/>
            <a:chOff x="3012424" y="5506434"/>
            <a:chExt cx="1252544" cy="637210"/>
          </a:xfrm>
        </p:grpSpPr>
        <p:cxnSp>
          <p:nvCxnSpPr>
            <p:cNvPr id="216" name="Connecteur droit 215"/>
            <p:cNvCxnSpPr/>
            <p:nvPr/>
          </p:nvCxnSpPr>
          <p:spPr>
            <a:xfrm rot="10800000">
              <a:off x="3253630" y="5701783"/>
              <a:ext cx="32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7" name="Connecteur droit 216"/>
            <p:cNvCxnSpPr/>
            <p:nvPr/>
          </p:nvCxnSpPr>
          <p:spPr>
            <a:xfrm rot="10800000">
              <a:off x="3266441" y="5980444"/>
              <a:ext cx="32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8" name="Connecteur droit 217"/>
            <p:cNvCxnSpPr/>
            <p:nvPr/>
          </p:nvCxnSpPr>
          <p:spPr>
            <a:xfrm>
              <a:off x="3517956" y="5837344"/>
              <a:ext cx="432000" cy="1588"/>
            </a:xfrm>
            <a:prstGeom prst="line">
              <a:avLst/>
            </a:prstGeom>
            <a:ln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9" name="Rectangle 218"/>
            <p:cNvSpPr/>
            <p:nvPr/>
          </p:nvSpPr>
          <p:spPr>
            <a:xfrm>
              <a:off x="3429657" y="5588167"/>
              <a:ext cx="360000" cy="50006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endParaRPr lang="fr-FR" sz="1600" dirty="0">
                <a:solidFill>
                  <a:srgbClr val="0000FF"/>
                </a:solidFill>
              </a:endParaRPr>
            </a:p>
          </p:txBody>
        </p:sp>
        <p:sp>
          <p:nvSpPr>
            <p:cNvPr id="220" name="Text Box 629"/>
            <p:cNvSpPr txBox="1">
              <a:spLocks noChangeArrowheads="1"/>
            </p:cNvSpPr>
            <p:nvPr/>
          </p:nvSpPr>
          <p:spPr bwMode="auto">
            <a:xfrm>
              <a:off x="3941118" y="5665615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222" name="Text Box 859"/>
            <p:cNvSpPr txBox="1">
              <a:spLocks noChangeArrowheads="1"/>
            </p:cNvSpPr>
            <p:nvPr/>
          </p:nvSpPr>
          <p:spPr bwMode="auto">
            <a:xfrm>
              <a:off x="3019739" y="5506434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223" name="Text Box 861"/>
            <p:cNvSpPr txBox="1">
              <a:spLocks noChangeArrowheads="1"/>
            </p:cNvSpPr>
            <p:nvPr/>
          </p:nvSpPr>
          <p:spPr bwMode="auto">
            <a:xfrm>
              <a:off x="3012424" y="5807094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FF"/>
                  </a:solidFill>
                </a:rPr>
                <a:t>b</a:t>
              </a:r>
            </a:p>
          </p:txBody>
        </p:sp>
        <p:sp>
          <p:nvSpPr>
            <p:cNvPr id="224" name="Text Box 793"/>
            <p:cNvSpPr txBox="1">
              <a:spLocks noChangeAspect="1" noChangeArrowheads="1"/>
            </p:cNvSpPr>
            <p:nvPr/>
          </p:nvSpPr>
          <p:spPr bwMode="auto">
            <a:xfrm>
              <a:off x="3419108" y="5688613"/>
              <a:ext cx="466725" cy="404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 dirty="0">
                  <a:cs typeface="Times New Roman" pitchFamily="18" charset="0"/>
                </a:rPr>
                <a:t>≥1</a:t>
              </a:r>
              <a:endParaRPr lang="fr-FR" sz="1600" dirty="0"/>
            </a:p>
          </p:txBody>
        </p:sp>
      </p:grpSp>
      <p:grpSp>
        <p:nvGrpSpPr>
          <p:cNvPr id="239" name="Groupe 238"/>
          <p:cNvGrpSpPr/>
          <p:nvPr/>
        </p:nvGrpSpPr>
        <p:grpSpPr>
          <a:xfrm>
            <a:off x="4666918" y="781945"/>
            <a:ext cx="792000" cy="903849"/>
            <a:chOff x="2357422" y="1567763"/>
            <a:chExt cx="792000" cy="903849"/>
          </a:xfrm>
        </p:grpSpPr>
        <p:sp>
          <p:nvSpPr>
            <p:cNvPr id="225" name="Rectangle 224"/>
            <p:cNvSpPr/>
            <p:nvPr/>
          </p:nvSpPr>
          <p:spPr>
            <a:xfrm>
              <a:off x="2357422" y="1571612"/>
              <a:ext cx="792000" cy="900000"/>
            </a:xfrm>
            <a:prstGeom prst="rect">
              <a:avLst/>
            </a:prstGeom>
            <a:ln w="222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500"/>
            </a:p>
          </p:txBody>
        </p:sp>
        <p:cxnSp>
          <p:nvCxnSpPr>
            <p:cNvPr id="227" name="Connecteur droit 226"/>
            <p:cNvCxnSpPr/>
            <p:nvPr/>
          </p:nvCxnSpPr>
          <p:spPr>
            <a:xfrm rot="16200000" flipH="1">
              <a:off x="2300331" y="2016969"/>
              <a:ext cx="900000" cy="1588"/>
            </a:xfrm>
            <a:prstGeom prst="line">
              <a:avLst/>
            </a:prstGeom>
            <a:ln w="222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9" name="Connecteur droit 228"/>
            <p:cNvCxnSpPr/>
            <p:nvPr/>
          </p:nvCxnSpPr>
          <p:spPr>
            <a:xfrm rot="10800000" flipH="1">
              <a:off x="2357422" y="1857364"/>
              <a:ext cx="785818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7" name="Connecteur droit 236"/>
            <p:cNvCxnSpPr/>
            <p:nvPr/>
          </p:nvCxnSpPr>
          <p:spPr>
            <a:xfrm rot="10800000" flipH="1">
              <a:off x="2357422" y="2166929"/>
              <a:ext cx="785818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398" name="Rectangle 654"/>
          <p:cNvSpPr>
            <a:spLocks noChangeArrowheads="1"/>
          </p:cNvSpPr>
          <p:nvPr/>
        </p:nvSpPr>
        <p:spPr bwMode="auto">
          <a:xfrm>
            <a:off x="4706510" y="1062310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2399" name="Rectangle 655"/>
          <p:cNvSpPr>
            <a:spLocks noChangeArrowheads="1"/>
          </p:cNvSpPr>
          <p:nvPr/>
        </p:nvSpPr>
        <p:spPr bwMode="auto">
          <a:xfrm>
            <a:off x="5106560" y="1052785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2400" name="Rectangle 656"/>
          <p:cNvSpPr>
            <a:spLocks noChangeArrowheads="1"/>
          </p:cNvSpPr>
          <p:nvPr/>
        </p:nvSpPr>
        <p:spPr bwMode="auto">
          <a:xfrm>
            <a:off x="4696985" y="1376635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2401" name="Rectangle 657"/>
          <p:cNvSpPr>
            <a:spLocks noChangeArrowheads="1"/>
          </p:cNvSpPr>
          <p:nvPr/>
        </p:nvSpPr>
        <p:spPr bwMode="auto">
          <a:xfrm>
            <a:off x="5124022" y="1370285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0" name="Rectangle 654"/>
          <p:cNvSpPr>
            <a:spLocks noChangeArrowheads="1"/>
          </p:cNvSpPr>
          <p:nvPr/>
        </p:nvSpPr>
        <p:spPr bwMode="auto">
          <a:xfrm>
            <a:off x="4700259" y="733406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a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41" name="Rectangle 655"/>
          <p:cNvSpPr>
            <a:spLocks noChangeArrowheads="1"/>
          </p:cNvSpPr>
          <p:nvPr/>
        </p:nvSpPr>
        <p:spPr bwMode="auto">
          <a:xfrm>
            <a:off x="5100309" y="742931"/>
            <a:ext cx="312906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S</a:t>
            </a:r>
            <a:endParaRPr lang="fr-FR" sz="1500" b="1" dirty="0">
              <a:solidFill>
                <a:srgbClr val="000000"/>
              </a:solidFill>
            </a:endParaRPr>
          </a:p>
        </p:txBody>
      </p:sp>
      <p:grpSp>
        <p:nvGrpSpPr>
          <p:cNvPr id="264" name="Groupe 263"/>
          <p:cNvGrpSpPr/>
          <p:nvPr/>
        </p:nvGrpSpPr>
        <p:grpSpPr>
          <a:xfrm>
            <a:off x="4709880" y="2054842"/>
            <a:ext cx="792000" cy="903849"/>
            <a:chOff x="2357422" y="1567763"/>
            <a:chExt cx="792000" cy="903849"/>
          </a:xfrm>
        </p:grpSpPr>
        <p:sp>
          <p:nvSpPr>
            <p:cNvPr id="265" name="Rectangle 264"/>
            <p:cNvSpPr/>
            <p:nvPr/>
          </p:nvSpPr>
          <p:spPr>
            <a:xfrm>
              <a:off x="2357422" y="1571612"/>
              <a:ext cx="792000" cy="900000"/>
            </a:xfrm>
            <a:prstGeom prst="rect">
              <a:avLst/>
            </a:prstGeom>
            <a:ln w="222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500"/>
            </a:p>
          </p:txBody>
        </p:sp>
        <p:cxnSp>
          <p:nvCxnSpPr>
            <p:cNvPr id="266" name="Connecteur droit 265"/>
            <p:cNvCxnSpPr/>
            <p:nvPr/>
          </p:nvCxnSpPr>
          <p:spPr>
            <a:xfrm rot="16200000" flipH="1">
              <a:off x="2300331" y="2016969"/>
              <a:ext cx="900000" cy="1588"/>
            </a:xfrm>
            <a:prstGeom prst="line">
              <a:avLst/>
            </a:prstGeom>
            <a:ln w="222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7" name="Connecteur droit 266"/>
            <p:cNvCxnSpPr/>
            <p:nvPr/>
          </p:nvCxnSpPr>
          <p:spPr>
            <a:xfrm rot="10800000" flipH="1">
              <a:off x="2357422" y="1857364"/>
              <a:ext cx="785818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8" name="Connecteur droit 267"/>
            <p:cNvCxnSpPr/>
            <p:nvPr/>
          </p:nvCxnSpPr>
          <p:spPr>
            <a:xfrm rot="10800000" flipH="1">
              <a:off x="2357422" y="2166929"/>
              <a:ext cx="785818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9" name="Rectangle 654"/>
          <p:cNvSpPr>
            <a:spLocks noChangeArrowheads="1"/>
          </p:cNvSpPr>
          <p:nvPr/>
        </p:nvSpPr>
        <p:spPr bwMode="auto">
          <a:xfrm>
            <a:off x="4749472" y="2335207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70" name="Rectangle 655"/>
          <p:cNvSpPr>
            <a:spLocks noChangeArrowheads="1"/>
          </p:cNvSpPr>
          <p:nvPr/>
        </p:nvSpPr>
        <p:spPr bwMode="auto">
          <a:xfrm>
            <a:off x="5149522" y="2336766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71" name="Rectangle 656"/>
          <p:cNvSpPr>
            <a:spLocks noChangeArrowheads="1"/>
          </p:cNvSpPr>
          <p:nvPr/>
        </p:nvSpPr>
        <p:spPr bwMode="auto">
          <a:xfrm>
            <a:off x="4739947" y="2649532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72" name="Rectangle 657"/>
          <p:cNvSpPr>
            <a:spLocks noChangeArrowheads="1"/>
          </p:cNvSpPr>
          <p:nvPr/>
        </p:nvSpPr>
        <p:spPr bwMode="auto">
          <a:xfrm>
            <a:off x="5166984" y="2643182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0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73" name="Rectangle 654"/>
          <p:cNvSpPr>
            <a:spLocks noChangeArrowheads="1"/>
          </p:cNvSpPr>
          <p:nvPr/>
        </p:nvSpPr>
        <p:spPr bwMode="auto">
          <a:xfrm>
            <a:off x="4743221" y="2006303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a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74" name="Rectangle 655"/>
          <p:cNvSpPr>
            <a:spLocks noChangeArrowheads="1"/>
          </p:cNvSpPr>
          <p:nvPr/>
        </p:nvSpPr>
        <p:spPr bwMode="auto">
          <a:xfrm>
            <a:off x="5143271" y="2015828"/>
            <a:ext cx="312906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S</a:t>
            </a:r>
            <a:endParaRPr lang="fr-FR" sz="1500" b="1" dirty="0">
              <a:solidFill>
                <a:srgbClr val="000000"/>
              </a:solidFill>
            </a:endParaRPr>
          </a:p>
        </p:txBody>
      </p:sp>
      <p:grpSp>
        <p:nvGrpSpPr>
          <p:cNvPr id="275" name="Groupe 274"/>
          <p:cNvGrpSpPr/>
          <p:nvPr/>
        </p:nvGrpSpPr>
        <p:grpSpPr>
          <a:xfrm>
            <a:off x="4711377" y="3357562"/>
            <a:ext cx="1048763" cy="1347797"/>
            <a:chOff x="2356416" y="1567763"/>
            <a:chExt cx="1048763" cy="1347797"/>
          </a:xfrm>
        </p:grpSpPr>
        <p:sp>
          <p:nvSpPr>
            <p:cNvPr id="276" name="Rectangle 275"/>
            <p:cNvSpPr/>
            <p:nvPr/>
          </p:nvSpPr>
          <p:spPr>
            <a:xfrm>
              <a:off x="2357422" y="1571612"/>
              <a:ext cx="1044000" cy="1342800"/>
            </a:xfrm>
            <a:prstGeom prst="rect">
              <a:avLst/>
            </a:prstGeom>
            <a:ln w="222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500"/>
            </a:p>
          </p:txBody>
        </p:sp>
        <p:cxnSp>
          <p:nvCxnSpPr>
            <p:cNvPr id="277" name="Connecteur droit 276"/>
            <p:cNvCxnSpPr/>
            <p:nvPr/>
          </p:nvCxnSpPr>
          <p:spPr>
            <a:xfrm rot="16200000" flipH="1">
              <a:off x="2029506" y="2241566"/>
              <a:ext cx="1346400" cy="1588"/>
            </a:xfrm>
            <a:prstGeom prst="line">
              <a:avLst/>
            </a:prstGeom>
            <a:ln w="222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8" name="Connecteur droit 277"/>
            <p:cNvCxnSpPr/>
            <p:nvPr/>
          </p:nvCxnSpPr>
          <p:spPr>
            <a:xfrm rot="10800000" flipH="1">
              <a:off x="2356416" y="1828789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9" name="Connecteur droit 278"/>
            <p:cNvCxnSpPr/>
            <p:nvPr/>
          </p:nvCxnSpPr>
          <p:spPr>
            <a:xfrm rot="10800000" flipH="1">
              <a:off x="2356416" y="2113762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6" name="Connecteur droit 285"/>
            <p:cNvCxnSpPr/>
            <p:nvPr/>
          </p:nvCxnSpPr>
          <p:spPr>
            <a:xfrm rot="10800000" flipH="1">
              <a:off x="2361179" y="2664010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7" name="Connecteur droit 286"/>
            <p:cNvCxnSpPr/>
            <p:nvPr/>
          </p:nvCxnSpPr>
          <p:spPr>
            <a:xfrm rot="10800000" flipH="1">
              <a:off x="2361179" y="2384580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8" name="Connecteur droit 287"/>
            <p:cNvCxnSpPr/>
            <p:nvPr/>
          </p:nvCxnSpPr>
          <p:spPr>
            <a:xfrm rot="16200000" flipH="1">
              <a:off x="2389871" y="2240169"/>
              <a:ext cx="1346400" cy="1588"/>
            </a:xfrm>
            <a:prstGeom prst="line">
              <a:avLst/>
            </a:prstGeom>
            <a:ln w="222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0" name="Rectangle 654"/>
          <p:cNvSpPr>
            <a:spLocks noChangeArrowheads="1"/>
          </p:cNvSpPr>
          <p:nvPr/>
        </p:nvSpPr>
        <p:spPr bwMode="auto">
          <a:xfrm>
            <a:off x="5097283" y="3597637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81" name="Rectangle 655"/>
          <p:cNvSpPr>
            <a:spLocks noChangeArrowheads="1"/>
          </p:cNvSpPr>
          <p:nvPr/>
        </p:nvSpPr>
        <p:spPr bwMode="auto">
          <a:xfrm>
            <a:off x="5090182" y="4425928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82" name="Rectangle 656"/>
          <p:cNvSpPr>
            <a:spLocks noChangeArrowheads="1"/>
          </p:cNvSpPr>
          <p:nvPr/>
        </p:nvSpPr>
        <p:spPr bwMode="auto">
          <a:xfrm>
            <a:off x="5091742" y="3882415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84" name="Rectangle 654"/>
          <p:cNvSpPr>
            <a:spLocks noChangeArrowheads="1"/>
          </p:cNvSpPr>
          <p:nvPr/>
        </p:nvSpPr>
        <p:spPr bwMode="auto">
          <a:xfrm>
            <a:off x="5093386" y="3300412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a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85" name="Rectangle 655"/>
          <p:cNvSpPr>
            <a:spLocks noChangeArrowheads="1"/>
          </p:cNvSpPr>
          <p:nvPr/>
        </p:nvSpPr>
        <p:spPr bwMode="auto">
          <a:xfrm>
            <a:off x="5426763" y="3319462"/>
            <a:ext cx="312906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S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89" name="Rectangle 654"/>
          <p:cNvSpPr>
            <a:spLocks noChangeArrowheads="1"/>
          </p:cNvSpPr>
          <p:nvPr/>
        </p:nvSpPr>
        <p:spPr bwMode="auto">
          <a:xfrm>
            <a:off x="4740958" y="3309937"/>
            <a:ext cx="301686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b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90" name="Rectangle 654"/>
          <p:cNvSpPr>
            <a:spLocks noChangeArrowheads="1"/>
          </p:cNvSpPr>
          <p:nvPr/>
        </p:nvSpPr>
        <p:spPr bwMode="auto">
          <a:xfrm>
            <a:off x="5090182" y="4151930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91" name="Rectangle 654"/>
          <p:cNvSpPr>
            <a:spLocks noChangeArrowheads="1"/>
          </p:cNvSpPr>
          <p:nvPr/>
        </p:nvSpPr>
        <p:spPr bwMode="auto">
          <a:xfrm>
            <a:off x="4736196" y="3596858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92" name="Rectangle 654"/>
          <p:cNvSpPr>
            <a:spLocks noChangeArrowheads="1"/>
          </p:cNvSpPr>
          <p:nvPr/>
        </p:nvSpPr>
        <p:spPr bwMode="auto">
          <a:xfrm>
            <a:off x="4726671" y="3880856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93" name="Rectangle 655"/>
          <p:cNvSpPr>
            <a:spLocks noChangeArrowheads="1"/>
          </p:cNvSpPr>
          <p:nvPr/>
        </p:nvSpPr>
        <p:spPr bwMode="auto">
          <a:xfrm>
            <a:off x="4729873" y="4418048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94" name="Rectangle 656"/>
          <p:cNvSpPr>
            <a:spLocks noChangeArrowheads="1"/>
          </p:cNvSpPr>
          <p:nvPr/>
        </p:nvSpPr>
        <p:spPr bwMode="auto">
          <a:xfrm>
            <a:off x="4731433" y="4155524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2622" name="Rectangle 878"/>
          <p:cNvSpPr>
            <a:spLocks noChangeArrowheads="1"/>
          </p:cNvSpPr>
          <p:nvPr/>
        </p:nvSpPr>
        <p:spPr bwMode="auto">
          <a:xfrm>
            <a:off x="5437847" y="3601036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2623" name="Rectangle 879"/>
          <p:cNvSpPr>
            <a:spLocks noChangeArrowheads="1"/>
          </p:cNvSpPr>
          <p:nvPr/>
        </p:nvSpPr>
        <p:spPr bwMode="auto">
          <a:xfrm>
            <a:off x="5445785" y="3892552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2624" name="Rectangle 880"/>
          <p:cNvSpPr>
            <a:spLocks noChangeArrowheads="1"/>
          </p:cNvSpPr>
          <p:nvPr/>
        </p:nvSpPr>
        <p:spPr bwMode="auto">
          <a:xfrm>
            <a:off x="5440243" y="4149755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2625" name="Rectangle 881"/>
          <p:cNvSpPr>
            <a:spLocks noChangeArrowheads="1"/>
          </p:cNvSpPr>
          <p:nvPr/>
        </p:nvSpPr>
        <p:spPr bwMode="auto">
          <a:xfrm>
            <a:off x="5440831" y="4426760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1</a:t>
            </a:r>
          </a:p>
        </p:txBody>
      </p:sp>
      <p:grpSp>
        <p:nvGrpSpPr>
          <p:cNvPr id="295" name="Groupe 294"/>
          <p:cNvGrpSpPr/>
          <p:nvPr/>
        </p:nvGrpSpPr>
        <p:grpSpPr>
          <a:xfrm>
            <a:off x="4711377" y="5072074"/>
            <a:ext cx="1048763" cy="1347797"/>
            <a:chOff x="2356416" y="1567763"/>
            <a:chExt cx="1048763" cy="1347797"/>
          </a:xfrm>
        </p:grpSpPr>
        <p:sp>
          <p:nvSpPr>
            <p:cNvPr id="296" name="Rectangle 295"/>
            <p:cNvSpPr/>
            <p:nvPr/>
          </p:nvSpPr>
          <p:spPr>
            <a:xfrm>
              <a:off x="2357422" y="1571612"/>
              <a:ext cx="1044000" cy="1342800"/>
            </a:xfrm>
            <a:prstGeom prst="rect">
              <a:avLst/>
            </a:prstGeom>
            <a:ln w="222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500"/>
            </a:p>
          </p:txBody>
        </p:sp>
        <p:cxnSp>
          <p:nvCxnSpPr>
            <p:cNvPr id="297" name="Connecteur droit 296"/>
            <p:cNvCxnSpPr/>
            <p:nvPr/>
          </p:nvCxnSpPr>
          <p:spPr>
            <a:xfrm rot="16200000" flipH="1">
              <a:off x="2029506" y="2241566"/>
              <a:ext cx="1346400" cy="1588"/>
            </a:xfrm>
            <a:prstGeom prst="line">
              <a:avLst/>
            </a:prstGeom>
            <a:ln w="222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8" name="Connecteur droit 297"/>
            <p:cNvCxnSpPr/>
            <p:nvPr/>
          </p:nvCxnSpPr>
          <p:spPr>
            <a:xfrm rot="10800000" flipH="1">
              <a:off x="2356416" y="1828789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9" name="Connecteur droit 298"/>
            <p:cNvCxnSpPr/>
            <p:nvPr/>
          </p:nvCxnSpPr>
          <p:spPr>
            <a:xfrm rot="10800000" flipH="1">
              <a:off x="2356416" y="2113762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0" name="Connecteur droit 299"/>
            <p:cNvCxnSpPr/>
            <p:nvPr/>
          </p:nvCxnSpPr>
          <p:spPr>
            <a:xfrm rot="10800000" flipH="1">
              <a:off x="2361179" y="2664010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1" name="Connecteur droit 300"/>
            <p:cNvCxnSpPr/>
            <p:nvPr/>
          </p:nvCxnSpPr>
          <p:spPr>
            <a:xfrm rot="10800000" flipH="1">
              <a:off x="2361179" y="2384580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2" name="Connecteur droit 301"/>
            <p:cNvCxnSpPr/>
            <p:nvPr/>
          </p:nvCxnSpPr>
          <p:spPr>
            <a:xfrm rot="16200000" flipH="1">
              <a:off x="2389871" y="2240169"/>
              <a:ext cx="1346400" cy="1588"/>
            </a:xfrm>
            <a:prstGeom prst="line">
              <a:avLst/>
            </a:prstGeom>
            <a:ln w="222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3" name="Rectangle 654"/>
          <p:cNvSpPr>
            <a:spLocks noChangeArrowheads="1"/>
          </p:cNvSpPr>
          <p:nvPr/>
        </p:nvSpPr>
        <p:spPr bwMode="auto">
          <a:xfrm>
            <a:off x="5097283" y="5312149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04" name="Rectangle 655"/>
          <p:cNvSpPr>
            <a:spLocks noChangeArrowheads="1"/>
          </p:cNvSpPr>
          <p:nvPr/>
        </p:nvSpPr>
        <p:spPr bwMode="auto">
          <a:xfrm>
            <a:off x="5090182" y="6140440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05" name="Rectangle 656"/>
          <p:cNvSpPr>
            <a:spLocks noChangeArrowheads="1"/>
          </p:cNvSpPr>
          <p:nvPr/>
        </p:nvSpPr>
        <p:spPr bwMode="auto">
          <a:xfrm>
            <a:off x="5091742" y="5596927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06" name="Rectangle 654"/>
          <p:cNvSpPr>
            <a:spLocks noChangeArrowheads="1"/>
          </p:cNvSpPr>
          <p:nvPr/>
        </p:nvSpPr>
        <p:spPr bwMode="auto">
          <a:xfrm>
            <a:off x="5093386" y="5014924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a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07" name="Rectangle 655"/>
          <p:cNvSpPr>
            <a:spLocks noChangeArrowheads="1"/>
          </p:cNvSpPr>
          <p:nvPr/>
        </p:nvSpPr>
        <p:spPr bwMode="auto">
          <a:xfrm>
            <a:off x="5426763" y="5033974"/>
            <a:ext cx="312906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S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08" name="Rectangle 654"/>
          <p:cNvSpPr>
            <a:spLocks noChangeArrowheads="1"/>
          </p:cNvSpPr>
          <p:nvPr/>
        </p:nvSpPr>
        <p:spPr bwMode="auto">
          <a:xfrm>
            <a:off x="4740958" y="5024449"/>
            <a:ext cx="301686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b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09" name="Rectangle 654"/>
          <p:cNvSpPr>
            <a:spLocks noChangeArrowheads="1"/>
          </p:cNvSpPr>
          <p:nvPr/>
        </p:nvSpPr>
        <p:spPr bwMode="auto">
          <a:xfrm>
            <a:off x="5090182" y="5861095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10" name="Rectangle 654"/>
          <p:cNvSpPr>
            <a:spLocks noChangeArrowheads="1"/>
          </p:cNvSpPr>
          <p:nvPr/>
        </p:nvSpPr>
        <p:spPr bwMode="auto">
          <a:xfrm>
            <a:off x="4736196" y="5311370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11" name="Rectangle 654"/>
          <p:cNvSpPr>
            <a:spLocks noChangeArrowheads="1"/>
          </p:cNvSpPr>
          <p:nvPr/>
        </p:nvSpPr>
        <p:spPr bwMode="auto">
          <a:xfrm>
            <a:off x="4726671" y="5595368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12" name="Rectangle 655"/>
          <p:cNvSpPr>
            <a:spLocks noChangeArrowheads="1"/>
          </p:cNvSpPr>
          <p:nvPr/>
        </p:nvSpPr>
        <p:spPr bwMode="auto">
          <a:xfrm>
            <a:off x="4729873" y="6132560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13" name="Rectangle 656"/>
          <p:cNvSpPr>
            <a:spLocks noChangeArrowheads="1"/>
          </p:cNvSpPr>
          <p:nvPr/>
        </p:nvSpPr>
        <p:spPr bwMode="auto">
          <a:xfrm>
            <a:off x="4731433" y="5870036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14" name="Rectangle 878"/>
          <p:cNvSpPr>
            <a:spLocks noChangeArrowheads="1"/>
          </p:cNvSpPr>
          <p:nvPr/>
        </p:nvSpPr>
        <p:spPr bwMode="auto">
          <a:xfrm>
            <a:off x="5437847" y="5310201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15" name="Rectangle 879"/>
          <p:cNvSpPr>
            <a:spLocks noChangeArrowheads="1"/>
          </p:cNvSpPr>
          <p:nvPr/>
        </p:nvSpPr>
        <p:spPr bwMode="auto">
          <a:xfrm>
            <a:off x="5445785" y="5601717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16" name="Rectangle 880"/>
          <p:cNvSpPr>
            <a:spLocks noChangeArrowheads="1"/>
          </p:cNvSpPr>
          <p:nvPr/>
        </p:nvSpPr>
        <p:spPr bwMode="auto">
          <a:xfrm>
            <a:off x="5440243" y="5864267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17" name="Rectangle 881"/>
          <p:cNvSpPr>
            <a:spLocks noChangeArrowheads="1"/>
          </p:cNvSpPr>
          <p:nvPr/>
        </p:nvSpPr>
        <p:spPr bwMode="auto">
          <a:xfrm>
            <a:off x="5440831" y="6141272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1</a:t>
            </a:r>
          </a:p>
        </p:txBody>
      </p:sp>
      <p:grpSp>
        <p:nvGrpSpPr>
          <p:cNvPr id="245" name="Groupe 244"/>
          <p:cNvGrpSpPr/>
          <p:nvPr/>
        </p:nvGrpSpPr>
        <p:grpSpPr>
          <a:xfrm>
            <a:off x="7286644" y="781050"/>
            <a:ext cx="1426326" cy="746125"/>
            <a:chOff x="7286644" y="781050"/>
            <a:chExt cx="1426326" cy="746125"/>
          </a:xfrm>
        </p:grpSpPr>
        <p:sp>
          <p:nvSpPr>
            <p:cNvPr id="31759" name="Line 15"/>
            <p:cNvSpPr>
              <a:spLocks noChangeShapeType="1"/>
            </p:cNvSpPr>
            <p:nvPr/>
          </p:nvSpPr>
          <p:spPr bwMode="auto">
            <a:xfrm>
              <a:off x="7428682" y="1069975"/>
              <a:ext cx="0" cy="4572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760" name="Line 16"/>
            <p:cNvSpPr>
              <a:spLocks noChangeShapeType="1"/>
            </p:cNvSpPr>
            <p:nvPr/>
          </p:nvSpPr>
          <p:spPr bwMode="auto">
            <a:xfrm>
              <a:off x="8661950" y="1047750"/>
              <a:ext cx="0" cy="4572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761" name="Line 17"/>
            <p:cNvSpPr>
              <a:spLocks noChangeShapeType="1"/>
            </p:cNvSpPr>
            <p:nvPr/>
          </p:nvSpPr>
          <p:spPr bwMode="auto">
            <a:xfrm>
              <a:off x="7428682" y="1281113"/>
              <a:ext cx="2111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762" name="Line 18"/>
            <p:cNvSpPr>
              <a:spLocks noChangeShapeType="1"/>
            </p:cNvSpPr>
            <p:nvPr/>
          </p:nvSpPr>
          <p:spPr bwMode="auto">
            <a:xfrm>
              <a:off x="7758882" y="1281113"/>
              <a:ext cx="90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763" name="Line 19"/>
            <p:cNvSpPr>
              <a:spLocks noChangeShapeType="1"/>
            </p:cNvSpPr>
            <p:nvPr/>
          </p:nvSpPr>
          <p:spPr bwMode="auto">
            <a:xfrm flipH="1">
              <a:off x="7628707" y="1281113"/>
              <a:ext cx="139700" cy="1143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7526962" y="958416"/>
              <a:ext cx="20955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a</a:t>
              </a:r>
              <a:endParaRPr lang="fr-FR" sz="1600" dirty="0"/>
            </a:p>
          </p:txBody>
        </p:sp>
        <p:sp>
          <p:nvSpPr>
            <p:cNvPr id="31767" name="Text Box 23"/>
            <p:cNvSpPr txBox="1">
              <a:spLocks noChangeArrowheads="1"/>
            </p:cNvSpPr>
            <p:nvPr/>
          </p:nvSpPr>
          <p:spPr bwMode="auto">
            <a:xfrm>
              <a:off x="8142823" y="882215"/>
              <a:ext cx="20955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FF0000"/>
                  </a:solidFill>
                  <a:cs typeface="Times New Roman" pitchFamily="18" charset="0"/>
                </a:rPr>
                <a:t>S</a:t>
              </a:r>
              <a:endParaRPr lang="fr-FR" sz="1600"/>
            </a:p>
          </p:txBody>
        </p:sp>
        <p:sp>
          <p:nvSpPr>
            <p:cNvPr id="31769" name="Text Box 25"/>
            <p:cNvSpPr txBox="1">
              <a:spLocks noChangeArrowheads="1"/>
            </p:cNvSpPr>
            <p:nvPr/>
          </p:nvSpPr>
          <p:spPr bwMode="auto">
            <a:xfrm>
              <a:off x="8503420" y="781050"/>
              <a:ext cx="209550" cy="2286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chemeClr val="tx1"/>
                  </a:solidFill>
                  <a:cs typeface="Times New Roman" pitchFamily="18" charset="0"/>
                </a:rPr>
                <a:t>N</a:t>
              </a:r>
              <a:endParaRPr lang="fr-FR" sz="1400" b="1">
                <a:solidFill>
                  <a:schemeClr val="tx1"/>
                </a:solidFill>
              </a:endParaRPr>
            </a:p>
          </p:txBody>
        </p:sp>
        <p:sp>
          <p:nvSpPr>
            <p:cNvPr id="32298" name="Text Box 554"/>
            <p:cNvSpPr txBox="1">
              <a:spLocks noChangeArrowheads="1"/>
            </p:cNvSpPr>
            <p:nvPr/>
          </p:nvSpPr>
          <p:spPr bwMode="auto">
            <a:xfrm>
              <a:off x="7286644" y="800685"/>
              <a:ext cx="209550" cy="2286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1764" name="AutoShape 20"/>
            <p:cNvSpPr>
              <a:spLocks noChangeAspect="1" noChangeArrowheads="1"/>
            </p:cNvSpPr>
            <p:nvPr/>
          </p:nvSpPr>
          <p:spPr bwMode="auto">
            <a:xfrm>
              <a:off x="8195445" y="1168400"/>
              <a:ext cx="193675" cy="212725"/>
            </a:xfrm>
            <a:prstGeom prst="flowChartSummingJunction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47" name="Groupe 246"/>
          <p:cNvGrpSpPr/>
          <p:nvPr/>
        </p:nvGrpSpPr>
        <p:grpSpPr>
          <a:xfrm>
            <a:off x="7342878" y="3665538"/>
            <a:ext cx="1595517" cy="727075"/>
            <a:chOff x="7342878" y="3665538"/>
            <a:chExt cx="1595517" cy="727075"/>
          </a:xfrm>
        </p:grpSpPr>
        <p:sp>
          <p:nvSpPr>
            <p:cNvPr id="32479" name="Line 735"/>
            <p:cNvSpPr>
              <a:spLocks noChangeShapeType="1"/>
            </p:cNvSpPr>
            <p:nvPr/>
          </p:nvSpPr>
          <p:spPr bwMode="auto">
            <a:xfrm>
              <a:off x="7431778" y="3933825"/>
              <a:ext cx="0" cy="45878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80" name="Line 736"/>
            <p:cNvSpPr>
              <a:spLocks noChangeShapeType="1"/>
            </p:cNvSpPr>
            <p:nvPr/>
          </p:nvSpPr>
          <p:spPr bwMode="auto">
            <a:xfrm>
              <a:off x="8822208" y="3913188"/>
              <a:ext cx="0" cy="4572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81" name="Line 737"/>
            <p:cNvSpPr>
              <a:spLocks noChangeShapeType="1"/>
            </p:cNvSpPr>
            <p:nvPr/>
          </p:nvSpPr>
          <p:spPr bwMode="auto">
            <a:xfrm>
              <a:off x="7430190" y="4146550"/>
              <a:ext cx="1651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82" name="Line 738"/>
            <p:cNvSpPr>
              <a:spLocks noChangeShapeType="1"/>
            </p:cNvSpPr>
            <p:nvPr/>
          </p:nvSpPr>
          <p:spPr bwMode="auto">
            <a:xfrm>
              <a:off x="7760390" y="4144963"/>
              <a:ext cx="2079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83" name="Line 739"/>
            <p:cNvSpPr>
              <a:spLocks noChangeShapeType="1"/>
            </p:cNvSpPr>
            <p:nvPr/>
          </p:nvSpPr>
          <p:spPr bwMode="auto">
            <a:xfrm flipH="1">
              <a:off x="7606987" y="4137025"/>
              <a:ext cx="157163" cy="1143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86" name="Text Box 742"/>
            <p:cNvSpPr txBox="1">
              <a:spLocks noChangeArrowheads="1"/>
            </p:cNvSpPr>
            <p:nvPr/>
          </p:nvSpPr>
          <p:spPr bwMode="auto">
            <a:xfrm>
              <a:off x="7522684" y="3823034"/>
              <a:ext cx="238125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a</a:t>
              </a:r>
              <a:endParaRPr lang="fr-FR" sz="1600" dirty="0"/>
            </a:p>
          </p:txBody>
        </p:sp>
        <p:sp>
          <p:nvSpPr>
            <p:cNvPr id="32487" name="Text Box 743"/>
            <p:cNvSpPr txBox="1">
              <a:spLocks noChangeArrowheads="1"/>
            </p:cNvSpPr>
            <p:nvPr/>
          </p:nvSpPr>
          <p:spPr bwMode="auto">
            <a:xfrm>
              <a:off x="8282704" y="3730793"/>
              <a:ext cx="236537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>
                  <a:solidFill>
                    <a:srgbClr val="FF0000"/>
                  </a:solidFill>
                  <a:cs typeface="Times New Roman" pitchFamily="18" charset="0"/>
                </a:rPr>
                <a:t>S</a:t>
              </a:r>
              <a:endParaRPr lang="fr-FR" sz="1600" dirty="0"/>
            </a:p>
          </p:txBody>
        </p:sp>
        <p:sp>
          <p:nvSpPr>
            <p:cNvPr id="32488" name="Text Box 744"/>
            <p:cNvSpPr txBox="1">
              <a:spLocks noChangeArrowheads="1"/>
            </p:cNvSpPr>
            <p:nvPr/>
          </p:nvSpPr>
          <p:spPr bwMode="auto">
            <a:xfrm>
              <a:off x="7342878" y="3683754"/>
              <a:ext cx="157162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400" b="1">
                  <a:solidFill>
                    <a:srgbClr val="000000"/>
                  </a:solidFill>
                  <a:cs typeface="Times New Roman" pitchFamily="18" charset="0"/>
                </a:rPr>
                <a:t>P</a:t>
              </a:r>
              <a:endParaRPr lang="fr-FR" sz="1400"/>
            </a:p>
          </p:txBody>
        </p:sp>
        <p:sp>
          <p:nvSpPr>
            <p:cNvPr id="32489" name="Text Box 745"/>
            <p:cNvSpPr txBox="1">
              <a:spLocks noChangeArrowheads="1"/>
            </p:cNvSpPr>
            <p:nvPr/>
          </p:nvSpPr>
          <p:spPr bwMode="auto">
            <a:xfrm>
              <a:off x="8701857" y="3665538"/>
              <a:ext cx="236538" cy="2286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400" b="1" dirty="0">
                  <a:solidFill>
                    <a:srgbClr val="000000"/>
                  </a:solidFill>
                  <a:cs typeface="Times New Roman" pitchFamily="18" charset="0"/>
                </a:rPr>
                <a:t>N</a:t>
              </a:r>
              <a:endParaRPr lang="fr-FR" sz="1400" dirty="0"/>
            </a:p>
          </p:txBody>
        </p:sp>
        <p:sp>
          <p:nvSpPr>
            <p:cNvPr id="32490" name="Line 746"/>
            <p:cNvSpPr>
              <a:spLocks noChangeShapeType="1"/>
            </p:cNvSpPr>
            <p:nvPr/>
          </p:nvSpPr>
          <p:spPr bwMode="auto">
            <a:xfrm flipH="1">
              <a:off x="7950890" y="4149141"/>
              <a:ext cx="157163" cy="1143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91" name="Line 747"/>
            <p:cNvSpPr>
              <a:spLocks noChangeShapeType="1"/>
            </p:cNvSpPr>
            <p:nvPr/>
          </p:nvSpPr>
          <p:spPr bwMode="auto">
            <a:xfrm>
              <a:off x="8100115" y="4154488"/>
              <a:ext cx="72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92" name="Text Box 748"/>
            <p:cNvSpPr txBox="1">
              <a:spLocks noChangeArrowheads="1"/>
            </p:cNvSpPr>
            <p:nvPr/>
          </p:nvSpPr>
          <p:spPr bwMode="auto">
            <a:xfrm>
              <a:off x="7843359" y="3834147"/>
              <a:ext cx="236537" cy="23018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endParaRPr lang="fr-FR" sz="1600"/>
            </a:p>
          </p:txBody>
        </p:sp>
        <p:sp>
          <p:nvSpPr>
            <p:cNvPr id="32484" name="AutoShape 740"/>
            <p:cNvSpPr>
              <a:spLocks noChangeArrowheads="1"/>
            </p:cNvSpPr>
            <p:nvPr/>
          </p:nvSpPr>
          <p:spPr bwMode="auto">
            <a:xfrm>
              <a:off x="8296965" y="4048291"/>
              <a:ext cx="212400" cy="212400"/>
            </a:xfrm>
            <a:prstGeom prst="flowChartSummingJunction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48" name="Groupe 247"/>
          <p:cNvGrpSpPr/>
          <p:nvPr/>
        </p:nvGrpSpPr>
        <p:grpSpPr>
          <a:xfrm>
            <a:off x="7350559" y="5387975"/>
            <a:ext cx="1517963" cy="958850"/>
            <a:chOff x="7350559" y="5387975"/>
            <a:chExt cx="1517963" cy="958850"/>
          </a:xfrm>
        </p:grpSpPr>
        <p:sp>
          <p:nvSpPr>
            <p:cNvPr id="32493" name="Line 749"/>
            <p:cNvSpPr>
              <a:spLocks noChangeShapeType="1"/>
            </p:cNvSpPr>
            <p:nvPr/>
          </p:nvSpPr>
          <p:spPr bwMode="auto">
            <a:xfrm>
              <a:off x="7435010" y="5670550"/>
              <a:ext cx="0" cy="45878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94" name="Line 750"/>
            <p:cNvSpPr>
              <a:spLocks noChangeShapeType="1"/>
            </p:cNvSpPr>
            <p:nvPr/>
          </p:nvSpPr>
          <p:spPr bwMode="auto">
            <a:xfrm>
              <a:off x="8766922" y="5649913"/>
              <a:ext cx="0" cy="4572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95" name="Line 751"/>
            <p:cNvSpPr>
              <a:spLocks noChangeShapeType="1"/>
            </p:cNvSpPr>
            <p:nvPr/>
          </p:nvSpPr>
          <p:spPr bwMode="auto">
            <a:xfrm>
              <a:off x="7431835" y="5883275"/>
              <a:ext cx="2317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98" name="Text Box 754"/>
            <p:cNvSpPr txBox="1">
              <a:spLocks noChangeArrowheads="1"/>
            </p:cNvSpPr>
            <p:nvPr/>
          </p:nvSpPr>
          <p:spPr bwMode="auto">
            <a:xfrm>
              <a:off x="7735069" y="5444959"/>
              <a:ext cx="228600" cy="268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a</a:t>
              </a:r>
              <a:endParaRPr lang="fr-FR" sz="1600" dirty="0"/>
            </a:p>
          </p:txBody>
        </p:sp>
        <p:sp>
          <p:nvSpPr>
            <p:cNvPr id="32499" name="Text Box 755"/>
            <p:cNvSpPr txBox="1">
              <a:spLocks noChangeArrowheads="1"/>
            </p:cNvSpPr>
            <p:nvPr/>
          </p:nvSpPr>
          <p:spPr bwMode="auto">
            <a:xfrm>
              <a:off x="8254768" y="5484661"/>
              <a:ext cx="230188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>
                  <a:solidFill>
                    <a:srgbClr val="FF0000"/>
                  </a:solidFill>
                  <a:cs typeface="Times New Roman" pitchFamily="18" charset="0"/>
                </a:rPr>
                <a:t>S</a:t>
              </a:r>
              <a:endParaRPr lang="fr-FR" sz="1600" dirty="0"/>
            </a:p>
          </p:txBody>
        </p:sp>
        <p:sp>
          <p:nvSpPr>
            <p:cNvPr id="32500" name="Text Box 756"/>
            <p:cNvSpPr txBox="1">
              <a:spLocks noChangeArrowheads="1"/>
            </p:cNvSpPr>
            <p:nvPr/>
          </p:nvSpPr>
          <p:spPr bwMode="auto">
            <a:xfrm>
              <a:off x="7350559" y="5412957"/>
              <a:ext cx="15240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  <a:cs typeface="Times New Roman" pitchFamily="18" charset="0"/>
                </a:rPr>
                <a:t>P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32501" name="Text Box 757"/>
            <p:cNvSpPr txBox="1">
              <a:spLocks noChangeArrowheads="1"/>
            </p:cNvSpPr>
            <p:nvPr/>
          </p:nvSpPr>
          <p:spPr bwMode="auto">
            <a:xfrm>
              <a:off x="8639922" y="5387975"/>
              <a:ext cx="228600" cy="2286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400" b="1">
                  <a:solidFill>
                    <a:srgbClr val="000000"/>
                  </a:solidFill>
                  <a:cs typeface="Times New Roman" pitchFamily="18" charset="0"/>
                </a:rPr>
                <a:t>N</a:t>
              </a:r>
              <a:endParaRPr lang="fr-FR" sz="1400"/>
            </a:p>
          </p:txBody>
        </p:sp>
        <p:sp>
          <p:nvSpPr>
            <p:cNvPr id="32502" name="Line 758"/>
            <p:cNvSpPr>
              <a:spLocks noChangeAspect="1" noChangeShapeType="1"/>
            </p:cNvSpPr>
            <p:nvPr/>
          </p:nvSpPr>
          <p:spPr bwMode="auto">
            <a:xfrm flipH="1">
              <a:off x="7830297" y="5728285"/>
              <a:ext cx="130175" cy="9683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03" name="Line 759"/>
            <p:cNvSpPr>
              <a:spLocks noChangeShapeType="1"/>
            </p:cNvSpPr>
            <p:nvPr/>
          </p:nvSpPr>
          <p:spPr bwMode="auto">
            <a:xfrm>
              <a:off x="8081122" y="5891213"/>
              <a:ext cx="684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04" name="Text Box 760"/>
            <p:cNvSpPr txBox="1">
              <a:spLocks noChangeArrowheads="1"/>
            </p:cNvSpPr>
            <p:nvPr/>
          </p:nvSpPr>
          <p:spPr bwMode="auto">
            <a:xfrm>
              <a:off x="7735069" y="6118225"/>
              <a:ext cx="228600" cy="2286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endParaRPr lang="fr-FR" sz="1600" dirty="0"/>
            </a:p>
          </p:txBody>
        </p:sp>
        <p:sp>
          <p:nvSpPr>
            <p:cNvPr id="32505" name="Line 761"/>
            <p:cNvSpPr>
              <a:spLocks noChangeShapeType="1"/>
            </p:cNvSpPr>
            <p:nvPr/>
          </p:nvSpPr>
          <p:spPr bwMode="auto">
            <a:xfrm>
              <a:off x="8080119" y="5721350"/>
              <a:ext cx="0" cy="3492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06" name="Line 762"/>
            <p:cNvSpPr>
              <a:spLocks noChangeShapeType="1"/>
            </p:cNvSpPr>
            <p:nvPr/>
          </p:nvSpPr>
          <p:spPr bwMode="auto">
            <a:xfrm>
              <a:off x="7674722" y="5722938"/>
              <a:ext cx="0" cy="35083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07" name="Line 763"/>
            <p:cNvSpPr>
              <a:spLocks noChangeShapeType="1"/>
            </p:cNvSpPr>
            <p:nvPr/>
          </p:nvSpPr>
          <p:spPr bwMode="auto">
            <a:xfrm>
              <a:off x="7669375" y="5729288"/>
              <a:ext cx="1111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08" name="Line 764"/>
            <p:cNvSpPr>
              <a:spLocks noChangeShapeType="1"/>
            </p:cNvSpPr>
            <p:nvPr/>
          </p:nvSpPr>
          <p:spPr bwMode="auto">
            <a:xfrm>
              <a:off x="7957297" y="5734050"/>
              <a:ext cx="1127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09" name="Line 765"/>
            <p:cNvSpPr>
              <a:spLocks noChangeShapeType="1"/>
            </p:cNvSpPr>
            <p:nvPr/>
          </p:nvSpPr>
          <p:spPr bwMode="auto">
            <a:xfrm>
              <a:off x="7973172" y="6067425"/>
              <a:ext cx="1127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10" name="Line 766"/>
            <p:cNvSpPr>
              <a:spLocks noChangeShapeType="1"/>
            </p:cNvSpPr>
            <p:nvPr/>
          </p:nvSpPr>
          <p:spPr bwMode="auto">
            <a:xfrm>
              <a:off x="7675141" y="6067425"/>
              <a:ext cx="1127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11" name="Line 767"/>
            <p:cNvSpPr>
              <a:spLocks noChangeAspect="1" noChangeShapeType="1"/>
            </p:cNvSpPr>
            <p:nvPr/>
          </p:nvSpPr>
          <p:spPr bwMode="auto">
            <a:xfrm flipH="1">
              <a:off x="7846757" y="6066422"/>
              <a:ext cx="128587" cy="9683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96" name="AutoShape 752"/>
            <p:cNvSpPr>
              <a:spLocks noChangeAspect="1" noChangeArrowheads="1"/>
            </p:cNvSpPr>
            <p:nvPr/>
          </p:nvSpPr>
          <p:spPr bwMode="auto">
            <a:xfrm>
              <a:off x="8271622" y="5785016"/>
              <a:ext cx="212725" cy="212725"/>
            </a:xfrm>
            <a:prstGeom prst="flowChartSummingJunction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31" name="Groupe 230"/>
          <p:cNvGrpSpPr/>
          <p:nvPr/>
        </p:nvGrpSpPr>
        <p:grpSpPr>
          <a:xfrm>
            <a:off x="253156" y="172290"/>
            <a:ext cx="8754924" cy="6556506"/>
            <a:chOff x="253156" y="172290"/>
            <a:chExt cx="8754924" cy="6556506"/>
          </a:xfrm>
        </p:grpSpPr>
        <p:sp>
          <p:nvSpPr>
            <p:cNvPr id="318" name="Rectangle 317"/>
            <p:cNvSpPr/>
            <p:nvPr/>
          </p:nvSpPr>
          <p:spPr>
            <a:xfrm>
              <a:off x="253156" y="174446"/>
              <a:ext cx="8748000" cy="6552000"/>
            </a:xfrm>
            <a:prstGeom prst="rect">
              <a:avLst/>
            </a:prstGeom>
            <a:noFill/>
            <a:ln w="158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20" name="Connecteur droit 319"/>
            <p:cNvCxnSpPr/>
            <p:nvPr/>
          </p:nvCxnSpPr>
          <p:spPr>
            <a:xfrm>
              <a:off x="254188" y="1888896"/>
              <a:ext cx="874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1" name="Connecteur droit 320"/>
            <p:cNvCxnSpPr/>
            <p:nvPr/>
          </p:nvCxnSpPr>
          <p:spPr>
            <a:xfrm>
              <a:off x="253156" y="3183154"/>
              <a:ext cx="874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2" name="Connecteur droit 321"/>
            <p:cNvCxnSpPr/>
            <p:nvPr/>
          </p:nvCxnSpPr>
          <p:spPr>
            <a:xfrm>
              <a:off x="254188" y="4936590"/>
              <a:ext cx="874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4" name="Connecteur droit 323"/>
            <p:cNvCxnSpPr/>
            <p:nvPr/>
          </p:nvCxnSpPr>
          <p:spPr>
            <a:xfrm rot="5400000">
              <a:off x="-1841078" y="3442096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8" name="Connecteur droit 207"/>
            <p:cNvCxnSpPr/>
            <p:nvPr/>
          </p:nvCxnSpPr>
          <p:spPr>
            <a:xfrm rot="5400000">
              <a:off x="-354528" y="3443754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1" name="Connecteur droit 210"/>
            <p:cNvCxnSpPr/>
            <p:nvPr/>
          </p:nvCxnSpPr>
          <p:spPr>
            <a:xfrm rot="5400000">
              <a:off x="1256464" y="3456800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1" name="Connecteur droit 220"/>
            <p:cNvCxnSpPr/>
            <p:nvPr/>
          </p:nvCxnSpPr>
          <p:spPr>
            <a:xfrm rot="5400000">
              <a:off x="2717306" y="3454204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6" name="Connecteur droit 225"/>
            <p:cNvCxnSpPr/>
            <p:nvPr/>
          </p:nvCxnSpPr>
          <p:spPr>
            <a:xfrm rot="5400000">
              <a:off x="3945400" y="3457402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8" name="Connecteur droit 227"/>
            <p:cNvCxnSpPr/>
            <p:nvPr/>
          </p:nvCxnSpPr>
          <p:spPr>
            <a:xfrm>
              <a:off x="260080" y="645276"/>
              <a:ext cx="874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6" name="Groupe 245"/>
          <p:cNvGrpSpPr/>
          <p:nvPr/>
        </p:nvGrpSpPr>
        <p:grpSpPr>
          <a:xfrm>
            <a:off x="7335986" y="2176463"/>
            <a:ext cx="1383535" cy="741362"/>
            <a:chOff x="7335986" y="2176463"/>
            <a:chExt cx="1383535" cy="741362"/>
          </a:xfrm>
        </p:grpSpPr>
        <p:sp>
          <p:nvSpPr>
            <p:cNvPr id="32512" name="Line 768"/>
            <p:cNvSpPr>
              <a:spLocks noChangeShapeType="1"/>
            </p:cNvSpPr>
            <p:nvPr/>
          </p:nvSpPr>
          <p:spPr bwMode="auto">
            <a:xfrm>
              <a:off x="7429961" y="2459038"/>
              <a:ext cx="0" cy="45878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13" name="Line 769"/>
            <p:cNvSpPr>
              <a:spLocks noChangeShapeType="1"/>
            </p:cNvSpPr>
            <p:nvPr/>
          </p:nvSpPr>
          <p:spPr bwMode="auto">
            <a:xfrm>
              <a:off x="8678356" y="2438400"/>
              <a:ext cx="0" cy="4572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14" name="Line 770"/>
            <p:cNvSpPr>
              <a:spLocks noChangeShapeType="1"/>
            </p:cNvSpPr>
            <p:nvPr/>
          </p:nvSpPr>
          <p:spPr bwMode="auto">
            <a:xfrm>
              <a:off x="7422024" y="2680285"/>
              <a:ext cx="2508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15" name="Line 771"/>
            <p:cNvSpPr>
              <a:spLocks noChangeShapeType="1"/>
            </p:cNvSpPr>
            <p:nvPr/>
          </p:nvSpPr>
          <p:spPr bwMode="auto">
            <a:xfrm>
              <a:off x="7768099" y="2671763"/>
              <a:ext cx="90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16" name="Line 772"/>
            <p:cNvSpPr>
              <a:spLocks noChangeShapeType="1"/>
            </p:cNvSpPr>
            <p:nvPr/>
          </p:nvSpPr>
          <p:spPr bwMode="auto">
            <a:xfrm rot="4560000" flipH="1">
              <a:off x="7637130" y="2564607"/>
              <a:ext cx="152400" cy="10636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17" name="AutoShape 773"/>
            <p:cNvSpPr>
              <a:spLocks noChangeAspect="1" noChangeArrowheads="1"/>
            </p:cNvSpPr>
            <p:nvPr/>
          </p:nvSpPr>
          <p:spPr bwMode="auto">
            <a:xfrm>
              <a:off x="8214186" y="2562810"/>
              <a:ext cx="198438" cy="212725"/>
            </a:xfrm>
            <a:prstGeom prst="flowChartSummingJunction">
              <a:avLst/>
            </a:prstGeom>
            <a:solidFill>
              <a:srgbClr val="FFFF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19" name="Text Box 775"/>
            <p:cNvSpPr txBox="1">
              <a:spLocks noChangeArrowheads="1"/>
            </p:cNvSpPr>
            <p:nvPr/>
          </p:nvSpPr>
          <p:spPr bwMode="auto">
            <a:xfrm>
              <a:off x="7512870" y="2248563"/>
              <a:ext cx="21590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a</a:t>
              </a:r>
              <a:endParaRPr lang="fr-FR" sz="1600" b="1" dirty="0"/>
            </a:p>
          </p:txBody>
        </p:sp>
        <p:sp>
          <p:nvSpPr>
            <p:cNvPr id="32520" name="Text Box 776"/>
            <p:cNvSpPr txBox="1">
              <a:spLocks noChangeArrowheads="1"/>
            </p:cNvSpPr>
            <p:nvPr/>
          </p:nvSpPr>
          <p:spPr bwMode="auto">
            <a:xfrm>
              <a:off x="8153885" y="2253910"/>
              <a:ext cx="214312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FF0000"/>
                  </a:solidFill>
                  <a:cs typeface="Times New Roman" pitchFamily="18" charset="0"/>
                </a:rPr>
                <a:t>S</a:t>
              </a:r>
              <a:endParaRPr lang="fr-FR" sz="1600" b="1" dirty="0"/>
            </a:p>
          </p:txBody>
        </p:sp>
        <p:sp>
          <p:nvSpPr>
            <p:cNvPr id="32521" name="Text Box 777"/>
            <p:cNvSpPr txBox="1">
              <a:spLocks noChangeArrowheads="1"/>
            </p:cNvSpPr>
            <p:nvPr/>
          </p:nvSpPr>
          <p:spPr bwMode="auto">
            <a:xfrm>
              <a:off x="7335986" y="2200441"/>
              <a:ext cx="142875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400" b="1" dirty="0">
                  <a:solidFill>
                    <a:srgbClr val="000000"/>
                  </a:solidFill>
                  <a:cs typeface="Times New Roman" pitchFamily="18" charset="0"/>
                </a:rPr>
                <a:t>P</a:t>
              </a:r>
              <a:endParaRPr lang="fr-FR" sz="1400" b="1" dirty="0"/>
            </a:p>
          </p:txBody>
        </p:sp>
        <p:sp>
          <p:nvSpPr>
            <p:cNvPr id="32522" name="Text Box 778"/>
            <p:cNvSpPr txBox="1">
              <a:spLocks noChangeArrowheads="1"/>
            </p:cNvSpPr>
            <p:nvPr/>
          </p:nvSpPr>
          <p:spPr bwMode="auto">
            <a:xfrm>
              <a:off x="8505209" y="2176463"/>
              <a:ext cx="214312" cy="2286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0000"/>
                  </a:solidFill>
                  <a:cs typeface="Times New Roman" pitchFamily="18" charset="0"/>
                </a:rPr>
                <a:t>N</a:t>
              </a:r>
              <a:endParaRPr lang="fr-FR" sz="1400" b="1" dirty="0"/>
            </a:p>
          </p:txBody>
        </p:sp>
        <p:sp>
          <p:nvSpPr>
            <p:cNvPr id="32523" name="Line 779"/>
            <p:cNvSpPr>
              <a:spLocks noChangeShapeType="1"/>
            </p:cNvSpPr>
            <p:nvPr/>
          </p:nvSpPr>
          <p:spPr bwMode="auto">
            <a:xfrm>
              <a:off x="7666499" y="2536825"/>
              <a:ext cx="0" cy="1524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0" name="Line 780"/>
            <p:cNvSpPr>
              <a:spLocks noChangeShapeType="1"/>
            </p:cNvSpPr>
            <p:nvPr/>
          </p:nvSpPr>
          <p:spPr bwMode="auto">
            <a:xfrm>
              <a:off x="7616435" y="2341664"/>
              <a:ext cx="11588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cxnSp>
        <p:nvCxnSpPr>
          <p:cNvPr id="249" name="Connecteur droit 248"/>
          <p:cNvCxnSpPr/>
          <p:nvPr/>
        </p:nvCxnSpPr>
        <p:spPr>
          <a:xfrm rot="5400000" flipH="1" flipV="1">
            <a:off x="1743618" y="2367318"/>
            <a:ext cx="1588" cy="144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2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2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2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2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2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2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2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2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32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32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3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3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32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32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32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5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5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0" dur="500"/>
                                        <p:tgtEl>
                                          <p:spTgt spid="3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0" dur="500"/>
                                        <p:tgtEl>
                                          <p:spTgt spid="3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0" dur="500"/>
                                        <p:tgtEl>
                                          <p:spTgt spid="3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5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5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0" dur="500"/>
                                        <p:tgtEl>
                                          <p:spTgt spid="32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5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0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5" dur="500"/>
                                        <p:tgtEl>
                                          <p:spTgt spid="32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0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5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0" dur="500"/>
                                        <p:tgtEl>
                                          <p:spTgt spid="32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0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5" dur="500"/>
                                        <p:tgtEl>
                                          <p:spTgt spid="32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0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0" dur="500"/>
                                        <p:tgtEl>
                                          <p:spTgt spid="3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5" dur="500"/>
                                        <p:tgtEl>
                                          <p:spTgt spid="3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0" dur="500"/>
                                        <p:tgtEl>
                                          <p:spTgt spid="3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0" dur="500"/>
                                        <p:tgtEl>
                                          <p:spTgt spid="32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5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0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5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0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5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0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0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5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0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5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0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0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5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7" grpId="0"/>
      <p:bldP spid="32359" grpId="0"/>
      <p:bldP spid="32360" grpId="0"/>
      <p:bldP spid="32373" grpId="0"/>
      <p:bldP spid="32387" grpId="0"/>
      <p:bldP spid="32389" grpId="0"/>
      <p:bldP spid="32391" grpId="0"/>
      <p:bldP spid="32393" grpId="0"/>
      <p:bldP spid="32395" grpId="0"/>
      <p:bldP spid="32402" grpId="0"/>
      <p:bldP spid="32403" grpId="0"/>
      <p:bldP spid="30987" grpId="0"/>
      <p:bldP spid="30988" grpId="0"/>
      <p:bldP spid="30979" grpId="0"/>
      <p:bldP spid="30980" grpId="0"/>
      <p:bldP spid="30981" grpId="0"/>
      <p:bldP spid="32606" grpId="0"/>
      <p:bldP spid="32613" grpId="0"/>
      <p:bldP spid="32628" grpId="0"/>
      <p:bldP spid="179" grpId="0"/>
      <p:bldP spid="185" grpId="0"/>
      <p:bldP spid="189" grpId="0"/>
      <p:bldP spid="32398" grpId="0"/>
      <p:bldP spid="32399" grpId="0"/>
      <p:bldP spid="32400" grpId="0"/>
      <p:bldP spid="32401" grpId="0"/>
      <p:bldP spid="240" grpId="0"/>
      <p:bldP spid="241" grpId="0"/>
      <p:bldP spid="269" grpId="0"/>
      <p:bldP spid="270" grpId="0"/>
      <p:bldP spid="271" grpId="0"/>
      <p:bldP spid="272" grpId="0"/>
      <p:bldP spid="273" grpId="0"/>
      <p:bldP spid="274" grpId="0"/>
      <p:bldP spid="280" grpId="0"/>
      <p:bldP spid="281" grpId="0"/>
      <p:bldP spid="282" grpId="0"/>
      <p:bldP spid="284" grpId="0"/>
      <p:bldP spid="285" grpId="0"/>
      <p:bldP spid="289" grpId="0"/>
      <p:bldP spid="290" grpId="0"/>
      <p:bldP spid="291" grpId="0"/>
      <p:bldP spid="292" grpId="0"/>
      <p:bldP spid="293" grpId="0"/>
      <p:bldP spid="294" grpId="0"/>
      <p:bldP spid="32622" grpId="0"/>
      <p:bldP spid="32623" grpId="0"/>
      <p:bldP spid="32624" grpId="0"/>
      <p:bldP spid="32625" grpId="0"/>
      <p:bldP spid="303" grpId="0"/>
      <p:bldP spid="304" grpId="0"/>
      <p:bldP spid="305" grpId="0"/>
      <p:bldP spid="306" grpId="0"/>
      <p:bldP spid="307" grpId="0"/>
      <p:bldP spid="308" grpId="0"/>
      <p:bldP spid="309" grpId="0"/>
      <p:bldP spid="310" grpId="0"/>
      <p:bldP spid="311" grpId="0"/>
      <p:bldP spid="312" grpId="0"/>
      <p:bldP spid="313" grpId="0"/>
      <p:bldP spid="314" grpId="0"/>
      <p:bldP spid="315" grpId="0"/>
      <p:bldP spid="316" grpId="0"/>
      <p:bldP spid="3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 l="3114" t="8771" r="1886" b="7018"/>
          <a:stretch>
            <a:fillRect/>
          </a:stretch>
        </p:blipFill>
        <p:spPr bwMode="auto">
          <a:xfrm>
            <a:off x="0" y="0"/>
            <a:ext cx="3903789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473075" y="6854190"/>
            <a:ext cx="6622734" cy="0"/>
          </a:xfrm>
          <a:prstGeom prst="line">
            <a:avLst/>
          </a:prstGeom>
          <a:noFill/>
          <a:ln w="9529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0"/>
            <a:ext cx="4214810" cy="3651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609975"/>
            <a:ext cx="373380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1438" y="285728"/>
            <a:ext cx="9001156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800" b="1" u="sng" dirty="0" smtClean="0">
                <a:solidFill>
                  <a:srgbClr val="FF0000"/>
                </a:solidFill>
              </a:rPr>
              <a:t>ملاحظة</a:t>
            </a:r>
            <a:r>
              <a:rPr lang="ar-DZ" sz="2800" b="1" dirty="0" smtClean="0">
                <a:solidFill>
                  <a:srgbClr val="FF0000"/>
                </a:solidFill>
              </a:rPr>
              <a:t>: </a:t>
            </a:r>
            <a:r>
              <a:rPr lang="ar-DZ" sz="2800" b="1" dirty="0" smtClean="0">
                <a:solidFill>
                  <a:schemeClr val="tx1"/>
                </a:solidFill>
              </a:rPr>
              <a:t>في الواقع لا توجد بوابات لوحدها وإنما توجد في مركب الكتروني يسمى الدارة المندمجة (</a:t>
            </a:r>
            <a:r>
              <a:rPr lang="fr-FR" sz="2800" b="1" dirty="0" smtClean="0">
                <a:solidFill>
                  <a:schemeClr val="tx1"/>
                </a:solidFill>
              </a:rPr>
              <a:t>Circuit intègre</a:t>
            </a:r>
            <a:r>
              <a:rPr lang="ar-DZ" sz="2800" b="1" dirty="0" smtClean="0">
                <a:solidFill>
                  <a:schemeClr val="tx1"/>
                </a:solidFill>
              </a:rPr>
              <a:t>)</a:t>
            </a:r>
            <a:endParaRPr lang="fr-FR" sz="2800" b="1" dirty="0">
              <a:solidFill>
                <a:schemeClr val="tx1"/>
              </a:solidFill>
            </a:endParaRPr>
          </a:p>
        </p:txBody>
      </p:sp>
      <p:grpSp>
        <p:nvGrpSpPr>
          <p:cNvPr id="12" name="Groupe 11"/>
          <p:cNvGrpSpPr>
            <a:grpSpLocks noChangeAspect="1"/>
          </p:cNvGrpSpPr>
          <p:nvPr/>
        </p:nvGrpSpPr>
        <p:grpSpPr>
          <a:xfrm>
            <a:off x="500034" y="2412023"/>
            <a:ext cx="1750677" cy="674258"/>
            <a:chOff x="748051" y="2035036"/>
            <a:chExt cx="1306199" cy="503071"/>
          </a:xfrm>
        </p:grpSpPr>
        <p:sp>
          <p:nvSpPr>
            <p:cNvPr id="5" name="Text Box 859"/>
            <p:cNvSpPr txBox="1">
              <a:spLocks noChangeArrowheads="1"/>
            </p:cNvSpPr>
            <p:nvPr/>
          </p:nvSpPr>
          <p:spPr bwMode="auto">
            <a:xfrm>
              <a:off x="748393" y="2035036"/>
              <a:ext cx="323850" cy="2755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6" name="Text Box 860"/>
            <p:cNvSpPr txBox="1">
              <a:spLocks noChangeArrowheads="1"/>
            </p:cNvSpPr>
            <p:nvPr/>
          </p:nvSpPr>
          <p:spPr bwMode="auto">
            <a:xfrm>
              <a:off x="1730400" y="2150572"/>
              <a:ext cx="323850" cy="2755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7" name="Text Box 861"/>
            <p:cNvSpPr txBox="1">
              <a:spLocks noChangeArrowheads="1"/>
            </p:cNvSpPr>
            <p:nvPr/>
          </p:nvSpPr>
          <p:spPr bwMode="auto">
            <a:xfrm>
              <a:off x="748051" y="2262545"/>
              <a:ext cx="323850" cy="2755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0000FF"/>
                  </a:solidFill>
                </a:rPr>
                <a:t>b</a:t>
              </a:r>
            </a:p>
          </p:txBody>
        </p:sp>
        <p:cxnSp>
          <p:nvCxnSpPr>
            <p:cNvPr id="8" name="Connecteur droit 7"/>
            <p:cNvCxnSpPr/>
            <p:nvPr/>
          </p:nvCxnSpPr>
          <p:spPr>
            <a:xfrm rot="10800000">
              <a:off x="999539" y="2196970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 rot="10800000">
              <a:off x="1012350" y="2417111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 rot="10800000">
              <a:off x="1564625" y="2302245"/>
              <a:ext cx="180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rganigramme : Délai 10"/>
            <p:cNvSpPr>
              <a:spLocks noChangeAspect="1"/>
            </p:cNvSpPr>
            <p:nvPr/>
          </p:nvSpPr>
          <p:spPr>
            <a:xfrm>
              <a:off x="1285852" y="2143116"/>
              <a:ext cx="324000" cy="324000"/>
            </a:xfrm>
            <a:prstGeom prst="flowChartDelay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3" name="Picture 2" descr="H:\740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9685" y="1571612"/>
            <a:ext cx="3622579" cy="2340000"/>
          </a:xfrm>
          <a:prstGeom prst="rect">
            <a:avLst/>
          </a:prstGeom>
          <a:noFill/>
        </p:spPr>
      </p:pic>
      <p:pic>
        <p:nvPicPr>
          <p:cNvPr id="14" name="Picture 4" descr="H:\61cgH-OT8FL._SL1500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2062" y="4000504"/>
            <a:ext cx="3654132" cy="226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15"/>
          <p:cNvSpPr>
            <a:spLocks noChangeArrowheads="1"/>
          </p:cNvSpPr>
          <p:nvPr/>
        </p:nvSpPr>
        <p:spPr bwMode="auto">
          <a:xfrm>
            <a:off x="428596" y="11065"/>
            <a:ext cx="612668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1600" b="1" u="sng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البوابة</a:t>
            </a:r>
            <a:endParaRPr lang="en-US" sz="1600" b="1" u="sng" dirty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2" name="Rectangle 643"/>
          <p:cNvSpPr>
            <a:spLocks noChangeArrowheads="1"/>
          </p:cNvSpPr>
          <p:nvPr/>
        </p:nvSpPr>
        <p:spPr bwMode="auto">
          <a:xfrm>
            <a:off x="1711926" y="-16870"/>
            <a:ext cx="121700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1600" b="1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التمثيل المنطقي</a:t>
            </a:r>
            <a:endParaRPr lang="fr-FR" sz="1600" b="1" u="sng" dirty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4" name="Rectangle 647"/>
          <p:cNvSpPr>
            <a:spLocks noChangeArrowheads="1"/>
          </p:cNvSpPr>
          <p:nvPr/>
        </p:nvSpPr>
        <p:spPr bwMode="auto">
          <a:xfrm>
            <a:off x="4071934" y="-1943"/>
            <a:ext cx="1199367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1600" b="1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الدارة المندمجة</a:t>
            </a:r>
            <a:endParaRPr lang="fr-FR" sz="1600" b="1" u="sng" dirty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5" name="Rectangle 649"/>
          <p:cNvSpPr>
            <a:spLocks noChangeArrowheads="1"/>
          </p:cNvSpPr>
          <p:nvPr/>
        </p:nvSpPr>
        <p:spPr bwMode="auto">
          <a:xfrm>
            <a:off x="6407170" y="-356"/>
            <a:ext cx="2308234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التمثيل المنطقي لدارة المندمجة</a:t>
            </a:r>
            <a:endParaRPr lang="fr-FR" sz="1600" b="1" u="sng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6" name="Rectangle 651"/>
          <p:cNvSpPr>
            <a:spLocks noChangeArrowheads="1"/>
          </p:cNvSpPr>
          <p:nvPr/>
        </p:nvSpPr>
        <p:spPr bwMode="auto">
          <a:xfrm>
            <a:off x="407033" y="757650"/>
            <a:ext cx="1021695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rtl="1"/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نعـم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" </a:t>
            </a:r>
            <a:r>
              <a:rPr lang="ar-DZ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 </a:t>
            </a:r>
            <a:endParaRPr lang="fr-FR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ar-DZ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ar-DZ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OUI</a:t>
            </a:r>
          </a:p>
        </p:txBody>
      </p:sp>
      <p:grpSp>
        <p:nvGrpSpPr>
          <p:cNvPr id="67" name="Groupe 66"/>
          <p:cNvGrpSpPr/>
          <p:nvPr/>
        </p:nvGrpSpPr>
        <p:grpSpPr>
          <a:xfrm>
            <a:off x="1775557" y="900526"/>
            <a:ext cx="1153369" cy="358153"/>
            <a:chOff x="1775557" y="785794"/>
            <a:chExt cx="1153369" cy="358153"/>
          </a:xfrm>
        </p:grpSpPr>
        <p:sp>
          <p:nvSpPr>
            <p:cNvPr id="68" name="Text Box 616"/>
            <p:cNvSpPr txBox="1">
              <a:spLocks noChangeArrowheads="1"/>
            </p:cNvSpPr>
            <p:nvPr/>
          </p:nvSpPr>
          <p:spPr bwMode="auto">
            <a:xfrm>
              <a:off x="1775557" y="785794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69" name="Line 628"/>
            <p:cNvSpPr>
              <a:spLocks noChangeShapeType="1"/>
            </p:cNvSpPr>
            <p:nvPr/>
          </p:nvSpPr>
          <p:spPr bwMode="auto">
            <a:xfrm flipV="1">
              <a:off x="2004913" y="980434"/>
              <a:ext cx="64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0" name="Text Box 629"/>
            <p:cNvSpPr txBox="1">
              <a:spLocks noChangeArrowheads="1"/>
            </p:cNvSpPr>
            <p:nvPr/>
          </p:nvSpPr>
          <p:spPr bwMode="auto">
            <a:xfrm>
              <a:off x="2605076" y="807397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71" name="AutoShape 730"/>
            <p:cNvSpPr>
              <a:spLocks noChangeAspect="1" noChangeArrowheads="1"/>
            </p:cNvSpPr>
            <p:nvPr/>
          </p:nvSpPr>
          <p:spPr bwMode="auto">
            <a:xfrm rot="5400000">
              <a:off x="2237979" y="872686"/>
              <a:ext cx="288000" cy="222292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72" name="Rectangle 862"/>
          <p:cNvSpPr>
            <a:spLocks noChangeArrowheads="1"/>
          </p:cNvSpPr>
          <p:nvPr/>
        </p:nvSpPr>
        <p:spPr bwMode="auto">
          <a:xfrm>
            <a:off x="289558" y="2186410"/>
            <a:ext cx="1062037" cy="9159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rtl="1"/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 </a:t>
            </a:r>
            <a:r>
              <a:rPr lang="ar-DZ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نفي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" </a:t>
            </a: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NON</a:t>
            </a:r>
            <a:endParaRPr lang="fr-FR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ctr" eaLnBrk="0" hangingPunct="0"/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NO</a:t>
            </a:r>
          </a:p>
        </p:txBody>
      </p:sp>
      <p:sp>
        <p:nvSpPr>
          <p:cNvPr id="73" name="Rectangle 869"/>
          <p:cNvSpPr>
            <a:spLocks noChangeArrowheads="1"/>
          </p:cNvSpPr>
          <p:nvPr/>
        </p:nvSpPr>
        <p:spPr bwMode="auto">
          <a:xfrm>
            <a:off x="293666" y="3913629"/>
            <a:ext cx="1206500" cy="9159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/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 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  "</a:t>
            </a:r>
            <a:endParaRPr lang="fr-FR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fr-FR" b="1" dirty="0" smtClean="0">
                <a:solidFill>
                  <a:schemeClr val="tx1"/>
                </a:solidFill>
                <a:cs typeface="Times New Roman" pitchFamily="18" charset="0"/>
              </a:rPr>
              <a:t>     ET</a:t>
            </a:r>
            <a:endParaRPr lang="fr-FR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fr-FR" b="1" dirty="0" smtClean="0">
                <a:solidFill>
                  <a:schemeClr val="tx1"/>
                </a:solidFill>
                <a:cs typeface="Times New Roman" pitchFamily="18" charset="0"/>
              </a:rPr>
              <a:t>   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AND</a:t>
            </a:r>
          </a:p>
        </p:txBody>
      </p:sp>
      <p:sp>
        <p:nvSpPr>
          <p:cNvPr id="74" name="Rectangle 884"/>
          <p:cNvSpPr>
            <a:spLocks noChangeArrowheads="1"/>
          </p:cNvSpPr>
          <p:nvPr/>
        </p:nvSpPr>
        <p:spPr bwMode="auto">
          <a:xfrm>
            <a:off x="214282" y="5549360"/>
            <a:ext cx="1224896" cy="9233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ar-SA" b="1" dirty="0" smtClean="0">
                <a:solidFill>
                  <a:schemeClr val="tx1"/>
                </a:solidFill>
                <a:cs typeface="Arabic Transparent" pitchFamily="2" charset="-78"/>
              </a:rPr>
              <a:t>أو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</a:t>
            </a:r>
            <a:r>
              <a:rPr lang="fr-FR" b="1" dirty="0" smtClean="0">
                <a:solidFill>
                  <a:schemeClr val="tx1"/>
                </a:solidFill>
              </a:rPr>
              <a:t> </a:t>
            </a:r>
            <a:endParaRPr lang="fr-FR" b="1" dirty="0">
              <a:solidFill>
                <a:schemeClr val="tx1"/>
              </a:solidFill>
            </a:endParaRPr>
          </a:p>
          <a:p>
            <a:r>
              <a:rPr lang="fr-FR" b="1" dirty="0">
                <a:solidFill>
                  <a:schemeClr val="tx1"/>
                </a:solidFill>
              </a:rPr>
              <a:t>     OU</a:t>
            </a:r>
          </a:p>
          <a:p>
            <a:r>
              <a:rPr lang="fr-FR" b="1" dirty="0">
                <a:solidFill>
                  <a:schemeClr val="tx1"/>
                </a:solidFill>
              </a:rPr>
              <a:t>     OR</a:t>
            </a:r>
          </a:p>
        </p:txBody>
      </p:sp>
      <p:grpSp>
        <p:nvGrpSpPr>
          <p:cNvPr id="75" name="Groupe 74"/>
          <p:cNvGrpSpPr/>
          <p:nvPr/>
        </p:nvGrpSpPr>
        <p:grpSpPr>
          <a:xfrm>
            <a:off x="1754905" y="2472162"/>
            <a:ext cx="1245459" cy="343523"/>
            <a:chOff x="1687142" y="2372970"/>
            <a:chExt cx="1245459" cy="343523"/>
          </a:xfrm>
        </p:grpSpPr>
        <p:sp>
          <p:nvSpPr>
            <p:cNvPr id="76" name="Text Box 850"/>
            <p:cNvSpPr txBox="1">
              <a:spLocks noChangeArrowheads="1"/>
            </p:cNvSpPr>
            <p:nvPr/>
          </p:nvSpPr>
          <p:spPr bwMode="auto">
            <a:xfrm>
              <a:off x="1687142" y="2372970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77" name="Text Box 851"/>
            <p:cNvSpPr txBox="1">
              <a:spLocks noChangeArrowheads="1"/>
            </p:cNvSpPr>
            <p:nvPr/>
          </p:nvSpPr>
          <p:spPr bwMode="auto">
            <a:xfrm>
              <a:off x="2608751" y="2379943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78" name="Line 628"/>
            <p:cNvSpPr>
              <a:spLocks noChangeShapeType="1"/>
            </p:cNvSpPr>
            <p:nvPr/>
          </p:nvSpPr>
          <p:spPr bwMode="auto">
            <a:xfrm flipV="1">
              <a:off x="1938443" y="2563553"/>
              <a:ext cx="72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9" name="AutoShape 730"/>
            <p:cNvSpPr>
              <a:spLocks noChangeAspect="1" noChangeArrowheads="1"/>
            </p:cNvSpPr>
            <p:nvPr/>
          </p:nvSpPr>
          <p:spPr bwMode="auto">
            <a:xfrm rot="5400000">
              <a:off x="2155461" y="2441175"/>
              <a:ext cx="288000" cy="222292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80" name="Ellipse 79"/>
            <p:cNvSpPr>
              <a:spLocks noChangeAspect="1"/>
            </p:cNvSpPr>
            <p:nvPr/>
          </p:nvSpPr>
          <p:spPr>
            <a:xfrm>
              <a:off x="2402129" y="2519670"/>
              <a:ext cx="86400" cy="86400"/>
            </a:xfrm>
            <a:prstGeom prst="ellips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1" name="Groupe 80"/>
          <p:cNvGrpSpPr/>
          <p:nvPr/>
        </p:nvGrpSpPr>
        <p:grpSpPr>
          <a:xfrm>
            <a:off x="1724714" y="4051242"/>
            <a:ext cx="1275650" cy="564060"/>
            <a:chOff x="1630696" y="3799573"/>
            <a:chExt cx="1275650" cy="564060"/>
          </a:xfrm>
        </p:grpSpPr>
        <p:sp>
          <p:nvSpPr>
            <p:cNvPr id="82" name="Text Box 859"/>
            <p:cNvSpPr txBox="1">
              <a:spLocks noChangeArrowheads="1"/>
            </p:cNvSpPr>
            <p:nvPr/>
          </p:nvSpPr>
          <p:spPr bwMode="auto">
            <a:xfrm>
              <a:off x="1631038" y="3799573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83" name="Text Box 860"/>
            <p:cNvSpPr txBox="1">
              <a:spLocks noChangeArrowheads="1"/>
            </p:cNvSpPr>
            <p:nvPr/>
          </p:nvSpPr>
          <p:spPr bwMode="auto">
            <a:xfrm>
              <a:off x="2582496" y="3935476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84" name="Text Box 861"/>
            <p:cNvSpPr txBox="1">
              <a:spLocks noChangeArrowheads="1"/>
            </p:cNvSpPr>
            <p:nvPr/>
          </p:nvSpPr>
          <p:spPr bwMode="auto">
            <a:xfrm>
              <a:off x="1630696" y="4027083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FF"/>
                  </a:solidFill>
                </a:rPr>
                <a:t>b</a:t>
              </a:r>
            </a:p>
          </p:txBody>
        </p:sp>
        <p:cxnSp>
          <p:nvCxnSpPr>
            <p:cNvPr id="85" name="Connecteur droit 84"/>
            <p:cNvCxnSpPr/>
            <p:nvPr/>
          </p:nvCxnSpPr>
          <p:spPr>
            <a:xfrm rot="10800000">
              <a:off x="1882184" y="4002237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 rot="10800000">
              <a:off x="1894995" y="4222378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10800000">
              <a:off x="2447270" y="4107512"/>
              <a:ext cx="180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8" name="Organigramme : Délai 87"/>
            <p:cNvSpPr>
              <a:spLocks noChangeAspect="1"/>
            </p:cNvSpPr>
            <p:nvPr/>
          </p:nvSpPr>
          <p:spPr>
            <a:xfrm>
              <a:off x="2168497" y="3948383"/>
              <a:ext cx="324000" cy="324000"/>
            </a:xfrm>
            <a:prstGeom prst="flowChartDelay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9" name="Groupe 88"/>
          <p:cNvGrpSpPr/>
          <p:nvPr/>
        </p:nvGrpSpPr>
        <p:grpSpPr>
          <a:xfrm>
            <a:off x="1653276" y="5686872"/>
            <a:ext cx="1275650" cy="564060"/>
            <a:chOff x="1596994" y="5494768"/>
            <a:chExt cx="1275650" cy="564060"/>
          </a:xfrm>
        </p:grpSpPr>
        <p:sp>
          <p:nvSpPr>
            <p:cNvPr id="90" name="Text Box 859"/>
            <p:cNvSpPr txBox="1">
              <a:spLocks noChangeArrowheads="1"/>
            </p:cNvSpPr>
            <p:nvPr/>
          </p:nvSpPr>
          <p:spPr bwMode="auto">
            <a:xfrm>
              <a:off x="1597336" y="5494768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91" name="Text Box 860"/>
            <p:cNvSpPr txBox="1">
              <a:spLocks noChangeArrowheads="1"/>
            </p:cNvSpPr>
            <p:nvPr/>
          </p:nvSpPr>
          <p:spPr bwMode="auto">
            <a:xfrm>
              <a:off x="2548794" y="5623356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92" name="Text Box 861"/>
            <p:cNvSpPr txBox="1">
              <a:spLocks noChangeArrowheads="1"/>
            </p:cNvSpPr>
            <p:nvPr/>
          </p:nvSpPr>
          <p:spPr bwMode="auto">
            <a:xfrm>
              <a:off x="1596994" y="5722278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FF"/>
                  </a:solidFill>
                </a:rPr>
                <a:t>b</a:t>
              </a:r>
            </a:p>
          </p:txBody>
        </p:sp>
        <p:cxnSp>
          <p:nvCxnSpPr>
            <p:cNvPr id="93" name="Connecteur droit 92"/>
            <p:cNvCxnSpPr/>
            <p:nvPr/>
          </p:nvCxnSpPr>
          <p:spPr>
            <a:xfrm rot="10800000">
              <a:off x="1848482" y="5690117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/>
            <p:nvPr/>
          </p:nvCxnSpPr>
          <p:spPr>
            <a:xfrm rot="10800000">
              <a:off x="1861293" y="5924888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Connecteur droit 94"/>
            <p:cNvCxnSpPr/>
            <p:nvPr/>
          </p:nvCxnSpPr>
          <p:spPr>
            <a:xfrm rot="10800000">
              <a:off x="2413568" y="5802707"/>
              <a:ext cx="180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6" name="Lune 95"/>
            <p:cNvSpPr/>
            <p:nvPr/>
          </p:nvSpPr>
          <p:spPr>
            <a:xfrm rot="10800000">
              <a:off x="2153868" y="5621633"/>
              <a:ext cx="288000" cy="360000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97" name="Picture 2" descr="H:\AR0140-74LS32-Compuerta-OR-SN74LS32N-V1.jpg"/>
          <p:cNvPicPr preferRelativeResize="0">
            <a:picLocks noChangeArrowheads="1"/>
          </p:cNvPicPr>
          <p:nvPr/>
        </p:nvPicPr>
        <p:blipFill>
          <a:blip r:embed="rId3"/>
          <a:srcRect l="23750" t="26562" r="27500" b="26562"/>
          <a:stretch>
            <a:fillRect/>
          </a:stretch>
        </p:blipFill>
        <p:spPr bwMode="auto">
          <a:xfrm>
            <a:off x="3860818" y="5285540"/>
            <a:ext cx="1944000" cy="1512000"/>
          </a:xfrm>
          <a:prstGeom prst="rect">
            <a:avLst/>
          </a:prstGeom>
          <a:noFill/>
        </p:spPr>
      </p:pic>
      <p:pic>
        <p:nvPicPr>
          <p:cNvPr id="98" name="Picture 2" descr="H:\7408.gif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35251" y="3563776"/>
            <a:ext cx="2340000" cy="1584000"/>
          </a:xfrm>
          <a:prstGeom prst="rect">
            <a:avLst/>
          </a:prstGeom>
          <a:noFill/>
        </p:spPr>
      </p:pic>
      <p:pic>
        <p:nvPicPr>
          <p:cNvPr id="99" name="Picture 8" descr="H:\compuerta-or-de-2-entradas-7432-datasheet.jpg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43052" y="5235992"/>
            <a:ext cx="2340000" cy="1584000"/>
          </a:xfrm>
          <a:prstGeom prst="rect">
            <a:avLst/>
          </a:prstGeom>
          <a:noFill/>
        </p:spPr>
      </p:pic>
      <p:pic>
        <p:nvPicPr>
          <p:cNvPr id="100" name="Picture 2"/>
          <p:cNvPicPr preferRelativeResize="0">
            <a:picLocks noChangeArrowheads="1"/>
          </p:cNvPicPr>
          <p:nvPr/>
        </p:nvPicPr>
        <p:blipFill>
          <a:blip r:embed="rId6"/>
          <a:srcRect b="12820"/>
          <a:stretch>
            <a:fillRect/>
          </a:stretch>
        </p:blipFill>
        <p:spPr bwMode="auto">
          <a:xfrm>
            <a:off x="6418938" y="318572"/>
            <a:ext cx="2340000" cy="15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1" name="Picture 3" descr="H:\7404.gif"/>
          <p:cNvPicPr preferRelativeResize="0"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15740" y="1937548"/>
            <a:ext cx="2340000" cy="1548000"/>
          </a:xfrm>
          <a:prstGeom prst="rect">
            <a:avLst/>
          </a:prstGeom>
          <a:noFill/>
        </p:spPr>
      </p:pic>
      <p:pic>
        <p:nvPicPr>
          <p:cNvPr id="102" name="Picture 4" descr="H:\61cgH-OT8FL._SL1500_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0310" y="3618866"/>
            <a:ext cx="2378088" cy="1476000"/>
          </a:xfrm>
          <a:prstGeom prst="rect">
            <a:avLst/>
          </a:prstGeom>
          <a:noFill/>
        </p:spPr>
      </p:pic>
      <p:pic>
        <p:nvPicPr>
          <p:cNvPr id="103" name="Picture 7" descr="H:\sn74hc04n-7404-ic-inverter-74hc04-1-input-5-2-ma-2-v-to-6-v-dip-original-imafverexzvfpnyp.jpeg"/>
          <p:cNvPicPr preferRelativeResize="0"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646504" y="1968898"/>
            <a:ext cx="2373558" cy="1476000"/>
          </a:xfrm>
          <a:prstGeom prst="rect">
            <a:avLst/>
          </a:prstGeom>
          <a:noFill/>
        </p:spPr>
      </p:pic>
      <p:pic>
        <p:nvPicPr>
          <p:cNvPr id="104" name="Picture 3" descr="H:\1024px-SN7407N.jpg"/>
          <p:cNvPicPr>
            <a:picLocks noChangeAspect="1" noChangeArrowheads="1"/>
          </p:cNvPicPr>
          <p:nvPr/>
        </p:nvPicPr>
        <p:blipFill>
          <a:blip r:embed="rId10"/>
          <a:srcRect l="15576" t="15820" r="11181" b="12890"/>
          <a:stretch>
            <a:fillRect/>
          </a:stretch>
        </p:blipFill>
        <p:spPr bwMode="auto">
          <a:xfrm>
            <a:off x="3571869" y="317220"/>
            <a:ext cx="2071233" cy="1512000"/>
          </a:xfrm>
          <a:prstGeom prst="rect">
            <a:avLst/>
          </a:prstGeom>
          <a:noFill/>
        </p:spPr>
      </p:pic>
      <p:grpSp>
        <p:nvGrpSpPr>
          <p:cNvPr id="105" name="Groupe 104"/>
          <p:cNvGrpSpPr/>
          <p:nvPr/>
        </p:nvGrpSpPr>
        <p:grpSpPr>
          <a:xfrm>
            <a:off x="253156" y="287022"/>
            <a:ext cx="8749032" cy="6554156"/>
            <a:chOff x="253156" y="172290"/>
            <a:chExt cx="8749032" cy="6554156"/>
          </a:xfrm>
        </p:grpSpPr>
        <p:sp>
          <p:nvSpPr>
            <p:cNvPr id="106" name="Rectangle 105"/>
            <p:cNvSpPr/>
            <p:nvPr/>
          </p:nvSpPr>
          <p:spPr>
            <a:xfrm>
              <a:off x="253156" y="174446"/>
              <a:ext cx="8748000" cy="6552000"/>
            </a:xfrm>
            <a:prstGeom prst="rect">
              <a:avLst/>
            </a:prstGeom>
            <a:noFill/>
            <a:ln w="158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7" name="Connecteur droit 106"/>
            <p:cNvCxnSpPr/>
            <p:nvPr/>
          </p:nvCxnSpPr>
          <p:spPr>
            <a:xfrm>
              <a:off x="254188" y="1785926"/>
              <a:ext cx="874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Connecteur droit 107"/>
            <p:cNvCxnSpPr/>
            <p:nvPr/>
          </p:nvCxnSpPr>
          <p:spPr>
            <a:xfrm>
              <a:off x="253156" y="3404860"/>
              <a:ext cx="874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Connecteur droit 108"/>
            <p:cNvCxnSpPr/>
            <p:nvPr/>
          </p:nvCxnSpPr>
          <p:spPr>
            <a:xfrm>
              <a:off x="254188" y="5062718"/>
              <a:ext cx="874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Connecteur droit 109"/>
            <p:cNvCxnSpPr/>
            <p:nvPr/>
          </p:nvCxnSpPr>
          <p:spPr>
            <a:xfrm rot="5400000">
              <a:off x="-1744250" y="3442096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Connecteur droit 110"/>
            <p:cNvCxnSpPr/>
            <p:nvPr/>
          </p:nvCxnSpPr>
          <p:spPr>
            <a:xfrm rot="5400000">
              <a:off x="-5433" y="3443754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Connecteur droit 111"/>
            <p:cNvCxnSpPr/>
            <p:nvPr/>
          </p:nvCxnSpPr>
          <p:spPr>
            <a:xfrm rot="5400000">
              <a:off x="2873830" y="3454204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13" name="Connecteur droit 112"/>
          <p:cNvCxnSpPr/>
          <p:nvPr/>
        </p:nvCxnSpPr>
        <p:spPr>
          <a:xfrm rot="5400000" flipH="1" flipV="1">
            <a:off x="1880036" y="2482050"/>
            <a:ext cx="1588" cy="144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4" name="ZoneTexte 113"/>
          <p:cNvSpPr txBox="1"/>
          <p:nvPr/>
        </p:nvSpPr>
        <p:spPr>
          <a:xfrm>
            <a:off x="7072330" y="983262"/>
            <a:ext cx="928694" cy="27699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SN7407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7089176" y="2568546"/>
            <a:ext cx="928694" cy="27699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SN7404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120" name="ZoneTexte 119"/>
          <p:cNvSpPr txBox="1"/>
          <p:nvPr/>
        </p:nvSpPr>
        <p:spPr>
          <a:xfrm>
            <a:off x="7170138" y="4221830"/>
            <a:ext cx="928694" cy="27699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SN7408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121" name="ZoneTexte 120"/>
          <p:cNvSpPr txBox="1"/>
          <p:nvPr/>
        </p:nvSpPr>
        <p:spPr>
          <a:xfrm>
            <a:off x="7351686" y="5881750"/>
            <a:ext cx="928694" cy="27699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SN7432</a:t>
            </a:r>
            <a:endParaRPr lang="fr-FR" sz="1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4" grpId="0"/>
      <p:bldP spid="65" grpId="0"/>
      <p:bldP spid="66" grpId="0"/>
      <p:bldP spid="72" grpId="0"/>
      <p:bldP spid="73" grpId="0"/>
      <p:bldP spid="74" grpId="0"/>
      <p:bldP spid="114" grpId="0"/>
      <p:bldP spid="115" grpId="0"/>
      <p:bldP spid="120" grpId="0"/>
      <p:bldP spid="12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H:\Sans tUUUitre.png"/>
          <p:cNvPicPr>
            <a:picLocks noChangeAspect="1" noChangeArrowheads="1"/>
          </p:cNvPicPr>
          <p:nvPr/>
        </p:nvPicPr>
        <p:blipFill>
          <a:blip r:embed="rId2"/>
          <a:srcRect l="31770" t="36666" r="35417" b="32500"/>
          <a:stretch>
            <a:fillRect/>
          </a:stretch>
        </p:blipFill>
        <p:spPr bwMode="auto">
          <a:xfrm>
            <a:off x="2571736" y="1071546"/>
            <a:ext cx="6203521" cy="3643338"/>
          </a:xfrm>
          <a:prstGeom prst="rect">
            <a:avLst/>
          </a:prstGeom>
          <a:noFill/>
        </p:spPr>
      </p:pic>
      <p:sp>
        <p:nvSpPr>
          <p:cNvPr id="5" name="Rectangle 862"/>
          <p:cNvSpPr>
            <a:spLocks noChangeArrowheads="1"/>
          </p:cNvSpPr>
          <p:nvPr/>
        </p:nvSpPr>
        <p:spPr bwMode="auto">
          <a:xfrm>
            <a:off x="432434" y="1415779"/>
            <a:ext cx="1062037" cy="9159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rtl="1"/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 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لا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" </a:t>
            </a: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NON</a:t>
            </a:r>
            <a:endParaRPr lang="fr-FR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ctr" eaLnBrk="0" hangingPunct="0"/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NO</a:t>
            </a:r>
          </a:p>
        </p:txBody>
      </p:sp>
      <p:grpSp>
        <p:nvGrpSpPr>
          <p:cNvPr id="28" name="Groupe 27"/>
          <p:cNvGrpSpPr>
            <a:grpSpLocks noChangeAspect="1"/>
          </p:cNvGrpSpPr>
          <p:nvPr/>
        </p:nvGrpSpPr>
        <p:grpSpPr>
          <a:xfrm>
            <a:off x="642910" y="3682736"/>
            <a:ext cx="1080000" cy="1246462"/>
            <a:chOff x="4709880" y="2046339"/>
            <a:chExt cx="792000" cy="914073"/>
          </a:xfrm>
        </p:grpSpPr>
        <p:grpSp>
          <p:nvGrpSpPr>
            <p:cNvPr id="16" name="Groupe 15"/>
            <p:cNvGrpSpPr/>
            <p:nvPr/>
          </p:nvGrpSpPr>
          <p:grpSpPr>
            <a:xfrm>
              <a:off x="4709880" y="2054842"/>
              <a:ext cx="792000" cy="903849"/>
              <a:chOff x="2357422" y="1567763"/>
              <a:chExt cx="792000" cy="903849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2357422" y="1571612"/>
                <a:ext cx="792000" cy="900000"/>
              </a:xfrm>
              <a:prstGeom prst="rect">
                <a:avLst/>
              </a:prstGeom>
              <a:ln w="2222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8" name="Connecteur droit 17"/>
              <p:cNvCxnSpPr/>
              <p:nvPr/>
            </p:nvCxnSpPr>
            <p:spPr>
              <a:xfrm rot="16200000" flipH="1">
                <a:off x="2300331" y="2016969"/>
                <a:ext cx="900000" cy="1588"/>
              </a:xfrm>
              <a:prstGeom prst="line">
                <a:avLst/>
              </a:prstGeom>
              <a:ln w="2222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/>
            </p:nvCxnSpPr>
            <p:spPr>
              <a:xfrm rot="10800000" flipH="1">
                <a:off x="2357422" y="1857364"/>
                <a:ext cx="785818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>
              <a:xfrm rot="10800000" flipH="1">
                <a:off x="2357422" y="2166929"/>
                <a:ext cx="785818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654"/>
            <p:cNvSpPr>
              <a:spLocks noChangeArrowheads="1"/>
            </p:cNvSpPr>
            <p:nvPr/>
          </p:nvSpPr>
          <p:spPr bwMode="auto">
            <a:xfrm>
              <a:off x="4749472" y="2375243"/>
              <a:ext cx="229464" cy="2708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22" name="Rectangle 655"/>
            <p:cNvSpPr>
              <a:spLocks noChangeArrowheads="1"/>
            </p:cNvSpPr>
            <p:nvPr/>
          </p:nvSpPr>
          <p:spPr bwMode="auto">
            <a:xfrm>
              <a:off x="5149522" y="2376802"/>
              <a:ext cx="229464" cy="2708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1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23" name="Rectangle 656"/>
            <p:cNvSpPr>
              <a:spLocks noChangeArrowheads="1"/>
            </p:cNvSpPr>
            <p:nvPr/>
          </p:nvSpPr>
          <p:spPr bwMode="auto">
            <a:xfrm>
              <a:off x="4739947" y="2689568"/>
              <a:ext cx="229464" cy="2708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1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24" name="Rectangle 657"/>
            <p:cNvSpPr>
              <a:spLocks noChangeArrowheads="1"/>
            </p:cNvSpPr>
            <p:nvPr/>
          </p:nvSpPr>
          <p:spPr bwMode="auto">
            <a:xfrm>
              <a:off x="5166984" y="2683218"/>
              <a:ext cx="229464" cy="2708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0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25" name="Rectangle 654"/>
            <p:cNvSpPr>
              <a:spLocks noChangeArrowheads="1"/>
            </p:cNvSpPr>
            <p:nvPr/>
          </p:nvSpPr>
          <p:spPr bwMode="auto">
            <a:xfrm>
              <a:off x="4743221" y="2046339"/>
              <a:ext cx="229464" cy="2708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a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26" name="Rectangle 655"/>
            <p:cNvSpPr>
              <a:spLocks noChangeArrowheads="1"/>
            </p:cNvSpPr>
            <p:nvPr/>
          </p:nvSpPr>
          <p:spPr bwMode="auto">
            <a:xfrm>
              <a:off x="5143271" y="2055864"/>
              <a:ext cx="248273" cy="2708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S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357158" y="2682604"/>
            <a:ext cx="1683109" cy="392359"/>
            <a:chOff x="357158" y="2682604"/>
            <a:chExt cx="1683109" cy="392359"/>
          </a:xfrm>
        </p:grpSpPr>
        <p:grpSp>
          <p:nvGrpSpPr>
            <p:cNvPr id="27" name="Groupe 26"/>
            <p:cNvGrpSpPr>
              <a:grpSpLocks noChangeAspect="1"/>
            </p:cNvGrpSpPr>
            <p:nvPr/>
          </p:nvGrpSpPr>
          <p:grpSpPr>
            <a:xfrm>
              <a:off x="357158" y="2682604"/>
              <a:ext cx="1683109" cy="392359"/>
              <a:chOff x="1620368" y="2408321"/>
              <a:chExt cx="1235441" cy="288000"/>
            </a:xfrm>
          </p:grpSpPr>
          <p:sp>
            <p:nvSpPr>
              <p:cNvPr id="3" name="Text Box 850"/>
              <p:cNvSpPr txBox="1">
                <a:spLocks noChangeArrowheads="1"/>
              </p:cNvSpPr>
              <p:nvPr/>
            </p:nvSpPr>
            <p:spPr bwMode="auto">
              <a:xfrm>
                <a:off x="1620368" y="2413040"/>
                <a:ext cx="323850" cy="27109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>
                    <a:solidFill>
                      <a:srgbClr val="0000FF"/>
                    </a:solidFill>
                  </a:rPr>
                  <a:t>a</a:t>
                </a:r>
              </a:p>
            </p:txBody>
          </p:sp>
          <p:sp>
            <p:nvSpPr>
              <p:cNvPr id="4" name="Text Box 851"/>
              <p:cNvSpPr txBox="1">
                <a:spLocks noChangeArrowheads="1"/>
              </p:cNvSpPr>
              <p:nvPr/>
            </p:nvSpPr>
            <p:spPr bwMode="auto">
              <a:xfrm>
                <a:off x="2531959" y="2409997"/>
                <a:ext cx="323850" cy="27109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 dirty="0">
                    <a:solidFill>
                      <a:srgbClr val="0000FF"/>
                    </a:solidFill>
                  </a:rPr>
                  <a:t>S</a:t>
                </a:r>
              </a:p>
            </p:txBody>
          </p:sp>
          <p:sp>
            <p:nvSpPr>
              <p:cNvPr id="6" name="Line 628"/>
              <p:cNvSpPr>
                <a:spLocks noChangeShapeType="1"/>
              </p:cNvSpPr>
              <p:nvPr/>
            </p:nvSpPr>
            <p:spPr bwMode="auto">
              <a:xfrm flipV="1">
                <a:off x="1841615" y="2563553"/>
                <a:ext cx="720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AutoShape 730"/>
              <p:cNvSpPr>
                <a:spLocks noChangeAspect="1" noChangeArrowheads="1"/>
              </p:cNvSpPr>
              <p:nvPr/>
            </p:nvSpPr>
            <p:spPr bwMode="auto">
              <a:xfrm rot="5400000">
                <a:off x="2058633" y="2441175"/>
                <a:ext cx="288000" cy="222292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" name="Ellipse 7"/>
              <p:cNvSpPr>
                <a:spLocks noChangeAspect="1"/>
              </p:cNvSpPr>
              <p:nvPr/>
            </p:nvSpPr>
            <p:spPr>
              <a:xfrm>
                <a:off x="2325337" y="2519670"/>
                <a:ext cx="86400" cy="86400"/>
              </a:xfrm>
              <a:prstGeom prst="ellipse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30" name="Connecteur droit 29"/>
            <p:cNvCxnSpPr/>
            <p:nvPr/>
          </p:nvCxnSpPr>
          <p:spPr>
            <a:xfrm rot="10800000" flipH="1">
              <a:off x="433758" y="2772410"/>
              <a:ext cx="144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4500562" y="608013"/>
            <a:ext cx="611187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2357" name="Rectangle 613"/>
          <p:cNvSpPr>
            <a:spLocks noChangeArrowheads="1"/>
          </p:cNvSpPr>
          <p:nvPr/>
        </p:nvSpPr>
        <p:spPr bwMode="auto">
          <a:xfrm>
            <a:off x="7335868" y="276225"/>
            <a:ext cx="16652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الدارة الكهــربائية</a:t>
            </a:r>
            <a:endParaRPr lang="fr-FR" b="1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2359" name="Rectangle 615"/>
          <p:cNvSpPr>
            <a:spLocks noChangeArrowheads="1"/>
          </p:cNvSpPr>
          <p:nvPr/>
        </p:nvSpPr>
        <p:spPr bwMode="auto">
          <a:xfrm>
            <a:off x="642910" y="260350"/>
            <a:ext cx="65881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البوابة</a:t>
            </a:r>
            <a:endParaRPr lang="en-US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2387" name="Rectangle 643"/>
          <p:cNvSpPr>
            <a:spLocks noChangeArrowheads="1"/>
          </p:cNvSpPr>
          <p:nvPr/>
        </p:nvSpPr>
        <p:spPr bwMode="auto">
          <a:xfrm>
            <a:off x="1620838" y="246063"/>
            <a:ext cx="12827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الرمز الامريكي</a:t>
            </a:r>
            <a:endParaRPr lang="fr-FR" b="1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2389" name="Rectangle 645"/>
          <p:cNvSpPr>
            <a:spLocks noChangeArrowheads="1"/>
          </p:cNvSpPr>
          <p:nvPr/>
        </p:nvSpPr>
        <p:spPr bwMode="auto">
          <a:xfrm>
            <a:off x="3056886" y="246063"/>
            <a:ext cx="12620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الرمز الفرنسي</a:t>
            </a:r>
            <a:endParaRPr lang="fr-FR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2391" name="Rectangle 647"/>
          <p:cNvSpPr>
            <a:spLocks noChangeArrowheads="1"/>
          </p:cNvSpPr>
          <p:nvPr/>
        </p:nvSpPr>
        <p:spPr bwMode="auto">
          <a:xfrm>
            <a:off x="4668847" y="274638"/>
            <a:ext cx="1189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جدول الحقيقة</a:t>
            </a:r>
            <a:endParaRPr lang="fr-FR" b="1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2393" name="Rectangle 649"/>
          <p:cNvSpPr>
            <a:spLocks noChangeArrowheads="1"/>
          </p:cNvSpPr>
          <p:nvPr/>
        </p:nvSpPr>
        <p:spPr bwMode="auto">
          <a:xfrm>
            <a:off x="6045795" y="276225"/>
            <a:ext cx="95091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 المنطقية</a:t>
            </a:r>
            <a:endParaRPr lang="fr-FR" b="1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0979" name="Text Box 859"/>
          <p:cNvSpPr txBox="1">
            <a:spLocks noChangeArrowheads="1"/>
          </p:cNvSpPr>
          <p:nvPr/>
        </p:nvSpPr>
        <p:spPr bwMode="auto">
          <a:xfrm>
            <a:off x="1568769" y="1139925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a</a:t>
            </a:r>
          </a:p>
        </p:txBody>
      </p:sp>
      <p:sp>
        <p:nvSpPr>
          <p:cNvPr id="30980" name="Text Box 860"/>
          <p:cNvSpPr txBox="1">
            <a:spLocks noChangeArrowheads="1"/>
          </p:cNvSpPr>
          <p:nvPr/>
        </p:nvSpPr>
        <p:spPr bwMode="auto">
          <a:xfrm>
            <a:off x="2646020" y="1275828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S</a:t>
            </a:r>
          </a:p>
        </p:txBody>
      </p:sp>
      <p:sp>
        <p:nvSpPr>
          <p:cNvPr id="30981" name="Text Box 861"/>
          <p:cNvSpPr txBox="1">
            <a:spLocks noChangeArrowheads="1"/>
          </p:cNvSpPr>
          <p:nvPr/>
        </p:nvSpPr>
        <p:spPr bwMode="auto">
          <a:xfrm>
            <a:off x="1568427" y="1367435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0000FF"/>
                </a:solidFill>
              </a:rPr>
              <a:t>b</a:t>
            </a:r>
          </a:p>
        </p:txBody>
      </p:sp>
      <p:grpSp>
        <p:nvGrpSpPr>
          <p:cNvPr id="356" name="Groupe 355"/>
          <p:cNvGrpSpPr/>
          <p:nvPr/>
        </p:nvGrpSpPr>
        <p:grpSpPr>
          <a:xfrm>
            <a:off x="6049830" y="2772030"/>
            <a:ext cx="985169" cy="396067"/>
            <a:chOff x="6049830" y="2772030"/>
            <a:chExt cx="985169" cy="396067"/>
          </a:xfrm>
        </p:grpSpPr>
        <p:sp>
          <p:nvSpPr>
            <p:cNvPr id="32612" name="Rectangle 868"/>
            <p:cNvSpPr>
              <a:spLocks noChangeArrowheads="1"/>
            </p:cNvSpPr>
            <p:nvPr/>
          </p:nvSpPr>
          <p:spPr bwMode="auto">
            <a:xfrm>
              <a:off x="6446376" y="2772030"/>
              <a:ext cx="588623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a+b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32524" name="Line 780"/>
            <p:cNvSpPr>
              <a:spLocks noChangeShapeType="1"/>
            </p:cNvSpPr>
            <p:nvPr/>
          </p:nvSpPr>
          <p:spPr bwMode="auto">
            <a:xfrm>
              <a:off x="6541828" y="2831968"/>
              <a:ext cx="39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611" name="Rectangle 867"/>
            <p:cNvSpPr>
              <a:spLocks noChangeArrowheads="1"/>
            </p:cNvSpPr>
            <p:nvPr/>
          </p:nvSpPr>
          <p:spPr bwMode="auto">
            <a:xfrm>
              <a:off x="6049830" y="2798765"/>
              <a:ext cx="537327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S =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79" name="Text Box 859"/>
          <p:cNvSpPr txBox="1">
            <a:spLocks noChangeArrowheads="1"/>
          </p:cNvSpPr>
          <p:nvPr/>
        </p:nvSpPr>
        <p:spPr bwMode="auto">
          <a:xfrm>
            <a:off x="1583707" y="2806209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a</a:t>
            </a:r>
          </a:p>
        </p:txBody>
      </p:sp>
      <p:sp>
        <p:nvSpPr>
          <p:cNvPr id="185" name="Text Box 860"/>
          <p:cNvSpPr txBox="1">
            <a:spLocks noChangeArrowheads="1"/>
          </p:cNvSpPr>
          <p:nvPr/>
        </p:nvSpPr>
        <p:spPr bwMode="auto">
          <a:xfrm>
            <a:off x="2616836" y="2934797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S</a:t>
            </a:r>
          </a:p>
        </p:txBody>
      </p:sp>
      <p:sp>
        <p:nvSpPr>
          <p:cNvPr id="189" name="Text Box 861"/>
          <p:cNvSpPr txBox="1">
            <a:spLocks noChangeArrowheads="1"/>
          </p:cNvSpPr>
          <p:nvPr/>
        </p:nvSpPr>
        <p:spPr bwMode="auto">
          <a:xfrm>
            <a:off x="1583365" y="3033719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0000FF"/>
                </a:solidFill>
              </a:rPr>
              <a:t>b</a:t>
            </a:r>
          </a:p>
        </p:txBody>
      </p:sp>
      <p:grpSp>
        <p:nvGrpSpPr>
          <p:cNvPr id="349" name="Groupe 348"/>
          <p:cNvGrpSpPr/>
          <p:nvPr/>
        </p:nvGrpSpPr>
        <p:grpSpPr>
          <a:xfrm>
            <a:off x="3143240" y="1247938"/>
            <a:ext cx="1153369" cy="500066"/>
            <a:chOff x="3143240" y="1247938"/>
            <a:chExt cx="1153369" cy="500066"/>
          </a:xfrm>
        </p:grpSpPr>
        <p:cxnSp>
          <p:nvCxnSpPr>
            <p:cNvPr id="197" name="Connecteur droit 196"/>
            <p:cNvCxnSpPr/>
            <p:nvPr/>
          </p:nvCxnSpPr>
          <p:spPr>
            <a:xfrm>
              <a:off x="3387359" y="1489800"/>
              <a:ext cx="612000" cy="1588"/>
            </a:xfrm>
            <a:prstGeom prst="line">
              <a:avLst/>
            </a:prstGeom>
            <a:ln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5" name="Rectangle 194"/>
            <p:cNvSpPr/>
            <p:nvPr/>
          </p:nvSpPr>
          <p:spPr>
            <a:xfrm>
              <a:off x="3571868" y="1247938"/>
              <a:ext cx="285752" cy="50006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8" name="Text Box 616"/>
            <p:cNvSpPr txBox="1">
              <a:spLocks noChangeArrowheads="1"/>
            </p:cNvSpPr>
            <p:nvPr/>
          </p:nvSpPr>
          <p:spPr bwMode="auto">
            <a:xfrm>
              <a:off x="3143240" y="1296468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199" name="Text Box 629"/>
            <p:cNvSpPr txBox="1">
              <a:spLocks noChangeArrowheads="1"/>
            </p:cNvSpPr>
            <p:nvPr/>
          </p:nvSpPr>
          <p:spPr bwMode="auto">
            <a:xfrm>
              <a:off x="3972759" y="1310756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210" name="Text Box 191"/>
            <p:cNvSpPr txBox="1">
              <a:spLocks noChangeAspect="1" noChangeArrowheads="1"/>
            </p:cNvSpPr>
            <p:nvPr/>
          </p:nvSpPr>
          <p:spPr bwMode="auto">
            <a:xfrm>
              <a:off x="3630590" y="1308808"/>
              <a:ext cx="165980" cy="37331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&amp;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2" name="Groupe 351"/>
          <p:cNvGrpSpPr/>
          <p:nvPr/>
        </p:nvGrpSpPr>
        <p:grpSpPr>
          <a:xfrm>
            <a:off x="3217724" y="2828025"/>
            <a:ext cx="1243706" cy="500066"/>
            <a:chOff x="3217724" y="2828025"/>
            <a:chExt cx="1243706" cy="500066"/>
          </a:xfrm>
        </p:grpSpPr>
        <p:cxnSp>
          <p:nvCxnSpPr>
            <p:cNvPr id="200" name="Connecteur droit 199"/>
            <p:cNvCxnSpPr/>
            <p:nvPr/>
          </p:nvCxnSpPr>
          <p:spPr>
            <a:xfrm>
              <a:off x="3461843" y="3077202"/>
              <a:ext cx="684000" cy="1588"/>
            </a:xfrm>
            <a:prstGeom prst="line">
              <a:avLst/>
            </a:prstGeom>
            <a:ln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1" name="Rectangle 200"/>
            <p:cNvSpPr/>
            <p:nvPr/>
          </p:nvSpPr>
          <p:spPr>
            <a:xfrm>
              <a:off x="3646352" y="2828025"/>
              <a:ext cx="285752" cy="50006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2" name="Text Box 616"/>
            <p:cNvSpPr txBox="1">
              <a:spLocks noChangeArrowheads="1"/>
            </p:cNvSpPr>
            <p:nvPr/>
          </p:nvSpPr>
          <p:spPr bwMode="auto">
            <a:xfrm>
              <a:off x="3217724" y="2876555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203" name="Text Box 629"/>
            <p:cNvSpPr txBox="1">
              <a:spLocks noChangeArrowheads="1"/>
            </p:cNvSpPr>
            <p:nvPr/>
          </p:nvSpPr>
          <p:spPr bwMode="auto">
            <a:xfrm>
              <a:off x="4137580" y="2890843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205" name="Ellipse 204"/>
            <p:cNvSpPr>
              <a:spLocks noChangeAspect="1"/>
            </p:cNvSpPr>
            <p:nvPr/>
          </p:nvSpPr>
          <p:spPr>
            <a:xfrm>
              <a:off x="3946734" y="3035024"/>
              <a:ext cx="86400" cy="86400"/>
            </a:xfrm>
            <a:prstGeom prst="ellips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4" name="Text Box 793"/>
            <p:cNvSpPr txBox="1">
              <a:spLocks noChangeAspect="1" noChangeArrowheads="1"/>
            </p:cNvSpPr>
            <p:nvPr/>
          </p:nvSpPr>
          <p:spPr bwMode="auto">
            <a:xfrm>
              <a:off x="3608556" y="2914271"/>
              <a:ext cx="466725" cy="404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 dirty="0">
                  <a:cs typeface="Times New Roman" pitchFamily="18" charset="0"/>
                </a:rPr>
                <a:t>≥1</a:t>
              </a:r>
              <a:endParaRPr lang="fr-FR" sz="1600" dirty="0"/>
            </a:p>
          </p:txBody>
        </p:sp>
      </p:grpSp>
      <p:grpSp>
        <p:nvGrpSpPr>
          <p:cNvPr id="4" name="Groupe 274"/>
          <p:cNvGrpSpPr/>
          <p:nvPr/>
        </p:nvGrpSpPr>
        <p:grpSpPr>
          <a:xfrm>
            <a:off x="4711377" y="3814213"/>
            <a:ext cx="1048763" cy="1347797"/>
            <a:chOff x="2356416" y="1567763"/>
            <a:chExt cx="1048763" cy="1347797"/>
          </a:xfrm>
        </p:grpSpPr>
        <p:sp>
          <p:nvSpPr>
            <p:cNvPr id="276" name="Rectangle 275"/>
            <p:cNvSpPr/>
            <p:nvPr/>
          </p:nvSpPr>
          <p:spPr>
            <a:xfrm>
              <a:off x="2357422" y="1571612"/>
              <a:ext cx="1044000" cy="1342800"/>
            </a:xfrm>
            <a:prstGeom prst="rect">
              <a:avLst/>
            </a:prstGeom>
            <a:ln w="222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500"/>
            </a:p>
          </p:txBody>
        </p:sp>
        <p:cxnSp>
          <p:nvCxnSpPr>
            <p:cNvPr id="277" name="Connecteur droit 276"/>
            <p:cNvCxnSpPr/>
            <p:nvPr/>
          </p:nvCxnSpPr>
          <p:spPr>
            <a:xfrm rot="16200000" flipH="1">
              <a:off x="2029506" y="2241566"/>
              <a:ext cx="1346400" cy="1588"/>
            </a:xfrm>
            <a:prstGeom prst="line">
              <a:avLst/>
            </a:prstGeom>
            <a:ln w="222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8" name="Connecteur droit 277"/>
            <p:cNvCxnSpPr/>
            <p:nvPr/>
          </p:nvCxnSpPr>
          <p:spPr>
            <a:xfrm rot="10800000" flipH="1">
              <a:off x="2356416" y="1828789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9" name="Connecteur droit 278"/>
            <p:cNvCxnSpPr/>
            <p:nvPr/>
          </p:nvCxnSpPr>
          <p:spPr>
            <a:xfrm rot="10800000" flipH="1">
              <a:off x="2356416" y="2113762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6" name="Connecteur droit 285"/>
            <p:cNvCxnSpPr/>
            <p:nvPr/>
          </p:nvCxnSpPr>
          <p:spPr>
            <a:xfrm rot="10800000" flipH="1">
              <a:off x="2361179" y="2664010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7" name="Connecteur droit 286"/>
            <p:cNvCxnSpPr/>
            <p:nvPr/>
          </p:nvCxnSpPr>
          <p:spPr>
            <a:xfrm rot="10800000" flipH="1">
              <a:off x="2361179" y="2384580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8" name="Connecteur droit 287"/>
            <p:cNvCxnSpPr/>
            <p:nvPr/>
          </p:nvCxnSpPr>
          <p:spPr>
            <a:xfrm rot="16200000" flipH="1">
              <a:off x="2389871" y="2240169"/>
              <a:ext cx="1346400" cy="1588"/>
            </a:xfrm>
            <a:prstGeom prst="line">
              <a:avLst/>
            </a:prstGeom>
            <a:ln w="222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0" name="Rectangle 654"/>
          <p:cNvSpPr>
            <a:spLocks noChangeArrowheads="1"/>
          </p:cNvSpPr>
          <p:nvPr/>
        </p:nvSpPr>
        <p:spPr bwMode="auto">
          <a:xfrm>
            <a:off x="5097283" y="4054288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81" name="Rectangle 655"/>
          <p:cNvSpPr>
            <a:spLocks noChangeArrowheads="1"/>
          </p:cNvSpPr>
          <p:nvPr/>
        </p:nvSpPr>
        <p:spPr bwMode="auto">
          <a:xfrm>
            <a:off x="5090182" y="4882579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82" name="Rectangle 656"/>
          <p:cNvSpPr>
            <a:spLocks noChangeArrowheads="1"/>
          </p:cNvSpPr>
          <p:nvPr/>
        </p:nvSpPr>
        <p:spPr bwMode="auto">
          <a:xfrm>
            <a:off x="5091742" y="4339066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84" name="Rectangle 654"/>
          <p:cNvSpPr>
            <a:spLocks noChangeArrowheads="1"/>
          </p:cNvSpPr>
          <p:nvPr/>
        </p:nvSpPr>
        <p:spPr bwMode="auto">
          <a:xfrm>
            <a:off x="5093386" y="3757063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a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85" name="Rectangle 655"/>
          <p:cNvSpPr>
            <a:spLocks noChangeArrowheads="1"/>
          </p:cNvSpPr>
          <p:nvPr/>
        </p:nvSpPr>
        <p:spPr bwMode="auto">
          <a:xfrm>
            <a:off x="5426763" y="3776113"/>
            <a:ext cx="312906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S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89" name="Rectangle 654"/>
          <p:cNvSpPr>
            <a:spLocks noChangeArrowheads="1"/>
          </p:cNvSpPr>
          <p:nvPr/>
        </p:nvSpPr>
        <p:spPr bwMode="auto">
          <a:xfrm>
            <a:off x="4740958" y="3766588"/>
            <a:ext cx="301686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b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90" name="Rectangle 654"/>
          <p:cNvSpPr>
            <a:spLocks noChangeArrowheads="1"/>
          </p:cNvSpPr>
          <p:nvPr/>
        </p:nvSpPr>
        <p:spPr bwMode="auto">
          <a:xfrm>
            <a:off x="5090182" y="4608581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91" name="Rectangle 654"/>
          <p:cNvSpPr>
            <a:spLocks noChangeArrowheads="1"/>
          </p:cNvSpPr>
          <p:nvPr/>
        </p:nvSpPr>
        <p:spPr bwMode="auto">
          <a:xfrm>
            <a:off x="4736196" y="4053509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92" name="Rectangle 654"/>
          <p:cNvSpPr>
            <a:spLocks noChangeArrowheads="1"/>
          </p:cNvSpPr>
          <p:nvPr/>
        </p:nvSpPr>
        <p:spPr bwMode="auto">
          <a:xfrm>
            <a:off x="4726671" y="4337507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93" name="Rectangle 655"/>
          <p:cNvSpPr>
            <a:spLocks noChangeArrowheads="1"/>
          </p:cNvSpPr>
          <p:nvPr/>
        </p:nvSpPr>
        <p:spPr bwMode="auto">
          <a:xfrm>
            <a:off x="4729873" y="4874699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294" name="Rectangle 656"/>
          <p:cNvSpPr>
            <a:spLocks noChangeArrowheads="1"/>
          </p:cNvSpPr>
          <p:nvPr/>
        </p:nvSpPr>
        <p:spPr bwMode="auto">
          <a:xfrm>
            <a:off x="4731433" y="4612175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2622" name="Rectangle 878"/>
          <p:cNvSpPr>
            <a:spLocks noChangeArrowheads="1"/>
          </p:cNvSpPr>
          <p:nvPr/>
        </p:nvSpPr>
        <p:spPr bwMode="auto">
          <a:xfrm>
            <a:off x="5437847" y="4057687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2623" name="Rectangle 879"/>
          <p:cNvSpPr>
            <a:spLocks noChangeArrowheads="1"/>
          </p:cNvSpPr>
          <p:nvPr/>
        </p:nvSpPr>
        <p:spPr bwMode="auto">
          <a:xfrm>
            <a:off x="5445785" y="4349203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2624" name="Rectangle 880"/>
          <p:cNvSpPr>
            <a:spLocks noChangeArrowheads="1"/>
          </p:cNvSpPr>
          <p:nvPr/>
        </p:nvSpPr>
        <p:spPr bwMode="auto">
          <a:xfrm>
            <a:off x="5440243" y="4606406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2625" name="Rectangle 881"/>
          <p:cNvSpPr>
            <a:spLocks noChangeArrowheads="1"/>
          </p:cNvSpPr>
          <p:nvPr/>
        </p:nvSpPr>
        <p:spPr bwMode="auto">
          <a:xfrm>
            <a:off x="5440831" y="4883411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1</a:t>
            </a:r>
          </a:p>
        </p:txBody>
      </p:sp>
      <p:grpSp>
        <p:nvGrpSpPr>
          <p:cNvPr id="5" name="Groupe 294"/>
          <p:cNvGrpSpPr/>
          <p:nvPr/>
        </p:nvGrpSpPr>
        <p:grpSpPr>
          <a:xfrm>
            <a:off x="4711377" y="5322785"/>
            <a:ext cx="1048763" cy="1347797"/>
            <a:chOff x="2356416" y="1567763"/>
            <a:chExt cx="1048763" cy="1347797"/>
          </a:xfrm>
        </p:grpSpPr>
        <p:sp>
          <p:nvSpPr>
            <p:cNvPr id="296" name="Rectangle 295"/>
            <p:cNvSpPr/>
            <p:nvPr/>
          </p:nvSpPr>
          <p:spPr>
            <a:xfrm>
              <a:off x="2357422" y="1571612"/>
              <a:ext cx="1044000" cy="1342800"/>
            </a:xfrm>
            <a:prstGeom prst="rect">
              <a:avLst/>
            </a:prstGeom>
            <a:ln w="222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500"/>
            </a:p>
          </p:txBody>
        </p:sp>
        <p:cxnSp>
          <p:nvCxnSpPr>
            <p:cNvPr id="297" name="Connecteur droit 296"/>
            <p:cNvCxnSpPr/>
            <p:nvPr/>
          </p:nvCxnSpPr>
          <p:spPr>
            <a:xfrm rot="16200000" flipH="1">
              <a:off x="2029506" y="2241566"/>
              <a:ext cx="1346400" cy="1588"/>
            </a:xfrm>
            <a:prstGeom prst="line">
              <a:avLst/>
            </a:prstGeom>
            <a:ln w="222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8" name="Connecteur droit 297"/>
            <p:cNvCxnSpPr/>
            <p:nvPr/>
          </p:nvCxnSpPr>
          <p:spPr>
            <a:xfrm rot="10800000" flipH="1">
              <a:off x="2356416" y="1828789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9" name="Connecteur droit 298"/>
            <p:cNvCxnSpPr/>
            <p:nvPr/>
          </p:nvCxnSpPr>
          <p:spPr>
            <a:xfrm rot="10800000" flipH="1">
              <a:off x="2356416" y="2113762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0" name="Connecteur droit 299"/>
            <p:cNvCxnSpPr/>
            <p:nvPr/>
          </p:nvCxnSpPr>
          <p:spPr>
            <a:xfrm rot="10800000" flipH="1">
              <a:off x="2361179" y="2664010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1" name="Connecteur droit 300"/>
            <p:cNvCxnSpPr/>
            <p:nvPr/>
          </p:nvCxnSpPr>
          <p:spPr>
            <a:xfrm rot="10800000" flipH="1">
              <a:off x="2361179" y="2384580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2" name="Connecteur droit 301"/>
            <p:cNvCxnSpPr/>
            <p:nvPr/>
          </p:nvCxnSpPr>
          <p:spPr>
            <a:xfrm rot="16200000" flipH="1">
              <a:off x="2389871" y="2240169"/>
              <a:ext cx="1346400" cy="1588"/>
            </a:xfrm>
            <a:prstGeom prst="line">
              <a:avLst/>
            </a:prstGeom>
            <a:ln w="222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3" name="Rectangle 654"/>
          <p:cNvSpPr>
            <a:spLocks noChangeArrowheads="1"/>
          </p:cNvSpPr>
          <p:nvPr/>
        </p:nvSpPr>
        <p:spPr bwMode="auto">
          <a:xfrm>
            <a:off x="5097283" y="5562860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04" name="Rectangle 655"/>
          <p:cNvSpPr>
            <a:spLocks noChangeArrowheads="1"/>
          </p:cNvSpPr>
          <p:nvPr/>
        </p:nvSpPr>
        <p:spPr bwMode="auto">
          <a:xfrm>
            <a:off x="5090182" y="6391151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05" name="Rectangle 656"/>
          <p:cNvSpPr>
            <a:spLocks noChangeArrowheads="1"/>
          </p:cNvSpPr>
          <p:nvPr/>
        </p:nvSpPr>
        <p:spPr bwMode="auto">
          <a:xfrm>
            <a:off x="5091742" y="5847638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06" name="Rectangle 654"/>
          <p:cNvSpPr>
            <a:spLocks noChangeArrowheads="1"/>
          </p:cNvSpPr>
          <p:nvPr/>
        </p:nvSpPr>
        <p:spPr bwMode="auto">
          <a:xfrm>
            <a:off x="5093386" y="5265635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a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07" name="Rectangle 655"/>
          <p:cNvSpPr>
            <a:spLocks noChangeArrowheads="1"/>
          </p:cNvSpPr>
          <p:nvPr/>
        </p:nvSpPr>
        <p:spPr bwMode="auto">
          <a:xfrm>
            <a:off x="5426763" y="5284685"/>
            <a:ext cx="312906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S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08" name="Rectangle 654"/>
          <p:cNvSpPr>
            <a:spLocks noChangeArrowheads="1"/>
          </p:cNvSpPr>
          <p:nvPr/>
        </p:nvSpPr>
        <p:spPr bwMode="auto">
          <a:xfrm>
            <a:off x="4740958" y="5275160"/>
            <a:ext cx="301686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b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09" name="Rectangle 654"/>
          <p:cNvSpPr>
            <a:spLocks noChangeArrowheads="1"/>
          </p:cNvSpPr>
          <p:nvPr/>
        </p:nvSpPr>
        <p:spPr bwMode="auto">
          <a:xfrm>
            <a:off x="5090182" y="6111806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10" name="Rectangle 654"/>
          <p:cNvSpPr>
            <a:spLocks noChangeArrowheads="1"/>
          </p:cNvSpPr>
          <p:nvPr/>
        </p:nvSpPr>
        <p:spPr bwMode="auto">
          <a:xfrm>
            <a:off x="4736196" y="5562081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11" name="Rectangle 654"/>
          <p:cNvSpPr>
            <a:spLocks noChangeArrowheads="1"/>
          </p:cNvSpPr>
          <p:nvPr/>
        </p:nvSpPr>
        <p:spPr bwMode="auto">
          <a:xfrm>
            <a:off x="4726671" y="5846079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12" name="Rectangle 655"/>
          <p:cNvSpPr>
            <a:spLocks noChangeArrowheads="1"/>
          </p:cNvSpPr>
          <p:nvPr/>
        </p:nvSpPr>
        <p:spPr bwMode="auto">
          <a:xfrm>
            <a:off x="4729873" y="6383271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13" name="Rectangle 656"/>
          <p:cNvSpPr>
            <a:spLocks noChangeArrowheads="1"/>
          </p:cNvSpPr>
          <p:nvPr/>
        </p:nvSpPr>
        <p:spPr bwMode="auto">
          <a:xfrm>
            <a:off x="4731433" y="6120747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14" name="Rectangle 878"/>
          <p:cNvSpPr>
            <a:spLocks noChangeArrowheads="1"/>
          </p:cNvSpPr>
          <p:nvPr/>
        </p:nvSpPr>
        <p:spPr bwMode="auto">
          <a:xfrm>
            <a:off x="5437847" y="5560912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15" name="Rectangle 879"/>
          <p:cNvSpPr>
            <a:spLocks noChangeArrowheads="1"/>
          </p:cNvSpPr>
          <p:nvPr/>
        </p:nvSpPr>
        <p:spPr bwMode="auto">
          <a:xfrm>
            <a:off x="5445785" y="5852428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0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16" name="Rectangle 880"/>
          <p:cNvSpPr>
            <a:spLocks noChangeArrowheads="1"/>
          </p:cNvSpPr>
          <p:nvPr/>
        </p:nvSpPr>
        <p:spPr bwMode="auto">
          <a:xfrm>
            <a:off x="5440243" y="6114978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0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17" name="Rectangle 881"/>
          <p:cNvSpPr>
            <a:spLocks noChangeArrowheads="1"/>
          </p:cNvSpPr>
          <p:nvPr/>
        </p:nvSpPr>
        <p:spPr bwMode="auto">
          <a:xfrm>
            <a:off x="5440831" y="6391983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1</a:t>
            </a:r>
          </a:p>
        </p:txBody>
      </p:sp>
      <p:grpSp>
        <p:nvGrpSpPr>
          <p:cNvPr id="365" name="Groupe 364"/>
          <p:cNvGrpSpPr/>
          <p:nvPr/>
        </p:nvGrpSpPr>
        <p:grpSpPr>
          <a:xfrm>
            <a:off x="253156" y="172290"/>
            <a:ext cx="8761648" cy="6556506"/>
            <a:chOff x="253156" y="172290"/>
            <a:chExt cx="8761648" cy="6556506"/>
          </a:xfrm>
        </p:grpSpPr>
        <p:sp>
          <p:nvSpPr>
            <p:cNvPr id="318" name="Rectangle 317"/>
            <p:cNvSpPr/>
            <p:nvPr/>
          </p:nvSpPr>
          <p:spPr>
            <a:xfrm>
              <a:off x="253156" y="174446"/>
              <a:ext cx="8748000" cy="6552000"/>
            </a:xfrm>
            <a:prstGeom prst="rect">
              <a:avLst/>
            </a:prstGeom>
            <a:noFill/>
            <a:ln w="158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20" name="Connecteur droit 319"/>
            <p:cNvCxnSpPr/>
            <p:nvPr/>
          </p:nvCxnSpPr>
          <p:spPr>
            <a:xfrm>
              <a:off x="254188" y="2214554"/>
              <a:ext cx="874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1" name="Connecteur droit 320"/>
            <p:cNvCxnSpPr/>
            <p:nvPr/>
          </p:nvCxnSpPr>
          <p:spPr>
            <a:xfrm>
              <a:off x="253156" y="3754658"/>
              <a:ext cx="874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2" name="Connecteur droit 321"/>
            <p:cNvCxnSpPr/>
            <p:nvPr/>
          </p:nvCxnSpPr>
          <p:spPr>
            <a:xfrm>
              <a:off x="254188" y="5254856"/>
              <a:ext cx="874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4" name="Connecteur droit 323"/>
            <p:cNvCxnSpPr/>
            <p:nvPr/>
          </p:nvCxnSpPr>
          <p:spPr>
            <a:xfrm rot="5400000">
              <a:off x="-1718246" y="3442096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8" name="Connecteur droit 207"/>
            <p:cNvCxnSpPr/>
            <p:nvPr/>
          </p:nvCxnSpPr>
          <p:spPr>
            <a:xfrm rot="5400000">
              <a:off x="-271031" y="3443754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1" name="Connecteur droit 210"/>
            <p:cNvCxnSpPr/>
            <p:nvPr/>
          </p:nvCxnSpPr>
          <p:spPr>
            <a:xfrm rot="5400000">
              <a:off x="1256464" y="3456800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1" name="Connecteur droit 220"/>
            <p:cNvCxnSpPr/>
            <p:nvPr/>
          </p:nvCxnSpPr>
          <p:spPr>
            <a:xfrm rot="5400000">
              <a:off x="2717306" y="3454204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6" name="Connecteur droit 225"/>
            <p:cNvCxnSpPr/>
            <p:nvPr/>
          </p:nvCxnSpPr>
          <p:spPr>
            <a:xfrm rot="5400000">
              <a:off x="3945400" y="3457402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8" name="Connecteur droit 227"/>
            <p:cNvCxnSpPr/>
            <p:nvPr/>
          </p:nvCxnSpPr>
          <p:spPr>
            <a:xfrm>
              <a:off x="266804" y="673412"/>
              <a:ext cx="874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0" name="Rectangle 232"/>
          <p:cNvSpPr>
            <a:spLocks noChangeArrowheads="1"/>
          </p:cNvSpPr>
          <p:nvPr/>
        </p:nvSpPr>
        <p:spPr bwMode="auto">
          <a:xfrm>
            <a:off x="314295" y="1068487"/>
            <a:ext cx="1328747" cy="9159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 </a:t>
            </a:r>
            <a:r>
              <a:rPr lang="ar-SA" b="1" dirty="0" smtClean="0">
                <a:solidFill>
                  <a:schemeClr val="tx1"/>
                </a:solidFill>
                <a:cs typeface="Arabic Transparent" pitchFamily="2" charset="-78"/>
              </a:rPr>
              <a:t>نفي  </a:t>
            </a:r>
            <a:r>
              <a:rPr lang="ar-SA" b="1" dirty="0" err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</a:t>
            </a:r>
            <a:endParaRPr lang="fr-FR" dirty="0">
              <a:solidFill>
                <a:schemeClr val="tx1"/>
              </a:solidFill>
              <a:cs typeface="Arabic Transparent" pitchFamily="2" charset="-78"/>
            </a:endParaRPr>
          </a:p>
          <a:p>
            <a:r>
              <a:rPr lang="fr-FR" b="1" dirty="0">
                <a:solidFill>
                  <a:schemeClr val="tx1"/>
                </a:solidFill>
              </a:rPr>
              <a:t>NAND</a:t>
            </a:r>
            <a:endParaRPr lang="fr-FR" dirty="0">
              <a:solidFill>
                <a:schemeClr val="tx1"/>
              </a:solidFill>
            </a:endParaRPr>
          </a:p>
          <a:p>
            <a:pPr eaLnBrk="0" hangingPunct="0"/>
            <a:endParaRPr lang="fr-FR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231" name="Rectangle 239"/>
          <p:cNvSpPr>
            <a:spLocks noChangeArrowheads="1"/>
          </p:cNvSpPr>
          <p:nvPr/>
        </p:nvSpPr>
        <p:spPr bwMode="auto">
          <a:xfrm>
            <a:off x="366691" y="2655889"/>
            <a:ext cx="1062037" cy="9159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 </a:t>
            </a:r>
            <a:r>
              <a:rPr lang="ar-SA" b="1" dirty="0" smtClean="0">
                <a:solidFill>
                  <a:schemeClr val="tx1"/>
                </a:solidFill>
                <a:cs typeface="Arabic Transparent" pitchFamily="2" charset="-78"/>
              </a:rPr>
              <a:t>نفي أو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"</a:t>
            </a:r>
            <a:r>
              <a:rPr lang="ar-SA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fr-FR" dirty="0">
              <a:solidFill>
                <a:schemeClr val="tx1"/>
              </a:solidFill>
              <a:cs typeface="Arabic Transparent" pitchFamily="2" charset="-78"/>
            </a:endParaRPr>
          </a:p>
          <a:p>
            <a:r>
              <a:rPr lang="fr-FR" b="1" dirty="0">
                <a:solidFill>
                  <a:schemeClr val="tx1"/>
                </a:solidFill>
              </a:rPr>
              <a:t>NOR</a:t>
            </a:r>
            <a:endParaRPr lang="fr-FR" dirty="0">
              <a:solidFill>
                <a:schemeClr val="tx1"/>
              </a:solidFill>
            </a:endParaRPr>
          </a:p>
          <a:p>
            <a:pPr eaLnBrk="0" hangingPunct="0"/>
            <a:endParaRPr lang="fr-FR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232" name="Rectangle 246"/>
          <p:cNvSpPr>
            <a:spLocks noChangeArrowheads="1"/>
          </p:cNvSpPr>
          <p:nvPr/>
        </p:nvSpPr>
        <p:spPr bwMode="auto">
          <a:xfrm>
            <a:off x="35596" y="4163778"/>
            <a:ext cx="1571636" cy="113877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/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 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أو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الاستبعادي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"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endParaRPr lang="fr-FR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ctr" eaLnBrk="0" hangingPunct="0"/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ET EXCLU</a:t>
            </a:r>
            <a:endParaRPr lang="fr-FR" sz="16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ctr" eaLnBrk="0" hangingPunct="0"/>
            <a:r>
              <a:rPr lang="fr-FR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XOR</a:t>
            </a:r>
            <a:endParaRPr lang="fr-FR" sz="1600" dirty="0">
              <a:solidFill>
                <a:schemeClr val="tx1"/>
              </a:solidFill>
              <a:cs typeface="Times New Roman" pitchFamily="18" charset="0"/>
            </a:endParaRPr>
          </a:p>
          <a:p>
            <a:pPr algn="ctr" eaLnBrk="0" hangingPunct="0"/>
            <a:endParaRPr lang="fr-FR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233" name="Rectangle 1301"/>
          <p:cNvSpPr>
            <a:spLocks noChangeArrowheads="1"/>
          </p:cNvSpPr>
          <p:nvPr/>
        </p:nvSpPr>
        <p:spPr bwMode="auto">
          <a:xfrm>
            <a:off x="142844" y="5504937"/>
            <a:ext cx="1385897" cy="113877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/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لا أو </a:t>
            </a:r>
            <a:r>
              <a:rPr lang="ar-SA" b="1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الاستبعادي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"</a:t>
            </a:r>
            <a:endParaRPr lang="fr-FR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/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OU EXCLU</a:t>
            </a:r>
            <a:endParaRPr lang="fr-FR" sz="16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/>
            <a:r>
              <a:rPr lang="fr-FR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NXOR</a:t>
            </a:r>
            <a:endParaRPr lang="fr-FR" sz="16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339" name="Groupe 338"/>
          <p:cNvGrpSpPr/>
          <p:nvPr/>
        </p:nvGrpSpPr>
        <p:grpSpPr>
          <a:xfrm>
            <a:off x="1819915" y="1288735"/>
            <a:ext cx="873931" cy="324000"/>
            <a:chOff x="1778971" y="1288735"/>
            <a:chExt cx="873931" cy="324000"/>
          </a:xfrm>
        </p:grpSpPr>
        <p:cxnSp>
          <p:nvCxnSpPr>
            <p:cNvPr id="186" name="Connecteur droit 185"/>
            <p:cNvCxnSpPr/>
            <p:nvPr/>
          </p:nvCxnSpPr>
          <p:spPr>
            <a:xfrm rot="10800000">
              <a:off x="1778971" y="1342589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8" name="Connecteur droit 187"/>
            <p:cNvCxnSpPr/>
            <p:nvPr/>
          </p:nvCxnSpPr>
          <p:spPr>
            <a:xfrm rot="10800000">
              <a:off x="1791782" y="1562730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8" name="Connecteur droit 177"/>
            <p:cNvCxnSpPr/>
            <p:nvPr/>
          </p:nvCxnSpPr>
          <p:spPr>
            <a:xfrm rot="10800000">
              <a:off x="2436902" y="1457592"/>
              <a:ext cx="216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4" name="Organigramme : Délai 183"/>
            <p:cNvSpPr>
              <a:spLocks noChangeAspect="1"/>
            </p:cNvSpPr>
            <p:nvPr/>
          </p:nvSpPr>
          <p:spPr>
            <a:xfrm>
              <a:off x="2065284" y="1288735"/>
              <a:ext cx="324000" cy="324000"/>
            </a:xfrm>
            <a:prstGeom prst="flowChartDelay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4" name="Ellipse 233"/>
            <p:cNvSpPr>
              <a:spLocks noChangeAspect="1"/>
            </p:cNvSpPr>
            <p:nvPr/>
          </p:nvSpPr>
          <p:spPr>
            <a:xfrm>
              <a:off x="2409404" y="1406221"/>
              <a:ext cx="108000" cy="108000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41" name="Groupe 340"/>
          <p:cNvGrpSpPr/>
          <p:nvPr/>
        </p:nvGrpSpPr>
        <p:grpSpPr>
          <a:xfrm>
            <a:off x="1834853" y="2933074"/>
            <a:ext cx="820081" cy="360000"/>
            <a:chOff x="1793909" y="2933074"/>
            <a:chExt cx="820081" cy="360000"/>
          </a:xfrm>
        </p:grpSpPr>
        <p:cxnSp>
          <p:nvCxnSpPr>
            <p:cNvPr id="190" name="Connecteur droit 189"/>
            <p:cNvCxnSpPr/>
            <p:nvPr/>
          </p:nvCxnSpPr>
          <p:spPr>
            <a:xfrm rot="10800000">
              <a:off x="1793909" y="3001558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Connecteur droit 190"/>
            <p:cNvCxnSpPr/>
            <p:nvPr/>
          </p:nvCxnSpPr>
          <p:spPr>
            <a:xfrm rot="10800000">
              <a:off x="1806720" y="3236329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2" name="Connecteur droit 191"/>
            <p:cNvCxnSpPr/>
            <p:nvPr/>
          </p:nvCxnSpPr>
          <p:spPr>
            <a:xfrm rot="10800000">
              <a:off x="2397990" y="3112301"/>
              <a:ext cx="216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4" name="Lune 193"/>
            <p:cNvSpPr/>
            <p:nvPr/>
          </p:nvSpPr>
          <p:spPr>
            <a:xfrm rot="10800000">
              <a:off x="2099295" y="2933074"/>
              <a:ext cx="288000" cy="360000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5" name="Ellipse 234"/>
            <p:cNvSpPr>
              <a:spLocks noChangeAspect="1"/>
            </p:cNvSpPr>
            <p:nvPr/>
          </p:nvSpPr>
          <p:spPr>
            <a:xfrm>
              <a:off x="2399676" y="3058675"/>
              <a:ext cx="108000" cy="108000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6" name="Text Box 859"/>
          <p:cNvSpPr txBox="1">
            <a:spLocks noChangeArrowheads="1"/>
          </p:cNvSpPr>
          <p:nvPr/>
        </p:nvSpPr>
        <p:spPr bwMode="auto">
          <a:xfrm>
            <a:off x="1576319" y="5682277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a</a:t>
            </a:r>
          </a:p>
        </p:txBody>
      </p:sp>
      <p:sp>
        <p:nvSpPr>
          <p:cNvPr id="238" name="Text Box 860"/>
          <p:cNvSpPr txBox="1">
            <a:spLocks noChangeArrowheads="1"/>
          </p:cNvSpPr>
          <p:nvPr/>
        </p:nvSpPr>
        <p:spPr bwMode="auto">
          <a:xfrm>
            <a:off x="2681417" y="5810865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S</a:t>
            </a:r>
          </a:p>
        </p:txBody>
      </p:sp>
      <p:sp>
        <p:nvSpPr>
          <p:cNvPr id="239" name="Text Box 861"/>
          <p:cNvSpPr txBox="1">
            <a:spLocks noChangeArrowheads="1"/>
          </p:cNvSpPr>
          <p:nvPr/>
        </p:nvSpPr>
        <p:spPr bwMode="auto">
          <a:xfrm>
            <a:off x="1575977" y="5909787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b</a:t>
            </a:r>
          </a:p>
        </p:txBody>
      </p:sp>
      <p:grpSp>
        <p:nvGrpSpPr>
          <p:cNvPr id="367" name="Groupe 366"/>
          <p:cNvGrpSpPr/>
          <p:nvPr/>
        </p:nvGrpSpPr>
        <p:grpSpPr>
          <a:xfrm>
            <a:off x="1535189" y="5642552"/>
            <a:ext cx="1208078" cy="684000"/>
            <a:chOff x="1535189" y="5642552"/>
            <a:chExt cx="1208078" cy="684000"/>
          </a:xfrm>
        </p:grpSpPr>
        <p:grpSp>
          <p:nvGrpSpPr>
            <p:cNvPr id="346" name="Groupe 345"/>
            <p:cNvGrpSpPr/>
            <p:nvPr/>
          </p:nvGrpSpPr>
          <p:grpSpPr>
            <a:xfrm>
              <a:off x="1858090" y="5809142"/>
              <a:ext cx="885177" cy="360000"/>
              <a:chOff x="1817146" y="5809142"/>
              <a:chExt cx="885177" cy="360000"/>
            </a:xfrm>
          </p:grpSpPr>
          <p:cxnSp>
            <p:nvCxnSpPr>
              <p:cNvPr id="242" name="Connecteur droit 241"/>
              <p:cNvCxnSpPr/>
              <p:nvPr/>
            </p:nvCxnSpPr>
            <p:spPr>
              <a:xfrm rot="10800000">
                <a:off x="1820842" y="5877626"/>
                <a:ext cx="324000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3" name="Connecteur droit 242"/>
              <p:cNvCxnSpPr/>
              <p:nvPr/>
            </p:nvCxnSpPr>
            <p:spPr>
              <a:xfrm rot="10800000">
                <a:off x="1817146" y="6112397"/>
                <a:ext cx="324000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4" name="Connecteur droit 243"/>
              <p:cNvCxnSpPr/>
              <p:nvPr/>
            </p:nvCxnSpPr>
            <p:spPr>
              <a:xfrm rot="10800000">
                <a:off x="2486323" y="5994006"/>
                <a:ext cx="216000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5" name="Lune 244"/>
              <p:cNvSpPr/>
              <p:nvPr/>
            </p:nvSpPr>
            <p:spPr>
              <a:xfrm rot="10800000">
                <a:off x="2187628" y="5809142"/>
                <a:ext cx="288000" cy="360000"/>
              </a:xfrm>
              <a:prstGeom prst="moon">
                <a:avLst>
                  <a:gd name="adj" fmla="val 875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46" name="Ellipse 245"/>
              <p:cNvSpPr>
                <a:spLocks noChangeAspect="1"/>
              </p:cNvSpPr>
              <p:nvPr/>
            </p:nvSpPr>
            <p:spPr>
              <a:xfrm>
                <a:off x="2488009" y="5934743"/>
                <a:ext cx="108000" cy="108000"/>
              </a:xfrm>
              <a:prstGeom prst="ellipse">
                <a:avLst/>
              </a:pr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48" name="Arc 247"/>
            <p:cNvSpPr>
              <a:spLocks noChangeAspect="1"/>
            </p:cNvSpPr>
            <p:nvPr/>
          </p:nvSpPr>
          <p:spPr>
            <a:xfrm rot="3180000">
              <a:off x="1535189" y="5642552"/>
              <a:ext cx="684000" cy="684000"/>
            </a:xfrm>
            <a:prstGeom prst="arc">
              <a:avLst>
                <a:gd name="adj1" fmla="val 16536007"/>
                <a:gd name="adj2" fmla="val 20355605"/>
              </a:avLst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9" name="Text Box 859"/>
          <p:cNvSpPr txBox="1">
            <a:spLocks noChangeArrowheads="1"/>
          </p:cNvSpPr>
          <p:nvPr/>
        </p:nvSpPr>
        <p:spPr bwMode="auto">
          <a:xfrm>
            <a:off x="1603237" y="4179500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a</a:t>
            </a:r>
          </a:p>
        </p:txBody>
      </p:sp>
      <p:sp>
        <p:nvSpPr>
          <p:cNvPr id="250" name="Text Box 860"/>
          <p:cNvSpPr txBox="1">
            <a:spLocks noChangeArrowheads="1"/>
          </p:cNvSpPr>
          <p:nvPr/>
        </p:nvSpPr>
        <p:spPr bwMode="auto">
          <a:xfrm>
            <a:off x="2630676" y="4314494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S</a:t>
            </a:r>
          </a:p>
        </p:txBody>
      </p:sp>
      <p:sp>
        <p:nvSpPr>
          <p:cNvPr id="251" name="Text Box 861"/>
          <p:cNvSpPr txBox="1">
            <a:spLocks noChangeArrowheads="1"/>
          </p:cNvSpPr>
          <p:nvPr/>
        </p:nvSpPr>
        <p:spPr bwMode="auto">
          <a:xfrm>
            <a:off x="1602895" y="4407010"/>
            <a:ext cx="323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0000FF"/>
                </a:solidFill>
              </a:rPr>
              <a:t>b</a:t>
            </a:r>
          </a:p>
        </p:txBody>
      </p:sp>
      <p:grpSp>
        <p:nvGrpSpPr>
          <p:cNvPr id="366" name="Groupe 365"/>
          <p:cNvGrpSpPr/>
          <p:nvPr/>
        </p:nvGrpSpPr>
        <p:grpSpPr>
          <a:xfrm>
            <a:off x="1562107" y="4139775"/>
            <a:ext cx="1111450" cy="684000"/>
            <a:chOff x="1562107" y="4139775"/>
            <a:chExt cx="1111450" cy="684000"/>
          </a:xfrm>
        </p:grpSpPr>
        <p:grpSp>
          <p:nvGrpSpPr>
            <p:cNvPr id="342" name="Groupe 341"/>
            <p:cNvGrpSpPr/>
            <p:nvPr/>
          </p:nvGrpSpPr>
          <p:grpSpPr>
            <a:xfrm>
              <a:off x="1885008" y="4306365"/>
              <a:ext cx="788549" cy="360000"/>
              <a:chOff x="1844064" y="4306365"/>
              <a:chExt cx="788549" cy="360000"/>
            </a:xfrm>
          </p:grpSpPr>
          <p:cxnSp>
            <p:nvCxnSpPr>
              <p:cNvPr id="252" name="Connecteur droit 251"/>
              <p:cNvCxnSpPr/>
              <p:nvPr/>
            </p:nvCxnSpPr>
            <p:spPr>
              <a:xfrm rot="10800000">
                <a:off x="1847760" y="4374849"/>
                <a:ext cx="324000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3" name="Connecteur droit 252"/>
              <p:cNvCxnSpPr/>
              <p:nvPr/>
            </p:nvCxnSpPr>
            <p:spPr>
              <a:xfrm rot="10800000">
                <a:off x="1844064" y="4609620"/>
                <a:ext cx="324000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4" name="Connecteur droit 253"/>
              <p:cNvCxnSpPr/>
              <p:nvPr/>
            </p:nvCxnSpPr>
            <p:spPr>
              <a:xfrm rot="10800000">
                <a:off x="2452613" y="4491229"/>
                <a:ext cx="180000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5" name="Lune 254"/>
              <p:cNvSpPr/>
              <p:nvPr/>
            </p:nvSpPr>
            <p:spPr>
              <a:xfrm rot="10800000">
                <a:off x="2214546" y="4306365"/>
                <a:ext cx="288000" cy="360000"/>
              </a:xfrm>
              <a:prstGeom prst="moon">
                <a:avLst>
                  <a:gd name="adj" fmla="val 875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57" name="Arc 256"/>
            <p:cNvSpPr>
              <a:spLocks noChangeAspect="1"/>
            </p:cNvSpPr>
            <p:nvPr/>
          </p:nvSpPr>
          <p:spPr>
            <a:xfrm rot="3180000">
              <a:off x="1562107" y="4139775"/>
              <a:ext cx="684000" cy="684000"/>
            </a:xfrm>
            <a:prstGeom prst="arc">
              <a:avLst>
                <a:gd name="adj1" fmla="val 16536007"/>
                <a:gd name="adj2" fmla="val 20355605"/>
              </a:avLst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53" name="Groupe 352"/>
          <p:cNvGrpSpPr/>
          <p:nvPr/>
        </p:nvGrpSpPr>
        <p:grpSpPr>
          <a:xfrm>
            <a:off x="3208662" y="4220550"/>
            <a:ext cx="1257895" cy="637210"/>
            <a:chOff x="3208662" y="4220550"/>
            <a:chExt cx="1257895" cy="637210"/>
          </a:xfrm>
        </p:grpSpPr>
        <p:cxnSp>
          <p:nvCxnSpPr>
            <p:cNvPr id="214" name="Connecteur droit 213"/>
            <p:cNvCxnSpPr/>
            <p:nvPr/>
          </p:nvCxnSpPr>
          <p:spPr>
            <a:xfrm rot="10800000">
              <a:off x="3449868" y="4415899"/>
              <a:ext cx="32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5" name="Connecteur droit 214"/>
            <p:cNvCxnSpPr/>
            <p:nvPr/>
          </p:nvCxnSpPr>
          <p:spPr>
            <a:xfrm rot="10800000">
              <a:off x="3462679" y="4694560"/>
              <a:ext cx="32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Connecteur droit 205"/>
            <p:cNvCxnSpPr/>
            <p:nvPr/>
          </p:nvCxnSpPr>
          <p:spPr>
            <a:xfrm>
              <a:off x="3714194" y="4551460"/>
              <a:ext cx="432000" cy="1588"/>
            </a:xfrm>
            <a:prstGeom prst="line">
              <a:avLst/>
            </a:prstGeom>
            <a:ln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7" name="Rectangle 206"/>
            <p:cNvSpPr/>
            <p:nvPr/>
          </p:nvSpPr>
          <p:spPr>
            <a:xfrm>
              <a:off x="3646128" y="4302283"/>
              <a:ext cx="360000" cy="50006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9" name="Text Box 629"/>
            <p:cNvSpPr txBox="1">
              <a:spLocks noChangeArrowheads="1"/>
            </p:cNvSpPr>
            <p:nvPr/>
          </p:nvSpPr>
          <p:spPr bwMode="auto">
            <a:xfrm>
              <a:off x="4142707" y="4394361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212" name="Text Box 859"/>
            <p:cNvSpPr txBox="1">
              <a:spLocks noChangeArrowheads="1"/>
            </p:cNvSpPr>
            <p:nvPr/>
          </p:nvSpPr>
          <p:spPr bwMode="auto">
            <a:xfrm>
              <a:off x="3215977" y="4220550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213" name="Text Box 861"/>
            <p:cNvSpPr txBox="1">
              <a:spLocks noChangeArrowheads="1"/>
            </p:cNvSpPr>
            <p:nvPr/>
          </p:nvSpPr>
          <p:spPr bwMode="auto">
            <a:xfrm>
              <a:off x="3208662" y="4521210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FF"/>
                  </a:solidFill>
                </a:rPr>
                <a:t>b</a:t>
              </a:r>
            </a:p>
          </p:txBody>
        </p:sp>
        <p:sp>
          <p:nvSpPr>
            <p:cNvPr id="258" name="Text Box 793"/>
            <p:cNvSpPr txBox="1">
              <a:spLocks noChangeAspect="1" noChangeArrowheads="1"/>
            </p:cNvSpPr>
            <p:nvPr/>
          </p:nvSpPr>
          <p:spPr bwMode="auto">
            <a:xfrm>
              <a:off x="3630277" y="4409382"/>
              <a:ext cx="466725" cy="404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 dirty="0" smtClean="0">
                  <a:cs typeface="Times New Roman" pitchFamily="18" charset="0"/>
                </a:rPr>
                <a:t>=1</a:t>
              </a:r>
              <a:endParaRPr lang="fr-FR" sz="1600" dirty="0"/>
            </a:p>
          </p:txBody>
        </p:sp>
      </p:grpSp>
      <p:grpSp>
        <p:nvGrpSpPr>
          <p:cNvPr id="354" name="Groupe 353"/>
          <p:cNvGrpSpPr/>
          <p:nvPr/>
        </p:nvGrpSpPr>
        <p:grpSpPr>
          <a:xfrm>
            <a:off x="3121295" y="5609127"/>
            <a:ext cx="1252544" cy="637210"/>
            <a:chOff x="3121295" y="5609127"/>
            <a:chExt cx="1252544" cy="637210"/>
          </a:xfrm>
        </p:grpSpPr>
        <p:cxnSp>
          <p:nvCxnSpPr>
            <p:cNvPr id="216" name="Connecteur droit 215"/>
            <p:cNvCxnSpPr/>
            <p:nvPr/>
          </p:nvCxnSpPr>
          <p:spPr>
            <a:xfrm rot="10800000">
              <a:off x="3362501" y="5804476"/>
              <a:ext cx="32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7" name="Connecteur droit 216"/>
            <p:cNvCxnSpPr/>
            <p:nvPr/>
          </p:nvCxnSpPr>
          <p:spPr>
            <a:xfrm rot="10800000">
              <a:off x="3375312" y="6083137"/>
              <a:ext cx="32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8" name="Connecteur droit 217"/>
            <p:cNvCxnSpPr/>
            <p:nvPr/>
          </p:nvCxnSpPr>
          <p:spPr>
            <a:xfrm>
              <a:off x="3626827" y="5940037"/>
              <a:ext cx="432000" cy="1588"/>
            </a:xfrm>
            <a:prstGeom prst="line">
              <a:avLst/>
            </a:prstGeom>
            <a:ln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9" name="Rectangle 218"/>
            <p:cNvSpPr/>
            <p:nvPr/>
          </p:nvSpPr>
          <p:spPr>
            <a:xfrm>
              <a:off x="3538528" y="5690860"/>
              <a:ext cx="360000" cy="50006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endParaRPr lang="fr-FR" sz="1600" dirty="0">
                <a:solidFill>
                  <a:srgbClr val="0000FF"/>
                </a:solidFill>
              </a:endParaRPr>
            </a:p>
          </p:txBody>
        </p:sp>
        <p:sp>
          <p:nvSpPr>
            <p:cNvPr id="220" name="Text Box 629"/>
            <p:cNvSpPr txBox="1">
              <a:spLocks noChangeArrowheads="1"/>
            </p:cNvSpPr>
            <p:nvPr/>
          </p:nvSpPr>
          <p:spPr bwMode="auto">
            <a:xfrm>
              <a:off x="4049989" y="5768308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222" name="Text Box 859"/>
            <p:cNvSpPr txBox="1">
              <a:spLocks noChangeArrowheads="1"/>
            </p:cNvSpPr>
            <p:nvPr/>
          </p:nvSpPr>
          <p:spPr bwMode="auto">
            <a:xfrm>
              <a:off x="3128610" y="5609127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223" name="Text Box 861"/>
            <p:cNvSpPr txBox="1">
              <a:spLocks noChangeArrowheads="1"/>
            </p:cNvSpPr>
            <p:nvPr/>
          </p:nvSpPr>
          <p:spPr bwMode="auto">
            <a:xfrm>
              <a:off x="3121295" y="5909787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FF"/>
                  </a:solidFill>
                </a:rPr>
                <a:t>b</a:t>
              </a:r>
            </a:p>
          </p:txBody>
        </p:sp>
        <p:sp>
          <p:nvSpPr>
            <p:cNvPr id="260" name="Text Box 793"/>
            <p:cNvSpPr txBox="1">
              <a:spLocks noChangeAspect="1" noChangeArrowheads="1"/>
            </p:cNvSpPr>
            <p:nvPr/>
          </p:nvSpPr>
          <p:spPr bwMode="auto">
            <a:xfrm>
              <a:off x="3510783" y="5787268"/>
              <a:ext cx="466725" cy="404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 dirty="0" smtClean="0">
                  <a:cs typeface="Times New Roman" pitchFamily="18" charset="0"/>
                </a:rPr>
                <a:t>=1</a:t>
              </a:r>
              <a:endParaRPr lang="fr-FR" sz="1600" dirty="0"/>
            </a:p>
          </p:txBody>
        </p:sp>
      </p:grpSp>
      <p:grpSp>
        <p:nvGrpSpPr>
          <p:cNvPr id="261" name="Groupe 274"/>
          <p:cNvGrpSpPr/>
          <p:nvPr/>
        </p:nvGrpSpPr>
        <p:grpSpPr>
          <a:xfrm>
            <a:off x="4685295" y="800368"/>
            <a:ext cx="1048763" cy="1347797"/>
            <a:chOff x="2356416" y="1567763"/>
            <a:chExt cx="1048763" cy="1347797"/>
          </a:xfrm>
        </p:grpSpPr>
        <p:sp>
          <p:nvSpPr>
            <p:cNvPr id="262" name="Rectangle 261"/>
            <p:cNvSpPr/>
            <p:nvPr/>
          </p:nvSpPr>
          <p:spPr>
            <a:xfrm>
              <a:off x="2357422" y="1571612"/>
              <a:ext cx="1044000" cy="1342800"/>
            </a:xfrm>
            <a:prstGeom prst="rect">
              <a:avLst/>
            </a:prstGeom>
            <a:ln w="222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500"/>
            </a:p>
          </p:txBody>
        </p:sp>
        <p:cxnSp>
          <p:nvCxnSpPr>
            <p:cNvPr id="263" name="Connecteur droit 262"/>
            <p:cNvCxnSpPr/>
            <p:nvPr/>
          </p:nvCxnSpPr>
          <p:spPr>
            <a:xfrm rot="16200000" flipH="1">
              <a:off x="2029506" y="2241566"/>
              <a:ext cx="1346400" cy="1588"/>
            </a:xfrm>
            <a:prstGeom prst="line">
              <a:avLst/>
            </a:prstGeom>
            <a:ln w="222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4" name="Connecteur droit 263"/>
            <p:cNvCxnSpPr/>
            <p:nvPr/>
          </p:nvCxnSpPr>
          <p:spPr>
            <a:xfrm rot="10800000" flipH="1">
              <a:off x="2356416" y="1828789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5" name="Connecteur droit 274"/>
            <p:cNvCxnSpPr/>
            <p:nvPr/>
          </p:nvCxnSpPr>
          <p:spPr>
            <a:xfrm rot="10800000" flipH="1">
              <a:off x="2356416" y="2113762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3" name="Connecteur droit 282"/>
            <p:cNvCxnSpPr/>
            <p:nvPr/>
          </p:nvCxnSpPr>
          <p:spPr>
            <a:xfrm rot="10800000" flipH="1">
              <a:off x="2361179" y="2664010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5" name="Connecteur droit 294"/>
            <p:cNvCxnSpPr/>
            <p:nvPr/>
          </p:nvCxnSpPr>
          <p:spPr>
            <a:xfrm rot="10800000" flipH="1">
              <a:off x="2361179" y="2384580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9" name="Connecteur droit 318"/>
            <p:cNvCxnSpPr/>
            <p:nvPr/>
          </p:nvCxnSpPr>
          <p:spPr>
            <a:xfrm rot="16200000" flipH="1">
              <a:off x="2389871" y="2240169"/>
              <a:ext cx="1346400" cy="1588"/>
            </a:xfrm>
            <a:prstGeom prst="line">
              <a:avLst/>
            </a:prstGeom>
            <a:ln w="222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3" name="Rectangle 654"/>
          <p:cNvSpPr>
            <a:spLocks noChangeArrowheads="1"/>
          </p:cNvSpPr>
          <p:nvPr/>
        </p:nvSpPr>
        <p:spPr bwMode="auto">
          <a:xfrm>
            <a:off x="5071201" y="1040443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25" name="Rectangle 655"/>
          <p:cNvSpPr>
            <a:spLocks noChangeArrowheads="1"/>
          </p:cNvSpPr>
          <p:nvPr/>
        </p:nvSpPr>
        <p:spPr bwMode="auto">
          <a:xfrm>
            <a:off x="5064100" y="1868734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26" name="Rectangle 656"/>
          <p:cNvSpPr>
            <a:spLocks noChangeArrowheads="1"/>
          </p:cNvSpPr>
          <p:nvPr/>
        </p:nvSpPr>
        <p:spPr bwMode="auto">
          <a:xfrm>
            <a:off x="5065660" y="1325221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27" name="Rectangle 654"/>
          <p:cNvSpPr>
            <a:spLocks noChangeArrowheads="1"/>
          </p:cNvSpPr>
          <p:nvPr/>
        </p:nvSpPr>
        <p:spPr bwMode="auto">
          <a:xfrm>
            <a:off x="5067304" y="743218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a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28" name="Rectangle 655"/>
          <p:cNvSpPr>
            <a:spLocks noChangeArrowheads="1"/>
          </p:cNvSpPr>
          <p:nvPr/>
        </p:nvSpPr>
        <p:spPr bwMode="auto">
          <a:xfrm>
            <a:off x="5400681" y="762268"/>
            <a:ext cx="312906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S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29" name="Rectangle 654"/>
          <p:cNvSpPr>
            <a:spLocks noChangeArrowheads="1"/>
          </p:cNvSpPr>
          <p:nvPr/>
        </p:nvSpPr>
        <p:spPr bwMode="auto">
          <a:xfrm>
            <a:off x="4714876" y="752743"/>
            <a:ext cx="301686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b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30" name="Rectangle 654"/>
          <p:cNvSpPr>
            <a:spLocks noChangeArrowheads="1"/>
          </p:cNvSpPr>
          <p:nvPr/>
        </p:nvSpPr>
        <p:spPr bwMode="auto">
          <a:xfrm>
            <a:off x="5064100" y="1594736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31" name="Rectangle 654"/>
          <p:cNvSpPr>
            <a:spLocks noChangeArrowheads="1"/>
          </p:cNvSpPr>
          <p:nvPr/>
        </p:nvSpPr>
        <p:spPr bwMode="auto">
          <a:xfrm>
            <a:off x="4710114" y="1039664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32" name="Rectangle 654"/>
          <p:cNvSpPr>
            <a:spLocks noChangeArrowheads="1"/>
          </p:cNvSpPr>
          <p:nvPr/>
        </p:nvSpPr>
        <p:spPr bwMode="auto">
          <a:xfrm>
            <a:off x="4700589" y="1323662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33" name="Rectangle 655"/>
          <p:cNvSpPr>
            <a:spLocks noChangeArrowheads="1"/>
          </p:cNvSpPr>
          <p:nvPr/>
        </p:nvSpPr>
        <p:spPr bwMode="auto">
          <a:xfrm>
            <a:off x="4703791" y="1860854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34" name="Rectangle 656"/>
          <p:cNvSpPr>
            <a:spLocks noChangeArrowheads="1"/>
          </p:cNvSpPr>
          <p:nvPr/>
        </p:nvSpPr>
        <p:spPr bwMode="auto">
          <a:xfrm>
            <a:off x="4705351" y="1598330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35" name="Rectangle 878"/>
          <p:cNvSpPr>
            <a:spLocks noChangeArrowheads="1"/>
          </p:cNvSpPr>
          <p:nvPr/>
        </p:nvSpPr>
        <p:spPr bwMode="auto">
          <a:xfrm>
            <a:off x="5411765" y="1043842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36" name="Rectangle 879"/>
          <p:cNvSpPr>
            <a:spLocks noChangeArrowheads="1"/>
          </p:cNvSpPr>
          <p:nvPr/>
        </p:nvSpPr>
        <p:spPr bwMode="auto">
          <a:xfrm>
            <a:off x="5419703" y="1335358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37" name="Rectangle 880"/>
          <p:cNvSpPr>
            <a:spLocks noChangeArrowheads="1"/>
          </p:cNvSpPr>
          <p:nvPr/>
        </p:nvSpPr>
        <p:spPr bwMode="auto">
          <a:xfrm>
            <a:off x="5414161" y="1592561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38" name="Rectangle 881"/>
          <p:cNvSpPr>
            <a:spLocks noChangeArrowheads="1"/>
          </p:cNvSpPr>
          <p:nvPr/>
        </p:nvSpPr>
        <p:spPr bwMode="auto">
          <a:xfrm>
            <a:off x="5414749" y="1869566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0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77" name="Text Box 3"/>
          <p:cNvSpPr txBox="1">
            <a:spLocks noChangeArrowheads="1"/>
          </p:cNvSpPr>
          <p:nvPr/>
        </p:nvSpPr>
        <p:spPr bwMode="auto">
          <a:xfrm>
            <a:off x="4529137" y="2131737"/>
            <a:ext cx="611187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78" name="Groupe 274"/>
          <p:cNvGrpSpPr/>
          <p:nvPr/>
        </p:nvGrpSpPr>
        <p:grpSpPr>
          <a:xfrm>
            <a:off x="4713870" y="2324092"/>
            <a:ext cx="1048763" cy="1347797"/>
            <a:chOff x="2356416" y="1567763"/>
            <a:chExt cx="1048763" cy="1347797"/>
          </a:xfrm>
        </p:grpSpPr>
        <p:sp>
          <p:nvSpPr>
            <p:cNvPr id="379" name="Rectangle 378"/>
            <p:cNvSpPr/>
            <p:nvPr/>
          </p:nvSpPr>
          <p:spPr>
            <a:xfrm>
              <a:off x="2357422" y="1571612"/>
              <a:ext cx="1044000" cy="1342800"/>
            </a:xfrm>
            <a:prstGeom prst="rect">
              <a:avLst/>
            </a:prstGeom>
            <a:ln w="222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500"/>
            </a:p>
          </p:txBody>
        </p:sp>
        <p:cxnSp>
          <p:nvCxnSpPr>
            <p:cNvPr id="380" name="Connecteur droit 379"/>
            <p:cNvCxnSpPr/>
            <p:nvPr/>
          </p:nvCxnSpPr>
          <p:spPr>
            <a:xfrm rot="16200000" flipH="1">
              <a:off x="2029506" y="2241566"/>
              <a:ext cx="1346400" cy="1588"/>
            </a:xfrm>
            <a:prstGeom prst="line">
              <a:avLst/>
            </a:prstGeom>
            <a:ln w="222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1" name="Connecteur droit 380"/>
            <p:cNvCxnSpPr/>
            <p:nvPr/>
          </p:nvCxnSpPr>
          <p:spPr>
            <a:xfrm rot="10800000" flipH="1">
              <a:off x="2356416" y="1828789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2" name="Connecteur droit 381"/>
            <p:cNvCxnSpPr/>
            <p:nvPr/>
          </p:nvCxnSpPr>
          <p:spPr>
            <a:xfrm rot="10800000" flipH="1">
              <a:off x="2356416" y="2113762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3" name="Connecteur droit 382"/>
            <p:cNvCxnSpPr/>
            <p:nvPr/>
          </p:nvCxnSpPr>
          <p:spPr>
            <a:xfrm rot="10800000" flipH="1">
              <a:off x="2361179" y="2664010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4" name="Connecteur droit 383"/>
            <p:cNvCxnSpPr/>
            <p:nvPr/>
          </p:nvCxnSpPr>
          <p:spPr>
            <a:xfrm rot="10800000" flipH="1">
              <a:off x="2361179" y="2384580"/>
              <a:ext cx="1044000" cy="158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5" name="Connecteur droit 384"/>
            <p:cNvCxnSpPr/>
            <p:nvPr/>
          </p:nvCxnSpPr>
          <p:spPr>
            <a:xfrm rot="16200000" flipH="1">
              <a:off x="2389871" y="2240169"/>
              <a:ext cx="1346400" cy="1588"/>
            </a:xfrm>
            <a:prstGeom prst="line">
              <a:avLst/>
            </a:prstGeom>
            <a:ln w="222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86" name="Rectangle 654"/>
          <p:cNvSpPr>
            <a:spLocks noChangeArrowheads="1"/>
          </p:cNvSpPr>
          <p:nvPr/>
        </p:nvSpPr>
        <p:spPr bwMode="auto">
          <a:xfrm>
            <a:off x="5099776" y="2564167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87" name="Rectangle 655"/>
          <p:cNvSpPr>
            <a:spLocks noChangeArrowheads="1"/>
          </p:cNvSpPr>
          <p:nvPr/>
        </p:nvSpPr>
        <p:spPr bwMode="auto">
          <a:xfrm>
            <a:off x="5092675" y="3392458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88" name="Rectangle 656"/>
          <p:cNvSpPr>
            <a:spLocks noChangeArrowheads="1"/>
          </p:cNvSpPr>
          <p:nvPr/>
        </p:nvSpPr>
        <p:spPr bwMode="auto">
          <a:xfrm>
            <a:off x="5094235" y="2848945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89" name="Rectangle 654"/>
          <p:cNvSpPr>
            <a:spLocks noChangeArrowheads="1"/>
          </p:cNvSpPr>
          <p:nvPr/>
        </p:nvSpPr>
        <p:spPr bwMode="auto">
          <a:xfrm>
            <a:off x="5095879" y="2266942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a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90" name="Rectangle 655"/>
          <p:cNvSpPr>
            <a:spLocks noChangeArrowheads="1"/>
          </p:cNvSpPr>
          <p:nvPr/>
        </p:nvSpPr>
        <p:spPr bwMode="auto">
          <a:xfrm>
            <a:off x="5429256" y="2285992"/>
            <a:ext cx="312906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S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91" name="Rectangle 654"/>
          <p:cNvSpPr>
            <a:spLocks noChangeArrowheads="1"/>
          </p:cNvSpPr>
          <p:nvPr/>
        </p:nvSpPr>
        <p:spPr bwMode="auto">
          <a:xfrm>
            <a:off x="4743451" y="2276467"/>
            <a:ext cx="301686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b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92" name="Rectangle 654"/>
          <p:cNvSpPr>
            <a:spLocks noChangeArrowheads="1"/>
          </p:cNvSpPr>
          <p:nvPr/>
        </p:nvSpPr>
        <p:spPr bwMode="auto">
          <a:xfrm>
            <a:off x="5092675" y="3118460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93" name="Rectangle 654"/>
          <p:cNvSpPr>
            <a:spLocks noChangeArrowheads="1"/>
          </p:cNvSpPr>
          <p:nvPr/>
        </p:nvSpPr>
        <p:spPr bwMode="auto">
          <a:xfrm>
            <a:off x="4738689" y="2563388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94" name="Rectangle 654"/>
          <p:cNvSpPr>
            <a:spLocks noChangeArrowheads="1"/>
          </p:cNvSpPr>
          <p:nvPr/>
        </p:nvSpPr>
        <p:spPr bwMode="auto">
          <a:xfrm>
            <a:off x="4729164" y="2847386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95" name="Rectangle 655"/>
          <p:cNvSpPr>
            <a:spLocks noChangeArrowheads="1"/>
          </p:cNvSpPr>
          <p:nvPr/>
        </p:nvSpPr>
        <p:spPr bwMode="auto">
          <a:xfrm>
            <a:off x="4732366" y="3384578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96" name="Rectangle 656"/>
          <p:cNvSpPr>
            <a:spLocks noChangeArrowheads="1"/>
          </p:cNvSpPr>
          <p:nvPr/>
        </p:nvSpPr>
        <p:spPr bwMode="auto">
          <a:xfrm>
            <a:off x="4733926" y="3122054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97" name="Rectangle 878"/>
          <p:cNvSpPr>
            <a:spLocks noChangeArrowheads="1"/>
          </p:cNvSpPr>
          <p:nvPr/>
        </p:nvSpPr>
        <p:spPr bwMode="auto">
          <a:xfrm>
            <a:off x="5440340" y="2567566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1</a:t>
            </a:r>
            <a:endParaRPr lang="fr-FR" sz="1500" b="1" dirty="0">
              <a:solidFill>
                <a:srgbClr val="000000"/>
              </a:solidFill>
            </a:endParaRPr>
          </a:p>
        </p:txBody>
      </p:sp>
      <p:sp>
        <p:nvSpPr>
          <p:cNvPr id="398" name="Rectangle 879"/>
          <p:cNvSpPr>
            <a:spLocks noChangeArrowheads="1"/>
          </p:cNvSpPr>
          <p:nvPr/>
        </p:nvSpPr>
        <p:spPr bwMode="auto">
          <a:xfrm>
            <a:off x="5448278" y="2859082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399" name="Rectangle 880"/>
          <p:cNvSpPr>
            <a:spLocks noChangeArrowheads="1"/>
          </p:cNvSpPr>
          <p:nvPr/>
        </p:nvSpPr>
        <p:spPr bwMode="auto">
          <a:xfrm>
            <a:off x="5442736" y="3116285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400" name="Rectangle 881"/>
          <p:cNvSpPr>
            <a:spLocks noChangeArrowheads="1"/>
          </p:cNvSpPr>
          <p:nvPr/>
        </p:nvSpPr>
        <p:spPr bwMode="auto">
          <a:xfrm>
            <a:off x="5443324" y="3393290"/>
            <a:ext cx="292068" cy="3231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000000"/>
                </a:solidFill>
              </a:rPr>
              <a:t>0</a:t>
            </a:r>
            <a:endParaRPr lang="fr-FR" sz="1500" b="1" dirty="0">
              <a:solidFill>
                <a:srgbClr val="000000"/>
              </a:solidFill>
            </a:endParaRPr>
          </a:p>
        </p:txBody>
      </p:sp>
      <p:grpSp>
        <p:nvGrpSpPr>
          <p:cNvPr id="355" name="Groupe 354"/>
          <p:cNvGrpSpPr/>
          <p:nvPr/>
        </p:nvGrpSpPr>
        <p:grpSpPr>
          <a:xfrm>
            <a:off x="6032786" y="1120357"/>
            <a:ext cx="926509" cy="386181"/>
            <a:chOff x="6032786" y="1120357"/>
            <a:chExt cx="926509" cy="386181"/>
          </a:xfrm>
        </p:grpSpPr>
        <p:sp>
          <p:nvSpPr>
            <p:cNvPr id="32402" name="Rectangle 658"/>
            <p:cNvSpPr>
              <a:spLocks noChangeArrowheads="1"/>
            </p:cNvSpPr>
            <p:nvPr/>
          </p:nvSpPr>
          <p:spPr bwMode="auto">
            <a:xfrm>
              <a:off x="6441204" y="1120357"/>
              <a:ext cx="518091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err="1" smtClean="0">
                  <a:solidFill>
                    <a:schemeClr val="tx1"/>
                  </a:solidFill>
                </a:rPr>
                <a:t>a.b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32403" name="Rectangle 659"/>
            <p:cNvSpPr>
              <a:spLocks noChangeArrowheads="1"/>
            </p:cNvSpPr>
            <p:nvPr/>
          </p:nvSpPr>
          <p:spPr bwMode="auto">
            <a:xfrm>
              <a:off x="6032786" y="1139825"/>
              <a:ext cx="533400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chemeClr val="tx1"/>
                  </a:solidFill>
                </a:rPr>
                <a:t>S =</a:t>
              </a:r>
            </a:p>
          </p:txBody>
        </p:sp>
        <p:cxnSp>
          <p:nvCxnSpPr>
            <p:cNvPr id="402" name="Connecteur droit 401"/>
            <p:cNvCxnSpPr/>
            <p:nvPr/>
          </p:nvCxnSpPr>
          <p:spPr>
            <a:xfrm>
              <a:off x="6516592" y="1172928"/>
              <a:ext cx="32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7" name="Groupe 356"/>
          <p:cNvGrpSpPr/>
          <p:nvPr/>
        </p:nvGrpSpPr>
        <p:grpSpPr>
          <a:xfrm>
            <a:off x="5988070" y="4062419"/>
            <a:ext cx="1512888" cy="366713"/>
            <a:chOff x="5988070" y="4062419"/>
            <a:chExt cx="1512888" cy="366713"/>
          </a:xfrm>
        </p:grpSpPr>
        <p:sp>
          <p:nvSpPr>
            <p:cNvPr id="404" name="Text Box 952"/>
            <p:cNvSpPr txBox="1">
              <a:spLocks noChangeArrowheads="1"/>
            </p:cNvSpPr>
            <p:nvPr/>
          </p:nvSpPr>
          <p:spPr bwMode="auto">
            <a:xfrm>
              <a:off x="5988070" y="4062419"/>
              <a:ext cx="1512888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chemeClr val="tx1"/>
                  </a:solidFill>
                </a:rPr>
                <a:t>S=ab + ab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05" name="Line 953"/>
            <p:cNvSpPr>
              <a:spLocks noChangeShapeType="1"/>
            </p:cNvSpPr>
            <p:nvPr/>
          </p:nvSpPr>
          <p:spPr bwMode="auto">
            <a:xfrm>
              <a:off x="6500826" y="4124846"/>
              <a:ext cx="10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1" name="Line 953"/>
            <p:cNvSpPr>
              <a:spLocks noChangeShapeType="1"/>
            </p:cNvSpPr>
            <p:nvPr/>
          </p:nvSpPr>
          <p:spPr bwMode="auto">
            <a:xfrm>
              <a:off x="6904742" y="4143380"/>
              <a:ext cx="10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58" name="Groupe 357"/>
          <p:cNvGrpSpPr/>
          <p:nvPr/>
        </p:nvGrpSpPr>
        <p:grpSpPr>
          <a:xfrm>
            <a:off x="6060082" y="4776800"/>
            <a:ext cx="1133123" cy="369332"/>
            <a:chOff x="6060082" y="4776800"/>
            <a:chExt cx="1133123" cy="369332"/>
          </a:xfrm>
        </p:grpSpPr>
        <p:sp>
          <p:nvSpPr>
            <p:cNvPr id="32626" name="Rectangle 882"/>
            <p:cNvSpPr>
              <a:spLocks noChangeArrowheads="1"/>
            </p:cNvSpPr>
            <p:nvPr/>
          </p:nvSpPr>
          <p:spPr bwMode="auto">
            <a:xfrm>
              <a:off x="6060082" y="4776800"/>
              <a:ext cx="336550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32627" name="Rectangle 883"/>
            <p:cNvSpPr>
              <a:spLocks noChangeArrowheads="1"/>
            </p:cNvSpPr>
            <p:nvPr/>
          </p:nvSpPr>
          <p:spPr bwMode="auto">
            <a:xfrm>
              <a:off x="6277570" y="4776800"/>
              <a:ext cx="915635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chemeClr val="tx1"/>
                  </a:solidFill>
                </a:rPr>
                <a:t>= a </a:t>
              </a:r>
              <a:r>
                <a:rPr lang="fr-FR" b="1" dirty="0" smtClean="0">
                  <a:solidFill>
                    <a:schemeClr val="tx1"/>
                  </a:solidFill>
                </a:rPr>
                <a:t>+ </a:t>
              </a:r>
              <a:r>
                <a:rPr lang="fr-FR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412" name="Ellipse 411"/>
            <p:cNvSpPr>
              <a:spLocks noChangeAspect="1"/>
            </p:cNvSpPr>
            <p:nvPr/>
          </p:nvSpPr>
          <p:spPr>
            <a:xfrm>
              <a:off x="6715140" y="4867362"/>
              <a:ext cx="180000" cy="1800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59" name="Groupe 358"/>
          <p:cNvGrpSpPr/>
          <p:nvPr/>
        </p:nvGrpSpPr>
        <p:grpSpPr>
          <a:xfrm>
            <a:off x="5988070" y="5500702"/>
            <a:ext cx="1512888" cy="366713"/>
            <a:chOff x="5988070" y="5500702"/>
            <a:chExt cx="1512888" cy="366713"/>
          </a:xfrm>
        </p:grpSpPr>
        <p:sp>
          <p:nvSpPr>
            <p:cNvPr id="415" name="Text Box 952"/>
            <p:cNvSpPr txBox="1">
              <a:spLocks noChangeArrowheads="1"/>
            </p:cNvSpPr>
            <p:nvPr/>
          </p:nvSpPr>
          <p:spPr bwMode="auto">
            <a:xfrm>
              <a:off x="5988070" y="5500702"/>
              <a:ext cx="1512888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chemeClr val="tx1"/>
                  </a:solidFill>
                </a:rPr>
                <a:t>S=ab + ab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16" name="Line 953"/>
            <p:cNvSpPr>
              <a:spLocks noChangeShapeType="1"/>
            </p:cNvSpPr>
            <p:nvPr/>
          </p:nvSpPr>
          <p:spPr bwMode="auto">
            <a:xfrm>
              <a:off x="6500826" y="5575485"/>
              <a:ext cx="10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7" name="Line 953"/>
            <p:cNvSpPr>
              <a:spLocks noChangeShapeType="1"/>
            </p:cNvSpPr>
            <p:nvPr/>
          </p:nvSpPr>
          <p:spPr bwMode="auto">
            <a:xfrm>
              <a:off x="6357950" y="5575485"/>
              <a:ext cx="10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60" name="Groupe 359"/>
          <p:cNvGrpSpPr/>
          <p:nvPr/>
        </p:nvGrpSpPr>
        <p:grpSpPr>
          <a:xfrm>
            <a:off x="6060082" y="6215083"/>
            <a:ext cx="1133123" cy="369332"/>
            <a:chOff x="6060082" y="6215083"/>
            <a:chExt cx="1133123" cy="369332"/>
          </a:xfrm>
        </p:grpSpPr>
        <p:sp>
          <p:nvSpPr>
            <p:cNvPr id="413" name="Rectangle 882"/>
            <p:cNvSpPr>
              <a:spLocks noChangeArrowheads="1"/>
            </p:cNvSpPr>
            <p:nvPr/>
          </p:nvSpPr>
          <p:spPr bwMode="auto">
            <a:xfrm>
              <a:off x="6060082" y="6215083"/>
              <a:ext cx="336550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414" name="Rectangle 883"/>
            <p:cNvSpPr>
              <a:spLocks noChangeArrowheads="1"/>
            </p:cNvSpPr>
            <p:nvPr/>
          </p:nvSpPr>
          <p:spPr bwMode="auto">
            <a:xfrm>
              <a:off x="6277570" y="6215083"/>
              <a:ext cx="915635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chemeClr val="tx1"/>
                  </a:solidFill>
                </a:rPr>
                <a:t>= a </a:t>
              </a:r>
              <a:r>
                <a:rPr lang="fr-FR" b="1" dirty="0" smtClean="0">
                  <a:solidFill>
                    <a:schemeClr val="tx1"/>
                  </a:solidFill>
                </a:rPr>
                <a:t>+ </a:t>
              </a:r>
              <a:r>
                <a:rPr lang="fr-FR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418" name="Ellipse 417"/>
            <p:cNvSpPr>
              <a:spLocks noChangeAspect="1"/>
            </p:cNvSpPr>
            <p:nvPr/>
          </p:nvSpPr>
          <p:spPr>
            <a:xfrm>
              <a:off x="6715140" y="6305645"/>
              <a:ext cx="180000" cy="1800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9" name="Line 953"/>
            <p:cNvSpPr>
              <a:spLocks noChangeShapeType="1"/>
            </p:cNvSpPr>
            <p:nvPr/>
          </p:nvSpPr>
          <p:spPr bwMode="auto">
            <a:xfrm>
              <a:off x="6598714" y="6267986"/>
              <a:ext cx="43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63" name="Groupe 362"/>
          <p:cNvGrpSpPr/>
          <p:nvPr/>
        </p:nvGrpSpPr>
        <p:grpSpPr>
          <a:xfrm>
            <a:off x="7286644" y="3899231"/>
            <a:ext cx="1714512" cy="1109965"/>
            <a:chOff x="7286644" y="3899231"/>
            <a:chExt cx="1714512" cy="1109965"/>
          </a:xfrm>
        </p:grpSpPr>
        <p:sp>
          <p:nvSpPr>
            <p:cNvPr id="32479" name="Line 735"/>
            <p:cNvSpPr>
              <a:spLocks noChangeShapeType="1"/>
            </p:cNvSpPr>
            <p:nvPr/>
          </p:nvSpPr>
          <p:spPr bwMode="auto">
            <a:xfrm>
              <a:off x="7375544" y="4251109"/>
              <a:ext cx="0" cy="45878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80" name="Line 736"/>
            <p:cNvSpPr>
              <a:spLocks noChangeShapeType="1"/>
            </p:cNvSpPr>
            <p:nvPr/>
          </p:nvSpPr>
          <p:spPr bwMode="auto">
            <a:xfrm>
              <a:off x="8870901" y="4230472"/>
              <a:ext cx="0" cy="4572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81" name="Line 737"/>
            <p:cNvSpPr>
              <a:spLocks noChangeShapeType="1"/>
            </p:cNvSpPr>
            <p:nvPr/>
          </p:nvSpPr>
          <p:spPr bwMode="auto">
            <a:xfrm>
              <a:off x="7373956" y="4463834"/>
              <a:ext cx="1651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87" name="Text Box 743"/>
            <p:cNvSpPr txBox="1">
              <a:spLocks noChangeArrowheads="1"/>
            </p:cNvSpPr>
            <p:nvPr/>
          </p:nvSpPr>
          <p:spPr bwMode="auto">
            <a:xfrm>
              <a:off x="8492170" y="4048077"/>
              <a:ext cx="236537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>
                  <a:solidFill>
                    <a:srgbClr val="FF0000"/>
                  </a:solidFill>
                  <a:cs typeface="Times New Roman" pitchFamily="18" charset="0"/>
                </a:rPr>
                <a:t>S</a:t>
              </a:r>
              <a:endParaRPr lang="fr-FR" sz="1600" dirty="0"/>
            </a:p>
          </p:txBody>
        </p:sp>
        <p:sp>
          <p:nvSpPr>
            <p:cNvPr id="32488" name="Text Box 744"/>
            <p:cNvSpPr txBox="1">
              <a:spLocks noChangeArrowheads="1"/>
            </p:cNvSpPr>
            <p:nvPr/>
          </p:nvSpPr>
          <p:spPr bwMode="auto">
            <a:xfrm>
              <a:off x="7286644" y="4001038"/>
              <a:ext cx="157162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400" b="1">
                  <a:solidFill>
                    <a:srgbClr val="000000"/>
                  </a:solidFill>
                  <a:cs typeface="Times New Roman" pitchFamily="18" charset="0"/>
                </a:rPr>
                <a:t>P</a:t>
              </a:r>
              <a:endParaRPr lang="fr-FR" sz="1400"/>
            </a:p>
          </p:txBody>
        </p:sp>
        <p:sp>
          <p:nvSpPr>
            <p:cNvPr id="32489" name="Text Box 745"/>
            <p:cNvSpPr txBox="1">
              <a:spLocks noChangeArrowheads="1"/>
            </p:cNvSpPr>
            <p:nvPr/>
          </p:nvSpPr>
          <p:spPr bwMode="auto">
            <a:xfrm>
              <a:off x="8764618" y="3982822"/>
              <a:ext cx="236538" cy="2286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400" b="1" dirty="0">
                  <a:solidFill>
                    <a:srgbClr val="000000"/>
                  </a:solidFill>
                  <a:cs typeface="Times New Roman" pitchFamily="18" charset="0"/>
                </a:rPr>
                <a:t>N</a:t>
              </a:r>
              <a:endParaRPr lang="fr-FR" sz="1400" dirty="0"/>
            </a:p>
          </p:txBody>
        </p:sp>
        <p:sp>
          <p:nvSpPr>
            <p:cNvPr id="32491" name="Line 747"/>
            <p:cNvSpPr>
              <a:spLocks noChangeShapeType="1"/>
            </p:cNvSpPr>
            <p:nvPr/>
          </p:nvSpPr>
          <p:spPr bwMode="auto">
            <a:xfrm>
              <a:off x="8340580" y="4471772"/>
              <a:ext cx="54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84" name="AutoShape 740"/>
            <p:cNvSpPr>
              <a:spLocks noChangeArrowheads="1"/>
            </p:cNvSpPr>
            <p:nvPr/>
          </p:nvSpPr>
          <p:spPr bwMode="auto">
            <a:xfrm>
              <a:off x="8503004" y="4365575"/>
              <a:ext cx="212400" cy="212400"/>
            </a:xfrm>
            <a:prstGeom prst="flowChartSummingJunction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74" name="Text Box 1062"/>
            <p:cNvSpPr txBox="1">
              <a:spLocks noChangeAspect="1" noChangeArrowheads="1"/>
            </p:cNvSpPr>
            <p:nvPr/>
          </p:nvSpPr>
          <p:spPr bwMode="auto">
            <a:xfrm>
              <a:off x="7572396" y="3899231"/>
              <a:ext cx="266775" cy="33169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 dirty="0">
                  <a:solidFill>
                    <a:srgbClr val="0000FF"/>
                  </a:solidFill>
                  <a:cs typeface="Times New Roman" pitchFamily="18" charset="0"/>
                </a:rPr>
                <a:t>a</a:t>
              </a:r>
              <a:endParaRPr lang="fr-FR" sz="1400" dirty="0"/>
            </a:p>
          </p:txBody>
        </p:sp>
        <p:sp>
          <p:nvSpPr>
            <p:cNvPr id="480" name="Text Box 1068"/>
            <p:cNvSpPr txBox="1">
              <a:spLocks noChangeAspect="1" noChangeArrowheads="1"/>
            </p:cNvSpPr>
            <p:nvPr/>
          </p:nvSpPr>
          <p:spPr bwMode="auto">
            <a:xfrm>
              <a:off x="8001024" y="3929066"/>
              <a:ext cx="266775" cy="28431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endParaRPr lang="fr-FR" sz="1400"/>
            </a:p>
          </p:txBody>
        </p:sp>
        <p:sp>
          <p:nvSpPr>
            <p:cNvPr id="482" name="Line 1070"/>
            <p:cNvSpPr>
              <a:spLocks noChangeAspect="1" noChangeShapeType="1"/>
            </p:cNvSpPr>
            <p:nvPr/>
          </p:nvSpPr>
          <p:spPr bwMode="auto">
            <a:xfrm>
              <a:off x="7532256" y="4286256"/>
              <a:ext cx="0" cy="43348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496" name="Groupe 495"/>
            <p:cNvGrpSpPr/>
            <p:nvPr/>
          </p:nvGrpSpPr>
          <p:grpSpPr>
            <a:xfrm>
              <a:off x="7522788" y="4130000"/>
              <a:ext cx="835426" cy="674798"/>
              <a:chOff x="6264024" y="3321897"/>
              <a:chExt cx="835426" cy="674798"/>
            </a:xfrm>
          </p:grpSpPr>
          <p:sp>
            <p:nvSpPr>
              <p:cNvPr id="478" name="Line 1066"/>
              <p:cNvSpPr>
                <a:spLocks noChangeAspect="1" noChangeShapeType="1"/>
              </p:cNvSpPr>
              <p:nvPr/>
            </p:nvSpPr>
            <p:spPr bwMode="auto">
              <a:xfrm rot="4260000" flipH="1">
                <a:off x="6425498" y="3350851"/>
                <a:ext cx="193050" cy="13514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81" name="Line 1069"/>
              <p:cNvSpPr>
                <a:spLocks noChangeAspect="1" noChangeShapeType="1"/>
              </p:cNvSpPr>
              <p:nvPr/>
            </p:nvSpPr>
            <p:spPr bwMode="auto">
              <a:xfrm>
                <a:off x="7086214" y="3423470"/>
                <a:ext cx="0" cy="43348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83" name="Line 1071"/>
              <p:cNvSpPr>
                <a:spLocks noChangeAspect="1" noChangeShapeType="1"/>
              </p:cNvSpPr>
              <p:nvPr/>
            </p:nvSpPr>
            <p:spPr bwMode="auto">
              <a:xfrm>
                <a:off x="6264024" y="3471950"/>
                <a:ext cx="17199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84" name="Line 1072"/>
              <p:cNvSpPr>
                <a:spLocks noChangeAspect="1" noChangeShapeType="1"/>
              </p:cNvSpPr>
              <p:nvPr/>
            </p:nvSpPr>
            <p:spPr bwMode="auto">
              <a:xfrm>
                <a:off x="6608023" y="3477215"/>
                <a:ext cx="12987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85" name="Line 1073"/>
              <p:cNvSpPr>
                <a:spLocks noChangeAspect="1" noChangeShapeType="1"/>
              </p:cNvSpPr>
              <p:nvPr/>
            </p:nvSpPr>
            <p:spPr bwMode="auto">
              <a:xfrm>
                <a:off x="6658921" y="3882620"/>
                <a:ext cx="17024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86" name="Line 1074"/>
              <p:cNvSpPr>
                <a:spLocks noChangeAspect="1" noChangeShapeType="1"/>
              </p:cNvSpPr>
              <p:nvPr/>
            </p:nvSpPr>
            <p:spPr bwMode="auto">
              <a:xfrm>
                <a:off x="6268484" y="3903970"/>
                <a:ext cx="17199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87" name="Line 1075"/>
              <p:cNvSpPr>
                <a:spLocks noChangeAspect="1" noChangeShapeType="1"/>
              </p:cNvSpPr>
              <p:nvPr/>
            </p:nvSpPr>
            <p:spPr bwMode="auto">
              <a:xfrm>
                <a:off x="6429003" y="3335060"/>
                <a:ext cx="0" cy="14215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88" name="Line 1076"/>
              <p:cNvSpPr>
                <a:spLocks noChangeAspect="1" noChangeShapeType="1"/>
              </p:cNvSpPr>
              <p:nvPr/>
            </p:nvSpPr>
            <p:spPr bwMode="auto">
              <a:xfrm rot="4260000" flipH="1">
                <a:off x="6792313" y="3728176"/>
                <a:ext cx="193050" cy="13514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89" name="Line 1077"/>
              <p:cNvSpPr>
                <a:spLocks noChangeAspect="1" noChangeShapeType="1"/>
              </p:cNvSpPr>
              <p:nvPr/>
            </p:nvSpPr>
            <p:spPr bwMode="auto">
              <a:xfrm>
                <a:off x="6832675" y="3728180"/>
                <a:ext cx="0" cy="16497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90" name="Line 1078"/>
              <p:cNvSpPr>
                <a:spLocks noChangeAspect="1" noChangeShapeType="1"/>
              </p:cNvSpPr>
              <p:nvPr/>
            </p:nvSpPr>
            <p:spPr bwMode="auto">
              <a:xfrm flipH="1">
                <a:off x="6829165" y="3424565"/>
                <a:ext cx="147428" cy="11758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91" name="Line 1079"/>
              <p:cNvSpPr>
                <a:spLocks noChangeAspect="1" noChangeShapeType="1"/>
              </p:cNvSpPr>
              <p:nvPr/>
            </p:nvSpPr>
            <p:spPr bwMode="auto">
              <a:xfrm>
                <a:off x="6960797" y="3431585"/>
                <a:ext cx="12987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92" name="Line 1080"/>
              <p:cNvSpPr>
                <a:spLocks noChangeAspect="1" noChangeShapeType="1"/>
              </p:cNvSpPr>
              <p:nvPr/>
            </p:nvSpPr>
            <p:spPr bwMode="auto">
              <a:xfrm>
                <a:off x="6967818" y="3863315"/>
                <a:ext cx="1316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93" name="Line 1081"/>
              <p:cNvSpPr>
                <a:spLocks noChangeAspect="1" noChangeShapeType="1"/>
              </p:cNvSpPr>
              <p:nvPr/>
            </p:nvSpPr>
            <p:spPr bwMode="auto">
              <a:xfrm flipH="1">
                <a:off x="6523779" y="3879110"/>
                <a:ext cx="145673" cy="11758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94" name="Text Box 1082"/>
            <p:cNvSpPr txBox="1">
              <a:spLocks noChangeAspect="1" noChangeArrowheads="1"/>
            </p:cNvSpPr>
            <p:nvPr/>
          </p:nvSpPr>
          <p:spPr bwMode="auto">
            <a:xfrm>
              <a:off x="7572396" y="4724886"/>
              <a:ext cx="356284" cy="28431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 dirty="0">
                  <a:solidFill>
                    <a:srgbClr val="0000FF"/>
                  </a:solidFill>
                  <a:cs typeface="Times New Roman" pitchFamily="18" charset="0"/>
                </a:rPr>
                <a:t>a</a:t>
              </a:r>
              <a:endParaRPr lang="fr-FR" sz="1400" dirty="0"/>
            </a:p>
          </p:txBody>
        </p:sp>
        <p:sp>
          <p:nvSpPr>
            <p:cNvPr id="495" name="Text Box 1083"/>
            <p:cNvSpPr txBox="1">
              <a:spLocks noChangeAspect="1" noChangeArrowheads="1"/>
            </p:cNvSpPr>
            <p:nvPr/>
          </p:nvSpPr>
          <p:spPr bwMode="auto">
            <a:xfrm>
              <a:off x="8072598" y="4707336"/>
              <a:ext cx="266775" cy="28431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endParaRPr lang="fr-FR" sz="1400"/>
            </a:p>
          </p:txBody>
        </p:sp>
        <p:sp>
          <p:nvSpPr>
            <p:cNvPr id="497" name="Line 953"/>
            <p:cNvSpPr>
              <a:spLocks noChangeShapeType="1"/>
            </p:cNvSpPr>
            <p:nvPr/>
          </p:nvSpPr>
          <p:spPr bwMode="auto">
            <a:xfrm>
              <a:off x="7661752" y="3967674"/>
              <a:ext cx="10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98" name="Line 953"/>
            <p:cNvSpPr>
              <a:spLocks noChangeShapeType="1"/>
            </p:cNvSpPr>
            <p:nvPr/>
          </p:nvSpPr>
          <p:spPr bwMode="auto">
            <a:xfrm>
              <a:off x="8139440" y="4749032"/>
              <a:ext cx="10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340" name="Connecteur droit 339"/>
            <p:cNvCxnSpPr/>
            <p:nvPr/>
          </p:nvCxnSpPr>
          <p:spPr>
            <a:xfrm rot="5400000">
              <a:off x="7531676" y="4483299"/>
              <a:ext cx="510068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Connecteur droit 342"/>
            <p:cNvCxnSpPr/>
            <p:nvPr/>
          </p:nvCxnSpPr>
          <p:spPr>
            <a:xfrm rot="5400000">
              <a:off x="7981900" y="4444053"/>
              <a:ext cx="324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4" name="Groupe 363"/>
          <p:cNvGrpSpPr/>
          <p:nvPr/>
        </p:nvGrpSpPr>
        <p:grpSpPr>
          <a:xfrm>
            <a:off x="7286644" y="5435622"/>
            <a:ext cx="1714512" cy="1208088"/>
            <a:chOff x="7286644" y="5435622"/>
            <a:chExt cx="1714512" cy="1208088"/>
          </a:xfrm>
        </p:grpSpPr>
        <p:sp>
          <p:nvSpPr>
            <p:cNvPr id="32493" name="Line 749"/>
            <p:cNvSpPr>
              <a:spLocks noChangeShapeType="1"/>
            </p:cNvSpPr>
            <p:nvPr/>
          </p:nvSpPr>
          <p:spPr bwMode="auto">
            <a:xfrm>
              <a:off x="7371095" y="5844681"/>
              <a:ext cx="0" cy="45878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94" name="Line 750"/>
            <p:cNvSpPr>
              <a:spLocks noChangeShapeType="1"/>
            </p:cNvSpPr>
            <p:nvPr/>
          </p:nvSpPr>
          <p:spPr bwMode="auto">
            <a:xfrm>
              <a:off x="8899556" y="5824044"/>
              <a:ext cx="0" cy="4572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95" name="Line 751"/>
            <p:cNvSpPr>
              <a:spLocks noChangeShapeType="1"/>
            </p:cNvSpPr>
            <p:nvPr/>
          </p:nvSpPr>
          <p:spPr bwMode="auto">
            <a:xfrm>
              <a:off x="7367920" y="6057406"/>
              <a:ext cx="18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99" name="Text Box 755"/>
            <p:cNvSpPr txBox="1">
              <a:spLocks noChangeArrowheads="1"/>
            </p:cNvSpPr>
            <p:nvPr/>
          </p:nvSpPr>
          <p:spPr bwMode="auto">
            <a:xfrm>
              <a:off x="8556654" y="5645345"/>
              <a:ext cx="230188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>
                  <a:solidFill>
                    <a:srgbClr val="FF0000"/>
                  </a:solidFill>
                  <a:cs typeface="Times New Roman" pitchFamily="18" charset="0"/>
                </a:rPr>
                <a:t>S</a:t>
              </a:r>
              <a:endParaRPr lang="fr-FR" sz="1600" dirty="0"/>
            </a:p>
          </p:txBody>
        </p:sp>
        <p:sp>
          <p:nvSpPr>
            <p:cNvPr id="32500" name="Text Box 756"/>
            <p:cNvSpPr txBox="1">
              <a:spLocks noChangeArrowheads="1"/>
            </p:cNvSpPr>
            <p:nvPr/>
          </p:nvSpPr>
          <p:spPr bwMode="auto">
            <a:xfrm>
              <a:off x="7286644" y="5587088"/>
              <a:ext cx="15240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  <a:cs typeface="Times New Roman" pitchFamily="18" charset="0"/>
                </a:rPr>
                <a:t>P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32501" name="Text Box 757"/>
            <p:cNvSpPr txBox="1">
              <a:spLocks noChangeArrowheads="1"/>
            </p:cNvSpPr>
            <p:nvPr/>
          </p:nvSpPr>
          <p:spPr bwMode="auto">
            <a:xfrm>
              <a:off x="8772556" y="5562106"/>
              <a:ext cx="228600" cy="2286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400" b="1">
                  <a:solidFill>
                    <a:srgbClr val="000000"/>
                  </a:solidFill>
                  <a:cs typeface="Times New Roman" pitchFamily="18" charset="0"/>
                </a:rPr>
                <a:t>N</a:t>
              </a:r>
              <a:endParaRPr lang="fr-FR" sz="1400"/>
            </a:p>
          </p:txBody>
        </p:sp>
        <p:sp>
          <p:nvSpPr>
            <p:cNvPr id="32503" name="Line 759"/>
            <p:cNvSpPr>
              <a:spLocks noChangeShapeType="1"/>
            </p:cNvSpPr>
            <p:nvPr/>
          </p:nvSpPr>
          <p:spPr bwMode="auto">
            <a:xfrm>
              <a:off x="8425718" y="6065344"/>
              <a:ext cx="46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96" name="AutoShape 752"/>
            <p:cNvSpPr>
              <a:spLocks noChangeAspect="1" noChangeArrowheads="1"/>
            </p:cNvSpPr>
            <p:nvPr/>
          </p:nvSpPr>
          <p:spPr bwMode="auto">
            <a:xfrm>
              <a:off x="8574117" y="5959147"/>
              <a:ext cx="212725" cy="212725"/>
            </a:xfrm>
            <a:prstGeom prst="flowChartSummingJunction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05" name="Text Box 1368"/>
            <p:cNvSpPr txBox="1">
              <a:spLocks noChangeAspect="1" noChangeArrowheads="1"/>
            </p:cNvSpPr>
            <p:nvPr/>
          </p:nvSpPr>
          <p:spPr bwMode="auto">
            <a:xfrm>
              <a:off x="7571896" y="5435622"/>
              <a:ext cx="281553" cy="3503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>
                  <a:solidFill>
                    <a:srgbClr val="0000FF"/>
                  </a:solidFill>
                  <a:cs typeface="Times New Roman" pitchFamily="18" charset="0"/>
                </a:rPr>
                <a:t>a</a:t>
              </a:r>
              <a:endParaRPr lang="fr-FR" sz="1400"/>
            </a:p>
          </p:txBody>
        </p:sp>
        <p:sp>
          <p:nvSpPr>
            <p:cNvPr id="511" name="Text Box 1374"/>
            <p:cNvSpPr txBox="1">
              <a:spLocks noChangeAspect="1" noChangeArrowheads="1"/>
            </p:cNvSpPr>
            <p:nvPr/>
          </p:nvSpPr>
          <p:spPr bwMode="auto">
            <a:xfrm>
              <a:off x="7951666" y="5440533"/>
              <a:ext cx="281553" cy="30120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endParaRPr lang="fr-FR" sz="1400"/>
            </a:p>
          </p:txBody>
        </p:sp>
        <p:grpSp>
          <p:nvGrpSpPr>
            <p:cNvPr id="556" name="Groupe 555"/>
            <p:cNvGrpSpPr/>
            <p:nvPr/>
          </p:nvGrpSpPr>
          <p:grpSpPr>
            <a:xfrm>
              <a:off x="7547342" y="5664799"/>
              <a:ext cx="882310" cy="748097"/>
              <a:chOff x="7547342" y="5664799"/>
              <a:chExt cx="882310" cy="748097"/>
            </a:xfrm>
          </p:grpSpPr>
          <p:sp>
            <p:nvSpPr>
              <p:cNvPr id="509" name="Line 1372"/>
              <p:cNvSpPr>
                <a:spLocks noChangeAspect="1" noChangeShapeType="1"/>
              </p:cNvSpPr>
              <p:nvPr/>
            </p:nvSpPr>
            <p:spPr bwMode="auto">
              <a:xfrm rot="4260000" flipH="1">
                <a:off x="7717581" y="5730279"/>
                <a:ext cx="202985" cy="14405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12" name="Line 1375"/>
              <p:cNvSpPr>
                <a:spLocks noChangeAspect="1" noChangeShapeType="1"/>
              </p:cNvSpPr>
              <p:nvPr/>
            </p:nvSpPr>
            <p:spPr bwMode="auto">
              <a:xfrm>
                <a:off x="8419830" y="5820311"/>
                <a:ext cx="0" cy="45835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13" name="Line 1376"/>
              <p:cNvSpPr>
                <a:spLocks noChangeAspect="1" noChangeShapeType="1"/>
              </p:cNvSpPr>
              <p:nvPr/>
            </p:nvSpPr>
            <p:spPr bwMode="auto">
              <a:xfrm>
                <a:off x="7547342" y="5849777"/>
                <a:ext cx="0" cy="45835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14" name="Line 1377"/>
              <p:cNvSpPr>
                <a:spLocks noChangeAspect="1" noChangeShapeType="1"/>
              </p:cNvSpPr>
              <p:nvPr/>
            </p:nvSpPr>
            <p:spPr bwMode="auto">
              <a:xfrm>
                <a:off x="7547342" y="5857962"/>
                <a:ext cx="1817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15" name="Line 1378"/>
              <p:cNvSpPr>
                <a:spLocks noChangeAspect="1" noChangeShapeType="1"/>
              </p:cNvSpPr>
              <p:nvPr/>
            </p:nvSpPr>
            <p:spPr bwMode="auto">
              <a:xfrm>
                <a:off x="7910742" y="5862873"/>
                <a:ext cx="13750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16" name="Line 1379"/>
              <p:cNvSpPr>
                <a:spLocks noChangeAspect="1" noChangeShapeType="1"/>
              </p:cNvSpPr>
              <p:nvPr/>
            </p:nvSpPr>
            <p:spPr bwMode="auto">
              <a:xfrm>
                <a:off x="7964761" y="6291760"/>
                <a:ext cx="1800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17" name="Line 1380"/>
              <p:cNvSpPr>
                <a:spLocks noChangeAspect="1" noChangeShapeType="1"/>
              </p:cNvSpPr>
              <p:nvPr/>
            </p:nvSpPr>
            <p:spPr bwMode="auto">
              <a:xfrm>
                <a:off x="7547342" y="6295034"/>
                <a:ext cx="1817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18" name="Line 1381"/>
              <p:cNvSpPr>
                <a:spLocks noChangeAspect="1" noChangeShapeType="1"/>
              </p:cNvSpPr>
              <p:nvPr/>
            </p:nvSpPr>
            <p:spPr bwMode="auto">
              <a:xfrm>
                <a:off x="7722494" y="5713908"/>
                <a:ext cx="0" cy="15060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19" name="Line 1382"/>
              <p:cNvSpPr>
                <a:spLocks noChangeAspect="1" noChangeShapeType="1"/>
              </p:cNvSpPr>
              <p:nvPr/>
            </p:nvSpPr>
            <p:spPr bwMode="auto">
              <a:xfrm rot="4260000" flipH="1">
                <a:off x="8026962" y="5695903"/>
                <a:ext cx="204622" cy="14241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0" name="Line 1383"/>
              <p:cNvSpPr>
                <a:spLocks noChangeAspect="1" noChangeShapeType="1"/>
              </p:cNvSpPr>
              <p:nvPr/>
            </p:nvSpPr>
            <p:spPr bwMode="auto">
              <a:xfrm>
                <a:off x="8062977" y="5695901"/>
                <a:ext cx="0" cy="17515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1" name="Line 1384"/>
              <p:cNvSpPr>
                <a:spLocks noChangeAspect="1" noChangeShapeType="1"/>
              </p:cNvSpPr>
              <p:nvPr/>
            </p:nvSpPr>
            <p:spPr bwMode="auto">
              <a:xfrm flipH="1">
                <a:off x="8156283" y="6268843"/>
                <a:ext cx="155509" cy="12441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2" name="Line 1385"/>
              <p:cNvSpPr>
                <a:spLocks noChangeAspect="1" noChangeShapeType="1"/>
              </p:cNvSpPr>
              <p:nvPr/>
            </p:nvSpPr>
            <p:spPr bwMode="auto">
              <a:xfrm>
                <a:off x="8200480" y="5833407"/>
                <a:ext cx="22589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3" name="Line 1386"/>
              <p:cNvSpPr>
                <a:spLocks noChangeAspect="1" noChangeShapeType="1"/>
              </p:cNvSpPr>
              <p:nvPr/>
            </p:nvSpPr>
            <p:spPr bwMode="auto">
              <a:xfrm>
                <a:off x="8292149" y="6270480"/>
                <a:ext cx="13750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4" name="Line 1387"/>
              <p:cNvSpPr>
                <a:spLocks noChangeAspect="1" noChangeShapeType="1"/>
              </p:cNvSpPr>
              <p:nvPr/>
            </p:nvSpPr>
            <p:spPr bwMode="auto">
              <a:xfrm flipH="1">
                <a:off x="7822348" y="6288486"/>
                <a:ext cx="153872" cy="12441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25" name="Text Box 1388"/>
            <p:cNvSpPr txBox="1">
              <a:spLocks noChangeAspect="1" noChangeArrowheads="1"/>
            </p:cNvSpPr>
            <p:nvPr/>
          </p:nvSpPr>
          <p:spPr bwMode="auto">
            <a:xfrm>
              <a:off x="7634408" y="6344143"/>
              <a:ext cx="374859" cy="29956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>
                  <a:solidFill>
                    <a:srgbClr val="0000FF"/>
                  </a:solidFill>
                  <a:cs typeface="Times New Roman" pitchFamily="18" charset="0"/>
                </a:rPr>
                <a:t>a</a:t>
              </a:r>
              <a:endParaRPr lang="fr-FR" sz="1400"/>
            </a:p>
          </p:txBody>
        </p:sp>
        <p:sp>
          <p:nvSpPr>
            <p:cNvPr id="526" name="Text Box 1389"/>
            <p:cNvSpPr txBox="1">
              <a:spLocks noChangeAspect="1" noChangeArrowheads="1"/>
            </p:cNvSpPr>
            <p:nvPr/>
          </p:nvSpPr>
          <p:spPr bwMode="auto">
            <a:xfrm>
              <a:off x="8030546" y="6339233"/>
              <a:ext cx="374859" cy="29956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endParaRPr lang="fr-FR" sz="1400"/>
            </a:p>
          </p:txBody>
        </p:sp>
        <p:sp>
          <p:nvSpPr>
            <p:cNvPr id="557" name="Line 953"/>
            <p:cNvSpPr>
              <a:spLocks noChangeShapeType="1"/>
            </p:cNvSpPr>
            <p:nvPr/>
          </p:nvSpPr>
          <p:spPr bwMode="auto">
            <a:xfrm>
              <a:off x="7643834" y="5514733"/>
              <a:ext cx="10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8" name="Line 953"/>
            <p:cNvSpPr>
              <a:spLocks noChangeShapeType="1"/>
            </p:cNvSpPr>
            <p:nvPr/>
          </p:nvSpPr>
          <p:spPr bwMode="auto">
            <a:xfrm>
              <a:off x="8001024" y="5485712"/>
              <a:ext cx="10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344" name="Connecteur droit 343"/>
            <p:cNvCxnSpPr/>
            <p:nvPr/>
          </p:nvCxnSpPr>
          <p:spPr>
            <a:xfrm rot="5400000">
              <a:off x="7503051" y="6123901"/>
              <a:ext cx="648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Connecteur droit 344"/>
            <p:cNvCxnSpPr/>
            <p:nvPr/>
          </p:nvCxnSpPr>
          <p:spPr>
            <a:xfrm rot="5400000">
              <a:off x="7904996" y="6096795"/>
              <a:ext cx="5400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1" name="Groupe 360"/>
          <p:cNvGrpSpPr/>
          <p:nvPr/>
        </p:nvGrpSpPr>
        <p:grpSpPr>
          <a:xfrm>
            <a:off x="7264476" y="670020"/>
            <a:ext cx="1582720" cy="1156247"/>
            <a:chOff x="7264476" y="670020"/>
            <a:chExt cx="1582720" cy="1156247"/>
          </a:xfrm>
        </p:grpSpPr>
        <p:sp>
          <p:nvSpPr>
            <p:cNvPr id="31759" name="Line 15"/>
            <p:cNvSpPr>
              <a:spLocks noChangeShapeType="1"/>
            </p:cNvSpPr>
            <p:nvPr/>
          </p:nvSpPr>
          <p:spPr bwMode="auto">
            <a:xfrm>
              <a:off x="7406514" y="1069975"/>
              <a:ext cx="0" cy="4572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760" name="Line 16"/>
            <p:cNvSpPr>
              <a:spLocks noChangeShapeType="1"/>
            </p:cNvSpPr>
            <p:nvPr/>
          </p:nvSpPr>
          <p:spPr bwMode="auto">
            <a:xfrm>
              <a:off x="8782108" y="1047750"/>
              <a:ext cx="0" cy="4572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761" name="Line 17"/>
            <p:cNvSpPr>
              <a:spLocks noChangeShapeType="1"/>
            </p:cNvSpPr>
            <p:nvPr/>
          </p:nvSpPr>
          <p:spPr bwMode="auto">
            <a:xfrm>
              <a:off x="7406514" y="1281113"/>
              <a:ext cx="2111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762" name="Line 18"/>
            <p:cNvSpPr>
              <a:spLocks noChangeShapeType="1"/>
            </p:cNvSpPr>
            <p:nvPr/>
          </p:nvSpPr>
          <p:spPr bwMode="auto">
            <a:xfrm>
              <a:off x="8066842" y="1281113"/>
              <a:ext cx="72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7654918" y="670020"/>
              <a:ext cx="20955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a</a:t>
              </a:r>
              <a:endParaRPr lang="fr-FR" sz="1600" dirty="0"/>
            </a:p>
          </p:txBody>
        </p:sp>
        <p:sp>
          <p:nvSpPr>
            <p:cNvPr id="31767" name="Text Box 23"/>
            <p:cNvSpPr txBox="1">
              <a:spLocks noChangeArrowheads="1"/>
            </p:cNvSpPr>
            <p:nvPr/>
          </p:nvSpPr>
          <p:spPr bwMode="auto">
            <a:xfrm>
              <a:off x="8205584" y="882215"/>
              <a:ext cx="20955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FF0000"/>
                  </a:solidFill>
                  <a:cs typeface="Times New Roman" pitchFamily="18" charset="0"/>
                </a:rPr>
                <a:t>S</a:t>
              </a:r>
              <a:endParaRPr lang="fr-FR" sz="1600" dirty="0"/>
            </a:p>
          </p:txBody>
        </p:sp>
        <p:sp>
          <p:nvSpPr>
            <p:cNvPr id="31769" name="Text Box 25"/>
            <p:cNvSpPr txBox="1">
              <a:spLocks noChangeArrowheads="1"/>
            </p:cNvSpPr>
            <p:nvPr/>
          </p:nvSpPr>
          <p:spPr bwMode="auto">
            <a:xfrm>
              <a:off x="8637646" y="781050"/>
              <a:ext cx="209550" cy="2286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chemeClr val="tx1"/>
                  </a:solidFill>
                  <a:cs typeface="Times New Roman" pitchFamily="18" charset="0"/>
                </a:rPr>
                <a:t>N</a:t>
              </a:r>
              <a:endParaRPr lang="fr-FR" sz="1400" b="1">
                <a:solidFill>
                  <a:schemeClr val="tx1"/>
                </a:solidFill>
              </a:endParaRPr>
            </a:p>
          </p:txBody>
        </p:sp>
        <p:sp>
          <p:nvSpPr>
            <p:cNvPr id="32298" name="Text Box 554"/>
            <p:cNvSpPr txBox="1">
              <a:spLocks noChangeArrowheads="1"/>
            </p:cNvSpPr>
            <p:nvPr/>
          </p:nvSpPr>
          <p:spPr bwMode="auto">
            <a:xfrm>
              <a:off x="7264476" y="800685"/>
              <a:ext cx="209550" cy="2286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1764" name="AutoShape 20"/>
            <p:cNvSpPr>
              <a:spLocks noChangeAspect="1" noChangeArrowheads="1"/>
            </p:cNvSpPr>
            <p:nvPr/>
          </p:nvSpPr>
          <p:spPr bwMode="auto">
            <a:xfrm>
              <a:off x="8258206" y="1168400"/>
              <a:ext cx="193675" cy="212725"/>
            </a:xfrm>
            <a:prstGeom prst="flowChartSummingJunction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0" name="Line 622"/>
            <p:cNvSpPr>
              <a:spLocks noChangeAspect="1" noChangeShapeType="1"/>
            </p:cNvSpPr>
            <p:nvPr/>
          </p:nvSpPr>
          <p:spPr bwMode="auto">
            <a:xfrm rot="4260000" flipH="1">
              <a:off x="7752577" y="981201"/>
              <a:ext cx="175770" cy="12351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430" name="Groupe 429"/>
            <p:cNvGrpSpPr/>
            <p:nvPr/>
          </p:nvGrpSpPr>
          <p:grpSpPr>
            <a:xfrm>
              <a:off x="7610582" y="966856"/>
              <a:ext cx="467651" cy="555102"/>
              <a:chOff x="7464558" y="1501258"/>
              <a:chExt cx="467651" cy="555102"/>
            </a:xfrm>
          </p:grpSpPr>
          <p:sp>
            <p:nvSpPr>
              <p:cNvPr id="421" name="Line 627"/>
              <p:cNvSpPr>
                <a:spLocks noChangeAspect="1" noChangeShapeType="1"/>
              </p:cNvSpPr>
              <p:nvPr/>
            </p:nvSpPr>
            <p:spPr bwMode="auto">
              <a:xfrm>
                <a:off x="7464558" y="1638186"/>
                <a:ext cx="15658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22" name="Line 628"/>
              <p:cNvSpPr>
                <a:spLocks noChangeAspect="1" noChangeShapeType="1"/>
              </p:cNvSpPr>
              <p:nvPr/>
            </p:nvSpPr>
            <p:spPr bwMode="auto">
              <a:xfrm>
                <a:off x="7775983" y="1642508"/>
                <a:ext cx="144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23" name="Line 630"/>
              <p:cNvSpPr>
                <a:spLocks noChangeAspect="1" noChangeShapeType="1"/>
              </p:cNvSpPr>
              <p:nvPr/>
            </p:nvSpPr>
            <p:spPr bwMode="auto">
              <a:xfrm>
                <a:off x="7476707" y="2019981"/>
                <a:ext cx="15658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24" name="Line 631"/>
              <p:cNvSpPr>
                <a:spLocks noChangeAspect="1" noChangeShapeType="1"/>
              </p:cNvSpPr>
              <p:nvPr/>
            </p:nvSpPr>
            <p:spPr bwMode="auto">
              <a:xfrm>
                <a:off x="7620856" y="1501258"/>
                <a:ext cx="0" cy="144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25" name="Line 632"/>
              <p:cNvSpPr>
                <a:spLocks noChangeAspect="1" noChangeShapeType="1"/>
              </p:cNvSpPr>
              <p:nvPr/>
            </p:nvSpPr>
            <p:spPr bwMode="auto">
              <a:xfrm rot="4260000" flipH="1">
                <a:off x="7605863" y="1906719"/>
                <a:ext cx="175770" cy="12351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26" name="Line 633"/>
              <p:cNvSpPr>
                <a:spLocks noChangeAspect="1" noChangeShapeType="1"/>
              </p:cNvSpPr>
              <p:nvPr/>
            </p:nvSpPr>
            <p:spPr bwMode="auto">
              <a:xfrm>
                <a:off x="7624230" y="1866543"/>
                <a:ext cx="0" cy="151277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27" name="Line 630"/>
              <p:cNvSpPr>
                <a:spLocks noChangeAspect="1" noChangeShapeType="1"/>
              </p:cNvSpPr>
              <p:nvPr/>
            </p:nvSpPr>
            <p:spPr bwMode="auto">
              <a:xfrm>
                <a:off x="7775626" y="2027950"/>
                <a:ext cx="15658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429" name="Connecteur droit 428"/>
              <p:cNvCxnSpPr/>
              <p:nvPr/>
            </p:nvCxnSpPr>
            <p:spPr>
              <a:xfrm rot="5400000">
                <a:off x="7270314" y="1824424"/>
                <a:ext cx="396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1" name="Connecteur droit 430"/>
              <p:cNvCxnSpPr/>
              <p:nvPr/>
            </p:nvCxnSpPr>
            <p:spPr>
              <a:xfrm rot="5400000">
                <a:off x="7724298" y="1830864"/>
                <a:ext cx="396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32" name="Text Box 22"/>
            <p:cNvSpPr txBox="1">
              <a:spLocks noChangeArrowheads="1"/>
            </p:cNvSpPr>
            <p:nvPr/>
          </p:nvSpPr>
          <p:spPr bwMode="auto">
            <a:xfrm>
              <a:off x="7681242" y="1559567"/>
              <a:ext cx="20955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endParaRPr lang="fr-FR" sz="1600" dirty="0"/>
            </a:p>
          </p:txBody>
        </p:sp>
        <p:cxnSp>
          <p:nvCxnSpPr>
            <p:cNvPr id="347" name="Connecteur droit 346"/>
            <p:cNvCxnSpPr/>
            <p:nvPr/>
          </p:nvCxnSpPr>
          <p:spPr>
            <a:xfrm rot="10800000" flipH="1">
              <a:off x="7731798" y="749582"/>
              <a:ext cx="144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8" name="Connecteur droit 347"/>
            <p:cNvCxnSpPr/>
            <p:nvPr/>
          </p:nvCxnSpPr>
          <p:spPr>
            <a:xfrm rot="10800000" flipH="1">
              <a:off x="7732922" y="1589262"/>
              <a:ext cx="144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62" name="Groupe 361"/>
          <p:cNvGrpSpPr/>
          <p:nvPr/>
        </p:nvGrpSpPr>
        <p:grpSpPr>
          <a:xfrm>
            <a:off x="7275069" y="2689236"/>
            <a:ext cx="1583209" cy="741362"/>
            <a:chOff x="7275069" y="2689236"/>
            <a:chExt cx="1583209" cy="741362"/>
          </a:xfrm>
        </p:grpSpPr>
        <p:sp>
          <p:nvSpPr>
            <p:cNvPr id="32512" name="Line 768"/>
            <p:cNvSpPr>
              <a:spLocks noChangeShapeType="1"/>
            </p:cNvSpPr>
            <p:nvPr/>
          </p:nvSpPr>
          <p:spPr bwMode="auto">
            <a:xfrm>
              <a:off x="7369044" y="2971811"/>
              <a:ext cx="0" cy="45878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13" name="Line 769"/>
            <p:cNvSpPr>
              <a:spLocks noChangeShapeType="1"/>
            </p:cNvSpPr>
            <p:nvPr/>
          </p:nvSpPr>
          <p:spPr bwMode="auto">
            <a:xfrm>
              <a:off x="8789597" y="2951173"/>
              <a:ext cx="0" cy="4572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14" name="Line 770"/>
            <p:cNvSpPr>
              <a:spLocks noChangeShapeType="1"/>
            </p:cNvSpPr>
            <p:nvPr/>
          </p:nvSpPr>
          <p:spPr bwMode="auto">
            <a:xfrm>
              <a:off x="7361107" y="3193058"/>
              <a:ext cx="2508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15" name="Line 771"/>
            <p:cNvSpPr>
              <a:spLocks noChangeShapeType="1"/>
            </p:cNvSpPr>
            <p:nvPr/>
          </p:nvSpPr>
          <p:spPr bwMode="auto">
            <a:xfrm>
              <a:off x="8150417" y="3184536"/>
              <a:ext cx="64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17" name="AutoShape 773"/>
            <p:cNvSpPr>
              <a:spLocks noChangeAspect="1" noChangeArrowheads="1"/>
            </p:cNvSpPr>
            <p:nvPr/>
          </p:nvSpPr>
          <p:spPr bwMode="auto">
            <a:xfrm>
              <a:off x="8397487" y="3075583"/>
              <a:ext cx="198438" cy="212725"/>
            </a:xfrm>
            <a:prstGeom prst="flowChartSummingJunction">
              <a:avLst/>
            </a:prstGeom>
            <a:solidFill>
              <a:srgbClr val="FFFF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519" name="Text Box 775"/>
            <p:cNvSpPr txBox="1">
              <a:spLocks noChangeArrowheads="1"/>
            </p:cNvSpPr>
            <p:nvPr/>
          </p:nvSpPr>
          <p:spPr bwMode="auto">
            <a:xfrm>
              <a:off x="7451953" y="2761336"/>
              <a:ext cx="21590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a</a:t>
              </a:r>
              <a:endParaRPr lang="fr-FR" sz="1600" b="1" dirty="0"/>
            </a:p>
          </p:txBody>
        </p:sp>
        <p:sp>
          <p:nvSpPr>
            <p:cNvPr id="32520" name="Text Box 776"/>
            <p:cNvSpPr txBox="1">
              <a:spLocks noChangeArrowheads="1"/>
            </p:cNvSpPr>
            <p:nvPr/>
          </p:nvSpPr>
          <p:spPr bwMode="auto">
            <a:xfrm>
              <a:off x="8337186" y="2766683"/>
              <a:ext cx="214312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FF0000"/>
                  </a:solidFill>
                  <a:cs typeface="Times New Roman" pitchFamily="18" charset="0"/>
                </a:rPr>
                <a:t>S</a:t>
              </a:r>
              <a:endParaRPr lang="fr-FR" sz="1600" b="1" dirty="0"/>
            </a:p>
          </p:txBody>
        </p:sp>
        <p:sp>
          <p:nvSpPr>
            <p:cNvPr id="32521" name="Text Box 777"/>
            <p:cNvSpPr txBox="1">
              <a:spLocks noChangeArrowheads="1"/>
            </p:cNvSpPr>
            <p:nvPr/>
          </p:nvSpPr>
          <p:spPr bwMode="auto">
            <a:xfrm>
              <a:off x="7275069" y="2713214"/>
              <a:ext cx="142875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400" b="1" dirty="0">
                  <a:solidFill>
                    <a:srgbClr val="000000"/>
                  </a:solidFill>
                  <a:cs typeface="Times New Roman" pitchFamily="18" charset="0"/>
                </a:rPr>
                <a:t>P</a:t>
              </a:r>
              <a:endParaRPr lang="fr-FR" sz="1400" b="1" dirty="0"/>
            </a:p>
          </p:txBody>
        </p:sp>
        <p:sp>
          <p:nvSpPr>
            <p:cNvPr id="32522" name="Text Box 778"/>
            <p:cNvSpPr txBox="1">
              <a:spLocks noChangeArrowheads="1"/>
            </p:cNvSpPr>
            <p:nvPr/>
          </p:nvSpPr>
          <p:spPr bwMode="auto">
            <a:xfrm>
              <a:off x="8643966" y="2689236"/>
              <a:ext cx="214312" cy="2286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0000"/>
                  </a:solidFill>
                  <a:cs typeface="Times New Roman" pitchFamily="18" charset="0"/>
                </a:rPr>
                <a:t>N</a:t>
              </a:r>
              <a:endParaRPr lang="fr-FR" sz="1400" b="1" dirty="0"/>
            </a:p>
          </p:txBody>
        </p:sp>
        <p:grpSp>
          <p:nvGrpSpPr>
            <p:cNvPr id="438" name="Groupe 437"/>
            <p:cNvGrpSpPr/>
            <p:nvPr/>
          </p:nvGrpSpPr>
          <p:grpSpPr>
            <a:xfrm>
              <a:off x="7609109" y="3023522"/>
              <a:ext cx="523081" cy="198438"/>
              <a:chOff x="7663759" y="2517642"/>
              <a:chExt cx="523081" cy="198438"/>
            </a:xfrm>
          </p:grpSpPr>
          <p:sp>
            <p:nvSpPr>
              <p:cNvPr id="433" name="Line 684"/>
              <p:cNvSpPr>
                <a:spLocks noChangeAspect="1" noChangeShapeType="1"/>
              </p:cNvSpPr>
              <p:nvPr/>
            </p:nvSpPr>
            <p:spPr bwMode="auto">
              <a:xfrm>
                <a:off x="7820921" y="2683536"/>
                <a:ext cx="23653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4" name="Line 693"/>
              <p:cNvSpPr>
                <a:spLocks noChangeAspect="1" noChangeShapeType="1"/>
              </p:cNvSpPr>
              <p:nvPr/>
            </p:nvSpPr>
            <p:spPr bwMode="auto">
              <a:xfrm rot="4260000" flipH="1">
                <a:off x="8017771" y="2547011"/>
                <a:ext cx="198438" cy="1397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5" name="Line 694"/>
              <p:cNvSpPr>
                <a:spLocks noChangeAspect="1" noChangeShapeType="1"/>
              </p:cNvSpPr>
              <p:nvPr/>
            </p:nvSpPr>
            <p:spPr bwMode="auto">
              <a:xfrm rot="4260000" flipH="1">
                <a:off x="7643121" y="2547011"/>
                <a:ext cx="198438" cy="1397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6" name="Line 695"/>
              <p:cNvSpPr>
                <a:spLocks noChangeAspect="1" noChangeShapeType="1"/>
              </p:cNvSpPr>
              <p:nvPr/>
            </p:nvSpPr>
            <p:spPr bwMode="auto">
              <a:xfrm>
                <a:off x="8051109" y="2524786"/>
                <a:ext cx="0" cy="16986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7" name="Line 696"/>
              <p:cNvSpPr>
                <a:spLocks noChangeAspect="1" noChangeShapeType="1"/>
              </p:cNvSpPr>
              <p:nvPr/>
            </p:nvSpPr>
            <p:spPr bwMode="auto">
              <a:xfrm>
                <a:off x="7663759" y="2521611"/>
                <a:ext cx="0" cy="17145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39" name="Text Box 775"/>
            <p:cNvSpPr txBox="1">
              <a:spLocks noChangeArrowheads="1"/>
            </p:cNvSpPr>
            <p:nvPr/>
          </p:nvSpPr>
          <p:spPr bwMode="auto">
            <a:xfrm>
              <a:off x="7849202" y="2740842"/>
              <a:ext cx="21590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endParaRPr lang="fr-FR" sz="1600" b="1" dirty="0"/>
            </a:p>
          </p:txBody>
        </p:sp>
        <p:cxnSp>
          <p:nvCxnSpPr>
            <p:cNvPr id="350" name="Connecteur droit 349"/>
            <p:cNvCxnSpPr/>
            <p:nvPr/>
          </p:nvCxnSpPr>
          <p:spPr>
            <a:xfrm rot="10800000" flipH="1">
              <a:off x="7915015" y="2799579"/>
              <a:ext cx="144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1" name="Connecteur droit 350"/>
            <p:cNvCxnSpPr/>
            <p:nvPr/>
          </p:nvCxnSpPr>
          <p:spPr>
            <a:xfrm rot="10800000" flipH="1">
              <a:off x="7505161" y="2853293"/>
              <a:ext cx="144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2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2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2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2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2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3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3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3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2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7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7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7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7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7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2" dur="500"/>
                                        <p:tgtEl>
                                          <p:spTgt spid="32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7" dur="500"/>
                                        <p:tgtEl>
                                          <p:spTgt spid="32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2" dur="500"/>
                                        <p:tgtEl>
                                          <p:spTgt spid="32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7" dur="500"/>
                                        <p:tgtEl>
                                          <p:spTgt spid="32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2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2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2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2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7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7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7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7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8" fill="hold">
                      <p:stCondLst>
                        <p:cond delay="indefinite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2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7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8" fill="hold">
                      <p:stCondLst>
                        <p:cond delay="indefinite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2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7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8" fill="hold">
                      <p:stCondLst>
                        <p:cond delay="indefinite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2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3" fill="hold">
                      <p:stCondLst>
                        <p:cond delay="indefinite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2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3" fill="hold">
                      <p:stCondLst>
                        <p:cond delay="indefinite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8" fill="hold">
                      <p:stCondLst>
                        <p:cond delay="indefinite"/>
                      </p:stCondLst>
                      <p:childTnLst>
                        <p:par>
                          <p:cTn id="519" fill="hold">
                            <p:stCondLst>
                              <p:cond delay="0"/>
                            </p:stCondLst>
                            <p:childTnLst>
                              <p:par>
                                <p:cTn id="5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7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7" grpId="0"/>
      <p:bldP spid="32359" grpId="0"/>
      <p:bldP spid="32387" grpId="0"/>
      <p:bldP spid="32389" grpId="0"/>
      <p:bldP spid="32391" grpId="0"/>
      <p:bldP spid="32393" grpId="0"/>
      <p:bldP spid="30979" grpId="0"/>
      <p:bldP spid="30980" grpId="0"/>
      <p:bldP spid="30981" grpId="0"/>
      <p:bldP spid="179" grpId="0"/>
      <p:bldP spid="185" grpId="0"/>
      <p:bldP spid="189" grpId="0"/>
      <p:bldP spid="280" grpId="0"/>
      <p:bldP spid="281" grpId="0"/>
      <p:bldP spid="282" grpId="0"/>
      <p:bldP spid="284" grpId="0"/>
      <p:bldP spid="285" grpId="0"/>
      <p:bldP spid="289" grpId="0"/>
      <p:bldP spid="290" grpId="0"/>
      <p:bldP spid="291" grpId="0"/>
      <p:bldP spid="292" grpId="0"/>
      <p:bldP spid="293" grpId="0"/>
      <p:bldP spid="294" grpId="0"/>
      <p:bldP spid="32622" grpId="0"/>
      <p:bldP spid="32623" grpId="0"/>
      <p:bldP spid="32624" grpId="0"/>
      <p:bldP spid="32625" grpId="0"/>
      <p:bldP spid="303" grpId="0"/>
      <p:bldP spid="304" grpId="0"/>
      <p:bldP spid="305" grpId="0"/>
      <p:bldP spid="306" grpId="0"/>
      <p:bldP spid="307" grpId="0"/>
      <p:bldP spid="308" grpId="0"/>
      <p:bldP spid="309" grpId="0"/>
      <p:bldP spid="310" grpId="0"/>
      <p:bldP spid="311" grpId="0"/>
      <p:bldP spid="312" grpId="0"/>
      <p:bldP spid="313" grpId="0"/>
      <p:bldP spid="314" grpId="0"/>
      <p:bldP spid="315" grpId="0"/>
      <p:bldP spid="316" grpId="0"/>
      <p:bldP spid="317" grpId="0"/>
      <p:bldP spid="230" grpId="0"/>
      <p:bldP spid="231" grpId="0"/>
      <p:bldP spid="232" grpId="0"/>
      <p:bldP spid="233" grpId="0"/>
      <p:bldP spid="236" grpId="0"/>
      <p:bldP spid="238" grpId="0"/>
      <p:bldP spid="239" grpId="0"/>
      <p:bldP spid="249" grpId="0"/>
      <p:bldP spid="250" grpId="0"/>
      <p:bldP spid="251" grpId="0"/>
      <p:bldP spid="323" grpId="0"/>
      <p:bldP spid="325" grpId="0"/>
      <p:bldP spid="326" grpId="0"/>
      <p:bldP spid="327" grpId="0"/>
      <p:bldP spid="328" grpId="0"/>
      <p:bldP spid="329" grpId="0"/>
      <p:bldP spid="330" grpId="0"/>
      <p:bldP spid="331" grpId="0"/>
      <p:bldP spid="332" grpId="0"/>
      <p:bldP spid="333" grpId="0"/>
      <p:bldP spid="334" grpId="0"/>
      <p:bldP spid="335" grpId="0"/>
      <p:bldP spid="336" grpId="0"/>
      <p:bldP spid="337" grpId="0"/>
      <p:bldP spid="338" grpId="0"/>
      <p:bldP spid="386" grpId="0"/>
      <p:bldP spid="387" grpId="0"/>
      <p:bldP spid="388" grpId="0"/>
      <p:bldP spid="389" grpId="0"/>
      <p:bldP spid="390" grpId="0"/>
      <p:bldP spid="391" grpId="0"/>
      <p:bldP spid="392" grpId="0"/>
      <p:bldP spid="393" grpId="0"/>
      <p:bldP spid="394" grpId="0"/>
      <p:bldP spid="395" grpId="0"/>
      <p:bldP spid="396" grpId="0"/>
      <p:bldP spid="397" grpId="0"/>
      <p:bldP spid="398" grpId="0"/>
      <p:bldP spid="399" grpId="0"/>
      <p:bldP spid="40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924000" cy="3483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1" y="-1"/>
            <a:ext cx="3888000" cy="3449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3535527"/>
            <a:ext cx="3500430" cy="3251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615"/>
          <p:cNvSpPr>
            <a:spLocks noChangeArrowheads="1"/>
          </p:cNvSpPr>
          <p:nvPr/>
        </p:nvSpPr>
        <p:spPr bwMode="auto">
          <a:xfrm>
            <a:off x="428596" y="-2583"/>
            <a:ext cx="612668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1600" b="1" u="sng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البوابة</a:t>
            </a:r>
            <a:endParaRPr lang="en-US" sz="1600" b="1" u="sng" dirty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0" name="Rectangle 643"/>
          <p:cNvSpPr>
            <a:spLocks noChangeArrowheads="1"/>
          </p:cNvSpPr>
          <p:nvPr/>
        </p:nvSpPr>
        <p:spPr bwMode="auto">
          <a:xfrm>
            <a:off x="1711926" y="-30518"/>
            <a:ext cx="121700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1600" b="1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التمثيل المنطقي</a:t>
            </a:r>
            <a:endParaRPr lang="fr-FR" sz="1600" b="1" u="sng" dirty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1" name="Rectangle 647"/>
          <p:cNvSpPr>
            <a:spLocks noChangeArrowheads="1"/>
          </p:cNvSpPr>
          <p:nvPr/>
        </p:nvSpPr>
        <p:spPr bwMode="auto">
          <a:xfrm>
            <a:off x="4071934" y="-15591"/>
            <a:ext cx="1199367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1600" b="1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الدارة المندمجة</a:t>
            </a:r>
            <a:endParaRPr lang="fr-FR" sz="1600" b="1" u="sng" dirty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2" name="Rectangle 649"/>
          <p:cNvSpPr>
            <a:spLocks noChangeArrowheads="1"/>
          </p:cNvSpPr>
          <p:nvPr/>
        </p:nvSpPr>
        <p:spPr bwMode="auto">
          <a:xfrm>
            <a:off x="6407170" y="-14004"/>
            <a:ext cx="2308234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التمثيل المنطقي لدارة المندمجة</a:t>
            </a:r>
            <a:endParaRPr lang="fr-FR" sz="1600" b="1" u="sng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67" name="Groupe 66"/>
          <p:cNvGrpSpPr/>
          <p:nvPr/>
        </p:nvGrpSpPr>
        <p:grpSpPr>
          <a:xfrm>
            <a:off x="253156" y="267640"/>
            <a:ext cx="8749032" cy="6559890"/>
            <a:chOff x="253156" y="166556"/>
            <a:chExt cx="8749032" cy="6559890"/>
          </a:xfrm>
        </p:grpSpPr>
        <p:sp>
          <p:nvSpPr>
            <p:cNvPr id="68" name="Rectangle 67"/>
            <p:cNvSpPr/>
            <p:nvPr/>
          </p:nvSpPr>
          <p:spPr>
            <a:xfrm>
              <a:off x="253156" y="174446"/>
              <a:ext cx="8748000" cy="6552000"/>
            </a:xfrm>
            <a:prstGeom prst="rect">
              <a:avLst/>
            </a:prstGeom>
            <a:noFill/>
            <a:ln w="158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9" name="Connecteur droit 68"/>
            <p:cNvCxnSpPr/>
            <p:nvPr/>
          </p:nvCxnSpPr>
          <p:spPr>
            <a:xfrm>
              <a:off x="254188" y="1747002"/>
              <a:ext cx="874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>
              <a:off x="253156" y="3374310"/>
              <a:ext cx="874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Connecteur droit 70"/>
            <p:cNvCxnSpPr/>
            <p:nvPr/>
          </p:nvCxnSpPr>
          <p:spPr>
            <a:xfrm>
              <a:off x="254188" y="5072074"/>
              <a:ext cx="874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 rot="5400000">
              <a:off x="-1490284" y="3442096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 rot="5400000">
              <a:off x="84550" y="3443754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 rot="5400000">
              <a:off x="2729366" y="3436362"/>
              <a:ext cx="6541200" cy="1588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5" name="Rectangle 232"/>
          <p:cNvSpPr>
            <a:spLocks noChangeArrowheads="1"/>
          </p:cNvSpPr>
          <p:nvPr/>
        </p:nvSpPr>
        <p:spPr bwMode="auto">
          <a:xfrm>
            <a:off x="382535" y="815440"/>
            <a:ext cx="1328747" cy="9159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 </a:t>
            </a:r>
            <a:r>
              <a:rPr lang="ar-SA" b="1" dirty="0" smtClean="0">
                <a:solidFill>
                  <a:schemeClr val="tx1"/>
                </a:solidFill>
                <a:cs typeface="Arabic Transparent" pitchFamily="2" charset="-78"/>
              </a:rPr>
              <a:t>نفي  </a:t>
            </a:r>
            <a:r>
              <a:rPr lang="ar-SA" b="1" dirty="0" err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</a:t>
            </a:r>
            <a:endParaRPr lang="fr-FR" dirty="0">
              <a:solidFill>
                <a:schemeClr val="tx1"/>
              </a:solidFill>
              <a:cs typeface="Arabic Transparent" pitchFamily="2" charset="-78"/>
            </a:endParaRPr>
          </a:p>
          <a:p>
            <a:r>
              <a:rPr lang="fr-FR" b="1" dirty="0">
                <a:solidFill>
                  <a:schemeClr val="tx1"/>
                </a:solidFill>
              </a:rPr>
              <a:t>NAND</a:t>
            </a:r>
            <a:endParaRPr lang="fr-FR" dirty="0">
              <a:solidFill>
                <a:schemeClr val="tx1"/>
              </a:solidFill>
            </a:endParaRPr>
          </a:p>
          <a:p>
            <a:pPr eaLnBrk="0" hangingPunct="0"/>
            <a:endParaRPr lang="fr-FR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76" name="Rectangle 239"/>
          <p:cNvSpPr>
            <a:spLocks noChangeArrowheads="1"/>
          </p:cNvSpPr>
          <p:nvPr/>
        </p:nvSpPr>
        <p:spPr bwMode="auto">
          <a:xfrm>
            <a:off x="434931" y="2387076"/>
            <a:ext cx="1062037" cy="9159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 </a:t>
            </a:r>
            <a:r>
              <a:rPr lang="ar-SA" b="1" dirty="0" smtClean="0">
                <a:solidFill>
                  <a:schemeClr val="tx1"/>
                </a:solidFill>
                <a:cs typeface="Arabic Transparent" pitchFamily="2" charset="-78"/>
              </a:rPr>
              <a:t>نفي أو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"</a:t>
            </a:r>
            <a:r>
              <a:rPr lang="ar-SA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fr-FR" dirty="0">
              <a:solidFill>
                <a:schemeClr val="tx1"/>
              </a:solidFill>
              <a:cs typeface="Arabic Transparent" pitchFamily="2" charset="-78"/>
            </a:endParaRPr>
          </a:p>
          <a:p>
            <a:r>
              <a:rPr lang="fr-FR" b="1" dirty="0">
                <a:solidFill>
                  <a:schemeClr val="tx1"/>
                </a:solidFill>
              </a:rPr>
              <a:t>NOR</a:t>
            </a:r>
            <a:endParaRPr lang="fr-FR" dirty="0">
              <a:solidFill>
                <a:schemeClr val="tx1"/>
              </a:solidFill>
            </a:endParaRPr>
          </a:p>
          <a:p>
            <a:pPr eaLnBrk="0" hangingPunct="0"/>
            <a:endParaRPr lang="fr-FR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77" name="Rectangle 246"/>
          <p:cNvSpPr>
            <a:spLocks noChangeArrowheads="1"/>
          </p:cNvSpPr>
          <p:nvPr/>
        </p:nvSpPr>
        <p:spPr bwMode="auto">
          <a:xfrm>
            <a:off x="103836" y="3976794"/>
            <a:ext cx="1571636" cy="113877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/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 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أو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الاستبعادي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"</a:t>
            </a:r>
            <a:r>
              <a:rPr lang="ar-SA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endParaRPr lang="fr-FR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ctr" eaLnBrk="0" hangingPunct="0"/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ET EXCLU</a:t>
            </a:r>
            <a:endParaRPr lang="fr-FR" sz="16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ctr" eaLnBrk="0" hangingPunct="0"/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NXOR</a:t>
            </a:r>
            <a:endParaRPr lang="fr-FR" sz="1600" dirty="0">
              <a:solidFill>
                <a:schemeClr val="tx1"/>
              </a:solidFill>
              <a:cs typeface="Times New Roman" pitchFamily="18" charset="0"/>
            </a:endParaRPr>
          </a:p>
          <a:p>
            <a:pPr algn="ctr" eaLnBrk="0" hangingPunct="0"/>
            <a:endParaRPr lang="fr-FR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78" name="Rectangle 1301"/>
          <p:cNvSpPr>
            <a:spLocks noChangeArrowheads="1"/>
          </p:cNvSpPr>
          <p:nvPr/>
        </p:nvSpPr>
        <p:spPr bwMode="auto">
          <a:xfrm>
            <a:off x="211084" y="5458910"/>
            <a:ext cx="1385897" cy="113877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/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لا أو </a:t>
            </a:r>
            <a:r>
              <a:rPr lang="ar-SA" b="1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الاستبعادي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"</a:t>
            </a:r>
            <a:endParaRPr lang="fr-FR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/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OU EXCLU</a:t>
            </a:r>
            <a:endParaRPr lang="fr-FR" sz="16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/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XOR</a:t>
            </a:r>
          </a:p>
        </p:txBody>
      </p:sp>
      <p:grpSp>
        <p:nvGrpSpPr>
          <p:cNvPr id="79" name="Groupe 78"/>
          <p:cNvGrpSpPr/>
          <p:nvPr/>
        </p:nvGrpSpPr>
        <p:grpSpPr>
          <a:xfrm>
            <a:off x="1831540" y="886878"/>
            <a:ext cx="1401443" cy="564060"/>
            <a:chOff x="1831540" y="785794"/>
            <a:chExt cx="1401443" cy="564060"/>
          </a:xfrm>
        </p:grpSpPr>
        <p:sp>
          <p:nvSpPr>
            <p:cNvPr id="80" name="Text Box 859"/>
            <p:cNvSpPr txBox="1">
              <a:spLocks noChangeArrowheads="1"/>
            </p:cNvSpPr>
            <p:nvPr/>
          </p:nvSpPr>
          <p:spPr bwMode="auto">
            <a:xfrm>
              <a:off x="1831882" y="785794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81" name="Text Box 860"/>
            <p:cNvSpPr txBox="1">
              <a:spLocks noChangeArrowheads="1"/>
            </p:cNvSpPr>
            <p:nvPr/>
          </p:nvSpPr>
          <p:spPr bwMode="auto">
            <a:xfrm>
              <a:off x="2909133" y="921697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82" name="Text Box 861"/>
            <p:cNvSpPr txBox="1">
              <a:spLocks noChangeArrowheads="1"/>
            </p:cNvSpPr>
            <p:nvPr/>
          </p:nvSpPr>
          <p:spPr bwMode="auto">
            <a:xfrm>
              <a:off x="1831540" y="1013304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FF"/>
                  </a:solidFill>
                </a:rPr>
                <a:t>b</a:t>
              </a:r>
            </a:p>
          </p:txBody>
        </p:sp>
        <p:cxnSp>
          <p:nvCxnSpPr>
            <p:cNvPr id="83" name="Connecteur droit 82"/>
            <p:cNvCxnSpPr/>
            <p:nvPr/>
          </p:nvCxnSpPr>
          <p:spPr>
            <a:xfrm rot="10800000">
              <a:off x="2083028" y="988458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 rot="10800000">
              <a:off x="2095839" y="1208599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 rot="10800000">
              <a:off x="2740959" y="1103461"/>
              <a:ext cx="216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6" name="Organigramme : Délai 85"/>
            <p:cNvSpPr>
              <a:spLocks noChangeAspect="1"/>
            </p:cNvSpPr>
            <p:nvPr/>
          </p:nvSpPr>
          <p:spPr>
            <a:xfrm>
              <a:off x="2369341" y="934604"/>
              <a:ext cx="324000" cy="324000"/>
            </a:xfrm>
            <a:prstGeom prst="flowChartDelay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7" name="Ellipse 86"/>
            <p:cNvSpPr>
              <a:spLocks noChangeAspect="1"/>
            </p:cNvSpPr>
            <p:nvPr/>
          </p:nvSpPr>
          <p:spPr>
            <a:xfrm>
              <a:off x="2713461" y="1052090"/>
              <a:ext cx="108000" cy="108000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8" name="Groupe 87"/>
          <p:cNvGrpSpPr/>
          <p:nvPr/>
        </p:nvGrpSpPr>
        <p:grpSpPr>
          <a:xfrm>
            <a:off x="1846478" y="2537396"/>
            <a:ext cx="1357321" cy="564060"/>
            <a:chOff x="1846478" y="2436312"/>
            <a:chExt cx="1357321" cy="564060"/>
          </a:xfrm>
        </p:grpSpPr>
        <p:sp>
          <p:nvSpPr>
            <p:cNvPr id="89" name="Text Box 859"/>
            <p:cNvSpPr txBox="1">
              <a:spLocks noChangeArrowheads="1"/>
            </p:cNvSpPr>
            <p:nvPr/>
          </p:nvSpPr>
          <p:spPr bwMode="auto">
            <a:xfrm>
              <a:off x="1846820" y="2436312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90" name="Text Box 860"/>
            <p:cNvSpPr txBox="1">
              <a:spLocks noChangeArrowheads="1"/>
            </p:cNvSpPr>
            <p:nvPr/>
          </p:nvSpPr>
          <p:spPr bwMode="auto">
            <a:xfrm>
              <a:off x="2879949" y="2564900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91" name="Text Box 861"/>
            <p:cNvSpPr txBox="1">
              <a:spLocks noChangeArrowheads="1"/>
            </p:cNvSpPr>
            <p:nvPr/>
          </p:nvSpPr>
          <p:spPr bwMode="auto">
            <a:xfrm>
              <a:off x="1846478" y="2663822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FF"/>
                  </a:solidFill>
                </a:rPr>
                <a:t>b</a:t>
              </a:r>
            </a:p>
          </p:txBody>
        </p:sp>
        <p:cxnSp>
          <p:nvCxnSpPr>
            <p:cNvPr id="92" name="Connecteur droit 91"/>
            <p:cNvCxnSpPr/>
            <p:nvPr/>
          </p:nvCxnSpPr>
          <p:spPr>
            <a:xfrm rot="10800000">
              <a:off x="2097966" y="2631661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 rot="10800000">
              <a:off x="2110777" y="2866432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/>
            <p:nvPr/>
          </p:nvCxnSpPr>
          <p:spPr>
            <a:xfrm rot="10800000">
              <a:off x="2702047" y="2753979"/>
              <a:ext cx="216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Lune 94"/>
            <p:cNvSpPr/>
            <p:nvPr/>
          </p:nvSpPr>
          <p:spPr>
            <a:xfrm rot="10800000">
              <a:off x="2403352" y="2563177"/>
              <a:ext cx="288000" cy="360000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6" name="Ellipse 95"/>
            <p:cNvSpPr>
              <a:spLocks noChangeAspect="1"/>
            </p:cNvSpPr>
            <p:nvPr/>
          </p:nvSpPr>
          <p:spPr>
            <a:xfrm>
              <a:off x="2703733" y="2702426"/>
              <a:ext cx="108000" cy="108000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7" name="Groupe 96"/>
          <p:cNvGrpSpPr/>
          <p:nvPr/>
        </p:nvGrpSpPr>
        <p:grpSpPr>
          <a:xfrm>
            <a:off x="1778077" y="5596525"/>
            <a:ext cx="1501995" cy="684000"/>
            <a:chOff x="1778077" y="5495441"/>
            <a:chExt cx="1501995" cy="684000"/>
          </a:xfrm>
        </p:grpSpPr>
        <p:sp>
          <p:nvSpPr>
            <p:cNvPr id="98" name="Text Box 859"/>
            <p:cNvSpPr txBox="1">
              <a:spLocks noChangeArrowheads="1"/>
            </p:cNvSpPr>
            <p:nvPr/>
          </p:nvSpPr>
          <p:spPr bwMode="auto">
            <a:xfrm>
              <a:off x="1839432" y="5535166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99" name="Text Box 860"/>
            <p:cNvSpPr txBox="1">
              <a:spLocks noChangeArrowheads="1"/>
            </p:cNvSpPr>
            <p:nvPr/>
          </p:nvSpPr>
          <p:spPr bwMode="auto">
            <a:xfrm>
              <a:off x="2956222" y="5663754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100" name="Text Box 861"/>
            <p:cNvSpPr txBox="1">
              <a:spLocks noChangeArrowheads="1"/>
            </p:cNvSpPr>
            <p:nvPr/>
          </p:nvSpPr>
          <p:spPr bwMode="auto">
            <a:xfrm>
              <a:off x="1839090" y="5762676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FF"/>
                  </a:solidFill>
                </a:rPr>
                <a:t>b</a:t>
              </a:r>
            </a:p>
          </p:txBody>
        </p:sp>
        <p:cxnSp>
          <p:nvCxnSpPr>
            <p:cNvPr id="101" name="Connecteur droit 100"/>
            <p:cNvCxnSpPr/>
            <p:nvPr/>
          </p:nvCxnSpPr>
          <p:spPr>
            <a:xfrm rot="10800000">
              <a:off x="2124899" y="5730515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Connecteur droit 101"/>
            <p:cNvCxnSpPr/>
            <p:nvPr/>
          </p:nvCxnSpPr>
          <p:spPr>
            <a:xfrm rot="10800000">
              <a:off x="2121203" y="5965286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Connecteur droit 102"/>
            <p:cNvCxnSpPr/>
            <p:nvPr/>
          </p:nvCxnSpPr>
          <p:spPr>
            <a:xfrm rot="10800000">
              <a:off x="2790380" y="5846895"/>
              <a:ext cx="216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4" name="Lune 103"/>
            <p:cNvSpPr/>
            <p:nvPr/>
          </p:nvSpPr>
          <p:spPr>
            <a:xfrm rot="10800000">
              <a:off x="2491685" y="5662031"/>
              <a:ext cx="288000" cy="360000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5" name="Ellipse 104"/>
            <p:cNvSpPr>
              <a:spLocks noChangeAspect="1"/>
            </p:cNvSpPr>
            <p:nvPr/>
          </p:nvSpPr>
          <p:spPr>
            <a:xfrm>
              <a:off x="2792066" y="5787632"/>
              <a:ext cx="108000" cy="108000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6" name="Arc 105"/>
            <p:cNvSpPr>
              <a:spLocks noChangeAspect="1"/>
            </p:cNvSpPr>
            <p:nvPr/>
          </p:nvSpPr>
          <p:spPr>
            <a:xfrm rot="3180000">
              <a:off x="1778077" y="5495441"/>
              <a:ext cx="684000" cy="684000"/>
            </a:xfrm>
            <a:prstGeom prst="arc">
              <a:avLst>
                <a:gd name="adj1" fmla="val 16536007"/>
                <a:gd name="adj2" fmla="val 20355605"/>
              </a:avLst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7" name="Groupe 106"/>
          <p:cNvGrpSpPr/>
          <p:nvPr/>
        </p:nvGrpSpPr>
        <p:grpSpPr>
          <a:xfrm>
            <a:off x="1819021" y="3952791"/>
            <a:ext cx="1398618" cy="684000"/>
            <a:chOff x="1819021" y="3851707"/>
            <a:chExt cx="1398618" cy="684000"/>
          </a:xfrm>
        </p:grpSpPr>
        <p:sp>
          <p:nvSpPr>
            <p:cNvPr id="108" name="Text Box 859"/>
            <p:cNvSpPr txBox="1">
              <a:spLocks noChangeArrowheads="1"/>
            </p:cNvSpPr>
            <p:nvPr/>
          </p:nvSpPr>
          <p:spPr bwMode="auto">
            <a:xfrm>
              <a:off x="1866350" y="3891432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109" name="Text Box 860"/>
            <p:cNvSpPr txBox="1">
              <a:spLocks noChangeArrowheads="1"/>
            </p:cNvSpPr>
            <p:nvPr/>
          </p:nvSpPr>
          <p:spPr bwMode="auto">
            <a:xfrm>
              <a:off x="2893789" y="4026426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110" name="Text Box 861"/>
            <p:cNvSpPr txBox="1">
              <a:spLocks noChangeArrowheads="1"/>
            </p:cNvSpPr>
            <p:nvPr/>
          </p:nvSpPr>
          <p:spPr bwMode="auto">
            <a:xfrm>
              <a:off x="1866008" y="4118942"/>
              <a:ext cx="323850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FF"/>
                  </a:solidFill>
                </a:rPr>
                <a:t>b</a:t>
              </a:r>
            </a:p>
          </p:txBody>
        </p:sp>
        <p:cxnSp>
          <p:nvCxnSpPr>
            <p:cNvPr id="111" name="Connecteur droit 110"/>
            <p:cNvCxnSpPr/>
            <p:nvPr/>
          </p:nvCxnSpPr>
          <p:spPr>
            <a:xfrm rot="10800000">
              <a:off x="2151817" y="4086781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Connecteur droit 111"/>
            <p:cNvCxnSpPr/>
            <p:nvPr/>
          </p:nvCxnSpPr>
          <p:spPr>
            <a:xfrm rot="10800000">
              <a:off x="2148121" y="4321552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Connecteur droit 112"/>
            <p:cNvCxnSpPr/>
            <p:nvPr/>
          </p:nvCxnSpPr>
          <p:spPr>
            <a:xfrm rot="10800000">
              <a:off x="2756670" y="4203161"/>
              <a:ext cx="180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4" name="Lune 113"/>
            <p:cNvSpPr/>
            <p:nvPr/>
          </p:nvSpPr>
          <p:spPr>
            <a:xfrm rot="10800000">
              <a:off x="2518603" y="4018297"/>
              <a:ext cx="288000" cy="360000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5" name="Arc 114"/>
            <p:cNvSpPr>
              <a:spLocks noChangeAspect="1"/>
            </p:cNvSpPr>
            <p:nvPr/>
          </p:nvSpPr>
          <p:spPr>
            <a:xfrm rot="3180000">
              <a:off x="1819021" y="3851707"/>
              <a:ext cx="684000" cy="684000"/>
            </a:xfrm>
            <a:prstGeom prst="arc">
              <a:avLst>
                <a:gd name="adj1" fmla="val 16536007"/>
                <a:gd name="adj2" fmla="val 20355605"/>
              </a:avLst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16" name="Picture 10" descr="H:\Sans titrefgh.png"/>
          <p:cNvPicPr>
            <a:picLocks noChangeAspect="1" noChangeArrowheads="1"/>
          </p:cNvPicPr>
          <p:nvPr/>
        </p:nvPicPr>
        <p:blipFill>
          <a:blip r:embed="rId3" cstate="print"/>
          <a:srcRect l="30729" t="25833" r="29167" b="31667"/>
          <a:stretch>
            <a:fillRect/>
          </a:stretch>
        </p:blipFill>
        <p:spPr bwMode="auto">
          <a:xfrm>
            <a:off x="3597665" y="315374"/>
            <a:ext cx="2228470" cy="1476000"/>
          </a:xfrm>
          <a:prstGeom prst="rect">
            <a:avLst/>
          </a:prstGeom>
          <a:noFill/>
        </p:spPr>
      </p:pic>
      <p:pic>
        <p:nvPicPr>
          <p:cNvPr id="117" name="Picture 11" descr="H:\SanSDGFSQSDs titre.png"/>
          <p:cNvPicPr>
            <a:picLocks noChangeAspect="1" noChangeArrowheads="1"/>
          </p:cNvPicPr>
          <p:nvPr/>
        </p:nvPicPr>
        <p:blipFill>
          <a:blip r:embed="rId4"/>
          <a:srcRect l="18229" t="36667" r="52604" b="31667"/>
          <a:stretch>
            <a:fillRect/>
          </a:stretch>
        </p:blipFill>
        <p:spPr bwMode="auto">
          <a:xfrm>
            <a:off x="3604959" y="1887011"/>
            <a:ext cx="2232000" cy="1514572"/>
          </a:xfrm>
          <a:prstGeom prst="rect">
            <a:avLst/>
          </a:prstGeom>
          <a:noFill/>
        </p:spPr>
      </p:pic>
      <p:pic>
        <p:nvPicPr>
          <p:cNvPr id="118" name="Picture 4" descr="H:\Compuerta-lógica-XOR-SN74HC86-La-Casa-de-la-Banda.jpg"/>
          <p:cNvPicPr>
            <a:picLocks noChangeAspect="1" noChangeArrowheads="1"/>
          </p:cNvPicPr>
          <p:nvPr/>
        </p:nvPicPr>
        <p:blipFill>
          <a:blip r:embed="rId5"/>
          <a:srcRect l="15873" t="24621" r="15872" b="26173"/>
          <a:stretch>
            <a:fillRect/>
          </a:stretch>
        </p:blipFill>
        <p:spPr bwMode="auto">
          <a:xfrm>
            <a:off x="3610786" y="3532925"/>
            <a:ext cx="2232000" cy="1609115"/>
          </a:xfrm>
          <a:prstGeom prst="rect">
            <a:avLst/>
          </a:prstGeom>
          <a:noFill/>
        </p:spPr>
      </p:pic>
      <p:pic>
        <p:nvPicPr>
          <p:cNvPr id="119" name="Picture 3" descr="H:\3012.jpg"/>
          <p:cNvPicPr>
            <a:picLocks noChangeAspect="1" noChangeArrowheads="1"/>
          </p:cNvPicPr>
          <p:nvPr/>
        </p:nvPicPr>
        <p:blipFill>
          <a:blip r:embed="rId6"/>
          <a:srcRect b="11303"/>
          <a:stretch>
            <a:fillRect/>
          </a:stretch>
        </p:blipFill>
        <p:spPr bwMode="auto">
          <a:xfrm>
            <a:off x="6367814" y="1916424"/>
            <a:ext cx="2304000" cy="1483926"/>
          </a:xfrm>
          <a:prstGeom prst="rect">
            <a:avLst/>
          </a:prstGeom>
          <a:noFill/>
        </p:spPr>
      </p:pic>
      <p:pic>
        <p:nvPicPr>
          <p:cNvPr id="120" name="Picture 5" descr="H:\compuerta-nand-de-2-entradas-7400-datasheet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43964" y="350109"/>
            <a:ext cx="2304000" cy="1434025"/>
          </a:xfrm>
          <a:prstGeom prst="rect">
            <a:avLst/>
          </a:prstGeom>
          <a:noFill/>
        </p:spPr>
      </p:pic>
      <p:pic>
        <p:nvPicPr>
          <p:cNvPr id="121" name="Picture 10" descr="H:\XOR COMPUERTA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11404" y="3553721"/>
            <a:ext cx="2304000" cy="1507717"/>
          </a:xfrm>
          <a:prstGeom prst="rect">
            <a:avLst/>
          </a:prstGeom>
          <a:noFill/>
        </p:spPr>
      </p:pic>
      <p:pic>
        <p:nvPicPr>
          <p:cNvPr id="122" name="Picture 4" descr="H:\74266.jpg"/>
          <p:cNvPicPr preferRelativeResize="0">
            <a:picLocks noChangeArrowheads="1"/>
          </p:cNvPicPr>
          <p:nvPr/>
        </p:nvPicPr>
        <p:blipFill>
          <a:blip r:embed="rId9"/>
          <a:srcRect l="3378" r="13513" b="43304"/>
          <a:stretch>
            <a:fillRect/>
          </a:stretch>
        </p:blipFill>
        <p:spPr bwMode="auto">
          <a:xfrm>
            <a:off x="6398894" y="5227288"/>
            <a:ext cx="2304000" cy="1512000"/>
          </a:xfrm>
          <a:prstGeom prst="rect">
            <a:avLst/>
          </a:prstGeom>
          <a:noFill/>
        </p:spPr>
      </p:pic>
      <p:pic>
        <p:nvPicPr>
          <p:cNvPr id="123" name="Picture 2" descr="H:\31vJYnZFYTL.jpg"/>
          <p:cNvPicPr preferRelativeResize="0">
            <a:picLocks noChangeArrowheads="1"/>
          </p:cNvPicPr>
          <p:nvPr/>
        </p:nvPicPr>
        <p:blipFill>
          <a:blip r:embed="rId10"/>
          <a:srcRect l="12500" t="20000" r="16250" b="18125"/>
          <a:stretch>
            <a:fillRect/>
          </a:stretch>
        </p:blipFill>
        <p:spPr bwMode="auto">
          <a:xfrm>
            <a:off x="3668590" y="5195670"/>
            <a:ext cx="2046418" cy="16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ZoneTexte 123"/>
          <p:cNvSpPr txBox="1"/>
          <p:nvPr/>
        </p:nvSpPr>
        <p:spPr>
          <a:xfrm>
            <a:off x="7072330" y="942318"/>
            <a:ext cx="928694" cy="27699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SN7400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125" name="ZoneTexte 124"/>
          <p:cNvSpPr txBox="1"/>
          <p:nvPr/>
        </p:nvSpPr>
        <p:spPr>
          <a:xfrm>
            <a:off x="7089176" y="2554898"/>
            <a:ext cx="928694" cy="27699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SN7402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126" name="ZoneTexte 125"/>
          <p:cNvSpPr txBox="1"/>
          <p:nvPr/>
        </p:nvSpPr>
        <p:spPr>
          <a:xfrm>
            <a:off x="7170138" y="4208182"/>
            <a:ext cx="928694" cy="27699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SN7486</a:t>
            </a:r>
            <a:endParaRPr lang="fr-FR" sz="1200" b="1" dirty="0">
              <a:solidFill>
                <a:srgbClr val="C00000"/>
              </a:solidFill>
            </a:endParaRPr>
          </a:p>
        </p:txBody>
      </p:sp>
      <p:sp>
        <p:nvSpPr>
          <p:cNvPr id="127" name="ZoneTexte 126"/>
          <p:cNvSpPr txBox="1"/>
          <p:nvPr/>
        </p:nvSpPr>
        <p:spPr>
          <a:xfrm>
            <a:off x="7297094" y="5854454"/>
            <a:ext cx="928694" cy="27699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SN74266</a:t>
            </a:r>
            <a:endParaRPr lang="fr-FR" sz="1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2" grpId="0"/>
      <p:bldP spid="75" grpId="0"/>
      <p:bldP spid="76" grpId="0"/>
      <p:bldP spid="77" grpId="0"/>
      <p:bldP spid="78" grpId="0"/>
      <p:bldP spid="124" grpId="0"/>
      <p:bldP spid="125" grpId="0"/>
      <p:bldP spid="126" grpId="0"/>
      <p:bldP spid="12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H:\im-circuito-compuerta-nand-74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857232"/>
            <a:ext cx="6000793" cy="4500594"/>
          </a:xfrm>
          <a:prstGeom prst="rect">
            <a:avLst/>
          </a:prstGeom>
          <a:noFill/>
        </p:spPr>
      </p:pic>
      <p:grpSp>
        <p:nvGrpSpPr>
          <p:cNvPr id="40" name="Groupe 39"/>
          <p:cNvGrpSpPr>
            <a:grpSpLocks noChangeAspect="1"/>
          </p:cNvGrpSpPr>
          <p:nvPr/>
        </p:nvGrpSpPr>
        <p:grpSpPr>
          <a:xfrm>
            <a:off x="455892" y="1992731"/>
            <a:ext cx="2070866" cy="734080"/>
            <a:chOff x="447191" y="1186413"/>
            <a:chExt cx="1410741" cy="500079"/>
          </a:xfrm>
        </p:grpSpPr>
        <p:sp>
          <p:nvSpPr>
            <p:cNvPr id="5" name="Text Box 859"/>
            <p:cNvSpPr txBox="1">
              <a:spLocks noChangeArrowheads="1"/>
            </p:cNvSpPr>
            <p:nvPr/>
          </p:nvSpPr>
          <p:spPr bwMode="auto">
            <a:xfrm>
              <a:off x="447533" y="1186413"/>
              <a:ext cx="323850" cy="2725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0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6" name="Text Box 860"/>
            <p:cNvSpPr txBox="1">
              <a:spLocks noChangeArrowheads="1"/>
            </p:cNvSpPr>
            <p:nvPr/>
          </p:nvSpPr>
          <p:spPr bwMode="auto">
            <a:xfrm>
              <a:off x="1534082" y="1275830"/>
              <a:ext cx="323850" cy="2725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000" b="1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7" name="Text Box 861"/>
            <p:cNvSpPr txBox="1">
              <a:spLocks noChangeArrowheads="1"/>
            </p:cNvSpPr>
            <p:nvPr/>
          </p:nvSpPr>
          <p:spPr bwMode="auto">
            <a:xfrm>
              <a:off x="447191" y="1413924"/>
              <a:ext cx="323850" cy="2725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000" b="1">
                  <a:solidFill>
                    <a:srgbClr val="0000FF"/>
                  </a:solidFill>
                </a:rPr>
                <a:t>b</a:t>
              </a:r>
            </a:p>
          </p:txBody>
        </p:sp>
        <p:cxnSp>
          <p:nvCxnSpPr>
            <p:cNvPr id="8" name="Connecteur droit 7"/>
            <p:cNvCxnSpPr/>
            <p:nvPr/>
          </p:nvCxnSpPr>
          <p:spPr>
            <a:xfrm rot="10800000">
              <a:off x="680084" y="1342589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 rot="10800000">
              <a:off x="692895" y="1562730"/>
              <a:ext cx="324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 rot="10800000">
              <a:off x="1338015" y="1448297"/>
              <a:ext cx="216000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rganigramme : Délai 10"/>
            <p:cNvSpPr>
              <a:spLocks noChangeAspect="1"/>
            </p:cNvSpPr>
            <p:nvPr/>
          </p:nvSpPr>
          <p:spPr>
            <a:xfrm>
              <a:off x="966397" y="1288735"/>
              <a:ext cx="324000" cy="324000"/>
            </a:xfrm>
            <a:prstGeom prst="flowChartDelay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/>
            </a:p>
          </p:txBody>
        </p:sp>
        <p:sp>
          <p:nvSpPr>
            <p:cNvPr id="16" name="Ellipse 15"/>
            <p:cNvSpPr>
              <a:spLocks noChangeAspect="1"/>
            </p:cNvSpPr>
            <p:nvPr/>
          </p:nvSpPr>
          <p:spPr>
            <a:xfrm>
              <a:off x="1301219" y="1396926"/>
              <a:ext cx="108000" cy="108000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2000"/>
            </a:p>
          </p:txBody>
        </p:sp>
      </p:grpSp>
      <p:grpSp>
        <p:nvGrpSpPr>
          <p:cNvPr id="41" name="Groupe 40"/>
          <p:cNvGrpSpPr>
            <a:grpSpLocks noChangeAspect="1"/>
          </p:cNvGrpSpPr>
          <p:nvPr/>
        </p:nvGrpSpPr>
        <p:grpSpPr>
          <a:xfrm>
            <a:off x="500034" y="2927684"/>
            <a:ext cx="1569189" cy="2001514"/>
            <a:chOff x="3401675" y="608013"/>
            <a:chExt cx="1233496" cy="1573330"/>
          </a:xfrm>
        </p:grpSpPr>
        <p:sp>
          <p:nvSpPr>
            <p:cNvPr id="4" name="Text Box 3"/>
            <p:cNvSpPr txBox="1">
              <a:spLocks noChangeArrowheads="1"/>
            </p:cNvSpPr>
            <p:nvPr/>
          </p:nvSpPr>
          <p:spPr bwMode="auto">
            <a:xfrm>
              <a:off x="3401675" y="608013"/>
              <a:ext cx="611187" cy="687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7" name="Groupe 274"/>
            <p:cNvGrpSpPr/>
            <p:nvPr/>
          </p:nvGrpSpPr>
          <p:grpSpPr>
            <a:xfrm>
              <a:off x="3586408" y="800368"/>
              <a:ext cx="1048763" cy="1347797"/>
              <a:chOff x="2356416" y="1567763"/>
              <a:chExt cx="1048763" cy="1347797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2357422" y="1571612"/>
                <a:ext cx="1044000" cy="1342800"/>
              </a:xfrm>
              <a:prstGeom prst="rect">
                <a:avLst/>
              </a:prstGeom>
              <a:ln w="2222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9" name="Connecteur droit 18"/>
              <p:cNvCxnSpPr/>
              <p:nvPr/>
            </p:nvCxnSpPr>
            <p:spPr>
              <a:xfrm rot="16200000" flipH="1">
                <a:off x="2029506" y="2241566"/>
                <a:ext cx="1346400" cy="1588"/>
              </a:xfrm>
              <a:prstGeom prst="line">
                <a:avLst/>
              </a:prstGeom>
              <a:ln w="2222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>
              <a:xfrm rot="10800000" flipH="1">
                <a:off x="2356416" y="1828789"/>
                <a:ext cx="10440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/>
              <p:cNvCxnSpPr/>
              <p:nvPr/>
            </p:nvCxnSpPr>
            <p:spPr>
              <a:xfrm rot="10800000" flipH="1">
                <a:off x="2356416" y="2113762"/>
                <a:ext cx="10440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rot="10800000" flipH="1">
                <a:off x="2361179" y="2664010"/>
                <a:ext cx="10440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rot="10800000" flipH="1">
                <a:off x="2361179" y="2384580"/>
                <a:ext cx="10440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rot="16200000" flipH="1">
                <a:off x="2389871" y="2240169"/>
                <a:ext cx="1346400" cy="1588"/>
              </a:xfrm>
              <a:prstGeom prst="line">
                <a:avLst/>
              </a:prstGeom>
              <a:ln w="2222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5" name="Rectangle 654"/>
            <p:cNvSpPr>
              <a:spLocks noChangeArrowheads="1"/>
            </p:cNvSpPr>
            <p:nvPr/>
          </p:nvSpPr>
          <p:spPr bwMode="auto">
            <a:xfrm>
              <a:off x="3993771" y="1061899"/>
              <a:ext cx="245967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26" name="Rectangle 655"/>
            <p:cNvSpPr>
              <a:spLocks noChangeArrowheads="1"/>
            </p:cNvSpPr>
            <p:nvPr/>
          </p:nvSpPr>
          <p:spPr bwMode="auto">
            <a:xfrm>
              <a:off x="3986670" y="1890190"/>
              <a:ext cx="245967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1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27" name="Rectangle 656"/>
            <p:cNvSpPr>
              <a:spLocks noChangeArrowheads="1"/>
            </p:cNvSpPr>
            <p:nvPr/>
          </p:nvSpPr>
          <p:spPr bwMode="auto">
            <a:xfrm>
              <a:off x="3988230" y="1346677"/>
              <a:ext cx="245967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1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28" name="Rectangle 654"/>
            <p:cNvSpPr>
              <a:spLocks noChangeArrowheads="1"/>
            </p:cNvSpPr>
            <p:nvPr/>
          </p:nvSpPr>
          <p:spPr bwMode="auto">
            <a:xfrm>
              <a:off x="3968417" y="764674"/>
              <a:ext cx="245967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a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29" name="Rectangle 655"/>
            <p:cNvSpPr>
              <a:spLocks noChangeArrowheads="1"/>
            </p:cNvSpPr>
            <p:nvPr/>
          </p:nvSpPr>
          <p:spPr bwMode="auto">
            <a:xfrm>
              <a:off x="4301794" y="783725"/>
              <a:ext cx="266128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S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30" name="Rectangle 654"/>
            <p:cNvSpPr>
              <a:spLocks noChangeArrowheads="1"/>
            </p:cNvSpPr>
            <p:nvPr/>
          </p:nvSpPr>
          <p:spPr bwMode="auto">
            <a:xfrm>
              <a:off x="3615989" y="774199"/>
              <a:ext cx="256047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b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31" name="Rectangle 654"/>
            <p:cNvSpPr>
              <a:spLocks noChangeArrowheads="1"/>
            </p:cNvSpPr>
            <p:nvPr/>
          </p:nvSpPr>
          <p:spPr bwMode="auto">
            <a:xfrm>
              <a:off x="3986670" y="1616192"/>
              <a:ext cx="245967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32" name="Rectangle 654"/>
            <p:cNvSpPr>
              <a:spLocks noChangeArrowheads="1"/>
            </p:cNvSpPr>
            <p:nvPr/>
          </p:nvSpPr>
          <p:spPr bwMode="auto">
            <a:xfrm>
              <a:off x="3632684" y="1061120"/>
              <a:ext cx="245967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33" name="Rectangle 654"/>
            <p:cNvSpPr>
              <a:spLocks noChangeArrowheads="1"/>
            </p:cNvSpPr>
            <p:nvPr/>
          </p:nvSpPr>
          <p:spPr bwMode="auto">
            <a:xfrm>
              <a:off x="3623159" y="1345118"/>
              <a:ext cx="245967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34" name="Rectangle 655"/>
            <p:cNvSpPr>
              <a:spLocks noChangeArrowheads="1"/>
            </p:cNvSpPr>
            <p:nvPr/>
          </p:nvSpPr>
          <p:spPr bwMode="auto">
            <a:xfrm>
              <a:off x="3626360" y="1882309"/>
              <a:ext cx="245967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1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35" name="Rectangle 656"/>
            <p:cNvSpPr>
              <a:spLocks noChangeArrowheads="1"/>
            </p:cNvSpPr>
            <p:nvPr/>
          </p:nvSpPr>
          <p:spPr bwMode="auto">
            <a:xfrm>
              <a:off x="3627921" y="1619786"/>
              <a:ext cx="245967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1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36" name="Rectangle 878"/>
            <p:cNvSpPr>
              <a:spLocks noChangeArrowheads="1"/>
            </p:cNvSpPr>
            <p:nvPr/>
          </p:nvSpPr>
          <p:spPr bwMode="auto">
            <a:xfrm>
              <a:off x="4334335" y="1065298"/>
              <a:ext cx="245967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1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37" name="Rectangle 879"/>
            <p:cNvSpPr>
              <a:spLocks noChangeArrowheads="1"/>
            </p:cNvSpPr>
            <p:nvPr/>
          </p:nvSpPr>
          <p:spPr bwMode="auto">
            <a:xfrm>
              <a:off x="4342273" y="1356814"/>
              <a:ext cx="245967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1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38" name="Rectangle 880"/>
            <p:cNvSpPr>
              <a:spLocks noChangeArrowheads="1"/>
            </p:cNvSpPr>
            <p:nvPr/>
          </p:nvSpPr>
          <p:spPr bwMode="auto">
            <a:xfrm>
              <a:off x="4336731" y="1614017"/>
              <a:ext cx="245967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1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  <p:sp>
          <p:nvSpPr>
            <p:cNvPr id="39" name="Rectangle 881"/>
            <p:cNvSpPr>
              <a:spLocks noChangeArrowheads="1"/>
            </p:cNvSpPr>
            <p:nvPr/>
          </p:nvSpPr>
          <p:spPr bwMode="auto">
            <a:xfrm>
              <a:off x="4337319" y="1891022"/>
              <a:ext cx="245967" cy="29032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00"/>
                  </a:solidFill>
                </a:rPr>
                <a:t>0</a:t>
              </a:r>
              <a:endParaRPr lang="fr-FR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42" name="Rectangle 232"/>
          <p:cNvSpPr>
            <a:spLocks noChangeArrowheads="1"/>
          </p:cNvSpPr>
          <p:nvPr/>
        </p:nvSpPr>
        <p:spPr bwMode="auto">
          <a:xfrm>
            <a:off x="642910" y="998858"/>
            <a:ext cx="1328747" cy="9159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 </a:t>
            </a:r>
            <a:r>
              <a:rPr lang="ar-SA" b="1" dirty="0" smtClean="0">
                <a:solidFill>
                  <a:schemeClr val="tx1"/>
                </a:solidFill>
                <a:cs typeface="Arabic Transparent" pitchFamily="2" charset="-78"/>
              </a:rPr>
              <a:t>نفي  </a:t>
            </a:r>
            <a:r>
              <a:rPr lang="ar-SA" b="1" dirty="0" err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"</a:t>
            </a:r>
            <a:endParaRPr lang="fr-FR" dirty="0">
              <a:solidFill>
                <a:schemeClr val="tx1"/>
              </a:solidFill>
              <a:cs typeface="Arabic Transparent" pitchFamily="2" charset="-78"/>
            </a:endParaRPr>
          </a:p>
          <a:p>
            <a:r>
              <a:rPr lang="fr-FR" b="1" dirty="0">
                <a:solidFill>
                  <a:schemeClr val="tx1"/>
                </a:solidFill>
              </a:rPr>
              <a:t>NAND</a:t>
            </a:r>
            <a:endParaRPr lang="fr-FR" dirty="0">
              <a:solidFill>
                <a:schemeClr val="tx1"/>
              </a:solidFill>
            </a:endParaRPr>
          </a:p>
          <a:p>
            <a:pPr eaLnBrk="0" hangingPunct="0"/>
            <a:endParaRPr lang="fr-FR" b="1" dirty="0">
              <a:solidFill>
                <a:schemeClr val="tx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:\compuerta-nand-de-3-entradas-7410-datashe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500174"/>
            <a:ext cx="3595696" cy="2229332"/>
          </a:xfrm>
          <a:prstGeom prst="rect">
            <a:avLst/>
          </a:prstGeom>
          <a:noFill/>
        </p:spPr>
      </p:pic>
      <p:pic>
        <p:nvPicPr>
          <p:cNvPr id="13" name="Picture 2" descr="H:\11.png"/>
          <p:cNvPicPr>
            <a:picLocks noChangeAspect="1" noChangeArrowheads="1"/>
          </p:cNvPicPr>
          <p:nvPr/>
        </p:nvPicPr>
        <p:blipFill>
          <a:blip r:embed="rId3"/>
          <a:srcRect l="14583" t="14166" r="38542" b="30833"/>
          <a:stretch>
            <a:fillRect/>
          </a:stretch>
        </p:blipFill>
        <p:spPr bwMode="auto">
          <a:xfrm>
            <a:off x="5637044" y="1285860"/>
            <a:ext cx="3506956" cy="2571768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5143504" y="285728"/>
            <a:ext cx="39290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000" b="1" u="sng" dirty="0" smtClean="0">
                <a:solidFill>
                  <a:srgbClr val="FF0000"/>
                </a:solidFill>
              </a:rPr>
              <a:t>ملاحظة</a:t>
            </a:r>
            <a:r>
              <a:rPr lang="ar-DZ" sz="2000" b="1" dirty="0" smtClean="0">
                <a:solidFill>
                  <a:srgbClr val="FF0000"/>
                </a:solidFill>
              </a:rPr>
              <a:t>: </a:t>
            </a:r>
            <a:r>
              <a:rPr lang="ar-DZ" sz="2000" b="1" dirty="0" smtClean="0">
                <a:solidFill>
                  <a:schemeClr val="tx1"/>
                </a:solidFill>
              </a:rPr>
              <a:t>هناك بوابات بثلاثة</a:t>
            </a:r>
            <a:r>
              <a:rPr lang="fr-FR" sz="2000" b="1" dirty="0" smtClean="0">
                <a:solidFill>
                  <a:schemeClr val="tx1"/>
                </a:solidFill>
              </a:rPr>
              <a:t> </a:t>
            </a:r>
            <a:r>
              <a:rPr lang="ar-DZ" sz="2000" b="1" dirty="0" smtClean="0">
                <a:solidFill>
                  <a:schemeClr val="tx1"/>
                </a:solidFill>
              </a:rPr>
              <a:t>أو أربعة مداخل</a:t>
            </a:r>
            <a:endParaRPr lang="fr-FR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7005638" y="63481"/>
            <a:ext cx="19446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FF3300"/>
                </a:solidFill>
                <a:cs typeface="Arabic Transparent" pitchFamily="2" charset="-78"/>
              </a:rPr>
              <a:t>بعض الخواص:</a:t>
            </a:r>
            <a:endParaRPr lang="fr-FR" b="1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861175" y="419081"/>
            <a:ext cx="19399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الجمع المنطقي 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468313" y="950913"/>
            <a:ext cx="12382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S =  a + a 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463550" y="1257300"/>
            <a:ext cx="7874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S =  a</a:t>
            </a:r>
          </a:p>
        </p:txBody>
      </p:sp>
      <p:graphicFrame>
        <p:nvGraphicFramePr>
          <p:cNvPr id="9288" name="Group 72"/>
          <p:cNvGraphicFramePr>
            <a:graphicFrameLocks noGrp="1"/>
          </p:cNvGraphicFramePr>
          <p:nvPr/>
        </p:nvGraphicFramePr>
        <p:xfrm>
          <a:off x="2484438" y="879475"/>
          <a:ext cx="1833562" cy="1005840"/>
        </p:xfrm>
        <a:graphic>
          <a:graphicData uri="http://schemas.openxmlformats.org/drawingml/2006/table">
            <a:tbl>
              <a:tblPr/>
              <a:tblGrid>
                <a:gridCol w="503237"/>
                <a:gridCol w="565150"/>
                <a:gridCol w="765175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 + a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82" name="Rectangle 66"/>
          <p:cNvSpPr>
            <a:spLocks noChangeArrowheads="1"/>
          </p:cNvSpPr>
          <p:nvPr/>
        </p:nvSpPr>
        <p:spPr bwMode="auto">
          <a:xfrm>
            <a:off x="2562225" y="11906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9283" name="Rectangle 67"/>
          <p:cNvSpPr>
            <a:spLocks noChangeArrowheads="1"/>
          </p:cNvSpPr>
          <p:nvPr/>
        </p:nvSpPr>
        <p:spPr bwMode="auto">
          <a:xfrm>
            <a:off x="3092450" y="11906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9284" name="Rectangle 68"/>
          <p:cNvSpPr>
            <a:spLocks noChangeArrowheads="1"/>
          </p:cNvSpPr>
          <p:nvPr/>
        </p:nvSpPr>
        <p:spPr bwMode="auto">
          <a:xfrm>
            <a:off x="3722688" y="1192213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9285" name="Rectangle 69"/>
          <p:cNvSpPr>
            <a:spLocks noChangeArrowheads="1"/>
          </p:cNvSpPr>
          <p:nvPr/>
        </p:nvSpPr>
        <p:spPr bwMode="auto">
          <a:xfrm>
            <a:off x="2568575" y="1535113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286" name="Rectangle 70"/>
          <p:cNvSpPr>
            <a:spLocks noChangeArrowheads="1"/>
          </p:cNvSpPr>
          <p:nvPr/>
        </p:nvSpPr>
        <p:spPr bwMode="auto">
          <a:xfrm>
            <a:off x="3087688" y="152717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287" name="Rectangle 71"/>
          <p:cNvSpPr>
            <a:spLocks noChangeArrowheads="1"/>
          </p:cNvSpPr>
          <p:nvPr/>
        </p:nvSpPr>
        <p:spPr bwMode="auto">
          <a:xfrm>
            <a:off x="3735388" y="152400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grpSp>
        <p:nvGrpSpPr>
          <p:cNvPr id="2" name="Group 353"/>
          <p:cNvGrpSpPr>
            <a:grpSpLocks/>
          </p:cNvGrpSpPr>
          <p:nvPr/>
        </p:nvGrpSpPr>
        <p:grpSpPr bwMode="auto">
          <a:xfrm>
            <a:off x="5435600" y="981075"/>
            <a:ext cx="1689100" cy="692150"/>
            <a:chOff x="7711" y="1995"/>
            <a:chExt cx="2624" cy="1092"/>
          </a:xfrm>
        </p:grpSpPr>
        <p:sp>
          <p:nvSpPr>
            <p:cNvPr id="44206" name="Line 354"/>
            <p:cNvSpPr>
              <a:spLocks noChangeShapeType="1"/>
            </p:cNvSpPr>
            <p:nvPr/>
          </p:nvSpPr>
          <p:spPr bwMode="auto">
            <a:xfrm>
              <a:off x="7711" y="1995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07" name="Line 355"/>
            <p:cNvSpPr>
              <a:spLocks noChangeShapeType="1"/>
            </p:cNvSpPr>
            <p:nvPr/>
          </p:nvSpPr>
          <p:spPr bwMode="auto">
            <a:xfrm>
              <a:off x="10335" y="2007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08" name="Line 356"/>
            <p:cNvSpPr>
              <a:spLocks noChangeShapeType="1"/>
            </p:cNvSpPr>
            <p:nvPr/>
          </p:nvSpPr>
          <p:spPr bwMode="auto">
            <a:xfrm>
              <a:off x="7711" y="2535"/>
              <a:ext cx="40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09" name="AutoShape 357"/>
            <p:cNvSpPr>
              <a:spLocks noChangeAspect="1" noChangeArrowheads="1"/>
            </p:cNvSpPr>
            <p:nvPr/>
          </p:nvSpPr>
          <p:spPr bwMode="auto">
            <a:xfrm>
              <a:off x="9596" y="2361"/>
              <a:ext cx="334" cy="334"/>
            </a:xfrm>
            <a:prstGeom prst="flowChartSummingJunction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10" name="Line 358"/>
            <p:cNvSpPr>
              <a:spLocks noChangeAspect="1" noChangeShapeType="1"/>
            </p:cNvSpPr>
            <p:nvPr/>
          </p:nvSpPr>
          <p:spPr bwMode="auto">
            <a:xfrm flipH="1">
              <a:off x="8561" y="2271"/>
              <a:ext cx="224" cy="1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11" name="Line 359"/>
            <p:cNvSpPr>
              <a:spLocks noChangeAspect="1" noChangeShapeType="1"/>
            </p:cNvSpPr>
            <p:nvPr/>
          </p:nvSpPr>
          <p:spPr bwMode="auto">
            <a:xfrm flipH="1">
              <a:off x="8536" y="2816"/>
              <a:ext cx="224" cy="1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12" name="Line 360"/>
            <p:cNvSpPr>
              <a:spLocks noChangeShapeType="1"/>
            </p:cNvSpPr>
            <p:nvPr/>
          </p:nvSpPr>
          <p:spPr bwMode="auto">
            <a:xfrm>
              <a:off x="8647" y="2355"/>
              <a:ext cx="0" cy="540"/>
            </a:xfrm>
            <a:prstGeom prst="line">
              <a:avLst/>
            </a:prstGeom>
            <a:ln>
              <a:prstDash val="dash"/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13" name="Line 361"/>
            <p:cNvSpPr>
              <a:spLocks noChangeShapeType="1"/>
            </p:cNvSpPr>
            <p:nvPr/>
          </p:nvSpPr>
          <p:spPr bwMode="auto">
            <a:xfrm>
              <a:off x="8130" y="2287"/>
              <a:ext cx="0" cy="54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14" name="Line 362"/>
            <p:cNvSpPr>
              <a:spLocks noChangeShapeType="1"/>
            </p:cNvSpPr>
            <p:nvPr/>
          </p:nvSpPr>
          <p:spPr bwMode="auto">
            <a:xfrm flipH="1">
              <a:off x="8122" y="2287"/>
              <a:ext cx="3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15" name="Line 363"/>
            <p:cNvSpPr>
              <a:spLocks noChangeShapeType="1"/>
            </p:cNvSpPr>
            <p:nvPr/>
          </p:nvSpPr>
          <p:spPr bwMode="auto">
            <a:xfrm flipH="1">
              <a:off x="8119" y="2827"/>
              <a:ext cx="3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16" name="Line 364"/>
            <p:cNvSpPr>
              <a:spLocks noChangeShapeType="1"/>
            </p:cNvSpPr>
            <p:nvPr/>
          </p:nvSpPr>
          <p:spPr bwMode="auto">
            <a:xfrm flipH="1">
              <a:off x="8775" y="2275"/>
              <a:ext cx="32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17" name="Line 365"/>
            <p:cNvSpPr>
              <a:spLocks noChangeShapeType="1"/>
            </p:cNvSpPr>
            <p:nvPr/>
          </p:nvSpPr>
          <p:spPr bwMode="auto">
            <a:xfrm flipH="1">
              <a:off x="8751" y="2819"/>
              <a:ext cx="3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18" name="Line 366"/>
            <p:cNvSpPr>
              <a:spLocks noChangeShapeType="1"/>
            </p:cNvSpPr>
            <p:nvPr/>
          </p:nvSpPr>
          <p:spPr bwMode="auto">
            <a:xfrm>
              <a:off x="9090" y="2271"/>
              <a:ext cx="0" cy="54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19" name="Line 367"/>
            <p:cNvSpPr>
              <a:spLocks noChangeShapeType="1"/>
            </p:cNvSpPr>
            <p:nvPr/>
          </p:nvSpPr>
          <p:spPr bwMode="auto">
            <a:xfrm>
              <a:off x="9103" y="2535"/>
              <a:ext cx="49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20" name="Line 368"/>
            <p:cNvSpPr>
              <a:spLocks noChangeShapeType="1"/>
            </p:cNvSpPr>
            <p:nvPr/>
          </p:nvSpPr>
          <p:spPr bwMode="auto">
            <a:xfrm>
              <a:off x="9941" y="2535"/>
              <a:ext cx="38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 369"/>
          <p:cNvGrpSpPr>
            <a:grpSpLocks/>
          </p:cNvGrpSpPr>
          <p:nvPr/>
        </p:nvGrpSpPr>
        <p:grpSpPr bwMode="auto">
          <a:xfrm>
            <a:off x="5435600" y="2565400"/>
            <a:ext cx="1689100" cy="692150"/>
            <a:chOff x="7722" y="3303"/>
            <a:chExt cx="2624" cy="1092"/>
          </a:xfrm>
        </p:grpSpPr>
        <p:sp>
          <p:nvSpPr>
            <p:cNvPr id="44190" name="Line 370"/>
            <p:cNvSpPr>
              <a:spLocks noChangeShapeType="1"/>
            </p:cNvSpPr>
            <p:nvPr/>
          </p:nvSpPr>
          <p:spPr bwMode="auto">
            <a:xfrm>
              <a:off x="7722" y="3303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91" name="Line 371"/>
            <p:cNvSpPr>
              <a:spLocks noChangeShapeType="1"/>
            </p:cNvSpPr>
            <p:nvPr/>
          </p:nvSpPr>
          <p:spPr bwMode="auto">
            <a:xfrm>
              <a:off x="10346" y="3315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92" name="Line 372"/>
            <p:cNvSpPr>
              <a:spLocks noChangeShapeType="1"/>
            </p:cNvSpPr>
            <p:nvPr/>
          </p:nvSpPr>
          <p:spPr bwMode="auto">
            <a:xfrm>
              <a:off x="7722" y="3843"/>
              <a:ext cx="40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93" name="AutoShape 373"/>
            <p:cNvSpPr>
              <a:spLocks noChangeAspect="1" noChangeArrowheads="1"/>
            </p:cNvSpPr>
            <p:nvPr/>
          </p:nvSpPr>
          <p:spPr bwMode="auto">
            <a:xfrm>
              <a:off x="9607" y="3669"/>
              <a:ext cx="334" cy="334"/>
            </a:xfrm>
            <a:prstGeom prst="flowChartSummingJunction">
              <a:avLst/>
            </a:prstGeom>
            <a:solidFill>
              <a:srgbClr val="FFFF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94" name="Line 374"/>
            <p:cNvSpPr>
              <a:spLocks noChangeAspect="1" noChangeShapeType="1"/>
            </p:cNvSpPr>
            <p:nvPr/>
          </p:nvSpPr>
          <p:spPr bwMode="auto">
            <a:xfrm flipH="1">
              <a:off x="8572" y="3579"/>
              <a:ext cx="224" cy="1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95" name="Line 375"/>
            <p:cNvSpPr>
              <a:spLocks noChangeAspect="1" noChangeShapeType="1"/>
            </p:cNvSpPr>
            <p:nvPr/>
          </p:nvSpPr>
          <p:spPr bwMode="auto">
            <a:xfrm rot="4380000" flipH="1">
              <a:off x="8552" y="3966"/>
              <a:ext cx="224" cy="1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96" name="Line 376"/>
            <p:cNvSpPr>
              <a:spLocks noChangeShapeType="1"/>
            </p:cNvSpPr>
            <p:nvPr/>
          </p:nvSpPr>
          <p:spPr bwMode="auto">
            <a:xfrm>
              <a:off x="8658" y="3663"/>
              <a:ext cx="0" cy="398"/>
            </a:xfrm>
            <a:prstGeom prst="line">
              <a:avLst/>
            </a:prstGeom>
            <a:ln>
              <a:prstDash val="dash"/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97" name="Line 377"/>
            <p:cNvSpPr>
              <a:spLocks noChangeShapeType="1"/>
            </p:cNvSpPr>
            <p:nvPr/>
          </p:nvSpPr>
          <p:spPr bwMode="auto">
            <a:xfrm>
              <a:off x="8141" y="3595"/>
              <a:ext cx="0" cy="54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98" name="Line 378"/>
            <p:cNvSpPr>
              <a:spLocks noChangeShapeType="1"/>
            </p:cNvSpPr>
            <p:nvPr/>
          </p:nvSpPr>
          <p:spPr bwMode="auto">
            <a:xfrm flipH="1">
              <a:off x="8133" y="3595"/>
              <a:ext cx="3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99" name="Line 379"/>
            <p:cNvSpPr>
              <a:spLocks noChangeShapeType="1"/>
            </p:cNvSpPr>
            <p:nvPr/>
          </p:nvSpPr>
          <p:spPr bwMode="auto">
            <a:xfrm flipH="1">
              <a:off x="8130" y="4135"/>
              <a:ext cx="47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00" name="Line 380"/>
            <p:cNvSpPr>
              <a:spLocks noChangeShapeType="1"/>
            </p:cNvSpPr>
            <p:nvPr/>
          </p:nvSpPr>
          <p:spPr bwMode="auto">
            <a:xfrm flipH="1">
              <a:off x="8786" y="3583"/>
              <a:ext cx="32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01" name="Line 381"/>
            <p:cNvSpPr>
              <a:spLocks noChangeShapeType="1"/>
            </p:cNvSpPr>
            <p:nvPr/>
          </p:nvSpPr>
          <p:spPr bwMode="auto">
            <a:xfrm flipH="1">
              <a:off x="8754" y="4135"/>
              <a:ext cx="3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02" name="Line 382"/>
            <p:cNvSpPr>
              <a:spLocks noChangeShapeType="1"/>
            </p:cNvSpPr>
            <p:nvPr/>
          </p:nvSpPr>
          <p:spPr bwMode="auto">
            <a:xfrm>
              <a:off x="9093" y="3579"/>
              <a:ext cx="0" cy="54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03" name="Line 383"/>
            <p:cNvSpPr>
              <a:spLocks noChangeShapeType="1"/>
            </p:cNvSpPr>
            <p:nvPr/>
          </p:nvSpPr>
          <p:spPr bwMode="auto">
            <a:xfrm>
              <a:off x="9114" y="3843"/>
              <a:ext cx="49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04" name="Line 384"/>
            <p:cNvSpPr>
              <a:spLocks noChangeShapeType="1"/>
            </p:cNvSpPr>
            <p:nvPr/>
          </p:nvSpPr>
          <p:spPr bwMode="auto">
            <a:xfrm>
              <a:off x="9952" y="3843"/>
              <a:ext cx="38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05" name="Line 385"/>
            <p:cNvSpPr>
              <a:spLocks noChangeShapeType="1"/>
            </p:cNvSpPr>
            <p:nvPr/>
          </p:nvSpPr>
          <p:spPr bwMode="auto">
            <a:xfrm>
              <a:off x="8591" y="3907"/>
              <a:ext cx="0" cy="23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386"/>
          <p:cNvGrpSpPr>
            <a:grpSpLocks/>
          </p:cNvGrpSpPr>
          <p:nvPr/>
        </p:nvGrpSpPr>
        <p:grpSpPr bwMode="auto">
          <a:xfrm>
            <a:off x="5435600" y="4221163"/>
            <a:ext cx="1689100" cy="692150"/>
            <a:chOff x="7735" y="4611"/>
            <a:chExt cx="2624" cy="1092"/>
          </a:xfrm>
        </p:grpSpPr>
        <p:sp>
          <p:nvSpPr>
            <p:cNvPr id="44177" name="Line 387"/>
            <p:cNvSpPr>
              <a:spLocks noChangeShapeType="1"/>
            </p:cNvSpPr>
            <p:nvPr/>
          </p:nvSpPr>
          <p:spPr bwMode="auto">
            <a:xfrm>
              <a:off x="7735" y="4611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78" name="Line 388"/>
            <p:cNvSpPr>
              <a:spLocks noChangeShapeType="1"/>
            </p:cNvSpPr>
            <p:nvPr/>
          </p:nvSpPr>
          <p:spPr bwMode="auto">
            <a:xfrm>
              <a:off x="10359" y="4623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79" name="Line 389"/>
            <p:cNvSpPr>
              <a:spLocks noChangeShapeType="1"/>
            </p:cNvSpPr>
            <p:nvPr/>
          </p:nvSpPr>
          <p:spPr bwMode="auto">
            <a:xfrm>
              <a:off x="7735" y="5151"/>
              <a:ext cx="40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80" name="AutoShape 390"/>
            <p:cNvSpPr>
              <a:spLocks noChangeAspect="1" noChangeArrowheads="1"/>
            </p:cNvSpPr>
            <p:nvPr/>
          </p:nvSpPr>
          <p:spPr bwMode="auto">
            <a:xfrm>
              <a:off x="9620" y="4977"/>
              <a:ext cx="334" cy="334"/>
            </a:xfrm>
            <a:prstGeom prst="flowChartSummingJunction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81" name="Line 391"/>
            <p:cNvSpPr>
              <a:spLocks noChangeAspect="1" noChangeShapeType="1"/>
            </p:cNvSpPr>
            <p:nvPr/>
          </p:nvSpPr>
          <p:spPr bwMode="auto">
            <a:xfrm flipH="1">
              <a:off x="8585" y="4879"/>
              <a:ext cx="224" cy="1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82" name="Line 392"/>
            <p:cNvSpPr>
              <a:spLocks noChangeShapeType="1"/>
            </p:cNvSpPr>
            <p:nvPr/>
          </p:nvSpPr>
          <p:spPr bwMode="auto">
            <a:xfrm>
              <a:off x="8154" y="4903"/>
              <a:ext cx="0" cy="54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83" name="Line 393"/>
            <p:cNvSpPr>
              <a:spLocks noChangeShapeType="1"/>
            </p:cNvSpPr>
            <p:nvPr/>
          </p:nvSpPr>
          <p:spPr bwMode="auto">
            <a:xfrm flipH="1">
              <a:off x="8146" y="4903"/>
              <a:ext cx="3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84" name="Line 394"/>
            <p:cNvSpPr>
              <a:spLocks noChangeShapeType="1"/>
            </p:cNvSpPr>
            <p:nvPr/>
          </p:nvSpPr>
          <p:spPr bwMode="auto">
            <a:xfrm flipH="1">
              <a:off x="8143" y="5440"/>
              <a:ext cx="360" cy="0"/>
            </a:xfrm>
            <a:prstGeom prst="line">
              <a:avLst/>
            </a:prstGeom>
            <a:ln>
              <a:headEnd type="oval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85" name="Line 395"/>
            <p:cNvSpPr>
              <a:spLocks noChangeShapeType="1"/>
            </p:cNvSpPr>
            <p:nvPr/>
          </p:nvSpPr>
          <p:spPr bwMode="auto">
            <a:xfrm flipH="1">
              <a:off x="8799" y="4891"/>
              <a:ext cx="32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86" name="Line 396"/>
            <p:cNvSpPr>
              <a:spLocks noChangeShapeType="1"/>
            </p:cNvSpPr>
            <p:nvPr/>
          </p:nvSpPr>
          <p:spPr bwMode="auto">
            <a:xfrm flipH="1">
              <a:off x="8775" y="5440"/>
              <a:ext cx="360" cy="0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87" name="Line 397"/>
            <p:cNvSpPr>
              <a:spLocks noChangeShapeType="1"/>
            </p:cNvSpPr>
            <p:nvPr/>
          </p:nvSpPr>
          <p:spPr bwMode="auto">
            <a:xfrm>
              <a:off x="9114" y="4887"/>
              <a:ext cx="0" cy="54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88" name="Line 398"/>
            <p:cNvSpPr>
              <a:spLocks noChangeShapeType="1"/>
            </p:cNvSpPr>
            <p:nvPr/>
          </p:nvSpPr>
          <p:spPr bwMode="auto">
            <a:xfrm>
              <a:off x="9127" y="5151"/>
              <a:ext cx="49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89" name="Line 399"/>
            <p:cNvSpPr>
              <a:spLocks noChangeShapeType="1"/>
            </p:cNvSpPr>
            <p:nvPr/>
          </p:nvSpPr>
          <p:spPr bwMode="auto">
            <a:xfrm>
              <a:off x="9965" y="5151"/>
              <a:ext cx="38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446"/>
          <p:cNvGrpSpPr>
            <a:grpSpLocks/>
          </p:cNvGrpSpPr>
          <p:nvPr/>
        </p:nvGrpSpPr>
        <p:grpSpPr bwMode="auto">
          <a:xfrm>
            <a:off x="5475288" y="5645150"/>
            <a:ext cx="1689100" cy="693738"/>
            <a:chOff x="7748" y="6099"/>
            <a:chExt cx="2624" cy="1092"/>
          </a:xfrm>
        </p:grpSpPr>
        <p:sp>
          <p:nvSpPr>
            <p:cNvPr id="44164" name="Line 447"/>
            <p:cNvSpPr>
              <a:spLocks noChangeShapeType="1"/>
            </p:cNvSpPr>
            <p:nvPr/>
          </p:nvSpPr>
          <p:spPr bwMode="auto">
            <a:xfrm>
              <a:off x="7748" y="6099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65" name="Line 448"/>
            <p:cNvSpPr>
              <a:spLocks noChangeShapeType="1"/>
            </p:cNvSpPr>
            <p:nvPr/>
          </p:nvSpPr>
          <p:spPr bwMode="auto">
            <a:xfrm>
              <a:off x="10372" y="6111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66" name="Line 449"/>
            <p:cNvSpPr>
              <a:spLocks noChangeShapeType="1"/>
            </p:cNvSpPr>
            <p:nvPr/>
          </p:nvSpPr>
          <p:spPr bwMode="auto">
            <a:xfrm>
              <a:off x="7748" y="6639"/>
              <a:ext cx="40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67" name="AutoShape 450"/>
            <p:cNvSpPr>
              <a:spLocks noChangeAspect="1" noChangeArrowheads="1"/>
            </p:cNvSpPr>
            <p:nvPr/>
          </p:nvSpPr>
          <p:spPr bwMode="auto">
            <a:xfrm>
              <a:off x="9633" y="6465"/>
              <a:ext cx="334" cy="334"/>
            </a:xfrm>
            <a:prstGeom prst="flowChartSummingJunction">
              <a:avLst/>
            </a:prstGeom>
            <a:solidFill>
              <a:srgbClr val="FFFF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68" name="Line 451"/>
            <p:cNvSpPr>
              <a:spLocks noChangeAspect="1" noChangeShapeType="1"/>
            </p:cNvSpPr>
            <p:nvPr/>
          </p:nvSpPr>
          <p:spPr bwMode="auto">
            <a:xfrm flipH="1">
              <a:off x="8590" y="6407"/>
              <a:ext cx="224" cy="1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69" name="Line 452"/>
            <p:cNvSpPr>
              <a:spLocks noChangeShapeType="1"/>
            </p:cNvSpPr>
            <p:nvPr/>
          </p:nvSpPr>
          <p:spPr bwMode="auto">
            <a:xfrm>
              <a:off x="8167" y="6391"/>
              <a:ext cx="0" cy="54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70" name="Line 453"/>
            <p:cNvSpPr>
              <a:spLocks noChangeShapeType="1"/>
            </p:cNvSpPr>
            <p:nvPr/>
          </p:nvSpPr>
          <p:spPr bwMode="auto">
            <a:xfrm flipH="1">
              <a:off x="8159" y="6391"/>
              <a:ext cx="3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71" name="Line 454"/>
            <p:cNvSpPr>
              <a:spLocks noChangeShapeType="1"/>
            </p:cNvSpPr>
            <p:nvPr/>
          </p:nvSpPr>
          <p:spPr bwMode="auto">
            <a:xfrm flipH="1">
              <a:off x="8167" y="6915"/>
              <a:ext cx="306" cy="0"/>
            </a:xfrm>
            <a:prstGeom prst="line">
              <a:avLst/>
            </a:prstGeom>
            <a:ln>
              <a:headEnd type="oval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72" name="Line 455"/>
            <p:cNvSpPr>
              <a:spLocks noChangeShapeType="1"/>
            </p:cNvSpPr>
            <p:nvPr/>
          </p:nvSpPr>
          <p:spPr bwMode="auto">
            <a:xfrm flipH="1">
              <a:off x="8812" y="6411"/>
              <a:ext cx="32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73" name="Line 456"/>
            <p:cNvSpPr>
              <a:spLocks noChangeShapeType="1"/>
            </p:cNvSpPr>
            <p:nvPr/>
          </p:nvSpPr>
          <p:spPr bwMode="auto">
            <a:xfrm>
              <a:off x="9127" y="6415"/>
              <a:ext cx="0" cy="51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74" name="Line 457"/>
            <p:cNvSpPr>
              <a:spLocks noChangeShapeType="1"/>
            </p:cNvSpPr>
            <p:nvPr/>
          </p:nvSpPr>
          <p:spPr bwMode="auto">
            <a:xfrm>
              <a:off x="9140" y="6639"/>
              <a:ext cx="49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75" name="Line 458"/>
            <p:cNvSpPr>
              <a:spLocks noChangeShapeType="1"/>
            </p:cNvSpPr>
            <p:nvPr/>
          </p:nvSpPr>
          <p:spPr bwMode="auto">
            <a:xfrm>
              <a:off x="9978" y="6639"/>
              <a:ext cx="38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176" name="Line 459"/>
            <p:cNvSpPr>
              <a:spLocks noChangeShapeType="1"/>
            </p:cNvSpPr>
            <p:nvPr/>
          </p:nvSpPr>
          <p:spPr bwMode="auto">
            <a:xfrm flipH="1">
              <a:off x="8831" y="6915"/>
              <a:ext cx="306" cy="0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676" name="Text Box 460"/>
          <p:cNvSpPr txBox="1">
            <a:spLocks noChangeArrowheads="1"/>
          </p:cNvSpPr>
          <p:nvPr/>
        </p:nvSpPr>
        <p:spPr bwMode="auto">
          <a:xfrm>
            <a:off x="5292725" y="712246"/>
            <a:ext cx="360363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9677" name="Text Box 461"/>
          <p:cNvSpPr txBox="1">
            <a:spLocks noChangeArrowheads="1"/>
          </p:cNvSpPr>
          <p:nvPr/>
        </p:nvSpPr>
        <p:spPr bwMode="auto">
          <a:xfrm>
            <a:off x="6977063" y="735013"/>
            <a:ext cx="360362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9678" name="Text Box 462"/>
          <p:cNvSpPr txBox="1">
            <a:spLocks noChangeArrowheads="1"/>
          </p:cNvSpPr>
          <p:nvPr/>
        </p:nvSpPr>
        <p:spPr bwMode="auto">
          <a:xfrm>
            <a:off x="5867400" y="836613"/>
            <a:ext cx="3603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679" name="Rectangle 463"/>
          <p:cNvSpPr>
            <a:spLocks noChangeArrowheads="1"/>
          </p:cNvSpPr>
          <p:nvPr/>
        </p:nvSpPr>
        <p:spPr bwMode="auto">
          <a:xfrm>
            <a:off x="463550" y="2481263"/>
            <a:ext cx="12382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S =  a + a </a:t>
            </a:r>
          </a:p>
        </p:txBody>
      </p:sp>
      <p:sp>
        <p:nvSpPr>
          <p:cNvPr id="9680" name="Rectangle 464"/>
          <p:cNvSpPr>
            <a:spLocks noChangeArrowheads="1"/>
          </p:cNvSpPr>
          <p:nvPr/>
        </p:nvSpPr>
        <p:spPr bwMode="auto">
          <a:xfrm>
            <a:off x="458788" y="2787650"/>
            <a:ext cx="7874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S =  1</a:t>
            </a:r>
          </a:p>
        </p:txBody>
      </p:sp>
      <p:sp>
        <p:nvSpPr>
          <p:cNvPr id="9681" name="Line 465"/>
          <p:cNvSpPr>
            <a:spLocks noChangeShapeType="1"/>
          </p:cNvSpPr>
          <p:nvPr/>
        </p:nvSpPr>
        <p:spPr bwMode="auto">
          <a:xfrm>
            <a:off x="1417638" y="2560638"/>
            <a:ext cx="1444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aphicFrame>
        <p:nvGraphicFramePr>
          <p:cNvPr id="9682" name="Group 466"/>
          <p:cNvGraphicFramePr>
            <a:graphicFrameLocks noGrp="1"/>
          </p:cNvGraphicFramePr>
          <p:nvPr/>
        </p:nvGraphicFramePr>
        <p:xfrm>
          <a:off x="2522538" y="2349500"/>
          <a:ext cx="1833562" cy="1005840"/>
        </p:xfrm>
        <a:graphic>
          <a:graphicData uri="http://schemas.openxmlformats.org/drawingml/2006/table">
            <a:tbl>
              <a:tblPr/>
              <a:tblGrid>
                <a:gridCol w="503237"/>
                <a:gridCol w="565150"/>
                <a:gridCol w="765175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 + a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700" name="Rectangle 484"/>
          <p:cNvSpPr>
            <a:spLocks noChangeArrowheads="1"/>
          </p:cNvSpPr>
          <p:nvPr/>
        </p:nvSpPr>
        <p:spPr bwMode="auto">
          <a:xfrm>
            <a:off x="2600325" y="26606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9701" name="Rectangle 485"/>
          <p:cNvSpPr>
            <a:spLocks noChangeArrowheads="1"/>
          </p:cNvSpPr>
          <p:nvPr/>
        </p:nvSpPr>
        <p:spPr bwMode="auto">
          <a:xfrm>
            <a:off x="3130550" y="26606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702" name="Rectangle 486"/>
          <p:cNvSpPr>
            <a:spLocks noChangeArrowheads="1"/>
          </p:cNvSpPr>
          <p:nvPr/>
        </p:nvSpPr>
        <p:spPr bwMode="auto">
          <a:xfrm>
            <a:off x="3760788" y="266223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703" name="Rectangle 487"/>
          <p:cNvSpPr>
            <a:spLocks noChangeArrowheads="1"/>
          </p:cNvSpPr>
          <p:nvPr/>
        </p:nvSpPr>
        <p:spPr bwMode="auto">
          <a:xfrm>
            <a:off x="2606675" y="300513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704" name="Rectangle 488"/>
          <p:cNvSpPr>
            <a:spLocks noChangeArrowheads="1"/>
          </p:cNvSpPr>
          <p:nvPr/>
        </p:nvSpPr>
        <p:spPr bwMode="auto">
          <a:xfrm>
            <a:off x="3125788" y="299720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705" name="Rectangle 489"/>
          <p:cNvSpPr>
            <a:spLocks noChangeArrowheads="1"/>
          </p:cNvSpPr>
          <p:nvPr/>
        </p:nvSpPr>
        <p:spPr bwMode="auto">
          <a:xfrm>
            <a:off x="3773488" y="29940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706" name="Line 490"/>
          <p:cNvSpPr>
            <a:spLocks noChangeShapeType="1"/>
          </p:cNvSpPr>
          <p:nvPr/>
        </p:nvSpPr>
        <p:spPr bwMode="auto">
          <a:xfrm>
            <a:off x="3233738" y="2435225"/>
            <a:ext cx="1444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9707" name="Line 491"/>
          <p:cNvSpPr>
            <a:spLocks noChangeShapeType="1"/>
          </p:cNvSpPr>
          <p:nvPr/>
        </p:nvSpPr>
        <p:spPr bwMode="auto">
          <a:xfrm>
            <a:off x="4067175" y="2420938"/>
            <a:ext cx="1444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9708" name="Text Box 492"/>
          <p:cNvSpPr txBox="1">
            <a:spLocks noChangeArrowheads="1"/>
          </p:cNvSpPr>
          <p:nvPr/>
        </p:nvSpPr>
        <p:spPr bwMode="auto">
          <a:xfrm>
            <a:off x="5288467" y="2298682"/>
            <a:ext cx="360363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9709" name="Text Box 493"/>
          <p:cNvSpPr txBox="1">
            <a:spLocks noChangeArrowheads="1"/>
          </p:cNvSpPr>
          <p:nvPr/>
        </p:nvSpPr>
        <p:spPr bwMode="auto">
          <a:xfrm>
            <a:off x="6932613" y="2311400"/>
            <a:ext cx="360362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9710" name="Text Box 494"/>
          <p:cNvSpPr txBox="1">
            <a:spLocks noChangeArrowheads="1"/>
          </p:cNvSpPr>
          <p:nvPr/>
        </p:nvSpPr>
        <p:spPr bwMode="auto">
          <a:xfrm>
            <a:off x="5822950" y="2413000"/>
            <a:ext cx="3603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711" name="Text Box 495"/>
          <p:cNvSpPr txBox="1">
            <a:spLocks noChangeArrowheads="1"/>
          </p:cNvSpPr>
          <p:nvPr/>
        </p:nvSpPr>
        <p:spPr bwMode="auto">
          <a:xfrm>
            <a:off x="5883275" y="3118653"/>
            <a:ext cx="3603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712" name="Line 496"/>
          <p:cNvSpPr>
            <a:spLocks noChangeShapeType="1"/>
          </p:cNvSpPr>
          <p:nvPr/>
        </p:nvSpPr>
        <p:spPr bwMode="auto">
          <a:xfrm>
            <a:off x="5959737" y="3208076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9713" name="Rectangle 497"/>
          <p:cNvSpPr>
            <a:spLocks noChangeArrowheads="1"/>
          </p:cNvSpPr>
          <p:nvPr/>
        </p:nvSpPr>
        <p:spPr bwMode="auto">
          <a:xfrm>
            <a:off x="444500" y="4151313"/>
            <a:ext cx="124906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S =  a + </a:t>
            </a:r>
            <a:r>
              <a:rPr lang="ar-DZ" b="1">
                <a:solidFill>
                  <a:schemeClr val="tx1"/>
                </a:solidFill>
              </a:rPr>
              <a:t>0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714" name="Rectangle 498"/>
          <p:cNvSpPr>
            <a:spLocks noChangeArrowheads="1"/>
          </p:cNvSpPr>
          <p:nvPr/>
        </p:nvSpPr>
        <p:spPr bwMode="auto">
          <a:xfrm>
            <a:off x="439738" y="4457700"/>
            <a:ext cx="7874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S =  a</a:t>
            </a:r>
          </a:p>
        </p:txBody>
      </p:sp>
      <p:graphicFrame>
        <p:nvGraphicFramePr>
          <p:cNvPr id="9715" name="Group 499"/>
          <p:cNvGraphicFramePr>
            <a:graphicFrameLocks noGrp="1"/>
          </p:cNvGraphicFramePr>
          <p:nvPr/>
        </p:nvGraphicFramePr>
        <p:xfrm>
          <a:off x="2503488" y="4019550"/>
          <a:ext cx="1781175" cy="1005840"/>
        </p:xfrm>
        <a:graphic>
          <a:graphicData uri="http://schemas.openxmlformats.org/drawingml/2006/table">
            <a:tbl>
              <a:tblPr/>
              <a:tblGrid>
                <a:gridCol w="488950"/>
                <a:gridCol w="547687"/>
                <a:gridCol w="744538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 + </a:t>
                      </a:r>
                      <a:r>
                        <a:rPr kumimoji="0" lang="ar-D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733" name="Rectangle 517"/>
          <p:cNvSpPr>
            <a:spLocks noChangeArrowheads="1"/>
          </p:cNvSpPr>
          <p:nvPr/>
        </p:nvSpPr>
        <p:spPr bwMode="auto">
          <a:xfrm>
            <a:off x="2581275" y="433070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9734" name="Rectangle 518"/>
          <p:cNvSpPr>
            <a:spLocks noChangeArrowheads="1"/>
          </p:cNvSpPr>
          <p:nvPr/>
        </p:nvSpPr>
        <p:spPr bwMode="auto">
          <a:xfrm>
            <a:off x="3111500" y="433070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735" name="Rectangle 519"/>
          <p:cNvSpPr>
            <a:spLocks noChangeArrowheads="1"/>
          </p:cNvSpPr>
          <p:nvPr/>
        </p:nvSpPr>
        <p:spPr bwMode="auto">
          <a:xfrm>
            <a:off x="3741738" y="433228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9736" name="Rectangle 520"/>
          <p:cNvSpPr>
            <a:spLocks noChangeArrowheads="1"/>
          </p:cNvSpPr>
          <p:nvPr/>
        </p:nvSpPr>
        <p:spPr bwMode="auto">
          <a:xfrm>
            <a:off x="2587625" y="467518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737" name="Rectangle 521"/>
          <p:cNvSpPr>
            <a:spLocks noChangeArrowheads="1"/>
          </p:cNvSpPr>
          <p:nvPr/>
        </p:nvSpPr>
        <p:spPr bwMode="auto">
          <a:xfrm>
            <a:off x="3106738" y="46672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738" name="Rectangle 522"/>
          <p:cNvSpPr>
            <a:spLocks noChangeArrowheads="1"/>
          </p:cNvSpPr>
          <p:nvPr/>
        </p:nvSpPr>
        <p:spPr bwMode="auto">
          <a:xfrm>
            <a:off x="3754438" y="466407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739" name="Text Box 523"/>
          <p:cNvSpPr txBox="1">
            <a:spLocks noChangeArrowheads="1"/>
          </p:cNvSpPr>
          <p:nvPr/>
        </p:nvSpPr>
        <p:spPr bwMode="auto">
          <a:xfrm>
            <a:off x="5298279" y="3951312"/>
            <a:ext cx="360363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9740" name="Text Box 524"/>
          <p:cNvSpPr txBox="1">
            <a:spLocks noChangeArrowheads="1"/>
          </p:cNvSpPr>
          <p:nvPr/>
        </p:nvSpPr>
        <p:spPr bwMode="auto">
          <a:xfrm>
            <a:off x="6966212" y="3981456"/>
            <a:ext cx="360362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9741" name="Text Box 525"/>
          <p:cNvSpPr txBox="1">
            <a:spLocks noChangeArrowheads="1"/>
          </p:cNvSpPr>
          <p:nvPr/>
        </p:nvSpPr>
        <p:spPr bwMode="auto">
          <a:xfrm>
            <a:off x="5851525" y="4060284"/>
            <a:ext cx="3603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742" name="Text Box 526"/>
          <p:cNvSpPr txBox="1">
            <a:spLocks noChangeArrowheads="1"/>
          </p:cNvSpPr>
          <p:nvPr/>
        </p:nvSpPr>
        <p:spPr bwMode="auto">
          <a:xfrm>
            <a:off x="5867400" y="4718050"/>
            <a:ext cx="3603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9743" name="Rectangle 527"/>
          <p:cNvSpPr>
            <a:spLocks noChangeArrowheads="1"/>
          </p:cNvSpPr>
          <p:nvPr/>
        </p:nvSpPr>
        <p:spPr bwMode="auto">
          <a:xfrm>
            <a:off x="444500" y="5821363"/>
            <a:ext cx="12382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S =  a + 1 </a:t>
            </a:r>
          </a:p>
        </p:txBody>
      </p:sp>
      <p:sp>
        <p:nvSpPr>
          <p:cNvPr id="9744" name="Rectangle 528"/>
          <p:cNvSpPr>
            <a:spLocks noChangeArrowheads="1"/>
          </p:cNvSpPr>
          <p:nvPr/>
        </p:nvSpPr>
        <p:spPr bwMode="auto">
          <a:xfrm>
            <a:off x="439738" y="6127750"/>
            <a:ext cx="7874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S =  1</a:t>
            </a:r>
          </a:p>
        </p:txBody>
      </p:sp>
      <p:graphicFrame>
        <p:nvGraphicFramePr>
          <p:cNvPr id="9745" name="Group 529"/>
          <p:cNvGraphicFramePr>
            <a:graphicFrameLocks noGrp="1"/>
          </p:cNvGraphicFramePr>
          <p:nvPr/>
        </p:nvGraphicFramePr>
        <p:xfrm>
          <a:off x="2503488" y="5689600"/>
          <a:ext cx="1833562" cy="1005840"/>
        </p:xfrm>
        <a:graphic>
          <a:graphicData uri="http://schemas.openxmlformats.org/drawingml/2006/table">
            <a:tbl>
              <a:tblPr/>
              <a:tblGrid>
                <a:gridCol w="503237"/>
                <a:gridCol w="565150"/>
                <a:gridCol w="765175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 + 1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763" name="Rectangle 547"/>
          <p:cNvSpPr>
            <a:spLocks noChangeArrowheads="1"/>
          </p:cNvSpPr>
          <p:nvPr/>
        </p:nvSpPr>
        <p:spPr bwMode="auto">
          <a:xfrm>
            <a:off x="2581275" y="60007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9764" name="Rectangle 548"/>
          <p:cNvSpPr>
            <a:spLocks noChangeArrowheads="1"/>
          </p:cNvSpPr>
          <p:nvPr/>
        </p:nvSpPr>
        <p:spPr bwMode="auto">
          <a:xfrm>
            <a:off x="3111500" y="60007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765" name="Rectangle 549"/>
          <p:cNvSpPr>
            <a:spLocks noChangeArrowheads="1"/>
          </p:cNvSpPr>
          <p:nvPr/>
        </p:nvSpPr>
        <p:spPr bwMode="auto">
          <a:xfrm>
            <a:off x="3741738" y="600233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766" name="Rectangle 550"/>
          <p:cNvSpPr>
            <a:spLocks noChangeArrowheads="1"/>
          </p:cNvSpPr>
          <p:nvPr/>
        </p:nvSpPr>
        <p:spPr bwMode="auto">
          <a:xfrm>
            <a:off x="2587625" y="634523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767" name="Rectangle 551"/>
          <p:cNvSpPr>
            <a:spLocks noChangeArrowheads="1"/>
          </p:cNvSpPr>
          <p:nvPr/>
        </p:nvSpPr>
        <p:spPr bwMode="auto">
          <a:xfrm>
            <a:off x="3106738" y="633730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9768" name="Rectangle 552"/>
          <p:cNvSpPr>
            <a:spLocks noChangeArrowheads="1"/>
          </p:cNvSpPr>
          <p:nvPr/>
        </p:nvSpPr>
        <p:spPr bwMode="auto">
          <a:xfrm>
            <a:off x="3740150" y="63341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9769" name="Text Box 553"/>
          <p:cNvSpPr txBox="1">
            <a:spLocks noChangeArrowheads="1"/>
          </p:cNvSpPr>
          <p:nvPr/>
        </p:nvSpPr>
        <p:spPr bwMode="auto">
          <a:xfrm>
            <a:off x="5339573" y="5380072"/>
            <a:ext cx="360363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9770" name="Text Box 554"/>
          <p:cNvSpPr txBox="1">
            <a:spLocks noChangeArrowheads="1"/>
          </p:cNvSpPr>
          <p:nvPr/>
        </p:nvSpPr>
        <p:spPr bwMode="auto">
          <a:xfrm>
            <a:off x="7002183" y="5393522"/>
            <a:ext cx="360362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9771" name="Text Box 555"/>
          <p:cNvSpPr txBox="1">
            <a:spLocks noChangeArrowheads="1"/>
          </p:cNvSpPr>
          <p:nvPr/>
        </p:nvSpPr>
        <p:spPr bwMode="auto">
          <a:xfrm>
            <a:off x="5867400" y="5480050"/>
            <a:ext cx="3603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772" name="Text Box 556"/>
          <p:cNvSpPr txBox="1">
            <a:spLocks noChangeArrowheads="1"/>
          </p:cNvSpPr>
          <p:nvPr/>
        </p:nvSpPr>
        <p:spPr bwMode="auto">
          <a:xfrm>
            <a:off x="5883275" y="6157913"/>
            <a:ext cx="3603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9773" name="Line 557"/>
          <p:cNvSpPr>
            <a:spLocks noChangeShapeType="1"/>
          </p:cNvSpPr>
          <p:nvPr/>
        </p:nvSpPr>
        <p:spPr bwMode="auto">
          <a:xfrm>
            <a:off x="5940425" y="6165850"/>
            <a:ext cx="28733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21" name="Text Box 462"/>
          <p:cNvSpPr txBox="1">
            <a:spLocks noChangeArrowheads="1"/>
          </p:cNvSpPr>
          <p:nvPr/>
        </p:nvSpPr>
        <p:spPr bwMode="auto">
          <a:xfrm>
            <a:off x="5857884" y="1536175"/>
            <a:ext cx="3603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9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9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9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9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9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9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9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9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0" dur="500"/>
                                        <p:tgtEl>
                                          <p:spTgt spid="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5" dur="500"/>
                                        <p:tgtEl>
                                          <p:spTgt spid="9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3" dur="500"/>
                                        <p:tgtEl>
                                          <p:spTgt spid="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6" dur="500"/>
                                        <p:tgtEl>
                                          <p:spTgt spid="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5" dur="500"/>
                                        <p:tgtEl>
                                          <p:spTgt spid="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0" dur="500"/>
                                        <p:tgtEl>
                                          <p:spTgt spid="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5" dur="500"/>
                                        <p:tgtEl>
                                          <p:spTgt spid="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0" dur="500"/>
                                        <p:tgtEl>
                                          <p:spTgt spid="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5" dur="500"/>
                                        <p:tgtEl>
                                          <p:spTgt spid="9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0" dur="500"/>
                                        <p:tgtEl>
                                          <p:spTgt spid="9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5" dur="500"/>
                                        <p:tgtEl>
                                          <p:spTgt spid="9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0" dur="500"/>
                                        <p:tgtEl>
                                          <p:spTgt spid="9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5" dur="500"/>
                                        <p:tgtEl>
                                          <p:spTgt spid="9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0" dur="500"/>
                                        <p:tgtEl>
                                          <p:spTgt spid="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8" dur="500"/>
                                        <p:tgtEl>
                                          <p:spTgt spid="9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1" dur="500"/>
                                        <p:tgtEl>
                                          <p:spTgt spid="9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4" dur="500"/>
                                        <p:tgtEl>
                                          <p:spTgt spid="9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9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2" dur="500"/>
                                        <p:tgtEl>
                                          <p:spTgt spid="9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7" dur="500"/>
                                        <p:tgtEl>
                                          <p:spTgt spid="9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2" dur="500"/>
                                        <p:tgtEl>
                                          <p:spTgt spid="9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7" dur="500"/>
                                        <p:tgtEl>
                                          <p:spTgt spid="9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2" dur="500"/>
                                        <p:tgtEl>
                                          <p:spTgt spid="9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7" dur="500"/>
                                        <p:tgtEl>
                                          <p:spTgt spid="9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2" dur="500"/>
                                        <p:tgtEl>
                                          <p:spTgt spid="9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7" dur="500"/>
                                        <p:tgtEl>
                                          <p:spTgt spid="9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2" dur="500"/>
                                        <p:tgtEl>
                                          <p:spTgt spid="9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0" dur="500"/>
                                        <p:tgtEl>
                                          <p:spTgt spid="9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3" dur="500"/>
                                        <p:tgtEl>
                                          <p:spTgt spid="9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6" dur="500"/>
                                        <p:tgtEl>
                                          <p:spTgt spid="9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9" dur="500"/>
                                        <p:tgtEl>
                                          <p:spTgt spid="9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2" dur="500"/>
                                        <p:tgtEl>
                                          <p:spTgt spid="9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/>
      <p:bldP spid="9220" grpId="0"/>
      <p:bldP spid="9221" grpId="0"/>
      <p:bldP spid="9282" grpId="0"/>
      <p:bldP spid="9283" grpId="0"/>
      <p:bldP spid="9284" grpId="0"/>
      <p:bldP spid="9285" grpId="0"/>
      <p:bldP spid="9286" grpId="0"/>
      <p:bldP spid="9287" grpId="0"/>
      <p:bldP spid="9676" grpId="0"/>
      <p:bldP spid="9677" grpId="0"/>
      <p:bldP spid="9678" grpId="0"/>
      <p:bldP spid="9679" grpId="0"/>
      <p:bldP spid="9680" grpId="0"/>
      <p:bldP spid="9681" grpId="0" animBg="1"/>
      <p:bldP spid="9700" grpId="0"/>
      <p:bldP spid="9701" grpId="0"/>
      <p:bldP spid="9702" grpId="0"/>
      <p:bldP spid="9703" grpId="0"/>
      <p:bldP spid="9704" grpId="0"/>
      <p:bldP spid="9705" grpId="0"/>
      <p:bldP spid="9706" grpId="0" animBg="1"/>
      <p:bldP spid="9707" grpId="0" animBg="1"/>
      <p:bldP spid="9708" grpId="0"/>
      <p:bldP spid="9709" grpId="0"/>
      <p:bldP spid="9710" grpId="0"/>
      <p:bldP spid="9711" grpId="0"/>
      <p:bldP spid="9712" grpId="0" animBg="1"/>
      <p:bldP spid="9713" grpId="0"/>
      <p:bldP spid="9714" grpId="0"/>
      <p:bldP spid="9733" grpId="0"/>
      <p:bldP spid="9734" grpId="0"/>
      <p:bldP spid="9735" grpId="0"/>
      <p:bldP spid="9736" grpId="0"/>
      <p:bldP spid="9737" grpId="0"/>
      <p:bldP spid="9738" grpId="0"/>
      <p:bldP spid="9739" grpId="0"/>
      <p:bldP spid="9740" grpId="0"/>
      <p:bldP spid="9741" grpId="0"/>
      <p:bldP spid="9742" grpId="0"/>
      <p:bldP spid="9743" grpId="0"/>
      <p:bldP spid="9744" grpId="0"/>
      <p:bldP spid="9763" grpId="0"/>
      <p:bldP spid="9764" grpId="0"/>
      <p:bldP spid="9765" grpId="0"/>
      <p:bldP spid="9766" grpId="0"/>
      <p:bldP spid="9767" grpId="0"/>
      <p:bldP spid="9768" grpId="0"/>
      <p:bldP spid="9769" grpId="0"/>
      <p:bldP spid="9770" grpId="0"/>
      <p:bldP spid="9771" grpId="0"/>
      <p:bldP spid="9772" grpId="0"/>
      <p:bldP spid="9773" grpId="0" animBg="1"/>
      <p:bldP spid="12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6905625" y="103188"/>
            <a:ext cx="20843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2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ـ الضرب المنطقي :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468313" y="836613"/>
            <a:ext cx="117852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S =  a </a:t>
            </a:r>
            <a:r>
              <a:rPr lang="ar-DZ" b="1">
                <a:solidFill>
                  <a:schemeClr val="tx1"/>
                </a:solidFill>
              </a:rPr>
              <a:t>.</a:t>
            </a:r>
            <a:r>
              <a:rPr lang="fr-FR" b="1">
                <a:solidFill>
                  <a:schemeClr val="tx1"/>
                </a:solidFill>
              </a:rPr>
              <a:t> a </a:t>
            </a:r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463550" y="1143000"/>
            <a:ext cx="7874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S =  a</a:t>
            </a:r>
          </a:p>
        </p:txBody>
      </p:sp>
      <p:graphicFrame>
        <p:nvGraphicFramePr>
          <p:cNvPr id="48135" name="Group 7"/>
          <p:cNvGraphicFramePr>
            <a:graphicFrameLocks noGrp="1"/>
          </p:cNvGraphicFramePr>
          <p:nvPr/>
        </p:nvGraphicFramePr>
        <p:xfrm>
          <a:off x="2484438" y="765175"/>
          <a:ext cx="1833562" cy="1005840"/>
        </p:xfrm>
        <a:graphic>
          <a:graphicData uri="http://schemas.openxmlformats.org/drawingml/2006/table">
            <a:tbl>
              <a:tblPr/>
              <a:tblGrid>
                <a:gridCol w="503237"/>
                <a:gridCol w="565150"/>
                <a:gridCol w="765175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 </a:t>
                      </a:r>
                      <a:r>
                        <a:rPr kumimoji="0" lang="ar-D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a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153" name="Rectangle 25"/>
          <p:cNvSpPr>
            <a:spLocks noChangeArrowheads="1"/>
          </p:cNvSpPr>
          <p:nvPr/>
        </p:nvSpPr>
        <p:spPr bwMode="auto">
          <a:xfrm>
            <a:off x="2562225" y="10763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8154" name="Rectangle 26"/>
          <p:cNvSpPr>
            <a:spLocks noChangeArrowheads="1"/>
          </p:cNvSpPr>
          <p:nvPr/>
        </p:nvSpPr>
        <p:spPr bwMode="auto">
          <a:xfrm>
            <a:off x="3092450" y="10763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8155" name="Rectangle 27"/>
          <p:cNvSpPr>
            <a:spLocks noChangeArrowheads="1"/>
          </p:cNvSpPr>
          <p:nvPr/>
        </p:nvSpPr>
        <p:spPr bwMode="auto">
          <a:xfrm>
            <a:off x="3722688" y="1077913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8156" name="Rectangle 28"/>
          <p:cNvSpPr>
            <a:spLocks noChangeArrowheads="1"/>
          </p:cNvSpPr>
          <p:nvPr/>
        </p:nvSpPr>
        <p:spPr bwMode="auto">
          <a:xfrm>
            <a:off x="2568575" y="1420813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157" name="Rectangle 29"/>
          <p:cNvSpPr>
            <a:spLocks noChangeArrowheads="1"/>
          </p:cNvSpPr>
          <p:nvPr/>
        </p:nvSpPr>
        <p:spPr bwMode="auto">
          <a:xfrm>
            <a:off x="3087688" y="141287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158" name="Rectangle 30"/>
          <p:cNvSpPr>
            <a:spLocks noChangeArrowheads="1"/>
          </p:cNvSpPr>
          <p:nvPr/>
        </p:nvSpPr>
        <p:spPr bwMode="auto">
          <a:xfrm>
            <a:off x="3735388" y="140970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grpSp>
        <p:nvGrpSpPr>
          <p:cNvPr id="2" name="Group 112"/>
          <p:cNvGrpSpPr>
            <a:grpSpLocks/>
          </p:cNvGrpSpPr>
          <p:nvPr/>
        </p:nvGrpSpPr>
        <p:grpSpPr bwMode="auto">
          <a:xfrm>
            <a:off x="5475288" y="836613"/>
            <a:ext cx="1689100" cy="692150"/>
            <a:chOff x="7719" y="7639"/>
            <a:chExt cx="2624" cy="1092"/>
          </a:xfrm>
        </p:grpSpPr>
        <p:sp>
          <p:nvSpPr>
            <p:cNvPr id="45217" name="Line 113"/>
            <p:cNvSpPr>
              <a:spLocks noChangeShapeType="1"/>
            </p:cNvSpPr>
            <p:nvPr/>
          </p:nvSpPr>
          <p:spPr bwMode="auto">
            <a:xfrm>
              <a:off x="7719" y="7639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18" name="Line 114"/>
            <p:cNvSpPr>
              <a:spLocks noChangeShapeType="1"/>
            </p:cNvSpPr>
            <p:nvPr/>
          </p:nvSpPr>
          <p:spPr bwMode="auto">
            <a:xfrm>
              <a:off x="10343" y="7651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19" name="Line 115"/>
            <p:cNvSpPr>
              <a:spLocks noChangeShapeType="1"/>
            </p:cNvSpPr>
            <p:nvPr/>
          </p:nvSpPr>
          <p:spPr bwMode="auto">
            <a:xfrm>
              <a:off x="7719" y="8179"/>
              <a:ext cx="44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20" name="AutoShape 116"/>
            <p:cNvSpPr>
              <a:spLocks noChangeAspect="1" noChangeArrowheads="1"/>
            </p:cNvSpPr>
            <p:nvPr/>
          </p:nvSpPr>
          <p:spPr bwMode="auto">
            <a:xfrm>
              <a:off x="9604" y="8005"/>
              <a:ext cx="334" cy="334"/>
            </a:xfrm>
            <a:prstGeom prst="flowChartSummingJunction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21" name="Line 117"/>
            <p:cNvSpPr>
              <a:spLocks noChangeAspect="1" noChangeShapeType="1"/>
            </p:cNvSpPr>
            <p:nvPr/>
          </p:nvSpPr>
          <p:spPr bwMode="auto">
            <a:xfrm flipH="1">
              <a:off x="8231" y="8171"/>
              <a:ext cx="224" cy="1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22" name="Line 118"/>
            <p:cNvSpPr>
              <a:spLocks noChangeAspect="1" noChangeShapeType="1"/>
            </p:cNvSpPr>
            <p:nvPr/>
          </p:nvSpPr>
          <p:spPr bwMode="auto">
            <a:xfrm flipH="1">
              <a:off x="9060" y="8183"/>
              <a:ext cx="224" cy="1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23" name="Line 119"/>
            <p:cNvSpPr>
              <a:spLocks noChangeShapeType="1"/>
            </p:cNvSpPr>
            <p:nvPr/>
          </p:nvSpPr>
          <p:spPr bwMode="auto">
            <a:xfrm>
              <a:off x="9255" y="8191"/>
              <a:ext cx="32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24" name="Line 120"/>
            <p:cNvSpPr>
              <a:spLocks noChangeShapeType="1"/>
            </p:cNvSpPr>
            <p:nvPr/>
          </p:nvSpPr>
          <p:spPr bwMode="auto">
            <a:xfrm>
              <a:off x="9949" y="8179"/>
              <a:ext cx="38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25" name="Line 121"/>
            <p:cNvSpPr>
              <a:spLocks noChangeShapeType="1"/>
            </p:cNvSpPr>
            <p:nvPr/>
          </p:nvSpPr>
          <p:spPr bwMode="auto">
            <a:xfrm>
              <a:off x="8447" y="8175"/>
              <a:ext cx="6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26" name="Line 122"/>
            <p:cNvSpPr>
              <a:spLocks noChangeShapeType="1"/>
            </p:cNvSpPr>
            <p:nvPr/>
          </p:nvSpPr>
          <p:spPr bwMode="auto">
            <a:xfrm>
              <a:off x="8322" y="7899"/>
              <a:ext cx="0" cy="360"/>
            </a:xfrm>
            <a:prstGeom prst="line">
              <a:avLst/>
            </a:prstGeom>
            <a:ln>
              <a:prstDash val="dash"/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27" name="Line 123"/>
            <p:cNvSpPr>
              <a:spLocks noChangeShapeType="1"/>
            </p:cNvSpPr>
            <p:nvPr/>
          </p:nvSpPr>
          <p:spPr bwMode="auto">
            <a:xfrm>
              <a:off x="9175" y="7899"/>
              <a:ext cx="0" cy="360"/>
            </a:xfrm>
            <a:prstGeom prst="line">
              <a:avLst/>
            </a:prstGeom>
            <a:ln>
              <a:prstDash val="dash"/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28" name="Line 124"/>
            <p:cNvSpPr>
              <a:spLocks noChangeShapeType="1"/>
            </p:cNvSpPr>
            <p:nvPr/>
          </p:nvSpPr>
          <p:spPr bwMode="auto">
            <a:xfrm>
              <a:off x="8335" y="7896"/>
              <a:ext cx="833" cy="0"/>
            </a:xfrm>
            <a:prstGeom prst="line">
              <a:avLst/>
            </a:prstGeom>
            <a:ln>
              <a:prstDash val="dash"/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 125"/>
          <p:cNvGrpSpPr>
            <a:grpSpLocks/>
          </p:cNvGrpSpPr>
          <p:nvPr/>
        </p:nvGrpSpPr>
        <p:grpSpPr bwMode="auto">
          <a:xfrm>
            <a:off x="5475288" y="2432050"/>
            <a:ext cx="1689100" cy="693738"/>
            <a:chOff x="7746" y="9241"/>
            <a:chExt cx="2624" cy="1092"/>
          </a:xfrm>
        </p:grpSpPr>
        <p:sp>
          <p:nvSpPr>
            <p:cNvPr id="45204" name="Line 126"/>
            <p:cNvSpPr>
              <a:spLocks noChangeShapeType="1"/>
            </p:cNvSpPr>
            <p:nvPr/>
          </p:nvSpPr>
          <p:spPr bwMode="auto">
            <a:xfrm>
              <a:off x="7746" y="9241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05" name="Line 127"/>
            <p:cNvSpPr>
              <a:spLocks noChangeShapeType="1"/>
            </p:cNvSpPr>
            <p:nvPr/>
          </p:nvSpPr>
          <p:spPr bwMode="auto">
            <a:xfrm>
              <a:off x="10370" y="9253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06" name="Line 128"/>
            <p:cNvSpPr>
              <a:spLocks noChangeShapeType="1"/>
            </p:cNvSpPr>
            <p:nvPr/>
          </p:nvSpPr>
          <p:spPr bwMode="auto">
            <a:xfrm>
              <a:off x="7746" y="9781"/>
              <a:ext cx="44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07" name="AutoShape 129"/>
            <p:cNvSpPr>
              <a:spLocks noChangeAspect="1" noChangeArrowheads="1"/>
            </p:cNvSpPr>
            <p:nvPr/>
          </p:nvSpPr>
          <p:spPr bwMode="auto">
            <a:xfrm>
              <a:off x="9631" y="9607"/>
              <a:ext cx="334" cy="334"/>
            </a:xfrm>
            <a:prstGeom prst="flowChartSummingJunction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08" name="Line 130"/>
            <p:cNvSpPr>
              <a:spLocks noChangeAspect="1" noChangeShapeType="1"/>
            </p:cNvSpPr>
            <p:nvPr/>
          </p:nvSpPr>
          <p:spPr bwMode="auto">
            <a:xfrm flipH="1">
              <a:off x="8258" y="9773"/>
              <a:ext cx="224" cy="1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09" name="Line 131"/>
            <p:cNvSpPr>
              <a:spLocks noChangeAspect="1" noChangeShapeType="1"/>
            </p:cNvSpPr>
            <p:nvPr/>
          </p:nvSpPr>
          <p:spPr bwMode="auto">
            <a:xfrm rot="4380000" flipH="1">
              <a:off x="9059" y="9631"/>
              <a:ext cx="224" cy="1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10" name="Line 132"/>
            <p:cNvSpPr>
              <a:spLocks noChangeShapeType="1"/>
            </p:cNvSpPr>
            <p:nvPr/>
          </p:nvSpPr>
          <p:spPr bwMode="auto">
            <a:xfrm>
              <a:off x="9282" y="9793"/>
              <a:ext cx="32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11" name="Line 133"/>
            <p:cNvSpPr>
              <a:spLocks noChangeShapeType="1"/>
            </p:cNvSpPr>
            <p:nvPr/>
          </p:nvSpPr>
          <p:spPr bwMode="auto">
            <a:xfrm>
              <a:off x="9976" y="9781"/>
              <a:ext cx="38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12" name="Line 134"/>
            <p:cNvSpPr>
              <a:spLocks noChangeShapeType="1"/>
            </p:cNvSpPr>
            <p:nvPr/>
          </p:nvSpPr>
          <p:spPr bwMode="auto">
            <a:xfrm>
              <a:off x="8474" y="9777"/>
              <a:ext cx="6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13" name="Line 135"/>
            <p:cNvSpPr>
              <a:spLocks noChangeShapeType="1"/>
            </p:cNvSpPr>
            <p:nvPr/>
          </p:nvSpPr>
          <p:spPr bwMode="auto">
            <a:xfrm>
              <a:off x="8349" y="9501"/>
              <a:ext cx="0" cy="360"/>
            </a:xfrm>
            <a:prstGeom prst="line">
              <a:avLst/>
            </a:prstGeom>
            <a:ln>
              <a:prstDash val="dash"/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14" name="Line 136"/>
            <p:cNvSpPr>
              <a:spLocks noChangeShapeType="1"/>
            </p:cNvSpPr>
            <p:nvPr/>
          </p:nvSpPr>
          <p:spPr bwMode="auto">
            <a:xfrm>
              <a:off x="9202" y="9501"/>
              <a:ext cx="0" cy="227"/>
            </a:xfrm>
            <a:prstGeom prst="line">
              <a:avLst/>
            </a:prstGeom>
            <a:ln>
              <a:prstDash val="dash"/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15" name="Line 137"/>
            <p:cNvSpPr>
              <a:spLocks noChangeShapeType="1"/>
            </p:cNvSpPr>
            <p:nvPr/>
          </p:nvSpPr>
          <p:spPr bwMode="auto">
            <a:xfrm>
              <a:off x="8362" y="9498"/>
              <a:ext cx="833" cy="0"/>
            </a:xfrm>
            <a:prstGeom prst="line">
              <a:avLst/>
            </a:prstGeom>
            <a:ln>
              <a:prstDash val="dash"/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16" name="Line 138"/>
            <p:cNvSpPr>
              <a:spLocks noChangeShapeType="1"/>
            </p:cNvSpPr>
            <p:nvPr/>
          </p:nvSpPr>
          <p:spPr bwMode="auto">
            <a:xfrm>
              <a:off x="9071" y="9548"/>
              <a:ext cx="0" cy="24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139"/>
          <p:cNvGrpSpPr>
            <a:grpSpLocks/>
          </p:cNvGrpSpPr>
          <p:nvPr/>
        </p:nvGrpSpPr>
        <p:grpSpPr bwMode="auto">
          <a:xfrm>
            <a:off x="5508625" y="4221163"/>
            <a:ext cx="1689100" cy="692150"/>
            <a:chOff x="7711" y="10879"/>
            <a:chExt cx="2624" cy="1092"/>
          </a:xfrm>
        </p:grpSpPr>
        <p:sp>
          <p:nvSpPr>
            <p:cNvPr id="45196" name="Line 140"/>
            <p:cNvSpPr>
              <a:spLocks noChangeShapeType="1"/>
            </p:cNvSpPr>
            <p:nvPr/>
          </p:nvSpPr>
          <p:spPr bwMode="auto">
            <a:xfrm>
              <a:off x="7711" y="10879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197" name="Line 141"/>
            <p:cNvSpPr>
              <a:spLocks noChangeShapeType="1"/>
            </p:cNvSpPr>
            <p:nvPr/>
          </p:nvSpPr>
          <p:spPr bwMode="auto">
            <a:xfrm>
              <a:off x="10335" y="10891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198" name="Line 142"/>
            <p:cNvSpPr>
              <a:spLocks noChangeShapeType="1"/>
            </p:cNvSpPr>
            <p:nvPr/>
          </p:nvSpPr>
          <p:spPr bwMode="auto">
            <a:xfrm>
              <a:off x="7711" y="11419"/>
              <a:ext cx="44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199" name="AutoShape 143"/>
            <p:cNvSpPr>
              <a:spLocks noChangeAspect="1" noChangeArrowheads="1"/>
            </p:cNvSpPr>
            <p:nvPr/>
          </p:nvSpPr>
          <p:spPr bwMode="auto">
            <a:xfrm>
              <a:off x="9596" y="11245"/>
              <a:ext cx="334" cy="334"/>
            </a:xfrm>
            <a:prstGeom prst="flowChartSummingJunction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00" name="Line 144"/>
            <p:cNvSpPr>
              <a:spLocks noChangeAspect="1" noChangeShapeType="1"/>
            </p:cNvSpPr>
            <p:nvPr/>
          </p:nvSpPr>
          <p:spPr bwMode="auto">
            <a:xfrm flipH="1">
              <a:off x="8223" y="11411"/>
              <a:ext cx="224" cy="1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01" name="Line 145"/>
            <p:cNvSpPr>
              <a:spLocks noChangeShapeType="1"/>
            </p:cNvSpPr>
            <p:nvPr/>
          </p:nvSpPr>
          <p:spPr bwMode="auto">
            <a:xfrm>
              <a:off x="9274" y="11435"/>
              <a:ext cx="329" cy="0"/>
            </a:xfrm>
            <a:prstGeom prst="line">
              <a:avLst/>
            </a:prstGeom>
            <a:ln>
              <a:headEnd type="oval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02" name="Line 146"/>
            <p:cNvSpPr>
              <a:spLocks noChangeShapeType="1"/>
            </p:cNvSpPr>
            <p:nvPr/>
          </p:nvSpPr>
          <p:spPr bwMode="auto">
            <a:xfrm>
              <a:off x="9941" y="11419"/>
              <a:ext cx="38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03" name="Line 147"/>
            <p:cNvSpPr>
              <a:spLocks noChangeShapeType="1"/>
            </p:cNvSpPr>
            <p:nvPr/>
          </p:nvSpPr>
          <p:spPr bwMode="auto">
            <a:xfrm>
              <a:off x="8439" y="11415"/>
              <a:ext cx="488" cy="0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148"/>
          <p:cNvGrpSpPr>
            <a:grpSpLocks/>
          </p:cNvGrpSpPr>
          <p:nvPr/>
        </p:nvGrpSpPr>
        <p:grpSpPr bwMode="auto">
          <a:xfrm>
            <a:off x="5508625" y="5949950"/>
            <a:ext cx="1689100" cy="692150"/>
            <a:chOff x="7719" y="12579"/>
            <a:chExt cx="2624" cy="1092"/>
          </a:xfrm>
        </p:grpSpPr>
        <p:sp>
          <p:nvSpPr>
            <p:cNvPr id="45187" name="Line 149"/>
            <p:cNvSpPr>
              <a:spLocks noChangeShapeType="1"/>
            </p:cNvSpPr>
            <p:nvPr/>
          </p:nvSpPr>
          <p:spPr bwMode="auto">
            <a:xfrm>
              <a:off x="7719" y="12579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188" name="Line 150"/>
            <p:cNvSpPr>
              <a:spLocks noChangeShapeType="1"/>
            </p:cNvSpPr>
            <p:nvPr/>
          </p:nvSpPr>
          <p:spPr bwMode="auto">
            <a:xfrm>
              <a:off x="10343" y="12591"/>
              <a:ext cx="0" cy="10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189" name="Line 151"/>
            <p:cNvSpPr>
              <a:spLocks noChangeShapeType="1"/>
            </p:cNvSpPr>
            <p:nvPr/>
          </p:nvSpPr>
          <p:spPr bwMode="auto">
            <a:xfrm>
              <a:off x="7719" y="13119"/>
              <a:ext cx="44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190" name="AutoShape 152"/>
            <p:cNvSpPr>
              <a:spLocks noChangeAspect="1" noChangeArrowheads="1"/>
            </p:cNvSpPr>
            <p:nvPr/>
          </p:nvSpPr>
          <p:spPr bwMode="auto">
            <a:xfrm>
              <a:off x="9604" y="12945"/>
              <a:ext cx="334" cy="334"/>
            </a:xfrm>
            <a:prstGeom prst="flowChartSummingJunction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191" name="Line 153"/>
            <p:cNvSpPr>
              <a:spLocks noChangeAspect="1" noChangeShapeType="1"/>
            </p:cNvSpPr>
            <p:nvPr/>
          </p:nvSpPr>
          <p:spPr bwMode="auto">
            <a:xfrm flipH="1">
              <a:off x="8231" y="13111"/>
              <a:ext cx="224" cy="1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192" name="Line 154"/>
            <p:cNvSpPr>
              <a:spLocks noChangeShapeType="1"/>
            </p:cNvSpPr>
            <p:nvPr/>
          </p:nvSpPr>
          <p:spPr bwMode="auto">
            <a:xfrm>
              <a:off x="9288" y="13115"/>
              <a:ext cx="329" cy="0"/>
            </a:xfrm>
            <a:prstGeom prst="line">
              <a:avLst/>
            </a:prstGeom>
            <a:ln>
              <a:headEnd type="oval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193" name="Line 155"/>
            <p:cNvSpPr>
              <a:spLocks noChangeShapeType="1"/>
            </p:cNvSpPr>
            <p:nvPr/>
          </p:nvSpPr>
          <p:spPr bwMode="auto">
            <a:xfrm>
              <a:off x="9949" y="13119"/>
              <a:ext cx="38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194" name="Line 156"/>
            <p:cNvSpPr>
              <a:spLocks noChangeShapeType="1"/>
            </p:cNvSpPr>
            <p:nvPr/>
          </p:nvSpPr>
          <p:spPr bwMode="auto">
            <a:xfrm>
              <a:off x="8447" y="13115"/>
              <a:ext cx="488" cy="0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195" name="Line 157"/>
            <p:cNvSpPr>
              <a:spLocks noChangeShapeType="1"/>
            </p:cNvSpPr>
            <p:nvPr/>
          </p:nvSpPr>
          <p:spPr bwMode="auto">
            <a:xfrm>
              <a:off x="8994" y="13115"/>
              <a:ext cx="24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8286" name="Text Box 158"/>
          <p:cNvSpPr txBox="1">
            <a:spLocks noChangeArrowheads="1"/>
          </p:cNvSpPr>
          <p:nvPr/>
        </p:nvSpPr>
        <p:spPr bwMode="auto">
          <a:xfrm>
            <a:off x="5324502" y="574395"/>
            <a:ext cx="360362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48287" name="Text Box 159"/>
          <p:cNvSpPr txBox="1">
            <a:spLocks noChangeArrowheads="1"/>
          </p:cNvSpPr>
          <p:nvPr/>
        </p:nvSpPr>
        <p:spPr bwMode="auto">
          <a:xfrm>
            <a:off x="7001398" y="577066"/>
            <a:ext cx="360363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48288" name="Text Box 160"/>
          <p:cNvSpPr txBox="1">
            <a:spLocks noChangeArrowheads="1"/>
          </p:cNvSpPr>
          <p:nvPr/>
        </p:nvSpPr>
        <p:spPr bwMode="auto">
          <a:xfrm>
            <a:off x="5626380" y="693738"/>
            <a:ext cx="3603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8289" name="Text Box 161"/>
          <p:cNvSpPr txBox="1">
            <a:spLocks noChangeArrowheads="1"/>
          </p:cNvSpPr>
          <p:nvPr/>
        </p:nvSpPr>
        <p:spPr bwMode="auto">
          <a:xfrm>
            <a:off x="6286512" y="704833"/>
            <a:ext cx="3603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8290" name="Rectangle 162"/>
          <p:cNvSpPr>
            <a:spLocks noChangeArrowheads="1"/>
          </p:cNvSpPr>
          <p:nvPr/>
        </p:nvSpPr>
        <p:spPr bwMode="auto">
          <a:xfrm>
            <a:off x="463550" y="2481263"/>
            <a:ext cx="117852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S =  a </a:t>
            </a:r>
            <a:r>
              <a:rPr lang="ar-DZ" b="1">
                <a:solidFill>
                  <a:schemeClr val="tx1"/>
                </a:solidFill>
              </a:rPr>
              <a:t>.</a:t>
            </a:r>
            <a:r>
              <a:rPr lang="fr-FR" b="1">
                <a:solidFill>
                  <a:schemeClr val="tx1"/>
                </a:solidFill>
              </a:rPr>
              <a:t> a </a:t>
            </a:r>
          </a:p>
        </p:txBody>
      </p:sp>
      <p:sp>
        <p:nvSpPr>
          <p:cNvPr id="48291" name="Rectangle 163"/>
          <p:cNvSpPr>
            <a:spLocks noChangeArrowheads="1"/>
          </p:cNvSpPr>
          <p:nvPr/>
        </p:nvSpPr>
        <p:spPr bwMode="auto">
          <a:xfrm>
            <a:off x="458788" y="2787650"/>
            <a:ext cx="7874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S =  </a:t>
            </a:r>
            <a:r>
              <a:rPr lang="ar-DZ" b="1">
                <a:solidFill>
                  <a:srgbClr val="FF3300"/>
                </a:solidFill>
              </a:rPr>
              <a:t>0</a:t>
            </a:r>
            <a:endParaRPr lang="fr-FR" b="1">
              <a:solidFill>
                <a:srgbClr val="FF3300"/>
              </a:solidFill>
            </a:endParaRPr>
          </a:p>
        </p:txBody>
      </p:sp>
      <p:sp>
        <p:nvSpPr>
          <p:cNvPr id="48292" name="Line 164"/>
          <p:cNvSpPr>
            <a:spLocks noChangeShapeType="1"/>
          </p:cNvSpPr>
          <p:nvPr/>
        </p:nvSpPr>
        <p:spPr bwMode="auto">
          <a:xfrm>
            <a:off x="1346200" y="2560638"/>
            <a:ext cx="1444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48293" name="Group 165"/>
          <p:cNvGraphicFramePr>
            <a:graphicFrameLocks noGrp="1"/>
          </p:cNvGraphicFramePr>
          <p:nvPr/>
        </p:nvGraphicFramePr>
        <p:xfrm>
          <a:off x="2522538" y="2349500"/>
          <a:ext cx="1833562" cy="1005840"/>
        </p:xfrm>
        <a:graphic>
          <a:graphicData uri="http://schemas.openxmlformats.org/drawingml/2006/table">
            <a:tbl>
              <a:tblPr/>
              <a:tblGrid>
                <a:gridCol w="503237"/>
                <a:gridCol w="565150"/>
                <a:gridCol w="765175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 </a:t>
                      </a:r>
                      <a:r>
                        <a:rPr kumimoji="0" lang="ar-D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a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311" name="Rectangle 183"/>
          <p:cNvSpPr>
            <a:spLocks noChangeArrowheads="1"/>
          </p:cNvSpPr>
          <p:nvPr/>
        </p:nvSpPr>
        <p:spPr bwMode="auto">
          <a:xfrm>
            <a:off x="2600325" y="26606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8312" name="Rectangle 184"/>
          <p:cNvSpPr>
            <a:spLocks noChangeArrowheads="1"/>
          </p:cNvSpPr>
          <p:nvPr/>
        </p:nvSpPr>
        <p:spPr bwMode="auto">
          <a:xfrm>
            <a:off x="3130550" y="26606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313" name="Rectangle 185"/>
          <p:cNvSpPr>
            <a:spLocks noChangeArrowheads="1"/>
          </p:cNvSpPr>
          <p:nvPr/>
        </p:nvSpPr>
        <p:spPr bwMode="auto">
          <a:xfrm>
            <a:off x="3760788" y="266223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314" name="Rectangle 186"/>
          <p:cNvSpPr>
            <a:spLocks noChangeArrowheads="1"/>
          </p:cNvSpPr>
          <p:nvPr/>
        </p:nvSpPr>
        <p:spPr bwMode="auto">
          <a:xfrm>
            <a:off x="2606675" y="300513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315" name="Rectangle 187"/>
          <p:cNvSpPr>
            <a:spLocks noChangeArrowheads="1"/>
          </p:cNvSpPr>
          <p:nvPr/>
        </p:nvSpPr>
        <p:spPr bwMode="auto">
          <a:xfrm>
            <a:off x="3125788" y="299720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316" name="Rectangle 188"/>
          <p:cNvSpPr>
            <a:spLocks noChangeArrowheads="1"/>
          </p:cNvSpPr>
          <p:nvPr/>
        </p:nvSpPr>
        <p:spPr bwMode="auto">
          <a:xfrm>
            <a:off x="3773488" y="29940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317" name="Line 189"/>
          <p:cNvSpPr>
            <a:spLocks noChangeShapeType="1"/>
          </p:cNvSpPr>
          <p:nvPr/>
        </p:nvSpPr>
        <p:spPr bwMode="auto">
          <a:xfrm>
            <a:off x="3233738" y="2435225"/>
            <a:ext cx="1444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8318" name="Line 190"/>
          <p:cNvSpPr>
            <a:spLocks noChangeShapeType="1"/>
          </p:cNvSpPr>
          <p:nvPr/>
        </p:nvSpPr>
        <p:spPr bwMode="auto">
          <a:xfrm>
            <a:off x="4067175" y="2420938"/>
            <a:ext cx="1444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8319" name="Text Box 191"/>
          <p:cNvSpPr txBox="1">
            <a:spLocks noChangeArrowheads="1"/>
          </p:cNvSpPr>
          <p:nvPr/>
        </p:nvSpPr>
        <p:spPr bwMode="auto">
          <a:xfrm>
            <a:off x="5335588" y="2164529"/>
            <a:ext cx="360362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48320" name="Text Box 192"/>
          <p:cNvSpPr txBox="1">
            <a:spLocks noChangeArrowheads="1"/>
          </p:cNvSpPr>
          <p:nvPr/>
        </p:nvSpPr>
        <p:spPr bwMode="auto">
          <a:xfrm>
            <a:off x="7019925" y="2172223"/>
            <a:ext cx="360363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48321" name="Text Box 193"/>
          <p:cNvSpPr txBox="1">
            <a:spLocks noChangeArrowheads="1"/>
          </p:cNvSpPr>
          <p:nvPr/>
        </p:nvSpPr>
        <p:spPr bwMode="auto">
          <a:xfrm>
            <a:off x="5680075" y="2263775"/>
            <a:ext cx="3603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8322" name="Text Box 194"/>
          <p:cNvSpPr txBox="1">
            <a:spLocks noChangeArrowheads="1"/>
          </p:cNvSpPr>
          <p:nvPr/>
        </p:nvSpPr>
        <p:spPr bwMode="auto">
          <a:xfrm>
            <a:off x="6257925" y="2262188"/>
            <a:ext cx="3603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8323" name="Line 195"/>
          <p:cNvSpPr>
            <a:spLocks noChangeShapeType="1"/>
          </p:cNvSpPr>
          <p:nvPr/>
        </p:nvSpPr>
        <p:spPr bwMode="auto">
          <a:xfrm>
            <a:off x="6367201" y="2359548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8324" name="Rectangle 196"/>
          <p:cNvSpPr>
            <a:spLocks noChangeArrowheads="1"/>
          </p:cNvSpPr>
          <p:nvPr/>
        </p:nvSpPr>
        <p:spPr bwMode="auto">
          <a:xfrm>
            <a:off x="444500" y="4151313"/>
            <a:ext cx="117852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S =  a </a:t>
            </a:r>
            <a:r>
              <a:rPr lang="ar-DZ" b="1">
                <a:solidFill>
                  <a:schemeClr val="tx1"/>
                </a:solidFill>
              </a:rPr>
              <a:t>.</a:t>
            </a:r>
            <a:r>
              <a:rPr lang="fr-FR" b="1">
                <a:solidFill>
                  <a:schemeClr val="tx1"/>
                </a:solidFill>
              </a:rPr>
              <a:t> </a:t>
            </a:r>
            <a:r>
              <a:rPr lang="ar-DZ" b="1">
                <a:solidFill>
                  <a:schemeClr val="tx1"/>
                </a:solidFill>
              </a:rPr>
              <a:t>0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8325" name="Rectangle 197"/>
          <p:cNvSpPr>
            <a:spLocks noChangeArrowheads="1"/>
          </p:cNvSpPr>
          <p:nvPr/>
        </p:nvSpPr>
        <p:spPr bwMode="auto">
          <a:xfrm>
            <a:off x="439738" y="4457700"/>
            <a:ext cx="7874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S =  </a:t>
            </a:r>
            <a:r>
              <a:rPr lang="ar-DZ" b="1">
                <a:solidFill>
                  <a:srgbClr val="FF3300"/>
                </a:solidFill>
              </a:rPr>
              <a:t>0</a:t>
            </a:r>
            <a:endParaRPr lang="fr-FR" b="1">
              <a:solidFill>
                <a:srgbClr val="FF3300"/>
              </a:solidFill>
            </a:endParaRPr>
          </a:p>
        </p:txBody>
      </p:sp>
      <p:graphicFrame>
        <p:nvGraphicFramePr>
          <p:cNvPr id="48326" name="Group 198"/>
          <p:cNvGraphicFramePr>
            <a:graphicFrameLocks noGrp="1"/>
          </p:cNvGraphicFramePr>
          <p:nvPr/>
        </p:nvGraphicFramePr>
        <p:xfrm>
          <a:off x="2503488" y="4019550"/>
          <a:ext cx="1781175" cy="1005840"/>
        </p:xfrm>
        <a:graphic>
          <a:graphicData uri="http://schemas.openxmlformats.org/drawingml/2006/table">
            <a:tbl>
              <a:tblPr/>
              <a:tblGrid>
                <a:gridCol w="488950"/>
                <a:gridCol w="547687"/>
                <a:gridCol w="744538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 </a:t>
                      </a:r>
                      <a:r>
                        <a:rPr kumimoji="0" lang="ar-D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D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344" name="Rectangle 216"/>
          <p:cNvSpPr>
            <a:spLocks noChangeArrowheads="1"/>
          </p:cNvSpPr>
          <p:nvPr/>
        </p:nvSpPr>
        <p:spPr bwMode="auto">
          <a:xfrm>
            <a:off x="2581275" y="433070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8345" name="Rectangle 217"/>
          <p:cNvSpPr>
            <a:spLocks noChangeArrowheads="1"/>
          </p:cNvSpPr>
          <p:nvPr/>
        </p:nvSpPr>
        <p:spPr bwMode="auto">
          <a:xfrm>
            <a:off x="3111500" y="433070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346" name="Rectangle 218"/>
          <p:cNvSpPr>
            <a:spLocks noChangeArrowheads="1"/>
          </p:cNvSpPr>
          <p:nvPr/>
        </p:nvSpPr>
        <p:spPr bwMode="auto">
          <a:xfrm>
            <a:off x="3741738" y="433228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8347" name="Rectangle 219"/>
          <p:cNvSpPr>
            <a:spLocks noChangeArrowheads="1"/>
          </p:cNvSpPr>
          <p:nvPr/>
        </p:nvSpPr>
        <p:spPr bwMode="auto">
          <a:xfrm>
            <a:off x="2587625" y="467518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348" name="Rectangle 220"/>
          <p:cNvSpPr>
            <a:spLocks noChangeArrowheads="1"/>
          </p:cNvSpPr>
          <p:nvPr/>
        </p:nvSpPr>
        <p:spPr bwMode="auto">
          <a:xfrm>
            <a:off x="3106738" y="46672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349" name="Rectangle 221"/>
          <p:cNvSpPr>
            <a:spLocks noChangeArrowheads="1"/>
          </p:cNvSpPr>
          <p:nvPr/>
        </p:nvSpPr>
        <p:spPr bwMode="auto">
          <a:xfrm>
            <a:off x="3754438" y="466407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350" name="Text Box 222"/>
          <p:cNvSpPr txBox="1">
            <a:spLocks noChangeArrowheads="1"/>
          </p:cNvSpPr>
          <p:nvPr/>
        </p:nvSpPr>
        <p:spPr bwMode="auto">
          <a:xfrm>
            <a:off x="5354115" y="3949420"/>
            <a:ext cx="360362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48351" name="Text Box 223"/>
          <p:cNvSpPr txBox="1">
            <a:spLocks noChangeArrowheads="1"/>
          </p:cNvSpPr>
          <p:nvPr/>
        </p:nvSpPr>
        <p:spPr bwMode="auto">
          <a:xfrm>
            <a:off x="7048500" y="3967163"/>
            <a:ext cx="360363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48352" name="Text Box 224"/>
          <p:cNvSpPr txBox="1">
            <a:spLocks noChangeArrowheads="1"/>
          </p:cNvSpPr>
          <p:nvPr/>
        </p:nvSpPr>
        <p:spPr bwMode="auto">
          <a:xfrm>
            <a:off x="5708650" y="4180176"/>
            <a:ext cx="3603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8353" name="Text Box 225"/>
          <p:cNvSpPr txBox="1">
            <a:spLocks noChangeArrowheads="1"/>
          </p:cNvSpPr>
          <p:nvPr/>
        </p:nvSpPr>
        <p:spPr bwMode="auto">
          <a:xfrm>
            <a:off x="6225122" y="4185199"/>
            <a:ext cx="3603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8381" name="Text Box 253"/>
          <p:cNvSpPr txBox="1">
            <a:spLocks noChangeArrowheads="1"/>
          </p:cNvSpPr>
          <p:nvPr/>
        </p:nvSpPr>
        <p:spPr bwMode="auto">
          <a:xfrm>
            <a:off x="5364163" y="5668963"/>
            <a:ext cx="360362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48382" name="Text Box 254"/>
          <p:cNvSpPr txBox="1">
            <a:spLocks noChangeArrowheads="1"/>
          </p:cNvSpPr>
          <p:nvPr/>
        </p:nvSpPr>
        <p:spPr bwMode="auto">
          <a:xfrm>
            <a:off x="7048500" y="5696753"/>
            <a:ext cx="360363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48383" name="Text Box 255"/>
          <p:cNvSpPr txBox="1">
            <a:spLocks noChangeArrowheads="1"/>
          </p:cNvSpPr>
          <p:nvPr/>
        </p:nvSpPr>
        <p:spPr bwMode="auto">
          <a:xfrm>
            <a:off x="5708650" y="5919807"/>
            <a:ext cx="3603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8384" name="Text Box 256"/>
          <p:cNvSpPr txBox="1">
            <a:spLocks noChangeArrowheads="1"/>
          </p:cNvSpPr>
          <p:nvPr/>
        </p:nvSpPr>
        <p:spPr bwMode="auto">
          <a:xfrm>
            <a:off x="6215074" y="5919808"/>
            <a:ext cx="3603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8385" name="Rectangle 257"/>
          <p:cNvSpPr>
            <a:spLocks noChangeArrowheads="1"/>
          </p:cNvSpPr>
          <p:nvPr/>
        </p:nvSpPr>
        <p:spPr bwMode="auto">
          <a:xfrm>
            <a:off x="444500" y="5821363"/>
            <a:ext cx="117852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S =  a </a:t>
            </a:r>
            <a:r>
              <a:rPr lang="ar-DZ" b="1">
                <a:solidFill>
                  <a:schemeClr val="tx1"/>
                </a:solidFill>
              </a:rPr>
              <a:t>.</a:t>
            </a:r>
            <a:r>
              <a:rPr lang="fr-FR" b="1">
                <a:solidFill>
                  <a:schemeClr val="tx1"/>
                </a:solidFill>
              </a:rPr>
              <a:t> 1 </a:t>
            </a:r>
          </a:p>
        </p:txBody>
      </p:sp>
      <p:sp>
        <p:nvSpPr>
          <p:cNvPr id="48386" name="Rectangle 258"/>
          <p:cNvSpPr>
            <a:spLocks noChangeArrowheads="1"/>
          </p:cNvSpPr>
          <p:nvPr/>
        </p:nvSpPr>
        <p:spPr bwMode="auto">
          <a:xfrm>
            <a:off x="439738" y="6127750"/>
            <a:ext cx="7874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S =  a</a:t>
            </a:r>
          </a:p>
        </p:txBody>
      </p:sp>
      <p:graphicFrame>
        <p:nvGraphicFramePr>
          <p:cNvPr id="48387" name="Group 259"/>
          <p:cNvGraphicFramePr>
            <a:graphicFrameLocks noGrp="1"/>
          </p:cNvGraphicFramePr>
          <p:nvPr/>
        </p:nvGraphicFramePr>
        <p:xfrm>
          <a:off x="2503488" y="5689600"/>
          <a:ext cx="1833562" cy="1005840"/>
        </p:xfrm>
        <a:graphic>
          <a:graphicData uri="http://schemas.openxmlformats.org/drawingml/2006/table">
            <a:tbl>
              <a:tblPr/>
              <a:tblGrid>
                <a:gridCol w="503237"/>
                <a:gridCol w="565150"/>
                <a:gridCol w="765175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 </a:t>
                      </a:r>
                      <a:r>
                        <a:rPr kumimoji="0" lang="ar-D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1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405" name="Rectangle 277"/>
          <p:cNvSpPr>
            <a:spLocks noChangeArrowheads="1"/>
          </p:cNvSpPr>
          <p:nvPr/>
        </p:nvSpPr>
        <p:spPr bwMode="auto">
          <a:xfrm>
            <a:off x="2581275" y="60007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8406" name="Rectangle 278"/>
          <p:cNvSpPr>
            <a:spLocks noChangeArrowheads="1"/>
          </p:cNvSpPr>
          <p:nvPr/>
        </p:nvSpPr>
        <p:spPr bwMode="auto">
          <a:xfrm>
            <a:off x="3111500" y="60007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407" name="Rectangle 279"/>
          <p:cNvSpPr>
            <a:spLocks noChangeArrowheads="1"/>
          </p:cNvSpPr>
          <p:nvPr/>
        </p:nvSpPr>
        <p:spPr bwMode="auto">
          <a:xfrm>
            <a:off x="3741738" y="600233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0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408" name="Rectangle 280"/>
          <p:cNvSpPr>
            <a:spLocks noChangeArrowheads="1"/>
          </p:cNvSpPr>
          <p:nvPr/>
        </p:nvSpPr>
        <p:spPr bwMode="auto">
          <a:xfrm>
            <a:off x="2587625" y="634523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409" name="Rectangle 281"/>
          <p:cNvSpPr>
            <a:spLocks noChangeArrowheads="1"/>
          </p:cNvSpPr>
          <p:nvPr/>
        </p:nvSpPr>
        <p:spPr bwMode="auto">
          <a:xfrm>
            <a:off x="3106738" y="633730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8410" name="Rectangle 282"/>
          <p:cNvSpPr>
            <a:spLocks noChangeArrowheads="1"/>
          </p:cNvSpPr>
          <p:nvPr/>
        </p:nvSpPr>
        <p:spPr bwMode="auto">
          <a:xfrm>
            <a:off x="3754438" y="63341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</a:rPr>
              <a:t>1</a:t>
            </a:r>
            <a:endParaRPr lang="fr-FR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8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8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8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48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8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48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48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48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48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48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48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48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48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48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4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4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4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4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500"/>
                                        <p:tgtEl>
                                          <p:spTgt spid="4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4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48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1" dur="500"/>
                                        <p:tgtEl>
                                          <p:spTgt spid="48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4" dur="500"/>
                                        <p:tgtEl>
                                          <p:spTgt spid="48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4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0" dur="500"/>
                                        <p:tgtEl>
                                          <p:spTgt spid="48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500"/>
                                        <p:tgtEl>
                                          <p:spTgt spid="4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48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48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8" dur="500"/>
                                        <p:tgtEl>
                                          <p:spTgt spid="48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500"/>
                                        <p:tgtEl>
                                          <p:spTgt spid="48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8" dur="500"/>
                                        <p:tgtEl>
                                          <p:spTgt spid="48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3" dur="500"/>
                                        <p:tgtEl>
                                          <p:spTgt spid="48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8" dur="500"/>
                                        <p:tgtEl>
                                          <p:spTgt spid="48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3" dur="500"/>
                                        <p:tgtEl>
                                          <p:spTgt spid="48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8" dur="500"/>
                                        <p:tgtEl>
                                          <p:spTgt spid="4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6" dur="500"/>
                                        <p:tgtEl>
                                          <p:spTgt spid="48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9" dur="500"/>
                                        <p:tgtEl>
                                          <p:spTgt spid="48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2" dur="500"/>
                                        <p:tgtEl>
                                          <p:spTgt spid="48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5" dur="500"/>
                                        <p:tgtEl>
                                          <p:spTgt spid="48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0" dur="500"/>
                                        <p:tgtEl>
                                          <p:spTgt spid="4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5" dur="500"/>
                                        <p:tgtEl>
                                          <p:spTgt spid="4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0" dur="500"/>
                                        <p:tgtEl>
                                          <p:spTgt spid="4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5" dur="500"/>
                                        <p:tgtEl>
                                          <p:spTgt spid="4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0" dur="500"/>
                                        <p:tgtEl>
                                          <p:spTgt spid="4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5" dur="500"/>
                                        <p:tgtEl>
                                          <p:spTgt spid="4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0" dur="500"/>
                                        <p:tgtEl>
                                          <p:spTgt spid="4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5" dur="500"/>
                                        <p:tgtEl>
                                          <p:spTgt spid="4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0" dur="500"/>
                                        <p:tgtEl>
                                          <p:spTgt spid="4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8" dur="500"/>
                                        <p:tgtEl>
                                          <p:spTgt spid="4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1" dur="500"/>
                                        <p:tgtEl>
                                          <p:spTgt spid="4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4" dur="500"/>
                                        <p:tgtEl>
                                          <p:spTgt spid="4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7" dur="500"/>
                                        <p:tgtEl>
                                          <p:spTgt spid="4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  <p:bldP spid="48133" grpId="0"/>
      <p:bldP spid="48134" grpId="0"/>
      <p:bldP spid="48153" grpId="0"/>
      <p:bldP spid="48154" grpId="0"/>
      <p:bldP spid="48155" grpId="0"/>
      <p:bldP spid="48156" grpId="0"/>
      <p:bldP spid="48157" grpId="0"/>
      <p:bldP spid="48158" grpId="0"/>
      <p:bldP spid="48286" grpId="0"/>
      <p:bldP spid="48287" grpId="0"/>
      <p:bldP spid="48288" grpId="0"/>
      <p:bldP spid="48289" grpId="0"/>
      <p:bldP spid="48290" grpId="0"/>
      <p:bldP spid="48291" grpId="0"/>
      <p:bldP spid="48292" grpId="0" animBg="1"/>
      <p:bldP spid="48311" grpId="0"/>
      <p:bldP spid="48312" grpId="0"/>
      <p:bldP spid="48313" grpId="0"/>
      <p:bldP spid="48314" grpId="0"/>
      <p:bldP spid="48315" grpId="0"/>
      <p:bldP spid="48316" grpId="0"/>
      <p:bldP spid="48317" grpId="0" animBg="1"/>
      <p:bldP spid="48318" grpId="0" animBg="1"/>
      <p:bldP spid="48319" grpId="0"/>
      <p:bldP spid="48320" grpId="0"/>
      <p:bldP spid="48321" grpId="0"/>
      <p:bldP spid="48322" grpId="0"/>
      <p:bldP spid="48323" grpId="0" animBg="1"/>
      <p:bldP spid="48324" grpId="0"/>
      <p:bldP spid="48325" grpId="0"/>
      <p:bldP spid="48344" grpId="0"/>
      <p:bldP spid="48345" grpId="0"/>
      <p:bldP spid="48346" grpId="0"/>
      <p:bldP spid="48347" grpId="0"/>
      <p:bldP spid="48348" grpId="0"/>
      <p:bldP spid="48349" grpId="0"/>
      <p:bldP spid="48350" grpId="0"/>
      <p:bldP spid="48351" grpId="0"/>
      <p:bldP spid="48352" grpId="0"/>
      <p:bldP spid="48353" grpId="0"/>
      <p:bldP spid="48381" grpId="0"/>
      <p:bldP spid="48382" grpId="0"/>
      <p:bldP spid="48383" grpId="0"/>
      <p:bldP spid="48384" grpId="0"/>
      <p:bldP spid="48385" grpId="0"/>
      <p:bldP spid="48386" grpId="0"/>
      <p:bldP spid="48405" grpId="0"/>
      <p:bldP spid="48406" grpId="0"/>
      <p:bldP spid="48407" grpId="0"/>
      <p:bldP spid="48408" grpId="0"/>
      <p:bldP spid="48409" grpId="0"/>
      <p:bldP spid="484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59" name="Rectangle 55"/>
          <p:cNvSpPr>
            <a:spLocks noChangeArrowheads="1"/>
          </p:cNvSpPr>
          <p:nvPr/>
        </p:nvSpPr>
        <p:spPr bwMode="auto">
          <a:xfrm>
            <a:off x="8101013" y="260350"/>
            <a:ext cx="7620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التبديلية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47160" name="Rectangle 56"/>
          <p:cNvSpPr>
            <a:spLocks noChangeArrowheads="1"/>
          </p:cNvSpPr>
          <p:nvPr/>
        </p:nvSpPr>
        <p:spPr bwMode="auto">
          <a:xfrm>
            <a:off x="511175" y="431800"/>
            <a:ext cx="7048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a . b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161" name="Rectangle 57"/>
          <p:cNvSpPr>
            <a:spLocks noChangeArrowheads="1"/>
          </p:cNvSpPr>
          <p:nvPr/>
        </p:nvSpPr>
        <p:spPr bwMode="auto">
          <a:xfrm>
            <a:off x="1073150" y="460375"/>
            <a:ext cx="9017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= b . a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162" name="Rectangle 58"/>
          <p:cNvSpPr>
            <a:spLocks noChangeArrowheads="1"/>
          </p:cNvSpPr>
          <p:nvPr/>
        </p:nvSpPr>
        <p:spPr bwMode="auto">
          <a:xfrm>
            <a:off x="496888" y="757238"/>
            <a:ext cx="7747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a + b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163" name="Rectangle 59"/>
          <p:cNvSpPr>
            <a:spLocks noChangeArrowheads="1"/>
          </p:cNvSpPr>
          <p:nvPr/>
        </p:nvSpPr>
        <p:spPr bwMode="auto">
          <a:xfrm>
            <a:off x="1058863" y="785813"/>
            <a:ext cx="9715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= b + a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164" name="Rectangle 60"/>
          <p:cNvSpPr>
            <a:spLocks noChangeArrowheads="1"/>
          </p:cNvSpPr>
          <p:nvPr/>
        </p:nvSpPr>
        <p:spPr bwMode="auto">
          <a:xfrm>
            <a:off x="7927975" y="981075"/>
            <a:ext cx="8651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التجميعية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47165" name="Rectangle 61"/>
          <p:cNvSpPr>
            <a:spLocks noChangeArrowheads="1"/>
          </p:cNvSpPr>
          <p:nvPr/>
        </p:nvSpPr>
        <p:spPr bwMode="auto">
          <a:xfrm>
            <a:off x="501650" y="1412875"/>
            <a:ext cx="10477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a.( b. c)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166" name="Rectangle 62"/>
          <p:cNvSpPr>
            <a:spLocks noChangeArrowheads="1"/>
          </p:cNvSpPr>
          <p:nvPr/>
        </p:nvSpPr>
        <p:spPr bwMode="auto">
          <a:xfrm>
            <a:off x="1365250" y="1412875"/>
            <a:ext cx="13716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= (a. b. ). c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167" name="Rectangle 63"/>
          <p:cNvSpPr>
            <a:spLocks noChangeArrowheads="1"/>
          </p:cNvSpPr>
          <p:nvPr/>
        </p:nvSpPr>
        <p:spPr bwMode="auto">
          <a:xfrm>
            <a:off x="515938" y="1773238"/>
            <a:ext cx="13144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a +( b + c)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168" name="Rectangle 64"/>
          <p:cNvSpPr>
            <a:spLocks noChangeArrowheads="1"/>
          </p:cNvSpPr>
          <p:nvPr/>
        </p:nvSpPr>
        <p:spPr bwMode="auto">
          <a:xfrm>
            <a:off x="1592263" y="1773238"/>
            <a:ext cx="15113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= (a + b )+ c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169" name="Rectangle 65"/>
          <p:cNvSpPr>
            <a:spLocks noChangeArrowheads="1"/>
          </p:cNvSpPr>
          <p:nvPr/>
        </p:nvSpPr>
        <p:spPr bwMode="auto">
          <a:xfrm>
            <a:off x="7956550" y="2133600"/>
            <a:ext cx="8524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التوزيعية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47170" name="Rectangle 66"/>
          <p:cNvSpPr>
            <a:spLocks noChangeArrowheads="1"/>
          </p:cNvSpPr>
          <p:nvPr/>
        </p:nvSpPr>
        <p:spPr bwMode="auto">
          <a:xfrm>
            <a:off x="508000" y="2636838"/>
            <a:ext cx="11811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a.( b + c)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171" name="Rectangle 67"/>
          <p:cNvSpPr>
            <a:spLocks noChangeArrowheads="1"/>
          </p:cNvSpPr>
          <p:nvPr/>
        </p:nvSpPr>
        <p:spPr bwMode="auto">
          <a:xfrm>
            <a:off x="1444625" y="2651125"/>
            <a:ext cx="14795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>
                <a:solidFill>
                  <a:schemeClr val="tx1"/>
                </a:solidFill>
              </a:rPr>
              <a:t> </a:t>
            </a:r>
            <a:r>
              <a:rPr lang="fr-FR" b="1">
                <a:solidFill>
                  <a:schemeClr val="tx1"/>
                </a:solidFill>
              </a:rPr>
              <a:t>= a .b + a.c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172" name="Rectangle 68"/>
          <p:cNvSpPr>
            <a:spLocks noChangeArrowheads="1"/>
          </p:cNvSpPr>
          <p:nvPr/>
        </p:nvSpPr>
        <p:spPr bwMode="auto">
          <a:xfrm>
            <a:off x="495300" y="3046413"/>
            <a:ext cx="9652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a + b.c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173" name="Rectangle 69"/>
          <p:cNvSpPr>
            <a:spLocks noChangeArrowheads="1"/>
          </p:cNvSpPr>
          <p:nvPr/>
        </p:nvSpPr>
        <p:spPr bwMode="auto">
          <a:xfrm>
            <a:off x="1287463" y="3060700"/>
            <a:ext cx="19812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= (a + b).( a + c )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175" name="Text Box 71"/>
          <p:cNvSpPr txBox="1">
            <a:spLocks noChangeArrowheads="1"/>
          </p:cNvSpPr>
          <p:nvPr/>
        </p:nvSpPr>
        <p:spPr bwMode="auto">
          <a:xfrm>
            <a:off x="6732588" y="4005263"/>
            <a:ext cx="20161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بعض الاستنتاجات: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7176" name="Rectangle 72"/>
          <p:cNvSpPr>
            <a:spLocks noChangeArrowheads="1"/>
          </p:cNvSpPr>
          <p:nvPr/>
        </p:nvSpPr>
        <p:spPr bwMode="auto">
          <a:xfrm>
            <a:off x="608013" y="4438650"/>
            <a:ext cx="9652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a + a.b </a:t>
            </a:r>
          </a:p>
        </p:txBody>
      </p:sp>
      <p:sp>
        <p:nvSpPr>
          <p:cNvPr id="47177" name="Text Box 73"/>
          <p:cNvSpPr txBox="1">
            <a:spLocks noChangeArrowheads="1"/>
          </p:cNvSpPr>
          <p:nvPr/>
        </p:nvSpPr>
        <p:spPr bwMode="auto">
          <a:xfrm>
            <a:off x="1398588" y="4467225"/>
            <a:ext cx="4333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0000FF"/>
                </a:solidFill>
              </a:rPr>
              <a:t>=</a:t>
            </a:r>
          </a:p>
        </p:txBody>
      </p:sp>
      <p:sp>
        <p:nvSpPr>
          <p:cNvPr id="47178" name="Rectangle 74"/>
          <p:cNvSpPr>
            <a:spLocks noChangeArrowheads="1"/>
          </p:cNvSpPr>
          <p:nvPr/>
        </p:nvSpPr>
        <p:spPr bwMode="auto">
          <a:xfrm>
            <a:off x="1587500" y="44386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a</a:t>
            </a:r>
          </a:p>
        </p:txBody>
      </p:sp>
      <p:sp>
        <p:nvSpPr>
          <p:cNvPr id="47179" name="AutoShape 75"/>
          <p:cNvSpPr>
            <a:spLocks noChangeArrowheads="1"/>
          </p:cNvSpPr>
          <p:nvPr/>
        </p:nvSpPr>
        <p:spPr bwMode="auto">
          <a:xfrm>
            <a:off x="2695575" y="4583113"/>
            <a:ext cx="720725" cy="107950"/>
          </a:xfrm>
          <a:prstGeom prst="rightArrow">
            <a:avLst>
              <a:gd name="adj1" fmla="val 50000"/>
              <a:gd name="adj2" fmla="val 166912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180" name="Rectangle 76"/>
          <p:cNvSpPr>
            <a:spLocks noChangeArrowheads="1"/>
          </p:cNvSpPr>
          <p:nvPr/>
        </p:nvSpPr>
        <p:spPr bwMode="auto">
          <a:xfrm>
            <a:off x="3492500" y="4438650"/>
            <a:ext cx="13081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a . </a:t>
            </a:r>
            <a:r>
              <a:rPr lang="en-US" b="1">
                <a:solidFill>
                  <a:schemeClr val="tx1"/>
                </a:solidFill>
              </a:rPr>
              <a:t>(</a:t>
            </a:r>
            <a:r>
              <a:rPr lang="fr-FR" b="1">
                <a:solidFill>
                  <a:schemeClr val="tx1"/>
                </a:solidFill>
              </a:rPr>
              <a:t> 1 + b</a:t>
            </a:r>
            <a:r>
              <a:rPr lang="en-US" b="1">
                <a:solidFill>
                  <a:schemeClr val="tx1"/>
                </a:solidFill>
              </a:rPr>
              <a:t>)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181" name="Text Box 77"/>
          <p:cNvSpPr txBox="1">
            <a:spLocks noChangeArrowheads="1"/>
          </p:cNvSpPr>
          <p:nvPr/>
        </p:nvSpPr>
        <p:spPr bwMode="auto">
          <a:xfrm>
            <a:off x="4572000" y="4467225"/>
            <a:ext cx="4333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47182" name="Rectangle 78"/>
          <p:cNvSpPr>
            <a:spLocks noChangeArrowheads="1"/>
          </p:cNvSpPr>
          <p:nvPr/>
        </p:nvSpPr>
        <p:spPr bwMode="auto">
          <a:xfrm>
            <a:off x="4760913" y="4438650"/>
            <a:ext cx="6985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a + 1</a:t>
            </a:r>
          </a:p>
        </p:txBody>
      </p:sp>
      <p:sp>
        <p:nvSpPr>
          <p:cNvPr id="47183" name="Rectangle 79"/>
          <p:cNvSpPr>
            <a:spLocks noChangeArrowheads="1"/>
          </p:cNvSpPr>
          <p:nvPr/>
        </p:nvSpPr>
        <p:spPr bwMode="auto">
          <a:xfrm>
            <a:off x="608013" y="4835525"/>
            <a:ext cx="12446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a . </a:t>
            </a:r>
            <a:r>
              <a:rPr lang="en-US" b="1">
                <a:solidFill>
                  <a:srgbClr val="FF3300"/>
                </a:solidFill>
              </a:rPr>
              <a:t>(</a:t>
            </a:r>
            <a:r>
              <a:rPr lang="fr-FR" b="1">
                <a:solidFill>
                  <a:srgbClr val="FF3300"/>
                </a:solidFill>
              </a:rPr>
              <a:t>a + b</a:t>
            </a:r>
            <a:r>
              <a:rPr lang="en-US" b="1">
                <a:solidFill>
                  <a:srgbClr val="FF3300"/>
                </a:solidFill>
              </a:rPr>
              <a:t>)</a:t>
            </a:r>
            <a:r>
              <a:rPr lang="fr-FR" b="1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47184" name="Text Box 80"/>
          <p:cNvSpPr txBox="1">
            <a:spLocks noChangeArrowheads="1"/>
          </p:cNvSpPr>
          <p:nvPr/>
        </p:nvSpPr>
        <p:spPr bwMode="auto">
          <a:xfrm>
            <a:off x="1658938" y="4870450"/>
            <a:ext cx="4333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0000FF"/>
                </a:solidFill>
              </a:rPr>
              <a:t>=</a:t>
            </a:r>
          </a:p>
        </p:txBody>
      </p:sp>
      <p:sp>
        <p:nvSpPr>
          <p:cNvPr id="47185" name="Rectangle 81"/>
          <p:cNvSpPr>
            <a:spLocks noChangeArrowheads="1"/>
          </p:cNvSpPr>
          <p:nvPr/>
        </p:nvSpPr>
        <p:spPr bwMode="auto">
          <a:xfrm>
            <a:off x="1846263" y="48355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a</a:t>
            </a:r>
          </a:p>
        </p:txBody>
      </p:sp>
      <p:sp>
        <p:nvSpPr>
          <p:cNvPr id="47186" name="AutoShape 82"/>
          <p:cNvSpPr>
            <a:spLocks noChangeArrowheads="1"/>
          </p:cNvSpPr>
          <p:nvPr/>
        </p:nvSpPr>
        <p:spPr bwMode="auto">
          <a:xfrm>
            <a:off x="2695575" y="4979988"/>
            <a:ext cx="720725" cy="107950"/>
          </a:xfrm>
          <a:prstGeom prst="rightArrow">
            <a:avLst>
              <a:gd name="adj1" fmla="val 50000"/>
              <a:gd name="adj2" fmla="val 166912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187" name="Rectangle 83"/>
          <p:cNvSpPr>
            <a:spLocks noChangeArrowheads="1"/>
          </p:cNvSpPr>
          <p:nvPr/>
        </p:nvSpPr>
        <p:spPr bwMode="auto">
          <a:xfrm>
            <a:off x="3492500" y="4835525"/>
            <a:ext cx="14097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a . a + a . b </a:t>
            </a:r>
          </a:p>
        </p:txBody>
      </p:sp>
      <p:sp>
        <p:nvSpPr>
          <p:cNvPr id="47188" name="Text Box 84"/>
          <p:cNvSpPr txBox="1">
            <a:spLocks noChangeArrowheads="1"/>
          </p:cNvSpPr>
          <p:nvPr/>
        </p:nvSpPr>
        <p:spPr bwMode="auto">
          <a:xfrm>
            <a:off x="4745038" y="4864100"/>
            <a:ext cx="4333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47189" name="Rectangle 85"/>
          <p:cNvSpPr>
            <a:spLocks noChangeArrowheads="1"/>
          </p:cNvSpPr>
          <p:nvPr/>
        </p:nvSpPr>
        <p:spPr bwMode="auto">
          <a:xfrm>
            <a:off x="4933950" y="4835525"/>
            <a:ext cx="9017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a + a.b</a:t>
            </a:r>
          </a:p>
        </p:txBody>
      </p:sp>
      <p:sp>
        <p:nvSpPr>
          <p:cNvPr id="47190" name="Rectangle 86"/>
          <p:cNvSpPr>
            <a:spLocks noChangeArrowheads="1"/>
          </p:cNvSpPr>
          <p:nvPr/>
        </p:nvSpPr>
        <p:spPr bwMode="auto">
          <a:xfrm>
            <a:off x="608013" y="5238750"/>
            <a:ext cx="12446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a . </a:t>
            </a:r>
            <a:r>
              <a:rPr lang="en-US" b="1">
                <a:solidFill>
                  <a:srgbClr val="FF3300"/>
                </a:solidFill>
              </a:rPr>
              <a:t>(</a:t>
            </a:r>
            <a:r>
              <a:rPr lang="fr-FR" b="1">
                <a:solidFill>
                  <a:srgbClr val="FF3300"/>
                </a:solidFill>
              </a:rPr>
              <a:t>a + b</a:t>
            </a:r>
            <a:r>
              <a:rPr lang="en-US" b="1">
                <a:solidFill>
                  <a:srgbClr val="FF3300"/>
                </a:solidFill>
              </a:rPr>
              <a:t>)</a:t>
            </a:r>
            <a:r>
              <a:rPr lang="fr-FR" b="1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47191" name="Line 87"/>
          <p:cNvSpPr>
            <a:spLocks noChangeShapeType="1"/>
          </p:cNvSpPr>
          <p:nvPr/>
        </p:nvSpPr>
        <p:spPr bwMode="auto">
          <a:xfrm>
            <a:off x="1096963" y="5303838"/>
            <a:ext cx="1444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7192" name="Text Box 88"/>
          <p:cNvSpPr txBox="1">
            <a:spLocks noChangeArrowheads="1"/>
          </p:cNvSpPr>
          <p:nvPr/>
        </p:nvSpPr>
        <p:spPr bwMode="auto">
          <a:xfrm>
            <a:off x="1630363" y="5253038"/>
            <a:ext cx="4333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0000FF"/>
                </a:solidFill>
              </a:rPr>
              <a:t>=</a:t>
            </a:r>
          </a:p>
        </p:txBody>
      </p:sp>
      <p:sp>
        <p:nvSpPr>
          <p:cNvPr id="47193" name="Rectangle 89"/>
          <p:cNvSpPr>
            <a:spLocks noChangeArrowheads="1"/>
          </p:cNvSpPr>
          <p:nvPr/>
        </p:nvSpPr>
        <p:spPr bwMode="auto">
          <a:xfrm>
            <a:off x="1817688" y="5218113"/>
            <a:ext cx="6413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a . b</a:t>
            </a:r>
          </a:p>
        </p:txBody>
      </p:sp>
      <p:sp>
        <p:nvSpPr>
          <p:cNvPr id="47194" name="AutoShape 90"/>
          <p:cNvSpPr>
            <a:spLocks noChangeArrowheads="1"/>
          </p:cNvSpPr>
          <p:nvPr/>
        </p:nvSpPr>
        <p:spPr bwMode="auto">
          <a:xfrm>
            <a:off x="2695575" y="5368925"/>
            <a:ext cx="720725" cy="107950"/>
          </a:xfrm>
          <a:prstGeom prst="rightArrow">
            <a:avLst>
              <a:gd name="adj1" fmla="val 50000"/>
              <a:gd name="adj2" fmla="val 166912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195" name="Rectangle 91"/>
          <p:cNvSpPr>
            <a:spLocks noChangeArrowheads="1"/>
          </p:cNvSpPr>
          <p:nvPr/>
        </p:nvSpPr>
        <p:spPr bwMode="auto">
          <a:xfrm>
            <a:off x="608013" y="5640388"/>
            <a:ext cx="10287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a + a . b</a:t>
            </a:r>
          </a:p>
        </p:txBody>
      </p:sp>
      <p:sp>
        <p:nvSpPr>
          <p:cNvPr id="47196" name="Line 92"/>
          <p:cNvSpPr>
            <a:spLocks noChangeShapeType="1"/>
          </p:cNvSpPr>
          <p:nvPr/>
        </p:nvSpPr>
        <p:spPr bwMode="auto">
          <a:xfrm>
            <a:off x="1083315" y="5732771"/>
            <a:ext cx="1444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7197" name="Text Box 93"/>
          <p:cNvSpPr txBox="1">
            <a:spLocks noChangeArrowheads="1"/>
          </p:cNvSpPr>
          <p:nvPr/>
        </p:nvSpPr>
        <p:spPr bwMode="auto">
          <a:xfrm>
            <a:off x="1558925" y="5654675"/>
            <a:ext cx="4333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0000FF"/>
                </a:solidFill>
              </a:rPr>
              <a:t>=</a:t>
            </a:r>
          </a:p>
        </p:txBody>
      </p:sp>
      <p:sp>
        <p:nvSpPr>
          <p:cNvPr id="47198" name="Rectangle 94"/>
          <p:cNvSpPr>
            <a:spLocks noChangeArrowheads="1"/>
          </p:cNvSpPr>
          <p:nvPr/>
        </p:nvSpPr>
        <p:spPr bwMode="auto">
          <a:xfrm>
            <a:off x="1746250" y="5619750"/>
            <a:ext cx="7112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a + b</a:t>
            </a:r>
          </a:p>
        </p:txBody>
      </p:sp>
      <p:sp>
        <p:nvSpPr>
          <p:cNvPr id="47199" name="AutoShape 95"/>
          <p:cNvSpPr>
            <a:spLocks noChangeArrowheads="1"/>
          </p:cNvSpPr>
          <p:nvPr/>
        </p:nvSpPr>
        <p:spPr bwMode="auto">
          <a:xfrm>
            <a:off x="2695575" y="5807075"/>
            <a:ext cx="720725" cy="107950"/>
          </a:xfrm>
          <a:prstGeom prst="rightArrow">
            <a:avLst>
              <a:gd name="adj1" fmla="val 50000"/>
              <a:gd name="adj2" fmla="val 166912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200" name="Rectangle 96"/>
          <p:cNvSpPr>
            <a:spLocks noChangeArrowheads="1"/>
          </p:cNvSpPr>
          <p:nvPr/>
        </p:nvSpPr>
        <p:spPr bwMode="auto">
          <a:xfrm>
            <a:off x="3494088" y="5251450"/>
            <a:ext cx="13462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a . a + a . b</a:t>
            </a:r>
          </a:p>
        </p:txBody>
      </p:sp>
      <p:sp>
        <p:nvSpPr>
          <p:cNvPr id="47201" name="Line 97"/>
          <p:cNvSpPr>
            <a:spLocks noChangeShapeType="1"/>
          </p:cNvSpPr>
          <p:nvPr/>
        </p:nvSpPr>
        <p:spPr bwMode="auto">
          <a:xfrm>
            <a:off x="3868738" y="5316538"/>
            <a:ext cx="1444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7202" name="Text Box 98"/>
          <p:cNvSpPr txBox="1">
            <a:spLocks noChangeArrowheads="1"/>
          </p:cNvSpPr>
          <p:nvPr/>
        </p:nvSpPr>
        <p:spPr bwMode="auto">
          <a:xfrm>
            <a:off x="4778375" y="5265738"/>
            <a:ext cx="4333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47203" name="Rectangle 99"/>
          <p:cNvSpPr>
            <a:spLocks noChangeArrowheads="1"/>
          </p:cNvSpPr>
          <p:nvPr/>
        </p:nvSpPr>
        <p:spPr bwMode="auto">
          <a:xfrm>
            <a:off x="4965700" y="5230813"/>
            <a:ext cx="9652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0 + a. b</a:t>
            </a:r>
          </a:p>
        </p:txBody>
      </p:sp>
      <p:sp>
        <p:nvSpPr>
          <p:cNvPr id="47204" name="Rectangle 100"/>
          <p:cNvSpPr>
            <a:spLocks noChangeArrowheads="1"/>
          </p:cNvSpPr>
          <p:nvPr/>
        </p:nvSpPr>
        <p:spPr bwMode="auto">
          <a:xfrm>
            <a:off x="3487738" y="5648325"/>
            <a:ext cx="16573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(</a:t>
            </a:r>
            <a:r>
              <a:rPr lang="fr-FR" b="1">
                <a:solidFill>
                  <a:schemeClr val="tx1"/>
                </a:solidFill>
              </a:rPr>
              <a:t>a + a</a:t>
            </a:r>
            <a:r>
              <a:rPr lang="en-US" b="1">
                <a:solidFill>
                  <a:schemeClr val="tx1"/>
                </a:solidFill>
              </a:rPr>
              <a:t>)</a:t>
            </a:r>
            <a:r>
              <a:rPr lang="fr-FR" b="1">
                <a:solidFill>
                  <a:schemeClr val="tx1"/>
                </a:solidFill>
              </a:rPr>
              <a:t>. </a:t>
            </a:r>
            <a:r>
              <a:rPr lang="en-US" b="1">
                <a:solidFill>
                  <a:schemeClr val="tx1"/>
                </a:solidFill>
              </a:rPr>
              <a:t>(a + </a:t>
            </a:r>
            <a:r>
              <a:rPr lang="fr-FR" b="1">
                <a:solidFill>
                  <a:schemeClr val="tx1"/>
                </a:solidFill>
              </a:rPr>
              <a:t>b</a:t>
            </a:r>
            <a:r>
              <a:rPr lang="en-US" b="1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7205" name="Line 101"/>
          <p:cNvSpPr>
            <a:spLocks noChangeShapeType="1"/>
          </p:cNvSpPr>
          <p:nvPr/>
        </p:nvSpPr>
        <p:spPr bwMode="auto">
          <a:xfrm>
            <a:off x="3644900" y="5713413"/>
            <a:ext cx="1444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7206" name="Text Box 102"/>
          <p:cNvSpPr txBox="1">
            <a:spLocks noChangeArrowheads="1"/>
          </p:cNvSpPr>
          <p:nvPr/>
        </p:nvSpPr>
        <p:spPr bwMode="auto">
          <a:xfrm>
            <a:off x="5049838" y="5662613"/>
            <a:ext cx="4333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47207" name="Rectangle 103"/>
          <p:cNvSpPr>
            <a:spLocks noChangeArrowheads="1"/>
          </p:cNvSpPr>
          <p:nvPr/>
        </p:nvSpPr>
        <p:spPr bwMode="auto">
          <a:xfrm>
            <a:off x="5237163" y="5627688"/>
            <a:ext cx="11112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1 . </a:t>
            </a:r>
            <a:r>
              <a:rPr lang="en-US" b="1">
                <a:solidFill>
                  <a:schemeClr val="tx1"/>
                </a:solidFill>
              </a:rPr>
              <a:t>(a .</a:t>
            </a:r>
            <a:r>
              <a:rPr lang="fr-FR" b="1">
                <a:solidFill>
                  <a:schemeClr val="tx1"/>
                </a:solidFill>
              </a:rPr>
              <a:t> b</a:t>
            </a:r>
            <a:r>
              <a:rPr lang="en-US" b="1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7208" name="Text Box 104"/>
          <p:cNvSpPr txBox="1">
            <a:spLocks noChangeArrowheads="1"/>
          </p:cNvSpPr>
          <p:nvPr/>
        </p:nvSpPr>
        <p:spPr bwMode="auto">
          <a:xfrm>
            <a:off x="5364163" y="4467225"/>
            <a:ext cx="4333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47209" name="Rectangle 105"/>
          <p:cNvSpPr>
            <a:spLocks noChangeArrowheads="1"/>
          </p:cNvSpPr>
          <p:nvPr/>
        </p:nvSpPr>
        <p:spPr bwMode="auto">
          <a:xfrm>
            <a:off x="5553075" y="44386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7210" name="Text Box 106"/>
          <p:cNvSpPr txBox="1">
            <a:spLocks noChangeArrowheads="1"/>
          </p:cNvSpPr>
          <p:nvPr/>
        </p:nvSpPr>
        <p:spPr bwMode="auto">
          <a:xfrm>
            <a:off x="5700713" y="4864100"/>
            <a:ext cx="4333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47211" name="Rectangle 107"/>
          <p:cNvSpPr>
            <a:spLocks noChangeArrowheads="1"/>
          </p:cNvSpPr>
          <p:nvPr/>
        </p:nvSpPr>
        <p:spPr bwMode="auto">
          <a:xfrm>
            <a:off x="5913438" y="48355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7212" name="Text Box 108"/>
          <p:cNvSpPr txBox="1">
            <a:spLocks noChangeArrowheads="1"/>
          </p:cNvSpPr>
          <p:nvPr/>
        </p:nvSpPr>
        <p:spPr bwMode="auto">
          <a:xfrm>
            <a:off x="5767388" y="5253038"/>
            <a:ext cx="4333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47213" name="Rectangle 109"/>
          <p:cNvSpPr>
            <a:spLocks noChangeArrowheads="1"/>
          </p:cNvSpPr>
          <p:nvPr/>
        </p:nvSpPr>
        <p:spPr bwMode="auto">
          <a:xfrm>
            <a:off x="5956300" y="5224463"/>
            <a:ext cx="6413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a . b</a:t>
            </a:r>
          </a:p>
        </p:txBody>
      </p:sp>
      <p:sp>
        <p:nvSpPr>
          <p:cNvPr id="47214" name="Text Box 110"/>
          <p:cNvSpPr txBox="1">
            <a:spLocks noChangeArrowheads="1"/>
          </p:cNvSpPr>
          <p:nvPr/>
        </p:nvSpPr>
        <p:spPr bwMode="auto">
          <a:xfrm>
            <a:off x="6186488" y="5656263"/>
            <a:ext cx="4333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47215" name="Rectangle 111"/>
          <p:cNvSpPr>
            <a:spLocks noChangeArrowheads="1"/>
          </p:cNvSpPr>
          <p:nvPr/>
        </p:nvSpPr>
        <p:spPr bwMode="auto">
          <a:xfrm>
            <a:off x="6375400" y="5627688"/>
            <a:ext cx="7112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a +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7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4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4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4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4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4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4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4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4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4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4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4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4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4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4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4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4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4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0" dur="500"/>
                                        <p:tgtEl>
                                          <p:spTgt spid="4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5" dur="500"/>
                                        <p:tgtEl>
                                          <p:spTgt spid="4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0" dur="500"/>
                                        <p:tgtEl>
                                          <p:spTgt spid="4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5" dur="500"/>
                                        <p:tgtEl>
                                          <p:spTgt spid="4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0" dur="500"/>
                                        <p:tgtEl>
                                          <p:spTgt spid="4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5" dur="500"/>
                                        <p:tgtEl>
                                          <p:spTgt spid="4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0" dur="500"/>
                                        <p:tgtEl>
                                          <p:spTgt spid="4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5" dur="500"/>
                                        <p:tgtEl>
                                          <p:spTgt spid="4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8" dur="500"/>
                                        <p:tgtEl>
                                          <p:spTgt spid="4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3" dur="500"/>
                                        <p:tgtEl>
                                          <p:spTgt spid="4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8" dur="500"/>
                                        <p:tgtEl>
                                          <p:spTgt spid="4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3" dur="500"/>
                                        <p:tgtEl>
                                          <p:spTgt spid="4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8" dur="500"/>
                                        <p:tgtEl>
                                          <p:spTgt spid="4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1" dur="500"/>
                                        <p:tgtEl>
                                          <p:spTgt spid="4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6" dur="500"/>
                                        <p:tgtEl>
                                          <p:spTgt spid="4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1" dur="500"/>
                                        <p:tgtEl>
                                          <p:spTgt spid="4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6" dur="500"/>
                                        <p:tgtEl>
                                          <p:spTgt spid="4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1" dur="500"/>
                                        <p:tgtEl>
                                          <p:spTgt spid="4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6" dur="500"/>
                                        <p:tgtEl>
                                          <p:spTgt spid="4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9" dur="500"/>
                                        <p:tgtEl>
                                          <p:spTgt spid="4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4" dur="500"/>
                                        <p:tgtEl>
                                          <p:spTgt spid="4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9" dur="500"/>
                                        <p:tgtEl>
                                          <p:spTgt spid="4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4" dur="500"/>
                                        <p:tgtEl>
                                          <p:spTgt spid="4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9" dur="500"/>
                                        <p:tgtEl>
                                          <p:spTgt spid="4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2" dur="500"/>
                                        <p:tgtEl>
                                          <p:spTgt spid="4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7" dur="500"/>
                                        <p:tgtEl>
                                          <p:spTgt spid="4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2" dur="500"/>
                                        <p:tgtEl>
                                          <p:spTgt spid="4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7" dur="500"/>
                                        <p:tgtEl>
                                          <p:spTgt spid="4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2" dur="500"/>
                                        <p:tgtEl>
                                          <p:spTgt spid="4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59" grpId="0"/>
      <p:bldP spid="47160" grpId="0"/>
      <p:bldP spid="47161" grpId="0"/>
      <p:bldP spid="47162" grpId="0"/>
      <p:bldP spid="47163" grpId="0"/>
      <p:bldP spid="47164" grpId="0"/>
      <p:bldP spid="47165" grpId="0"/>
      <p:bldP spid="47166" grpId="0"/>
      <p:bldP spid="47167" grpId="0"/>
      <p:bldP spid="47168" grpId="0"/>
      <p:bldP spid="47169" grpId="0"/>
      <p:bldP spid="47170" grpId="0"/>
      <p:bldP spid="47171" grpId="0"/>
      <p:bldP spid="47172" grpId="0"/>
      <p:bldP spid="47173" grpId="0"/>
      <p:bldP spid="47175" grpId="0"/>
      <p:bldP spid="47176" grpId="0"/>
      <p:bldP spid="47177" grpId="0"/>
      <p:bldP spid="47178" grpId="0"/>
      <p:bldP spid="47179" grpId="0" animBg="1"/>
      <p:bldP spid="47180" grpId="0"/>
      <p:bldP spid="47181" grpId="0"/>
      <p:bldP spid="47182" grpId="0"/>
      <p:bldP spid="47183" grpId="0"/>
      <p:bldP spid="47184" grpId="0"/>
      <p:bldP spid="47185" grpId="0"/>
      <p:bldP spid="47186" grpId="0" animBg="1"/>
      <p:bldP spid="47187" grpId="0"/>
      <p:bldP spid="47188" grpId="0"/>
      <p:bldP spid="47189" grpId="0"/>
      <p:bldP spid="47190" grpId="0"/>
      <p:bldP spid="47191" grpId="0" animBg="1"/>
      <p:bldP spid="47192" grpId="0"/>
      <p:bldP spid="47193" grpId="0"/>
      <p:bldP spid="47194" grpId="0" animBg="1"/>
      <p:bldP spid="47195" grpId="0"/>
      <p:bldP spid="47196" grpId="0" animBg="1"/>
      <p:bldP spid="47197" grpId="0"/>
      <p:bldP spid="47198" grpId="0"/>
      <p:bldP spid="47199" grpId="0" animBg="1"/>
      <p:bldP spid="47200" grpId="0"/>
      <p:bldP spid="47201" grpId="0" animBg="1"/>
      <p:bldP spid="47202" grpId="0"/>
      <p:bldP spid="47203" grpId="0"/>
      <p:bldP spid="47204" grpId="0"/>
      <p:bldP spid="47205" grpId="0" animBg="1"/>
      <p:bldP spid="47206" grpId="0"/>
      <p:bldP spid="47207" grpId="0"/>
      <p:bldP spid="47208" grpId="0"/>
      <p:bldP spid="47209" grpId="0"/>
      <p:bldP spid="47210" grpId="0"/>
      <p:bldP spid="47211" grpId="0"/>
      <p:bldP spid="47212" grpId="0"/>
      <p:bldP spid="47213" grpId="0"/>
      <p:bldP spid="47214" grpId="0"/>
      <p:bldP spid="472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5" name="Rectangle 203"/>
          <p:cNvSpPr>
            <a:spLocks noChangeArrowheads="1"/>
          </p:cNvSpPr>
          <p:nvPr/>
        </p:nvSpPr>
        <p:spPr bwMode="auto">
          <a:xfrm>
            <a:off x="5494369" y="-24"/>
            <a:ext cx="36496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8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قوانين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دي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مورقين </a:t>
            </a:r>
            <a:r>
              <a:rPr lang="fr-FR" sz="16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De Morgan</a:t>
            </a:r>
            <a:r>
              <a:rPr lang="ar-DZ" sz="16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00FF"/>
                </a:solidFill>
              </a:rPr>
              <a:t>:</a:t>
            </a:r>
          </a:p>
        </p:txBody>
      </p:sp>
      <p:sp>
        <p:nvSpPr>
          <p:cNvPr id="8398" name="Rectangle 206"/>
          <p:cNvSpPr>
            <a:spLocks noChangeArrowheads="1"/>
          </p:cNvSpPr>
          <p:nvPr/>
        </p:nvSpPr>
        <p:spPr bwMode="auto">
          <a:xfrm>
            <a:off x="6999319" y="1934793"/>
            <a:ext cx="20732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– إتمام الجمع المنطقي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8403" name="Rectangle 211"/>
          <p:cNvSpPr>
            <a:spLocks noChangeArrowheads="1"/>
          </p:cNvSpPr>
          <p:nvPr/>
        </p:nvSpPr>
        <p:spPr bwMode="auto">
          <a:xfrm>
            <a:off x="1046163" y="1763345"/>
            <a:ext cx="5302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= </a:t>
            </a:r>
            <a:endParaRPr lang="en-GB" sz="240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8406" name="Text Box 214"/>
          <p:cNvSpPr txBox="1">
            <a:spLocks noChangeArrowheads="1"/>
          </p:cNvSpPr>
          <p:nvPr/>
        </p:nvSpPr>
        <p:spPr bwMode="auto">
          <a:xfrm>
            <a:off x="238125" y="1834783"/>
            <a:ext cx="100806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 dirty="0" smtClean="0">
                <a:solidFill>
                  <a:schemeClr val="tx1"/>
                </a:solidFill>
              </a:rPr>
              <a:t>a+b 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8407" name="Line 215"/>
          <p:cNvSpPr>
            <a:spLocks noChangeShapeType="1"/>
          </p:cNvSpPr>
          <p:nvPr/>
        </p:nvSpPr>
        <p:spPr bwMode="auto">
          <a:xfrm>
            <a:off x="341647" y="1884058"/>
            <a:ext cx="540000" cy="0"/>
          </a:xfrm>
          <a:prstGeom prst="line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408" name="Text Box 216"/>
          <p:cNvSpPr txBox="1">
            <a:spLocks noChangeArrowheads="1"/>
          </p:cNvSpPr>
          <p:nvPr/>
        </p:nvSpPr>
        <p:spPr bwMode="auto">
          <a:xfrm>
            <a:off x="1362075" y="1807796"/>
            <a:ext cx="5746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409" name="Line 217"/>
          <p:cNvSpPr>
            <a:spLocks noChangeShapeType="1"/>
          </p:cNvSpPr>
          <p:nvPr/>
        </p:nvSpPr>
        <p:spPr bwMode="auto">
          <a:xfrm>
            <a:off x="1447800" y="1907808"/>
            <a:ext cx="179388" cy="0"/>
          </a:xfrm>
          <a:prstGeom prst="line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410" name="Text Box 218"/>
          <p:cNvSpPr txBox="1">
            <a:spLocks noChangeArrowheads="1"/>
          </p:cNvSpPr>
          <p:nvPr/>
        </p:nvSpPr>
        <p:spPr bwMode="auto">
          <a:xfrm>
            <a:off x="1562255" y="1791537"/>
            <a:ext cx="5746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412" name="Text Box 220"/>
          <p:cNvSpPr txBox="1">
            <a:spLocks noChangeArrowheads="1"/>
          </p:cNvSpPr>
          <p:nvPr/>
        </p:nvSpPr>
        <p:spPr bwMode="auto">
          <a:xfrm>
            <a:off x="1680110" y="1806208"/>
            <a:ext cx="5746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8413" name="Line 221"/>
          <p:cNvSpPr>
            <a:spLocks noChangeShapeType="1"/>
          </p:cNvSpPr>
          <p:nvPr/>
        </p:nvSpPr>
        <p:spPr bwMode="auto">
          <a:xfrm>
            <a:off x="1779740" y="1877646"/>
            <a:ext cx="179387" cy="0"/>
          </a:xfrm>
          <a:prstGeom prst="line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39" name="Groupe 138"/>
          <p:cNvGrpSpPr/>
          <p:nvPr/>
        </p:nvGrpSpPr>
        <p:grpSpPr>
          <a:xfrm>
            <a:off x="71406" y="2291319"/>
            <a:ext cx="4586320" cy="1706575"/>
            <a:chOff x="428596" y="2285992"/>
            <a:chExt cx="4586320" cy="1706575"/>
          </a:xfrm>
        </p:grpSpPr>
        <p:cxnSp>
          <p:nvCxnSpPr>
            <p:cNvPr id="140" name="Connecteur droit 139"/>
            <p:cNvCxnSpPr/>
            <p:nvPr/>
          </p:nvCxnSpPr>
          <p:spPr>
            <a:xfrm>
              <a:off x="428596" y="2285992"/>
              <a:ext cx="4572032" cy="1588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Connecteur droit 140"/>
            <p:cNvCxnSpPr/>
            <p:nvPr/>
          </p:nvCxnSpPr>
          <p:spPr>
            <a:xfrm>
              <a:off x="428596" y="2591788"/>
              <a:ext cx="4572032" cy="1588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Connecteur droit 141"/>
            <p:cNvCxnSpPr/>
            <p:nvPr/>
          </p:nvCxnSpPr>
          <p:spPr>
            <a:xfrm>
              <a:off x="433359" y="2928934"/>
              <a:ext cx="4572032" cy="1588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Connecteur droit 142"/>
            <p:cNvCxnSpPr/>
            <p:nvPr/>
          </p:nvCxnSpPr>
          <p:spPr>
            <a:xfrm>
              <a:off x="433359" y="3275674"/>
              <a:ext cx="4572032" cy="1588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Connecteur droit 143"/>
            <p:cNvCxnSpPr/>
            <p:nvPr/>
          </p:nvCxnSpPr>
          <p:spPr>
            <a:xfrm>
              <a:off x="442884" y="3626468"/>
              <a:ext cx="4572032" cy="1588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Connecteur droit 144"/>
            <p:cNvCxnSpPr/>
            <p:nvPr/>
          </p:nvCxnSpPr>
          <p:spPr>
            <a:xfrm>
              <a:off x="433359" y="3990979"/>
              <a:ext cx="4572032" cy="1588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Connecteur droit 145"/>
            <p:cNvCxnSpPr/>
            <p:nvPr/>
          </p:nvCxnSpPr>
          <p:spPr>
            <a:xfrm rot="16200000" flipH="1">
              <a:off x="-407879" y="3136755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Connecteur droit 146"/>
            <p:cNvCxnSpPr/>
            <p:nvPr/>
          </p:nvCxnSpPr>
          <p:spPr>
            <a:xfrm rot="16200000" flipH="1">
              <a:off x="-31639" y="3136755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Connecteur droit 147"/>
            <p:cNvCxnSpPr/>
            <p:nvPr/>
          </p:nvCxnSpPr>
          <p:spPr>
            <a:xfrm rot="16200000" flipH="1">
              <a:off x="368414" y="3146280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Connecteur droit 148"/>
            <p:cNvCxnSpPr/>
            <p:nvPr/>
          </p:nvCxnSpPr>
          <p:spPr>
            <a:xfrm rot="16200000" flipH="1">
              <a:off x="1120894" y="3146280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Connecteur droit 149"/>
            <p:cNvCxnSpPr/>
            <p:nvPr/>
          </p:nvCxnSpPr>
          <p:spPr>
            <a:xfrm rot="16200000" flipH="1">
              <a:off x="2254377" y="3146280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Connecteur droit 150"/>
            <p:cNvCxnSpPr/>
            <p:nvPr/>
          </p:nvCxnSpPr>
          <p:spPr>
            <a:xfrm rot="16200000" flipH="1">
              <a:off x="2673480" y="3136755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Connecteur droit 151"/>
            <p:cNvCxnSpPr/>
            <p:nvPr/>
          </p:nvCxnSpPr>
          <p:spPr>
            <a:xfrm rot="16200000" flipH="1">
              <a:off x="3087820" y="3131992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Connecteur droit 152"/>
            <p:cNvCxnSpPr/>
            <p:nvPr/>
          </p:nvCxnSpPr>
          <p:spPr>
            <a:xfrm rot="16200000" flipH="1">
              <a:off x="4154628" y="3131992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4" name="ZoneTexte 153"/>
          <p:cNvSpPr txBox="1"/>
          <p:nvPr/>
        </p:nvSpPr>
        <p:spPr>
          <a:xfrm>
            <a:off x="476221" y="2243694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a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5" name="ZoneTexte 154"/>
          <p:cNvSpPr txBox="1"/>
          <p:nvPr/>
        </p:nvSpPr>
        <p:spPr>
          <a:xfrm>
            <a:off x="129195" y="2257981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b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6" name="ZoneTexte 155"/>
          <p:cNvSpPr txBox="1"/>
          <p:nvPr/>
        </p:nvSpPr>
        <p:spPr>
          <a:xfrm>
            <a:off x="928662" y="2243694"/>
            <a:ext cx="57150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a+b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1" name="ZoneTexte 160"/>
          <p:cNvSpPr txBox="1"/>
          <p:nvPr/>
        </p:nvSpPr>
        <p:spPr>
          <a:xfrm>
            <a:off x="503517" y="2534209"/>
            <a:ext cx="357190" cy="149143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2" name="ZoneTexte 161"/>
          <p:cNvSpPr txBox="1"/>
          <p:nvPr/>
        </p:nvSpPr>
        <p:spPr>
          <a:xfrm>
            <a:off x="108227" y="2534208"/>
            <a:ext cx="357190" cy="147732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3" name="ZoneTexte 162"/>
          <p:cNvSpPr txBox="1"/>
          <p:nvPr/>
        </p:nvSpPr>
        <p:spPr>
          <a:xfrm>
            <a:off x="1083267" y="2579216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4" name="ZoneTexte 163"/>
          <p:cNvSpPr txBox="1"/>
          <p:nvPr/>
        </p:nvSpPr>
        <p:spPr>
          <a:xfrm>
            <a:off x="1073742" y="2934261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5" name="ZoneTexte 164"/>
          <p:cNvSpPr txBox="1"/>
          <p:nvPr/>
        </p:nvSpPr>
        <p:spPr>
          <a:xfrm>
            <a:off x="1064217" y="3291451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6" name="ZoneTexte 165"/>
          <p:cNvSpPr txBox="1"/>
          <p:nvPr/>
        </p:nvSpPr>
        <p:spPr>
          <a:xfrm>
            <a:off x="1054692" y="3648641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7" name="ZoneTexte 166"/>
          <p:cNvSpPr txBox="1"/>
          <p:nvPr/>
        </p:nvSpPr>
        <p:spPr>
          <a:xfrm>
            <a:off x="1976419" y="2577071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8" name="ZoneTexte 167"/>
          <p:cNvSpPr txBox="1"/>
          <p:nvPr/>
        </p:nvSpPr>
        <p:spPr>
          <a:xfrm>
            <a:off x="1966894" y="2932116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9" name="ZoneTexte 168"/>
          <p:cNvSpPr txBox="1"/>
          <p:nvPr/>
        </p:nvSpPr>
        <p:spPr>
          <a:xfrm>
            <a:off x="1957369" y="3289306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0" name="ZoneTexte 169"/>
          <p:cNvSpPr txBox="1"/>
          <p:nvPr/>
        </p:nvSpPr>
        <p:spPr>
          <a:xfrm>
            <a:off x="1947844" y="3646496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1" name="ZoneTexte 170"/>
          <p:cNvSpPr txBox="1"/>
          <p:nvPr/>
        </p:nvSpPr>
        <p:spPr>
          <a:xfrm>
            <a:off x="3230556" y="2549309"/>
            <a:ext cx="357190" cy="152862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2" name="ZoneTexte 171"/>
          <p:cNvSpPr txBox="1"/>
          <p:nvPr/>
        </p:nvSpPr>
        <p:spPr>
          <a:xfrm>
            <a:off x="2803182" y="2536274"/>
            <a:ext cx="357190" cy="152862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3" name="ZoneTexte 172"/>
          <p:cNvSpPr txBox="1"/>
          <p:nvPr/>
        </p:nvSpPr>
        <p:spPr>
          <a:xfrm>
            <a:off x="3910007" y="2577071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4" name="ZoneTexte 173"/>
          <p:cNvSpPr txBox="1"/>
          <p:nvPr/>
        </p:nvSpPr>
        <p:spPr>
          <a:xfrm>
            <a:off x="3900482" y="2932116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5" name="ZoneTexte 174"/>
          <p:cNvSpPr txBox="1"/>
          <p:nvPr/>
        </p:nvSpPr>
        <p:spPr>
          <a:xfrm>
            <a:off x="3890957" y="3289306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6" name="ZoneTexte 175"/>
          <p:cNvSpPr txBox="1"/>
          <p:nvPr/>
        </p:nvSpPr>
        <p:spPr>
          <a:xfrm>
            <a:off x="3890957" y="3646496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226" name="Groupe 225"/>
          <p:cNvGrpSpPr/>
          <p:nvPr/>
        </p:nvGrpSpPr>
        <p:grpSpPr>
          <a:xfrm>
            <a:off x="2795575" y="2286556"/>
            <a:ext cx="428628" cy="369332"/>
            <a:chOff x="2795575" y="1543036"/>
            <a:chExt cx="428628" cy="369332"/>
          </a:xfrm>
        </p:grpSpPr>
        <p:sp>
          <p:nvSpPr>
            <p:cNvPr id="160" name="ZoneTexte 159"/>
            <p:cNvSpPr txBox="1"/>
            <p:nvPr/>
          </p:nvSpPr>
          <p:spPr>
            <a:xfrm>
              <a:off x="2795575" y="1543036"/>
              <a:ext cx="42862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b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177" name="Connecteur droit 176"/>
            <p:cNvCxnSpPr/>
            <p:nvPr/>
          </p:nvCxnSpPr>
          <p:spPr>
            <a:xfrm>
              <a:off x="2858464" y="1595424"/>
              <a:ext cx="14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7" name="Groupe 226"/>
          <p:cNvGrpSpPr/>
          <p:nvPr/>
        </p:nvGrpSpPr>
        <p:grpSpPr>
          <a:xfrm>
            <a:off x="3186103" y="2272269"/>
            <a:ext cx="428628" cy="369332"/>
            <a:chOff x="3186103" y="1528749"/>
            <a:chExt cx="428628" cy="369332"/>
          </a:xfrm>
        </p:grpSpPr>
        <p:sp>
          <p:nvSpPr>
            <p:cNvPr id="159" name="ZoneTexte 158"/>
            <p:cNvSpPr txBox="1"/>
            <p:nvPr/>
          </p:nvSpPr>
          <p:spPr>
            <a:xfrm>
              <a:off x="3186103" y="1528749"/>
              <a:ext cx="42862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a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178" name="Connecteur droit 177"/>
            <p:cNvCxnSpPr/>
            <p:nvPr/>
          </p:nvCxnSpPr>
          <p:spPr>
            <a:xfrm>
              <a:off x="3265942" y="1609712"/>
              <a:ext cx="14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8" name="Groupe 227"/>
          <p:cNvGrpSpPr/>
          <p:nvPr/>
        </p:nvGrpSpPr>
        <p:grpSpPr>
          <a:xfrm>
            <a:off x="3624256" y="2281794"/>
            <a:ext cx="928694" cy="369332"/>
            <a:chOff x="3624256" y="1538274"/>
            <a:chExt cx="928694" cy="369332"/>
          </a:xfrm>
        </p:grpSpPr>
        <p:sp>
          <p:nvSpPr>
            <p:cNvPr id="157" name="ZoneTexte 156"/>
            <p:cNvSpPr txBox="1"/>
            <p:nvPr/>
          </p:nvSpPr>
          <p:spPr>
            <a:xfrm>
              <a:off x="3624256" y="1538274"/>
              <a:ext cx="92869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S</a:t>
              </a:r>
              <a:r>
                <a:rPr lang="fr-FR" sz="1200" dirty="0" smtClean="0">
                  <a:solidFill>
                    <a:schemeClr val="tx1"/>
                  </a:solidFill>
                </a:rPr>
                <a:t>2</a:t>
              </a:r>
              <a:r>
                <a:rPr lang="fr-FR" dirty="0" smtClean="0">
                  <a:solidFill>
                    <a:schemeClr val="tx1"/>
                  </a:solidFill>
                </a:rPr>
                <a:t>=</a:t>
              </a:r>
              <a:r>
                <a:rPr lang="fr-FR" dirty="0" err="1" smtClean="0">
                  <a:solidFill>
                    <a:schemeClr val="tx1"/>
                  </a:solidFill>
                </a:rPr>
                <a:t>a.b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179" name="Connecteur droit 178"/>
            <p:cNvCxnSpPr/>
            <p:nvPr/>
          </p:nvCxnSpPr>
          <p:spPr>
            <a:xfrm>
              <a:off x="4072910" y="1613835"/>
              <a:ext cx="14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0" name="Connecteur droit 179"/>
            <p:cNvCxnSpPr/>
            <p:nvPr/>
          </p:nvCxnSpPr>
          <p:spPr>
            <a:xfrm>
              <a:off x="4276723" y="1604950"/>
              <a:ext cx="14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5" name="Groupe 224"/>
          <p:cNvGrpSpPr/>
          <p:nvPr/>
        </p:nvGrpSpPr>
        <p:grpSpPr>
          <a:xfrm>
            <a:off x="1681142" y="2291319"/>
            <a:ext cx="1000132" cy="369332"/>
            <a:chOff x="1681142" y="1547799"/>
            <a:chExt cx="1000132" cy="369332"/>
          </a:xfrm>
        </p:grpSpPr>
        <p:sp>
          <p:nvSpPr>
            <p:cNvPr id="158" name="ZoneTexte 157"/>
            <p:cNvSpPr txBox="1"/>
            <p:nvPr/>
          </p:nvSpPr>
          <p:spPr>
            <a:xfrm>
              <a:off x="1681142" y="1547799"/>
              <a:ext cx="100013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S</a:t>
              </a:r>
              <a:r>
                <a:rPr lang="fr-FR" sz="1200" dirty="0" smtClean="0">
                  <a:solidFill>
                    <a:schemeClr val="tx1"/>
                  </a:solidFill>
                </a:rPr>
                <a:t>1</a:t>
              </a:r>
              <a:r>
                <a:rPr lang="fr-FR" dirty="0" smtClean="0">
                  <a:solidFill>
                    <a:schemeClr val="tx1"/>
                  </a:solidFill>
                </a:rPr>
                <a:t>=a+b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181" name="Connecteur droit 180"/>
            <p:cNvCxnSpPr/>
            <p:nvPr/>
          </p:nvCxnSpPr>
          <p:spPr>
            <a:xfrm>
              <a:off x="2143108" y="1609712"/>
              <a:ext cx="360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3" name="Group 973"/>
          <p:cNvGrpSpPr>
            <a:grpSpLocks/>
          </p:cNvGrpSpPr>
          <p:nvPr/>
        </p:nvGrpSpPr>
        <p:grpSpPr bwMode="auto">
          <a:xfrm>
            <a:off x="5053013" y="3012058"/>
            <a:ext cx="565150" cy="341312"/>
            <a:chOff x="3240" y="1429"/>
            <a:chExt cx="356" cy="215"/>
          </a:xfrm>
        </p:grpSpPr>
        <p:sp>
          <p:nvSpPr>
            <p:cNvPr id="234" name="Line 942"/>
            <p:cNvSpPr>
              <a:spLocks noChangeShapeType="1"/>
            </p:cNvSpPr>
            <p:nvPr/>
          </p:nvSpPr>
          <p:spPr bwMode="auto">
            <a:xfrm>
              <a:off x="3240" y="1474"/>
              <a:ext cx="13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5" name="Line 943"/>
            <p:cNvSpPr>
              <a:spLocks noChangeShapeType="1"/>
            </p:cNvSpPr>
            <p:nvPr/>
          </p:nvSpPr>
          <p:spPr bwMode="auto">
            <a:xfrm>
              <a:off x="3240" y="1602"/>
              <a:ext cx="13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6" name="Line 944"/>
            <p:cNvSpPr>
              <a:spLocks noChangeShapeType="1"/>
            </p:cNvSpPr>
            <p:nvPr/>
          </p:nvSpPr>
          <p:spPr bwMode="auto">
            <a:xfrm>
              <a:off x="3437" y="1541"/>
              <a:ext cx="1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7" name="AutoShape 945"/>
            <p:cNvSpPr>
              <a:spLocks noChangeArrowheads="1"/>
            </p:cNvSpPr>
            <p:nvPr/>
          </p:nvSpPr>
          <p:spPr bwMode="auto">
            <a:xfrm rot="10800000">
              <a:off x="3331" y="1429"/>
              <a:ext cx="145" cy="215"/>
            </a:xfrm>
            <a:prstGeom prst="moon">
              <a:avLst>
                <a:gd name="adj" fmla="val 875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8" name="Oval 946"/>
            <p:cNvSpPr>
              <a:spLocks noChangeAspect="1" noChangeArrowheads="1"/>
            </p:cNvSpPr>
            <p:nvPr/>
          </p:nvSpPr>
          <p:spPr bwMode="auto">
            <a:xfrm>
              <a:off x="3479" y="1513"/>
              <a:ext cx="54" cy="54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39" name="Text Box 947"/>
          <p:cNvSpPr txBox="1">
            <a:spLocks noChangeArrowheads="1"/>
          </p:cNvSpPr>
          <p:nvPr/>
        </p:nvSpPr>
        <p:spPr bwMode="auto">
          <a:xfrm>
            <a:off x="4783142" y="2880123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chemeClr val="tx1"/>
                </a:solidFill>
              </a:rPr>
              <a:t>a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40" name="Text Box 948"/>
          <p:cNvSpPr txBox="1">
            <a:spLocks noChangeArrowheads="1"/>
          </p:cNvSpPr>
          <p:nvPr/>
        </p:nvSpPr>
        <p:spPr bwMode="auto">
          <a:xfrm>
            <a:off x="4776792" y="3096023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chemeClr val="tx1"/>
                </a:solidFill>
              </a:rPr>
              <a:t>b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pSp>
        <p:nvGrpSpPr>
          <p:cNvPr id="241" name="Group 949"/>
          <p:cNvGrpSpPr>
            <a:grpSpLocks/>
          </p:cNvGrpSpPr>
          <p:nvPr/>
        </p:nvGrpSpPr>
        <p:grpSpPr bwMode="auto">
          <a:xfrm>
            <a:off x="5629275" y="3005714"/>
            <a:ext cx="1228741" cy="584201"/>
            <a:chOff x="2015" y="2115"/>
            <a:chExt cx="638" cy="368"/>
          </a:xfrm>
          <a:noFill/>
        </p:grpSpPr>
        <p:sp>
          <p:nvSpPr>
            <p:cNvPr id="242" name="Text Box 950"/>
            <p:cNvSpPr txBox="1">
              <a:spLocks noChangeArrowheads="1"/>
            </p:cNvSpPr>
            <p:nvPr/>
          </p:nvSpPr>
          <p:spPr bwMode="auto">
            <a:xfrm>
              <a:off x="2015" y="2115"/>
              <a:ext cx="638" cy="36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S = a + b</a:t>
              </a:r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43" name="Line 951"/>
            <p:cNvSpPr>
              <a:spLocks noChangeShapeType="1"/>
            </p:cNvSpPr>
            <p:nvPr/>
          </p:nvSpPr>
          <p:spPr bwMode="auto">
            <a:xfrm>
              <a:off x="2251" y="2139"/>
              <a:ext cx="22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</p:grpSp>
      <p:sp>
        <p:nvSpPr>
          <p:cNvPr id="244" name="Text Box 1062"/>
          <p:cNvSpPr txBox="1">
            <a:spLocks noChangeArrowheads="1"/>
          </p:cNvSpPr>
          <p:nvPr/>
        </p:nvSpPr>
        <p:spPr bwMode="auto">
          <a:xfrm>
            <a:off x="6642100" y="2948558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/>
              <a:t>=</a:t>
            </a:r>
            <a:endParaRPr lang="en-US" sz="2400" b="1"/>
          </a:p>
        </p:txBody>
      </p:sp>
      <p:grpSp>
        <p:nvGrpSpPr>
          <p:cNvPr id="245" name="Group 1063"/>
          <p:cNvGrpSpPr>
            <a:grpSpLocks/>
          </p:cNvGrpSpPr>
          <p:nvPr/>
        </p:nvGrpSpPr>
        <p:grpSpPr bwMode="auto">
          <a:xfrm>
            <a:off x="7072330" y="2594545"/>
            <a:ext cx="1041400" cy="1122363"/>
            <a:chOff x="4444" y="1162"/>
            <a:chExt cx="656" cy="707"/>
          </a:xfrm>
        </p:grpSpPr>
        <p:sp>
          <p:nvSpPr>
            <p:cNvPr id="246" name="Line 1064"/>
            <p:cNvSpPr>
              <a:spLocks noChangeShapeType="1"/>
            </p:cNvSpPr>
            <p:nvPr/>
          </p:nvSpPr>
          <p:spPr bwMode="auto">
            <a:xfrm>
              <a:off x="4453" y="1807"/>
              <a:ext cx="3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47" name="Group 1065"/>
            <p:cNvGrpSpPr>
              <a:grpSpLocks/>
            </p:cNvGrpSpPr>
            <p:nvPr/>
          </p:nvGrpSpPr>
          <p:grpSpPr bwMode="auto">
            <a:xfrm rot="-5400000">
              <a:off x="4560" y="1719"/>
              <a:ext cx="131" cy="173"/>
              <a:chOff x="895" y="976"/>
              <a:chExt cx="131" cy="173"/>
            </a:xfrm>
          </p:grpSpPr>
          <p:sp>
            <p:nvSpPr>
              <p:cNvPr id="258" name="AutoShape 1066"/>
              <p:cNvSpPr>
                <a:spLocks noChangeAspect="1" noChangeArrowheads="1"/>
              </p:cNvSpPr>
              <p:nvPr/>
            </p:nvSpPr>
            <p:spPr bwMode="auto">
              <a:xfrm rot="10800000">
                <a:off x="895" y="976"/>
                <a:ext cx="131" cy="114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9" name="Oval 1067"/>
              <p:cNvSpPr>
                <a:spLocks noChangeAspect="1" noChangeArrowheads="1"/>
              </p:cNvSpPr>
              <p:nvPr/>
            </p:nvSpPr>
            <p:spPr bwMode="auto">
              <a:xfrm>
                <a:off x="931" y="1092"/>
                <a:ext cx="57" cy="57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48" name="Line 1068"/>
            <p:cNvSpPr>
              <a:spLocks noChangeShapeType="1"/>
            </p:cNvSpPr>
            <p:nvPr/>
          </p:nvSpPr>
          <p:spPr bwMode="auto">
            <a:xfrm>
              <a:off x="4444" y="1231"/>
              <a:ext cx="3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49" name="Group 1069"/>
            <p:cNvGrpSpPr>
              <a:grpSpLocks/>
            </p:cNvGrpSpPr>
            <p:nvPr/>
          </p:nvGrpSpPr>
          <p:grpSpPr bwMode="auto">
            <a:xfrm rot="-5400000">
              <a:off x="4551" y="1143"/>
              <a:ext cx="131" cy="173"/>
              <a:chOff x="895" y="976"/>
              <a:chExt cx="131" cy="173"/>
            </a:xfrm>
          </p:grpSpPr>
          <p:sp>
            <p:nvSpPr>
              <p:cNvPr id="256" name="AutoShape 1070"/>
              <p:cNvSpPr>
                <a:spLocks noChangeAspect="1" noChangeArrowheads="1"/>
              </p:cNvSpPr>
              <p:nvPr/>
            </p:nvSpPr>
            <p:spPr bwMode="auto">
              <a:xfrm rot="10800000">
                <a:off x="895" y="976"/>
                <a:ext cx="131" cy="114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7" name="Oval 1071"/>
              <p:cNvSpPr>
                <a:spLocks noChangeAspect="1" noChangeArrowheads="1"/>
              </p:cNvSpPr>
              <p:nvPr/>
            </p:nvSpPr>
            <p:spPr bwMode="auto">
              <a:xfrm>
                <a:off x="931" y="1092"/>
                <a:ext cx="57" cy="57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50" name="Line 1072"/>
            <p:cNvSpPr>
              <a:spLocks noChangeShapeType="1"/>
            </p:cNvSpPr>
            <p:nvPr/>
          </p:nvSpPr>
          <p:spPr bwMode="auto">
            <a:xfrm>
              <a:off x="4810" y="1225"/>
              <a:ext cx="0" cy="22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1" name="Line 1073"/>
            <p:cNvSpPr>
              <a:spLocks noChangeShapeType="1"/>
            </p:cNvSpPr>
            <p:nvPr/>
          </p:nvSpPr>
          <p:spPr bwMode="auto">
            <a:xfrm>
              <a:off x="4816" y="1583"/>
              <a:ext cx="0" cy="22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2" name="Line 1074"/>
            <p:cNvSpPr>
              <a:spLocks noChangeShapeType="1"/>
            </p:cNvSpPr>
            <p:nvPr/>
          </p:nvSpPr>
          <p:spPr bwMode="auto">
            <a:xfrm>
              <a:off x="4804" y="1459"/>
              <a:ext cx="9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3" name="Line 1075"/>
            <p:cNvSpPr>
              <a:spLocks noChangeShapeType="1"/>
            </p:cNvSpPr>
            <p:nvPr/>
          </p:nvSpPr>
          <p:spPr bwMode="auto">
            <a:xfrm>
              <a:off x="4810" y="1577"/>
              <a:ext cx="9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4" name="Line 1076"/>
            <p:cNvSpPr>
              <a:spLocks noChangeShapeType="1"/>
            </p:cNvSpPr>
            <p:nvPr/>
          </p:nvSpPr>
          <p:spPr bwMode="auto">
            <a:xfrm>
              <a:off x="4987" y="1519"/>
              <a:ext cx="1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5" name="AutoShape 1077"/>
            <p:cNvSpPr>
              <a:spLocks noChangeAspect="1" noChangeArrowheads="1"/>
            </p:cNvSpPr>
            <p:nvPr/>
          </p:nvSpPr>
          <p:spPr bwMode="auto">
            <a:xfrm>
              <a:off x="4899" y="1435"/>
              <a:ext cx="140" cy="168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60" name="Group 1078"/>
          <p:cNvGrpSpPr>
            <a:grpSpLocks/>
          </p:cNvGrpSpPr>
          <p:nvPr/>
        </p:nvGrpSpPr>
        <p:grpSpPr bwMode="auto">
          <a:xfrm>
            <a:off x="8072170" y="2967613"/>
            <a:ext cx="1100137" cy="338138"/>
            <a:chOff x="3779" y="2071"/>
            <a:chExt cx="638" cy="213"/>
          </a:xfrm>
          <a:noFill/>
        </p:grpSpPr>
        <p:sp>
          <p:nvSpPr>
            <p:cNvPr id="261" name="Text Box 1079"/>
            <p:cNvSpPr txBox="1">
              <a:spLocks noChangeArrowheads="1"/>
            </p:cNvSpPr>
            <p:nvPr/>
          </p:nvSpPr>
          <p:spPr bwMode="auto">
            <a:xfrm>
              <a:off x="3779" y="2071"/>
              <a:ext cx="638" cy="213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chemeClr val="tx1"/>
                  </a:solidFill>
                </a:rPr>
                <a:t>S = a 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. </a:t>
              </a:r>
              <a:r>
                <a:rPr lang="fr-FR" sz="1600" b="1" dirty="0">
                  <a:solidFill>
                    <a:schemeClr val="tx1"/>
                  </a:solidFill>
                </a:rPr>
                <a:t>b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62" name="Line 1080"/>
            <p:cNvSpPr>
              <a:spLocks noChangeShapeType="1"/>
            </p:cNvSpPr>
            <p:nvPr/>
          </p:nvSpPr>
          <p:spPr bwMode="auto">
            <a:xfrm>
              <a:off x="4028" y="2117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263" name="Line 1081"/>
            <p:cNvSpPr>
              <a:spLocks noChangeShapeType="1"/>
            </p:cNvSpPr>
            <p:nvPr/>
          </p:nvSpPr>
          <p:spPr bwMode="auto">
            <a:xfrm>
              <a:off x="4192" y="2097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</p:grpSp>
      <p:sp>
        <p:nvSpPr>
          <p:cNvPr id="264" name="Text Box 1082"/>
          <p:cNvSpPr txBox="1">
            <a:spLocks noChangeArrowheads="1"/>
          </p:cNvSpPr>
          <p:nvPr/>
        </p:nvSpPr>
        <p:spPr bwMode="auto">
          <a:xfrm>
            <a:off x="6817776" y="2500883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chemeClr val="tx1"/>
                </a:solidFill>
              </a:rPr>
              <a:t>a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65" name="Text Box 1083"/>
          <p:cNvSpPr txBox="1">
            <a:spLocks noChangeArrowheads="1"/>
          </p:cNvSpPr>
          <p:nvPr/>
        </p:nvSpPr>
        <p:spPr bwMode="auto">
          <a:xfrm>
            <a:off x="6817776" y="3427983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chemeClr val="tx1"/>
                </a:solidFill>
              </a:rPr>
              <a:t>b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66" name="Rectangle 1084"/>
          <p:cNvSpPr>
            <a:spLocks noChangeArrowheads="1"/>
          </p:cNvSpPr>
          <p:nvPr/>
        </p:nvSpPr>
        <p:spPr bwMode="auto">
          <a:xfrm>
            <a:off x="6829672" y="4202676"/>
            <a:ext cx="224292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– إتمام الضرب المنطقي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267" name="Rectangle 1085"/>
          <p:cNvSpPr>
            <a:spLocks noChangeArrowheads="1"/>
          </p:cNvSpPr>
          <p:nvPr/>
        </p:nvSpPr>
        <p:spPr bwMode="auto">
          <a:xfrm>
            <a:off x="987425" y="4543436"/>
            <a:ext cx="5302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= </a:t>
            </a:r>
            <a:endParaRPr lang="en-GB" sz="2400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68" name="Text Box 1086"/>
          <p:cNvSpPr txBox="1">
            <a:spLocks noChangeArrowheads="1"/>
          </p:cNvSpPr>
          <p:nvPr/>
        </p:nvSpPr>
        <p:spPr bwMode="auto">
          <a:xfrm>
            <a:off x="179388" y="4530736"/>
            <a:ext cx="10080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 dirty="0" err="1" smtClean="0">
                <a:solidFill>
                  <a:schemeClr val="tx1"/>
                </a:solidFill>
              </a:rPr>
              <a:t>a.b</a:t>
            </a:r>
            <a:r>
              <a:rPr lang="fr-FR" sz="2400" b="1" dirty="0" smtClean="0">
                <a:solidFill>
                  <a:schemeClr val="tx1"/>
                </a:solidFill>
              </a:rPr>
              <a:t> 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269" name="Line 1087"/>
          <p:cNvSpPr>
            <a:spLocks noChangeShapeType="1"/>
          </p:cNvSpPr>
          <p:nvPr/>
        </p:nvSpPr>
        <p:spPr bwMode="auto">
          <a:xfrm>
            <a:off x="250825" y="4603761"/>
            <a:ext cx="432000" cy="0"/>
          </a:xfrm>
          <a:prstGeom prst="line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70" name="Text Box 1088"/>
          <p:cNvSpPr txBox="1">
            <a:spLocks noChangeArrowheads="1"/>
          </p:cNvSpPr>
          <p:nvPr/>
        </p:nvSpPr>
        <p:spPr bwMode="auto">
          <a:xfrm>
            <a:off x="1303338" y="4503748"/>
            <a:ext cx="5746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71" name="Line 1089"/>
          <p:cNvSpPr>
            <a:spLocks noChangeShapeType="1"/>
          </p:cNvSpPr>
          <p:nvPr/>
        </p:nvSpPr>
        <p:spPr bwMode="auto">
          <a:xfrm>
            <a:off x="1389063" y="4603761"/>
            <a:ext cx="179387" cy="0"/>
          </a:xfrm>
          <a:prstGeom prst="line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72" name="Text Box 1090"/>
          <p:cNvSpPr txBox="1">
            <a:spLocks noChangeArrowheads="1"/>
          </p:cNvSpPr>
          <p:nvPr/>
        </p:nvSpPr>
        <p:spPr bwMode="auto">
          <a:xfrm>
            <a:off x="1493988" y="4530736"/>
            <a:ext cx="5746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 dirty="0">
                <a:solidFill>
                  <a:schemeClr val="tx1"/>
                </a:solidFill>
              </a:rPr>
              <a:t>+  </a:t>
            </a:r>
          </a:p>
        </p:txBody>
      </p:sp>
      <p:sp>
        <p:nvSpPr>
          <p:cNvPr id="273" name="Text Box 1091"/>
          <p:cNvSpPr txBox="1">
            <a:spLocks noChangeArrowheads="1"/>
          </p:cNvSpPr>
          <p:nvPr/>
        </p:nvSpPr>
        <p:spPr bwMode="auto">
          <a:xfrm>
            <a:off x="1643042" y="4502161"/>
            <a:ext cx="5746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chemeClr val="tx1"/>
                </a:solidFill>
              </a:rPr>
              <a:t> b</a:t>
            </a:r>
          </a:p>
        </p:txBody>
      </p:sp>
      <p:sp>
        <p:nvSpPr>
          <p:cNvPr id="274" name="Line 1092"/>
          <p:cNvSpPr>
            <a:spLocks noChangeShapeType="1"/>
          </p:cNvSpPr>
          <p:nvPr/>
        </p:nvSpPr>
        <p:spPr bwMode="auto">
          <a:xfrm>
            <a:off x="1785918" y="4573598"/>
            <a:ext cx="179387" cy="0"/>
          </a:xfrm>
          <a:prstGeom prst="line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75" name="Groupe 181"/>
          <p:cNvGrpSpPr/>
          <p:nvPr/>
        </p:nvGrpSpPr>
        <p:grpSpPr>
          <a:xfrm>
            <a:off x="214282" y="4996965"/>
            <a:ext cx="4586320" cy="1706575"/>
            <a:chOff x="428596" y="2285992"/>
            <a:chExt cx="4586320" cy="1706575"/>
          </a:xfrm>
        </p:grpSpPr>
        <p:cxnSp>
          <p:nvCxnSpPr>
            <p:cNvPr id="276" name="Connecteur droit 275"/>
            <p:cNvCxnSpPr/>
            <p:nvPr/>
          </p:nvCxnSpPr>
          <p:spPr>
            <a:xfrm>
              <a:off x="428596" y="2285992"/>
              <a:ext cx="4572032" cy="1588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7" name="Connecteur droit 276"/>
            <p:cNvCxnSpPr/>
            <p:nvPr/>
          </p:nvCxnSpPr>
          <p:spPr>
            <a:xfrm>
              <a:off x="428596" y="2591788"/>
              <a:ext cx="4572032" cy="1588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8" name="Connecteur droit 277"/>
            <p:cNvCxnSpPr/>
            <p:nvPr/>
          </p:nvCxnSpPr>
          <p:spPr>
            <a:xfrm>
              <a:off x="433359" y="2928934"/>
              <a:ext cx="4572032" cy="1588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9" name="Connecteur droit 278"/>
            <p:cNvCxnSpPr/>
            <p:nvPr/>
          </p:nvCxnSpPr>
          <p:spPr>
            <a:xfrm>
              <a:off x="433359" y="3275674"/>
              <a:ext cx="4572032" cy="1588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0" name="Connecteur droit 279"/>
            <p:cNvCxnSpPr/>
            <p:nvPr/>
          </p:nvCxnSpPr>
          <p:spPr>
            <a:xfrm>
              <a:off x="442884" y="3626468"/>
              <a:ext cx="4572032" cy="1588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1" name="Connecteur droit 280"/>
            <p:cNvCxnSpPr/>
            <p:nvPr/>
          </p:nvCxnSpPr>
          <p:spPr>
            <a:xfrm>
              <a:off x="433359" y="3990979"/>
              <a:ext cx="4572032" cy="1588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2" name="Connecteur droit 281"/>
            <p:cNvCxnSpPr/>
            <p:nvPr/>
          </p:nvCxnSpPr>
          <p:spPr>
            <a:xfrm rot="16200000" flipH="1">
              <a:off x="-407879" y="3136755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3" name="Connecteur droit 282"/>
            <p:cNvCxnSpPr/>
            <p:nvPr/>
          </p:nvCxnSpPr>
          <p:spPr>
            <a:xfrm rot="16200000" flipH="1">
              <a:off x="-31639" y="3136755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4" name="Connecteur droit 283"/>
            <p:cNvCxnSpPr/>
            <p:nvPr/>
          </p:nvCxnSpPr>
          <p:spPr>
            <a:xfrm rot="16200000" flipH="1">
              <a:off x="368414" y="3146280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5" name="Connecteur droit 284"/>
            <p:cNvCxnSpPr/>
            <p:nvPr/>
          </p:nvCxnSpPr>
          <p:spPr>
            <a:xfrm rot="16200000" flipH="1">
              <a:off x="1120894" y="3146280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6" name="Connecteur droit 285"/>
            <p:cNvCxnSpPr/>
            <p:nvPr/>
          </p:nvCxnSpPr>
          <p:spPr>
            <a:xfrm rot="16200000" flipH="1">
              <a:off x="2254377" y="3146280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7" name="Connecteur droit 286"/>
            <p:cNvCxnSpPr/>
            <p:nvPr/>
          </p:nvCxnSpPr>
          <p:spPr>
            <a:xfrm rot="16200000" flipH="1">
              <a:off x="2673480" y="3136755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8" name="Connecteur droit 287"/>
            <p:cNvCxnSpPr/>
            <p:nvPr/>
          </p:nvCxnSpPr>
          <p:spPr>
            <a:xfrm rot="16200000" flipH="1">
              <a:off x="3087820" y="3131992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9" name="Connecteur droit 288"/>
            <p:cNvCxnSpPr/>
            <p:nvPr/>
          </p:nvCxnSpPr>
          <p:spPr>
            <a:xfrm rot="16200000" flipH="1">
              <a:off x="4154628" y="3131992"/>
              <a:ext cx="169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0" name="ZoneTexte 289"/>
          <p:cNvSpPr txBox="1"/>
          <p:nvPr/>
        </p:nvSpPr>
        <p:spPr>
          <a:xfrm>
            <a:off x="619097" y="494934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a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1" name="ZoneTexte 290"/>
          <p:cNvSpPr txBox="1"/>
          <p:nvPr/>
        </p:nvSpPr>
        <p:spPr>
          <a:xfrm>
            <a:off x="244775" y="4963627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b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2" name="ZoneTexte 291"/>
          <p:cNvSpPr txBox="1"/>
          <p:nvPr/>
        </p:nvSpPr>
        <p:spPr>
          <a:xfrm>
            <a:off x="1071538" y="4949340"/>
            <a:ext cx="57150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chemeClr val="tx1"/>
                </a:solidFill>
              </a:rPr>
              <a:t>a.b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3" name="ZoneTexte 292"/>
          <p:cNvSpPr txBox="1"/>
          <p:nvPr/>
        </p:nvSpPr>
        <p:spPr>
          <a:xfrm>
            <a:off x="619097" y="5239855"/>
            <a:ext cx="357190" cy="149143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4" name="ZoneTexte 293"/>
          <p:cNvSpPr txBox="1"/>
          <p:nvPr/>
        </p:nvSpPr>
        <p:spPr>
          <a:xfrm>
            <a:off x="223807" y="5239854"/>
            <a:ext cx="357190" cy="147732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5" name="ZoneTexte 294"/>
          <p:cNvSpPr txBox="1"/>
          <p:nvPr/>
        </p:nvSpPr>
        <p:spPr>
          <a:xfrm>
            <a:off x="1212495" y="5284862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6" name="ZoneTexte 295"/>
          <p:cNvSpPr txBox="1"/>
          <p:nvPr/>
        </p:nvSpPr>
        <p:spPr>
          <a:xfrm>
            <a:off x="1202970" y="5639907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7" name="ZoneTexte 296"/>
          <p:cNvSpPr txBox="1"/>
          <p:nvPr/>
        </p:nvSpPr>
        <p:spPr>
          <a:xfrm>
            <a:off x="1193445" y="5997097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8" name="ZoneTexte 297"/>
          <p:cNvSpPr txBox="1"/>
          <p:nvPr/>
        </p:nvSpPr>
        <p:spPr>
          <a:xfrm>
            <a:off x="1183920" y="6354287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9" name="ZoneTexte 298"/>
          <p:cNvSpPr txBox="1"/>
          <p:nvPr/>
        </p:nvSpPr>
        <p:spPr>
          <a:xfrm>
            <a:off x="2119295" y="5282717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0" name="ZoneTexte 299"/>
          <p:cNvSpPr txBox="1"/>
          <p:nvPr/>
        </p:nvSpPr>
        <p:spPr>
          <a:xfrm>
            <a:off x="2109770" y="5637762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1" name="ZoneTexte 300"/>
          <p:cNvSpPr txBox="1"/>
          <p:nvPr/>
        </p:nvSpPr>
        <p:spPr>
          <a:xfrm>
            <a:off x="2119295" y="5994952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2" name="ZoneTexte 301"/>
          <p:cNvSpPr txBox="1"/>
          <p:nvPr/>
        </p:nvSpPr>
        <p:spPr>
          <a:xfrm>
            <a:off x="2119295" y="6352142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3" name="ZoneTexte 302"/>
          <p:cNvSpPr txBox="1"/>
          <p:nvPr/>
        </p:nvSpPr>
        <p:spPr>
          <a:xfrm>
            <a:off x="3348530" y="5254955"/>
            <a:ext cx="357190" cy="152862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4" name="ZoneTexte 303"/>
          <p:cNvSpPr txBox="1"/>
          <p:nvPr/>
        </p:nvSpPr>
        <p:spPr>
          <a:xfrm>
            <a:off x="2905114" y="5257962"/>
            <a:ext cx="357190" cy="152862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5" name="ZoneTexte 304"/>
          <p:cNvSpPr txBox="1"/>
          <p:nvPr/>
        </p:nvSpPr>
        <p:spPr>
          <a:xfrm>
            <a:off x="4052883" y="5282717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6" name="ZoneTexte 305"/>
          <p:cNvSpPr txBox="1"/>
          <p:nvPr/>
        </p:nvSpPr>
        <p:spPr>
          <a:xfrm>
            <a:off x="4043358" y="5637762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7" name="ZoneTexte 306"/>
          <p:cNvSpPr txBox="1"/>
          <p:nvPr/>
        </p:nvSpPr>
        <p:spPr>
          <a:xfrm>
            <a:off x="4033833" y="5994952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8" name="ZoneTexte 307"/>
          <p:cNvSpPr txBox="1"/>
          <p:nvPr/>
        </p:nvSpPr>
        <p:spPr>
          <a:xfrm>
            <a:off x="4043358" y="6352142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309" name="Groupe 229"/>
          <p:cNvGrpSpPr/>
          <p:nvPr/>
        </p:nvGrpSpPr>
        <p:grpSpPr>
          <a:xfrm>
            <a:off x="2938451" y="4992202"/>
            <a:ext cx="428628" cy="369332"/>
            <a:chOff x="2938451" y="4842056"/>
            <a:chExt cx="428628" cy="369332"/>
          </a:xfrm>
        </p:grpSpPr>
        <p:sp>
          <p:nvSpPr>
            <p:cNvPr id="310" name="ZoneTexte 309"/>
            <p:cNvSpPr txBox="1"/>
            <p:nvPr/>
          </p:nvSpPr>
          <p:spPr>
            <a:xfrm>
              <a:off x="2938451" y="4842056"/>
              <a:ext cx="42862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b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311" name="Connecteur droit 310"/>
            <p:cNvCxnSpPr/>
            <p:nvPr/>
          </p:nvCxnSpPr>
          <p:spPr>
            <a:xfrm>
              <a:off x="3001340" y="4894444"/>
              <a:ext cx="14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2" name="Groupe 230"/>
          <p:cNvGrpSpPr/>
          <p:nvPr/>
        </p:nvGrpSpPr>
        <p:grpSpPr>
          <a:xfrm>
            <a:off x="3328979" y="4977915"/>
            <a:ext cx="428628" cy="369332"/>
            <a:chOff x="3328979" y="4827769"/>
            <a:chExt cx="428628" cy="369332"/>
          </a:xfrm>
        </p:grpSpPr>
        <p:sp>
          <p:nvSpPr>
            <p:cNvPr id="313" name="ZoneTexte 312"/>
            <p:cNvSpPr txBox="1"/>
            <p:nvPr/>
          </p:nvSpPr>
          <p:spPr>
            <a:xfrm>
              <a:off x="3328979" y="4827769"/>
              <a:ext cx="42862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a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314" name="Connecteur droit 313"/>
            <p:cNvCxnSpPr/>
            <p:nvPr/>
          </p:nvCxnSpPr>
          <p:spPr>
            <a:xfrm>
              <a:off x="3408818" y="4908732"/>
              <a:ext cx="14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5" name="Groupe 231"/>
          <p:cNvGrpSpPr/>
          <p:nvPr/>
        </p:nvGrpSpPr>
        <p:grpSpPr>
          <a:xfrm>
            <a:off x="3767132" y="4987440"/>
            <a:ext cx="1019182" cy="369332"/>
            <a:chOff x="3767132" y="4837294"/>
            <a:chExt cx="1019182" cy="369332"/>
          </a:xfrm>
        </p:grpSpPr>
        <p:sp>
          <p:nvSpPr>
            <p:cNvPr id="316" name="ZoneTexte 315"/>
            <p:cNvSpPr txBox="1"/>
            <p:nvPr/>
          </p:nvSpPr>
          <p:spPr>
            <a:xfrm>
              <a:off x="3767132" y="4837294"/>
              <a:ext cx="101918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S</a:t>
              </a:r>
              <a:r>
                <a:rPr lang="fr-FR" sz="1200" dirty="0" smtClean="0">
                  <a:solidFill>
                    <a:schemeClr val="tx1"/>
                  </a:solidFill>
                </a:rPr>
                <a:t>2</a:t>
              </a:r>
              <a:r>
                <a:rPr lang="fr-FR" dirty="0" smtClean="0">
                  <a:solidFill>
                    <a:schemeClr val="tx1"/>
                  </a:solidFill>
                </a:rPr>
                <a:t>=a+b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317" name="Connecteur droit 316"/>
            <p:cNvCxnSpPr/>
            <p:nvPr/>
          </p:nvCxnSpPr>
          <p:spPr>
            <a:xfrm>
              <a:off x="4215786" y="4899207"/>
              <a:ext cx="14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8" name="Connecteur droit 317"/>
            <p:cNvCxnSpPr/>
            <p:nvPr/>
          </p:nvCxnSpPr>
          <p:spPr>
            <a:xfrm>
              <a:off x="4467224" y="4903970"/>
              <a:ext cx="14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9" name="Groupe 228"/>
          <p:cNvGrpSpPr/>
          <p:nvPr/>
        </p:nvGrpSpPr>
        <p:grpSpPr>
          <a:xfrm>
            <a:off x="1824018" y="4996965"/>
            <a:ext cx="1000132" cy="369332"/>
            <a:chOff x="1824018" y="4846819"/>
            <a:chExt cx="1000132" cy="369332"/>
          </a:xfrm>
        </p:grpSpPr>
        <p:sp>
          <p:nvSpPr>
            <p:cNvPr id="320" name="ZoneTexte 319"/>
            <p:cNvSpPr txBox="1"/>
            <p:nvPr/>
          </p:nvSpPr>
          <p:spPr>
            <a:xfrm>
              <a:off x="1824018" y="4846819"/>
              <a:ext cx="100013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S</a:t>
              </a:r>
              <a:r>
                <a:rPr lang="fr-FR" sz="1200" dirty="0" smtClean="0">
                  <a:solidFill>
                    <a:schemeClr val="tx1"/>
                  </a:solidFill>
                </a:rPr>
                <a:t>1</a:t>
              </a:r>
              <a:r>
                <a:rPr lang="fr-FR" dirty="0" smtClean="0">
                  <a:solidFill>
                    <a:schemeClr val="tx1"/>
                  </a:solidFill>
                </a:rPr>
                <a:t>=</a:t>
              </a:r>
              <a:r>
                <a:rPr lang="fr-FR" dirty="0" err="1" smtClean="0">
                  <a:solidFill>
                    <a:schemeClr val="tx1"/>
                  </a:solidFill>
                </a:rPr>
                <a:t>a.b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321" name="Connecteur droit 320"/>
            <p:cNvCxnSpPr/>
            <p:nvPr/>
          </p:nvCxnSpPr>
          <p:spPr>
            <a:xfrm>
              <a:off x="2285984" y="4908732"/>
              <a:ext cx="32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2" name="Text Box 1171"/>
          <p:cNvSpPr txBox="1">
            <a:spLocks noChangeArrowheads="1"/>
          </p:cNvSpPr>
          <p:nvPr/>
        </p:nvSpPr>
        <p:spPr bwMode="auto">
          <a:xfrm>
            <a:off x="4829175" y="5671488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chemeClr val="tx1"/>
                </a:solidFill>
              </a:rPr>
              <a:t>a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23" name="Text Box 1172"/>
          <p:cNvSpPr txBox="1">
            <a:spLocks noChangeArrowheads="1"/>
          </p:cNvSpPr>
          <p:nvPr/>
        </p:nvSpPr>
        <p:spPr bwMode="auto">
          <a:xfrm>
            <a:off x="4822825" y="5911888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</a:rPr>
              <a:t>b</a:t>
            </a:r>
            <a:endParaRPr lang="en-US" sz="1600" b="1">
              <a:solidFill>
                <a:schemeClr val="tx1"/>
              </a:solidFill>
            </a:endParaRPr>
          </a:p>
        </p:txBody>
      </p:sp>
      <p:grpSp>
        <p:nvGrpSpPr>
          <p:cNvPr id="324" name="Group 1173"/>
          <p:cNvGrpSpPr>
            <a:grpSpLocks/>
          </p:cNvGrpSpPr>
          <p:nvPr/>
        </p:nvGrpSpPr>
        <p:grpSpPr bwMode="auto">
          <a:xfrm>
            <a:off x="5646738" y="5808001"/>
            <a:ext cx="1282716" cy="338138"/>
            <a:chOff x="2015" y="2115"/>
            <a:chExt cx="638" cy="213"/>
          </a:xfrm>
          <a:noFill/>
        </p:grpSpPr>
        <p:sp>
          <p:nvSpPr>
            <p:cNvPr id="325" name="Text Box 1174"/>
            <p:cNvSpPr txBox="1">
              <a:spLocks noChangeArrowheads="1"/>
            </p:cNvSpPr>
            <p:nvPr/>
          </p:nvSpPr>
          <p:spPr bwMode="auto">
            <a:xfrm>
              <a:off x="2015" y="2115"/>
              <a:ext cx="638" cy="213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chemeClr val="tx1"/>
                  </a:solidFill>
                </a:rPr>
                <a:t>S = a 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. </a:t>
              </a:r>
              <a:r>
                <a:rPr lang="fr-FR" sz="1600" b="1" dirty="0">
                  <a:solidFill>
                    <a:schemeClr val="tx1"/>
                  </a:solidFill>
                </a:rPr>
                <a:t>b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26" name="Line 1175"/>
            <p:cNvSpPr>
              <a:spLocks noChangeShapeType="1"/>
            </p:cNvSpPr>
            <p:nvPr/>
          </p:nvSpPr>
          <p:spPr bwMode="auto">
            <a:xfrm>
              <a:off x="2238" y="2140"/>
              <a:ext cx="17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</p:grpSp>
      <p:sp>
        <p:nvSpPr>
          <p:cNvPr id="327" name="Text Box 1176"/>
          <p:cNvSpPr txBox="1">
            <a:spLocks noChangeArrowheads="1"/>
          </p:cNvSpPr>
          <p:nvPr/>
        </p:nvSpPr>
        <p:spPr bwMode="auto">
          <a:xfrm>
            <a:off x="6659563" y="5750846"/>
            <a:ext cx="576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/>
              <a:t>=</a:t>
            </a:r>
            <a:endParaRPr lang="en-US" sz="2400" b="1"/>
          </a:p>
        </p:txBody>
      </p:sp>
      <p:grpSp>
        <p:nvGrpSpPr>
          <p:cNvPr id="328" name="Group 1177"/>
          <p:cNvGrpSpPr>
            <a:grpSpLocks/>
          </p:cNvGrpSpPr>
          <p:nvPr/>
        </p:nvGrpSpPr>
        <p:grpSpPr bwMode="auto">
          <a:xfrm>
            <a:off x="5070475" y="5858796"/>
            <a:ext cx="565150" cy="266700"/>
            <a:chOff x="1717" y="3409"/>
            <a:chExt cx="356" cy="168"/>
          </a:xfrm>
        </p:grpSpPr>
        <p:sp>
          <p:nvSpPr>
            <p:cNvPr id="329" name="Line 1178"/>
            <p:cNvSpPr>
              <a:spLocks noChangeShapeType="1"/>
            </p:cNvSpPr>
            <p:nvPr/>
          </p:nvSpPr>
          <p:spPr bwMode="auto">
            <a:xfrm>
              <a:off x="1717" y="3426"/>
              <a:ext cx="13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30" name="Line 1179"/>
            <p:cNvSpPr>
              <a:spLocks noChangeShapeType="1"/>
            </p:cNvSpPr>
            <p:nvPr/>
          </p:nvSpPr>
          <p:spPr bwMode="auto">
            <a:xfrm>
              <a:off x="1717" y="3554"/>
              <a:ext cx="13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31" name="Line 1180"/>
            <p:cNvSpPr>
              <a:spLocks noChangeShapeType="1"/>
            </p:cNvSpPr>
            <p:nvPr/>
          </p:nvSpPr>
          <p:spPr bwMode="auto">
            <a:xfrm>
              <a:off x="1914" y="3493"/>
              <a:ext cx="1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32" name="Oval 1181"/>
            <p:cNvSpPr>
              <a:spLocks noChangeAspect="1" noChangeArrowheads="1"/>
            </p:cNvSpPr>
            <p:nvPr/>
          </p:nvSpPr>
          <p:spPr bwMode="auto">
            <a:xfrm>
              <a:off x="1956" y="3465"/>
              <a:ext cx="54" cy="54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333" name="AutoShape 1182"/>
            <p:cNvSpPr>
              <a:spLocks noChangeAspect="1" noChangeArrowheads="1"/>
            </p:cNvSpPr>
            <p:nvPr/>
          </p:nvSpPr>
          <p:spPr bwMode="auto">
            <a:xfrm>
              <a:off x="1809" y="3409"/>
              <a:ext cx="140" cy="168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34" name="Group 1183"/>
          <p:cNvGrpSpPr>
            <a:grpSpLocks/>
          </p:cNvGrpSpPr>
          <p:nvPr/>
        </p:nvGrpSpPr>
        <p:grpSpPr bwMode="auto">
          <a:xfrm>
            <a:off x="8084706" y="5780295"/>
            <a:ext cx="1082060" cy="338138"/>
            <a:chOff x="3806" y="2075"/>
            <a:chExt cx="522" cy="213"/>
          </a:xfrm>
          <a:noFill/>
        </p:grpSpPr>
        <p:sp>
          <p:nvSpPr>
            <p:cNvPr id="335" name="Text Box 1184"/>
            <p:cNvSpPr txBox="1">
              <a:spLocks noChangeArrowheads="1"/>
            </p:cNvSpPr>
            <p:nvPr/>
          </p:nvSpPr>
          <p:spPr bwMode="auto">
            <a:xfrm>
              <a:off x="3806" y="2075"/>
              <a:ext cx="522" cy="213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chemeClr val="tx1"/>
                  </a:solidFill>
                </a:rPr>
                <a:t>S = a + b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36" name="Line 1185"/>
            <p:cNvSpPr>
              <a:spLocks noChangeShapeType="1"/>
            </p:cNvSpPr>
            <p:nvPr/>
          </p:nvSpPr>
          <p:spPr bwMode="auto">
            <a:xfrm>
              <a:off x="4018" y="2121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337" name="Line 1186"/>
            <p:cNvSpPr>
              <a:spLocks noChangeShapeType="1"/>
            </p:cNvSpPr>
            <p:nvPr/>
          </p:nvSpPr>
          <p:spPr bwMode="auto">
            <a:xfrm>
              <a:off x="4172" y="2115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</p:grpSp>
      <p:sp>
        <p:nvSpPr>
          <p:cNvPr id="338" name="Text Box 1187"/>
          <p:cNvSpPr txBox="1">
            <a:spLocks noChangeArrowheads="1"/>
          </p:cNvSpPr>
          <p:nvPr/>
        </p:nvSpPr>
        <p:spPr bwMode="auto">
          <a:xfrm>
            <a:off x="6872288" y="5303171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</a:rPr>
              <a:t>a</a:t>
            </a:r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339" name="Text Box 1188"/>
          <p:cNvSpPr txBox="1">
            <a:spLocks noChangeArrowheads="1"/>
          </p:cNvSpPr>
          <p:nvPr/>
        </p:nvSpPr>
        <p:spPr bwMode="auto">
          <a:xfrm>
            <a:off x="6872288" y="6230271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</a:rPr>
              <a:t>b</a:t>
            </a:r>
            <a:endParaRPr lang="en-US" sz="1600" b="1">
              <a:solidFill>
                <a:schemeClr val="tx1"/>
              </a:solidFill>
            </a:endParaRPr>
          </a:p>
        </p:txBody>
      </p:sp>
      <p:grpSp>
        <p:nvGrpSpPr>
          <p:cNvPr id="340" name="Group 1189"/>
          <p:cNvGrpSpPr>
            <a:grpSpLocks/>
          </p:cNvGrpSpPr>
          <p:nvPr/>
        </p:nvGrpSpPr>
        <p:grpSpPr bwMode="auto">
          <a:xfrm>
            <a:off x="7092950" y="5396834"/>
            <a:ext cx="1041400" cy="1122362"/>
            <a:chOff x="2991" y="3118"/>
            <a:chExt cx="656" cy="707"/>
          </a:xfrm>
        </p:grpSpPr>
        <p:sp>
          <p:nvSpPr>
            <p:cNvPr id="341" name="Line 1190"/>
            <p:cNvSpPr>
              <a:spLocks noChangeShapeType="1"/>
            </p:cNvSpPr>
            <p:nvPr/>
          </p:nvSpPr>
          <p:spPr bwMode="auto">
            <a:xfrm>
              <a:off x="3000" y="3763"/>
              <a:ext cx="3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42" name="Group 1191"/>
            <p:cNvGrpSpPr>
              <a:grpSpLocks/>
            </p:cNvGrpSpPr>
            <p:nvPr/>
          </p:nvGrpSpPr>
          <p:grpSpPr bwMode="auto">
            <a:xfrm rot="-5400000">
              <a:off x="3107" y="3675"/>
              <a:ext cx="131" cy="173"/>
              <a:chOff x="895" y="976"/>
              <a:chExt cx="131" cy="173"/>
            </a:xfrm>
          </p:grpSpPr>
          <p:sp>
            <p:nvSpPr>
              <p:cNvPr id="353" name="AutoShape 1192"/>
              <p:cNvSpPr>
                <a:spLocks noChangeAspect="1" noChangeArrowheads="1"/>
              </p:cNvSpPr>
              <p:nvPr/>
            </p:nvSpPr>
            <p:spPr bwMode="auto">
              <a:xfrm rot="10800000">
                <a:off x="895" y="976"/>
                <a:ext cx="131" cy="114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54" name="Oval 1193"/>
              <p:cNvSpPr>
                <a:spLocks noChangeAspect="1" noChangeArrowheads="1"/>
              </p:cNvSpPr>
              <p:nvPr/>
            </p:nvSpPr>
            <p:spPr bwMode="auto">
              <a:xfrm>
                <a:off x="931" y="1092"/>
                <a:ext cx="57" cy="57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43" name="Line 1194"/>
            <p:cNvSpPr>
              <a:spLocks noChangeShapeType="1"/>
            </p:cNvSpPr>
            <p:nvPr/>
          </p:nvSpPr>
          <p:spPr bwMode="auto">
            <a:xfrm>
              <a:off x="2991" y="3187"/>
              <a:ext cx="3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44" name="Group 1195"/>
            <p:cNvGrpSpPr>
              <a:grpSpLocks/>
            </p:cNvGrpSpPr>
            <p:nvPr/>
          </p:nvGrpSpPr>
          <p:grpSpPr bwMode="auto">
            <a:xfrm rot="-5400000">
              <a:off x="3098" y="3099"/>
              <a:ext cx="131" cy="173"/>
              <a:chOff x="895" y="976"/>
              <a:chExt cx="131" cy="173"/>
            </a:xfrm>
          </p:grpSpPr>
          <p:sp>
            <p:nvSpPr>
              <p:cNvPr id="351" name="AutoShape 1196"/>
              <p:cNvSpPr>
                <a:spLocks noChangeAspect="1" noChangeArrowheads="1"/>
              </p:cNvSpPr>
              <p:nvPr/>
            </p:nvSpPr>
            <p:spPr bwMode="auto">
              <a:xfrm rot="10800000">
                <a:off x="895" y="976"/>
                <a:ext cx="131" cy="114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52" name="Oval 1197"/>
              <p:cNvSpPr>
                <a:spLocks noChangeAspect="1" noChangeArrowheads="1"/>
              </p:cNvSpPr>
              <p:nvPr/>
            </p:nvSpPr>
            <p:spPr bwMode="auto">
              <a:xfrm>
                <a:off x="931" y="1092"/>
                <a:ext cx="57" cy="57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45" name="Line 1198"/>
            <p:cNvSpPr>
              <a:spLocks noChangeShapeType="1"/>
            </p:cNvSpPr>
            <p:nvPr/>
          </p:nvSpPr>
          <p:spPr bwMode="auto">
            <a:xfrm>
              <a:off x="3357" y="3185"/>
              <a:ext cx="0" cy="22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6" name="Line 1199"/>
            <p:cNvSpPr>
              <a:spLocks noChangeShapeType="1"/>
            </p:cNvSpPr>
            <p:nvPr/>
          </p:nvSpPr>
          <p:spPr bwMode="auto">
            <a:xfrm>
              <a:off x="3363" y="3539"/>
              <a:ext cx="0" cy="22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7" name="Line 1200"/>
            <p:cNvSpPr>
              <a:spLocks noChangeShapeType="1"/>
            </p:cNvSpPr>
            <p:nvPr/>
          </p:nvSpPr>
          <p:spPr bwMode="auto">
            <a:xfrm>
              <a:off x="3351" y="3415"/>
              <a:ext cx="9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8" name="Line 1201"/>
            <p:cNvSpPr>
              <a:spLocks noChangeShapeType="1"/>
            </p:cNvSpPr>
            <p:nvPr/>
          </p:nvSpPr>
          <p:spPr bwMode="auto">
            <a:xfrm>
              <a:off x="3357" y="3533"/>
              <a:ext cx="9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9" name="Line 1202"/>
            <p:cNvSpPr>
              <a:spLocks noChangeShapeType="1"/>
            </p:cNvSpPr>
            <p:nvPr/>
          </p:nvSpPr>
          <p:spPr bwMode="auto">
            <a:xfrm>
              <a:off x="3534" y="3475"/>
              <a:ext cx="1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50" name="AutoShape 1203"/>
            <p:cNvSpPr>
              <a:spLocks noChangeArrowheads="1"/>
            </p:cNvSpPr>
            <p:nvPr/>
          </p:nvSpPr>
          <p:spPr bwMode="auto">
            <a:xfrm rot="10800000">
              <a:off x="3424" y="3363"/>
              <a:ext cx="145" cy="215"/>
            </a:xfrm>
            <a:prstGeom prst="moon">
              <a:avLst>
                <a:gd name="adj" fmla="val 875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pic>
        <p:nvPicPr>
          <p:cNvPr id="183" name="Image 182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176000" cy="111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 descr="H:\Deuxi%3Fme_loi_de_De_Morga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0"/>
            <a:ext cx="1495315" cy="14620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3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lles-ea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8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9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4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9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4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9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9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4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00"/>
                            </p:stCondLst>
                            <p:childTnLst>
                              <p:par>
                                <p:cTn id="22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8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8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500"/>
                            </p:stCondLst>
                            <p:childTnLst>
                              <p:par>
                                <p:cTn id="24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2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500"/>
                            </p:stCondLst>
                            <p:childTnLst>
                              <p:par>
                                <p:cTn id="25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6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1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1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6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6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1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1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1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6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1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6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1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6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1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6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1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6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1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6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1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1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6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1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" fill="hold">
                      <p:stCondLst>
                        <p:cond delay="indefinite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6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1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6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1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6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1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5" grpId="0" autoUpdateAnimBg="0"/>
      <p:bldP spid="8398" grpId="0" autoUpdateAnimBg="0"/>
      <p:bldP spid="8403" grpId="0" autoUpdateAnimBg="0"/>
      <p:bldP spid="8406" grpId="0" autoUpdateAnimBg="0"/>
      <p:bldP spid="8407" grpId="0" animBg="1"/>
      <p:bldP spid="8408" grpId="0" autoUpdateAnimBg="0"/>
      <p:bldP spid="8409" grpId="0" animBg="1"/>
      <p:bldP spid="8410" grpId="0" autoUpdateAnimBg="0"/>
      <p:bldP spid="8412" grpId="0" autoUpdateAnimBg="0"/>
      <p:bldP spid="8413" grpId="0" animBg="1"/>
      <p:bldP spid="154" grpId="0"/>
      <p:bldP spid="155" grpId="0"/>
      <p:bldP spid="156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239" grpId="0"/>
      <p:bldP spid="240" grpId="0"/>
      <p:bldP spid="244" grpId="0"/>
      <p:bldP spid="264" grpId="0"/>
      <p:bldP spid="265" grpId="0"/>
      <p:bldP spid="266" grpId="0" autoUpdateAnimBg="0"/>
      <p:bldP spid="267" grpId="0" autoUpdateAnimBg="0"/>
      <p:bldP spid="268" grpId="0" autoUpdateAnimBg="0"/>
      <p:bldP spid="269" grpId="0" animBg="1"/>
      <p:bldP spid="270" grpId="0" autoUpdateAnimBg="0"/>
      <p:bldP spid="271" grpId="0" animBg="1"/>
      <p:bldP spid="272" grpId="0" autoUpdateAnimBg="0"/>
      <p:bldP spid="273" grpId="0" autoUpdateAnimBg="0"/>
      <p:bldP spid="274" grpId="0" animBg="1"/>
      <p:bldP spid="290" grpId="0"/>
      <p:bldP spid="291" grpId="0"/>
      <p:bldP spid="292" grpId="0"/>
      <p:bldP spid="293" grpId="0"/>
      <p:bldP spid="294" grpId="0"/>
      <p:bldP spid="295" grpId="0"/>
      <p:bldP spid="296" grpId="0"/>
      <p:bldP spid="297" grpId="0"/>
      <p:bldP spid="298" grpId="0"/>
      <p:bldP spid="299" grpId="0"/>
      <p:bldP spid="300" grpId="0"/>
      <p:bldP spid="301" grpId="0"/>
      <p:bldP spid="302" grpId="0"/>
      <p:bldP spid="303" grpId="0"/>
      <p:bldP spid="304" grpId="0"/>
      <p:bldP spid="305" grpId="0"/>
      <p:bldP spid="306" grpId="0"/>
      <p:bldP spid="307" grpId="0"/>
      <p:bldP spid="308" grpId="0"/>
      <p:bldP spid="322" grpId="0"/>
      <p:bldP spid="323" grpId="0"/>
      <p:bldP spid="327" grpId="0"/>
      <p:bldP spid="338" grpId="0"/>
      <p:bldP spid="33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28604"/>
            <a:ext cx="44291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Auguste  (ou  Augustus)  De  Morgan  (27  juin  1806  à  Madurai  (Tamil  </a:t>
            </a:r>
            <a:r>
              <a:rPr lang="fr-F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Nadu</a:t>
            </a:r>
            <a:r>
              <a:rPr lang="fr-F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 -18 mars 1871)  est  un mathématicien  et logicien  britannique,  né  en  Inde.  Il  est  le  fondateur</a:t>
            </a:r>
          </a:p>
          <a:p>
            <a:r>
              <a:rPr lang="fr-F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Avec  Boole de </a:t>
            </a:r>
            <a:r>
              <a:rPr lang="fr-F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 logique moderne ; il a notamment formulé les lois de De Morgan .</a:t>
            </a:r>
            <a:endParaRPr lang="fr-FR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4292600"/>
            <a:ext cx="2160588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2843213" y="1462088"/>
            <a:ext cx="576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rgbClr val="FF3300"/>
                </a:solidFill>
              </a:rPr>
              <a:t>=</a:t>
            </a:r>
            <a:endParaRPr lang="en-US" sz="2400" b="1">
              <a:solidFill>
                <a:srgbClr val="FF3300"/>
              </a:solidFill>
            </a:endParaRPr>
          </a:p>
        </p:txBody>
      </p:sp>
      <p:pic>
        <p:nvPicPr>
          <p:cNvPr id="17715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4365625"/>
            <a:ext cx="2087563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7159" name="Text Box 7"/>
          <p:cNvSpPr txBox="1">
            <a:spLocks noChangeArrowheads="1"/>
          </p:cNvSpPr>
          <p:nvPr/>
        </p:nvSpPr>
        <p:spPr bwMode="auto">
          <a:xfrm>
            <a:off x="5867400" y="1462088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rgbClr val="FF3300"/>
                </a:solidFill>
              </a:rPr>
              <a:t>+</a:t>
            </a:r>
            <a:endParaRPr lang="en-US" sz="2400" b="1">
              <a:solidFill>
                <a:srgbClr val="FF3300"/>
              </a:solidFill>
            </a:endParaRPr>
          </a:p>
        </p:txBody>
      </p:sp>
      <p:pic>
        <p:nvPicPr>
          <p:cNvPr id="17716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885825"/>
            <a:ext cx="2305050" cy="168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162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19475" y="906463"/>
            <a:ext cx="2087563" cy="166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7163" name="Text Box 11"/>
          <p:cNvSpPr txBox="1">
            <a:spLocks noChangeArrowheads="1"/>
          </p:cNvSpPr>
          <p:nvPr/>
        </p:nvSpPr>
        <p:spPr bwMode="auto">
          <a:xfrm>
            <a:off x="2843213" y="4941888"/>
            <a:ext cx="576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rgbClr val="FF3300"/>
                </a:solidFill>
              </a:rPr>
              <a:t>=</a:t>
            </a:r>
            <a:endParaRPr lang="en-US" sz="2400" b="1">
              <a:solidFill>
                <a:srgbClr val="FF3300"/>
              </a:solidFill>
            </a:endParaRPr>
          </a:p>
        </p:txBody>
      </p:sp>
      <p:sp>
        <p:nvSpPr>
          <p:cNvPr id="177164" name="Text Box 12"/>
          <p:cNvSpPr txBox="1">
            <a:spLocks noChangeArrowheads="1"/>
          </p:cNvSpPr>
          <p:nvPr/>
        </p:nvSpPr>
        <p:spPr bwMode="auto">
          <a:xfrm>
            <a:off x="5867400" y="4941888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>
                <a:solidFill>
                  <a:srgbClr val="FF3300"/>
                </a:solidFill>
              </a:rPr>
              <a:t>+</a:t>
            </a:r>
            <a:endParaRPr lang="en-US" sz="2400" b="1">
              <a:solidFill>
                <a:srgbClr val="FF3300"/>
              </a:solidFill>
            </a:endParaRPr>
          </a:p>
        </p:txBody>
      </p:sp>
      <p:pic>
        <p:nvPicPr>
          <p:cNvPr id="177165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72225" y="923925"/>
            <a:ext cx="2232025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166" name="Picture 1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72225" y="4365625"/>
            <a:ext cx="2303463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" name="Groupe 21"/>
          <p:cNvGrpSpPr/>
          <p:nvPr/>
        </p:nvGrpSpPr>
        <p:grpSpPr>
          <a:xfrm>
            <a:off x="928662" y="428604"/>
            <a:ext cx="1008063" cy="457200"/>
            <a:chOff x="238125" y="793750"/>
            <a:chExt cx="1008063" cy="457200"/>
          </a:xfrm>
        </p:grpSpPr>
        <p:sp>
          <p:nvSpPr>
            <p:cNvPr id="14" name="Text Box 214"/>
            <p:cNvSpPr txBox="1">
              <a:spLocks noChangeArrowheads="1"/>
            </p:cNvSpPr>
            <p:nvPr/>
          </p:nvSpPr>
          <p:spPr bwMode="auto">
            <a:xfrm>
              <a:off x="238125" y="793750"/>
              <a:ext cx="1008063" cy="4572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 dirty="0" smtClean="0">
                  <a:solidFill>
                    <a:schemeClr val="tx1"/>
                  </a:solidFill>
                </a:rPr>
                <a:t>a+b 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341647" y="843025"/>
              <a:ext cx="540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5214942" y="357166"/>
            <a:ext cx="1208622" cy="513146"/>
            <a:chOff x="1046163" y="750504"/>
            <a:chExt cx="1208622" cy="513146"/>
          </a:xfrm>
        </p:grpSpPr>
        <p:sp>
          <p:nvSpPr>
            <p:cNvPr id="13" name="Rectangle 211"/>
            <p:cNvSpPr>
              <a:spLocks noChangeArrowheads="1"/>
            </p:cNvSpPr>
            <p:nvPr/>
          </p:nvSpPr>
          <p:spPr bwMode="auto">
            <a:xfrm>
              <a:off x="1046163" y="806450"/>
              <a:ext cx="530225" cy="4572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r>
                <a:rPr lang="en-GB" sz="2400" b="1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= </a:t>
              </a:r>
              <a:endParaRPr lang="en-GB" sz="2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6" name="Text Box 216"/>
            <p:cNvSpPr txBox="1">
              <a:spLocks noChangeArrowheads="1"/>
            </p:cNvSpPr>
            <p:nvPr/>
          </p:nvSpPr>
          <p:spPr bwMode="auto">
            <a:xfrm>
              <a:off x="1362075" y="766763"/>
              <a:ext cx="574675" cy="4572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1447800" y="866775"/>
              <a:ext cx="179388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" name="Text Box 218"/>
            <p:cNvSpPr txBox="1">
              <a:spLocks noChangeArrowheads="1"/>
            </p:cNvSpPr>
            <p:nvPr/>
          </p:nvSpPr>
          <p:spPr bwMode="auto">
            <a:xfrm>
              <a:off x="1562255" y="750504"/>
              <a:ext cx="574675" cy="4572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19" name="Text Box 220"/>
            <p:cNvSpPr txBox="1">
              <a:spLocks noChangeArrowheads="1"/>
            </p:cNvSpPr>
            <p:nvPr/>
          </p:nvSpPr>
          <p:spPr bwMode="auto">
            <a:xfrm>
              <a:off x="1680110" y="765175"/>
              <a:ext cx="574675" cy="4572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0" name="Line 221"/>
            <p:cNvSpPr>
              <a:spLocks noChangeShapeType="1"/>
            </p:cNvSpPr>
            <p:nvPr/>
          </p:nvSpPr>
          <p:spPr bwMode="auto">
            <a:xfrm>
              <a:off x="1779740" y="836613"/>
              <a:ext cx="179387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1357290" y="3786190"/>
            <a:ext cx="1008062" cy="457200"/>
            <a:chOff x="179388" y="4192588"/>
            <a:chExt cx="1008062" cy="457200"/>
          </a:xfrm>
        </p:grpSpPr>
        <p:sp>
          <p:nvSpPr>
            <p:cNvPr id="24" name="Text Box 1086"/>
            <p:cNvSpPr txBox="1">
              <a:spLocks noChangeArrowheads="1"/>
            </p:cNvSpPr>
            <p:nvPr/>
          </p:nvSpPr>
          <p:spPr bwMode="auto">
            <a:xfrm>
              <a:off x="179388" y="4192588"/>
              <a:ext cx="1008062" cy="4572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 dirty="0" err="1" smtClean="0">
                  <a:solidFill>
                    <a:schemeClr val="tx1"/>
                  </a:solidFill>
                </a:rPr>
                <a:t>a.b</a:t>
              </a:r>
              <a:r>
                <a:rPr lang="fr-FR" sz="2400" b="1" dirty="0" smtClean="0">
                  <a:solidFill>
                    <a:schemeClr val="tx1"/>
                  </a:solidFill>
                </a:rPr>
                <a:t> 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Line 1087"/>
            <p:cNvSpPr>
              <a:spLocks noChangeShapeType="1"/>
            </p:cNvSpPr>
            <p:nvPr/>
          </p:nvSpPr>
          <p:spPr bwMode="auto">
            <a:xfrm>
              <a:off x="250825" y="4265613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4" name="Groupe 33"/>
          <p:cNvGrpSpPr/>
          <p:nvPr/>
        </p:nvGrpSpPr>
        <p:grpSpPr>
          <a:xfrm>
            <a:off x="5429256" y="3643314"/>
            <a:ext cx="1230292" cy="498475"/>
            <a:chOff x="5000628" y="3500438"/>
            <a:chExt cx="1230292" cy="498475"/>
          </a:xfrm>
        </p:grpSpPr>
        <p:sp>
          <p:nvSpPr>
            <p:cNvPr id="23" name="Rectangle 1085"/>
            <p:cNvSpPr>
              <a:spLocks noChangeArrowheads="1"/>
            </p:cNvSpPr>
            <p:nvPr/>
          </p:nvSpPr>
          <p:spPr bwMode="auto">
            <a:xfrm>
              <a:off x="5000628" y="3541713"/>
              <a:ext cx="530225" cy="4572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r>
                <a:rPr lang="en-GB" sz="2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= </a:t>
              </a:r>
              <a:endParaRPr lang="en-GB" sz="24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26" name="Text Box 1088"/>
            <p:cNvSpPr txBox="1">
              <a:spLocks noChangeArrowheads="1"/>
            </p:cNvSpPr>
            <p:nvPr/>
          </p:nvSpPr>
          <p:spPr bwMode="auto">
            <a:xfrm>
              <a:off x="5316541" y="3502025"/>
              <a:ext cx="574675" cy="4572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7" name="Line 1089"/>
            <p:cNvSpPr>
              <a:spLocks noChangeShapeType="1"/>
            </p:cNvSpPr>
            <p:nvPr/>
          </p:nvSpPr>
          <p:spPr bwMode="auto">
            <a:xfrm>
              <a:off x="5402266" y="3602038"/>
              <a:ext cx="179387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" name="Text Box 1090"/>
            <p:cNvSpPr txBox="1">
              <a:spLocks noChangeArrowheads="1"/>
            </p:cNvSpPr>
            <p:nvPr/>
          </p:nvSpPr>
          <p:spPr bwMode="auto">
            <a:xfrm>
              <a:off x="5507191" y="3529013"/>
              <a:ext cx="574675" cy="4572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 dirty="0">
                  <a:solidFill>
                    <a:schemeClr val="tx1"/>
                  </a:solidFill>
                </a:rPr>
                <a:t>+  </a:t>
              </a:r>
            </a:p>
          </p:txBody>
        </p:sp>
        <p:sp>
          <p:nvSpPr>
            <p:cNvPr id="29" name="Text Box 1091"/>
            <p:cNvSpPr txBox="1">
              <a:spLocks noChangeArrowheads="1"/>
            </p:cNvSpPr>
            <p:nvPr/>
          </p:nvSpPr>
          <p:spPr bwMode="auto">
            <a:xfrm>
              <a:off x="5656245" y="3500438"/>
              <a:ext cx="574675" cy="4572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>
                  <a:solidFill>
                    <a:schemeClr val="tx1"/>
                  </a:solidFill>
                </a:rPr>
                <a:t> b</a:t>
              </a:r>
            </a:p>
          </p:txBody>
        </p:sp>
        <p:sp>
          <p:nvSpPr>
            <p:cNvPr id="30" name="Line 1092"/>
            <p:cNvSpPr>
              <a:spLocks noChangeShapeType="1"/>
            </p:cNvSpPr>
            <p:nvPr/>
          </p:nvSpPr>
          <p:spPr bwMode="auto">
            <a:xfrm>
              <a:off x="5799121" y="3571875"/>
              <a:ext cx="179387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7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7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7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7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7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7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7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7" grpId="0"/>
      <p:bldP spid="177159" grpId="0"/>
      <p:bldP spid="177163" grpId="0"/>
      <p:bldP spid="17716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57"/>
          <p:cNvGrpSpPr>
            <a:grpSpLocks/>
          </p:cNvGrpSpPr>
          <p:nvPr/>
        </p:nvGrpSpPr>
        <p:grpSpPr bwMode="auto">
          <a:xfrm>
            <a:off x="574675" y="558787"/>
            <a:ext cx="1322388" cy="500063"/>
            <a:chOff x="204" y="727"/>
            <a:chExt cx="833" cy="315"/>
          </a:xfrm>
          <a:noFill/>
        </p:grpSpPr>
        <p:sp>
          <p:nvSpPr>
            <p:cNvPr id="26" name="Rectangle 4"/>
            <p:cNvSpPr>
              <a:spLocks noChangeArrowheads="1"/>
            </p:cNvSpPr>
            <p:nvPr/>
          </p:nvSpPr>
          <p:spPr bwMode="auto">
            <a:xfrm>
              <a:off x="703" y="754"/>
              <a:ext cx="334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r>
                <a:rPr lang="en-GB" sz="2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= </a:t>
              </a:r>
              <a:endParaRPr lang="en-GB" sz="24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27" name="Group 224"/>
            <p:cNvGrpSpPr>
              <a:grpSpLocks/>
            </p:cNvGrpSpPr>
            <p:nvPr/>
          </p:nvGrpSpPr>
          <p:grpSpPr bwMode="auto">
            <a:xfrm>
              <a:off x="204" y="727"/>
              <a:ext cx="635" cy="288"/>
              <a:chOff x="612" y="727"/>
              <a:chExt cx="635" cy="288"/>
            </a:xfrm>
            <a:grpFill/>
          </p:grpSpPr>
          <p:sp>
            <p:nvSpPr>
              <p:cNvPr id="28" name="Text Box 5"/>
              <p:cNvSpPr txBox="1">
                <a:spLocks noChangeArrowheads="1"/>
              </p:cNvSpPr>
              <p:nvPr/>
            </p:nvSpPr>
            <p:spPr bwMode="auto">
              <a:xfrm>
                <a:off x="612" y="727"/>
                <a:ext cx="635" cy="288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2400" b="1" dirty="0">
                    <a:solidFill>
                      <a:schemeClr val="tx1"/>
                    </a:solidFill>
                  </a:rPr>
                  <a:t>a </a:t>
                </a:r>
                <a:r>
                  <a:rPr lang="fr-FR" sz="2400" b="1" dirty="0" smtClean="0">
                    <a:solidFill>
                      <a:schemeClr val="tx1"/>
                    </a:solidFill>
                  </a:rPr>
                  <a:t>+ </a:t>
                </a:r>
                <a:r>
                  <a:rPr lang="fr-FR" sz="2400" b="1" dirty="0">
                    <a:solidFill>
                      <a:schemeClr val="tx1"/>
                    </a:solidFill>
                  </a:rPr>
                  <a:t>b </a:t>
                </a:r>
              </a:p>
            </p:txBody>
          </p:sp>
          <p:sp>
            <p:nvSpPr>
              <p:cNvPr id="29" name="Line 6"/>
              <p:cNvSpPr>
                <a:spLocks noChangeShapeType="1"/>
              </p:cNvSpPr>
              <p:nvPr/>
            </p:nvSpPr>
            <p:spPr bwMode="auto">
              <a:xfrm>
                <a:off x="657" y="773"/>
                <a:ext cx="43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Line 202"/>
              <p:cNvSpPr>
                <a:spLocks noChangeShapeType="1"/>
              </p:cNvSpPr>
              <p:nvPr/>
            </p:nvSpPr>
            <p:spPr bwMode="auto">
              <a:xfrm>
                <a:off x="657" y="739"/>
                <a:ext cx="43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31" name="Group 223"/>
          <p:cNvGrpSpPr>
            <a:grpSpLocks/>
          </p:cNvGrpSpPr>
          <p:nvPr/>
        </p:nvGrpSpPr>
        <p:grpSpPr bwMode="auto">
          <a:xfrm>
            <a:off x="1803423" y="1108059"/>
            <a:ext cx="1122362" cy="485775"/>
            <a:chOff x="1320" y="709"/>
            <a:chExt cx="707" cy="306"/>
          </a:xfrm>
          <a:noFill/>
        </p:grpSpPr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>
              <a:off x="1320" y="710"/>
              <a:ext cx="362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33" name="Line 8"/>
            <p:cNvSpPr>
              <a:spLocks noChangeShapeType="1"/>
            </p:cNvSpPr>
            <p:nvPr/>
          </p:nvSpPr>
          <p:spPr bwMode="auto">
            <a:xfrm>
              <a:off x="1374" y="773"/>
              <a:ext cx="1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" name="Text Box 9"/>
            <p:cNvSpPr txBox="1">
              <a:spLocks noChangeArrowheads="1"/>
            </p:cNvSpPr>
            <p:nvPr/>
          </p:nvSpPr>
          <p:spPr bwMode="auto">
            <a:xfrm>
              <a:off x="1511" y="727"/>
              <a:ext cx="362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>
              <a:off x="1665" y="709"/>
              <a:ext cx="362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36" name="Line 11"/>
            <p:cNvSpPr>
              <a:spLocks noChangeShapeType="1"/>
            </p:cNvSpPr>
            <p:nvPr/>
          </p:nvSpPr>
          <p:spPr bwMode="auto">
            <a:xfrm>
              <a:off x="1719" y="754"/>
              <a:ext cx="1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" name="Line 206"/>
            <p:cNvSpPr>
              <a:spLocks noChangeShapeType="1"/>
            </p:cNvSpPr>
            <p:nvPr/>
          </p:nvSpPr>
          <p:spPr bwMode="auto">
            <a:xfrm>
              <a:off x="1350" y="714"/>
              <a:ext cx="49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8" name="Group 225"/>
          <p:cNvGrpSpPr>
            <a:grpSpLocks/>
          </p:cNvGrpSpPr>
          <p:nvPr/>
        </p:nvGrpSpPr>
        <p:grpSpPr bwMode="auto">
          <a:xfrm>
            <a:off x="1781175" y="547671"/>
            <a:ext cx="1008063" cy="485775"/>
            <a:chOff x="612" y="709"/>
            <a:chExt cx="635" cy="306"/>
          </a:xfrm>
          <a:noFill/>
        </p:grpSpPr>
        <p:sp>
          <p:nvSpPr>
            <p:cNvPr id="39" name="Text Box 226"/>
            <p:cNvSpPr txBox="1">
              <a:spLocks noChangeArrowheads="1"/>
            </p:cNvSpPr>
            <p:nvPr/>
          </p:nvSpPr>
          <p:spPr bwMode="auto">
            <a:xfrm>
              <a:off x="612" y="727"/>
              <a:ext cx="635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 dirty="0">
                  <a:solidFill>
                    <a:schemeClr val="tx1"/>
                  </a:solidFill>
                </a:rPr>
                <a:t>a </a:t>
              </a:r>
              <a:r>
                <a:rPr lang="fr-FR" sz="2400" b="1" dirty="0" smtClean="0">
                  <a:solidFill>
                    <a:schemeClr val="tx1"/>
                  </a:solidFill>
                </a:rPr>
                <a:t>+ </a:t>
              </a:r>
              <a:r>
                <a:rPr lang="fr-FR" sz="2400" b="1" dirty="0">
                  <a:solidFill>
                    <a:schemeClr val="tx1"/>
                  </a:solidFill>
                </a:rPr>
                <a:t>b </a:t>
              </a:r>
            </a:p>
          </p:txBody>
        </p:sp>
        <p:sp>
          <p:nvSpPr>
            <p:cNvPr id="40" name="Line 227"/>
            <p:cNvSpPr>
              <a:spLocks noChangeShapeType="1"/>
            </p:cNvSpPr>
            <p:nvPr/>
          </p:nvSpPr>
          <p:spPr bwMode="auto">
            <a:xfrm>
              <a:off x="657" y="773"/>
              <a:ext cx="499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Line 228"/>
            <p:cNvSpPr>
              <a:spLocks noChangeShapeType="1"/>
            </p:cNvSpPr>
            <p:nvPr/>
          </p:nvSpPr>
          <p:spPr bwMode="auto">
            <a:xfrm>
              <a:off x="657" y="709"/>
              <a:ext cx="499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2" name="Rectangle 229"/>
          <p:cNvSpPr>
            <a:spLocks noChangeArrowheads="1"/>
          </p:cNvSpPr>
          <p:nvPr/>
        </p:nvSpPr>
        <p:spPr bwMode="auto">
          <a:xfrm>
            <a:off x="1370035" y="1117584"/>
            <a:ext cx="5302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= </a:t>
            </a:r>
            <a:endParaRPr lang="en-GB" sz="240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43" name="Group 359"/>
          <p:cNvGrpSpPr>
            <a:grpSpLocks/>
          </p:cNvGrpSpPr>
          <p:nvPr/>
        </p:nvGrpSpPr>
        <p:grpSpPr bwMode="auto">
          <a:xfrm>
            <a:off x="3971925" y="746109"/>
            <a:ext cx="852488" cy="341312"/>
            <a:chOff x="2366" y="845"/>
            <a:chExt cx="537" cy="215"/>
          </a:xfrm>
        </p:grpSpPr>
        <p:sp>
          <p:nvSpPr>
            <p:cNvPr id="44" name="Line 274"/>
            <p:cNvSpPr>
              <a:spLocks noChangeShapeType="1"/>
            </p:cNvSpPr>
            <p:nvPr/>
          </p:nvSpPr>
          <p:spPr bwMode="auto">
            <a:xfrm>
              <a:off x="2721" y="957"/>
              <a:ext cx="18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" name="AutoShape 269"/>
            <p:cNvSpPr>
              <a:spLocks noChangeArrowheads="1"/>
            </p:cNvSpPr>
            <p:nvPr/>
          </p:nvSpPr>
          <p:spPr bwMode="auto">
            <a:xfrm rot="10800000">
              <a:off x="2540" y="845"/>
              <a:ext cx="145" cy="215"/>
            </a:xfrm>
            <a:prstGeom prst="moon">
              <a:avLst>
                <a:gd name="adj" fmla="val 875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" name="Oval 270"/>
            <p:cNvSpPr>
              <a:spLocks noChangeAspect="1" noChangeArrowheads="1"/>
            </p:cNvSpPr>
            <p:nvPr/>
          </p:nvSpPr>
          <p:spPr bwMode="auto">
            <a:xfrm>
              <a:off x="2692" y="929"/>
              <a:ext cx="54" cy="54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47" name="Oval 271"/>
            <p:cNvSpPr>
              <a:spLocks noChangeAspect="1" noChangeArrowheads="1"/>
            </p:cNvSpPr>
            <p:nvPr/>
          </p:nvSpPr>
          <p:spPr bwMode="auto">
            <a:xfrm>
              <a:off x="2755" y="930"/>
              <a:ext cx="54" cy="54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48" name="Line 272"/>
            <p:cNvSpPr>
              <a:spLocks noChangeShapeType="1"/>
            </p:cNvSpPr>
            <p:nvPr/>
          </p:nvSpPr>
          <p:spPr bwMode="auto">
            <a:xfrm>
              <a:off x="2372" y="890"/>
              <a:ext cx="18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9" name="Line 273"/>
            <p:cNvSpPr>
              <a:spLocks noChangeShapeType="1"/>
            </p:cNvSpPr>
            <p:nvPr/>
          </p:nvSpPr>
          <p:spPr bwMode="auto">
            <a:xfrm>
              <a:off x="2366" y="1026"/>
              <a:ext cx="18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0" name="Text Box 275"/>
          <p:cNvSpPr txBox="1">
            <a:spLocks noChangeArrowheads="1"/>
          </p:cNvSpPr>
          <p:nvPr/>
        </p:nvSpPr>
        <p:spPr bwMode="auto">
          <a:xfrm>
            <a:off x="4895850" y="769921"/>
            <a:ext cx="431800" cy="366713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b="1"/>
              <a:t>=</a:t>
            </a:r>
            <a:endParaRPr lang="fr-FR" b="1"/>
          </a:p>
        </p:txBody>
      </p:sp>
      <p:grpSp>
        <p:nvGrpSpPr>
          <p:cNvPr id="51" name="Group 360"/>
          <p:cNvGrpSpPr>
            <a:grpSpLocks/>
          </p:cNvGrpSpPr>
          <p:nvPr/>
        </p:nvGrpSpPr>
        <p:grpSpPr bwMode="auto">
          <a:xfrm>
            <a:off x="5246684" y="774684"/>
            <a:ext cx="730250" cy="341312"/>
            <a:chOff x="3169" y="863"/>
            <a:chExt cx="460" cy="215"/>
          </a:xfrm>
        </p:grpSpPr>
        <p:sp>
          <p:nvSpPr>
            <p:cNvPr id="52" name="Line 276"/>
            <p:cNvSpPr>
              <a:spLocks noChangeShapeType="1"/>
            </p:cNvSpPr>
            <p:nvPr/>
          </p:nvSpPr>
          <p:spPr bwMode="auto">
            <a:xfrm>
              <a:off x="3447" y="975"/>
              <a:ext cx="18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" name="AutoShape 277"/>
            <p:cNvSpPr>
              <a:spLocks noChangeArrowheads="1"/>
            </p:cNvSpPr>
            <p:nvPr/>
          </p:nvSpPr>
          <p:spPr bwMode="auto">
            <a:xfrm rot="10800000">
              <a:off x="3341" y="863"/>
              <a:ext cx="145" cy="215"/>
            </a:xfrm>
            <a:prstGeom prst="moon">
              <a:avLst>
                <a:gd name="adj" fmla="val 875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4" name="Line 280"/>
            <p:cNvSpPr>
              <a:spLocks noChangeShapeType="1"/>
            </p:cNvSpPr>
            <p:nvPr/>
          </p:nvSpPr>
          <p:spPr bwMode="auto">
            <a:xfrm>
              <a:off x="3170" y="908"/>
              <a:ext cx="18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" name="Line 281"/>
            <p:cNvSpPr>
              <a:spLocks noChangeShapeType="1"/>
            </p:cNvSpPr>
            <p:nvPr/>
          </p:nvSpPr>
          <p:spPr bwMode="auto">
            <a:xfrm>
              <a:off x="3169" y="1044"/>
              <a:ext cx="18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6" name="Group 361"/>
          <p:cNvGrpSpPr>
            <a:grpSpLocks/>
          </p:cNvGrpSpPr>
          <p:nvPr/>
        </p:nvGrpSpPr>
        <p:grpSpPr bwMode="auto">
          <a:xfrm>
            <a:off x="6480175" y="385746"/>
            <a:ext cx="1476375" cy="1122363"/>
            <a:chOff x="3946" y="618"/>
            <a:chExt cx="930" cy="707"/>
          </a:xfrm>
        </p:grpSpPr>
        <p:sp>
          <p:nvSpPr>
            <p:cNvPr id="57" name="Line 283"/>
            <p:cNvSpPr>
              <a:spLocks noChangeShapeType="1"/>
            </p:cNvSpPr>
            <p:nvPr/>
          </p:nvSpPr>
          <p:spPr bwMode="auto">
            <a:xfrm>
              <a:off x="3955" y="1263"/>
              <a:ext cx="49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58" name="Group 284"/>
            <p:cNvGrpSpPr>
              <a:grpSpLocks/>
            </p:cNvGrpSpPr>
            <p:nvPr/>
          </p:nvGrpSpPr>
          <p:grpSpPr bwMode="auto">
            <a:xfrm rot="-5400000">
              <a:off x="4144" y="1175"/>
              <a:ext cx="131" cy="173"/>
              <a:chOff x="895" y="976"/>
              <a:chExt cx="131" cy="173"/>
            </a:xfrm>
          </p:grpSpPr>
          <p:sp>
            <p:nvSpPr>
              <p:cNvPr id="70" name="AutoShape 285"/>
              <p:cNvSpPr>
                <a:spLocks noChangeAspect="1" noChangeArrowheads="1"/>
              </p:cNvSpPr>
              <p:nvPr/>
            </p:nvSpPr>
            <p:spPr bwMode="auto">
              <a:xfrm rot="10800000">
                <a:off x="895" y="976"/>
                <a:ext cx="131" cy="114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Oval 286"/>
              <p:cNvSpPr>
                <a:spLocks noChangeAspect="1" noChangeArrowheads="1"/>
              </p:cNvSpPr>
              <p:nvPr/>
            </p:nvSpPr>
            <p:spPr bwMode="auto">
              <a:xfrm>
                <a:off x="931" y="1092"/>
                <a:ext cx="57" cy="57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9" name="Line 287"/>
            <p:cNvSpPr>
              <a:spLocks noChangeShapeType="1"/>
            </p:cNvSpPr>
            <p:nvPr/>
          </p:nvSpPr>
          <p:spPr bwMode="auto">
            <a:xfrm>
              <a:off x="3946" y="687"/>
              <a:ext cx="49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60" name="Group 288"/>
            <p:cNvGrpSpPr>
              <a:grpSpLocks/>
            </p:cNvGrpSpPr>
            <p:nvPr/>
          </p:nvGrpSpPr>
          <p:grpSpPr bwMode="auto">
            <a:xfrm rot="-5400000">
              <a:off x="4135" y="599"/>
              <a:ext cx="131" cy="173"/>
              <a:chOff x="895" y="976"/>
              <a:chExt cx="131" cy="173"/>
            </a:xfrm>
          </p:grpSpPr>
          <p:sp>
            <p:nvSpPr>
              <p:cNvPr id="68" name="AutoShape 289"/>
              <p:cNvSpPr>
                <a:spLocks noChangeAspect="1" noChangeArrowheads="1"/>
              </p:cNvSpPr>
              <p:nvPr/>
            </p:nvSpPr>
            <p:spPr bwMode="auto">
              <a:xfrm rot="10800000">
                <a:off x="895" y="976"/>
                <a:ext cx="131" cy="114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9" name="Oval 290"/>
              <p:cNvSpPr>
                <a:spLocks noChangeAspect="1" noChangeArrowheads="1"/>
              </p:cNvSpPr>
              <p:nvPr/>
            </p:nvSpPr>
            <p:spPr bwMode="auto">
              <a:xfrm>
                <a:off x="931" y="1092"/>
                <a:ext cx="57" cy="57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" name="Line 291"/>
            <p:cNvSpPr>
              <a:spLocks noChangeShapeType="1"/>
            </p:cNvSpPr>
            <p:nvPr/>
          </p:nvSpPr>
          <p:spPr bwMode="auto">
            <a:xfrm>
              <a:off x="4445" y="685"/>
              <a:ext cx="0" cy="22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2" name="Line 292"/>
            <p:cNvSpPr>
              <a:spLocks noChangeShapeType="1"/>
            </p:cNvSpPr>
            <p:nvPr/>
          </p:nvSpPr>
          <p:spPr bwMode="auto">
            <a:xfrm>
              <a:off x="4451" y="1039"/>
              <a:ext cx="0" cy="22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3" name="Line 293"/>
            <p:cNvSpPr>
              <a:spLocks noChangeShapeType="1"/>
            </p:cNvSpPr>
            <p:nvPr/>
          </p:nvSpPr>
          <p:spPr bwMode="auto">
            <a:xfrm>
              <a:off x="4439" y="915"/>
              <a:ext cx="1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4" name="Line 294"/>
            <p:cNvSpPr>
              <a:spLocks noChangeShapeType="1"/>
            </p:cNvSpPr>
            <p:nvPr/>
          </p:nvSpPr>
          <p:spPr bwMode="auto">
            <a:xfrm>
              <a:off x="4445" y="1033"/>
              <a:ext cx="1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5" name="Line 295"/>
            <p:cNvSpPr>
              <a:spLocks noChangeShapeType="1"/>
            </p:cNvSpPr>
            <p:nvPr/>
          </p:nvSpPr>
          <p:spPr bwMode="auto">
            <a:xfrm>
              <a:off x="4672" y="975"/>
              <a:ext cx="20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6" name="AutoShape 296"/>
            <p:cNvSpPr>
              <a:spLocks noChangeAspect="1" noChangeArrowheads="1"/>
            </p:cNvSpPr>
            <p:nvPr/>
          </p:nvSpPr>
          <p:spPr bwMode="auto">
            <a:xfrm>
              <a:off x="4599" y="891"/>
              <a:ext cx="140" cy="168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7" name="Oval 303"/>
            <p:cNvSpPr>
              <a:spLocks noChangeAspect="1" noChangeArrowheads="1"/>
            </p:cNvSpPr>
            <p:nvPr/>
          </p:nvSpPr>
          <p:spPr bwMode="auto">
            <a:xfrm>
              <a:off x="4741" y="948"/>
              <a:ext cx="54" cy="54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72" name="Text Box 305"/>
          <p:cNvSpPr txBox="1">
            <a:spLocks noChangeArrowheads="1"/>
          </p:cNvSpPr>
          <p:nvPr/>
        </p:nvSpPr>
        <p:spPr bwMode="auto">
          <a:xfrm>
            <a:off x="6191250" y="765159"/>
            <a:ext cx="431800" cy="366712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b="1"/>
              <a:t>=</a:t>
            </a:r>
            <a:endParaRPr lang="fr-FR" b="1"/>
          </a:p>
        </p:txBody>
      </p:sp>
      <p:grpSp>
        <p:nvGrpSpPr>
          <p:cNvPr id="73" name="Group 362"/>
          <p:cNvGrpSpPr>
            <a:grpSpLocks/>
          </p:cNvGrpSpPr>
          <p:nvPr/>
        </p:nvGrpSpPr>
        <p:grpSpPr bwMode="auto">
          <a:xfrm>
            <a:off x="527074" y="1998656"/>
            <a:ext cx="1338262" cy="469900"/>
            <a:chOff x="249" y="2641"/>
            <a:chExt cx="843" cy="296"/>
          </a:xfrm>
          <a:noFill/>
        </p:grpSpPr>
        <p:sp>
          <p:nvSpPr>
            <p:cNvPr id="74" name="Rectangle 363"/>
            <p:cNvSpPr>
              <a:spLocks noChangeArrowheads="1"/>
            </p:cNvSpPr>
            <p:nvPr/>
          </p:nvSpPr>
          <p:spPr bwMode="auto">
            <a:xfrm>
              <a:off x="758" y="2649"/>
              <a:ext cx="334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r>
                <a:rPr lang="en-GB" sz="2400" b="1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= </a:t>
              </a:r>
              <a:endParaRPr lang="en-GB" sz="2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75" name="Group 364"/>
            <p:cNvGrpSpPr>
              <a:grpSpLocks/>
            </p:cNvGrpSpPr>
            <p:nvPr/>
          </p:nvGrpSpPr>
          <p:grpSpPr bwMode="auto">
            <a:xfrm>
              <a:off x="249" y="2641"/>
              <a:ext cx="635" cy="288"/>
              <a:chOff x="249" y="2641"/>
              <a:chExt cx="635" cy="288"/>
            </a:xfrm>
            <a:grpFill/>
          </p:grpSpPr>
          <p:sp>
            <p:nvSpPr>
              <p:cNvPr id="76" name="Text Box 365"/>
              <p:cNvSpPr txBox="1">
                <a:spLocks noChangeArrowheads="1"/>
              </p:cNvSpPr>
              <p:nvPr/>
            </p:nvSpPr>
            <p:spPr bwMode="auto">
              <a:xfrm>
                <a:off x="249" y="2641"/>
                <a:ext cx="635" cy="288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2400" b="1">
                    <a:solidFill>
                      <a:schemeClr val="tx1"/>
                    </a:solidFill>
                  </a:rPr>
                  <a:t>a  .  b </a:t>
                </a:r>
              </a:p>
            </p:txBody>
          </p:sp>
          <p:sp>
            <p:nvSpPr>
              <p:cNvPr id="77" name="Line 366"/>
              <p:cNvSpPr>
                <a:spLocks noChangeShapeType="1"/>
              </p:cNvSpPr>
              <p:nvPr/>
            </p:nvSpPr>
            <p:spPr bwMode="auto">
              <a:xfrm>
                <a:off x="294" y="2687"/>
                <a:ext cx="49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8" name="Line 367"/>
              <p:cNvSpPr>
                <a:spLocks noChangeShapeType="1"/>
              </p:cNvSpPr>
              <p:nvPr/>
            </p:nvSpPr>
            <p:spPr bwMode="auto">
              <a:xfrm>
                <a:off x="295" y="2644"/>
                <a:ext cx="49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79" name="Group 368"/>
          <p:cNvGrpSpPr>
            <a:grpSpLocks/>
          </p:cNvGrpSpPr>
          <p:nvPr/>
        </p:nvGrpSpPr>
        <p:grpSpPr bwMode="auto">
          <a:xfrm>
            <a:off x="1825980" y="2728911"/>
            <a:ext cx="1122363" cy="485775"/>
            <a:chOff x="957" y="2623"/>
            <a:chExt cx="707" cy="306"/>
          </a:xfrm>
          <a:noFill/>
        </p:grpSpPr>
        <p:sp>
          <p:nvSpPr>
            <p:cNvPr id="80" name="Text Box 369"/>
            <p:cNvSpPr txBox="1">
              <a:spLocks noChangeArrowheads="1"/>
            </p:cNvSpPr>
            <p:nvPr/>
          </p:nvSpPr>
          <p:spPr bwMode="auto">
            <a:xfrm>
              <a:off x="957" y="2624"/>
              <a:ext cx="362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81" name="Line 370"/>
            <p:cNvSpPr>
              <a:spLocks noChangeShapeType="1"/>
            </p:cNvSpPr>
            <p:nvPr/>
          </p:nvSpPr>
          <p:spPr bwMode="auto">
            <a:xfrm>
              <a:off x="1011" y="2687"/>
              <a:ext cx="1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2" name="Text Box 371"/>
            <p:cNvSpPr txBox="1">
              <a:spLocks noChangeArrowheads="1"/>
            </p:cNvSpPr>
            <p:nvPr/>
          </p:nvSpPr>
          <p:spPr bwMode="auto">
            <a:xfrm>
              <a:off x="1148" y="2641"/>
              <a:ext cx="362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>
                  <a:solidFill>
                    <a:schemeClr val="tx1"/>
                  </a:solidFill>
                </a:rPr>
                <a:t>+  </a:t>
              </a:r>
            </a:p>
          </p:txBody>
        </p:sp>
        <p:sp>
          <p:nvSpPr>
            <p:cNvPr id="83" name="Text Box 372"/>
            <p:cNvSpPr txBox="1">
              <a:spLocks noChangeArrowheads="1"/>
            </p:cNvSpPr>
            <p:nvPr/>
          </p:nvSpPr>
          <p:spPr bwMode="auto">
            <a:xfrm>
              <a:off x="1302" y="2623"/>
              <a:ext cx="362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>
                  <a:solidFill>
                    <a:schemeClr val="tx1"/>
                  </a:solidFill>
                </a:rPr>
                <a:t> b</a:t>
              </a:r>
            </a:p>
          </p:txBody>
        </p:sp>
        <p:sp>
          <p:nvSpPr>
            <p:cNvPr id="84" name="Line 373"/>
            <p:cNvSpPr>
              <a:spLocks noChangeShapeType="1"/>
            </p:cNvSpPr>
            <p:nvPr/>
          </p:nvSpPr>
          <p:spPr bwMode="auto">
            <a:xfrm>
              <a:off x="1401" y="2668"/>
              <a:ext cx="1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5" name="Line 374"/>
            <p:cNvSpPr>
              <a:spLocks noChangeShapeType="1"/>
            </p:cNvSpPr>
            <p:nvPr/>
          </p:nvSpPr>
          <p:spPr bwMode="auto">
            <a:xfrm>
              <a:off x="983" y="2629"/>
              <a:ext cx="5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6" name="Group 375"/>
          <p:cNvGrpSpPr>
            <a:grpSpLocks/>
          </p:cNvGrpSpPr>
          <p:nvPr/>
        </p:nvGrpSpPr>
        <p:grpSpPr bwMode="auto">
          <a:xfrm>
            <a:off x="1771674" y="1957381"/>
            <a:ext cx="1008062" cy="463550"/>
            <a:chOff x="249" y="2637"/>
            <a:chExt cx="635" cy="292"/>
          </a:xfrm>
          <a:noFill/>
        </p:grpSpPr>
        <p:sp>
          <p:nvSpPr>
            <p:cNvPr id="87" name="Text Box 376"/>
            <p:cNvSpPr txBox="1">
              <a:spLocks noChangeArrowheads="1"/>
            </p:cNvSpPr>
            <p:nvPr/>
          </p:nvSpPr>
          <p:spPr bwMode="auto">
            <a:xfrm>
              <a:off x="249" y="2641"/>
              <a:ext cx="635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>
                  <a:solidFill>
                    <a:schemeClr val="tx1"/>
                  </a:solidFill>
                </a:rPr>
                <a:t>a  .  b </a:t>
              </a:r>
            </a:p>
          </p:txBody>
        </p:sp>
        <p:sp>
          <p:nvSpPr>
            <p:cNvPr id="88" name="Line 377"/>
            <p:cNvSpPr>
              <a:spLocks noChangeShapeType="1"/>
            </p:cNvSpPr>
            <p:nvPr/>
          </p:nvSpPr>
          <p:spPr bwMode="auto">
            <a:xfrm>
              <a:off x="294" y="2687"/>
              <a:ext cx="499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Line 378"/>
            <p:cNvSpPr>
              <a:spLocks noChangeShapeType="1"/>
            </p:cNvSpPr>
            <p:nvPr/>
          </p:nvSpPr>
          <p:spPr bwMode="auto">
            <a:xfrm>
              <a:off x="295" y="2637"/>
              <a:ext cx="499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0" name="Rectangle 379"/>
          <p:cNvSpPr>
            <a:spLocks noChangeArrowheads="1"/>
          </p:cNvSpPr>
          <p:nvPr/>
        </p:nvSpPr>
        <p:spPr bwMode="auto">
          <a:xfrm>
            <a:off x="1349730" y="2722556"/>
            <a:ext cx="5302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= </a:t>
            </a:r>
            <a:endParaRPr lang="en-GB" sz="2400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91" name="Group 380"/>
          <p:cNvGrpSpPr>
            <a:grpSpLocks/>
          </p:cNvGrpSpPr>
          <p:nvPr/>
        </p:nvGrpSpPr>
        <p:grpSpPr bwMode="auto">
          <a:xfrm>
            <a:off x="3779861" y="2319331"/>
            <a:ext cx="830263" cy="266700"/>
            <a:chOff x="2085" y="2931"/>
            <a:chExt cx="523" cy="168"/>
          </a:xfrm>
        </p:grpSpPr>
        <p:sp>
          <p:nvSpPr>
            <p:cNvPr id="92" name="Line 381"/>
            <p:cNvSpPr>
              <a:spLocks noChangeShapeType="1"/>
            </p:cNvSpPr>
            <p:nvPr/>
          </p:nvSpPr>
          <p:spPr bwMode="auto">
            <a:xfrm>
              <a:off x="2085" y="2955"/>
              <a:ext cx="1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3" name="Line 382"/>
            <p:cNvSpPr>
              <a:spLocks noChangeShapeType="1"/>
            </p:cNvSpPr>
            <p:nvPr/>
          </p:nvSpPr>
          <p:spPr bwMode="auto">
            <a:xfrm>
              <a:off x="2091" y="3073"/>
              <a:ext cx="1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4" name="Line 383"/>
            <p:cNvSpPr>
              <a:spLocks noChangeShapeType="1"/>
            </p:cNvSpPr>
            <p:nvPr/>
          </p:nvSpPr>
          <p:spPr bwMode="auto">
            <a:xfrm>
              <a:off x="2404" y="3015"/>
              <a:ext cx="20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5" name="AutoShape 384"/>
            <p:cNvSpPr>
              <a:spLocks noChangeAspect="1" noChangeArrowheads="1"/>
            </p:cNvSpPr>
            <p:nvPr/>
          </p:nvSpPr>
          <p:spPr bwMode="auto">
            <a:xfrm>
              <a:off x="2245" y="2931"/>
              <a:ext cx="140" cy="168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" name="Oval 385"/>
            <p:cNvSpPr>
              <a:spLocks noChangeAspect="1" noChangeArrowheads="1"/>
            </p:cNvSpPr>
            <p:nvPr/>
          </p:nvSpPr>
          <p:spPr bwMode="auto">
            <a:xfrm>
              <a:off x="2396" y="2988"/>
              <a:ext cx="54" cy="54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97" name="Oval 386"/>
            <p:cNvSpPr>
              <a:spLocks noChangeAspect="1" noChangeArrowheads="1"/>
            </p:cNvSpPr>
            <p:nvPr/>
          </p:nvSpPr>
          <p:spPr bwMode="auto">
            <a:xfrm>
              <a:off x="2461" y="2988"/>
              <a:ext cx="54" cy="54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98" name="Group 387"/>
          <p:cNvGrpSpPr>
            <a:grpSpLocks/>
          </p:cNvGrpSpPr>
          <p:nvPr/>
        </p:nvGrpSpPr>
        <p:grpSpPr bwMode="auto">
          <a:xfrm>
            <a:off x="5148286" y="2319331"/>
            <a:ext cx="722313" cy="266700"/>
            <a:chOff x="2947" y="2931"/>
            <a:chExt cx="455" cy="168"/>
          </a:xfrm>
        </p:grpSpPr>
        <p:sp>
          <p:nvSpPr>
            <p:cNvPr id="99" name="Line 388"/>
            <p:cNvSpPr>
              <a:spLocks noChangeShapeType="1"/>
            </p:cNvSpPr>
            <p:nvPr/>
          </p:nvSpPr>
          <p:spPr bwMode="auto">
            <a:xfrm>
              <a:off x="2947" y="2955"/>
              <a:ext cx="1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0" name="Line 389"/>
            <p:cNvSpPr>
              <a:spLocks noChangeShapeType="1"/>
            </p:cNvSpPr>
            <p:nvPr/>
          </p:nvSpPr>
          <p:spPr bwMode="auto">
            <a:xfrm>
              <a:off x="2953" y="3073"/>
              <a:ext cx="1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1" name="Line 390"/>
            <p:cNvSpPr>
              <a:spLocks noChangeShapeType="1"/>
            </p:cNvSpPr>
            <p:nvPr/>
          </p:nvSpPr>
          <p:spPr bwMode="auto">
            <a:xfrm>
              <a:off x="3198" y="3015"/>
              <a:ext cx="20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2" name="AutoShape 391"/>
            <p:cNvSpPr>
              <a:spLocks noChangeAspect="1" noChangeArrowheads="1"/>
            </p:cNvSpPr>
            <p:nvPr/>
          </p:nvSpPr>
          <p:spPr bwMode="auto">
            <a:xfrm>
              <a:off x="3107" y="2931"/>
              <a:ext cx="140" cy="168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03" name="Text Box 392"/>
          <p:cNvSpPr txBox="1">
            <a:spLocks noChangeArrowheads="1"/>
          </p:cNvSpPr>
          <p:nvPr/>
        </p:nvSpPr>
        <p:spPr bwMode="auto">
          <a:xfrm>
            <a:off x="4657749" y="2247894"/>
            <a:ext cx="331787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fr-CA" sz="2000" dirty="0">
                <a:solidFill>
                  <a:srgbClr val="000000"/>
                </a:solidFill>
              </a:rPr>
              <a:t>=</a:t>
            </a:r>
          </a:p>
        </p:txBody>
      </p:sp>
      <p:sp>
        <p:nvSpPr>
          <p:cNvPr id="104" name="Text Box 393"/>
          <p:cNvSpPr txBox="1">
            <a:spLocks noChangeArrowheads="1"/>
          </p:cNvSpPr>
          <p:nvPr/>
        </p:nvSpPr>
        <p:spPr bwMode="auto">
          <a:xfrm>
            <a:off x="6164286" y="2265356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b="1"/>
              <a:t>=</a:t>
            </a:r>
            <a:endParaRPr lang="fr-FR" b="1"/>
          </a:p>
        </p:txBody>
      </p:sp>
      <p:grpSp>
        <p:nvGrpSpPr>
          <p:cNvPr id="105" name="Group 394"/>
          <p:cNvGrpSpPr>
            <a:grpSpLocks/>
          </p:cNvGrpSpPr>
          <p:nvPr/>
        </p:nvGrpSpPr>
        <p:grpSpPr bwMode="auto">
          <a:xfrm>
            <a:off x="6453211" y="1885944"/>
            <a:ext cx="1476375" cy="1122362"/>
            <a:chOff x="3769" y="2658"/>
            <a:chExt cx="930" cy="707"/>
          </a:xfrm>
        </p:grpSpPr>
        <p:sp>
          <p:nvSpPr>
            <p:cNvPr id="106" name="Line 395"/>
            <p:cNvSpPr>
              <a:spLocks noChangeShapeType="1"/>
            </p:cNvSpPr>
            <p:nvPr/>
          </p:nvSpPr>
          <p:spPr bwMode="auto">
            <a:xfrm>
              <a:off x="3778" y="3303"/>
              <a:ext cx="49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07" name="Group 396"/>
            <p:cNvGrpSpPr>
              <a:grpSpLocks/>
            </p:cNvGrpSpPr>
            <p:nvPr/>
          </p:nvGrpSpPr>
          <p:grpSpPr bwMode="auto">
            <a:xfrm rot="-5400000">
              <a:off x="3967" y="3215"/>
              <a:ext cx="131" cy="173"/>
              <a:chOff x="895" y="976"/>
              <a:chExt cx="131" cy="173"/>
            </a:xfrm>
          </p:grpSpPr>
          <p:sp>
            <p:nvSpPr>
              <p:cNvPr id="119" name="AutoShape 397"/>
              <p:cNvSpPr>
                <a:spLocks noChangeAspect="1" noChangeArrowheads="1"/>
              </p:cNvSpPr>
              <p:nvPr/>
            </p:nvSpPr>
            <p:spPr bwMode="auto">
              <a:xfrm rot="10800000">
                <a:off x="895" y="976"/>
                <a:ext cx="131" cy="114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20" name="Oval 398"/>
              <p:cNvSpPr>
                <a:spLocks noChangeAspect="1" noChangeArrowheads="1"/>
              </p:cNvSpPr>
              <p:nvPr/>
            </p:nvSpPr>
            <p:spPr bwMode="auto">
              <a:xfrm>
                <a:off x="931" y="1092"/>
                <a:ext cx="57" cy="57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08" name="Line 399"/>
            <p:cNvSpPr>
              <a:spLocks noChangeShapeType="1"/>
            </p:cNvSpPr>
            <p:nvPr/>
          </p:nvSpPr>
          <p:spPr bwMode="auto">
            <a:xfrm>
              <a:off x="3769" y="2727"/>
              <a:ext cx="49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09" name="Group 400"/>
            <p:cNvGrpSpPr>
              <a:grpSpLocks/>
            </p:cNvGrpSpPr>
            <p:nvPr/>
          </p:nvGrpSpPr>
          <p:grpSpPr bwMode="auto">
            <a:xfrm rot="-5400000">
              <a:off x="3958" y="2639"/>
              <a:ext cx="131" cy="173"/>
              <a:chOff x="895" y="976"/>
              <a:chExt cx="131" cy="173"/>
            </a:xfrm>
          </p:grpSpPr>
          <p:sp>
            <p:nvSpPr>
              <p:cNvPr id="117" name="AutoShape 401"/>
              <p:cNvSpPr>
                <a:spLocks noChangeAspect="1" noChangeArrowheads="1"/>
              </p:cNvSpPr>
              <p:nvPr/>
            </p:nvSpPr>
            <p:spPr bwMode="auto">
              <a:xfrm rot="10800000">
                <a:off x="895" y="976"/>
                <a:ext cx="131" cy="114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18" name="Oval 402"/>
              <p:cNvSpPr>
                <a:spLocks noChangeAspect="1" noChangeArrowheads="1"/>
              </p:cNvSpPr>
              <p:nvPr/>
            </p:nvSpPr>
            <p:spPr bwMode="auto">
              <a:xfrm>
                <a:off x="931" y="1092"/>
                <a:ext cx="57" cy="57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10" name="Line 403"/>
            <p:cNvSpPr>
              <a:spLocks noChangeShapeType="1"/>
            </p:cNvSpPr>
            <p:nvPr/>
          </p:nvSpPr>
          <p:spPr bwMode="auto">
            <a:xfrm>
              <a:off x="4268" y="2725"/>
              <a:ext cx="0" cy="22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1" name="Line 404"/>
            <p:cNvSpPr>
              <a:spLocks noChangeShapeType="1"/>
            </p:cNvSpPr>
            <p:nvPr/>
          </p:nvSpPr>
          <p:spPr bwMode="auto">
            <a:xfrm>
              <a:off x="4274" y="3079"/>
              <a:ext cx="0" cy="22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2" name="Line 405"/>
            <p:cNvSpPr>
              <a:spLocks noChangeShapeType="1"/>
            </p:cNvSpPr>
            <p:nvPr/>
          </p:nvSpPr>
          <p:spPr bwMode="auto">
            <a:xfrm>
              <a:off x="4262" y="2955"/>
              <a:ext cx="1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3" name="Line 406"/>
            <p:cNvSpPr>
              <a:spLocks noChangeShapeType="1"/>
            </p:cNvSpPr>
            <p:nvPr/>
          </p:nvSpPr>
          <p:spPr bwMode="auto">
            <a:xfrm>
              <a:off x="4268" y="3073"/>
              <a:ext cx="1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4" name="Line 407"/>
            <p:cNvSpPr>
              <a:spLocks noChangeShapeType="1"/>
            </p:cNvSpPr>
            <p:nvPr/>
          </p:nvSpPr>
          <p:spPr bwMode="auto">
            <a:xfrm>
              <a:off x="4495" y="3015"/>
              <a:ext cx="20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5" name="Oval 408"/>
            <p:cNvSpPr>
              <a:spLocks noChangeAspect="1" noChangeArrowheads="1"/>
            </p:cNvSpPr>
            <p:nvPr/>
          </p:nvSpPr>
          <p:spPr bwMode="auto">
            <a:xfrm>
              <a:off x="4564" y="2988"/>
              <a:ext cx="54" cy="54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116" name="AutoShape 409"/>
            <p:cNvSpPr>
              <a:spLocks noChangeArrowheads="1"/>
            </p:cNvSpPr>
            <p:nvPr/>
          </p:nvSpPr>
          <p:spPr bwMode="auto">
            <a:xfrm rot="10800000">
              <a:off x="4407" y="2904"/>
              <a:ext cx="145" cy="215"/>
            </a:xfrm>
            <a:prstGeom prst="moon">
              <a:avLst>
                <a:gd name="adj" fmla="val 875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1" name="ZoneTexte 120"/>
          <p:cNvSpPr txBox="1"/>
          <p:nvPr/>
        </p:nvSpPr>
        <p:spPr>
          <a:xfrm>
            <a:off x="7643834" y="142852"/>
            <a:ext cx="1357322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</a:rPr>
              <a:t>بعض الخواص:</a:t>
            </a:r>
            <a:endParaRPr lang="fr-FR" b="1" u="sng" dirty="0">
              <a:solidFill>
                <a:srgbClr val="FF0000"/>
              </a:solidFill>
            </a:endParaRPr>
          </a:p>
        </p:txBody>
      </p:sp>
      <p:sp>
        <p:nvSpPr>
          <p:cNvPr id="122" name="Rectangle 48"/>
          <p:cNvSpPr>
            <a:spLocks noChangeArrowheads="1"/>
          </p:cNvSpPr>
          <p:nvPr/>
        </p:nvSpPr>
        <p:spPr bwMode="auto">
          <a:xfrm>
            <a:off x="5110163" y="3705229"/>
            <a:ext cx="40338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9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استخرج المعادلة المنطقية من جدول الحقيقة :</a:t>
            </a:r>
          </a:p>
        </p:txBody>
      </p:sp>
      <p:graphicFrame>
        <p:nvGraphicFramePr>
          <p:cNvPr id="123" name="Group 283"/>
          <p:cNvGraphicFramePr>
            <a:graphicFrameLocks noGrp="1"/>
          </p:cNvGraphicFramePr>
          <p:nvPr/>
        </p:nvGraphicFramePr>
        <p:xfrm>
          <a:off x="330200" y="3609984"/>
          <a:ext cx="2339975" cy="3017520"/>
        </p:xfrm>
        <a:graphic>
          <a:graphicData uri="http://schemas.openxmlformats.org/drawingml/2006/table">
            <a:tbl>
              <a:tblPr/>
              <a:tblGrid>
                <a:gridCol w="490538"/>
                <a:gridCol w="509587"/>
                <a:gridCol w="490538"/>
                <a:gridCol w="849312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4" name="Rectangle 285"/>
          <p:cNvSpPr>
            <a:spLocks noChangeArrowheads="1"/>
          </p:cNvSpPr>
          <p:nvPr/>
        </p:nvSpPr>
        <p:spPr bwMode="auto">
          <a:xfrm>
            <a:off x="3571875" y="4689484"/>
            <a:ext cx="5334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S =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25" name="Rectangle 286"/>
          <p:cNvSpPr>
            <a:spLocks noChangeArrowheads="1"/>
          </p:cNvSpPr>
          <p:nvPr/>
        </p:nvSpPr>
        <p:spPr bwMode="auto">
          <a:xfrm>
            <a:off x="3989388" y="4699009"/>
            <a:ext cx="7048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a.b.c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26" name="Rectangle 287"/>
          <p:cNvSpPr>
            <a:spLocks noChangeArrowheads="1"/>
          </p:cNvSpPr>
          <p:nvPr/>
        </p:nvSpPr>
        <p:spPr bwMode="auto">
          <a:xfrm>
            <a:off x="4637088" y="4725997"/>
            <a:ext cx="3175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+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27" name="Rectangle 290"/>
          <p:cNvSpPr>
            <a:spLocks noChangeArrowheads="1"/>
          </p:cNvSpPr>
          <p:nvPr/>
        </p:nvSpPr>
        <p:spPr bwMode="auto">
          <a:xfrm>
            <a:off x="1856096" y="4299706"/>
            <a:ext cx="792000" cy="28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b="1" dirty="0">
                <a:solidFill>
                  <a:srgbClr val="000000"/>
                </a:solidFill>
              </a:rPr>
              <a:t>    1</a:t>
            </a:r>
          </a:p>
        </p:txBody>
      </p:sp>
      <p:sp>
        <p:nvSpPr>
          <p:cNvPr id="128" name="Rectangle 291"/>
          <p:cNvSpPr>
            <a:spLocks noChangeArrowheads="1"/>
          </p:cNvSpPr>
          <p:nvPr/>
        </p:nvSpPr>
        <p:spPr bwMode="auto">
          <a:xfrm>
            <a:off x="1836115" y="4638809"/>
            <a:ext cx="828000" cy="28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b="1" dirty="0">
                <a:solidFill>
                  <a:srgbClr val="000000"/>
                </a:solidFill>
              </a:rPr>
              <a:t>    1</a:t>
            </a:r>
          </a:p>
        </p:txBody>
      </p:sp>
      <p:sp>
        <p:nvSpPr>
          <p:cNvPr id="129" name="Rectangle 292"/>
          <p:cNvSpPr>
            <a:spLocks noChangeArrowheads="1"/>
          </p:cNvSpPr>
          <p:nvPr/>
        </p:nvSpPr>
        <p:spPr bwMode="auto">
          <a:xfrm>
            <a:off x="1842247" y="5653003"/>
            <a:ext cx="792000" cy="28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b="1">
                <a:solidFill>
                  <a:srgbClr val="000000"/>
                </a:solidFill>
              </a:rPr>
              <a:t>    1</a:t>
            </a:r>
          </a:p>
        </p:txBody>
      </p:sp>
      <p:sp>
        <p:nvSpPr>
          <p:cNvPr id="130" name="Rectangle 293"/>
          <p:cNvSpPr>
            <a:spLocks noChangeArrowheads="1"/>
          </p:cNvSpPr>
          <p:nvPr/>
        </p:nvSpPr>
        <p:spPr bwMode="auto">
          <a:xfrm>
            <a:off x="1855694" y="6297622"/>
            <a:ext cx="792000" cy="28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b="1">
                <a:solidFill>
                  <a:srgbClr val="000000"/>
                </a:solidFill>
              </a:rPr>
              <a:t>    1</a:t>
            </a:r>
          </a:p>
        </p:txBody>
      </p:sp>
      <p:sp>
        <p:nvSpPr>
          <p:cNvPr id="131" name="Rectangle 294"/>
          <p:cNvSpPr>
            <a:spLocks noChangeArrowheads="1"/>
          </p:cNvSpPr>
          <p:nvPr/>
        </p:nvSpPr>
        <p:spPr bwMode="auto">
          <a:xfrm>
            <a:off x="339725" y="4281497"/>
            <a:ext cx="1465263" cy="323850"/>
          </a:xfrm>
          <a:prstGeom prst="rect">
            <a:avLst/>
          </a:prstGeom>
          <a:solidFill>
            <a:schemeClr val="bg1">
              <a:alpha val="27843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32" name="Line 295"/>
          <p:cNvSpPr>
            <a:spLocks noChangeShapeType="1"/>
          </p:cNvSpPr>
          <p:nvPr/>
        </p:nvSpPr>
        <p:spPr bwMode="auto">
          <a:xfrm>
            <a:off x="4271963" y="4756159"/>
            <a:ext cx="1254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3" name="Line 296"/>
          <p:cNvSpPr>
            <a:spLocks noChangeShapeType="1"/>
          </p:cNvSpPr>
          <p:nvPr/>
        </p:nvSpPr>
        <p:spPr bwMode="auto">
          <a:xfrm>
            <a:off x="4478338" y="4752984"/>
            <a:ext cx="1254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4" name="Rectangle 297"/>
          <p:cNvSpPr>
            <a:spLocks noChangeArrowheads="1"/>
          </p:cNvSpPr>
          <p:nvPr/>
        </p:nvSpPr>
        <p:spPr bwMode="auto">
          <a:xfrm>
            <a:off x="339725" y="4621222"/>
            <a:ext cx="1465263" cy="323850"/>
          </a:xfrm>
          <a:prstGeom prst="rect">
            <a:avLst/>
          </a:prstGeom>
          <a:solidFill>
            <a:schemeClr val="bg1">
              <a:alpha val="27843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35" name="Rectangle 298"/>
          <p:cNvSpPr>
            <a:spLocks noChangeArrowheads="1"/>
          </p:cNvSpPr>
          <p:nvPr/>
        </p:nvSpPr>
        <p:spPr bwMode="auto">
          <a:xfrm>
            <a:off x="339725" y="5624522"/>
            <a:ext cx="1465263" cy="323850"/>
          </a:xfrm>
          <a:prstGeom prst="rect">
            <a:avLst/>
          </a:prstGeom>
          <a:solidFill>
            <a:schemeClr val="bg1">
              <a:alpha val="27843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36" name="Rectangle 299"/>
          <p:cNvSpPr>
            <a:spLocks noChangeArrowheads="1"/>
          </p:cNvSpPr>
          <p:nvPr/>
        </p:nvSpPr>
        <p:spPr bwMode="auto">
          <a:xfrm>
            <a:off x="339725" y="6291272"/>
            <a:ext cx="1465263" cy="323850"/>
          </a:xfrm>
          <a:prstGeom prst="rect">
            <a:avLst/>
          </a:prstGeom>
          <a:solidFill>
            <a:schemeClr val="bg1">
              <a:alpha val="27843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37" name="Rectangle 301"/>
          <p:cNvSpPr>
            <a:spLocks noChangeArrowheads="1"/>
          </p:cNvSpPr>
          <p:nvPr/>
        </p:nvSpPr>
        <p:spPr bwMode="auto">
          <a:xfrm>
            <a:off x="4883150" y="4694247"/>
            <a:ext cx="7048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a.b.c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38" name="Line 302"/>
          <p:cNvSpPr>
            <a:spLocks noChangeShapeType="1"/>
          </p:cNvSpPr>
          <p:nvPr/>
        </p:nvSpPr>
        <p:spPr bwMode="auto">
          <a:xfrm>
            <a:off x="4975225" y="4751397"/>
            <a:ext cx="1254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9" name="Line 303"/>
          <p:cNvSpPr>
            <a:spLocks noChangeShapeType="1"/>
          </p:cNvSpPr>
          <p:nvPr/>
        </p:nvSpPr>
        <p:spPr bwMode="auto">
          <a:xfrm>
            <a:off x="5156200" y="4748222"/>
            <a:ext cx="1254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0" name="Rectangle 305"/>
          <p:cNvSpPr>
            <a:spLocks noChangeArrowheads="1"/>
          </p:cNvSpPr>
          <p:nvPr/>
        </p:nvSpPr>
        <p:spPr bwMode="auto">
          <a:xfrm>
            <a:off x="5514975" y="4714884"/>
            <a:ext cx="3175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+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41" name="Rectangle 306"/>
          <p:cNvSpPr>
            <a:spLocks noChangeArrowheads="1"/>
          </p:cNvSpPr>
          <p:nvPr/>
        </p:nvSpPr>
        <p:spPr bwMode="auto">
          <a:xfrm>
            <a:off x="5802313" y="4697422"/>
            <a:ext cx="7048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a.b.c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42" name="Line 307"/>
          <p:cNvSpPr>
            <a:spLocks noChangeShapeType="1"/>
          </p:cNvSpPr>
          <p:nvPr/>
        </p:nvSpPr>
        <p:spPr bwMode="auto">
          <a:xfrm>
            <a:off x="6084888" y="4754572"/>
            <a:ext cx="1254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" name="Rectangle 309"/>
          <p:cNvSpPr>
            <a:spLocks noChangeArrowheads="1"/>
          </p:cNvSpPr>
          <p:nvPr/>
        </p:nvSpPr>
        <p:spPr bwMode="auto">
          <a:xfrm>
            <a:off x="6446838" y="4714884"/>
            <a:ext cx="3175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+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144" name="Rectangle 310"/>
          <p:cNvSpPr>
            <a:spLocks noChangeArrowheads="1"/>
          </p:cNvSpPr>
          <p:nvPr/>
        </p:nvSpPr>
        <p:spPr bwMode="auto">
          <a:xfrm>
            <a:off x="6737350" y="4694247"/>
            <a:ext cx="7048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a.b.c</a:t>
            </a:r>
            <a:endParaRPr lang="fr-FR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42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3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64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70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1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9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98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17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2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23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4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50" grpId="0" animBg="1"/>
      <p:bldP spid="72" grpId="0" animBg="1"/>
      <p:bldP spid="90" grpId="0"/>
      <p:bldP spid="103" grpId="0"/>
      <p:bldP spid="104" grpId="0"/>
      <p:bldP spid="122" grpId="0"/>
      <p:bldP spid="124" grpId="0"/>
      <p:bldP spid="125" grpId="0"/>
      <p:bldP spid="126" grpId="0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/>
      <p:bldP spid="138" grpId="0" animBg="1"/>
      <p:bldP spid="139" grpId="0" animBg="1"/>
      <p:bldP spid="140" grpId="0"/>
      <p:bldP spid="141" grpId="0"/>
      <p:bldP spid="142" grpId="0" animBg="1"/>
      <p:bldP spid="143" grpId="0"/>
      <p:bldP spid="14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194425" y="125413"/>
            <a:ext cx="27987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10 ـ تبسيط المعادلات المنطقية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cs typeface="Arabic Transparent" pitchFamily="2" charset="-78"/>
              </a:rPr>
              <a:t> </a:t>
            </a:r>
            <a:endParaRPr lang="en-US">
              <a:cs typeface="Arabic Transparent" pitchFamily="2" charset="-78"/>
            </a:endParaRP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5003800" y="128588"/>
            <a:ext cx="139541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هناك طريقتان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6659563" y="492125"/>
            <a:ext cx="19335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-1 </a:t>
            </a:r>
            <a:r>
              <a:rPr lang="en-US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الطريقة الجبرية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 </a:t>
            </a:r>
            <a:endParaRPr lang="en-US"/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1993900" y="492125"/>
            <a:ext cx="48641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تعتمد هذه الطريقة على خواص جبر بول والعلاقات الأساسية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5940425" y="981075"/>
            <a:ext cx="239871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folHlink"/>
                </a:solidFill>
                <a:ea typeface="Times New Roman" pitchFamily="18" charset="0"/>
                <a:cs typeface="Arabic Transparent" pitchFamily="2" charset="-78"/>
              </a:rPr>
              <a:t>مثال:اختزل المعادلات التالية :</a:t>
            </a:r>
          </a:p>
        </p:txBody>
      </p:sp>
      <p:sp>
        <p:nvSpPr>
          <p:cNvPr id="45070" name="Line 14"/>
          <p:cNvSpPr>
            <a:spLocks noChangeShapeType="1"/>
          </p:cNvSpPr>
          <p:nvPr/>
        </p:nvSpPr>
        <p:spPr bwMode="auto">
          <a:xfrm>
            <a:off x="2359025" y="1706563"/>
            <a:ext cx="130175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5072" name="Rectangle 16"/>
          <p:cNvSpPr>
            <a:spLocks noChangeArrowheads="1"/>
          </p:cNvSpPr>
          <p:nvPr/>
        </p:nvSpPr>
        <p:spPr bwMode="auto">
          <a:xfrm>
            <a:off x="234950" y="1615328"/>
            <a:ext cx="412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S</a:t>
            </a:r>
            <a:r>
              <a:rPr lang="en-GB" b="1" baseline="-30000" dirty="0">
                <a:solidFill>
                  <a:schemeClr val="tx1"/>
                </a:solidFill>
                <a:cs typeface="Times New Roman" pitchFamily="18" charset="0"/>
              </a:rPr>
              <a:t>1 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= a + </a:t>
            </a:r>
            <a:r>
              <a:rPr lang="en-GB" b="1" dirty="0" err="1">
                <a:solidFill>
                  <a:schemeClr val="tx1"/>
                </a:solidFill>
                <a:cs typeface="Times New Roman" pitchFamily="18" charset="0"/>
              </a:rPr>
              <a:t>a.b.c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 + </a:t>
            </a:r>
            <a:r>
              <a:rPr lang="en-GB" b="1" dirty="0" err="1">
                <a:solidFill>
                  <a:schemeClr val="tx1"/>
                </a:solidFill>
                <a:cs typeface="Times New Roman" pitchFamily="18" charset="0"/>
              </a:rPr>
              <a:t>a.b.c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 + </a:t>
            </a:r>
            <a:r>
              <a:rPr lang="en-GB" b="1" dirty="0" err="1">
                <a:solidFill>
                  <a:schemeClr val="tx1"/>
                </a:solidFill>
                <a:cs typeface="Times New Roman" pitchFamily="18" charset="0"/>
              </a:rPr>
              <a:t>a.b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 + </a:t>
            </a:r>
            <a:r>
              <a:rPr lang="en-GB" b="1" dirty="0" err="1">
                <a:solidFill>
                  <a:schemeClr val="tx1"/>
                </a:solidFill>
                <a:cs typeface="Times New Roman" pitchFamily="18" charset="0"/>
              </a:rPr>
              <a:t>a.d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 + </a:t>
            </a:r>
            <a:r>
              <a:rPr lang="en-GB" b="1" dirty="0" err="1">
                <a:solidFill>
                  <a:schemeClr val="tx1"/>
                </a:solidFill>
                <a:cs typeface="Times New Roman" pitchFamily="18" charset="0"/>
              </a:rPr>
              <a:t>a.d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5074" name="Line 18"/>
          <p:cNvSpPr>
            <a:spLocks noChangeShapeType="1"/>
          </p:cNvSpPr>
          <p:nvPr/>
        </p:nvSpPr>
        <p:spPr bwMode="auto">
          <a:xfrm>
            <a:off x="4129088" y="1682750"/>
            <a:ext cx="1301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5079" name="Rectangle 23"/>
          <p:cNvSpPr>
            <a:spLocks noChangeArrowheads="1"/>
          </p:cNvSpPr>
          <p:nvPr/>
        </p:nvSpPr>
        <p:spPr bwMode="auto">
          <a:xfrm>
            <a:off x="200025" y="2091578"/>
            <a:ext cx="41338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= </a:t>
            </a:r>
            <a:r>
              <a:rPr lang="en-GB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a ( 1 + bc +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d</a:t>
            </a:r>
            <a:r>
              <a:rPr lang="en-GB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+ d ) + 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a.</a:t>
            </a:r>
            <a:r>
              <a:rPr lang="en-GB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b ( c + 1 )</a:t>
            </a:r>
            <a:endParaRPr lang="en-GB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5080" name="Line 24"/>
          <p:cNvSpPr>
            <a:spLocks noChangeShapeType="1"/>
          </p:cNvSpPr>
          <p:nvPr/>
        </p:nvSpPr>
        <p:spPr bwMode="auto">
          <a:xfrm>
            <a:off x="3562350" y="2187884"/>
            <a:ext cx="1301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5082" name="Line 26"/>
          <p:cNvSpPr>
            <a:spLocks noChangeShapeType="1"/>
          </p:cNvSpPr>
          <p:nvPr/>
        </p:nvSpPr>
        <p:spPr bwMode="auto">
          <a:xfrm>
            <a:off x="2454275" y="2147888"/>
            <a:ext cx="130175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179388" y="2506663"/>
            <a:ext cx="14795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>
                <a:solidFill>
                  <a:schemeClr val="tx1"/>
                </a:solidFill>
              </a:rPr>
              <a:t>     </a:t>
            </a:r>
            <a:r>
              <a:rPr lang="en-US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=  </a:t>
            </a:r>
            <a:r>
              <a:rPr lang="en-US" b="1">
                <a:solidFill>
                  <a:schemeClr val="tx1"/>
                </a:solidFill>
                <a:cs typeface="Times New Roman" pitchFamily="18" charset="0"/>
              </a:rPr>
              <a:t>a</a:t>
            </a:r>
            <a:r>
              <a:rPr lang="en-US" b="1">
                <a:solidFill>
                  <a:schemeClr val="tx1"/>
                </a:solidFill>
                <a:cs typeface="Arabic Transparent" pitchFamily="2" charset="-78"/>
              </a:rPr>
              <a:t> + </a:t>
            </a:r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a.</a:t>
            </a: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b</a:t>
            </a:r>
            <a:endParaRPr lang="en-US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5086" name="Rectangle 30"/>
          <p:cNvSpPr>
            <a:spLocks noChangeArrowheads="1"/>
          </p:cNvSpPr>
          <p:nvPr/>
        </p:nvSpPr>
        <p:spPr bwMode="auto">
          <a:xfrm>
            <a:off x="250825" y="2940050"/>
            <a:ext cx="12080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S</a:t>
            </a:r>
            <a:r>
              <a:rPr lang="en-GB" b="1" baseline="-30000">
                <a:solidFill>
                  <a:schemeClr val="tx1"/>
                </a:solidFill>
                <a:cs typeface="Times New Roman" pitchFamily="18" charset="0"/>
              </a:rPr>
              <a:t>1</a:t>
            </a:r>
            <a:r>
              <a:rPr lang="en-GB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= </a:t>
            </a: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a</a:t>
            </a:r>
            <a:r>
              <a:rPr lang="en-GB" b="1">
                <a:solidFill>
                  <a:schemeClr val="tx1"/>
                </a:solidFill>
                <a:cs typeface="Arabic Transparent" pitchFamily="2" charset="-78"/>
              </a:rPr>
              <a:t> + </a:t>
            </a: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b</a:t>
            </a:r>
          </a:p>
        </p:txBody>
      </p:sp>
      <p:sp>
        <p:nvSpPr>
          <p:cNvPr id="45087" name="Line 31"/>
          <p:cNvSpPr>
            <a:spLocks noChangeShapeType="1"/>
          </p:cNvSpPr>
          <p:nvPr/>
        </p:nvSpPr>
        <p:spPr bwMode="auto">
          <a:xfrm>
            <a:off x="2280598" y="4233223"/>
            <a:ext cx="1301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5089" name="Rectangle 33"/>
          <p:cNvSpPr>
            <a:spLocks noChangeArrowheads="1"/>
          </p:cNvSpPr>
          <p:nvPr/>
        </p:nvSpPr>
        <p:spPr bwMode="auto">
          <a:xfrm>
            <a:off x="323850" y="4178401"/>
            <a:ext cx="23574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cs typeface="Times New Roman" pitchFamily="18" charset="0"/>
              </a:rPr>
              <a:t>S</a:t>
            </a:r>
            <a:r>
              <a:rPr lang="en-US" b="1" baseline="-30000" dirty="0">
                <a:solidFill>
                  <a:schemeClr val="tx1"/>
                </a:solidFill>
                <a:cs typeface="Times New Roman" pitchFamily="18" charset="0"/>
              </a:rPr>
              <a:t>2</a:t>
            </a:r>
            <a:r>
              <a:rPr lang="en-US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= ( </a:t>
            </a:r>
            <a:r>
              <a:rPr lang="en-US" b="1" dirty="0">
                <a:solidFill>
                  <a:schemeClr val="tx1"/>
                </a:solidFill>
                <a:cs typeface="Times New Roman" pitchFamily="18" charset="0"/>
              </a:rPr>
              <a:t>a</a:t>
            </a:r>
            <a:r>
              <a:rPr lang="en-US" b="1" dirty="0">
                <a:solidFill>
                  <a:schemeClr val="tx1"/>
                </a:solidFill>
                <a:cs typeface="Arabic Transparent" pitchFamily="2" charset="-78"/>
              </a:rPr>
              <a:t> + </a:t>
            </a:r>
            <a:r>
              <a:rPr lang="en-US" b="1" dirty="0">
                <a:solidFill>
                  <a:schemeClr val="tx1"/>
                </a:solidFill>
                <a:cs typeface="Times New Roman" pitchFamily="18" charset="0"/>
              </a:rPr>
              <a:t>b</a:t>
            </a:r>
            <a:r>
              <a:rPr lang="en-US" b="1" dirty="0">
                <a:solidFill>
                  <a:schemeClr val="tx1"/>
                </a:solidFill>
                <a:cs typeface="Arabic Transparent" pitchFamily="2" charset="-78"/>
              </a:rPr>
              <a:t> ) ( 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a</a:t>
            </a:r>
            <a:r>
              <a:rPr lang="en-GB" b="1" dirty="0">
                <a:solidFill>
                  <a:schemeClr val="tx1"/>
                </a:solidFill>
                <a:cs typeface="Arabic Transparent" pitchFamily="2" charset="-78"/>
              </a:rPr>
              <a:t> + 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b</a:t>
            </a:r>
            <a:r>
              <a:rPr lang="en-GB" b="1" dirty="0">
                <a:solidFill>
                  <a:schemeClr val="tx1"/>
                </a:solidFill>
                <a:cs typeface="Arabic Transparent" pitchFamily="2" charset="-78"/>
              </a:rPr>
              <a:t>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5091" name="Rectangle 35"/>
          <p:cNvSpPr>
            <a:spLocks noChangeArrowheads="1"/>
          </p:cNvSpPr>
          <p:nvPr/>
        </p:nvSpPr>
        <p:spPr bwMode="auto">
          <a:xfrm>
            <a:off x="477838" y="4639516"/>
            <a:ext cx="29273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=   </a:t>
            </a:r>
            <a:r>
              <a:rPr lang="en-US" b="1" dirty="0">
                <a:solidFill>
                  <a:schemeClr val="tx1"/>
                </a:solidFill>
                <a:cs typeface="Times New Roman" pitchFamily="18" charset="0"/>
              </a:rPr>
              <a:t>a</a:t>
            </a:r>
            <a:r>
              <a:rPr lang="en-US" b="1" dirty="0">
                <a:solidFill>
                  <a:schemeClr val="tx1"/>
                </a:solidFill>
                <a:cs typeface="Arabic Transparent" pitchFamily="2" charset="-78"/>
              </a:rPr>
              <a:t>. 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a</a:t>
            </a:r>
            <a:r>
              <a:rPr lang="en-GB" b="1" dirty="0">
                <a:solidFill>
                  <a:schemeClr val="tx1"/>
                </a:solidFill>
                <a:cs typeface="Arabic Transparent" pitchFamily="2" charset="-78"/>
              </a:rPr>
              <a:t> + </a:t>
            </a:r>
            <a:r>
              <a:rPr lang="en-GB" b="1" dirty="0" err="1">
                <a:solidFill>
                  <a:schemeClr val="tx1"/>
                </a:solidFill>
                <a:cs typeface="Times New Roman" pitchFamily="18" charset="0"/>
              </a:rPr>
              <a:t>a.b</a:t>
            </a:r>
            <a:r>
              <a:rPr lang="en-GB" b="1" dirty="0">
                <a:solidFill>
                  <a:schemeClr val="tx1"/>
                </a:solidFill>
                <a:cs typeface="Arabic Transparent" pitchFamily="2" charset="-78"/>
              </a:rPr>
              <a:t> + </a:t>
            </a:r>
            <a:r>
              <a:rPr lang="en-GB" b="1" dirty="0" err="1">
                <a:solidFill>
                  <a:schemeClr val="tx1"/>
                </a:solidFill>
                <a:cs typeface="Times New Roman" pitchFamily="18" charset="0"/>
              </a:rPr>
              <a:t>a.b</a:t>
            </a:r>
            <a:r>
              <a:rPr lang="en-GB" b="1" dirty="0">
                <a:solidFill>
                  <a:schemeClr val="tx1"/>
                </a:solidFill>
                <a:cs typeface="Arabic Transparent" pitchFamily="2" charset="-78"/>
              </a:rPr>
              <a:t>  + </a:t>
            </a:r>
            <a:r>
              <a:rPr lang="en-GB" b="1" dirty="0" err="1">
                <a:solidFill>
                  <a:schemeClr val="tx1"/>
                </a:solidFill>
                <a:cs typeface="Times New Roman" pitchFamily="18" charset="0"/>
              </a:rPr>
              <a:t>b.b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5092" name="Line 36"/>
          <p:cNvSpPr>
            <a:spLocks noChangeShapeType="1"/>
          </p:cNvSpPr>
          <p:nvPr/>
        </p:nvSpPr>
        <p:spPr bwMode="auto">
          <a:xfrm>
            <a:off x="1820863" y="4695186"/>
            <a:ext cx="1301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5093" name="Line 37"/>
          <p:cNvSpPr>
            <a:spLocks noChangeShapeType="1"/>
          </p:cNvSpPr>
          <p:nvPr/>
        </p:nvSpPr>
        <p:spPr bwMode="auto">
          <a:xfrm>
            <a:off x="3073400" y="4710113"/>
            <a:ext cx="1301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5095" name="Rectangle 39"/>
          <p:cNvSpPr>
            <a:spLocks noChangeArrowheads="1"/>
          </p:cNvSpPr>
          <p:nvPr/>
        </p:nvSpPr>
        <p:spPr bwMode="auto">
          <a:xfrm>
            <a:off x="280988" y="5028453"/>
            <a:ext cx="26098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pt-BR" dirty="0">
                <a:solidFill>
                  <a:schemeClr val="tx1"/>
                </a:solidFill>
              </a:rPr>
              <a:t>     </a:t>
            </a:r>
            <a:r>
              <a:rPr lang="pt-B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=   </a:t>
            </a:r>
            <a:r>
              <a:rPr lang="pt-BR" b="1" dirty="0">
                <a:solidFill>
                  <a:schemeClr val="tx1"/>
                </a:solidFill>
                <a:cs typeface="Times New Roman" pitchFamily="18" charset="0"/>
              </a:rPr>
              <a:t>a</a:t>
            </a:r>
            <a:r>
              <a:rPr lang="pt-BR" b="1" dirty="0">
                <a:solidFill>
                  <a:schemeClr val="tx1"/>
                </a:solidFill>
                <a:cs typeface="Arabic Transparent" pitchFamily="2" charset="-78"/>
              </a:rPr>
              <a:t> + </a:t>
            </a:r>
            <a:r>
              <a:rPr lang="pt-BR" b="1" dirty="0">
                <a:solidFill>
                  <a:schemeClr val="tx1"/>
                </a:solidFill>
                <a:cs typeface="Times New Roman" pitchFamily="18" charset="0"/>
              </a:rPr>
              <a:t>a</a:t>
            </a:r>
            <a:r>
              <a:rPr lang="pt-BR" b="1" dirty="0">
                <a:solidFill>
                  <a:schemeClr val="tx1"/>
                </a:solidFill>
                <a:cs typeface="Arabic Transparent" pitchFamily="2" charset="-78"/>
              </a:rPr>
              <a:t> ( </a:t>
            </a:r>
            <a:r>
              <a:rPr lang="pt-BR" b="1" dirty="0">
                <a:solidFill>
                  <a:schemeClr val="tx1"/>
                </a:solidFill>
                <a:cs typeface="Times New Roman" pitchFamily="18" charset="0"/>
              </a:rPr>
              <a:t>b</a:t>
            </a:r>
            <a:r>
              <a:rPr lang="pt-BR" b="1" dirty="0">
                <a:solidFill>
                  <a:schemeClr val="tx1"/>
                </a:solidFill>
                <a:cs typeface="Arabic Transparent" pitchFamily="2" charset="-78"/>
              </a:rPr>
              <a:t> + </a:t>
            </a:r>
            <a:r>
              <a:rPr lang="pt-BR" b="1" dirty="0">
                <a:solidFill>
                  <a:schemeClr val="tx1"/>
                </a:solidFill>
                <a:cs typeface="Times New Roman" pitchFamily="18" charset="0"/>
              </a:rPr>
              <a:t>b</a:t>
            </a:r>
            <a:r>
              <a:rPr lang="pt-BR" b="1" dirty="0">
                <a:solidFill>
                  <a:schemeClr val="tx1"/>
                </a:solidFill>
                <a:cs typeface="Arabic Transparent" pitchFamily="2" charset="-78"/>
              </a:rPr>
              <a:t> ) + </a:t>
            </a:r>
            <a:r>
              <a:rPr lang="pt-BR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45096" name="Line 40"/>
          <p:cNvSpPr>
            <a:spLocks noChangeShapeType="1"/>
          </p:cNvSpPr>
          <p:nvPr/>
        </p:nvSpPr>
        <p:spPr bwMode="auto">
          <a:xfrm>
            <a:off x="2109788" y="5084123"/>
            <a:ext cx="1301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5098" name="Rectangle 42"/>
          <p:cNvSpPr>
            <a:spLocks noChangeArrowheads="1"/>
          </p:cNvSpPr>
          <p:nvPr/>
        </p:nvSpPr>
        <p:spPr bwMode="auto">
          <a:xfrm>
            <a:off x="293688" y="5487988"/>
            <a:ext cx="808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pt-BR" b="1">
                <a:solidFill>
                  <a:schemeClr val="tx1"/>
                </a:solidFill>
                <a:cs typeface="Times New Roman" pitchFamily="18" charset="0"/>
              </a:rPr>
              <a:t>S</a:t>
            </a:r>
            <a:r>
              <a:rPr lang="pt-BR" b="1" baseline="-30000">
                <a:solidFill>
                  <a:schemeClr val="tx1"/>
                </a:solidFill>
                <a:cs typeface="Times New Roman" pitchFamily="18" charset="0"/>
              </a:rPr>
              <a:t>2</a:t>
            </a:r>
            <a:r>
              <a:rPr lang="pt-B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= </a:t>
            </a:r>
            <a:r>
              <a:rPr lang="pt-BR" b="1">
                <a:solidFill>
                  <a:schemeClr val="tx1"/>
                </a:solidFill>
                <a:cs typeface="Times New Roman" pitchFamily="18" charset="0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45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45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5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45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45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45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45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45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45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/>
      <p:bldP spid="45061" grpId="0"/>
      <p:bldP spid="45063" grpId="0"/>
      <p:bldP spid="45065" grpId="0"/>
      <p:bldP spid="45067" grpId="0"/>
      <p:bldP spid="45070" grpId="0" animBg="1"/>
      <p:bldP spid="45072" grpId="0"/>
      <p:bldP spid="45074" grpId="0" animBg="1"/>
      <p:bldP spid="45079" grpId="0"/>
      <p:bldP spid="45080" grpId="0" animBg="1"/>
      <p:bldP spid="45082" grpId="0" animBg="1"/>
      <p:bldP spid="45084" grpId="0"/>
      <p:bldP spid="45086" grpId="0"/>
      <p:bldP spid="45087" grpId="0" animBg="1"/>
      <p:bldP spid="45089" grpId="0"/>
      <p:bldP spid="45091" grpId="0"/>
      <p:bldP spid="45092" grpId="0" animBg="1"/>
      <p:bldP spid="45093" grpId="0" animBg="1"/>
      <p:bldP spid="45095" grpId="0"/>
      <p:bldP spid="45096" grpId="0" animBg="1"/>
      <p:bldP spid="4509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7250113" y="146050"/>
            <a:ext cx="1708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</a:t>
            </a:r>
            <a:r>
              <a:rPr lang="en-US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طريقة كارنو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539750" y="166688"/>
            <a:ext cx="6929438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الطريقة الجبرية تشترط معرفة جيدة لقواعد جبر بول ،لذا نفضل استعمال طريقة بيانية، 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هي</a:t>
            </a:r>
            <a:endParaRPr lang="en-US" b="1" dirty="0">
              <a:solidFill>
                <a:srgbClr val="0000FF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طرقة </a:t>
            </a:r>
            <a:r>
              <a:rPr lang="ar-DZ" b="1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كارنو</a:t>
            </a:r>
            <a:r>
              <a:rPr lang="fr-FR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4716463" y="908050"/>
            <a:ext cx="40592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يملأ جدول كرنو بنظام الثنائي المنعكس (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gray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) .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6372225" y="1412875"/>
            <a:ext cx="23336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1 ـ جدول كارنو لمتغيرين :</a:t>
            </a:r>
          </a:p>
        </p:txBody>
      </p:sp>
      <p:graphicFrame>
        <p:nvGraphicFramePr>
          <p:cNvPr id="44147" name="Group 115"/>
          <p:cNvGraphicFramePr>
            <a:graphicFrameLocks noGrp="1"/>
          </p:cNvGraphicFramePr>
          <p:nvPr/>
        </p:nvGraphicFramePr>
        <p:xfrm>
          <a:off x="611188" y="2349500"/>
          <a:ext cx="2339975" cy="1828800"/>
        </p:xfrm>
        <a:graphic>
          <a:graphicData uri="http://schemas.openxmlformats.org/drawingml/2006/table">
            <a:tbl>
              <a:tblPr/>
              <a:tblGrid>
                <a:gridCol w="779462"/>
                <a:gridCol w="781050"/>
                <a:gridCol w="779463"/>
              </a:tblGrid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148" name="AutoShape 116"/>
          <p:cNvSpPr>
            <a:spLocks noChangeAspect="1" noChangeArrowheads="1"/>
          </p:cNvSpPr>
          <p:nvPr/>
        </p:nvSpPr>
        <p:spPr bwMode="auto">
          <a:xfrm>
            <a:off x="3276600" y="3068638"/>
            <a:ext cx="596900" cy="179387"/>
          </a:xfrm>
          <a:prstGeom prst="rightArrow">
            <a:avLst>
              <a:gd name="adj1" fmla="val 50000"/>
              <a:gd name="adj2" fmla="val 83186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44176" name="Group 144"/>
          <p:cNvGraphicFramePr>
            <a:graphicFrameLocks noGrp="1"/>
          </p:cNvGraphicFramePr>
          <p:nvPr/>
        </p:nvGraphicFramePr>
        <p:xfrm>
          <a:off x="5148263" y="2636838"/>
          <a:ext cx="1546225" cy="1081088"/>
        </p:xfrm>
        <a:graphic>
          <a:graphicData uri="http://schemas.openxmlformats.org/drawingml/2006/table">
            <a:tbl>
              <a:tblPr/>
              <a:tblGrid>
                <a:gridCol w="773112"/>
                <a:gridCol w="773113"/>
              </a:tblGrid>
              <a:tr h="541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178" name="Line 146"/>
          <p:cNvSpPr>
            <a:spLocks noChangeAspect="1" noChangeShapeType="1"/>
          </p:cNvSpPr>
          <p:nvPr/>
        </p:nvSpPr>
        <p:spPr bwMode="auto">
          <a:xfrm rot="-600000" flipH="1" flipV="1">
            <a:off x="4941888" y="2459038"/>
            <a:ext cx="180975" cy="1809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4181" name="Text Box 149"/>
          <p:cNvSpPr txBox="1">
            <a:spLocks noChangeArrowheads="1"/>
          </p:cNvSpPr>
          <p:nvPr/>
        </p:nvSpPr>
        <p:spPr bwMode="auto">
          <a:xfrm>
            <a:off x="4759325" y="2451100"/>
            <a:ext cx="211138" cy="2127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>
                <a:solidFill>
                  <a:srgbClr val="0000FF"/>
                </a:solidFill>
              </a:rPr>
              <a:t>b</a:t>
            </a:r>
            <a:endParaRPr lang="fr-FR"/>
          </a:p>
        </p:txBody>
      </p:sp>
      <p:sp>
        <p:nvSpPr>
          <p:cNvPr id="44182" name="Text Box 150"/>
          <p:cNvSpPr txBox="1">
            <a:spLocks noChangeArrowheads="1"/>
          </p:cNvSpPr>
          <p:nvPr/>
        </p:nvSpPr>
        <p:spPr bwMode="auto">
          <a:xfrm>
            <a:off x="4932363" y="2178050"/>
            <a:ext cx="211137" cy="2127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0000FF"/>
                </a:solidFill>
              </a:rPr>
              <a:t>a</a:t>
            </a:r>
            <a:endParaRPr lang="fr-FR" b="1"/>
          </a:p>
        </p:txBody>
      </p:sp>
      <p:sp>
        <p:nvSpPr>
          <p:cNvPr id="44184" name="Text Box 152"/>
          <p:cNvSpPr txBox="1">
            <a:spLocks noChangeArrowheads="1"/>
          </p:cNvSpPr>
          <p:nvPr/>
        </p:nvSpPr>
        <p:spPr bwMode="auto">
          <a:xfrm>
            <a:off x="5349875" y="2319338"/>
            <a:ext cx="4318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4185" name="Text Box 153"/>
          <p:cNvSpPr txBox="1">
            <a:spLocks noChangeArrowheads="1"/>
          </p:cNvSpPr>
          <p:nvPr/>
        </p:nvSpPr>
        <p:spPr bwMode="auto">
          <a:xfrm>
            <a:off x="6156325" y="2319338"/>
            <a:ext cx="3587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4186" name="Text Box 154"/>
          <p:cNvSpPr txBox="1">
            <a:spLocks noChangeArrowheads="1"/>
          </p:cNvSpPr>
          <p:nvPr/>
        </p:nvSpPr>
        <p:spPr bwMode="auto">
          <a:xfrm>
            <a:off x="4787900" y="2708275"/>
            <a:ext cx="4318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44187" name="Text Box 155"/>
          <p:cNvSpPr txBox="1">
            <a:spLocks noChangeArrowheads="1"/>
          </p:cNvSpPr>
          <p:nvPr/>
        </p:nvSpPr>
        <p:spPr bwMode="auto">
          <a:xfrm>
            <a:off x="4773613" y="3284538"/>
            <a:ext cx="3587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4188" name="Rectangle 156"/>
          <p:cNvSpPr>
            <a:spLocks noChangeArrowheads="1"/>
          </p:cNvSpPr>
          <p:nvPr/>
        </p:nvSpPr>
        <p:spPr bwMode="auto">
          <a:xfrm>
            <a:off x="2411413" y="270827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44189" name="Rectangle 157"/>
          <p:cNvSpPr>
            <a:spLocks noChangeArrowheads="1"/>
          </p:cNvSpPr>
          <p:nvPr/>
        </p:nvSpPr>
        <p:spPr bwMode="auto">
          <a:xfrm>
            <a:off x="2397125" y="30829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fr-FR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4190" name="Rectangle 158"/>
          <p:cNvSpPr>
            <a:spLocks noChangeArrowheads="1"/>
          </p:cNvSpPr>
          <p:nvPr/>
        </p:nvSpPr>
        <p:spPr bwMode="auto">
          <a:xfrm>
            <a:off x="2411413" y="3442648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4191" name="Rectangle 159"/>
          <p:cNvSpPr>
            <a:spLocks noChangeArrowheads="1"/>
          </p:cNvSpPr>
          <p:nvPr/>
        </p:nvSpPr>
        <p:spPr bwMode="auto">
          <a:xfrm>
            <a:off x="2425700" y="3831586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44192" name="Text Box 160"/>
          <p:cNvSpPr txBox="1">
            <a:spLocks noChangeArrowheads="1"/>
          </p:cNvSpPr>
          <p:nvPr/>
        </p:nvSpPr>
        <p:spPr bwMode="auto">
          <a:xfrm>
            <a:off x="5319713" y="2722563"/>
            <a:ext cx="5048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chemeClr val="folHlink"/>
                </a:solidFill>
              </a:rPr>
              <a:t>00</a:t>
            </a:r>
          </a:p>
        </p:txBody>
      </p:sp>
      <p:sp>
        <p:nvSpPr>
          <p:cNvPr id="44193" name="Text Box 161"/>
          <p:cNvSpPr txBox="1">
            <a:spLocks noChangeArrowheads="1"/>
          </p:cNvSpPr>
          <p:nvPr/>
        </p:nvSpPr>
        <p:spPr bwMode="auto">
          <a:xfrm>
            <a:off x="6040438" y="2722563"/>
            <a:ext cx="5048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folHlink"/>
                </a:solidFill>
              </a:rPr>
              <a:t>01</a:t>
            </a:r>
          </a:p>
        </p:txBody>
      </p:sp>
      <p:sp>
        <p:nvSpPr>
          <p:cNvPr id="44194" name="Text Box 162"/>
          <p:cNvSpPr txBox="1">
            <a:spLocks noChangeArrowheads="1"/>
          </p:cNvSpPr>
          <p:nvPr/>
        </p:nvSpPr>
        <p:spPr bwMode="auto">
          <a:xfrm>
            <a:off x="5364163" y="3235325"/>
            <a:ext cx="5048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folHlink"/>
                </a:solidFill>
              </a:rPr>
              <a:t>10</a:t>
            </a:r>
          </a:p>
        </p:txBody>
      </p:sp>
      <p:sp>
        <p:nvSpPr>
          <p:cNvPr id="44195" name="Text Box 163"/>
          <p:cNvSpPr txBox="1">
            <a:spLocks noChangeArrowheads="1"/>
          </p:cNvSpPr>
          <p:nvPr/>
        </p:nvSpPr>
        <p:spPr bwMode="auto">
          <a:xfrm>
            <a:off x="6083300" y="3241675"/>
            <a:ext cx="5048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folHlink"/>
                </a:solidFill>
              </a:rPr>
              <a:t>11</a:t>
            </a:r>
          </a:p>
        </p:txBody>
      </p:sp>
      <p:sp>
        <p:nvSpPr>
          <p:cNvPr id="44197" name="Rectangle 165"/>
          <p:cNvSpPr>
            <a:spLocks noChangeArrowheads="1"/>
          </p:cNvSpPr>
          <p:nvPr/>
        </p:nvSpPr>
        <p:spPr bwMode="auto">
          <a:xfrm>
            <a:off x="2176463" y="2720975"/>
            <a:ext cx="773112" cy="3556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4198" name="Rectangle 166"/>
          <p:cNvSpPr>
            <a:spLocks noChangeArrowheads="1"/>
          </p:cNvSpPr>
          <p:nvPr/>
        </p:nvSpPr>
        <p:spPr bwMode="auto">
          <a:xfrm>
            <a:off x="2411413" y="27019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44199" name="Rectangle 167"/>
          <p:cNvSpPr>
            <a:spLocks noChangeArrowheads="1"/>
          </p:cNvSpPr>
          <p:nvPr/>
        </p:nvSpPr>
        <p:spPr bwMode="auto">
          <a:xfrm>
            <a:off x="2181225" y="3086100"/>
            <a:ext cx="773113" cy="3556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4201" name="Rectangle 169"/>
          <p:cNvSpPr>
            <a:spLocks noChangeArrowheads="1"/>
          </p:cNvSpPr>
          <p:nvPr/>
        </p:nvSpPr>
        <p:spPr bwMode="auto">
          <a:xfrm>
            <a:off x="2398713" y="308768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fr-FR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4202" name="Rectangle 170"/>
          <p:cNvSpPr>
            <a:spLocks noChangeArrowheads="1"/>
          </p:cNvSpPr>
          <p:nvPr/>
        </p:nvSpPr>
        <p:spPr bwMode="auto">
          <a:xfrm>
            <a:off x="2170113" y="3460111"/>
            <a:ext cx="773112" cy="3556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4204" name="Rectangle 172"/>
          <p:cNvSpPr>
            <a:spLocks noChangeArrowheads="1"/>
          </p:cNvSpPr>
          <p:nvPr/>
        </p:nvSpPr>
        <p:spPr bwMode="auto">
          <a:xfrm>
            <a:off x="2411413" y="3436298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4205" name="Rectangle 173"/>
          <p:cNvSpPr>
            <a:spLocks noChangeArrowheads="1"/>
          </p:cNvSpPr>
          <p:nvPr/>
        </p:nvSpPr>
        <p:spPr bwMode="auto">
          <a:xfrm>
            <a:off x="2176463" y="3826823"/>
            <a:ext cx="773112" cy="3556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4207" name="Rectangle 175"/>
          <p:cNvSpPr>
            <a:spLocks noChangeArrowheads="1"/>
          </p:cNvSpPr>
          <p:nvPr/>
        </p:nvSpPr>
        <p:spPr bwMode="auto">
          <a:xfrm>
            <a:off x="2413640" y="3831586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0</a:t>
            </a:r>
          </a:p>
        </p:txBody>
      </p:sp>
      <p:pic>
        <p:nvPicPr>
          <p:cNvPr id="54344" name="Picture 17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2205038"/>
            <a:ext cx="202882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7" name="Groupe 46"/>
          <p:cNvGrpSpPr/>
          <p:nvPr/>
        </p:nvGrpSpPr>
        <p:grpSpPr>
          <a:xfrm>
            <a:off x="604276" y="2352092"/>
            <a:ext cx="2346439" cy="1841338"/>
            <a:chOff x="604276" y="2352092"/>
            <a:chExt cx="2346439" cy="1841338"/>
          </a:xfrm>
        </p:grpSpPr>
        <p:sp>
          <p:nvSpPr>
            <p:cNvPr id="37" name="Rectangle 36"/>
            <p:cNvSpPr/>
            <p:nvPr/>
          </p:nvSpPr>
          <p:spPr>
            <a:xfrm>
              <a:off x="610661" y="2357430"/>
              <a:ext cx="2340000" cy="183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cxnSp>
          <p:nvCxnSpPr>
            <p:cNvPr id="39" name="Connecteur droit 38"/>
            <p:cNvCxnSpPr/>
            <p:nvPr/>
          </p:nvCxnSpPr>
          <p:spPr>
            <a:xfrm rot="16200000" flipH="1">
              <a:off x="465046" y="3270092"/>
              <a:ext cx="1836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necteur droit 39"/>
            <p:cNvCxnSpPr/>
            <p:nvPr/>
          </p:nvCxnSpPr>
          <p:spPr>
            <a:xfrm rot="16200000" flipH="1">
              <a:off x="1257303" y="3270093"/>
              <a:ext cx="1836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>
              <a:off x="604276" y="2714620"/>
              <a:ext cx="234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>
              <a:off x="610715" y="3084688"/>
              <a:ext cx="234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Connecteur droit 43"/>
            <p:cNvCxnSpPr/>
            <p:nvPr/>
          </p:nvCxnSpPr>
          <p:spPr>
            <a:xfrm>
              <a:off x="610715" y="3429000"/>
              <a:ext cx="234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Connecteur droit 44"/>
            <p:cNvCxnSpPr/>
            <p:nvPr/>
          </p:nvCxnSpPr>
          <p:spPr>
            <a:xfrm>
              <a:off x="610715" y="3806116"/>
              <a:ext cx="234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9" name="Groupe 58"/>
          <p:cNvGrpSpPr/>
          <p:nvPr/>
        </p:nvGrpSpPr>
        <p:grpSpPr>
          <a:xfrm>
            <a:off x="4915230" y="2442828"/>
            <a:ext cx="1776274" cy="1280354"/>
            <a:chOff x="4915230" y="2442828"/>
            <a:chExt cx="1776274" cy="1280354"/>
          </a:xfrm>
        </p:grpSpPr>
        <p:grpSp>
          <p:nvGrpSpPr>
            <p:cNvPr id="56" name="Groupe 55"/>
            <p:cNvGrpSpPr>
              <a:grpSpLocks/>
            </p:cNvGrpSpPr>
            <p:nvPr/>
          </p:nvGrpSpPr>
          <p:grpSpPr>
            <a:xfrm>
              <a:off x="5143504" y="2643182"/>
              <a:ext cx="1548000" cy="1080000"/>
              <a:chOff x="4006881" y="4357695"/>
              <a:chExt cx="2340054" cy="1841337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4006881" y="4363032"/>
                <a:ext cx="2340000" cy="1836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b="1"/>
              </a:p>
            </p:txBody>
          </p:sp>
          <p:cxnSp>
            <p:nvCxnSpPr>
              <p:cNvPr id="51" name="Connecteur droit 50"/>
              <p:cNvCxnSpPr/>
              <p:nvPr/>
            </p:nvCxnSpPr>
            <p:spPr>
              <a:xfrm rot="16200000" flipH="1">
                <a:off x="4261129" y="5275695"/>
                <a:ext cx="1836000" cy="0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Connecteur droit 52"/>
              <p:cNvCxnSpPr/>
              <p:nvPr/>
            </p:nvCxnSpPr>
            <p:spPr>
              <a:xfrm>
                <a:off x="4006935" y="5272737"/>
                <a:ext cx="2340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58" name="Connecteur droit 57"/>
            <p:cNvCxnSpPr/>
            <p:nvPr/>
          </p:nvCxnSpPr>
          <p:spPr>
            <a:xfrm rot="15660000" flipV="1">
              <a:off x="4915230" y="2442828"/>
              <a:ext cx="214314" cy="21431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44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44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4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44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4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44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44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44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44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44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44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44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44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44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44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44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44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441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2"/>
                                            </p:cond>
                                          </p:stCondLst>
                                        </p:cTn>
                                        <p:tgtEl>
                                          <p:spTgt spid="4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5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441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5"/>
                                            </p:cond>
                                          </p:stCondLst>
                                        </p:cTn>
                                        <p:tgtEl>
                                          <p:spTgt spid="4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8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0" dur="500"/>
                                        <p:tgtEl>
                                          <p:spTgt spid="441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8"/>
                                            </p:cond>
                                          </p:stCondLst>
                                        </p:cTn>
                                        <p:tgtEl>
                                          <p:spTgt spid="4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1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3" dur="500"/>
                                        <p:tgtEl>
                                          <p:spTgt spid="441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1"/>
                                            </p:cond>
                                          </p:stCondLst>
                                        </p:cTn>
                                        <p:tgtEl>
                                          <p:spTgt spid="4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8" dur="500"/>
                                        <p:tgtEl>
                                          <p:spTgt spid="44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1" dur="500"/>
                                        <p:tgtEl>
                                          <p:spTgt spid="44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85185E-6 L 0.3217 0.00579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44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0" dur="500"/>
                                        <p:tgtEl>
                                          <p:spTgt spid="44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44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85185E-6 L 0.40972 -0.05046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44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" y="-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44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5" dur="500"/>
                                        <p:tgtEl>
                                          <p:spTgt spid="44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0.32951 -0.02569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44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-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44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44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33333E-6 L 0.41441 -0.08333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44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" y="-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  <p:bldP spid="44037" grpId="0"/>
      <p:bldP spid="44039" grpId="0"/>
      <p:bldP spid="44041" grpId="0"/>
      <p:bldP spid="44148" grpId="0" animBg="1"/>
      <p:bldP spid="44178" grpId="0" animBg="1"/>
      <p:bldP spid="44181" grpId="0"/>
      <p:bldP spid="44182" grpId="0"/>
      <p:bldP spid="44184" grpId="0"/>
      <p:bldP spid="44185" grpId="0"/>
      <p:bldP spid="44186" grpId="0"/>
      <p:bldP spid="44187" grpId="0"/>
      <p:bldP spid="44188" grpId="0"/>
      <p:bldP spid="44189" grpId="0"/>
      <p:bldP spid="44190" grpId="0"/>
      <p:bldP spid="44191" grpId="0"/>
      <p:bldP spid="44192" grpId="0"/>
      <p:bldP spid="44192" grpId="1"/>
      <p:bldP spid="44193" grpId="0"/>
      <p:bldP spid="44193" grpId="1"/>
      <p:bldP spid="44194" grpId="0"/>
      <p:bldP spid="44194" grpId="1"/>
      <p:bldP spid="44195" grpId="0"/>
      <p:bldP spid="44195" grpId="1"/>
      <p:bldP spid="44197" grpId="0"/>
      <p:bldP spid="44198" grpId="0"/>
      <p:bldP spid="44198" grpId="1"/>
      <p:bldP spid="44199" grpId="0"/>
      <p:bldP spid="44201" grpId="0"/>
      <p:bldP spid="44201" grpId="1"/>
      <p:bldP spid="44202" grpId="0"/>
      <p:bldP spid="44204" grpId="0"/>
      <p:bldP spid="44204" grpId="1"/>
      <p:bldP spid="44205" grpId="0"/>
      <p:bldP spid="44207" grpId="0"/>
      <p:bldP spid="44207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6142038" y="131763"/>
            <a:ext cx="275431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2 ـ جدول كارنو لثلاث متغيرات :</a:t>
            </a:r>
          </a:p>
        </p:txBody>
      </p:sp>
      <p:graphicFrame>
        <p:nvGraphicFramePr>
          <p:cNvPr id="43440" name="Group 432"/>
          <p:cNvGraphicFramePr>
            <a:graphicFrameLocks noGrp="1"/>
          </p:cNvGraphicFramePr>
          <p:nvPr/>
        </p:nvGraphicFramePr>
        <p:xfrm>
          <a:off x="2437135" y="1484932"/>
          <a:ext cx="288925" cy="2428896"/>
        </p:xfrm>
        <a:graphic>
          <a:graphicData uri="http://schemas.openxmlformats.org/drawingml/2006/table">
            <a:tbl>
              <a:tblPr/>
              <a:tblGrid>
                <a:gridCol w="288925"/>
              </a:tblGrid>
              <a:tr h="303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303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endParaRPr kumimoji="0" lang="fr-FR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303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fr-FR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303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fr-FR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303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fr-FR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303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endParaRPr kumimoji="0" lang="fr-FR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303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</a:t>
                      </a:r>
                      <a:endParaRPr kumimoji="0" lang="fr-FR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3036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  <a:endParaRPr kumimoji="0" lang="fr-F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507" name="AutoShape 499"/>
          <p:cNvSpPr>
            <a:spLocks noChangeArrowheads="1"/>
          </p:cNvSpPr>
          <p:nvPr/>
        </p:nvSpPr>
        <p:spPr bwMode="auto">
          <a:xfrm>
            <a:off x="5572132" y="2071678"/>
            <a:ext cx="215900" cy="576263"/>
          </a:xfrm>
          <a:prstGeom prst="downArrow">
            <a:avLst>
              <a:gd name="adj1" fmla="val 50000"/>
              <a:gd name="adj2" fmla="val 66728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8" name="Rectangle 511"/>
          <p:cNvSpPr>
            <a:spLocks noChangeArrowheads="1"/>
          </p:cNvSpPr>
          <p:nvPr/>
        </p:nvSpPr>
        <p:spPr bwMode="auto">
          <a:xfrm>
            <a:off x="1000100" y="642918"/>
            <a:ext cx="1262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59" name="Rectangle 176"/>
          <p:cNvSpPr>
            <a:spLocks noChangeArrowheads="1"/>
          </p:cNvSpPr>
          <p:nvPr/>
        </p:nvSpPr>
        <p:spPr bwMode="auto">
          <a:xfrm>
            <a:off x="929357" y="1080965"/>
            <a:ext cx="30970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b</a:t>
            </a:r>
          </a:p>
        </p:txBody>
      </p:sp>
      <p:sp>
        <p:nvSpPr>
          <p:cNvPr id="60" name="Rectangle 177"/>
          <p:cNvSpPr>
            <a:spLocks noChangeArrowheads="1"/>
          </p:cNvSpPr>
          <p:nvPr/>
        </p:nvSpPr>
        <p:spPr bwMode="auto">
          <a:xfrm>
            <a:off x="1434449" y="1066678"/>
            <a:ext cx="2984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1" name="Rectangle 178"/>
          <p:cNvSpPr>
            <a:spLocks noChangeArrowheads="1"/>
          </p:cNvSpPr>
          <p:nvPr/>
        </p:nvSpPr>
        <p:spPr bwMode="auto">
          <a:xfrm>
            <a:off x="1982314" y="1091179"/>
            <a:ext cx="32092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63" name="Rectangle 184"/>
          <p:cNvSpPr>
            <a:spLocks noChangeArrowheads="1"/>
          </p:cNvSpPr>
          <p:nvPr/>
        </p:nvSpPr>
        <p:spPr bwMode="auto">
          <a:xfrm>
            <a:off x="1460060" y="142793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4" name="Rectangle 186"/>
          <p:cNvSpPr>
            <a:spLocks noChangeArrowheads="1"/>
          </p:cNvSpPr>
          <p:nvPr/>
        </p:nvSpPr>
        <p:spPr bwMode="auto">
          <a:xfrm>
            <a:off x="1450535" y="171887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5" name="Rectangle 187"/>
          <p:cNvSpPr>
            <a:spLocks noChangeArrowheads="1"/>
          </p:cNvSpPr>
          <p:nvPr/>
        </p:nvSpPr>
        <p:spPr bwMode="auto">
          <a:xfrm>
            <a:off x="1460060" y="203410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6" name="Rectangle 188"/>
          <p:cNvSpPr>
            <a:spLocks noChangeArrowheads="1"/>
          </p:cNvSpPr>
          <p:nvPr/>
        </p:nvSpPr>
        <p:spPr bwMode="auto">
          <a:xfrm>
            <a:off x="1453710" y="233393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7" name="Rectangle 189"/>
          <p:cNvSpPr>
            <a:spLocks noChangeArrowheads="1"/>
          </p:cNvSpPr>
          <p:nvPr/>
        </p:nvSpPr>
        <p:spPr bwMode="auto">
          <a:xfrm>
            <a:off x="936185" y="142476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8" name="Rectangle 190"/>
          <p:cNvSpPr>
            <a:spLocks noChangeArrowheads="1"/>
          </p:cNvSpPr>
          <p:nvPr/>
        </p:nvSpPr>
        <p:spPr bwMode="auto">
          <a:xfrm>
            <a:off x="929835" y="1728398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9" name="Rectangle 191"/>
          <p:cNvSpPr>
            <a:spLocks noChangeArrowheads="1"/>
          </p:cNvSpPr>
          <p:nvPr/>
        </p:nvSpPr>
        <p:spPr bwMode="auto">
          <a:xfrm>
            <a:off x="921897" y="203092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70" name="Rectangle 192"/>
          <p:cNvSpPr>
            <a:spLocks noChangeArrowheads="1"/>
          </p:cNvSpPr>
          <p:nvPr/>
        </p:nvSpPr>
        <p:spPr bwMode="auto">
          <a:xfrm>
            <a:off x="928247" y="2337108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71" name="Rectangle 193"/>
          <p:cNvSpPr>
            <a:spLocks noChangeArrowheads="1"/>
          </p:cNvSpPr>
          <p:nvPr/>
        </p:nvSpPr>
        <p:spPr bwMode="auto">
          <a:xfrm>
            <a:off x="1988697" y="142793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72" name="Rectangle 194"/>
          <p:cNvSpPr>
            <a:spLocks noChangeArrowheads="1"/>
          </p:cNvSpPr>
          <p:nvPr/>
        </p:nvSpPr>
        <p:spPr bwMode="auto">
          <a:xfrm>
            <a:off x="1977585" y="172046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73" name="Rectangle 195"/>
          <p:cNvSpPr>
            <a:spLocks noChangeArrowheads="1"/>
          </p:cNvSpPr>
          <p:nvPr/>
        </p:nvSpPr>
        <p:spPr bwMode="auto">
          <a:xfrm>
            <a:off x="1979172" y="203092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 smtClean="0">
                <a:solidFill>
                  <a:schemeClr val="tx1"/>
                </a:solidFill>
                <a:cs typeface="Times New Roman" pitchFamily="18" charset="0"/>
              </a:rPr>
              <a:t>0</a:t>
            </a:r>
            <a:endParaRPr lang="fr-FR" sz="16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74" name="Rectangle 196"/>
          <p:cNvSpPr>
            <a:spLocks noChangeArrowheads="1"/>
          </p:cNvSpPr>
          <p:nvPr/>
        </p:nvSpPr>
        <p:spPr bwMode="auto">
          <a:xfrm>
            <a:off x="1993460" y="234504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79" name="Rectangle 184"/>
          <p:cNvSpPr>
            <a:spLocks noChangeArrowheads="1"/>
          </p:cNvSpPr>
          <p:nvPr/>
        </p:nvSpPr>
        <p:spPr bwMode="auto">
          <a:xfrm>
            <a:off x="1452330" y="265963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80" name="Rectangle 186"/>
          <p:cNvSpPr>
            <a:spLocks noChangeArrowheads="1"/>
          </p:cNvSpPr>
          <p:nvPr/>
        </p:nvSpPr>
        <p:spPr bwMode="auto">
          <a:xfrm>
            <a:off x="1442805" y="295057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81" name="Rectangle 187"/>
          <p:cNvSpPr>
            <a:spLocks noChangeArrowheads="1"/>
          </p:cNvSpPr>
          <p:nvPr/>
        </p:nvSpPr>
        <p:spPr bwMode="auto">
          <a:xfrm>
            <a:off x="1452330" y="326580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82" name="Rectangle 188"/>
          <p:cNvSpPr>
            <a:spLocks noChangeArrowheads="1"/>
          </p:cNvSpPr>
          <p:nvPr/>
        </p:nvSpPr>
        <p:spPr bwMode="auto">
          <a:xfrm>
            <a:off x="1445980" y="357425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83" name="Rectangle 189"/>
          <p:cNvSpPr>
            <a:spLocks noChangeArrowheads="1"/>
          </p:cNvSpPr>
          <p:nvPr/>
        </p:nvSpPr>
        <p:spPr bwMode="auto">
          <a:xfrm>
            <a:off x="928455" y="265646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84" name="Rectangle 190"/>
          <p:cNvSpPr>
            <a:spLocks noChangeArrowheads="1"/>
          </p:cNvSpPr>
          <p:nvPr/>
        </p:nvSpPr>
        <p:spPr bwMode="auto">
          <a:xfrm>
            <a:off x="922105" y="296009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85" name="Rectangle 191"/>
          <p:cNvSpPr>
            <a:spLocks noChangeArrowheads="1"/>
          </p:cNvSpPr>
          <p:nvPr/>
        </p:nvSpPr>
        <p:spPr bwMode="auto">
          <a:xfrm>
            <a:off x="914167" y="326262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86" name="Rectangle 192"/>
          <p:cNvSpPr>
            <a:spLocks noChangeArrowheads="1"/>
          </p:cNvSpPr>
          <p:nvPr/>
        </p:nvSpPr>
        <p:spPr bwMode="auto">
          <a:xfrm>
            <a:off x="920517" y="356880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87" name="Rectangle 193"/>
          <p:cNvSpPr>
            <a:spLocks noChangeArrowheads="1"/>
          </p:cNvSpPr>
          <p:nvPr/>
        </p:nvSpPr>
        <p:spPr bwMode="auto">
          <a:xfrm>
            <a:off x="1998219" y="265963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88" name="Rectangle 194"/>
          <p:cNvSpPr>
            <a:spLocks noChangeArrowheads="1"/>
          </p:cNvSpPr>
          <p:nvPr/>
        </p:nvSpPr>
        <p:spPr bwMode="auto">
          <a:xfrm>
            <a:off x="1987107" y="295215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 smtClean="0">
                <a:solidFill>
                  <a:schemeClr val="tx1"/>
                </a:solidFill>
                <a:cs typeface="Times New Roman" pitchFamily="18" charset="0"/>
              </a:rPr>
              <a:t>1</a:t>
            </a:r>
            <a:endParaRPr lang="fr-FR" sz="16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89" name="Rectangle 195"/>
          <p:cNvSpPr>
            <a:spLocks noChangeArrowheads="1"/>
          </p:cNvSpPr>
          <p:nvPr/>
        </p:nvSpPr>
        <p:spPr bwMode="auto">
          <a:xfrm>
            <a:off x="1988694" y="326262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0" name="Rectangle 196"/>
          <p:cNvSpPr>
            <a:spLocks noChangeArrowheads="1"/>
          </p:cNvSpPr>
          <p:nvPr/>
        </p:nvSpPr>
        <p:spPr bwMode="auto">
          <a:xfrm>
            <a:off x="2002982" y="357674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5" name="Rectangle 176"/>
          <p:cNvSpPr>
            <a:spLocks noChangeArrowheads="1"/>
          </p:cNvSpPr>
          <p:nvPr/>
        </p:nvSpPr>
        <p:spPr bwMode="auto">
          <a:xfrm>
            <a:off x="451439" y="1071546"/>
            <a:ext cx="2984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 smtClean="0">
                <a:solidFill>
                  <a:schemeClr val="tx1"/>
                </a:solidFill>
                <a:cs typeface="Times New Roman" pitchFamily="18" charset="0"/>
              </a:rPr>
              <a:t>c</a:t>
            </a:r>
            <a:endParaRPr lang="fr-FR" sz="16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6" name="Rectangle 189"/>
          <p:cNvSpPr>
            <a:spLocks noChangeArrowheads="1"/>
          </p:cNvSpPr>
          <p:nvPr/>
        </p:nvSpPr>
        <p:spPr bwMode="auto">
          <a:xfrm>
            <a:off x="432728" y="142397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7" name="Rectangle 190"/>
          <p:cNvSpPr>
            <a:spLocks noChangeArrowheads="1"/>
          </p:cNvSpPr>
          <p:nvPr/>
        </p:nvSpPr>
        <p:spPr bwMode="auto">
          <a:xfrm>
            <a:off x="426378" y="172760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8" name="Rectangle 191"/>
          <p:cNvSpPr>
            <a:spLocks noChangeArrowheads="1"/>
          </p:cNvSpPr>
          <p:nvPr/>
        </p:nvSpPr>
        <p:spPr bwMode="auto">
          <a:xfrm>
            <a:off x="418440" y="203013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9" name="Rectangle 192"/>
          <p:cNvSpPr>
            <a:spLocks noChangeArrowheads="1"/>
          </p:cNvSpPr>
          <p:nvPr/>
        </p:nvSpPr>
        <p:spPr bwMode="auto">
          <a:xfrm>
            <a:off x="424790" y="233631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grpSp>
        <p:nvGrpSpPr>
          <p:cNvPr id="100" name="Groupe 190"/>
          <p:cNvGrpSpPr>
            <a:grpSpLocks/>
          </p:cNvGrpSpPr>
          <p:nvPr/>
        </p:nvGrpSpPr>
        <p:grpSpPr bwMode="auto">
          <a:xfrm>
            <a:off x="338137" y="1073150"/>
            <a:ext cx="2063112" cy="2832100"/>
            <a:chOff x="481013" y="1144588"/>
            <a:chExt cx="2063112" cy="2832100"/>
          </a:xfrm>
        </p:grpSpPr>
        <p:cxnSp>
          <p:nvCxnSpPr>
            <p:cNvPr id="101" name="Connecteur droit 100"/>
            <p:cNvCxnSpPr/>
            <p:nvPr/>
          </p:nvCxnSpPr>
          <p:spPr bwMode="auto">
            <a:xfrm>
              <a:off x="492125" y="1154113"/>
              <a:ext cx="20520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Connecteur droit 101"/>
            <p:cNvCxnSpPr/>
            <p:nvPr/>
          </p:nvCxnSpPr>
          <p:spPr bwMode="auto">
            <a:xfrm>
              <a:off x="492125" y="1511300"/>
              <a:ext cx="20520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Connecteur droit 102"/>
            <p:cNvCxnSpPr/>
            <p:nvPr/>
          </p:nvCxnSpPr>
          <p:spPr bwMode="auto">
            <a:xfrm>
              <a:off x="488950" y="1804988"/>
              <a:ext cx="20520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Connecteur droit 103"/>
            <p:cNvCxnSpPr/>
            <p:nvPr/>
          </p:nvCxnSpPr>
          <p:spPr bwMode="auto">
            <a:xfrm>
              <a:off x="488950" y="2106613"/>
              <a:ext cx="20520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 bwMode="auto">
            <a:xfrm>
              <a:off x="488950" y="2413000"/>
              <a:ext cx="20520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Connecteur droit 105"/>
            <p:cNvCxnSpPr/>
            <p:nvPr/>
          </p:nvCxnSpPr>
          <p:spPr bwMode="auto">
            <a:xfrm>
              <a:off x="481013" y="2733675"/>
              <a:ext cx="20520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Connecteur droit 106"/>
            <p:cNvCxnSpPr/>
            <p:nvPr/>
          </p:nvCxnSpPr>
          <p:spPr bwMode="auto">
            <a:xfrm rot="5400000">
              <a:off x="-429419" y="2559844"/>
              <a:ext cx="282892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Connecteur droit 107"/>
            <p:cNvCxnSpPr/>
            <p:nvPr/>
          </p:nvCxnSpPr>
          <p:spPr bwMode="auto">
            <a:xfrm rot="5400000">
              <a:off x="70644" y="2559844"/>
              <a:ext cx="282892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Connecteur droit 108"/>
            <p:cNvCxnSpPr/>
            <p:nvPr/>
          </p:nvCxnSpPr>
          <p:spPr bwMode="auto">
            <a:xfrm rot="5400000">
              <a:off x="623094" y="2559844"/>
              <a:ext cx="282892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Connecteur droit 109"/>
            <p:cNvCxnSpPr/>
            <p:nvPr/>
          </p:nvCxnSpPr>
          <p:spPr bwMode="auto">
            <a:xfrm rot="5400000">
              <a:off x="1128558" y="2559844"/>
              <a:ext cx="282892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Connecteur droit 111"/>
            <p:cNvCxnSpPr/>
            <p:nvPr/>
          </p:nvCxnSpPr>
          <p:spPr bwMode="auto">
            <a:xfrm>
              <a:off x="490538" y="3036888"/>
              <a:ext cx="20520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Connecteur droit 112"/>
            <p:cNvCxnSpPr/>
            <p:nvPr/>
          </p:nvCxnSpPr>
          <p:spPr bwMode="auto">
            <a:xfrm>
              <a:off x="490538" y="3338513"/>
              <a:ext cx="20520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Connecteur droit 113"/>
            <p:cNvCxnSpPr/>
            <p:nvPr/>
          </p:nvCxnSpPr>
          <p:spPr bwMode="auto">
            <a:xfrm>
              <a:off x="490538" y="3644900"/>
              <a:ext cx="20520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Connecteur droit 114"/>
            <p:cNvCxnSpPr/>
            <p:nvPr/>
          </p:nvCxnSpPr>
          <p:spPr bwMode="auto">
            <a:xfrm>
              <a:off x="482600" y="3975100"/>
              <a:ext cx="20520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Connecteur droit 115"/>
            <p:cNvCxnSpPr/>
            <p:nvPr/>
          </p:nvCxnSpPr>
          <p:spPr bwMode="auto">
            <a:xfrm rot="5400000">
              <a:off x="-933449" y="2559050"/>
              <a:ext cx="2830512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7" name="Rectangle 189"/>
          <p:cNvSpPr>
            <a:spLocks noChangeArrowheads="1"/>
          </p:cNvSpPr>
          <p:nvPr/>
        </p:nvSpPr>
        <p:spPr bwMode="auto">
          <a:xfrm>
            <a:off x="424998" y="265566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18" name="Rectangle 190"/>
          <p:cNvSpPr>
            <a:spLocks noChangeArrowheads="1"/>
          </p:cNvSpPr>
          <p:nvPr/>
        </p:nvSpPr>
        <p:spPr bwMode="auto">
          <a:xfrm>
            <a:off x="418648" y="295930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19" name="Rectangle 191"/>
          <p:cNvSpPr>
            <a:spLocks noChangeArrowheads="1"/>
          </p:cNvSpPr>
          <p:nvPr/>
        </p:nvSpPr>
        <p:spPr bwMode="auto">
          <a:xfrm>
            <a:off x="410710" y="3261834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20" name="Rectangle 192"/>
          <p:cNvSpPr>
            <a:spLocks noChangeArrowheads="1"/>
          </p:cNvSpPr>
          <p:nvPr/>
        </p:nvSpPr>
        <p:spPr bwMode="auto">
          <a:xfrm>
            <a:off x="417060" y="356801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21" name="Text Box 752"/>
          <p:cNvSpPr txBox="1">
            <a:spLocks noChangeArrowheads="1"/>
          </p:cNvSpPr>
          <p:nvPr/>
        </p:nvSpPr>
        <p:spPr bwMode="auto">
          <a:xfrm>
            <a:off x="4749800" y="828675"/>
            <a:ext cx="1943100" cy="2857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00     01  </a:t>
            </a:r>
            <a:r>
              <a:rPr lang="ar-DZ" sz="1600" b="1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 11   10 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122" name="Text Box 753"/>
          <p:cNvSpPr txBox="1">
            <a:spLocks noChangeArrowheads="1"/>
          </p:cNvSpPr>
          <p:nvPr/>
        </p:nvSpPr>
        <p:spPr bwMode="auto">
          <a:xfrm>
            <a:off x="4575175" y="1146175"/>
            <a:ext cx="285750" cy="574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  <a:endParaRPr lang="fr-FR" sz="1600" b="1" dirty="0">
              <a:solidFill>
                <a:schemeClr val="tx1"/>
              </a:solidFill>
            </a:endParaRPr>
          </a:p>
          <a:p>
            <a:pPr eaLnBrk="0" hangingPunct="0">
              <a:defRPr/>
            </a:pPr>
            <a:endParaRPr lang="ar-DZ" sz="1600" b="1" dirty="0">
              <a:solidFill>
                <a:schemeClr val="tx1"/>
              </a:solidFill>
              <a:cs typeface="Times New Roman" pitchFamily="18" charset="0"/>
            </a:endParaRPr>
          </a:p>
          <a:p>
            <a:pPr eaLnBrk="0" hangingPunct="0">
              <a:defRPr/>
            </a:pP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123" name="Groupe 307"/>
          <p:cNvGrpSpPr>
            <a:grpSpLocks/>
          </p:cNvGrpSpPr>
          <p:nvPr/>
        </p:nvGrpSpPr>
        <p:grpSpPr bwMode="auto">
          <a:xfrm>
            <a:off x="4543425" y="828675"/>
            <a:ext cx="2020888" cy="990600"/>
            <a:chOff x="4543425" y="828675"/>
            <a:chExt cx="2020888" cy="990600"/>
          </a:xfrm>
        </p:grpSpPr>
        <p:grpSp>
          <p:nvGrpSpPr>
            <p:cNvPr id="124" name="Groupe 196"/>
            <p:cNvGrpSpPr>
              <a:grpSpLocks/>
            </p:cNvGrpSpPr>
            <p:nvPr/>
          </p:nvGrpSpPr>
          <p:grpSpPr bwMode="auto">
            <a:xfrm>
              <a:off x="4818063" y="1103313"/>
              <a:ext cx="1746250" cy="715962"/>
              <a:chOff x="3143240" y="1857364"/>
              <a:chExt cx="1746316" cy="715174"/>
            </a:xfrm>
          </p:grpSpPr>
          <p:sp>
            <p:nvSpPr>
              <p:cNvPr id="126" name="Rectangle 125"/>
              <p:cNvSpPr/>
              <p:nvPr/>
            </p:nvSpPr>
            <p:spPr bwMode="auto">
              <a:xfrm>
                <a:off x="3143240" y="1857364"/>
                <a:ext cx="1746316" cy="713589"/>
              </a:xfrm>
              <a:prstGeom prst="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7" name="Connecteur droit 126"/>
              <p:cNvCxnSpPr>
                <a:stCxn id="126" idx="0"/>
                <a:endCxn id="126" idx="2"/>
              </p:cNvCxnSpPr>
              <p:nvPr/>
            </p:nvCxnSpPr>
            <p:spPr bwMode="auto">
              <a:xfrm rot="16200000" flipH="1">
                <a:off x="3659603" y="2214156"/>
                <a:ext cx="713589" cy="317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8" name="Connecteur droit 127"/>
              <p:cNvCxnSpPr/>
              <p:nvPr/>
            </p:nvCxnSpPr>
            <p:spPr bwMode="auto">
              <a:xfrm rot="16200000" flipH="1">
                <a:off x="3215880" y="2213365"/>
                <a:ext cx="713589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9" name="Connecteur droit 128"/>
              <p:cNvCxnSpPr/>
              <p:nvPr/>
            </p:nvCxnSpPr>
            <p:spPr bwMode="auto">
              <a:xfrm rot="16200000" flipH="1">
                <a:off x="4073163" y="2213365"/>
                <a:ext cx="713589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0" name="Connecteur droit 129"/>
              <p:cNvCxnSpPr>
                <a:stCxn id="126" idx="1"/>
                <a:endCxn id="126" idx="3"/>
              </p:cNvCxnSpPr>
              <p:nvPr/>
            </p:nvCxnSpPr>
            <p:spPr bwMode="auto">
              <a:xfrm rot="10800000" flipH="1">
                <a:off x="3143240" y="2214158"/>
                <a:ext cx="1746316" cy="1586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25" name="Line 754"/>
            <p:cNvSpPr>
              <a:spLocks noChangeShapeType="1"/>
            </p:cNvSpPr>
            <p:nvPr/>
          </p:nvSpPr>
          <p:spPr bwMode="auto">
            <a:xfrm flipH="1" flipV="1">
              <a:off x="4543425" y="828675"/>
              <a:ext cx="285750" cy="2857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131" name="Text Box 755"/>
          <p:cNvSpPr txBox="1">
            <a:spLocks noChangeArrowheads="1"/>
          </p:cNvSpPr>
          <p:nvPr/>
        </p:nvSpPr>
        <p:spPr bwMode="auto">
          <a:xfrm>
            <a:off x="4537075" y="620713"/>
            <a:ext cx="4762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 dirty="0" err="1">
                <a:solidFill>
                  <a:schemeClr val="tx1"/>
                </a:solidFill>
                <a:cs typeface="Times New Roman" pitchFamily="18" charset="0"/>
              </a:rPr>
              <a:t>ba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32" name="Text Box 756"/>
          <p:cNvSpPr txBox="1">
            <a:spLocks noChangeArrowheads="1"/>
          </p:cNvSpPr>
          <p:nvPr/>
        </p:nvSpPr>
        <p:spPr bwMode="auto">
          <a:xfrm>
            <a:off x="4427538" y="849313"/>
            <a:ext cx="2857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c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133" name="Rectangle 774"/>
          <p:cNvSpPr>
            <a:spLocks noChangeArrowheads="1"/>
          </p:cNvSpPr>
          <p:nvPr/>
        </p:nvSpPr>
        <p:spPr bwMode="auto">
          <a:xfrm>
            <a:off x="4562475" y="147002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34" name="Text Box 775"/>
          <p:cNvSpPr txBox="1">
            <a:spLocks noChangeArrowheads="1"/>
          </p:cNvSpPr>
          <p:nvPr/>
        </p:nvSpPr>
        <p:spPr bwMode="auto">
          <a:xfrm>
            <a:off x="4892675" y="1111250"/>
            <a:ext cx="2873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1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35" name="Text Box 776"/>
          <p:cNvSpPr txBox="1">
            <a:spLocks noChangeArrowheads="1"/>
          </p:cNvSpPr>
          <p:nvPr/>
        </p:nvSpPr>
        <p:spPr bwMode="auto">
          <a:xfrm>
            <a:off x="5297488" y="1130300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2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36" name="Text Box 777"/>
          <p:cNvSpPr txBox="1">
            <a:spLocks noChangeArrowheads="1"/>
          </p:cNvSpPr>
          <p:nvPr/>
        </p:nvSpPr>
        <p:spPr bwMode="auto">
          <a:xfrm>
            <a:off x="5753141" y="1116013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4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37" name="Text Box 778"/>
          <p:cNvSpPr txBox="1">
            <a:spLocks noChangeArrowheads="1"/>
          </p:cNvSpPr>
          <p:nvPr/>
        </p:nvSpPr>
        <p:spPr bwMode="auto">
          <a:xfrm>
            <a:off x="6189663" y="1120775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3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38" name="Text Box 779"/>
          <p:cNvSpPr txBox="1">
            <a:spLocks noChangeArrowheads="1"/>
          </p:cNvSpPr>
          <p:nvPr/>
        </p:nvSpPr>
        <p:spPr bwMode="auto">
          <a:xfrm>
            <a:off x="4878388" y="1473200"/>
            <a:ext cx="2873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 dirty="0" smtClean="0">
                <a:latin typeface="Arial"/>
                <a:cs typeface="Arial"/>
              </a:rPr>
              <a:t>5</a:t>
            </a:r>
            <a:endParaRPr lang="fr-FR" sz="1600" b="1" dirty="0"/>
          </a:p>
        </p:txBody>
      </p:sp>
      <p:sp>
        <p:nvSpPr>
          <p:cNvPr id="139" name="Text Box 780"/>
          <p:cNvSpPr txBox="1">
            <a:spLocks noChangeArrowheads="1"/>
          </p:cNvSpPr>
          <p:nvPr/>
        </p:nvSpPr>
        <p:spPr bwMode="auto">
          <a:xfrm>
            <a:off x="5307013" y="1460500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6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40" name="Text Box 781"/>
          <p:cNvSpPr txBox="1">
            <a:spLocks noChangeArrowheads="1"/>
          </p:cNvSpPr>
          <p:nvPr/>
        </p:nvSpPr>
        <p:spPr bwMode="auto">
          <a:xfrm>
            <a:off x="5762666" y="1460500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8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41" name="Text Box 782"/>
          <p:cNvSpPr txBox="1">
            <a:spLocks noChangeArrowheads="1"/>
          </p:cNvSpPr>
          <p:nvPr/>
        </p:nvSpPr>
        <p:spPr bwMode="auto">
          <a:xfrm>
            <a:off x="6189663" y="1470025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7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84" name="Text Box 752"/>
          <p:cNvSpPr txBox="1">
            <a:spLocks noChangeArrowheads="1"/>
          </p:cNvSpPr>
          <p:nvPr/>
        </p:nvSpPr>
        <p:spPr bwMode="auto">
          <a:xfrm>
            <a:off x="4772040" y="2867028"/>
            <a:ext cx="1943100" cy="2857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00     01  </a:t>
            </a:r>
            <a:r>
              <a:rPr lang="ar-DZ" sz="1600" b="1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 11   10 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185" name="Text Box 753"/>
          <p:cNvSpPr txBox="1">
            <a:spLocks noChangeArrowheads="1"/>
          </p:cNvSpPr>
          <p:nvPr/>
        </p:nvSpPr>
        <p:spPr bwMode="auto">
          <a:xfrm>
            <a:off x="4597415" y="3184528"/>
            <a:ext cx="285750" cy="574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  <a:endParaRPr lang="fr-FR" sz="1600" b="1" dirty="0">
              <a:solidFill>
                <a:schemeClr val="tx1"/>
              </a:solidFill>
            </a:endParaRPr>
          </a:p>
          <a:p>
            <a:pPr eaLnBrk="0" hangingPunct="0">
              <a:defRPr/>
            </a:pPr>
            <a:endParaRPr lang="ar-DZ" sz="1600" b="1" dirty="0">
              <a:solidFill>
                <a:schemeClr val="tx1"/>
              </a:solidFill>
              <a:cs typeface="Times New Roman" pitchFamily="18" charset="0"/>
            </a:endParaRPr>
          </a:p>
          <a:p>
            <a:pPr eaLnBrk="0" hangingPunct="0">
              <a:defRPr/>
            </a:pP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186" name="Groupe 307"/>
          <p:cNvGrpSpPr>
            <a:grpSpLocks/>
          </p:cNvGrpSpPr>
          <p:nvPr/>
        </p:nvGrpSpPr>
        <p:grpSpPr bwMode="auto">
          <a:xfrm>
            <a:off x="4565665" y="2867028"/>
            <a:ext cx="2020888" cy="990600"/>
            <a:chOff x="4543425" y="828675"/>
            <a:chExt cx="2020888" cy="990600"/>
          </a:xfrm>
        </p:grpSpPr>
        <p:grpSp>
          <p:nvGrpSpPr>
            <p:cNvPr id="187" name="Groupe 196"/>
            <p:cNvGrpSpPr>
              <a:grpSpLocks/>
            </p:cNvGrpSpPr>
            <p:nvPr/>
          </p:nvGrpSpPr>
          <p:grpSpPr bwMode="auto">
            <a:xfrm>
              <a:off x="4818063" y="1103313"/>
              <a:ext cx="1746250" cy="715962"/>
              <a:chOff x="3143240" y="1857364"/>
              <a:chExt cx="1746316" cy="715174"/>
            </a:xfrm>
          </p:grpSpPr>
          <p:sp>
            <p:nvSpPr>
              <p:cNvPr id="189" name="Rectangle 188"/>
              <p:cNvSpPr/>
              <p:nvPr/>
            </p:nvSpPr>
            <p:spPr bwMode="auto">
              <a:xfrm>
                <a:off x="3143240" y="1857364"/>
                <a:ext cx="1746316" cy="713589"/>
              </a:xfrm>
              <a:prstGeom prst="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0" name="Connecteur droit 189"/>
              <p:cNvCxnSpPr>
                <a:stCxn id="189" idx="0"/>
                <a:endCxn id="189" idx="2"/>
              </p:cNvCxnSpPr>
              <p:nvPr/>
            </p:nvCxnSpPr>
            <p:spPr bwMode="auto">
              <a:xfrm rot="16200000" flipH="1">
                <a:off x="3659603" y="2214156"/>
                <a:ext cx="713589" cy="317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1" name="Connecteur droit 190"/>
              <p:cNvCxnSpPr/>
              <p:nvPr/>
            </p:nvCxnSpPr>
            <p:spPr bwMode="auto">
              <a:xfrm rot="16200000" flipH="1">
                <a:off x="3215880" y="2213365"/>
                <a:ext cx="713589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2" name="Connecteur droit 191"/>
              <p:cNvCxnSpPr/>
              <p:nvPr/>
            </p:nvCxnSpPr>
            <p:spPr bwMode="auto">
              <a:xfrm rot="16200000" flipH="1">
                <a:off x="4073163" y="2213365"/>
                <a:ext cx="713589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3" name="Connecteur droit 192"/>
              <p:cNvCxnSpPr>
                <a:stCxn id="189" idx="1"/>
                <a:endCxn id="189" idx="3"/>
              </p:cNvCxnSpPr>
              <p:nvPr/>
            </p:nvCxnSpPr>
            <p:spPr bwMode="auto">
              <a:xfrm rot="10800000" flipH="1">
                <a:off x="3143240" y="2214158"/>
                <a:ext cx="1746316" cy="1586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88" name="Line 754"/>
            <p:cNvSpPr>
              <a:spLocks noChangeShapeType="1"/>
            </p:cNvSpPr>
            <p:nvPr/>
          </p:nvSpPr>
          <p:spPr bwMode="auto">
            <a:xfrm flipH="1" flipV="1">
              <a:off x="4543425" y="828675"/>
              <a:ext cx="285750" cy="2857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194" name="Text Box 755"/>
          <p:cNvSpPr txBox="1">
            <a:spLocks noChangeArrowheads="1"/>
          </p:cNvSpPr>
          <p:nvPr/>
        </p:nvSpPr>
        <p:spPr bwMode="auto">
          <a:xfrm>
            <a:off x="4559315" y="2659066"/>
            <a:ext cx="4762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 dirty="0" err="1">
                <a:solidFill>
                  <a:schemeClr val="tx1"/>
                </a:solidFill>
                <a:cs typeface="Times New Roman" pitchFamily="18" charset="0"/>
              </a:rPr>
              <a:t>ba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95" name="Text Box 756"/>
          <p:cNvSpPr txBox="1">
            <a:spLocks noChangeArrowheads="1"/>
          </p:cNvSpPr>
          <p:nvPr/>
        </p:nvSpPr>
        <p:spPr bwMode="auto">
          <a:xfrm>
            <a:off x="4449778" y="2887666"/>
            <a:ext cx="2857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c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196" name="Rectangle 774"/>
          <p:cNvSpPr>
            <a:spLocks noChangeArrowheads="1"/>
          </p:cNvSpPr>
          <p:nvPr/>
        </p:nvSpPr>
        <p:spPr bwMode="auto">
          <a:xfrm>
            <a:off x="4584715" y="3508378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97" name="Text Box 775"/>
          <p:cNvSpPr txBox="1">
            <a:spLocks noChangeArrowheads="1"/>
          </p:cNvSpPr>
          <p:nvPr/>
        </p:nvSpPr>
        <p:spPr bwMode="auto">
          <a:xfrm>
            <a:off x="4914915" y="3149603"/>
            <a:ext cx="2873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198" name="Text Box 776"/>
          <p:cNvSpPr txBox="1">
            <a:spLocks noChangeArrowheads="1"/>
          </p:cNvSpPr>
          <p:nvPr/>
        </p:nvSpPr>
        <p:spPr bwMode="auto">
          <a:xfrm>
            <a:off x="5319728" y="3168653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1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199" name="Text Box 777"/>
          <p:cNvSpPr txBox="1">
            <a:spLocks noChangeArrowheads="1"/>
          </p:cNvSpPr>
          <p:nvPr/>
        </p:nvSpPr>
        <p:spPr bwMode="auto">
          <a:xfrm>
            <a:off x="5775381" y="3154366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200" name="Text Box 778"/>
          <p:cNvSpPr txBox="1">
            <a:spLocks noChangeArrowheads="1"/>
          </p:cNvSpPr>
          <p:nvPr/>
        </p:nvSpPr>
        <p:spPr bwMode="auto">
          <a:xfrm>
            <a:off x="6211903" y="3159128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 dirty="0">
                <a:solidFill>
                  <a:schemeClr val="tx1"/>
                </a:solidFill>
              </a:rPr>
              <a:t>1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01" name="Text Box 779"/>
          <p:cNvSpPr txBox="1">
            <a:spLocks noChangeArrowheads="1"/>
          </p:cNvSpPr>
          <p:nvPr/>
        </p:nvSpPr>
        <p:spPr bwMode="auto">
          <a:xfrm>
            <a:off x="4900628" y="3511553"/>
            <a:ext cx="2873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/>
              <a:t>1</a:t>
            </a:r>
            <a:endParaRPr lang="fr-FR" sz="1600" b="1"/>
          </a:p>
        </p:txBody>
      </p:sp>
      <p:sp>
        <p:nvSpPr>
          <p:cNvPr id="202" name="Text Box 780"/>
          <p:cNvSpPr txBox="1">
            <a:spLocks noChangeArrowheads="1"/>
          </p:cNvSpPr>
          <p:nvPr/>
        </p:nvSpPr>
        <p:spPr bwMode="auto">
          <a:xfrm>
            <a:off x="5329253" y="3498853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600" b="1" dirty="0" smtClean="0">
                <a:solidFill>
                  <a:schemeClr val="tx1"/>
                </a:solidFill>
              </a:rPr>
              <a:t>1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03" name="Text Box 781"/>
          <p:cNvSpPr txBox="1">
            <a:spLocks noChangeArrowheads="1"/>
          </p:cNvSpPr>
          <p:nvPr/>
        </p:nvSpPr>
        <p:spPr bwMode="auto">
          <a:xfrm>
            <a:off x="5784906" y="3498853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1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204" name="Text Box 782"/>
          <p:cNvSpPr txBox="1">
            <a:spLocks noChangeArrowheads="1"/>
          </p:cNvSpPr>
          <p:nvPr/>
        </p:nvSpPr>
        <p:spPr bwMode="auto">
          <a:xfrm>
            <a:off x="6211903" y="3508378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3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/>
      <p:bldP spid="43507" grpId="0" animBg="1"/>
      <p:bldP spid="138" grpId="0"/>
      <p:bldP spid="20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ZoneTexte 203"/>
          <p:cNvSpPr txBox="1"/>
          <p:nvPr/>
        </p:nvSpPr>
        <p:spPr>
          <a:xfrm>
            <a:off x="2636824" y="792143"/>
            <a:ext cx="428628" cy="599638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0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  <a:endParaRPr lang="fr-FR" sz="1600" dirty="0">
              <a:solidFill>
                <a:schemeClr val="tx1"/>
              </a:solidFill>
            </a:endParaRPr>
          </a:p>
        </p:txBody>
      </p:sp>
      <p:pic>
        <p:nvPicPr>
          <p:cNvPr id="43001" name="Picture 10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91065" y="714356"/>
            <a:ext cx="2652935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6467475" y="142852"/>
            <a:ext cx="26765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3ـ جدول </a:t>
            </a:r>
            <a:r>
              <a:rPr lang="ar-DZ" b="1" dirty="0" err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كارنو</a:t>
            </a:r>
            <a:r>
              <a:rPr lang="ar-DZ" b="1" dirty="0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باربع</a:t>
            </a:r>
            <a:r>
              <a:rPr lang="ar-DZ" b="1" dirty="0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 متغيرات :</a:t>
            </a:r>
          </a:p>
        </p:txBody>
      </p:sp>
      <p:sp>
        <p:nvSpPr>
          <p:cNvPr id="42547" name="AutoShape 563"/>
          <p:cNvSpPr>
            <a:spLocks noChangeAspect="1" noChangeArrowheads="1"/>
          </p:cNvSpPr>
          <p:nvPr/>
        </p:nvSpPr>
        <p:spPr bwMode="auto">
          <a:xfrm>
            <a:off x="3708400" y="2852738"/>
            <a:ext cx="633413" cy="187325"/>
          </a:xfrm>
          <a:prstGeom prst="rightArrow">
            <a:avLst>
              <a:gd name="adj1" fmla="val 50000"/>
              <a:gd name="adj2" fmla="val 84534"/>
            </a:avLst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aphicFrame>
        <p:nvGraphicFramePr>
          <p:cNvPr id="42665" name="Group 681"/>
          <p:cNvGraphicFramePr>
            <a:graphicFrameLocks noGrp="1"/>
          </p:cNvGraphicFramePr>
          <p:nvPr/>
        </p:nvGraphicFramePr>
        <p:xfrm>
          <a:off x="5703512" y="2567642"/>
          <a:ext cx="3205163" cy="1463040"/>
        </p:xfrm>
        <a:graphic>
          <a:graphicData uri="http://schemas.openxmlformats.org/drawingml/2006/table">
            <a:tbl>
              <a:tblPr/>
              <a:tblGrid>
                <a:gridCol w="801688"/>
                <a:gridCol w="801687"/>
                <a:gridCol w="800100"/>
                <a:gridCol w="801688"/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692" name="Line 708"/>
          <p:cNvSpPr>
            <a:spLocks noChangeAspect="1" noChangeShapeType="1"/>
          </p:cNvSpPr>
          <p:nvPr/>
        </p:nvSpPr>
        <p:spPr bwMode="auto">
          <a:xfrm flipH="1" flipV="1">
            <a:off x="5362200" y="2223155"/>
            <a:ext cx="334962" cy="3349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2693" name="Text Box 709"/>
          <p:cNvSpPr txBox="1">
            <a:spLocks noChangeAspect="1" noChangeArrowheads="1"/>
          </p:cNvSpPr>
          <p:nvPr/>
        </p:nvSpPr>
        <p:spPr bwMode="auto">
          <a:xfrm>
            <a:off x="5424112" y="2077105"/>
            <a:ext cx="55721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0000FF"/>
                </a:solidFill>
              </a:rPr>
              <a:t>ba</a:t>
            </a:r>
            <a:endParaRPr lang="fr-FR" b="1"/>
          </a:p>
        </p:txBody>
      </p:sp>
      <p:sp>
        <p:nvSpPr>
          <p:cNvPr id="42694" name="Text Box 710"/>
          <p:cNvSpPr txBox="1">
            <a:spLocks noChangeAspect="1" noChangeArrowheads="1"/>
          </p:cNvSpPr>
          <p:nvPr/>
        </p:nvSpPr>
        <p:spPr bwMode="auto">
          <a:xfrm>
            <a:off x="5192337" y="2300942"/>
            <a:ext cx="55880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0000FF"/>
                </a:solidFill>
              </a:rPr>
              <a:t>dc</a:t>
            </a:r>
            <a:endParaRPr lang="fr-FR" b="1"/>
          </a:p>
        </p:txBody>
      </p:sp>
      <p:sp>
        <p:nvSpPr>
          <p:cNvPr id="42695" name="Rectangle 711"/>
          <p:cNvSpPr>
            <a:spLocks noChangeArrowheads="1"/>
          </p:cNvSpPr>
          <p:nvPr/>
        </p:nvSpPr>
        <p:spPr bwMode="auto">
          <a:xfrm>
            <a:off x="5813050" y="2329517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00</a:t>
            </a:r>
          </a:p>
        </p:txBody>
      </p:sp>
      <p:sp>
        <p:nvSpPr>
          <p:cNvPr id="42696" name="Rectangle 712"/>
          <p:cNvSpPr>
            <a:spLocks noChangeArrowheads="1"/>
          </p:cNvSpPr>
          <p:nvPr/>
        </p:nvSpPr>
        <p:spPr bwMode="auto">
          <a:xfrm>
            <a:off x="6729037" y="2323167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42697" name="Rectangle 713"/>
          <p:cNvSpPr>
            <a:spLocks noChangeArrowheads="1"/>
          </p:cNvSpPr>
          <p:nvPr/>
        </p:nvSpPr>
        <p:spPr bwMode="auto">
          <a:xfrm>
            <a:off x="7476750" y="2323167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42698" name="Rectangle 714"/>
          <p:cNvSpPr>
            <a:spLocks noChangeArrowheads="1"/>
          </p:cNvSpPr>
          <p:nvPr/>
        </p:nvSpPr>
        <p:spPr bwMode="auto">
          <a:xfrm>
            <a:off x="8283200" y="2321580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2699" name="Rectangle 715"/>
          <p:cNvSpPr>
            <a:spLocks noChangeArrowheads="1"/>
          </p:cNvSpPr>
          <p:nvPr/>
        </p:nvSpPr>
        <p:spPr bwMode="auto">
          <a:xfrm>
            <a:off x="5381250" y="2567642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00</a:t>
            </a:r>
          </a:p>
        </p:txBody>
      </p:sp>
      <p:sp>
        <p:nvSpPr>
          <p:cNvPr id="42700" name="Rectangle 716"/>
          <p:cNvSpPr>
            <a:spLocks noChangeArrowheads="1"/>
          </p:cNvSpPr>
          <p:nvPr/>
        </p:nvSpPr>
        <p:spPr bwMode="auto">
          <a:xfrm>
            <a:off x="5381250" y="2953405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42701" name="Rectangle 717"/>
          <p:cNvSpPr>
            <a:spLocks noChangeArrowheads="1"/>
          </p:cNvSpPr>
          <p:nvPr/>
        </p:nvSpPr>
        <p:spPr bwMode="auto">
          <a:xfrm>
            <a:off x="5381250" y="3342342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42702" name="Rectangle 718"/>
          <p:cNvSpPr>
            <a:spLocks noChangeArrowheads="1"/>
          </p:cNvSpPr>
          <p:nvPr/>
        </p:nvSpPr>
        <p:spPr bwMode="auto">
          <a:xfrm>
            <a:off x="5381250" y="3716992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2703" name="Rectangle 719"/>
          <p:cNvSpPr>
            <a:spLocks noChangeArrowheads="1"/>
          </p:cNvSpPr>
          <p:nvPr/>
        </p:nvSpPr>
        <p:spPr bwMode="auto">
          <a:xfrm>
            <a:off x="2692391" y="870259"/>
            <a:ext cx="522287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852" name="Text Box 868"/>
          <p:cNvSpPr txBox="1">
            <a:spLocks noChangeArrowheads="1"/>
          </p:cNvSpPr>
          <p:nvPr/>
        </p:nvSpPr>
        <p:spPr bwMode="auto">
          <a:xfrm>
            <a:off x="6289300" y="2694642"/>
            <a:ext cx="50323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1</a:t>
            </a:r>
          </a:p>
        </p:txBody>
      </p:sp>
      <p:sp>
        <p:nvSpPr>
          <p:cNvPr id="42853" name="Text Box 869"/>
          <p:cNvSpPr txBox="1">
            <a:spLocks noChangeArrowheads="1"/>
          </p:cNvSpPr>
          <p:nvPr/>
        </p:nvSpPr>
        <p:spPr bwMode="auto">
          <a:xfrm>
            <a:off x="7090987" y="2691467"/>
            <a:ext cx="50323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2</a:t>
            </a:r>
          </a:p>
        </p:txBody>
      </p:sp>
      <p:sp>
        <p:nvSpPr>
          <p:cNvPr id="42854" name="Text Box 870"/>
          <p:cNvSpPr txBox="1">
            <a:spLocks noChangeArrowheads="1"/>
          </p:cNvSpPr>
          <p:nvPr/>
        </p:nvSpPr>
        <p:spPr bwMode="auto">
          <a:xfrm>
            <a:off x="8651500" y="2681942"/>
            <a:ext cx="50323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3</a:t>
            </a:r>
          </a:p>
        </p:txBody>
      </p:sp>
      <p:sp>
        <p:nvSpPr>
          <p:cNvPr id="42860" name="Text Box 876"/>
          <p:cNvSpPr txBox="1">
            <a:spLocks noChangeArrowheads="1"/>
          </p:cNvSpPr>
          <p:nvPr/>
        </p:nvSpPr>
        <p:spPr bwMode="auto">
          <a:xfrm>
            <a:off x="7887912" y="2691467"/>
            <a:ext cx="50323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4</a:t>
            </a:r>
          </a:p>
        </p:txBody>
      </p:sp>
      <p:sp>
        <p:nvSpPr>
          <p:cNvPr id="42861" name="Text Box 877"/>
          <p:cNvSpPr txBox="1">
            <a:spLocks noChangeArrowheads="1"/>
          </p:cNvSpPr>
          <p:nvPr/>
        </p:nvSpPr>
        <p:spPr bwMode="auto">
          <a:xfrm>
            <a:off x="6292475" y="3064530"/>
            <a:ext cx="50323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5</a:t>
            </a:r>
          </a:p>
        </p:txBody>
      </p:sp>
      <p:sp>
        <p:nvSpPr>
          <p:cNvPr id="42862" name="Text Box 878"/>
          <p:cNvSpPr txBox="1">
            <a:spLocks noChangeArrowheads="1"/>
          </p:cNvSpPr>
          <p:nvPr/>
        </p:nvSpPr>
        <p:spPr bwMode="auto">
          <a:xfrm>
            <a:off x="7094162" y="3061355"/>
            <a:ext cx="50323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6</a:t>
            </a:r>
          </a:p>
        </p:txBody>
      </p:sp>
      <p:sp>
        <p:nvSpPr>
          <p:cNvPr id="42863" name="Text Box 879"/>
          <p:cNvSpPr txBox="1">
            <a:spLocks noChangeArrowheads="1"/>
          </p:cNvSpPr>
          <p:nvPr/>
        </p:nvSpPr>
        <p:spPr bwMode="auto">
          <a:xfrm>
            <a:off x="8654675" y="3051830"/>
            <a:ext cx="50323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7</a:t>
            </a:r>
          </a:p>
        </p:txBody>
      </p:sp>
      <p:sp>
        <p:nvSpPr>
          <p:cNvPr id="42864" name="Text Box 880"/>
          <p:cNvSpPr txBox="1">
            <a:spLocks noChangeArrowheads="1"/>
          </p:cNvSpPr>
          <p:nvPr/>
        </p:nvSpPr>
        <p:spPr bwMode="auto">
          <a:xfrm>
            <a:off x="7891087" y="3061355"/>
            <a:ext cx="50323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8</a:t>
            </a:r>
          </a:p>
        </p:txBody>
      </p:sp>
      <p:sp>
        <p:nvSpPr>
          <p:cNvPr id="42873" name="Text Box 889"/>
          <p:cNvSpPr txBox="1">
            <a:spLocks noChangeArrowheads="1"/>
          </p:cNvSpPr>
          <p:nvPr/>
        </p:nvSpPr>
        <p:spPr bwMode="auto">
          <a:xfrm>
            <a:off x="2625921" y="839055"/>
            <a:ext cx="3603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874" name="Text Box 890"/>
          <p:cNvSpPr txBox="1">
            <a:spLocks noChangeArrowheads="1"/>
          </p:cNvSpPr>
          <p:nvPr/>
        </p:nvSpPr>
        <p:spPr bwMode="auto">
          <a:xfrm>
            <a:off x="6298825" y="3799542"/>
            <a:ext cx="50323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9</a:t>
            </a:r>
          </a:p>
        </p:txBody>
      </p:sp>
      <p:sp>
        <p:nvSpPr>
          <p:cNvPr id="42875" name="Text Box 891"/>
          <p:cNvSpPr txBox="1">
            <a:spLocks noChangeArrowheads="1"/>
          </p:cNvSpPr>
          <p:nvPr/>
        </p:nvSpPr>
        <p:spPr bwMode="auto">
          <a:xfrm>
            <a:off x="6995737" y="3796367"/>
            <a:ext cx="50323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10</a:t>
            </a:r>
          </a:p>
        </p:txBody>
      </p:sp>
      <p:sp>
        <p:nvSpPr>
          <p:cNvPr id="42876" name="Text Box 892"/>
          <p:cNvSpPr txBox="1">
            <a:spLocks noChangeArrowheads="1"/>
          </p:cNvSpPr>
          <p:nvPr/>
        </p:nvSpPr>
        <p:spPr bwMode="auto">
          <a:xfrm>
            <a:off x="8594350" y="3786842"/>
            <a:ext cx="50323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11</a:t>
            </a:r>
          </a:p>
        </p:txBody>
      </p:sp>
      <p:sp>
        <p:nvSpPr>
          <p:cNvPr id="42877" name="Text Box 893"/>
          <p:cNvSpPr txBox="1">
            <a:spLocks noChangeArrowheads="1"/>
          </p:cNvSpPr>
          <p:nvPr/>
        </p:nvSpPr>
        <p:spPr bwMode="auto">
          <a:xfrm>
            <a:off x="7792662" y="3796367"/>
            <a:ext cx="50323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12</a:t>
            </a:r>
          </a:p>
        </p:txBody>
      </p:sp>
      <p:sp>
        <p:nvSpPr>
          <p:cNvPr id="42878" name="Text Box 894"/>
          <p:cNvSpPr txBox="1">
            <a:spLocks noChangeArrowheads="1"/>
          </p:cNvSpPr>
          <p:nvPr/>
        </p:nvSpPr>
        <p:spPr bwMode="auto">
          <a:xfrm>
            <a:off x="6200400" y="3423305"/>
            <a:ext cx="50323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13</a:t>
            </a:r>
          </a:p>
        </p:txBody>
      </p:sp>
      <p:sp>
        <p:nvSpPr>
          <p:cNvPr id="42879" name="Text Box 895"/>
          <p:cNvSpPr txBox="1">
            <a:spLocks noChangeArrowheads="1"/>
          </p:cNvSpPr>
          <p:nvPr/>
        </p:nvSpPr>
        <p:spPr bwMode="auto">
          <a:xfrm>
            <a:off x="7002087" y="3420130"/>
            <a:ext cx="50323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14</a:t>
            </a:r>
          </a:p>
        </p:txBody>
      </p:sp>
      <p:sp>
        <p:nvSpPr>
          <p:cNvPr id="42880" name="Text Box 896"/>
          <p:cNvSpPr txBox="1">
            <a:spLocks noChangeArrowheads="1"/>
          </p:cNvSpPr>
          <p:nvPr/>
        </p:nvSpPr>
        <p:spPr bwMode="auto">
          <a:xfrm>
            <a:off x="8581650" y="3410605"/>
            <a:ext cx="50323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15</a:t>
            </a:r>
          </a:p>
        </p:txBody>
      </p:sp>
      <p:sp>
        <p:nvSpPr>
          <p:cNvPr id="42881" name="Text Box 897"/>
          <p:cNvSpPr txBox="1">
            <a:spLocks noChangeArrowheads="1"/>
          </p:cNvSpPr>
          <p:nvPr/>
        </p:nvSpPr>
        <p:spPr bwMode="auto">
          <a:xfrm>
            <a:off x="7799012" y="3420130"/>
            <a:ext cx="50323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9900FF"/>
                </a:solidFill>
              </a:rPr>
              <a:t>16</a:t>
            </a:r>
          </a:p>
        </p:txBody>
      </p:sp>
      <p:sp>
        <p:nvSpPr>
          <p:cNvPr id="42882" name="Rectangle 898"/>
          <p:cNvSpPr>
            <a:spLocks noChangeArrowheads="1"/>
          </p:cNvSpPr>
          <p:nvPr/>
        </p:nvSpPr>
        <p:spPr bwMode="auto">
          <a:xfrm>
            <a:off x="2692391" y="1236971"/>
            <a:ext cx="522287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883" name="Rectangle 899"/>
          <p:cNvSpPr>
            <a:spLocks noChangeArrowheads="1"/>
          </p:cNvSpPr>
          <p:nvPr/>
        </p:nvSpPr>
        <p:spPr bwMode="auto">
          <a:xfrm>
            <a:off x="250825" y="1209675"/>
            <a:ext cx="2127250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884" name="Text Box 900"/>
          <p:cNvSpPr txBox="1">
            <a:spLocks noChangeArrowheads="1"/>
          </p:cNvSpPr>
          <p:nvPr/>
        </p:nvSpPr>
        <p:spPr bwMode="auto">
          <a:xfrm>
            <a:off x="2632470" y="1202465"/>
            <a:ext cx="3603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885" name="Rectangle 901"/>
          <p:cNvSpPr>
            <a:spLocks noChangeArrowheads="1"/>
          </p:cNvSpPr>
          <p:nvPr/>
        </p:nvSpPr>
        <p:spPr bwMode="auto">
          <a:xfrm>
            <a:off x="2692391" y="1605271"/>
            <a:ext cx="522287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886" name="Rectangle 902"/>
          <p:cNvSpPr>
            <a:spLocks noChangeArrowheads="1"/>
          </p:cNvSpPr>
          <p:nvPr/>
        </p:nvSpPr>
        <p:spPr bwMode="auto">
          <a:xfrm>
            <a:off x="250825" y="1577975"/>
            <a:ext cx="2127250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887" name="Text Box 903"/>
          <p:cNvSpPr txBox="1">
            <a:spLocks noChangeArrowheads="1"/>
          </p:cNvSpPr>
          <p:nvPr/>
        </p:nvSpPr>
        <p:spPr bwMode="auto">
          <a:xfrm>
            <a:off x="2624270" y="1561761"/>
            <a:ext cx="3603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888" name="Rectangle 904"/>
          <p:cNvSpPr>
            <a:spLocks noChangeArrowheads="1"/>
          </p:cNvSpPr>
          <p:nvPr/>
        </p:nvSpPr>
        <p:spPr bwMode="auto">
          <a:xfrm>
            <a:off x="2692391" y="1962459"/>
            <a:ext cx="522287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889" name="Rectangle 905"/>
          <p:cNvSpPr>
            <a:spLocks noChangeArrowheads="1"/>
          </p:cNvSpPr>
          <p:nvPr/>
        </p:nvSpPr>
        <p:spPr bwMode="auto">
          <a:xfrm>
            <a:off x="250825" y="1935163"/>
            <a:ext cx="2127250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890" name="Text Box 906"/>
          <p:cNvSpPr txBox="1">
            <a:spLocks noChangeArrowheads="1"/>
          </p:cNvSpPr>
          <p:nvPr/>
        </p:nvSpPr>
        <p:spPr bwMode="auto">
          <a:xfrm>
            <a:off x="2626914" y="1917410"/>
            <a:ext cx="3603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891" name="Rectangle 907"/>
          <p:cNvSpPr>
            <a:spLocks noChangeArrowheads="1"/>
          </p:cNvSpPr>
          <p:nvPr/>
        </p:nvSpPr>
        <p:spPr bwMode="auto">
          <a:xfrm>
            <a:off x="2633649" y="2275196"/>
            <a:ext cx="522287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892" name="Rectangle 908"/>
          <p:cNvSpPr>
            <a:spLocks noChangeArrowheads="1"/>
          </p:cNvSpPr>
          <p:nvPr/>
        </p:nvSpPr>
        <p:spPr bwMode="auto">
          <a:xfrm>
            <a:off x="250825" y="2305050"/>
            <a:ext cx="2127250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893" name="Text Box 909"/>
          <p:cNvSpPr txBox="1">
            <a:spLocks noChangeArrowheads="1"/>
          </p:cNvSpPr>
          <p:nvPr/>
        </p:nvSpPr>
        <p:spPr bwMode="auto">
          <a:xfrm>
            <a:off x="2630474" y="2275196"/>
            <a:ext cx="3603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894" name="Rectangle 910"/>
          <p:cNvSpPr>
            <a:spLocks noChangeArrowheads="1"/>
          </p:cNvSpPr>
          <p:nvPr/>
        </p:nvSpPr>
        <p:spPr bwMode="auto">
          <a:xfrm>
            <a:off x="2633649" y="2641909"/>
            <a:ext cx="522287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895" name="Rectangle 911"/>
          <p:cNvSpPr>
            <a:spLocks noChangeArrowheads="1"/>
          </p:cNvSpPr>
          <p:nvPr/>
        </p:nvSpPr>
        <p:spPr bwMode="auto">
          <a:xfrm>
            <a:off x="250825" y="2671763"/>
            <a:ext cx="2127250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896" name="Text Box 912"/>
          <p:cNvSpPr txBox="1">
            <a:spLocks noChangeArrowheads="1"/>
          </p:cNvSpPr>
          <p:nvPr/>
        </p:nvSpPr>
        <p:spPr bwMode="auto">
          <a:xfrm>
            <a:off x="2630474" y="2629209"/>
            <a:ext cx="3603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897" name="Rectangle 913"/>
          <p:cNvSpPr>
            <a:spLocks noChangeArrowheads="1"/>
          </p:cNvSpPr>
          <p:nvPr/>
        </p:nvSpPr>
        <p:spPr bwMode="auto">
          <a:xfrm>
            <a:off x="2633649" y="3010209"/>
            <a:ext cx="522287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898" name="Rectangle 914"/>
          <p:cNvSpPr>
            <a:spLocks noChangeArrowheads="1"/>
          </p:cNvSpPr>
          <p:nvPr/>
        </p:nvSpPr>
        <p:spPr bwMode="auto">
          <a:xfrm>
            <a:off x="250825" y="3040063"/>
            <a:ext cx="2127250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899" name="Text Box 915"/>
          <p:cNvSpPr txBox="1">
            <a:spLocks noChangeArrowheads="1"/>
          </p:cNvSpPr>
          <p:nvPr/>
        </p:nvSpPr>
        <p:spPr bwMode="auto">
          <a:xfrm>
            <a:off x="2630474" y="2978459"/>
            <a:ext cx="3603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900" name="Rectangle 916"/>
          <p:cNvSpPr>
            <a:spLocks noChangeArrowheads="1"/>
          </p:cNvSpPr>
          <p:nvPr/>
        </p:nvSpPr>
        <p:spPr bwMode="auto">
          <a:xfrm>
            <a:off x="2633649" y="3367396"/>
            <a:ext cx="522287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01" name="Rectangle 917"/>
          <p:cNvSpPr>
            <a:spLocks noChangeArrowheads="1"/>
          </p:cNvSpPr>
          <p:nvPr/>
        </p:nvSpPr>
        <p:spPr bwMode="auto">
          <a:xfrm>
            <a:off x="250825" y="3397250"/>
            <a:ext cx="2127250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02" name="Text Box 918"/>
          <p:cNvSpPr txBox="1">
            <a:spLocks noChangeArrowheads="1"/>
          </p:cNvSpPr>
          <p:nvPr/>
        </p:nvSpPr>
        <p:spPr bwMode="auto">
          <a:xfrm>
            <a:off x="2630474" y="3335646"/>
            <a:ext cx="3603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903" name="Rectangle 919"/>
          <p:cNvSpPr>
            <a:spLocks noChangeArrowheads="1"/>
          </p:cNvSpPr>
          <p:nvPr/>
        </p:nvSpPr>
        <p:spPr bwMode="auto">
          <a:xfrm>
            <a:off x="2633649" y="3732521"/>
            <a:ext cx="522287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04" name="Rectangle 920"/>
          <p:cNvSpPr>
            <a:spLocks noChangeArrowheads="1"/>
          </p:cNvSpPr>
          <p:nvPr/>
        </p:nvSpPr>
        <p:spPr bwMode="auto">
          <a:xfrm>
            <a:off x="250825" y="3762375"/>
            <a:ext cx="2127250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05" name="Text Box 921"/>
          <p:cNvSpPr txBox="1">
            <a:spLocks noChangeArrowheads="1"/>
          </p:cNvSpPr>
          <p:nvPr/>
        </p:nvSpPr>
        <p:spPr bwMode="auto">
          <a:xfrm>
            <a:off x="2630474" y="3694421"/>
            <a:ext cx="3603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906" name="Rectangle 922"/>
          <p:cNvSpPr>
            <a:spLocks noChangeArrowheads="1"/>
          </p:cNvSpPr>
          <p:nvPr/>
        </p:nvSpPr>
        <p:spPr bwMode="auto">
          <a:xfrm>
            <a:off x="2633649" y="4099234"/>
            <a:ext cx="522287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07" name="Rectangle 923"/>
          <p:cNvSpPr>
            <a:spLocks noChangeArrowheads="1"/>
          </p:cNvSpPr>
          <p:nvPr/>
        </p:nvSpPr>
        <p:spPr bwMode="auto">
          <a:xfrm>
            <a:off x="250825" y="4129088"/>
            <a:ext cx="2127250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08" name="Text Box 924"/>
          <p:cNvSpPr txBox="1">
            <a:spLocks noChangeArrowheads="1"/>
          </p:cNvSpPr>
          <p:nvPr/>
        </p:nvSpPr>
        <p:spPr bwMode="auto">
          <a:xfrm>
            <a:off x="2630474" y="4048434"/>
            <a:ext cx="3603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909" name="Rectangle 925"/>
          <p:cNvSpPr>
            <a:spLocks noChangeArrowheads="1"/>
          </p:cNvSpPr>
          <p:nvPr/>
        </p:nvSpPr>
        <p:spPr bwMode="auto">
          <a:xfrm>
            <a:off x="2633649" y="4467534"/>
            <a:ext cx="522287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10" name="Rectangle 926"/>
          <p:cNvSpPr>
            <a:spLocks noChangeArrowheads="1"/>
          </p:cNvSpPr>
          <p:nvPr/>
        </p:nvSpPr>
        <p:spPr bwMode="auto">
          <a:xfrm>
            <a:off x="250825" y="4497388"/>
            <a:ext cx="2127250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11" name="Text Box 927"/>
          <p:cNvSpPr txBox="1">
            <a:spLocks noChangeArrowheads="1"/>
          </p:cNvSpPr>
          <p:nvPr/>
        </p:nvSpPr>
        <p:spPr bwMode="auto">
          <a:xfrm>
            <a:off x="2630474" y="4397684"/>
            <a:ext cx="3603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912" name="Rectangle 928"/>
          <p:cNvSpPr>
            <a:spLocks noChangeArrowheads="1"/>
          </p:cNvSpPr>
          <p:nvPr/>
        </p:nvSpPr>
        <p:spPr bwMode="auto">
          <a:xfrm>
            <a:off x="2692391" y="4881871"/>
            <a:ext cx="522287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13" name="Rectangle 929"/>
          <p:cNvSpPr>
            <a:spLocks noChangeArrowheads="1"/>
          </p:cNvSpPr>
          <p:nvPr/>
        </p:nvSpPr>
        <p:spPr bwMode="auto">
          <a:xfrm>
            <a:off x="250825" y="4854575"/>
            <a:ext cx="2127250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14" name="Text Box 930"/>
          <p:cNvSpPr txBox="1">
            <a:spLocks noChangeArrowheads="1"/>
          </p:cNvSpPr>
          <p:nvPr/>
        </p:nvSpPr>
        <p:spPr bwMode="auto">
          <a:xfrm>
            <a:off x="2632066" y="4760922"/>
            <a:ext cx="3603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915" name="Rectangle 931"/>
          <p:cNvSpPr>
            <a:spLocks noChangeArrowheads="1"/>
          </p:cNvSpPr>
          <p:nvPr/>
        </p:nvSpPr>
        <p:spPr bwMode="auto">
          <a:xfrm>
            <a:off x="2635241" y="5113360"/>
            <a:ext cx="522287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16" name="Rectangle 932"/>
          <p:cNvSpPr>
            <a:spLocks noChangeArrowheads="1"/>
          </p:cNvSpPr>
          <p:nvPr/>
        </p:nvSpPr>
        <p:spPr bwMode="auto">
          <a:xfrm>
            <a:off x="250825" y="5224463"/>
            <a:ext cx="2127250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17" name="Text Box 933"/>
          <p:cNvSpPr txBox="1">
            <a:spLocks noChangeArrowheads="1"/>
          </p:cNvSpPr>
          <p:nvPr/>
        </p:nvSpPr>
        <p:spPr bwMode="auto">
          <a:xfrm>
            <a:off x="2632066" y="5113360"/>
            <a:ext cx="3603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918" name="Rectangle 934"/>
          <p:cNvSpPr>
            <a:spLocks noChangeArrowheads="1"/>
          </p:cNvSpPr>
          <p:nvPr/>
        </p:nvSpPr>
        <p:spPr bwMode="auto">
          <a:xfrm>
            <a:off x="2635241" y="5480072"/>
            <a:ext cx="522287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19" name="Rectangle 935"/>
          <p:cNvSpPr>
            <a:spLocks noChangeArrowheads="1"/>
          </p:cNvSpPr>
          <p:nvPr/>
        </p:nvSpPr>
        <p:spPr bwMode="auto">
          <a:xfrm>
            <a:off x="250825" y="5591175"/>
            <a:ext cx="2127250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20" name="Text Box 936"/>
          <p:cNvSpPr txBox="1">
            <a:spLocks noChangeArrowheads="1"/>
          </p:cNvSpPr>
          <p:nvPr/>
        </p:nvSpPr>
        <p:spPr bwMode="auto">
          <a:xfrm>
            <a:off x="2632066" y="5473722"/>
            <a:ext cx="3603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921" name="Rectangle 937"/>
          <p:cNvSpPr>
            <a:spLocks noChangeArrowheads="1"/>
          </p:cNvSpPr>
          <p:nvPr/>
        </p:nvSpPr>
        <p:spPr bwMode="auto">
          <a:xfrm>
            <a:off x="2635241" y="5848372"/>
            <a:ext cx="522287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22" name="Rectangle 938"/>
          <p:cNvSpPr>
            <a:spLocks noChangeArrowheads="1"/>
          </p:cNvSpPr>
          <p:nvPr/>
        </p:nvSpPr>
        <p:spPr bwMode="auto">
          <a:xfrm>
            <a:off x="250825" y="5959475"/>
            <a:ext cx="2127250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23" name="Text Box 939"/>
          <p:cNvSpPr txBox="1">
            <a:spLocks noChangeArrowheads="1"/>
          </p:cNvSpPr>
          <p:nvPr/>
        </p:nvSpPr>
        <p:spPr bwMode="auto">
          <a:xfrm>
            <a:off x="2632066" y="5829322"/>
            <a:ext cx="3603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924" name="Rectangle 940"/>
          <p:cNvSpPr>
            <a:spLocks noChangeArrowheads="1"/>
          </p:cNvSpPr>
          <p:nvPr/>
        </p:nvSpPr>
        <p:spPr bwMode="auto">
          <a:xfrm>
            <a:off x="2635241" y="6205560"/>
            <a:ext cx="522287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25" name="Rectangle 941"/>
          <p:cNvSpPr>
            <a:spLocks noChangeArrowheads="1"/>
          </p:cNvSpPr>
          <p:nvPr/>
        </p:nvSpPr>
        <p:spPr bwMode="auto">
          <a:xfrm>
            <a:off x="250825" y="6316663"/>
            <a:ext cx="2127250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2926" name="Text Box 942"/>
          <p:cNvSpPr txBox="1">
            <a:spLocks noChangeArrowheads="1"/>
          </p:cNvSpPr>
          <p:nvPr/>
        </p:nvSpPr>
        <p:spPr bwMode="auto">
          <a:xfrm>
            <a:off x="2632066" y="6186510"/>
            <a:ext cx="3603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927" name="AutoShape 943"/>
          <p:cNvSpPr>
            <a:spLocks noChangeAspect="1" noChangeArrowheads="1"/>
          </p:cNvSpPr>
          <p:nvPr/>
        </p:nvSpPr>
        <p:spPr bwMode="auto">
          <a:xfrm>
            <a:off x="6948488" y="4237692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aphicFrame>
        <p:nvGraphicFramePr>
          <p:cNvPr id="42928" name="Group 944"/>
          <p:cNvGraphicFramePr>
            <a:graphicFrameLocks noGrp="1"/>
          </p:cNvGraphicFramePr>
          <p:nvPr/>
        </p:nvGraphicFramePr>
        <p:xfrm>
          <a:off x="5470525" y="5045730"/>
          <a:ext cx="3205163" cy="1463040"/>
        </p:xfrm>
        <a:graphic>
          <a:graphicData uri="http://schemas.openxmlformats.org/drawingml/2006/table">
            <a:tbl>
              <a:tblPr/>
              <a:tblGrid>
                <a:gridCol w="801688"/>
                <a:gridCol w="801687"/>
                <a:gridCol w="800100"/>
                <a:gridCol w="801688"/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955" name="Line 971"/>
          <p:cNvSpPr>
            <a:spLocks noChangeAspect="1" noChangeShapeType="1"/>
          </p:cNvSpPr>
          <p:nvPr/>
        </p:nvSpPr>
        <p:spPr bwMode="auto">
          <a:xfrm flipH="1" flipV="1">
            <a:off x="5129213" y="4701242"/>
            <a:ext cx="334962" cy="3349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2956" name="Text Box 972"/>
          <p:cNvSpPr txBox="1">
            <a:spLocks noChangeAspect="1" noChangeArrowheads="1"/>
          </p:cNvSpPr>
          <p:nvPr/>
        </p:nvSpPr>
        <p:spPr bwMode="auto">
          <a:xfrm>
            <a:off x="5191125" y="4555192"/>
            <a:ext cx="55721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0000FF"/>
                </a:solidFill>
              </a:rPr>
              <a:t>ba</a:t>
            </a:r>
            <a:endParaRPr lang="fr-FR" b="1"/>
          </a:p>
        </p:txBody>
      </p:sp>
      <p:sp>
        <p:nvSpPr>
          <p:cNvPr id="42957" name="Text Box 973"/>
          <p:cNvSpPr txBox="1">
            <a:spLocks noChangeAspect="1" noChangeArrowheads="1"/>
          </p:cNvSpPr>
          <p:nvPr/>
        </p:nvSpPr>
        <p:spPr bwMode="auto">
          <a:xfrm>
            <a:off x="4959350" y="4779030"/>
            <a:ext cx="55880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0000FF"/>
                </a:solidFill>
              </a:rPr>
              <a:t>dc</a:t>
            </a:r>
            <a:endParaRPr lang="fr-FR" b="1"/>
          </a:p>
        </p:txBody>
      </p:sp>
      <p:sp>
        <p:nvSpPr>
          <p:cNvPr id="42958" name="Rectangle 974"/>
          <p:cNvSpPr>
            <a:spLocks noChangeArrowheads="1"/>
          </p:cNvSpPr>
          <p:nvPr/>
        </p:nvSpPr>
        <p:spPr bwMode="auto">
          <a:xfrm>
            <a:off x="5580063" y="4807605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00</a:t>
            </a:r>
          </a:p>
        </p:txBody>
      </p:sp>
      <p:sp>
        <p:nvSpPr>
          <p:cNvPr id="42959" name="Rectangle 975"/>
          <p:cNvSpPr>
            <a:spLocks noChangeArrowheads="1"/>
          </p:cNvSpPr>
          <p:nvPr/>
        </p:nvSpPr>
        <p:spPr bwMode="auto">
          <a:xfrm>
            <a:off x="6496050" y="4801255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42960" name="Rectangle 976"/>
          <p:cNvSpPr>
            <a:spLocks noChangeArrowheads="1"/>
          </p:cNvSpPr>
          <p:nvPr/>
        </p:nvSpPr>
        <p:spPr bwMode="auto">
          <a:xfrm>
            <a:off x="7243763" y="4801255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42961" name="Rectangle 977"/>
          <p:cNvSpPr>
            <a:spLocks noChangeArrowheads="1"/>
          </p:cNvSpPr>
          <p:nvPr/>
        </p:nvSpPr>
        <p:spPr bwMode="auto">
          <a:xfrm>
            <a:off x="8050213" y="4799667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2962" name="Rectangle 978"/>
          <p:cNvSpPr>
            <a:spLocks noChangeArrowheads="1"/>
          </p:cNvSpPr>
          <p:nvPr/>
        </p:nvSpPr>
        <p:spPr bwMode="auto">
          <a:xfrm>
            <a:off x="5148263" y="5045730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00</a:t>
            </a:r>
          </a:p>
        </p:txBody>
      </p:sp>
      <p:sp>
        <p:nvSpPr>
          <p:cNvPr id="42963" name="Rectangle 979"/>
          <p:cNvSpPr>
            <a:spLocks noChangeArrowheads="1"/>
          </p:cNvSpPr>
          <p:nvPr/>
        </p:nvSpPr>
        <p:spPr bwMode="auto">
          <a:xfrm>
            <a:off x="5148263" y="5431492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42964" name="Rectangle 980"/>
          <p:cNvSpPr>
            <a:spLocks noChangeArrowheads="1"/>
          </p:cNvSpPr>
          <p:nvPr/>
        </p:nvSpPr>
        <p:spPr bwMode="auto">
          <a:xfrm>
            <a:off x="5148263" y="5820430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42965" name="Rectangle 981"/>
          <p:cNvSpPr>
            <a:spLocks noChangeArrowheads="1"/>
          </p:cNvSpPr>
          <p:nvPr/>
        </p:nvSpPr>
        <p:spPr bwMode="auto">
          <a:xfrm>
            <a:off x="5148263" y="6195080"/>
            <a:ext cx="3810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400" b="1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2982" name="Text Box 998"/>
          <p:cNvSpPr txBox="1">
            <a:spLocks noChangeArrowheads="1"/>
          </p:cNvSpPr>
          <p:nvPr/>
        </p:nvSpPr>
        <p:spPr bwMode="auto">
          <a:xfrm>
            <a:off x="5640388" y="5063192"/>
            <a:ext cx="5048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983" name="Text Box 999"/>
          <p:cNvSpPr txBox="1">
            <a:spLocks noChangeArrowheads="1"/>
          </p:cNvSpPr>
          <p:nvPr/>
        </p:nvSpPr>
        <p:spPr bwMode="auto">
          <a:xfrm>
            <a:off x="6546850" y="5063192"/>
            <a:ext cx="5048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985" name="Text Box 1001"/>
          <p:cNvSpPr txBox="1">
            <a:spLocks noChangeArrowheads="1"/>
          </p:cNvSpPr>
          <p:nvPr/>
        </p:nvSpPr>
        <p:spPr bwMode="auto">
          <a:xfrm>
            <a:off x="7300913" y="5061605"/>
            <a:ext cx="5048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986" name="Text Box 1002"/>
          <p:cNvSpPr txBox="1">
            <a:spLocks noChangeArrowheads="1"/>
          </p:cNvSpPr>
          <p:nvPr/>
        </p:nvSpPr>
        <p:spPr bwMode="auto">
          <a:xfrm>
            <a:off x="8116888" y="5063192"/>
            <a:ext cx="5048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987" name="Text Box 1003"/>
          <p:cNvSpPr txBox="1">
            <a:spLocks noChangeArrowheads="1"/>
          </p:cNvSpPr>
          <p:nvPr/>
        </p:nvSpPr>
        <p:spPr bwMode="auto">
          <a:xfrm>
            <a:off x="5649913" y="5431492"/>
            <a:ext cx="5048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988" name="Text Box 1004"/>
          <p:cNvSpPr txBox="1">
            <a:spLocks noChangeArrowheads="1"/>
          </p:cNvSpPr>
          <p:nvPr/>
        </p:nvSpPr>
        <p:spPr bwMode="auto">
          <a:xfrm>
            <a:off x="6551613" y="5431492"/>
            <a:ext cx="5048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989" name="Text Box 1005"/>
          <p:cNvSpPr txBox="1">
            <a:spLocks noChangeArrowheads="1"/>
          </p:cNvSpPr>
          <p:nvPr/>
        </p:nvSpPr>
        <p:spPr bwMode="auto">
          <a:xfrm>
            <a:off x="7310438" y="5429905"/>
            <a:ext cx="5048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990" name="Text Box 1006"/>
          <p:cNvSpPr txBox="1">
            <a:spLocks noChangeArrowheads="1"/>
          </p:cNvSpPr>
          <p:nvPr/>
        </p:nvSpPr>
        <p:spPr bwMode="auto">
          <a:xfrm>
            <a:off x="8126413" y="5431492"/>
            <a:ext cx="5048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991" name="Text Box 1007"/>
          <p:cNvSpPr txBox="1">
            <a:spLocks noChangeArrowheads="1"/>
          </p:cNvSpPr>
          <p:nvPr/>
        </p:nvSpPr>
        <p:spPr bwMode="auto">
          <a:xfrm>
            <a:off x="5654675" y="5801380"/>
            <a:ext cx="5048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992" name="Text Box 1008"/>
          <p:cNvSpPr txBox="1">
            <a:spLocks noChangeArrowheads="1"/>
          </p:cNvSpPr>
          <p:nvPr/>
        </p:nvSpPr>
        <p:spPr bwMode="auto">
          <a:xfrm>
            <a:off x="6551613" y="5801380"/>
            <a:ext cx="5048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993" name="Text Box 1009"/>
          <p:cNvSpPr txBox="1">
            <a:spLocks noChangeArrowheads="1"/>
          </p:cNvSpPr>
          <p:nvPr/>
        </p:nvSpPr>
        <p:spPr bwMode="auto">
          <a:xfrm>
            <a:off x="7315200" y="5799792"/>
            <a:ext cx="5048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994" name="Text Box 1010"/>
          <p:cNvSpPr txBox="1">
            <a:spLocks noChangeArrowheads="1"/>
          </p:cNvSpPr>
          <p:nvPr/>
        </p:nvSpPr>
        <p:spPr bwMode="auto">
          <a:xfrm>
            <a:off x="8131175" y="5801380"/>
            <a:ext cx="5048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995" name="Text Box 1011"/>
          <p:cNvSpPr txBox="1">
            <a:spLocks noChangeArrowheads="1"/>
          </p:cNvSpPr>
          <p:nvPr/>
        </p:nvSpPr>
        <p:spPr bwMode="auto">
          <a:xfrm>
            <a:off x="5659438" y="6112530"/>
            <a:ext cx="5048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996" name="Text Box 1012"/>
          <p:cNvSpPr txBox="1">
            <a:spLocks noChangeArrowheads="1"/>
          </p:cNvSpPr>
          <p:nvPr/>
        </p:nvSpPr>
        <p:spPr bwMode="auto">
          <a:xfrm>
            <a:off x="6551613" y="6112530"/>
            <a:ext cx="5048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2997" name="Text Box 1013"/>
          <p:cNvSpPr txBox="1">
            <a:spLocks noChangeArrowheads="1"/>
          </p:cNvSpPr>
          <p:nvPr/>
        </p:nvSpPr>
        <p:spPr bwMode="auto">
          <a:xfrm>
            <a:off x="7319963" y="6110942"/>
            <a:ext cx="5048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42998" name="Text Box 1014"/>
          <p:cNvSpPr txBox="1">
            <a:spLocks noChangeArrowheads="1"/>
          </p:cNvSpPr>
          <p:nvPr/>
        </p:nvSpPr>
        <p:spPr bwMode="auto">
          <a:xfrm>
            <a:off x="8126413" y="6112530"/>
            <a:ext cx="5048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74" name="ZoneTexte 173"/>
          <p:cNvSpPr txBox="1"/>
          <p:nvPr/>
        </p:nvSpPr>
        <p:spPr>
          <a:xfrm>
            <a:off x="3071802" y="861615"/>
            <a:ext cx="428628" cy="599638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rgbClr val="9933FF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rgbClr val="9933FF"/>
                </a:solidFill>
              </a:rPr>
              <a:t>2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rgbClr val="9933FF"/>
                </a:solidFill>
              </a:rPr>
              <a:t>3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rgbClr val="9933FF"/>
                </a:solidFill>
              </a:rPr>
              <a:t>4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rgbClr val="9933FF"/>
                </a:solidFill>
              </a:rPr>
              <a:t>5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rgbClr val="9933FF"/>
                </a:solidFill>
              </a:rPr>
              <a:t>6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rgbClr val="9933FF"/>
                </a:solidFill>
              </a:rPr>
              <a:t>7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rgbClr val="9933FF"/>
                </a:solidFill>
              </a:rPr>
              <a:t>8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rgbClr val="9933FF"/>
                </a:solidFill>
              </a:rPr>
              <a:t>9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rgbClr val="9933FF"/>
                </a:solidFill>
              </a:rPr>
              <a:t>101112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rgbClr val="9933FF"/>
                </a:solidFill>
              </a:rPr>
              <a:t>13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rgbClr val="9933FF"/>
                </a:solidFill>
              </a:rPr>
              <a:t>14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rgbClr val="9933FF"/>
                </a:solidFill>
              </a:rPr>
              <a:t>15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rgbClr val="9933FF"/>
                </a:solidFill>
              </a:rPr>
              <a:t>16</a:t>
            </a:r>
            <a:endParaRPr lang="fr-FR" sz="1600" dirty="0">
              <a:solidFill>
                <a:srgbClr val="9933FF"/>
              </a:solidFill>
            </a:endParaRPr>
          </a:p>
        </p:txBody>
      </p:sp>
      <p:sp>
        <p:nvSpPr>
          <p:cNvPr id="176" name="Rectangle 189"/>
          <p:cNvSpPr>
            <a:spLocks noChangeArrowheads="1"/>
          </p:cNvSpPr>
          <p:nvPr/>
        </p:nvSpPr>
        <p:spPr bwMode="auto">
          <a:xfrm>
            <a:off x="500034" y="488184"/>
            <a:ext cx="2414444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 smtClean="0">
                <a:solidFill>
                  <a:schemeClr val="tx1"/>
                </a:solidFill>
                <a:cs typeface="Times New Roman" pitchFamily="18" charset="0"/>
              </a:rPr>
              <a:t> d      c       b       a       S</a:t>
            </a:r>
            <a:endParaRPr lang="fr-FR" sz="16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99" name="ZoneTexte 198"/>
          <p:cNvSpPr txBox="1"/>
          <p:nvPr/>
        </p:nvSpPr>
        <p:spPr>
          <a:xfrm>
            <a:off x="2086774" y="808310"/>
            <a:ext cx="428628" cy="599638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  <a:endParaRPr lang="fr-FR" sz="1600" dirty="0">
              <a:solidFill>
                <a:schemeClr val="tx1"/>
              </a:solidFill>
            </a:endParaRPr>
          </a:p>
        </p:txBody>
      </p:sp>
      <p:grpSp>
        <p:nvGrpSpPr>
          <p:cNvPr id="2" name="Groupe 204"/>
          <p:cNvGrpSpPr>
            <a:grpSpLocks noChangeAspect="1"/>
          </p:cNvGrpSpPr>
          <p:nvPr/>
        </p:nvGrpSpPr>
        <p:grpSpPr>
          <a:xfrm>
            <a:off x="439046" y="460477"/>
            <a:ext cx="2586158" cy="6055902"/>
            <a:chOff x="79046" y="715063"/>
            <a:chExt cx="2082335" cy="4876120"/>
          </a:xfrm>
        </p:grpSpPr>
        <p:cxnSp>
          <p:nvCxnSpPr>
            <p:cNvPr id="175" name="Connecteur droit 174"/>
            <p:cNvCxnSpPr/>
            <p:nvPr/>
          </p:nvCxnSpPr>
          <p:spPr>
            <a:xfrm>
              <a:off x="82347" y="723737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7" name="Connecteur droit 176"/>
            <p:cNvCxnSpPr/>
            <p:nvPr/>
          </p:nvCxnSpPr>
          <p:spPr>
            <a:xfrm>
              <a:off x="79046" y="1045420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8" name="Connecteur droit 177"/>
            <p:cNvCxnSpPr/>
            <p:nvPr/>
          </p:nvCxnSpPr>
          <p:spPr>
            <a:xfrm>
              <a:off x="79046" y="1329434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9" name="Connecteur droit 178"/>
            <p:cNvCxnSpPr/>
            <p:nvPr/>
          </p:nvCxnSpPr>
          <p:spPr>
            <a:xfrm>
              <a:off x="79046" y="1609339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0" name="Connecteur droit 179"/>
            <p:cNvCxnSpPr/>
            <p:nvPr/>
          </p:nvCxnSpPr>
          <p:spPr>
            <a:xfrm>
              <a:off x="79046" y="1905724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1" name="Connecteur droit 180"/>
            <p:cNvCxnSpPr/>
            <p:nvPr/>
          </p:nvCxnSpPr>
          <p:spPr>
            <a:xfrm>
              <a:off x="79046" y="2164247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2" name="Connecteur droit 181"/>
            <p:cNvCxnSpPr/>
            <p:nvPr/>
          </p:nvCxnSpPr>
          <p:spPr>
            <a:xfrm>
              <a:off x="79046" y="2458839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3" name="Connecteur droit 182"/>
            <p:cNvCxnSpPr/>
            <p:nvPr/>
          </p:nvCxnSpPr>
          <p:spPr>
            <a:xfrm>
              <a:off x="79046" y="2746223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4" name="Connecteur droit 183"/>
            <p:cNvCxnSpPr/>
            <p:nvPr/>
          </p:nvCxnSpPr>
          <p:spPr>
            <a:xfrm>
              <a:off x="79046" y="3033380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5" name="Connecteur droit 184"/>
            <p:cNvCxnSpPr/>
            <p:nvPr/>
          </p:nvCxnSpPr>
          <p:spPr>
            <a:xfrm>
              <a:off x="79046" y="3325539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6" name="Connecteur droit 185"/>
            <p:cNvCxnSpPr/>
            <p:nvPr/>
          </p:nvCxnSpPr>
          <p:spPr>
            <a:xfrm>
              <a:off x="87107" y="3593510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7" name="Connecteur droit 186"/>
            <p:cNvCxnSpPr/>
            <p:nvPr/>
          </p:nvCxnSpPr>
          <p:spPr>
            <a:xfrm>
              <a:off x="87107" y="3900747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8" name="Connecteur droit 187"/>
            <p:cNvCxnSpPr/>
            <p:nvPr/>
          </p:nvCxnSpPr>
          <p:spPr>
            <a:xfrm>
              <a:off x="83805" y="4178534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9" name="Connecteur droit 188"/>
            <p:cNvCxnSpPr/>
            <p:nvPr/>
          </p:nvCxnSpPr>
          <p:spPr>
            <a:xfrm>
              <a:off x="87107" y="4485772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0" name="Connecteur droit 189"/>
            <p:cNvCxnSpPr/>
            <p:nvPr/>
          </p:nvCxnSpPr>
          <p:spPr>
            <a:xfrm>
              <a:off x="89679" y="4762177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Connecteur droit 190"/>
            <p:cNvCxnSpPr/>
            <p:nvPr/>
          </p:nvCxnSpPr>
          <p:spPr>
            <a:xfrm>
              <a:off x="89679" y="5049781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2" name="Connecteur droit 191"/>
            <p:cNvCxnSpPr/>
            <p:nvPr/>
          </p:nvCxnSpPr>
          <p:spPr>
            <a:xfrm>
              <a:off x="79046" y="5338764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3" name="Connecteur droit 192"/>
            <p:cNvCxnSpPr/>
            <p:nvPr/>
          </p:nvCxnSpPr>
          <p:spPr>
            <a:xfrm rot="5400000">
              <a:off x="-2347335" y="3156305"/>
              <a:ext cx="48697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4" name="Connecteur droit 193"/>
            <p:cNvCxnSpPr/>
            <p:nvPr/>
          </p:nvCxnSpPr>
          <p:spPr>
            <a:xfrm rot="5400000">
              <a:off x="-1959104" y="3149942"/>
              <a:ext cx="486975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5" name="Connecteur droit 194"/>
            <p:cNvCxnSpPr/>
            <p:nvPr/>
          </p:nvCxnSpPr>
          <p:spPr>
            <a:xfrm rot="5400000">
              <a:off x="-1563986" y="3149942"/>
              <a:ext cx="486975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Connecteur droit 195"/>
            <p:cNvCxnSpPr/>
            <p:nvPr/>
          </p:nvCxnSpPr>
          <p:spPr>
            <a:xfrm rot="5400000">
              <a:off x="-1120122" y="3153140"/>
              <a:ext cx="486975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7" name="Connecteur droit 196"/>
            <p:cNvCxnSpPr/>
            <p:nvPr/>
          </p:nvCxnSpPr>
          <p:spPr>
            <a:xfrm rot="5400000">
              <a:off x="-703737" y="3149959"/>
              <a:ext cx="48697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Connecteur droit 197"/>
            <p:cNvCxnSpPr/>
            <p:nvPr/>
          </p:nvCxnSpPr>
          <p:spPr>
            <a:xfrm rot="5400000">
              <a:off x="-282369" y="3153831"/>
              <a:ext cx="48697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Connecteur droit 199"/>
            <p:cNvCxnSpPr/>
            <p:nvPr/>
          </p:nvCxnSpPr>
          <p:spPr>
            <a:xfrm>
              <a:off x="85649" y="5587537"/>
              <a:ext cx="207170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1" name="ZoneTexte 200"/>
          <p:cNvSpPr txBox="1"/>
          <p:nvPr/>
        </p:nvSpPr>
        <p:spPr>
          <a:xfrm>
            <a:off x="1559412" y="813376"/>
            <a:ext cx="428628" cy="599638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202" name="ZoneTexte 201"/>
          <p:cNvSpPr txBox="1"/>
          <p:nvPr/>
        </p:nvSpPr>
        <p:spPr>
          <a:xfrm>
            <a:off x="1013748" y="805927"/>
            <a:ext cx="428628" cy="599638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203" name="ZoneTexte 202"/>
          <p:cNvSpPr txBox="1"/>
          <p:nvPr/>
        </p:nvSpPr>
        <p:spPr>
          <a:xfrm>
            <a:off x="540978" y="807383"/>
            <a:ext cx="428628" cy="599638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2840"/>
              </a:lnSpc>
            </a:pPr>
            <a:r>
              <a:rPr lang="fr-FR" sz="1600" dirty="0" smtClean="0">
                <a:solidFill>
                  <a:schemeClr val="tx1"/>
                </a:solidFill>
              </a:rPr>
              <a:t>1</a:t>
            </a:r>
            <a:endParaRPr lang="fr-FR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42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2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2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42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42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42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42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42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42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42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42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42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42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42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42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42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42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42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42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42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42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42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2" dur="500"/>
                                        <p:tgtEl>
                                          <p:spTgt spid="42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42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42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42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42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7" dur="500"/>
                                        <p:tgtEl>
                                          <p:spTgt spid="42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2" dur="500"/>
                                        <p:tgtEl>
                                          <p:spTgt spid="42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96296E-6 L 0.36111 0.25602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428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" y="1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1" dur="500"/>
                                        <p:tgtEl>
                                          <p:spTgt spid="4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6" dur="500"/>
                                        <p:tgtEl>
                                          <p:spTgt spid="4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1" dur="500"/>
                                        <p:tgtEl>
                                          <p:spTgt spid="4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-0.00625 L 0.44809 0.1974 " pathEditMode="relative" rAng="0" ptsTypes="AA">
                                      <p:cBhvr>
                                        <p:cTn id="225" dur="2000" fill="hold"/>
                                        <p:tgtEl>
                                          <p:spTgt spid="428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" y="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0" dur="500"/>
                                        <p:tgtEl>
                                          <p:spTgt spid="4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5" dur="500"/>
                                        <p:tgtEl>
                                          <p:spTgt spid="4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0" dur="500"/>
                                        <p:tgtEl>
                                          <p:spTgt spid="4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6296E-6 L 0.62205 0.14885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428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" y="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9" dur="500"/>
                                        <p:tgtEl>
                                          <p:spTgt spid="4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4" dur="500"/>
                                        <p:tgtEl>
                                          <p:spTgt spid="4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9" dur="500"/>
                                        <p:tgtEl>
                                          <p:spTgt spid="4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00093 L 0.53542 0.09537 " pathEditMode="relative" rAng="0" ptsTypes="AA">
                                      <p:cBhvr>
                                        <p:cTn id="263" dur="2000" fill="hold"/>
                                        <p:tgtEl>
                                          <p:spTgt spid="428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8" dur="500"/>
                                        <p:tgtEl>
                                          <p:spTgt spid="42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3" dur="500"/>
                                        <p:tgtEl>
                                          <p:spTgt spid="4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8" dur="500"/>
                                        <p:tgtEl>
                                          <p:spTgt spid="42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48148E-6 L 0.36216 0.09537 " pathEditMode="relative" rAng="0" ptsTypes="AA">
                                      <p:cBhvr>
                                        <p:cTn id="282" dur="2000" fill="hold"/>
                                        <p:tgtEl>
                                          <p:spTgt spid="428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" y="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7" dur="500"/>
                                        <p:tgtEl>
                                          <p:spTgt spid="42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2" dur="500"/>
                                        <p:tgtEl>
                                          <p:spTgt spid="42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7" dur="500"/>
                                        <p:tgtEl>
                                          <p:spTgt spid="42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44879 0.0419 " pathEditMode="relative" rAng="0" ptsTypes="AA">
                                      <p:cBhvr>
                                        <p:cTn id="301" dur="2000" fill="hold"/>
                                        <p:tgtEl>
                                          <p:spTgt spid="428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" y="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6" dur="500"/>
                                        <p:tgtEl>
                                          <p:spTgt spid="42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1" dur="500"/>
                                        <p:tgtEl>
                                          <p:spTgt spid="42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6" dur="500"/>
                                        <p:tgtEl>
                                          <p:spTgt spid="42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59259E-6 L 0.62205 -0.01181 " pathEditMode="relative" rAng="0" ptsTypes="AA">
                                      <p:cBhvr>
                                        <p:cTn id="320" dur="2000" fill="hold"/>
                                        <p:tgtEl>
                                          <p:spTgt spid="428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5" dur="500"/>
                                        <p:tgtEl>
                                          <p:spTgt spid="42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0" dur="500"/>
                                        <p:tgtEl>
                                          <p:spTgt spid="42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5" dur="500"/>
                                        <p:tgtEl>
                                          <p:spTgt spid="42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0081 L 0.53542 -0.05578 " pathEditMode="relative" rAng="0" ptsTypes="AA">
                                      <p:cBhvr>
                                        <p:cTn id="339" dur="2000" fill="hold"/>
                                        <p:tgtEl>
                                          <p:spTgt spid="429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-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4" dur="500"/>
                                        <p:tgtEl>
                                          <p:spTgt spid="42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9" dur="500"/>
                                        <p:tgtEl>
                                          <p:spTgt spid="42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4" dur="500"/>
                                        <p:tgtEl>
                                          <p:spTgt spid="42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00833 L 0.36215 -0.00394 " pathEditMode="relative" rAng="0" ptsTypes="AA">
                                      <p:cBhvr>
                                        <p:cTn id="358" dur="2000" fill="hold"/>
                                        <p:tgtEl>
                                          <p:spTgt spid="429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3" dur="500"/>
                                        <p:tgtEl>
                                          <p:spTgt spid="42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8" dur="500"/>
                                        <p:tgtEl>
                                          <p:spTgt spid="42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3" dur="500"/>
                                        <p:tgtEl>
                                          <p:spTgt spid="42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6193E-6 L 0.45261 -0.05393 " pathEditMode="relative" rAng="0" ptsTypes="AA">
                                      <p:cBhvr>
                                        <p:cTn id="377" dur="2000" fill="hold"/>
                                        <p:tgtEl>
                                          <p:spTgt spid="429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" y="-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2" dur="500"/>
                                        <p:tgtEl>
                                          <p:spTgt spid="42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7" dur="500"/>
                                        <p:tgtEl>
                                          <p:spTgt spid="42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2" dur="500"/>
                                        <p:tgtEl>
                                          <p:spTgt spid="42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79056E-7 L 0.62587 -0.10484 " pathEditMode="relative" rAng="0" ptsTypes="AA">
                                      <p:cBhvr>
                                        <p:cTn id="396" dur="2000" fill="hold"/>
                                        <p:tgtEl>
                                          <p:spTgt spid="429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-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1" dur="500"/>
                                        <p:tgtEl>
                                          <p:spTgt spid="42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6" dur="500"/>
                                        <p:tgtEl>
                                          <p:spTgt spid="42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1" dur="500"/>
                                        <p:tgtEl>
                                          <p:spTgt spid="42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48762E-6 L 0.53906 -0.15784 " pathEditMode="relative" rAng="0" ptsTypes="AA">
                                      <p:cBhvr>
                                        <p:cTn id="415" dur="2000" fill="hold"/>
                                        <p:tgtEl>
                                          <p:spTgt spid="429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" y="-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0" dur="500"/>
                                        <p:tgtEl>
                                          <p:spTgt spid="42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5" dur="500"/>
                                        <p:tgtEl>
                                          <p:spTgt spid="42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0" dur="500"/>
                                        <p:tgtEl>
                                          <p:spTgt spid="42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01134 L 0.36319 -0.2669 " pathEditMode="relative" rAng="0" ptsTypes="AA">
                                      <p:cBhvr>
                                        <p:cTn id="434" dur="2000" fill="hold"/>
                                        <p:tgtEl>
                                          <p:spTgt spid="429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9" dur="500"/>
                                        <p:tgtEl>
                                          <p:spTgt spid="42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0" fill="hold">
                      <p:stCondLst>
                        <p:cond delay="indefinite"/>
                      </p:stCondLst>
                      <p:childTnLst>
                        <p:par>
                          <p:cTn id="441" fill="hold">
                            <p:stCondLst>
                              <p:cond delay="0"/>
                            </p:stCondLst>
                            <p:childTnLst>
                              <p:par>
                                <p:cTn id="442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4" dur="500"/>
                                        <p:tgtEl>
                                          <p:spTgt spid="42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5" fill="hold">
                      <p:stCondLst>
                        <p:cond delay="indefinite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9" dur="500"/>
                                        <p:tgtEl>
                                          <p:spTgt spid="4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0" fill="hold">
                      <p:stCondLst>
                        <p:cond delay="indefinite"/>
                      </p:stCondLst>
                      <p:childTnLst>
                        <p:par>
                          <p:cTn id="451" fill="hold">
                            <p:stCondLst>
                              <p:cond delay="0"/>
                            </p:stCondLst>
                            <p:childTnLst>
                              <p:par>
                                <p:cTn id="45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0046 L 0.44566 -0.31482 " pathEditMode="relative" rAng="0" ptsTypes="AA">
                                      <p:cBhvr>
                                        <p:cTn id="453" dur="2000" fill="hold"/>
                                        <p:tgtEl>
                                          <p:spTgt spid="429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" y="-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8" dur="500"/>
                                        <p:tgtEl>
                                          <p:spTgt spid="42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3" dur="500"/>
                                        <p:tgtEl>
                                          <p:spTgt spid="42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4" fill="hold">
                      <p:stCondLst>
                        <p:cond delay="indefinite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8" dur="500"/>
                                        <p:tgtEl>
                                          <p:spTgt spid="42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9" fill="hold">
                      <p:stCondLst>
                        <p:cond delay="indefinite"/>
                      </p:stCondLst>
                      <p:childTnLst>
                        <p:par>
                          <p:cTn id="470" fill="hold">
                            <p:stCondLst>
                              <p:cond delay="0"/>
                            </p:stCondLst>
                            <p:childTnLst>
                              <p:par>
                                <p:cTn id="47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0037 L 0.62569 -0.37292 " pathEditMode="relative" rAng="0" ptsTypes="AA">
                                      <p:cBhvr>
                                        <p:cTn id="472" dur="2000" fill="hold"/>
                                        <p:tgtEl>
                                          <p:spTgt spid="429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-1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7" dur="500"/>
                                        <p:tgtEl>
                                          <p:spTgt spid="42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8" fill="hold">
                      <p:stCondLst>
                        <p:cond delay="indefinite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8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2" dur="500"/>
                                        <p:tgtEl>
                                          <p:spTgt spid="42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7" dur="500"/>
                                        <p:tgtEl>
                                          <p:spTgt spid="42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8" fill="hold">
                      <p:stCondLst>
                        <p:cond delay="indefinite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6 L 0.53906 -0.41828 " pathEditMode="relative" rAng="0" ptsTypes="AA">
                                      <p:cBhvr>
                                        <p:cTn id="491" dur="2000" fill="hold"/>
                                        <p:tgtEl>
                                          <p:spTgt spid="429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" y="-2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2" fill="hold">
                      <p:stCondLst>
                        <p:cond delay="indefinite"/>
                      </p:stCondLst>
                      <p:childTnLst>
                        <p:par>
                          <p:cTn id="493" fill="hold">
                            <p:stCondLst>
                              <p:cond delay="0"/>
                            </p:stCondLst>
                            <p:childTnLst>
                              <p:par>
                                <p:cTn id="49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6" dur="500"/>
                                        <p:tgtEl>
                                          <p:spTgt spid="430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72000">
                                        <p:cTn display="0" masterRel="sameClick">
                                          <p:stCondLst>
                                            <p:cond evt="begin" delay="0">
                                              <p:tn val="4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up-de-fre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7" fill="hold">
                      <p:stCondLst>
                        <p:cond delay="indefinite"/>
                      </p:stCondLst>
                      <p:childTnLst>
                        <p:par>
                          <p:cTn id="498" fill="hold">
                            <p:stCondLst>
                              <p:cond delay="0"/>
                            </p:stCondLst>
                            <p:childTnLst>
                              <p:par>
                                <p:cTn id="49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1" dur="500"/>
                                        <p:tgtEl>
                                          <p:spTgt spid="42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4" dur="500"/>
                                        <p:tgtEl>
                                          <p:spTgt spid="42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7" dur="500"/>
                                        <p:tgtEl>
                                          <p:spTgt spid="42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0" dur="500"/>
                                        <p:tgtEl>
                                          <p:spTgt spid="42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3" dur="500"/>
                                        <p:tgtEl>
                                          <p:spTgt spid="42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6" dur="500"/>
                                        <p:tgtEl>
                                          <p:spTgt spid="42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9" dur="500"/>
                                        <p:tgtEl>
                                          <p:spTgt spid="42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2" dur="500"/>
                                        <p:tgtEl>
                                          <p:spTgt spid="42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5" dur="500"/>
                                        <p:tgtEl>
                                          <p:spTgt spid="42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8" dur="500"/>
                                        <p:tgtEl>
                                          <p:spTgt spid="42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1" dur="500"/>
                                        <p:tgtEl>
                                          <p:spTgt spid="42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4" dur="500"/>
                                        <p:tgtEl>
                                          <p:spTgt spid="42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7" dur="500"/>
                                        <p:tgtEl>
                                          <p:spTgt spid="42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0" dur="500"/>
                                        <p:tgtEl>
                                          <p:spTgt spid="42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3" dur="500"/>
                                        <p:tgtEl>
                                          <p:spTgt spid="42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6" dur="500"/>
                                        <p:tgtEl>
                                          <p:spTgt spid="42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9" dur="500"/>
                                        <p:tgtEl>
                                          <p:spTgt spid="42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2" dur="500"/>
                                        <p:tgtEl>
                                          <p:spTgt spid="42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5" dur="500"/>
                                        <p:tgtEl>
                                          <p:spTgt spid="42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8" dur="500"/>
                                        <p:tgtEl>
                                          <p:spTgt spid="42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1" dur="500"/>
                                        <p:tgtEl>
                                          <p:spTgt spid="42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4" dur="500"/>
                                        <p:tgtEl>
                                          <p:spTgt spid="42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7" dur="500"/>
                                        <p:tgtEl>
                                          <p:spTgt spid="42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0" dur="500"/>
                                        <p:tgtEl>
                                          <p:spTgt spid="42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3" dur="500"/>
                                        <p:tgtEl>
                                          <p:spTgt spid="42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6" dur="500"/>
                                        <p:tgtEl>
                                          <p:spTgt spid="42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9" dur="500"/>
                                        <p:tgtEl>
                                          <p:spTgt spid="42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2" dur="500"/>
                                        <p:tgtEl>
                                          <p:spTgt spid="42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5" dur="500"/>
                                        <p:tgtEl>
                                          <p:spTgt spid="4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0"/>
      <p:bldP spid="41987" grpId="0"/>
      <p:bldP spid="42547" grpId="0"/>
      <p:bldP spid="42692" grpId="0" animBg="1"/>
      <p:bldP spid="42693" grpId="0"/>
      <p:bldP spid="42694" grpId="0"/>
      <p:bldP spid="42695" grpId="0"/>
      <p:bldP spid="42696" grpId="0"/>
      <p:bldP spid="42697" grpId="0"/>
      <p:bldP spid="42698" grpId="0"/>
      <p:bldP spid="42699" grpId="0"/>
      <p:bldP spid="42700" grpId="0"/>
      <p:bldP spid="42701" grpId="0"/>
      <p:bldP spid="42702" grpId="0"/>
      <p:bldP spid="42703" grpId="0"/>
      <p:bldP spid="42852" grpId="0"/>
      <p:bldP spid="42853" grpId="0"/>
      <p:bldP spid="42854" grpId="0"/>
      <p:bldP spid="42860" grpId="0"/>
      <p:bldP spid="42861" grpId="0"/>
      <p:bldP spid="42862" grpId="0"/>
      <p:bldP spid="42863" grpId="0"/>
      <p:bldP spid="42864" grpId="0"/>
      <p:bldP spid="42873" grpId="0"/>
      <p:bldP spid="42873" grpId="1"/>
      <p:bldP spid="42874" grpId="0"/>
      <p:bldP spid="42875" grpId="0"/>
      <p:bldP spid="42876" grpId="0"/>
      <p:bldP spid="42877" grpId="0"/>
      <p:bldP spid="42878" grpId="0"/>
      <p:bldP spid="42879" grpId="0"/>
      <p:bldP spid="42880" grpId="0"/>
      <p:bldP spid="42881" grpId="0"/>
      <p:bldP spid="42882" grpId="0"/>
      <p:bldP spid="42883" grpId="0"/>
      <p:bldP spid="42884" grpId="0"/>
      <p:bldP spid="42884" grpId="1"/>
      <p:bldP spid="42885" grpId="0"/>
      <p:bldP spid="42886" grpId="0"/>
      <p:bldP spid="42887" grpId="0"/>
      <p:bldP spid="42887" grpId="1"/>
      <p:bldP spid="42888" grpId="0"/>
      <p:bldP spid="42889" grpId="0"/>
      <p:bldP spid="42890" grpId="0"/>
      <p:bldP spid="42890" grpId="1"/>
      <p:bldP spid="42891" grpId="0"/>
      <p:bldP spid="42892" grpId="0"/>
      <p:bldP spid="42893" grpId="0"/>
      <p:bldP spid="42893" grpId="1"/>
      <p:bldP spid="42894" grpId="0"/>
      <p:bldP spid="42895" grpId="0"/>
      <p:bldP spid="42896" grpId="0"/>
      <p:bldP spid="42896" grpId="1"/>
      <p:bldP spid="42897" grpId="0"/>
      <p:bldP spid="42898" grpId="0"/>
      <p:bldP spid="42899" grpId="0"/>
      <p:bldP spid="42899" grpId="1"/>
      <p:bldP spid="42900" grpId="0"/>
      <p:bldP spid="42901" grpId="0"/>
      <p:bldP spid="42902" grpId="0"/>
      <p:bldP spid="42902" grpId="1"/>
      <p:bldP spid="42903" grpId="0"/>
      <p:bldP spid="42904" grpId="0"/>
      <p:bldP spid="42905" grpId="0"/>
      <p:bldP spid="42905" grpId="1"/>
      <p:bldP spid="42906" grpId="0"/>
      <p:bldP spid="42907" grpId="0"/>
      <p:bldP spid="42908" grpId="0"/>
      <p:bldP spid="42908" grpId="1"/>
      <p:bldP spid="42909" grpId="0"/>
      <p:bldP spid="42910" grpId="0"/>
      <p:bldP spid="42911" grpId="0"/>
      <p:bldP spid="42911" grpId="1"/>
      <p:bldP spid="42912" grpId="0"/>
      <p:bldP spid="42913" grpId="0"/>
      <p:bldP spid="42914" grpId="0"/>
      <p:bldP spid="42914" grpId="1"/>
      <p:bldP spid="42915" grpId="0"/>
      <p:bldP spid="42916" grpId="0"/>
      <p:bldP spid="42917" grpId="0"/>
      <p:bldP spid="42917" grpId="1"/>
      <p:bldP spid="42918" grpId="0"/>
      <p:bldP spid="42919" grpId="0"/>
      <p:bldP spid="42920" grpId="0"/>
      <p:bldP spid="42920" grpId="1"/>
      <p:bldP spid="42921" grpId="0"/>
      <p:bldP spid="42922" grpId="0"/>
      <p:bldP spid="42923" grpId="0"/>
      <p:bldP spid="42923" grpId="1"/>
      <p:bldP spid="42924" grpId="0"/>
      <p:bldP spid="42925" grpId="0"/>
      <p:bldP spid="42926" grpId="0"/>
      <p:bldP spid="42926" grpId="1"/>
      <p:bldP spid="42927" grpId="0" animBg="1"/>
      <p:bldP spid="42955" grpId="0" animBg="1"/>
      <p:bldP spid="42956" grpId="0"/>
      <p:bldP spid="42957" grpId="0"/>
      <p:bldP spid="42958" grpId="0"/>
      <p:bldP spid="42959" grpId="0"/>
      <p:bldP spid="42960" grpId="0"/>
      <p:bldP spid="42961" grpId="0"/>
      <p:bldP spid="42962" grpId="0"/>
      <p:bldP spid="42963" grpId="0"/>
      <p:bldP spid="42964" grpId="0"/>
      <p:bldP spid="42965" grpId="0"/>
      <p:bldP spid="42982" grpId="0"/>
      <p:bldP spid="42983" grpId="0"/>
      <p:bldP spid="42985" grpId="0"/>
      <p:bldP spid="42986" grpId="0"/>
      <p:bldP spid="42987" grpId="0"/>
      <p:bldP spid="42988" grpId="0"/>
      <p:bldP spid="42989" grpId="0"/>
      <p:bldP spid="42990" grpId="0"/>
      <p:bldP spid="42991" grpId="0"/>
      <p:bldP spid="42992" grpId="0"/>
      <p:bldP spid="42993" grpId="0"/>
      <p:bldP spid="42994" grpId="0"/>
      <p:bldP spid="42995" grpId="0"/>
      <p:bldP spid="42996" grpId="0"/>
      <p:bldP spid="42997" grpId="0"/>
      <p:bldP spid="42998" grpId="0"/>
      <p:bldP spid="174" grpId="0"/>
      <p:bldP spid="176" grpId="0"/>
      <p:bldP spid="199" grpId="0"/>
      <p:bldP spid="201" grpId="0"/>
      <p:bldP spid="202" grpId="0"/>
      <p:bldP spid="20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4716463" y="260350"/>
            <a:ext cx="41036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FF3300"/>
                </a:solidFill>
                <a:cs typeface="Arabic Transparent" pitchFamily="2" charset="-78"/>
              </a:rPr>
              <a:t>استخراج المعادلة المنطقية من جدول كارنو:</a:t>
            </a:r>
            <a:endParaRPr lang="fr-FR" b="1">
              <a:solidFill>
                <a:srgbClr val="FF3300"/>
              </a:solidFill>
              <a:cs typeface="Arabic Transparent" pitchFamily="2" charset="-78"/>
            </a:endParaRPr>
          </a:p>
        </p:txBody>
      </p:sp>
      <p:graphicFrame>
        <p:nvGraphicFramePr>
          <p:cNvPr id="39976" name="Group 40"/>
          <p:cNvGraphicFramePr>
            <a:graphicFrameLocks noGrp="1"/>
          </p:cNvGraphicFramePr>
          <p:nvPr/>
        </p:nvGraphicFramePr>
        <p:xfrm>
          <a:off x="1331913" y="1268413"/>
          <a:ext cx="1008062" cy="670560"/>
        </p:xfrm>
        <a:graphic>
          <a:graphicData uri="http://schemas.openxmlformats.org/drawingml/2006/table">
            <a:tbl>
              <a:tblPr/>
              <a:tblGrid>
                <a:gridCol w="504825"/>
                <a:gridCol w="503237"/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39"/>
          <p:cNvGrpSpPr>
            <a:grpSpLocks noChangeAspect="1"/>
          </p:cNvGrpSpPr>
          <p:nvPr/>
        </p:nvGrpSpPr>
        <p:grpSpPr bwMode="auto">
          <a:xfrm>
            <a:off x="900113" y="908047"/>
            <a:ext cx="1636712" cy="1201743"/>
            <a:chOff x="2108" y="1108"/>
            <a:chExt cx="714" cy="524"/>
          </a:xfrm>
          <a:noFill/>
        </p:grpSpPr>
        <p:sp>
          <p:nvSpPr>
            <p:cNvPr id="57439" name="Line 34"/>
            <p:cNvSpPr>
              <a:spLocks noChangeAspect="1" noChangeShapeType="1"/>
            </p:cNvSpPr>
            <p:nvPr/>
          </p:nvSpPr>
          <p:spPr bwMode="auto">
            <a:xfrm rot="-600000" flipH="1" flipV="1">
              <a:off x="2176" y="1165"/>
              <a:ext cx="114" cy="114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40" name="Text Box 35"/>
            <p:cNvSpPr txBox="1">
              <a:spLocks noChangeAspect="1" noChangeArrowheads="1"/>
            </p:cNvSpPr>
            <p:nvPr/>
          </p:nvSpPr>
          <p:spPr bwMode="auto">
            <a:xfrm>
              <a:off x="2288" y="1145"/>
              <a:ext cx="534" cy="15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chemeClr val="tx1"/>
                  </a:solidFill>
                </a:rPr>
                <a:t>  </a:t>
              </a:r>
              <a:r>
                <a:rPr lang="fr-FR" sz="1400" dirty="0">
                  <a:solidFill>
                    <a:schemeClr val="tx1"/>
                  </a:solidFill>
                </a:rPr>
                <a:t>0      1</a:t>
              </a:r>
            </a:p>
          </p:txBody>
        </p:sp>
        <p:sp>
          <p:nvSpPr>
            <p:cNvPr id="57441" name="Text Box 36"/>
            <p:cNvSpPr txBox="1">
              <a:spLocks noChangeAspect="1" noChangeArrowheads="1"/>
            </p:cNvSpPr>
            <p:nvPr/>
          </p:nvSpPr>
          <p:spPr bwMode="auto">
            <a:xfrm>
              <a:off x="2178" y="1297"/>
              <a:ext cx="134" cy="33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ts val="1400"/>
                </a:lnSpc>
              </a:pPr>
              <a:r>
                <a:rPr lang="fr-FR" sz="1400" dirty="0">
                  <a:solidFill>
                    <a:schemeClr val="tx1"/>
                  </a:solidFill>
                </a:rPr>
                <a:t>0</a:t>
              </a:r>
            </a:p>
            <a:p>
              <a:pPr>
                <a:lnSpc>
                  <a:spcPts val="1400"/>
                </a:lnSpc>
              </a:pPr>
              <a:endParaRPr lang="fr-FR" sz="1400" dirty="0">
                <a:solidFill>
                  <a:schemeClr val="tx1"/>
                </a:solidFill>
              </a:endParaRPr>
            </a:p>
            <a:p>
              <a:pPr>
                <a:lnSpc>
                  <a:spcPts val="1400"/>
                </a:lnSpc>
              </a:pPr>
              <a:r>
                <a:rPr lang="fr-FR" sz="14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7442" name="Text Box 37"/>
            <p:cNvSpPr txBox="1">
              <a:spLocks noChangeAspect="1" noChangeArrowheads="1"/>
            </p:cNvSpPr>
            <p:nvPr/>
          </p:nvSpPr>
          <p:spPr bwMode="auto">
            <a:xfrm>
              <a:off x="2108" y="1173"/>
              <a:ext cx="134" cy="15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</a:t>
              </a:r>
              <a:endParaRPr lang="fr-FR" sz="1600"/>
            </a:p>
          </p:txBody>
        </p:sp>
        <p:sp>
          <p:nvSpPr>
            <p:cNvPr id="57443" name="Text Box 38"/>
            <p:cNvSpPr txBox="1">
              <a:spLocks noChangeAspect="1" noChangeArrowheads="1"/>
            </p:cNvSpPr>
            <p:nvPr/>
          </p:nvSpPr>
          <p:spPr bwMode="auto">
            <a:xfrm>
              <a:off x="2198" y="1108"/>
              <a:ext cx="134" cy="15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dirty="0">
                  <a:solidFill>
                    <a:srgbClr val="0000FF"/>
                  </a:solidFill>
                </a:rPr>
                <a:t>a</a:t>
              </a:r>
              <a:endParaRPr lang="fr-FR" sz="1600" dirty="0"/>
            </a:p>
          </p:txBody>
        </p:sp>
      </p:grpSp>
      <p:sp>
        <p:nvSpPr>
          <p:cNvPr id="39977" name="AutoShape 41"/>
          <p:cNvSpPr>
            <a:spLocks noChangeArrowheads="1"/>
          </p:cNvSpPr>
          <p:nvPr/>
        </p:nvSpPr>
        <p:spPr bwMode="auto">
          <a:xfrm>
            <a:off x="2700338" y="1412875"/>
            <a:ext cx="576262" cy="144463"/>
          </a:xfrm>
          <a:prstGeom prst="rightArrow">
            <a:avLst>
              <a:gd name="adj1" fmla="val 50000"/>
              <a:gd name="adj2" fmla="val 99725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978" name="Text Box 42"/>
          <p:cNvSpPr txBox="1">
            <a:spLocks noChangeArrowheads="1"/>
          </p:cNvSpPr>
          <p:nvPr/>
        </p:nvSpPr>
        <p:spPr bwMode="auto">
          <a:xfrm>
            <a:off x="3492500" y="1268413"/>
            <a:ext cx="4318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39979" name="Text Box 43"/>
          <p:cNvSpPr txBox="1">
            <a:spLocks noChangeArrowheads="1"/>
          </p:cNvSpPr>
          <p:nvPr/>
        </p:nvSpPr>
        <p:spPr bwMode="auto">
          <a:xfrm>
            <a:off x="3822700" y="1268413"/>
            <a:ext cx="14398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= a.b + a.b </a:t>
            </a:r>
          </a:p>
        </p:txBody>
      </p:sp>
      <p:sp>
        <p:nvSpPr>
          <p:cNvPr id="39980" name="Line 44"/>
          <p:cNvSpPr>
            <a:spLocks noChangeShapeType="1"/>
          </p:cNvSpPr>
          <p:nvPr/>
        </p:nvSpPr>
        <p:spPr bwMode="auto">
          <a:xfrm>
            <a:off x="4284663" y="1324284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9981" name="Line 45"/>
          <p:cNvSpPr>
            <a:spLocks noChangeShapeType="1"/>
          </p:cNvSpPr>
          <p:nvPr/>
        </p:nvSpPr>
        <p:spPr bwMode="auto">
          <a:xfrm>
            <a:off x="4673600" y="1337932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40034" name="Group 98"/>
          <p:cNvGraphicFramePr>
            <a:graphicFrameLocks noGrp="1"/>
          </p:cNvGraphicFramePr>
          <p:nvPr/>
        </p:nvGraphicFramePr>
        <p:xfrm>
          <a:off x="1258888" y="2811463"/>
          <a:ext cx="2016125" cy="719138"/>
        </p:xfrm>
        <a:graphic>
          <a:graphicData uri="http://schemas.openxmlformats.org/drawingml/2006/table">
            <a:tbl>
              <a:tblPr/>
              <a:tblGrid>
                <a:gridCol w="503237"/>
                <a:gridCol w="503238"/>
                <a:gridCol w="503237"/>
                <a:gridCol w="506413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038" name="Text Box 102"/>
          <p:cNvSpPr txBox="1">
            <a:spLocks noChangeAspect="1" noChangeArrowheads="1"/>
          </p:cNvSpPr>
          <p:nvPr/>
        </p:nvSpPr>
        <p:spPr bwMode="auto">
          <a:xfrm>
            <a:off x="1382713" y="2559050"/>
            <a:ext cx="2008187" cy="2794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>
                <a:solidFill>
                  <a:schemeClr val="tx1"/>
                </a:solidFill>
              </a:rPr>
              <a:t>00     01      11     10</a:t>
            </a:r>
          </a:p>
        </p:txBody>
      </p:sp>
      <p:sp>
        <p:nvSpPr>
          <p:cNvPr id="40039" name="Text Box 103"/>
          <p:cNvSpPr txBox="1">
            <a:spLocks noChangeAspect="1" noChangeArrowheads="1"/>
          </p:cNvSpPr>
          <p:nvPr/>
        </p:nvSpPr>
        <p:spPr bwMode="auto">
          <a:xfrm>
            <a:off x="985198" y="2863233"/>
            <a:ext cx="355600" cy="6429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2500"/>
              </a:lnSpc>
            </a:pPr>
            <a:r>
              <a:rPr lang="fr-FR" sz="1400" dirty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500"/>
              </a:lnSpc>
            </a:pPr>
            <a:r>
              <a:rPr lang="fr-FR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0040" name="Line 104"/>
          <p:cNvSpPr>
            <a:spLocks noChangeAspect="1" noChangeShapeType="1"/>
          </p:cNvSpPr>
          <p:nvPr/>
        </p:nvSpPr>
        <p:spPr bwMode="auto">
          <a:xfrm flipH="1" flipV="1">
            <a:off x="955675" y="2503488"/>
            <a:ext cx="295275" cy="2936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041" name="Text Box 105"/>
          <p:cNvSpPr txBox="1">
            <a:spLocks noChangeAspect="1" noChangeArrowheads="1"/>
          </p:cNvSpPr>
          <p:nvPr/>
        </p:nvSpPr>
        <p:spPr bwMode="auto">
          <a:xfrm>
            <a:off x="1054100" y="2420938"/>
            <a:ext cx="804863" cy="477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40042" name="Text Box 106"/>
          <p:cNvSpPr txBox="1">
            <a:spLocks noChangeAspect="1" noChangeArrowheads="1"/>
          </p:cNvSpPr>
          <p:nvPr/>
        </p:nvSpPr>
        <p:spPr bwMode="auto">
          <a:xfrm>
            <a:off x="884238" y="2606675"/>
            <a:ext cx="476250" cy="715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dirty="0">
                <a:solidFill>
                  <a:srgbClr val="0000FF"/>
                </a:solidFill>
              </a:rPr>
              <a:t>c</a:t>
            </a:r>
          </a:p>
        </p:txBody>
      </p:sp>
      <p:sp>
        <p:nvSpPr>
          <p:cNvPr id="40044" name="AutoShape 108"/>
          <p:cNvSpPr>
            <a:spLocks noChangeArrowheads="1"/>
          </p:cNvSpPr>
          <p:nvPr/>
        </p:nvSpPr>
        <p:spPr bwMode="auto">
          <a:xfrm>
            <a:off x="3378200" y="3027363"/>
            <a:ext cx="576263" cy="144462"/>
          </a:xfrm>
          <a:prstGeom prst="rightArrow">
            <a:avLst>
              <a:gd name="adj1" fmla="val 50000"/>
              <a:gd name="adj2" fmla="val 99726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0045" name="Text Box 109"/>
          <p:cNvSpPr txBox="1">
            <a:spLocks noChangeArrowheads="1"/>
          </p:cNvSpPr>
          <p:nvPr/>
        </p:nvSpPr>
        <p:spPr bwMode="auto">
          <a:xfrm>
            <a:off x="4170363" y="2882900"/>
            <a:ext cx="4318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40046" name="Text Box 110"/>
          <p:cNvSpPr txBox="1">
            <a:spLocks noChangeArrowheads="1"/>
          </p:cNvSpPr>
          <p:nvPr/>
        </p:nvSpPr>
        <p:spPr bwMode="auto">
          <a:xfrm>
            <a:off x="4500563" y="2868613"/>
            <a:ext cx="25193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= a.bc + a.bc + a.bc </a:t>
            </a:r>
          </a:p>
        </p:txBody>
      </p:sp>
      <p:sp>
        <p:nvSpPr>
          <p:cNvPr id="40047" name="Line 111"/>
          <p:cNvSpPr>
            <a:spLocks noChangeShapeType="1"/>
          </p:cNvSpPr>
          <p:nvPr/>
        </p:nvSpPr>
        <p:spPr bwMode="auto">
          <a:xfrm>
            <a:off x="4932363" y="2925763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048" name="Line 112"/>
          <p:cNvSpPr>
            <a:spLocks noChangeShapeType="1"/>
          </p:cNvSpPr>
          <p:nvPr/>
        </p:nvSpPr>
        <p:spPr bwMode="auto">
          <a:xfrm>
            <a:off x="5103813" y="2926711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049" name="Line 113"/>
          <p:cNvSpPr>
            <a:spLocks noChangeShapeType="1"/>
          </p:cNvSpPr>
          <p:nvPr/>
        </p:nvSpPr>
        <p:spPr bwMode="auto">
          <a:xfrm>
            <a:off x="5653088" y="2926711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053" name="Line 117"/>
          <p:cNvSpPr>
            <a:spLocks noChangeAspect="1" noChangeShapeType="1"/>
          </p:cNvSpPr>
          <p:nvPr/>
        </p:nvSpPr>
        <p:spPr bwMode="auto">
          <a:xfrm flipH="1" flipV="1">
            <a:off x="942975" y="4310063"/>
            <a:ext cx="277813" cy="276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054" name="Text Box 118"/>
          <p:cNvSpPr txBox="1">
            <a:spLocks noChangeAspect="1" noChangeArrowheads="1"/>
          </p:cNvSpPr>
          <p:nvPr/>
        </p:nvSpPr>
        <p:spPr bwMode="auto">
          <a:xfrm>
            <a:off x="1006475" y="4176713"/>
            <a:ext cx="584200" cy="3524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>
                <a:solidFill>
                  <a:srgbClr val="0000FF"/>
                </a:solidFill>
              </a:rPr>
              <a:t>ba</a:t>
            </a:r>
            <a:endParaRPr lang="fr-FR" sz="1400"/>
          </a:p>
        </p:txBody>
      </p:sp>
      <p:sp>
        <p:nvSpPr>
          <p:cNvPr id="40055" name="Text Box 119"/>
          <p:cNvSpPr txBox="1">
            <a:spLocks noChangeAspect="1" noChangeArrowheads="1"/>
          </p:cNvSpPr>
          <p:nvPr/>
        </p:nvSpPr>
        <p:spPr bwMode="auto">
          <a:xfrm>
            <a:off x="803606" y="4394200"/>
            <a:ext cx="585788" cy="3524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 err="1">
                <a:solidFill>
                  <a:srgbClr val="0000FF"/>
                </a:solidFill>
              </a:rPr>
              <a:t>dc</a:t>
            </a:r>
            <a:endParaRPr lang="fr-FR" sz="1400" dirty="0"/>
          </a:p>
        </p:txBody>
      </p:sp>
      <p:sp>
        <p:nvSpPr>
          <p:cNvPr id="40056" name="Text Box 120"/>
          <p:cNvSpPr txBox="1">
            <a:spLocks noChangeAspect="1" noChangeArrowheads="1"/>
          </p:cNvSpPr>
          <p:nvPr/>
        </p:nvSpPr>
        <p:spPr bwMode="auto">
          <a:xfrm>
            <a:off x="1290638" y="4299590"/>
            <a:ext cx="2138354" cy="3524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>
                <a:solidFill>
                  <a:schemeClr val="tx1"/>
                </a:solidFill>
              </a:rPr>
              <a:t>00      01      11      10</a:t>
            </a:r>
          </a:p>
        </p:txBody>
      </p:sp>
      <p:sp>
        <p:nvSpPr>
          <p:cNvPr id="40057" name="Text Box 121"/>
          <p:cNvSpPr txBox="1">
            <a:spLocks noChangeAspect="1" noChangeArrowheads="1"/>
          </p:cNvSpPr>
          <p:nvPr/>
        </p:nvSpPr>
        <p:spPr bwMode="auto">
          <a:xfrm>
            <a:off x="850900" y="4670425"/>
            <a:ext cx="585788" cy="3524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>
                <a:solidFill>
                  <a:schemeClr val="tx1"/>
                </a:solidFill>
              </a:rPr>
              <a:t>00</a:t>
            </a:r>
          </a:p>
        </p:txBody>
      </p:sp>
      <p:sp>
        <p:nvSpPr>
          <p:cNvPr id="40058" name="Text Box 122"/>
          <p:cNvSpPr txBox="1">
            <a:spLocks noChangeAspect="1" noChangeArrowheads="1"/>
          </p:cNvSpPr>
          <p:nvPr/>
        </p:nvSpPr>
        <p:spPr bwMode="auto">
          <a:xfrm>
            <a:off x="844550" y="5027613"/>
            <a:ext cx="585788" cy="3524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40059" name="Text Box 123"/>
          <p:cNvSpPr txBox="1">
            <a:spLocks noChangeAspect="1" noChangeArrowheads="1"/>
          </p:cNvSpPr>
          <p:nvPr/>
        </p:nvSpPr>
        <p:spPr bwMode="auto">
          <a:xfrm>
            <a:off x="830263" y="5359400"/>
            <a:ext cx="585787" cy="3524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40060" name="Text Box 124"/>
          <p:cNvSpPr txBox="1">
            <a:spLocks noChangeAspect="1" noChangeArrowheads="1"/>
          </p:cNvSpPr>
          <p:nvPr/>
        </p:nvSpPr>
        <p:spPr bwMode="auto">
          <a:xfrm>
            <a:off x="827088" y="5734050"/>
            <a:ext cx="703262" cy="3524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>
                <a:solidFill>
                  <a:schemeClr val="tx1"/>
                </a:solidFill>
              </a:rPr>
              <a:t>10</a:t>
            </a:r>
          </a:p>
        </p:txBody>
      </p:sp>
      <p:graphicFrame>
        <p:nvGraphicFramePr>
          <p:cNvPr id="40163" name="Group 227"/>
          <p:cNvGraphicFramePr>
            <a:graphicFrameLocks noGrp="1"/>
          </p:cNvGraphicFramePr>
          <p:nvPr/>
        </p:nvGraphicFramePr>
        <p:xfrm>
          <a:off x="1214438" y="4581525"/>
          <a:ext cx="2016125" cy="1511300"/>
        </p:xfrm>
        <a:graphic>
          <a:graphicData uri="http://schemas.openxmlformats.org/drawingml/2006/table">
            <a:tbl>
              <a:tblPr/>
              <a:tblGrid>
                <a:gridCol w="504825"/>
                <a:gridCol w="503237"/>
                <a:gridCol w="504825"/>
                <a:gridCol w="503238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164" name="AutoShape 228"/>
          <p:cNvSpPr>
            <a:spLocks noChangeArrowheads="1"/>
          </p:cNvSpPr>
          <p:nvPr/>
        </p:nvSpPr>
        <p:spPr bwMode="auto">
          <a:xfrm>
            <a:off x="3521075" y="5387975"/>
            <a:ext cx="576263" cy="144463"/>
          </a:xfrm>
          <a:prstGeom prst="rightArrow">
            <a:avLst>
              <a:gd name="adj1" fmla="val 50000"/>
              <a:gd name="adj2" fmla="val 99725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0165" name="Text Box 229"/>
          <p:cNvSpPr txBox="1">
            <a:spLocks noChangeArrowheads="1"/>
          </p:cNvSpPr>
          <p:nvPr/>
        </p:nvSpPr>
        <p:spPr bwMode="auto">
          <a:xfrm>
            <a:off x="4111625" y="5243513"/>
            <a:ext cx="4318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40166" name="Text Box 230"/>
          <p:cNvSpPr txBox="1">
            <a:spLocks noChangeArrowheads="1"/>
          </p:cNvSpPr>
          <p:nvPr/>
        </p:nvSpPr>
        <p:spPr bwMode="auto">
          <a:xfrm>
            <a:off x="4441825" y="5229225"/>
            <a:ext cx="45005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= a.bcd + a.bcd + a.bcd + a.bcd</a:t>
            </a:r>
            <a:r>
              <a:rPr lang="fr-FR">
                <a:solidFill>
                  <a:schemeClr val="tx1"/>
                </a:solidFill>
              </a:rPr>
              <a:t> </a:t>
            </a:r>
            <a:r>
              <a:rPr lang="fr-FR" b="1">
                <a:solidFill>
                  <a:schemeClr val="tx1"/>
                </a:solidFill>
              </a:rPr>
              <a:t>+ a.bcd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0167" name="Line 231"/>
          <p:cNvSpPr>
            <a:spLocks noChangeShapeType="1"/>
          </p:cNvSpPr>
          <p:nvPr/>
        </p:nvSpPr>
        <p:spPr bwMode="auto">
          <a:xfrm>
            <a:off x="5065713" y="5285096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170" name="Line 234"/>
          <p:cNvSpPr>
            <a:spLocks noChangeShapeType="1"/>
          </p:cNvSpPr>
          <p:nvPr/>
        </p:nvSpPr>
        <p:spPr bwMode="auto">
          <a:xfrm>
            <a:off x="5238750" y="5285096"/>
            <a:ext cx="1254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171" name="Line 235"/>
          <p:cNvSpPr>
            <a:spLocks noChangeShapeType="1"/>
          </p:cNvSpPr>
          <p:nvPr/>
        </p:nvSpPr>
        <p:spPr bwMode="auto">
          <a:xfrm>
            <a:off x="5741988" y="5285096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172" name="Line 236"/>
          <p:cNvSpPr>
            <a:spLocks noChangeShapeType="1"/>
          </p:cNvSpPr>
          <p:nvPr/>
        </p:nvSpPr>
        <p:spPr bwMode="auto">
          <a:xfrm>
            <a:off x="6059488" y="5285096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173" name="Line 237"/>
          <p:cNvSpPr>
            <a:spLocks noChangeShapeType="1"/>
          </p:cNvSpPr>
          <p:nvPr/>
        </p:nvSpPr>
        <p:spPr bwMode="auto">
          <a:xfrm>
            <a:off x="6894513" y="5285736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174" name="Line 238"/>
          <p:cNvSpPr>
            <a:spLocks noChangeShapeType="1"/>
          </p:cNvSpPr>
          <p:nvPr/>
        </p:nvSpPr>
        <p:spPr bwMode="auto">
          <a:xfrm>
            <a:off x="7269163" y="5300663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175" name="Line 239"/>
          <p:cNvSpPr>
            <a:spLocks noChangeShapeType="1"/>
          </p:cNvSpPr>
          <p:nvPr/>
        </p:nvSpPr>
        <p:spPr bwMode="auto">
          <a:xfrm>
            <a:off x="7456488" y="5285736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176" name="Line 240"/>
          <p:cNvSpPr>
            <a:spLocks noChangeShapeType="1"/>
          </p:cNvSpPr>
          <p:nvPr/>
        </p:nvSpPr>
        <p:spPr bwMode="auto">
          <a:xfrm>
            <a:off x="8291513" y="5285736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177" name="Line 241"/>
          <p:cNvSpPr>
            <a:spLocks noChangeShapeType="1"/>
          </p:cNvSpPr>
          <p:nvPr/>
        </p:nvSpPr>
        <p:spPr bwMode="auto">
          <a:xfrm>
            <a:off x="8466469" y="5286684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9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39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40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40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0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40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40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40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40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40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40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40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40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40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4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4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4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4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4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4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4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4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40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4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40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40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40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0" dur="500"/>
                                        <p:tgtEl>
                                          <p:spTgt spid="40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3" dur="500"/>
                                        <p:tgtEl>
                                          <p:spTgt spid="40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6" dur="500"/>
                                        <p:tgtEl>
                                          <p:spTgt spid="40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40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40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5" dur="500"/>
                                        <p:tgtEl>
                                          <p:spTgt spid="40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40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1" dur="500"/>
                                        <p:tgtEl>
                                          <p:spTgt spid="4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77" grpId="0" animBg="1"/>
      <p:bldP spid="39978" grpId="0"/>
      <p:bldP spid="39979" grpId="0"/>
      <p:bldP spid="39980" grpId="0" animBg="1"/>
      <p:bldP spid="39981" grpId="0" animBg="1"/>
      <p:bldP spid="40038" grpId="0"/>
      <p:bldP spid="40039" grpId="0"/>
      <p:bldP spid="40040" grpId="0" animBg="1"/>
      <p:bldP spid="40041" grpId="0"/>
      <p:bldP spid="40042" grpId="0"/>
      <p:bldP spid="40044" grpId="0" animBg="1"/>
      <p:bldP spid="40045" grpId="0"/>
      <p:bldP spid="40046" grpId="0"/>
      <p:bldP spid="40047" grpId="0" animBg="1"/>
      <p:bldP spid="40048" grpId="0" animBg="1"/>
      <p:bldP spid="40049" grpId="0" animBg="1"/>
      <p:bldP spid="40053" grpId="0" animBg="1"/>
      <p:bldP spid="40054" grpId="0"/>
      <p:bldP spid="40055" grpId="0"/>
      <p:bldP spid="40056" grpId="0"/>
      <p:bldP spid="40057" grpId="0"/>
      <p:bldP spid="40058" grpId="0"/>
      <p:bldP spid="40059" grpId="0"/>
      <p:bldP spid="40060" grpId="0"/>
      <p:bldP spid="40164" grpId="0" animBg="1"/>
      <p:bldP spid="40165" grpId="0"/>
      <p:bldP spid="40166" grpId="0"/>
      <p:bldP spid="40167" grpId="0" animBg="1"/>
      <p:bldP spid="40170" grpId="0" animBg="1"/>
      <p:bldP spid="40171" grpId="0" animBg="1"/>
      <p:bldP spid="40172" grpId="0" animBg="1"/>
      <p:bldP spid="40173" grpId="0" animBg="1"/>
      <p:bldP spid="40174" grpId="0" animBg="1"/>
      <p:bldP spid="40175" grpId="0" animBg="1"/>
      <p:bldP spid="40176" grpId="0" animBg="1"/>
      <p:bldP spid="4017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4716463" y="260350"/>
            <a:ext cx="41036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وضع المعادلة المنطقية في جدول كارنو:</a:t>
            </a: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2" name="Group 100"/>
          <p:cNvGrpSpPr>
            <a:grpSpLocks/>
          </p:cNvGrpSpPr>
          <p:nvPr/>
        </p:nvGrpSpPr>
        <p:grpSpPr bwMode="auto">
          <a:xfrm>
            <a:off x="4427538" y="908050"/>
            <a:ext cx="1636712" cy="1160463"/>
            <a:chOff x="567" y="572"/>
            <a:chExt cx="1031" cy="731"/>
          </a:xfrm>
          <a:noFill/>
        </p:grpSpPr>
        <p:sp>
          <p:nvSpPr>
            <p:cNvPr id="58455" name="Rectangle 4"/>
            <p:cNvSpPr>
              <a:spLocks noChangeArrowheads="1"/>
            </p:cNvSpPr>
            <p:nvPr/>
          </p:nvSpPr>
          <p:spPr bwMode="auto">
            <a:xfrm>
              <a:off x="1157" y="1010"/>
              <a:ext cx="317" cy="21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58456" name="Rectangle 5"/>
            <p:cNvSpPr>
              <a:spLocks noChangeArrowheads="1"/>
            </p:cNvSpPr>
            <p:nvPr/>
          </p:nvSpPr>
          <p:spPr bwMode="auto">
            <a:xfrm>
              <a:off x="839" y="1010"/>
              <a:ext cx="318" cy="21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0000"/>
                  </a:solidFill>
                </a:rPr>
                <a:t>1</a:t>
              </a:r>
              <a:endParaRPr lang="fr-FR" sz="1600" b="1"/>
            </a:p>
          </p:txBody>
        </p:sp>
        <p:sp>
          <p:nvSpPr>
            <p:cNvPr id="58457" name="Rectangle 6"/>
            <p:cNvSpPr>
              <a:spLocks noChangeArrowheads="1"/>
            </p:cNvSpPr>
            <p:nvPr/>
          </p:nvSpPr>
          <p:spPr bwMode="auto">
            <a:xfrm>
              <a:off x="1157" y="799"/>
              <a:ext cx="317" cy="21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 dirty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8458" name="Rectangle 7"/>
            <p:cNvSpPr>
              <a:spLocks noChangeArrowheads="1"/>
            </p:cNvSpPr>
            <p:nvPr/>
          </p:nvSpPr>
          <p:spPr bwMode="auto">
            <a:xfrm>
              <a:off x="839" y="799"/>
              <a:ext cx="318" cy="21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8459" name="Line 8"/>
            <p:cNvSpPr>
              <a:spLocks noChangeShapeType="1"/>
            </p:cNvSpPr>
            <p:nvPr/>
          </p:nvSpPr>
          <p:spPr bwMode="auto">
            <a:xfrm>
              <a:off x="839" y="799"/>
              <a:ext cx="635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60" name="Line 9"/>
            <p:cNvSpPr>
              <a:spLocks noChangeShapeType="1"/>
            </p:cNvSpPr>
            <p:nvPr/>
          </p:nvSpPr>
          <p:spPr bwMode="auto">
            <a:xfrm>
              <a:off x="839" y="1221"/>
              <a:ext cx="635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61" name="Line 10"/>
            <p:cNvSpPr>
              <a:spLocks noChangeShapeType="1"/>
            </p:cNvSpPr>
            <p:nvPr/>
          </p:nvSpPr>
          <p:spPr bwMode="auto">
            <a:xfrm>
              <a:off x="839" y="799"/>
              <a:ext cx="0" cy="422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62" name="Line 11"/>
            <p:cNvSpPr>
              <a:spLocks noChangeShapeType="1"/>
            </p:cNvSpPr>
            <p:nvPr/>
          </p:nvSpPr>
          <p:spPr bwMode="auto">
            <a:xfrm>
              <a:off x="1474" y="799"/>
              <a:ext cx="0" cy="422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63" name="Line 12"/>
            <p:cNvSpPr>
              <a:spLocks noChangeShapeType="1"/>
            </p:cNvSpPr>
            <p:nvPr/>
          </p:nvSpPr>
          <p:spPr bwMode="auto">
            <a:xfrm>
              <a:off x="839" y="1010"/>
              <a:ext cx="635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64" name="Line 13"/>
            <p:cNvSpPr>
              <a:spLocks noChangeShapeType="1"/>
            </p:cNvSpPr>
            <p:nvPr/>
          </p:nvSpPr>
          <p:spPr bwMode="auto">
            <a:xfrm>
              <a:off x="1157" y="799"/>
              <a:ext cx="0" cy="422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65" name="Line 15"/>
            <p:cNvSpPr>
              <a:spLocks noChangeAspect="1" noChangeShapeType="1"/>
            </p:cNvSpPr>
            <p:nvPr/>
          </p:nvSpPr>
          <p:spPr bwMode="auto">
            <a:xfrm rot="-600000" flipH="1" flipV="1">
              <a:off x="665" y="654"/>
              <a:ext cx="165" cy="16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66" name="Text Box 16"/>
            <p:cNvSpPr txBox="1">
              <a:spLocks noChangeAspect="1" noChangeArrowheads="1"/>
            </p:cNvSpPr>
            <p:nvPr/>
          </p:nvSpPr>
          <p:spPr bwMode="auto">
            <a:xfrm>
              <a:off x="827" y="625"/>
              <a:ext cx="771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chemeClr val="tx1"/>
                  </a:solidFill>
                </a:rPr>
                <a:t>  </a:t>
              </a:r>
              <a:r>
                <a:rPr lang="fr-FR" sz="1400" dirty="0">
                  <a:solidFill>
                    <a:schemeClr val="tx1"/>
                  </a:solidFill>
                </a:rPr>
                <a:t>0      </a:t>
              </a:r>
              <a:r>
                <a:rPr lang="ar-DZ" sz="1400" dirty="0">
                  <a:solidFill>
                    <a:schemeClr val="tx1"/>
                  </a:solidFill>
                </a:rPr>
                <a:t>   </a:t>
              </a:r>
              <a:r>
                <a:rPr lang="fr-FR" sz="14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8467" name="Text Box 17"/>
            <p:cNvSpPr txBox="1">
              <a:spLocks noChangeAspect="1" noChangeArrowheads="1"/>
            </p:cNvSpPr>
            <p:nvPr/>
          </p:nvSpPr>
          <p:spPr bwMode="auto">
            <a:xfrm>
              <a:off x="668" y="819"/>
              <a:ext cx="194" cy="484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ts val="1500"/>
                </a:lnSpc>
              </a:pPr>
              <a:r>
                <a:rPr lang="fr-FR" sz="1400" dirty="0">
                  <a:solidFill>
                    <a:schemeClr val="tx1"/>
                  </a:solidFill>
                </a:rPr>
                <a:t>0</a:t>
              </a:r>
            </a:p>
            <a:p>
              <a:pPr>
                <a:lnSpc>
                  <a:spcPts val="1500"/>
                </a:lnSpc>
              </a:pPr>
              <a:endParaRPr lang="fr-FR" sz="1400" dirty="0">
                <a:solidFill>
                  <a:schemeClr val="tx1"/>
                </a:solidFill>
              </a:endParaRPr>
            </a:p>
            <a:p>
              <a:pPr>
                <a:lnSpc>
                  <a:spcPts val="1500"/>
                </a:lnSpc>
              </a:pPr>
              <a:r>
                <a:rPr lang="fr-FR" sz="14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8468" name="Text Box 18"/>
            <p:cNvSpPr txBox="1">
              <a:spLocks noChangeAspect="1" noChangeArrowheads="1"/>
            </p:cNvSpPr>
            <p:nvPr/>
          </p:nvSpPr>
          <p:spPr bwMode="auto">
            <a:xfrm>
              <a:off x="567" y="666"/>
              <a:ext cx="193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</a:t>
              </a:r>
              <a:endParaRPr lang="fr-FR" sz="1600"/>
            </a:p>
          </p:txBody>
        </p:sp>
        <p:sp>
          <p:nvSpPr>
            <p:cNvPr id="58469" name="Text Box 19"/>
            <p:cNvSpPr txBox="1">
              <a:spLocks noChangeAspect="1" noChangeArrowheads="1"/>
            </p:cNvSpPr>
            <p:nvPr/>
          </p:nvSpPr>
          <p:spPr bwMode="auto">
            <a:xfrm>
              <a:off x="697" y="572"/>
              <a:ext cx="193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a</a:t>
              </a:r>
              <a:endParaRPr lang="fr-FR" sz="1600"/>
            </a:p>
          </p:txBody>
        </p:sp>
      </p:grpSp>
      <p:sp>
        <p:nvSpPr>
          <p:cNvPr id="49172" name="AutoShape 20"/>
          <p:cNvSpPr>
            <a:spLocks noChangeArrowheads="1"/>
          </p:cNvSpPr>
          <p:nvPr/>
        </p:nvSpPr>
        <p:spPr bwMode="auto">
          <a:xfrm>
            <a:off x="3203575" y="1412875"/>
            <a:ext cx="576263" cy="144463"/>
          </a:xfrm>
          <a:prstGeom prst="rightArrow">
            <a:avLst>
              <a:gd name="adj1" fmla="val 50000"/>
              <a:gd name="adj2" fmla="val 99725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9173" name="Text Box 21"/>
          <p:cNvSpPr txBox="1">
            <a:spLocks noChangeArrowheads="1"/>
          </p:cNvSpPr>
          <p:nvPr/>
        </p:nvSpPr>
        <p:spPr bwMode="auto">
          <a:xfrm>
            <a:off x="627063" y="1268413"/>
            <a:ext cx="4318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49174" name="Text Box 22"/>
          <p:cNvSpPr txBox="1">
            <a:spLocks noChangeArrowheads="1"/>
          </p:cNvSpPr>
          <p:nvPr/>
        </p:nvSpPr>
        <p:spPr bwMode="auto">
          <a:xfrm>
            <a:off x="900113" y="1268413"/>
            <a:ext cx="14398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= a.b + a.b </a:t>
            </a:r>
          </a:p>
        </p:txBody>
      </p:sp>
      <p:sp>
        <p:nvSpPr>
          <p:cNvPr id="49175" name="Line 23"/>
          <p:cNvSpPr>
            <a:spLocks noChangeShapeType="1"/>
          </p:cNvSpPr>
          <p:nvPr/>
        </p:nvSpPr>
        <p:spPr bwMode="auto">
          <a:xfrm>
            <a:off x="1173163" y="1352219"/>
            <a:ext cx="142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102"/>
          <p:cNvGrpSpPr>
            <a:grpSpLocks/>
          </p:cNvGrpSpPr>
          <p:nvPr/>
        </p:nvGrpSpPr>
        <p:grpSpPr bwMode="auto">
          <a:xfrm>
            <a:off x="4932363" y="2492375"/>
            <a:ext cx="2506662" cy="1139825"/>
            <a:chOff x="557" y="1525"/>
            <a:chExt cx="1579" cy="718"/>
          </a:xfrm>
          <a:noFill/>
        </p:grpSpPr>
        <p:sp>
          <p:nvSpPr>
            <p:cNvPr id="58433" name="Text Box 42"/>
            <p:cNvSpPr txBox="1">
              <a:spLocks noChangeAspect="1" noChangeArrowheads="1"/>
            </p:cNvSpPr>
            <p:nvPr/>
          </p:nvSpPr>
          <p:spPr bwMode="auto">
            <a:xfrm>
              <a:off x="871" y="1612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grpSp>
          <p:nvGrpSpPr>
            <p:cNvPr id="4" name="Group 101"/>
            <p:cNvGrpSpPr>
              <a:grpSpLocks/>
            </p:cNvGrpSpPr>
            <p:nvPr/>
          </p:nvGrpSpPr>
          <p:grpSpPr bwMode="auto">
            <a:xfrm>
              <a:off x="557" y="1525"/>
              <a:ext cx="1506" cy="718"/>
              <a:chOff x="557" y="1525"/>
              <a:chExt cx="1506" cy="718"/>
            </a:xfrm>
            <a:grpFill/>
          </p:grpSpPr>
          <p:sp>
            <p:nvSpPr>
              <p:cNvPr id="58435" name="Rectangle 26"/>
              <p:cNvSpPr>
                <a:spLocks noChangeArrowheads="1"/>
              </p:cNvSpPr>
              <p:nvPr/>
            </p:nvSpPr>
            <p:spPr bwMode="auto">
              <a:xfrm>
                <a:off x="1744" y="1998"/>
                <a:ext cx="319" cy="226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8436" name="Rectangle 27"/>
              <p:cNvSpPr>
                <a:spLocks noChangeArrowheads="1"/>
              </p:cNvSpPr>
              <p:nvPr/>
            </p:nvSpPr>
            <p:spPr bwMode="auto">
              <a:xfrm>
                <a:off x="1427" y="1998"/>
                <a:ext cx="317" cy="226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ar-DZ" sz="1600" b="1">
                    <a:solidFill>
                      <a:srgbClr val="FF3300"/>
                    </a:solidFill>
                  </a:rPr>
                  <a:t>1</a:t>
                </a:r>
                <a:endParaRPr lang="fr-FR" sz="1600" b="1">
                  <a:solidFill>
                    <a:srgbClr val="FF3300"/>
                  </a:solidFill>
                </a:endParaRPr>
              </a:p>
            </p:txBody>
          </p:sp>
          <p:sp>
            <p:nvSpPr>
              <p:cNvPr id="58437" name="Rectangle 28"/>
              <p:cNvSpPr>
                <a:spLocks noChangeArrowheads="1"/>
              </p:cNvSpPr>
              <p:nvPr/>
            </p:nvSpPr>
            <p:spPr bwMode="auto">
              <a:xfrm>
                <a:off x="1110" y="1998"/>
                <a:ext cx="317" cy="226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rgbClr val="FF0000"/>
                    </a:solidFill>
                  </a:rPr>
                  <a:t>1</a:t>
                </a:r>
                <a:endParaRPr lang="fr-FR" sz="1600" b="1"/>
              </a:p>
            </p:txBody>
          </p:sp>
          <p:sp>
            <p:nvSpPr>
              <p:cNvPr id="58438" name="Rectangle 29"/>
              <p:cNvSpPr>
                <a:spLocks noChangeArrowheads="1"/>
              </p:cNvSpPr>
              <p:nvPr/>
            </p:nvSpPr>
            <p:spPr bwMode="auto">
              <a:xfrm>
                <a:off x="793" y="1998"/>
                <a:ext cx="317" cy="226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8439" name="Rectangle 30"/>
              <p:cNvSpPr>
                <a:spLocks noChangeArrowheads="1"/>
              </p:cNvSpPr>
              <p:nvPr/>
            </p:nvSpPr>
            <p:spPr bwMode="auto">
              <a:xfrm>
                <a:off x="1744" y="1771"/>
                <a:ext cx="319" cy="227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ar-DZ" sz="1600" b="1">
                    <a:solidFill>
                      <a:srgbClr val="FF3300"/>
                    </a:solidFill>
                  </a:rPr>
                  <a:t>1</a:t>
                </a:r>
                <a:endParaRPr lang="fr-FR" sz="1600" b="1">
                  <a:solidFill>
                    <a:srgbClr val="FF3300"/>
                  </a:solidFill>
                </a:endParaRPr>
              </a:p>
            </p:txBody>
          </p:sp>
          <p:sp>
            <p:nvSpPr>
              <p:cNvPr id="58440" name="Rectangle 31"/>
              <p:cNvSpPr>
                <a:spLocks noChangeArrowheads="1"/>
              </p:cNvSpPr>
              <p:nvPr/>
            </p:nvSpPr>
            <p:spPr bwMode="auto">
              <a:xfrm>
                <a:off x="1427" y="1771"/>
                <a:ext cx="317" cy="227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8441" name="Rectangle 32"/>
              <p:cNvSpPr>
                <a:spLocks noChangeArrowheads="1"/>
              </p:cNvSpPr>
              <p:nvPr/>
            </p:nvSpPr>
            <p:spPr bwMode="auto">
              <a:xfrm>
                <a:off x="1110" y="1771"/>
                <a:ext cx="317" cy="227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rgbClr val="FF0000"/>
                    </a:solidFill>
                  </a:rPr>
                  <a:t>1</a:t>
                </a:r>
                <a:endParaRPr lang="fr-FR" sz="1600" b="1"/>
              </a:p>
            </p:txBody>
          </p:sp>
          <p:sp>
            <p:nvSpPr>
              <p:cNvPr id="58442" name="Rectangle 33"/>
              <p:cNvSpPr>
                <a:spLocks noChangeArrowheads="1"/>
              </p:cNvSpPr>
              <p:nvPr/>
            </p:nvSpPr>
            <p:spPr bwMode="auto">
              <a:xfrm>
                <a:off x="793" y="1771"/>
                <a:ext cx="317" cy="227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8443" name="Line 34"/>
              <p:cNvSpPr>
                <a:spLocks noChangeShapeType="1"/>
              </p:cNvSpPr>
              <p:nvPr/>
            </p:nvSpPr>
            <p:spPr bwMode="auto">
              <a:xfrm>
                <a:off x="793" y="1771"/>
                <a:ext cx="1270" cy="0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444" name="Line 35"/>
              <p:cNvSpPr>
                <a:spLocks noChangeShapeType="1"/>
              </p:cNvSpPr>
              <p:nvPr/>
            </p:nvSpPr>
            <p:spPr bwMode="auto">
              <a:xfrm>
                <a:off x="793" y="2224"/>
                <a:ext cx="1270" cy="0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445" name="Line 36"/>
              <p:cNvSpPr>
                <a:spLocks noChangeShapeType="1"/>
              </p:cNvSpPr>
              <p:nvPr/>
            </p:nvSpPr>
            <p:spPr bwMode="auto">
              <a:xfrm>
                <a:off x="793" y="1771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446" name="Line 37"/>
              <p:cNvSpPr>
                <a:spLocks noChangeShapeType="1"/>
              </p:cNvSpPr>
              <p:nvPr/>
            </p:nvSpPr>
            <p:spPr bwMode="auto">
              <a:xfrm>
                <a:off x="2063" y="1771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447" name="Line 38"/>
              <p:cNvSpPr>
                <a:spLocks noChangeShapeType="1"/>
              </p:cNvSpPr>
              <p:nvPr/>
            </p:nvSpPr>
            <p:spPr bwMode="auto">
              <a:xfrm>
                <a:off x="793" y="1998"/>
                <a:ext cx="1270" cy="0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448" name="Line 39"/>
              <p:cNvSpPr>
                <a:spLocks noChangeShapeType="1"/>
              </p:cNvSpPr>
              <p:nvPr/>
            </p:nvSpPr>
            <p:spPr bwMode="auto">
              <a:xfrm>
                <a:off x="1110" y="1771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449" name="Line 40"/>
              <p:cNvSpPr>
                <a:spLocks noChangeShapeType="1"/>
              </p:cNvSpPr>
              <p:nvPr/>
            </p:nvSpPr>
            <p:spPr bwMode="auto">
              <a:xfrm>
                <a:off x="1427" y="1771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450" name="Line 41"/>
              <p:cNvSpPr>
                <a:spLocks noChangeShapeType="1"/>
              </p:cNvSpPr>
              <p:nvPr/>
            </p:nvSpPr>
            <p:spPr bwMode="auto">
              <a:xfrm>
                <a:off x="1744" y="1771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451" name="Text Box 43"/>
              <p:cNvSpPr txBox="1">
                <a:spLocks noChangeAspect="1" noChangeArrowheads="1"/>
              </p:cNvSpPr>
              <p:nvPr/>
            </p:nvSpPr>
            <p:spPr bwMode="auto">
              <a:xfrm>
                <a:off x="612" y="1838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lnSpc>
                    <a:spcPts val="1400"/>
                  </a:lnSpc>
                </a:pPr>
                <a:r>
                  <a:rPr lang="fr-FR" sz="1400" dirty="0">
                    <a:solidFill>
                      <a:schemeClr val="tx1"/>
                    </a:solidFill>
                  </a:rPr>
                  <a:t>0</a:t>
                </a:r>
                <a:endParaRPr lang="ar-DZ" sz="1400" dirty="0">
                  <a:solidFill>
                    <a:schemeClr val="tx1"/>
                  </a:solidFill>
                </a:endParaRPr>
              </a:p>
              <a:p>
                <a:pPr>
                  <a:lnSpc>
                    <a:spcPts val="1400"/>
                  </a:lnSpc>
                </a:pPr>
                <a:endParaRPr lang="fr-FR" sz="1400" dirty="0">
                  <a:solidFill>
                    <a:schemeClr val="tx1"/>
                  </a:solidFill>
                </a:endParaRPr>
              </a:p>
              <a:p>
                <a:pPr>
                  <a:lnSpc>
                    <a:spcPts val="1400"/>
                  </a:lnSpc>
                </a:pPr>
                <a:r>
                  <a:rPr lang="fr-FR" sz="14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58452" name="Line 44"/>
              <p:cNvSpPr>
                <a:spLocks noChangeAspect="1" noChangeShapeType="1"/>
              </p:cNvSpPr>
              <p:nvPr/>
            </p:nvSpPr>
            <p:spPr bwMode="auto">
              <a:xfrm flipH="1" flipV="1">
                <a:off x="602" y="1577"/>
                <a:ext cx="186" cy="185"/>
              </a:xfrm>
              <a:prstGeom prst="line">
                <a:avLst/>
              </a:pr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453" name="Text Box 45"/>
              <p:cNvSpPr txBox="1">
                <a:spLocks noChangeAspect="1" noChangeArrowheads="1"/>
              </p:cNvSpPr>
              <p:nvPr/>
            </p:nvSpPr>
            <p:spPr bwMode="auto">
              <a:xfrm>
                <a:off x="664" y="1525"/>
                <a:ext cx="507" cy="301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600">
                    <a:solidFill>
                      <a:srgbClr val="0000FF"/>
                    </a:solidFill>
                  </a:rPr>
                  <a:t>ba</a:t>
                </a:r>
                <a:endParaRPr lang="fr-FR" sz="1600"/>
              </a:p>
            </p:txBody>
          </p:sp>
          <p:sp>
            <p:nvSpPr>
              <p:cNvPr id="58454" name="Text Box 46"/>
              <p:cNvSpPr txBox="1">
                <a:spLocks noChangeAspect="1" noChangeArrowheads="1"/>
              </p:cNvSpPr>
              <p:nvPr/>
            </p:nvSpPr>
            <p:spPr bwMode="auto">
              <a:xfrm>
                <a:off x="557" y="1642"/>
                <a:ext cx="300" cy="451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600">
                    <a:solidFill>
                      <a:srgbClr val="0000FF"/>
                    </a:solidFill>
                  </a:rPr>
                  <a:t>c</a:t>
                </a:r>
                <a:endParaRPr lang="fr-FR" sz="1600"/>
              </a:p>
            </p:txBody>
          </p:sp>
        </p:grpSp>
      </p:grpSp>
      <p:sp>
        <p:nvSpPr>
          <p:cNvPr id="49199" name="AutoShape 47"/>
          <p:cNvSpPr>
            <a:spLocks noChangeArrowheads="1"/>
          </p:cNvSpPr>
          <p:nvPr/>
        </p:nvSpPr>
        <p:spPr bwMode="auto">
          <a:xfrm>
            <a:off x="3995738" y="3027363"/>
            <a:ext cx="576262" cy="144462"/>
          </a:xfrm>
          <a:prstGeom prst="rightArrow">
            <a:avLst>
              <a:gd name="adj1" fmla="val 50000"/>
              <a:gd name="adj2" fmla="val 99726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9200" name="Text Box 48"/>
          <p:cNvSpPr txBox="1">
            <a:spLocks noChangeArrowheads="1"/>
          </p:cNvSpPr>
          <p:nvPr/>
        </p:nvSpPr>
        <p:spPr bwMode="auto">
          <a:xfrm>
            <a:off x="596900" y="2852738"/>
            <a:ext cx="4318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49201" name="Text Box 49"/>
          <p:cNvSpPr txBox="1">
            <a:spLocks noChangeArrowheads="1"/>
          </p:cNvSpPr>
          <p:nvPr/>
        </p:nvSpPr>
        <p:spPr bwMode="auto">
          <a:xfrm>
            <a:off x="827088" y="2852738"/>
            <a:ext cx="309721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= a.bc + a.bc + a.bc + a.bc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9202" name="Line 50"/>
          <p:cNvSpPr>
            <a:spLocks noChangeShapeType="1"/>
          </p:cNvSpPr>
          <p:nvPr/>
        </p:nvSpPr>
        <p:spPr bwMode="auto">
          <a:xfrm>
            <a:off x="1258888" y="2909248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203" name="Line 51"/>
          <p:cNvSpPr>
            <a:spLocks noChangeShapeType="1"/>
          </p:cNvSpPr>
          <p:nvPr/>
        </p:nvSpPr>
        <p:spPr bwMode="auto">
          <a:xfrm>
            <a:off x="1430338" y="2910836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204" name="Line 52"/>
          <p:cNvSpPr>
            <a:spLocks noChangeShapeType="1"/>
          </p:cNvSpPr>
          <p:nvPr/>
        </p:nvSpPr>
        <p:spPr bwMode="auto">
          <a:xfrm>
            <a:off x="1835150" y="2924484"/>
            <a:ext cx="1254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5" name="Group 103"/>
          <p:cNvGrpSpPr>
            <a:grpSpLocks/>
          </p:cNvGrpSpPr>
          <p:nvPr/>
        </p:nvGrpSpPr>
        <p:grpSpPr bwMode="auto">
          <a:xfrm>
            <a:off x="6211888" y="4365625"/>
            <a:ext cx="2789238" cy="1916113"/>
            <a:chOff x="506" y="2631"/>
            <a:chExt cx="1757" cy="1207"/>
          </a:xfrm>
          <a:noFill/>
        </p:grpSpPr>
        <p:sp>
          <p:nvSpPr>
            <p:cNvPr id="58399" name="Line 53"/>
            <p:cNvSpPr>
              <a:spLocks noChangeAspect="1" noChangeShapeType="1"/>
            </p:cNvSpPr>
            <p:nvPr/>
          </p:nvSpPr>
          <p:spPr bwMode="auto">
            <a:xfrm flipH="1" flipV="1">
              <a:off x="594" y="2715"/>
              <a:ext cx="175" cy="174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00" name="Text Box 54"/>
            <p:cNvSpPr txBox="1">
              <a:spLocks noChangeAspect="1" noChangeArrowheads="1"/>
            </p:cNvSpPr>
            <p:nvPr/>
          </p:nvSpPr>
          <p:spPr bwMode="auto">
            <a:xfrm>
              <a:off x="634" y="2631"/>
              <a:ext cx="368" cy="22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>
                  <a:solidFill>
                    <a:srgbClr val="0000FF"/>
                  </a:solidFill>
                </a:rPr>
                <a:t>ba</a:t>
              </a:r>
              <a:endParaRPr lang="fr-FR" sz="1400"/>
            </a:p>
          </p:txBody>
        </p:sp>
        <p:sp>
          <p:nvSpPr>
            <p:cNvPr id="58401" name="Text Box 55"/>
            <p:cNvSpPr txBox="1">
              <a:spLocks noChangeAspect="1" noChangeArrowheads="1"/>
            </p:cNvSpPr>
            <p:nvPr/>
          </p:nvSpPr>
          <p:spPr bwMode="auto">
            <a:xfrm>
              <a:off x="506" y="2768"/>
              <a:ext cx="369" cy="22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 err="1">
                  <a:solidFill>
                    <a:srgbClr val="0000FF"/>
                  </a:solidFill>
                </a:rPr>
                <a:t>dc</a:t>
              </a:r>
              <a:endParaRPr lang="fr-FR" sz="1400" dirty="0"/>
            </a:p>
          </p:txBody>
        </p:sp>
        <p:sp>
          <p:nvSpPr>
            <p:cNvPr id="58402" name="Text Box 56"/>
            <p:cNvSpPr txBox="1">
              <a:spLocks noChangeAspect="1" noChangeArrowheads="1"/>
            </p:cNvSpPr>
            <p:nvPr/>
          </p:nvSpPr>
          <p:spPr bwMode="auto">
            <a:xfrm>
              <a:off x="813" y="2717"/>
              <a:ext cx="1450" cy="22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00      01      11      10</a:t>
              </a:r>
            </a:p>
          </p:txBody>
        </p:sp>
        <p:sp>
          <p:nvSpPr>
            <p:cNvPr id="58403" name="Text Box 57"/>
            <p:cNvSpPr txBox="1">
              <a:spLocks noChangeAspect="1" noChangeArrowheads="1"/>
            </p:cNvSpPr>
            <p:nvPr/>
          </p:nvSpPr>
          <p:spPr bwMode="auto">
            <a:xfrm>
              <a:off x="536" y="2942"/>
              <a:ext cx="369" cy="22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</a:t>
              </a:r>
            </a:p>
          </p:txBody>
        </p:sp>
        <p:sp>
          <p:nvSpPr>
            <p:cNvPr id="58404" name="Text Box 58"/>
            <p:cNvSpPr txBox="1">
              <a:spLocks noChangeAspect="1" noChangeArrowheads="1"/>
            </p:cNvSpPr>
            <p:nvPr/>
          </p:nvSpPr>
          <p:spPr bwMode="auto">
            <a:xfrm>
              <a:off x="532" y="3167"/>
              <a:ext cx="369" cy="22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58405" name="Text Box 59"/>
            <p:cNvSpPr txBox="1">
              <a:spLocks noChangeAspect="1" noChangeArrowheads="1"/>
            </p:cNvSpPr>
            <p:nvPr/>
          </p:nvSpPr>
          <p:spPr bwMode="auto">
            <a:xfrm>
              <a:off x="523" y="3376"/>
              <a:ext cx="369" cy="22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>
                  <a:solidFill>
                    <a:schemeClr val="tx1"/>
                  </a:solidFill>
                </a:rPr>
                <a:t>11</a:t>
              </a:r>
            </a:p>
          </p:txBody>
        </p:sp>
        <p:sp>
          <p:nvSpPr>
            <p:cNvPr id="58406" name="Text Box 60"/>
            <p:cNvSpPr txBox="1">
              <a:spLocks noChangeAspect="1" noChangeArrowheads="1"/>
            </p:cNvSpPr>
            <p:nvPr/>
          </p:nvSpPr>
          <p:spPr bwMode="auto">
            <a:xfrm>
              <a:off x="521" y="3612"/>
              <a:ext cx="443" cy="22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10</a:t>
              </a:r>
            </a:p>
          </p:txBody>
        </p:sp>
        <p:sp>
          <p:nvSpPr>
            <p:cNvPr id="58407" name="Rectangle 62"/>
            <p:cNvSpPr>
              <a:spLocks noChangeArrowheads="1"/>
            </p:cNvSpPr>
            <p:nvPr/>
          </p:nvSpPr>
          <p:spPr bwMode="auto">
            <a:xfrm>
              <a:off x="1718" y="3600"/>
              <a:ext cx="317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8408" name="Rectangle 63"/>
            <p:cNvSpPr>
              <a:spLocks noChangeArrowheads="1"/>
            </p:cNvSpPr>
            <p:nvPr/>
          </p:nvSpPr>
          <p:spPr bwMode="auto">
            <a:xfrm>
              <a:off x="1400" y="3600"/>
              <a:ext cx="318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b="1">
                  <a:solidFill>
                    <a:schemeClr val="tx1"/>
                  </a:solidFill>
                </a:rPr>
                <a:t>0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58409" name="Rectangle 64"/>
            <p:cNvSpPr>
              <a:spLocks noChangeArrowheads="1"/>
            </p:cNvSpPr>
            <p:nvPr/>
          </p:nvSpPr>
          <p:spPr bwMode="auto">
            <a:xfrm>
              <a:off x="1083" y="3600"/>
              <a:ext cx="317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b="1">
                  <a:solidFill>
                    <a:srgbClr val="FF0000"/>
                  </a:solidFill>
                </a:rPr>
                <a:t>1</a:t>
              </a:r>
              <a:endParaRPr lang="fr-FR" b="1"/>
            </a:p>
          </p:txBody>
        </p:sp>
        <p:sp>
          <p:nvSpPr>
            <p:cNvPr id="58410" name="Rectangle 65"/>
            <p:cNvSpPr>
              <a:spLocks noChangeArrowheads="1"/>
            </p:cNvSpPr>
            <p:nvPr/>
          </p:nvSpPr>
          <p:spPr bwMode="auto">
            <a:xfrm>
              <a:off x="765" y="3600"/>
              <a:ext cx="318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8411" name="Rectangle 66"/>
            <p:cNvSpPr>
              <a:spLocks noChangeArrowheads="1"/>
            </p:cNvSpPr>
            <p:nvPr/>
          </p:nvSpPr>
          <p:spPr bwMode="auto">
            <a:xfrm>
              <a:off x="1718" y="3362"/>
              <a:ext cx="317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b="1">
                  <a:solidFill>
                    <a:srgbClr val="FF0000"/>
                  </a:solidFill>
                </a:rPr>
                <a:t>0</a:t>
              </a:r>
              <a:endParaRPr lang="fr-FR" b="1"/>
            </a:p>
          </p:txBody>
        </p:sp>
        <p:sp>
          <p:nvSpPr>
            <p:cNvPr id="58412" name="Rectangle 67"/>
            <p:cNvSpPr>
              <a:spLocks noChangeArrowheads="1"/>
            </p:cNvSpPr>
            <p:nvPr/>
          </p:nvSpPr>
          <p:spPr bwMode="auto">
            <a:xfrm>
              <a:off x="1400" y="3362"/>
              <a:ext cx="318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8413" name="Rectangle 68"/>
            <p:cNvSpPr>
              <a:spLocks noChangeArrowheads="1"/>
            </p:cNvSpPr>
            <p:nvPr/>
          </p:nvSpPr>
          <p:spPr bwMode="auto">
            <a:xfrm>
              <a:off x="1083" y="3362"/>
              <a:ext cx="317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8414" name="Rectangle 69"/>
            <p:cNvSpPr>
              <a:spLocks noChangeArrowheads="1"/>
            </p:cNvSpPr>
            <p:nvPr/>
          </p:nvSpPr>
          <p:spPr bwMode="auto">
            <a:xfrm>
              <a:off x="765" y="3362"/>
              <a:ext cx="318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b="1">
                  <a:solidFill>
                    <a:schemeClr val="tx1"/>
                  </a:solidFill>
                </a:rPr>
                <a:t>0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58415" name="Rectangle 70"/>
            <p:cNvSpPr>
              <a:spLocks noChangeArrowheads="1"/>
            </p:cNvSpPr>
            <p:nvPr/>
          </p:nvSpPr>
          <p:spPr bwMode="auto">
            <a:xfrm>
              <a:off x="1718" y="3124"/>
              <a:ext cx="317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b="1">
                  <a:solidFill>
                    <a:srgbClr val="FF0000"/>
                  </a:solidFill>
                </a:rPr>
                <a:t>0</a:t>
              </a:r>
              <a:endParaRPr lang="fr-FR" b="1"/>
            </a:p>
          </p:txBody>
        </p:sp>
        <p:sp>
          <p:nvSpPr>
            <p:cNvPr id="58416" name="Rectangle 71"/>
            <p:cNvSpPr>
              <a:spLocks noChangeArrowheads="1"/>
            </p:cNvSpPr>
            <p:nvPr/>
          </p:nvSpPr>
          <p:spPr bwMode="auto">
            <a:xfrm>
              <a:off x="1400" y="3124"/>
              <a:ext cx="318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b="1">
                  <a:solidFill>
                    <a:srgbClr val="FF0000"/>
                  </a:solidFill>
                </a:rPr>
                <a:t>1</a:t>
              </a:r>
              <a:endParaRPr lang="fr-FR" b="1"/>
            </a:p>
          </p:txBody>
        </p:sp>
        <p:sp>
          <p:nvSpPr>
            <p:cNvPr id="58417" name="Rectangle 72"/>
            <p:cNvSpPr>
              <a:spLocks noChangeArrowheads="1"/>
            </p:cNvSpPr>
            <p:nvPr/>
          </p:nvSpPr>
          <p:spPr bwMode="auto">
            <a:xfrm>
              <a:off x="1083" y="3124"/>
              <a:ext cx="317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b="1">
                  <a:solidFill>
                    <a:srgbClr val="FF0000"/>
                  </a:solidFill>
                </a:rPr>
                <a:t>1</a:t>
              </a:r>
              <a:endParaRPr lang="fr-FR" b="1"/>
            </a:p>
          </p:txBody>
        </p:sp>
        <p:sp>
          <p:nvSpPr>
            <p:cNvPr id="58418" name="Rectangle 73"/>
            <p:cNvSpPr>
              <a:spLocks noChangeArrowheads="1"/>
            </p:cNvSpPr>
            <p:nvPr/>
          </p:nvSpPr>
          <p:spPr bwMode="auto">
            <a:xfrm>
              <a:off x="765" y="3124"/>
              <a:ext cx="318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b="1">
                  <a:solidFill>
                    <a:srgbClr val="FF3300"/>
                  </a:solidFill>
                </a:rPr>
                <a:t>1</a:t>
              </a:r>
              <a:endParaRPr lang="fr-FR" b="1">
                <a:solidFill>
                  <a:srgbClr val="FF3300"/>
                </a:solidFill>
              </a:endParaRPr>
            </a:p>
          </p:txBody>
        </p:sp>
        <p:sp>
          <p:nvSpPr>
            <p:cNvPr id="58419" name="Rectangle 74"/>
            <p:cNvSpPr>
              <a:spLocks noChangeArrowheads="1"/>
            </p:cNvSpPr>
            <p:nvPr/>
          </p:nvSpPr>
          <p:spPr bwMode="auto">
            <a:xfrm>
              <a:off x="1718" y="2886"/>
              <a:ext cx="317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8420" name="Rectangle 75"/>
            <p:cNvSpPr>
              <a:spLocks noChangeArrowheads="1"/>
            </p:cNvSpPr>
            <p:nvPr/>
          </p:nvSpPr>
          <p:spPr bwMode="auto">
            <a:xfrm>
              <a:off x="1400" y="2886"/>
              <a:ext cx="318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b="1">
                  <a:solidFill>
                    <a:srgbClr val="FF0000"/>
                  </a:solidFill>
                </a:rPr>
                <a:t>1</a:t>
              </a:r>
              <a:endParaRPr lang="fr-FR" b="1"/>
            </a:p>
          </p:txBody>
        </p:sp>
        <p:sp>
          <p:nvSpPr>
            <p:cNvPr id="58421" name="Rectangle 76"/>
            <p:cNvSpPr>
              <a:spLocks noChangeArrowheads="1"/>
            </p:cNvSpPr>
            <p:nvPr/>
          </p:nvSpPr>
          <p:spPr bwMode="auto">
            <a:xfrm>
              <a:off x="1083" y="2886"/>
              <a:ext cx="317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8422" name="Rectangle 77"/>
            <p:cNvSpPr>
              <a:spLocks noChangeArrowheads="1"/>
            </p:cNvSpPr>
            <p:nvPr/>
          </p:nvSpPr>
          <p:spPr bwMode="auto">
            <a:xfrm>
              <a:off x="765" y="2886"/>
              <a:ext cx="318" cy="2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8423" name="Line 78"/>
            <p:cNvSpPr>
              <a:spLocks noChangeShapeType="1"/>
            </p:cNvSpPr>
            <p:nvPr/>
          </p:nvSpPr>
          <p:spPr bwMode="auto">
            <a:xfrm>
              <a:off x="765" y="2886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24" name="Line 79"/>
            <p:cNvSpPr>
              <a:spLocks noChangeShapeType="1"/>
            </p:cNvSpPr>
            <p:nvPr/>
          </p:nvSpPr>
          <p:spPr bwMode="auto">
            <a:xfrm>
              <a:off x="765" y="3838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25" name="Line 80"/>
            <p:cNvSpPr>
              <a:spLocks noChangeShapeType="1"/>
            </p:cNvSpPr>
            <p:nvPr/>
          </p:nvSpPr>
          <p:spPr bwMode="auto">
            <a:xfrm>
              <a:off x="765" y="2886"/>
              <a:ext cx="0" cy="952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26" name="Line 81"/>
            <p:cNvSpPr>
              <a:spLocks noChangeShapeType="1"/>
            </p:cNvSpPr>
            <p:nvPr/>
          </p:nvSpPr>
          <p:spPr bwMode="auto">
            <a:xfrm>
              <a:off x="2035" y="2886"/>
              <a:ext cx="0" cy="952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27" name="Line 82"/>
            <p:cNvSpPr>
              <a:spLocks noChangeShapeType="1"/>
            </p:cNvSpPr>
            <p:nvPr/>
          </p:nvSpPr>
          <p:spPr bwMode="auto">
            <a:xfrm>
              <a:off x="765" y="3124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28" name="Line 83"/>
            <p:cNvSpPr>
              <a:spLocks noChangeShapeType="1"/>
            </p:cNvSpPr>
            <p:nvPr/>
          </p:nvSpPr>
          <p:spPr bwMode="auto">
            <a:xfrm>
              <a:off x="1083" y="2886"/>
              <a:ext cx="0" cy="952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29" name="Line 84"/>
            <p:cNvSpPr>
              <a:spLocks noChangeShapeType="1"/>
            </p:cNvSpPr>
            <p:nvPr/>
          </p:nvSpPr>
          <p:spPr bwMode="auto">
            <a:xfrm>
              <a:off x="1400" y="2886"/>
              <a:ext cx="0" cy="952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30" name="Line 85"/>
            <p:cNvSpPr>
              <a:spLocks noChangeShapeType="1"/>
            </p:cNvSpPr>
            <p:nvPr/>
          </p:nvSpPr>
          <p:spPr bwMode="auto">
            <a:xfrm>
              <a:off x="1718" y="2886"/>
              <a:ext cx="0" cy="952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31" name="Line 86"/>
            <p:cNvSpPr>
              <a:spLocks noChangeShapeType="1"/>
            </p:cNvSpPr>
            <p:nvPr/>
          </p:nvSpPr>
          <p:spPr bwMode="auto">
            <a:xfrm>
              <a:off x="765" y="3362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32" name="Line 87"/>
            <p:cNvSpPr>
              <a:spLocks noChangeShapeType="1"/>
            </p:cNvSpPr>
            <p:nvPr/>
          </p:nvSpPr>
          <p:spPr bwMode="auto">
            <a:xfrm>
              <a:off x="765" y="3600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9240" name="AutoShape 88"/>
          <p:cNvSpPr>
            <a:spLocks noChangeArrowheads="1"/>
          </p:cNvSpPr>
          <p:nvPr/>
        </p:nvSpPr>
        <p:spPr bwMode="auto">
          <a:xfrm>
            <a:off x="5148263" y="5229225"/>
            <a:ext cx="576262" cy="144463"/>
          </a:xfrm>
          <a:prstGeom prst="rightArrow">
            <a:avLst>
              <a:gd name="adj1" fmla="val 50000"/>
              <a:gd name="adj2" fmla="val 99725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9241" name="Text Box 89"/>
          <p:cNvSpPr txBox="1">
            <a:spLocks noChangeArrowheads="1"/>
          </p:cNvSpPr>
          <p:nvPr/>
        </p:nvSpPr>
        <p:spPr bwMode="auto">
          <a:xfrm>
            <a:off x="422275" y="5070475"/>
            <a:ext cx="4318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49242" name="Text Box 90"/>
          <p:cNvSpPr txBox="1">
            <a:spLocks noChangeArrowheads="1"/>
          </p:cNvSpPr>
          <p:nvPr/>
        </p:nvSpPr>
        <p:spPr bwMode="auto">
          <a:xfrm>
            <a:off x="660400" y="5084763"/>
            <a:ext cx="45005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= a.bcd + a.bcd + a.bcd + a.bcd</a:t>
            </a:r>
            <a:r>
              <a:rPr lang="fr-FR">
                <a:solidFill>
                  <a:schemeClr val="tx1"/>
                </a:solidFill>
              </a:rPr>
              <a:t> </a:t>
            </a:r>
            <a:r>
              <a:rPr lang="fr-FR" b="1">
                <a:solidFill>
                  <a:schemeClr val="tx1"/>
                </a:solidFill>
              </a:rPr>
              <a:t>+ a.bcd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9243" name="Line 91"/>
          <p:cNvSpPr>
            <a:spLocks noChangeShapeType="1"/>
          </p:cNvSpPr>
          <p:nvPr/>
        </p:nvSpPr>
        <p:spPr bwMode="auto">
          <a:xfrm>
            <a:off x="1284288" y="5140634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244" name="Line 92"/>
          <p:cNvSpPr>
            <a:spLocks noChangeShapeType="1"/>
          </p:cNvSpPr>
          <p:nvPr/>
        </p:nvSpPr>
        <p:spPr bwMode="auto">
          <a:xfrm>
            <a:off x="1457325" y="5140634"/>
            <a:ext cx="1254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245" name="Line 93"/>
          <p:cNvSpPr>
            <a:spLocks noChangeShapeType="1"/>
          </p:cNvSpPr>
          <p:nvPr/>
        </p:nvSpPr>
        <p:spPr bwMode="auto">
          <a:xfrm>
            <a:off x="1792288" y="5140634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246" name="Line 94"/>
          <p:cNvSpPr>
            <a:spLocks noChangeShapeType="1"/>
          </p:cNvSpPr>
          <p:nvPr/>
        </p:nvSpPr>
        <p:spPr bwMode="auto">
          <a:xfrm>
            <a:off x="1979613" y="5140634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247" name="Line 95"/>
          <p:cNvSpPr>
            <a:spLocks noChangeShapeType="1"/>
          </p:cNvSpPr>
          <p:nvPr/>
        </p:nvSpPr>
        <p:spPr bwMode="auto">
          <a:xfrm>
            <a:off x="2830513" y="5126986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249" name="Line 97"/>
          <p:cNvSpPr>
            <a:spLocks noChangeShapeType="1"/>
          </p:cNvSpPr>
          <p:nvPr/>
        </p:nvSpPr>
        <p:spPr bwMode="auto">
          <a:xfrm>
            <a:off x="4000500" y="5127625"/>
            <a:ext cx="1254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250" name="Line 98"/>
          <p:cNvSpPr>
            <a:spLocks noChangeShapeType="1"/>
          </p:cNvSpPr>
          <p:nvPr/>
        </p:nvSpPr>
        <p:spPr bwMode="auto">
          <a:xfrm>
            <a:off x="4510088" y="5127625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251" name="Line 99"/>
          <p:cNvSpPr>
            <a:spLocks noChangeShapeType="1"/>
          </p:cNvSpPr>
          <p:nvPr/>
        </p:nvSpPr>
        <p:spPr bwMode="auto">
          <a:xfrm>
            <a:off x="4668838" y="5129213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256" name="Line 104"/>
          <p:cNvSpPr>
            <a:spLocks noChangeShapeType="1"/>
          </p:cNvSpPr>
          <p:nvPr/>
        </p:nvSpPr>
        <p:spPr bwMode="auto">
          <a:xfrm>
            <a:off x="2143125" y="2924484"/>
            <a:ext cx="1254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257" name="Line 105"/>
          <p:cNvSpPr>
            <a:spLocks noChangeShapeType="1"/>
          </p:cNvSpPr>
          <p:nvPr/>
        </p:nvSpPr>
        <p:spPr bwMode="auto">
          <a:xfrm>
            <a:off x="2703513" y="2895600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258" name="Line 106"/>
          <p:cNvSpPr>
            <a:spLocks noChangeShapeType="1"/>
          </p:cNvSpPr>
          <p:nvPr/>
        </p:nvSpPr>
        <p:spPr bwMode="auto">
          <a:xfrm>
            <a:off x="2166938" y="5142221"/>
            <a:ext cx="125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259" name="Line 107"/>
          <p:cNvSpPr>
            <a:spLocks noChangeShapeType="1"/>
          </p:cNvSpPr>
          <p:nvPr/>
        </p:nvSpPr>
        <p:spPr bwMode="auto">
          <a:xfrm>
            <a:off x="3146425" y="5142861"/>
            <a:ext cx="1254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9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9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49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49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49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49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49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4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49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4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4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4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4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4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4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4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4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4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4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4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4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4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  <p:bldP spid="49172" grpId="0" animBg="1"/>
      <p:bldP spid="49173" grpId="0"/>
      <p:bldP spid="49174" grpId="0"/>
      <p:bldP spid="49175" grpId="0" animBg="1"/>
      <p:bldP spid="49199" grpId="0" animBg="1"/>
      <p:bldP spid="49200" grpId="0"/>
      <p:bldP spid="49201" grpId="0"/>
      <p:bldP spid="49202" grpId="0" animBg="1"/>
      <p:bldP spid="49203" grpId="0" animBg="1"/>
      <p:bldP spid="49204" grpId="0" animBg="1"/>
      <p:bldP spid="49240" grpId="0" animBg="1"/>
      <p:bldP spid="49241" grpId="0"/>
      <p:bldP spid="49242" grpId="0"/>
      <p:bldP spid="49243" grpId="0" animBg="1"/>
      <p:bldP spid="49244" grpId="0" animBg="1"/>
      <p:bldP spid="49245" grpId="0" animBg="1"/>
      <p:bldP spid="49246" grpId="0" animBg="1"/>
      <p:bldP spid="49247" grpId="0" animBg="1"/>
      <p:bldP spid="49249" grpId="0" animBg="1"/>
      <p:bldP spid="49250" grpId="0" animBg="1"/>
      <p:bldP spid="49251" grpId="0" animBg="1"/>
      <p:bldP spid="49256" grpId="0" animBg="1"/>
      <p:bldP spid="49257" grpId="0" animBg="1"/>
      <p:bldP spid="49258" grpId="0" animBg="1"/>
      <p:bldP spid="4925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74" name="Rectangle 26"/>
          <p:cNvSpPr>
            <a:spLocks noChangeArrowheads="1"/>
          </p:cNvSpPr>
          <p:nvPr/>
        </p:nvSpPr>
        <p:spPr bwMode="auto">
          <a:xfrm>
            <a:off x="6677025" y="50800"/>
            <a:ext cx="23939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4 ـ الاختزال بطريقة كارنو :</a:t>
            </a:r>
          </a:p>
        </p:txBody>
      </p:sp>
      <p:sp>
        <p:nvSpPr>
          <p:cNvPr id="78875" name="Rectangle 27"/>
          <p:cNvSpPr>
            <a:spLocks noChangeArrowheads="1"/>
          </p:cNvSpPr>
          <p:nvPr/>
        </p:nvSpPr>
        <p:spPr bwMode="auto">
          <a:xfrm>
            <a:off x="6980238" y="349250"/>
            <a:ext cx="16129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1ـ تجميع ثنائي</a:t>
            </a:r>
            <a:r>
              <a:rPr lang="fr-FR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78876" name="Rectangle 28"/>
          <p:cNvSpPr>
            <a:spLocks noChangeArrowheads="1"/>
          </p:cNvSpPr>
          <p:nvPr/>
        </p:nvSpPr>
        <p:spPr bwMode="auto">
          <a:xfrm>
            <a:off x="4116388" y="363538"/>
            <a:ext cx="30019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تجميع ثنائي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هو خانتان متجاورتان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2627313" y="1076325"/>
            <a:ext cx="5834063" cy="366713"/>
            <a:chOff x="1111" y="889"/>
            <a:chExt cx="3675" cy="323"/>
          </a:xfrm>
          <a:noFill/>
        </p:grpSpPr>
        <p:sp>
          <p:nvSpPr>
            <p:cNvPr id="59504" name="Rectangle 29"/>
            <p:cNvSpPr>
              <a:spLocks noChangeArrowheads="1"/>
            </p:cNvSpPr>
            <p:nvPr/>
          </p:nvSpPr>
          <p:spPr bwMode="auto">
            <a:xfrm>
              <a:off x="1112" y="889"/>
              <a:ext cx="3674" cy="323"/>
            </a:xfrm>
            <a:prstGeom prst="rect">
              <a:avLst/>
            </a:prstGeom>
            <a:grpFill/>
            <a:ln>
              <a:solidFill>
                <a:srgbClr val="FF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b="1" dirty="0">
                  <a:solidFill>
                    <a:srgbClr val="FF3300"/>
                  </a:solidFill>
                  <a:ea typeface="Times New Roman" pitchFamily="18" charset="0"/>
                  <a:cs typeface="Arabic Transparent" pitchFamily="2" charset="-78"/>
                </a:rPr>
                <a:t>المتغيرة التي تحذف هي التي تتغير من المتممة إلى غير المتممة أو العكس</a:t>
              </a:r>
            </a:p>
          </p:txBody>
        </p:sp>
        <p:sp>
          <p:nvSpPr>
            <p:cNvPr id="59505" name="AutoShape 30"/>
            <p:cNvSpPr>
              <a:spLocks noChangeArrowheads="1"/>
            </p:cNvSpPr>
            <p:nvPr/>
          </p:nvSpPr>
          <p:spPr bwMode="auto">
            <a:xfrm>
              <a:off x="1111" y="890"/>
              <a:ext cx="3674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FF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78880" name="Text Box 32"/>
          <p:cNvSpPr txBox="1">
            <a:spLocks noChangeArrowheads="1"/>
          </p:cNvSpPr>
          <p:nvPr/>
        </p:nvSpPr>
        <p:spPr bwMode="auto">
          <a:xfrm>
            <a:off x="5940425" y="677863"/>
            <a:ext cx="21605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>
                <a:solidFill>
                  <a:schemeClr val="tx1"/>
                </a:solidFill>
                <a:cs typeface="Arabic Transparent" pitchFamily="2" charset="-78"/>
              </a:rPr>
              <a:t>جدول كارنو لمتغيرين:</a:t>
            </a:r>
            <a:endParaRPr lang="fr-FR" b="1" u="sng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8882" name="Rectangle 34"/>
          <p:cNvSpPr>
            <a:spLocks noChangeArrowheads="1"/>
          </p:cNvSpPr>
          <p:nvPr/>
        </p:nvSpPr>
        <p:spPr bwMode="auto">
          <a:xfrm>
            <a:off x="5940425" y="2044700"/>
            <a:ext cx="204628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cs typeface="Times New Roman" pitchFamily="18" charset="0"/>
              </a:rPr>
              <a:t>     </a:t>
            </a:r>
            <a:r>
              <a:rPr lang="fr-FR" sz="2400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 sz="2400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    </a:t>
            </a:r>
            <a:r>
              <a:rPr lang="en-GB" sz="2400" b="1" dirty="0">
                <a:solidFill>
                  <a:srgbClr val="FF0000"/>
                </a:solidFill>
                <a:cs typeface="Times New Roman" pitchFamily="18" charset="0"/>
              </a:rPr>
              <a:t>S</a:t>
            </a:r>
            <a:r>
              <a:rPr lang="en-GB" sz="2400" b="1" dirty="0">
                <a:cs typeface="Times New Roman" pitchFamily="18" charset="0"/>
              </a:rPr>
              <a:t> </a:t>
            </a:r>
            <a:r>
              <a:rPr lang="en-GB" sz="2400" b="1" dirty="0">
                <a:solidFill>
                  <a:schemeClr val="tx1"/>
                </a:solidFill>
                <a:cs typeface="Times New Roman" pitchFamily="18" charset="0"/>
              </a:rPr>
              <a:t>= a</a:t>
            </a:r>
            <a:endParaRPr lang="en-GB" sz="2400" b="1" dirty="0">
              <a:solidFill>
                <a:schemeClr val="tx1"/>
              </a:solidFill>
            </a:endParaRPr>
          </a:p>
        </p:txBody>
      </p: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395288" y="1323975"/>
            <a:ext cx="1935162" cy="1455738"/>
            <a:chOff x="3134" y="1561"/>
            <a:chExt cx="1219" cy="917"/>
          </a:xfrm>
          <a:noFill/>
        </p:grpSpPr>
        <p:sp>
          <p:nvSpPr>
            <p:cNvPr id="59483" name="Rectangle 5"/>
            <p:cNvSpPr>
              <a:spLocks noChangeArrowheads="1"/>
            </p:cNvSpPr>
            <p:nvPr/>
          </p:nvSpPr>
          <p:spPr bwMode="auto">
            <a:xfrm>
              <a:off x="3866" y="2138"/>
              <a:ext cx="487" cy="34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9484" name="Rectangle 6"/>
            <p:cNvSpPr>
              <a:spLocks noChangeArrowheads="1"/>
            </p:cNvSpPr>
            <p:nvPr/>
          </p:nvSpPr>
          <p:spPr bwMode="auto">
            <a:xfrm>
              <a:off x="3379" y="2138"/>
              <a:ext cx="487" cy="34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9485" name="Rectangle 7"/>
            <p:cNvSpPr>
              <a:spLocks noChangeArrowheads="1"/>
            </p:cNvSpPr>
            <p:nvPr/>
          </p:nvSpPr>
          <p:spPr bwMode="auto">
            <a:xfrm>
              <a:off x="3866" y="1797"/>
              <a:ext cx="487" cy="34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9486" name="Rectangle 8"/>
            <p:cNvSpPr>
              <a:spLocks noChangeArrowheads="1"/>
            </p:cNvSpPr>
            <p:nvPr/>
          </p:nvSpPr>
          <p:spPr bwMode="auto">
            <a:xfrm>
              <a:off x="3379" y="1797"/>
              <a:ext cx="487" cy="34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9487" name="Line 9"/>
            <p:cNvSpPr>
              <a:spLocks noChangeShapeType="1"/>
            </p:cNvSpPr>
            <p:nvPr/>
          </p:nvSpPr>
          <p:spPr bwMode="auto">
            <a:xfrm>
              <a:off x="3379" y="1797"/>
              <a:ext cx="974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88" name="Line 10"/>
            <p:cNvSpPr>
              <a:spLocks noChangeShapeType="1"/>
            </p:cNvSpPr>
            <p:nvPr/>
          </p:nvSpPr>
          <p:spPr bwMode="auto">
            <a:xfrm>
              <a:off x="3379" y="2478"/>
              <a:ext cx="974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89" name="Line 11"/>
            <p:cNvSpPr>
              <a:spLocks noChangeShapeType="1"/>
            </p:cNvSpPr>
            <p:nvPr/>
          </p:nvSpPr>
          <p:spPr bwMode="auto">
            <a:xfrm>
              <a:off x="3379" y="1797"/>
              <a:ext cx="0" cy="68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90" name="Line 12"/>
            <p:cNvSpPr>
              <a:spLocks noChangeShapeType="1"/>
            </p:cNvSpPr>
            <p:nvPr/>
          </p:nvSpPr>
          <p:spPr bwMode="auto">
            <a:xfrm>
              <a:off x="4353" y="1797"/>
              <a:ext cx="0" cy="68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91" name="Line 13"/>
            <p:cNvSpPr>
              <a:spLocks noChangeShapeType="1"/>
            </p:cNvSpPr>
            <p:nvPr/>
          </p:nvSpPr>
          <p:spPr bwMode="auto">
            <a:xfrm>
              <a:off x="3379" y="2138"/>
              <a:ext cx="974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92" name="Line 14"/>
            <p:cNvSpPr>
              <a:spLocks noChangeShapeType="1"/>
            </p:cNvSpPr>
            <p:nvPr/>
          </p:nvSpPr>
          <p:spPr bwMode="auto">
            <a:xfrm>
              <a:off x="3866" y="1797"/>
              <a:ext cx="0" cy="68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93" name="Line 15"/>
            <p:cNvSpPr>
              <a:spLocks noChangeAspect="1" noChangeShapeType="1"/>
            </p:cNvSpPr>
            <p:nvPr/>
          </p:nvSpPr>
          <p:spPr bwMode="auto">
            <a:xfrm rot="-600000" flipH="1" flipV="1">
              <a:off x="3249" y="1685"/>
              <a:ext cx="114" cy="114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94" name="Text Box 16"/>
            <p:cNvSpPr txBox="1">
              <a:spLocks noChangeArrowheads="1"/>
            </p:cNvSpPr>
            <p:nvPr/>
          </p:nvSpPr>
          <p:spPr bwMode="auto">
            <a:xfrm>
              <a:off x="3134" y="1680"/>
              <a:ext cx="133" cy="134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9495" name="Text Box 17"/>
            <p:cNvSpPr txBox="1">
              <a:spLocks noChangeArrowheads="1"/>
            </p:cNvSpPr>
            <p:nvPr/>
          </p:nvSpPr>
          <p:spPr bwMode="auto">
            <a:xfrm>
              <a:off x="3279" y="1561"/>
              <a:ext cx="133" cy="134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>
                  <a:solidFill>
                    <a:schemeClr val="tx1"/>
                  </a:solidFill>
                  <a:cs typeface="Arabic Transparent" pitchFamily="2" charset="-78"/>
                </a:rPr>
                <a:t>a</a:t>
              </a:r>
            </a:p>
          </p:txBody>
        </p:sp>
        <p:sp>
          <p:nvSpPr>
            <p:cNvPr id="59496" name="Text Box 18"/>
            <p:cNvSpPr txBox="1">
              <a:spLocks noChangeArrowheads="1"/>
            </p:cNvSpPr>
            <p:nvPr/>
          </p:nvSpPr>
          <p:spPr bwMode="auto">
            <a:xfrm>
              <a:off x="3506" y="1597"/>
              <a:ext cx="272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9497" name="Text Box 19"/>
            <p:cNvSpPr txBox="1">
              <a:spLocks noChangeArrowheads="1"/>
            </p:cNvSpPr>
            <p:nvPr/>
          </p:nvSpPr>
          <p:spPr bwMode="auto">
            <a:xfrm>
              <a:off x="4014" y="1597"/>
              <a:ext cx="22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9498" name="Text Box 20"/>
            <p:cNvSpPr txBox="1">
              <a:spLocks noChangeArrowheads="1"/>
            </p:cNvSpPr>
            <p:nvPr/>
          </p:nvSpPr>
          <p:spPr bwMode="auto">
            <a:xfrm>
              <a:off x="3152" y="1842"/>
              <a:ext cx="272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9499" name="Text Box 21"/>
            <p:cNvSpPr txBox="1">
              <a:spLocks noChangeArrowheads="1"/>
            </p:cNvSpPr>
            <p:nvPr/>
          </p:nvSpPr>
          <p:spPr bwMode="auto">
            <a:xfrm>
              <a:off x="3143" y="2205"/>
              <a:ext cx="22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9500" name="Text Box 22"/>
            <p:cNvSpPr txBox="1">
              <a:spLocks noChangeArrowheads="1"/>
            </p:cNvSpPr>
            <p:nvPr/>
          </p:nvSpPr>
          <p:spPr bwMode="auto">
            <a:xfrm>
              <a:off x="3520" y="1851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9501" name="Text Box 23"/>
            <p:cNvSpPr txBox="1">
              <a:spLocks noChangeArrowheads="1"/>
            </p:cNvSpPr>
            <p:nvPr/>
          </p:nvSpPr>
          <p:spPr bwMode="auto">
            <a:xfrm>
              <a:off x="3974" y="1851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9502" name="Text Box 24"/>
            <p:cNvSpPr txBox="1">
              <a:spLocks noChangeArrowheads="1"/>
            </p:cNvSpPr>
            <p:nvPr/>
          </p:nvSpPr>
          <p:spPr bwMode="auto">
            <a:xfrm>
              <a:off x="3548" y="2174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9503" name="Text Box 25"/>
            <p:cNvSpPr txBox="1">
              <a:spLocks noChangeArrowheads="1"/>
            </p:cNvSpPr>
            <p:nvPr/>
          </p:nvSpPr>
          <p:spPr bwMode="auto">
            <a:xfrm>
              <a:off x="4001" y="2178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</a:rPr>
                <a:t>1</a:t>
              </a:r>
            </a:p>
          </p:txBody>
        </p:sp>
      </p:grpSp>
      <p:sp>
        <p:nvSpPr>
          <p:cNvPr id="78883" name="AutoShape 35"/>
          <p:cNvSpPr>
            <a:spLocks noChangeArrowheads="1"/>
          </p:cNvSpPr>
          <p:nvPr/>
        </p:nvSpPr>
        <p:spPr bwMode="auto">
          <a:xfrm>
            <a:off x="1690688" y="1755775"/>
            <a:ext cx="431800" cy="93662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97"/>
          <p:cNvGrpSpPr>
            <a:grpSpLocks/>
          </p:cNvGrpSpPr>
          <p:nvPr/>
        </p:nvGrpSpPr>
        <p:grpSpPr bwMode="auto">
          <a:xfrm>
            <a:off x="3779838" y="2044700"/>
            <a:ext cx="2305050" cy="366713"/>
            <a:chOff x="3515" y="1475"/>
            <a:chExt cx="1452" cy="231"/>
          </a:xfrm>
          <a:noFill/>
        </p:grpSpPr>
        <p:sp>
          <p:nvSpPr>
            <p:cNvPr id="59481" name="Text Box 89"/>
            <p:cNvSpPr txBox="1">
              <a:spLocks noChangeArrowheads="1"/>
            </p:cNvSpPr>
            <p:nvPr/>
          </p:nvSpPr>
          <p:spPr bwMode="auto">
            <a:xfrm>
              <a:off x="3515" y="1475"/>
              <a:ext cx="1452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chemeClr val="tx1"/>
                  </a:solidFill>
                </a:rPr>
                <a:t>(b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 b   et  a  a)</a:t>
              </a:r>
            </a:p>
          </p:txBody>
        </p:sp>
        <p:sp>
          <p:nvSpPr>
            <p:cNvPr id="59482" name="Line 90"/>
            <p:cNvSpPr>
              <a:spLocks noChangeShapeType="1"/>
            </p:cNvSpPr>
            <p:nvPr/>
          </p:nvSpPr>
          <p:spPr bwMode="auto">
            <a:xfrm>
              <a:off x="3606" y="1499"/>
              <a:ext cx="9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8940" name="AutoShape 92"/>
          <p:cNvSpPr>
            <a:spLocks noChangeArrowheads="1"/>
          </p:cNvSpPr>
          <p:nvPr/>
        </p:nvSpPr>
        <p:spPr bwMode="auto">
          <a:xfrm>
            <a:off x="1979613" y="749300"/>
            <a:ext cx="73025" cy="1296988"/>
          </a:xfrm>
          <a:prstGeom prst="downArrow">
            <a:avLst>
              <a:gd name="adj1" fmla="val 50000"/>
              <a:gd name="adj2" fmla="val 44402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8941" name="AutoShape 93"/>
          <p:cNvSpPr>
            <a:spLocks noChangeArrowheads="1"/>
          </p:cNvSpPr>
          <p:nvPr/>
        </p:nvSpPr>
        <p:spPr bwMode="auto">
          <a:xfrm rot="-5400000">
            <a:off x="1473200" y="744538"/>
            <a:ext cx="73025" cy="2374900"/>
          </a:xfrm>
          <a:prstGeom prst="downArrow">
            <a:avLst>
              <a:gd name="adj1" fmla="val 50000"/>
              <a:gd name="adj2" fmla="val 81304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8942" name="Text Box 94"/>
          <p:cNvSpPr txBox="1">
            <a:spLocks noChangeArrowheads="1"/>
          </p:cNvSpPr>
          <p:nvPr/>
        </p:nvSpPr>
        <p:spPr bwMode="auto">
          <a:xfrm>
            <a:off x="2844800" y="1770063"/>
            <a:ext cx="71913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</a:rPr>
              <a:t>b=0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78943" name="Text Box 95"/>
          <p:cNvSpPr txBox="1">
            <a:spLocks noChangeArrowheads="1"/>
          </p:cNvSpPr>
          <p:nvPr/>
        </p:nvSpPr>
        <p:spPr bwMode="auto">
          <a:xfrm>
            <a:off x="2809875" y="2359025"/>
            <a:ext cx="7191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</a:rPr>
              <a:t>b=1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78947" name="Text Box 99"/>
          <p:cNvSpPr txBox="1">
            <a:spLocks noChangeArrowheads="1"/>
          </p:cNvSpPr>
          <p:nvPr/>
        </p:nvSpPr>
        <p:spPr bwMode="auto">
          <a:xfrm>
            <a:off x="2339975" y="1789113"/>
            <a:ext cx="71913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FF3300"/>
                </a:solidFill>
              </a:rPr>
              <a:t>a=1</a:t>
            </a:r>
            <a:endParaRPr lang="en-US">
              <a:solidFill>
                <a:srgbClr val="FF3300"/>
              </a:solidFill>
            </a:endParaRPr>
          </a:p>
        </p:txBody>
      </p:sp>
      <p:sp>
        <p:nvSpPr>
          <p:cNvPr id="78948" name="Text Box 100"/>
          <p:cNvSpPr txBox="1">
            <a:spLocks noChangeArrowheads="1"/>
          </p:cNvSpPr>
          <p:nvPr/>
        </p:nvSpPr>
        <p:spPr bwMode="auto">
          <a:xfrm>
            <a:off x="2322513" y="2360613"/>
            <a:ext cx="7191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FF3300"/>
                </a:solidFill>
              </a:rPr>
              <a:t>a=1</a:t>
            </a:r>
            <a:endParaRPr lang="en-US">
              <a:solidFill>
                <a:srgbClr val="FF3300"/>
              </a:solidFill>
            </a:endParaRPr>
          </a:p>
        </p:txBody>
      </p:sp>
      <p:sp>
        <p:nvSpPr>
          <p:cNvPr id="78972" name="Text Box 124"/>
          <p:cNvSpPr txBox="1">
            <a:spLocks noChangeArrowheads="1"/>
          </p:cNvSpPr>
          <p:nvPr/>
        </p:nvSpPr>
        <p:spPr bwMode="auto">
          <a:xfrm>
            <a:off x="3492500" y="2781300"/>
            <a:ext cx="3313113" cy="376238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b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تغيرت  و 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a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 لم تتغير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  <a:sym typeface="Symbol" pitchFamily="18" charset="2"/>
              </a:rPr>
              <a:t>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  <a:sym typeface="Symbol" pitchFamily="18" charset="2"/>
              </a:rPr>
              <a:t>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  <a:sym typeface="Symbol" pitchFamily="18" charset="2"/>
              </a:rPr>
              <a:t>b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  <a:sym typeface="Symbol" pitchFamily="18" charset="2"/>
              </a:rPr>
              <a:t> تحذف.</a:t>
            </a:r>
            <a:endParaRPr lang="fr-FR" b="1">
              <a:solidFill>
                <a:schemeClr val="tx1"/>
              </a:solidFill>
              <a:cs typeface="Arabic Transparent" pitchFamily="2" charset="-78"/>
              <a:sym typeface="Symbol" pitchFamily="18" charset="2"/>
            </a:endParaRPr>
          </a:p>
        </p:txBody>
      </p:sp>
      <p:sp>
        <p:nvSpPr>
          <p:cNvPr id="78973" name="Rectangle 125"/>
          <p:cNvSpPr>
            <a:spLocks noChangeArrowheads="1"/>
          </p:cNvSpPr>
          <p:nvPr/>
        </p:nvSpPr>
        <p:spPr bwMode="auto">
          <a:xfrm>
            <a:off x="5911875" y="3394075"/>
            <a:ext cx="230346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cs typeface="Times New Roman" pitchFamily="18" charset="0"/>
              </a:rPr>
              <a:t>     </a:t>
            </a:r>
            <a:r>
              <a:rPr lang="fr-FR" sz="2400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 sz="2400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    </a:t>
            </a:r>
            <a:r>
              <a:rPr lang="en-GB" sz="2400" b="1" dirty="0">
                <a:solidFill>
                  <a:srgbClr val="FF0000"/>
                </a:solidFill>
                <a:cs typeface="Times New Roman" pitchFamily="18" charset="0"/>
              </a:rPr>
              <a:t>S</a:t>
            </a:r>
            <a:r>
              <a:rPr lang="en-GB" sz="2400" b="1" dirty="0">
                <a:solidFill>
                  <a:schemeClr val="tx1"/>
                </a:solidFill>
                <a:cs typeface="Times New Roman" pitchFamily="18" charset="0"/>
              </a:rPr>
              <a:t> = b</a:t>
            </a:r>
            <a:endParaRPr lang="en-GB" sz="2400" b="1" dirty="0">
              <a:solidFill>
                <a:schemeClr val="tx1"/>
              </a:solidFill>
            </a:endParaRPr>
          </a:p>
        </p:txBody>
      </p:sp>
      <p:grpSp>
        <p:nvGrpSpPr>
          <p:cNvPr id="5" name="Group 126"/>
          <p:cNvGrpSpPr>
            <a:grpSpLocks/>
          </p:cNvGrpSpPr>
          <p:nvPr/>
        </p:nvGrpSpPr>
        <p:grpSpPr bwMode="auto">
          <a:xfrm>
            <a:off x="395288" y="2909888"/>
            <a:ext cx="1935162" cy="1455737"/>
            <a:chOff x="3134" y="1561"/>
            <a:chExt cx="1219" cy="917"/>
          </a:xfrm>
          <a:noFill/>
        </p:grpSpPr>
        <p:sp>
          <p:nvSpPr>
            <p:cNvPr id="59460" name="Rectangle 127"/>
            <p:cNvSpPr>
              <a:spLocks noChangeArrowheads="1"/>
            </p:cNvSpPr>
            <p:nvPr/>
          </p:nvSpPr>
          <p:spPr bwMode="auto">
            <a:xfrm>
              <a:off x="3866" y="2138"/>
              <a:ext cx="487" cy="34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9461" name="Rectangle 128"/>
            <p:cNvSpPr>
              <a:spLocks noChangeArrowheads="1"/>
            </p:cNvSpPr>
            <p:nvPr/>
          </p:nvSpPr>
          <p:spPr bwMode="auto">
            <a:xfrm>
              <a:off x="3379" y="2138"/>
              <a:ext cx="487" cy="34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9462" name="Rectangle 129"/>
            <p:cNvSpPr>
              <a:spLocks noChangeArrowheads="1"/>
            </p:cNvSpPr>
            <p:nvPr/>
          </p:nvSpPr>
          <p:spPr bwMode="auto">
            <a:xfrm>
              <a:off x="3866" y="1797"/>
              <a:ext cx="487" cy="34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9463" name="Rectangle 130"/>
            <p:cNvSpPr>
              <a:spLocks noChangeArrowheads="1"/>
            </p:cNvSpPr>
            <p:nvPr/>
          </p:nvSpPr>
          <p:spPr bwMode="auto">
            <a:xfrm>
              <a:off x="3379" y="1797"/>
              <a:ext cx="487" cy="34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9464" name="Line 131"/>
            <p:cNvSpPr>
              <a:spLocks noChangeShapeType="1"/>
            </p:cNvSpPr>
            <p:nvPr/>
          </p:nvSpPr>
          <p:spPr bwMode="auto">
            <a:xfrm>
              <a:off x="3379" y="1797"/>
              <a:ext cx="974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65" name="Line 132"/>
            <p:cNvSpPr>
              <a:spLocks noChangeShapeType="1"/>
            </p:cNvSpPr>
            <p:nvPr/>
          </p:nvSpPr>
          <p:spPr bwMode="auto">
            <a:xfrm>
              <a:off x="3379" y="2478"/>
              <a:ext cx="974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66" name="Line 133"/>
            <p:cNvSpPr>
              <a:spLocks noChangeShapeType="1"/>
            </p:cNvSpPr>
            <p:nvPr/>
          </p:nvSpPr>
          <p:spPr bwMode="auto">
            <a:xfrm>
              <a:off x="3379" y="1797"/>
              <a:ext cx="0" cy="68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67" name="Line 134"/>
            <p:cNvSpPr>
              <a:spLocks noChangeShapeType="1"/>
            </p:cNvSpPr>
            <p:nvPr/>
          </p:nvSpPr>
          <p:spPr bwMode="auto">
            <a:xfrm>
              <a:off x="4353" y="1797"/>
              <a:ext cx="0" cy="68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68" name="Line 135"/>
            <p:cNvSpPr>
              <a:spLocks noChangeShapeType="1"/>
            </p:cNvSpPr>
            <p:nvPr/>
          </p:nvSpPr>
          <p:spPr bwMode="auto">
            <a:xfrm>
              <a:off x="3379" y="2138"/>
              <a:ext cx="974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69" name="Line 136"/>
            <p:cNvSpPr>
              <a:spLocks noChangeShapeType="1"/>
            </p:cNvSpPr>
            <p:nvPr/>
          </p:nvSpPr>
          <p:spPr bwMode="auto">
            <a:xfrm>
              <a:off x="3866" y="1797"/>
              <a:ext cx="0" cy="68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70" name="Line 137"/>
            <p:cNvSpPr>
              <a:spLocks noChangeAspect="1" noChangeShapeType="1"/>
            </p:cNvSpPr>
            <p:nvPr/>
          </p:nvSpPr>
          <p:spPr bwMode="auto">
            <a:xfrm rot="-600000" flipH="1" flipV="1">
              <a:off x="3249" y="1685"/>
              <a:ext cx="114" cy="114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71" name="Text Box 138"/>
            <p:cNvSpPr txBox="1">
              <a:spLocks noChangeArrowheads="1"/>
            </p:cNvSpPr>
            <p:nvPr/>
          </p:nvSpPr>
          <p:spPr bwMode="auto">
            <a:xfrm>
              <a:off x="3134" y="1680"/>
              <a:ext cx="133" cy="134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9472" name="Text Box 139"/>
            <p:cNvSpPr txBox="1">
              <a:spLocks noChangeArrowheads="1"/>
            </p:cNvSpPr>
            <p:nvPr/>
          </p:nvSpPr>
          <p:spPr bwMode="auto">
            <a:xfrm>
              <a:off x="3279" y="1561"/>
              <a:ext cx="133" cy="134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>
                  <a:solidFill>
                    <a:schemeClr val="tx1"/>
                  </a:solidFill>
                  <a:cs typeface="Arabic Transparent" pitchFamily="2" charset="-78"/>
                </a:rPr>
                <a:t>a</a:t>
              </a:r>
            </a:p>
          </p:txBody>
        </p:sp>
        <p:sp>
          <p:nvSpPr>
            <p:cNvPr id="59473" name="Text Box 140"/>
            <p:cNvSpPr txBox="1">
              <a:spLocks noChangeArrowheads="1"/>
            </p:cNvSpPr>
            <p:nvPr/>
          </p:nvSpPr>
          <p:spPr bwMode="auto">
            <a:xfrm>
              <a:off x="3506" y="1597"/>
              <a:ext cx="272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9474" name="Text Box 141"/>
            <p:cNvSpPr txBox="1">
              <a:spLocks noChangeArrowheads="1"/>
            </p:cNvSpPr>
            <p:nvPr/>
          </p:nvSpPr>
          <p:spPr bwMode="auto">
            <a:xfrm>
              <a:off x="4014" y="1597"/>
              <a:ext cx="22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9475" name="Text Box 142"/>
            <p:cNvSpPr txBox="1">
              <a:spLocks noChangeArrowheads="1"/>
            </p:cNvSpPr>
            <p:nvPr/>
          </p:nvSpPr>
          <p:spPr bwMode="auto">
            <a:xfrm>
              <a:off x="3152" y="1842"/>
              <a:ext cx="272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9476" name="Text Box 143"/>
            <p:cNvSpPr txBox="1">
              <a:spLocks noChangeArrowheads="1"/>
            </p:cNvSpPr>
            <p:nvPr/>
          </p:nvSpPr>
          <p:spPr bwMode="auto">
            <a:xfrm>
              <a:off x="3143" y="2205"/>
              <a:ext cx="22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9477" name="Text Box 144"/>
            <p:cNvSpPr txBox="1">
              <a:spLocks noChangeArrowheads="1"/>
            </p:cNvSpPr>
            <p:nvPr/>
          </p:nvSpPr>
          <p:spPr bwMode="auto">
            <a:xfrm>
              <a:off x="3520" y="1851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9478" name="Text Box 145"/>
            <p:cNvSpPr txBox="1">
              <a:spLocks noChangeArrowheads="1"/>
            </p:cNvSpPr>
            <p:nvPr/>
          </p:nvSpPr>
          <p:spPr bwMode="auto">
            <a:xfrm>
              <a:off x="3974" y="1851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9479" name="Text Box 146"/>
            <p:cNvSpPr txBox="1">
              <a:spLocks noChangeArrowheads="1"/>
            </p:cNvSpPr>
            <p:nvPr/>
          </p:nvSpPr>
          <p:spPr bwMode="auto">
            <a:xfrm>
              <a:off x="3548" y="2174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9480" name="Text Box 147"/>
            <p:cNvSpPr txBox="1">
              <a:spLocks noChangeArrowheads="1"/>
            </p:cNvSpPr>
            <p:nvPr/>
          </p:nvSpPr>
          <p:spPr bwMode="auto">
            <a:xfrm>
              <a:off x="4001" y="2178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</a:rPr>
                <a:t>1</a:t>
              </a:r>
            </a:p>
          </p:txBody>
        </p:sp>
      </p:grpSp>
      <p:sp>
        <p:nvSpPr>
          <p:cNvPr id="78996" name="AutoShape 148"/>
          <p:cNvSpPr>
            <a:spLocks noChangeArrowheads="1"/>
          </p:cNvSpPr>
          <p:nvPr/>
        </p:nvSpPr>
        <p:spPr bwMode="auto">
          <a:xfrm rot="5400000">
            <a:off x="1330326" y="3513446"/>
            <a:ext cx="431800" cy="115252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74"/>
          <p:cNvGrpSpPr>
            <a:grpSpLocks/>
          </p:cNvGrpSpPr>
          <p:nvPr/>
        </p:nvGrpSpPr>
        <p:grpSpPr bwMode="auto">
          <a:xfrm>
            <a:off x="3635375" y="3438525"/>
            <a:ext cx="2305050" cy="366713"/>
            <a:chOff x="3515" y="1475"/>
            <a:chExt cx="1452" cy="231"/>
          </a:xfrm>
          <a:noFill/>
        </p:grpSpPr>
        <p:sp>
          <p:nvSpPr>
            <p:cNvPr id="59458" name="Text Box 175"/>
            <p:cNvSpPr txBox="1">
              <a:spLocks noChangeArrowheads="1"/>
            </p:cNvSpPr>
            <p:nvPr/>
          </p:nvSpPr>
          <p:spPr bwMode="auto">
            <a:xfrm>
              <a:off x="3515" y="1475"/>
              <a:ext cx="1452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chemeClr val="tx1"/>
                  </a:solidFill>
                </a:rPr>
                <a:t>(a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 a   et  b  b)</a:t>
              </a:r>
            </a:p>
          </p:txBody>
        </p:sp>
        <p:sp>
          <p:nvSpPr>
            <p:cNvPr id="59459" name="Line 176"/>
            <p:cNvSpPr>
              <a:spLocks noChangeShapeType="1"/>
            </p:cNvSpPr>
            <p:nvPr/>
          </p:nvSpPr>
          <p:spPr bwMode="auto">
            <a:xfrm>
              <a:off x="3606" y="1499"/>
              <a:ext cx="9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9025" name="AutoShape 177"/>
          <p:cNvSpPr>
            <a:spLocks noChangeArrowheads="1"/>
          </p:cNvSpPr>
          <p:nvPr/>
        </p:nvSpPr>
        <p:spPr bwMode="auto">
          <a:xfrm>
            <a:off x="1116013" y="3006725"/>
            <a:ext cx="73025" cy="1655763"/>
          </a:xfrm>
          <a:prstGeom prst="downArrow">
            <a:avLst>
              <a:gd name="adj1" fmla="val 50000"/>
              <a:gd name="adj2" fmla="val 566848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9026" name="AutoShape 178"/>
          <p:cNvSpPr>
            <a:spLocks noChangeArrowheads="1"/>
          </p:cNvSpPr>
          <p:nvPr/>
        </p:nvSpPr>
        <p:spPr bwMode="auto">
          <a:xfrm rot="-5400000">
            <a:off x="535781" y="3564732"/>
            <a:ext cx="73025" cy="1116012"/>
          </a:xfrm>
          <a:prstGeom prst="downArrow">
            <a:avLst>
              <a:gd name="adj1" fmla="val 50000"/>
              <a:gd name="adj2" fmla="val 38206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9027" name="Text Box 179"/>
          <p:cNvSpPr txBox="1">
            <a:spLocks noChangeArrowheads="1"/>
          </p:cNvSpPr>
          <p:nvPr/>
        </p:nvSpPr>
        <p:spPr bwMode="auto">
          <a:xfrm>
            <a:off x="862013" y="4591050"/>
            <a:ext cx="7191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</a:rPr>
              <a:t>a=0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79028" name="Text Box 180"/>
          <p:cNvSpPr txBox="1">
            <a:spLocks noChangeArrowheads="1"/>
          </p:cNvSpPr>
          <p:nvPr/>
        </p:nvSpPr>
        <p:spPr bwMode="auto">
          <a:xfrm>
            <a:off x="1638300" y="4608513"/>
            <a:ext cx="71913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</a:rPr>
              <a:t>a=1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79029" name="Text Box 181"/>
          <p:cNvSpPr txBox="1">
            <a:spLocks noChangeArrowheads="1"/>
          </p:cNvSpPr>
          <p:nvPr/>
        </p:nvSpPr>
        <p:spPr bwMode="auto">
          <a:xfrm>
            <a:off x="1547813" y="4337050"/>
            <a:ext cx="7191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FF3300"/>
                </a:solidFill>
              </a:rPr>
              <a:t>b=1</a:t>
            </a:r>
            <a:endParaRPr lang="en-US">
              <a:solidFill>
                <a:srgbClr val="FF3300"/>
              </a:solidFill>
            </a:endParaRPr>
          </a:p>
        </p:txBody>
      </p:sp>
      <p:sp>
        <p:nvSpPr>
          <p:cNvPr id="79030" name="Text Box 182"/>
          <p:cNvSpPr txBox="1">
            <a:spLocks noChangeArrowheads="1"/>
          </p:cNvSpPr>
          <p:nvPr/>
        </p:nvSpPr>
        <p:spPr bwMode="auto">
          <a:xfrm>
            <a:off x="900113" y="4337050"/>
            <a:ext cx="7191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FF3300"/>
                </a:solidFill>
              </a:rPr>
              <a:t>b=1</a:t>
            </a:r>
            <a:endParaRPr lang="en-US">
              <a:solidFill>
                <a:srgbClr val="FF3300"/>
              </a:solidFill>
            </a:endParaRPr>
          </a:p>
        </p:txBody>
      </p:sp>
      <p:sp>
        <p:nvSpPr>
          <p:cNvPr id="79043" name="Text Box 195"/>
          <p:cNvSpPr txBox="1">
            <a:spLocks noChangeArrowheads="1"/>
          </p:cNvSpPr>
          <p:nvPr/>
        </p:nvSpPr>
        <p:spPr bwMode="auto">
          <a:xfrm>
            <a:off x="3708400" y="4149725"/>
            <a:ext cx="3313113" cy="376238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b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تغيرت 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a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لم تتغير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  <a:sym typeface="Symbol" pitchFamily="18" charset="2"/>
              </a:rPr>
              <a:t>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  <a:sym typeface="Symbol" pitchFamily="18" charset="2"/>
              </a:rPr>
              <a:t>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  <a:sym typeface="Symbol" pitchFamily="18" charset="2"/>
              </a:rPr>
              <a:t>b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  <a:sym typeface="Symbol" pitchFamily="18" charset="2"/>
              </a:rPr>
              <a:t> تحذف.</a:t>
            </a:r>
            <a:endParaRPr lang="fr-FR" b="1" dirty="0">
              <a:solidFill>
                <a:schemeClr val="tx1"/>
              </a:solidFill>
              <a:cs typeface="Arabic Transparent" pitchFamily="2" charset="-78"/>
              <a:sym typeface="Symbol" pitchFamily="18" charset="2"/>
            </a:endParaRPr>
          </a:p>
        </p:txBody>
      </p:sp>
      <p:sp>
        <p:nvSpPr>
          <p:cNvPr id="79044" name="Rectangle 196"/>
          <p:cNvSpPr>
            <a:spLocks noChangeArrowheads="1"/>
          </p:cNvSpPr>
          <p:nvPr/>
        </p:nvSpPr>
        <p:spPr bwMode="auto">
          <a:xfrm>
            <a:off x="4283075" y="5726113"/>
            <a:ext cx="201771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cs typeface="Times New Roman" pitchFamily="18" charset="0"/>
              </a:rPr>
              <a:t>     </a:t>
            </a:r>
            <a:r>
              <a:rPr lang="fr-FR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   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b</a:t>
            </a:r>
            <a:endParaRPr lang="en-GB" b="1" dirty="0">
              <a:solidFill>
                <a:schemeClr val="tx1"/>
              </a:solidFill>
            </a:endParaRPr>
          </a:p>
        </p:txBody>
      </p:sp>
      <p:grpSp>
        <p:nvGrpSpPr>
          <p:cNvPr id="7" name="Group 197"/>
          <p:cNvGrpSpPr>
            <a:grpSpLocks/>
          </p:cNvGrpSpPr>
          <p:nvPr/>
        </p:nvGrpSpPr>
        <p:grpSpPr bwMode="auto">
          <a:xfrm>
            <a:off x="323850" y="4941888"/>
            <a:ext cx="1935163" cy="1455737"/>
            <a:chOff x="3134" y="1561"/>
            <a:chExt cx="1219" cy="917"/>
          </a:xfrm>
          <a:noFill/>
        </p:grpSpPr>
        <p:sp>
          <p:nvSpPr>
            <p:cNvPr id="59437" name="Rectangle 198"/>
            <p:cNvSpPr>
              <a:spLocks noChangeArrowheads="1"/>
            </p:cNvSpPr>
            <p:nvPr/>
          </p:nvSpPr>
          <p:spPr bwMode="auto">
            <a:xfrm>
              <a:off x="3866" y="2138"/>
              <a:ext cx="487" cy="34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9438" name="Rectangle 199"/>
            <p:cNvSpPr>
              <a:spLocks noChangeArrowheads="1"/>
            </p:cNvSpPr>
            <p:nvPr/>
          </p:nvSpPr>
          <p:spPr bwMode="auto">
            <a:xfrm>
              <a:off x="3379" y="2138"/>
              <a:ext cx="487" cy="34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9439" name="Rectangle 200"/>
            <p:cNvSpPr>
              <a:spLocks noChangeArrowheads="1"/>
            </p:cNvSpPr>
            <p:nvPr/>
          </p:nvSpPr>
          <p:spPr bwMode="auto">
            <a:xfrm>
              <a:off x="3866" y="1797"/>
              <a:ext cx="487" cy="34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9440" name="Rectangle 201"/>
            <p:cNvSpPr>
              <a:spLocks noChangeArrowheads="1"/>
            </p:cNvSpPr>
            <p:nvPr/>
          </p:nvSpPr>
          <p:spPr bwMode="auto">
            <a:xfrm>
              <a:off x="3379" y="1797"/>
              <a:ext cx="487" cy="34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9441" name="Line 202"/>
            <p:cNvSpPr>
              <a:spLocks noChangeShapeType="1"/>
            </p:cNvSpPr>
            <p:nvPr/>
          </p:nvSpPr>
          <p:spPr bwMode="auto">
            <a:xfrm>
              <a:off x="3379" y="1797"/>
              <a:ext cx="974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42" name="Line 203"/>
            <p:cNvSpPr>
              <a:spLocks noChangeShapeType="1"/>
            </p:cNvSpPr>
            <p:nvPr/>
          </p:nvSpPr>
          <p:spPr bwMode="auto">
            <a:xfrm>
              <a:off x="3379" y="2478"/>
              <a:ext cx="974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43" name="Line 204"/>
            <p:cNvSpPr>
              <a:spLocks noChangeShapeType="1"/>
            </p:cNvSpPr>
            <p:nvPr/>
          </p:nvSpPr>
          <p:spPr bwMode="auto">
            <a:xfrm>
              <a:off x="3379" y="1797"/>
              <a:ext cx="0" cy="68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44" name="Line 205"/>
            <p:cNvSpPr>
              <a:spLocks noChangeShapeType="1"/>
            </p:cNvSpPr>
            <p:nvPr/>
          </p:nvSpPr>
          <p:spPr bwMode="auto">
            <a:xfrm>
              <a:off x="4353" y="1797"/>
              <a:ext cx="0" cy="68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45" name="Line 206"/>
            <p:cNvSpPr>
              <a:spLocks noChangeShapeType="1"/>
            </p:cNvSpPr>
            <p:nvPr/>
          </p:nvSpPr>
          <p:spPr bwMode="auto">
            <a:xfrm>
              <a:off x="3379" y="2138"/>
              <a:ext cx="974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46" name="Line 207"/>
            <p:cNvSpPr>
              <a:spLocks noChangeShapeType="1"/>
            </p:cNvSpPr>
            <p:nvPr/>
          </p:nvSpPr>
          <p:spPr bwMode="auto">
            <a:xfrm>
              <a:off x="3866" y="1797"/>
              <a:ext cx="0" cy="68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47" name="Line 208"/>
            <p:cNvSpPr>
              <a:spLocks noChangeAspect="1" noChangeShapeType="1"/>
            </p:cNvSpPr>
            <p:nvPr/>
          </p:nvSpPr>
          <p:spPr bwMode="auto">
            <a:xfrm rot="-600000" flipH="1" flipV="1">
              <a:off x="3249" y="1685"/>
              <a:ext cx="114" cy="114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48" name="Text Box 209"/>
            <p:cNvSpPr txBox="1">
              <a:spLocks noChangeArrowheads="1"/>
            </p:cNvSpPr>
            <p:nvPr/>
          </p:nvSpPr>
          <p:spPr bwMode="auto">
            <a:xfrm>
              <a:off x="3134" y="1680"/>
              <a:ext cx="133" cy="134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9449" name="Text Box 210"/>
            <p:cNvSpPr txBox="1">
              <a:spLocks noChangeArrowheads="1"/>
            </p:cNvSpPr>
            <p:nvPr/>
          </p:nvSpPr>
          <p:spPr bwMode="auto">
            <a:xfrm>
              <a:off x="3279" y="1561"/>
              <a:ext cx="133" cy="134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>
                  <a:solidFill>
                    <a:schemeClr val="tx1"/>
                  </a:solidFill>
                  <a:cs typeface="Arabic Transparent" pitchFamily="2" charset="-78"/>
                </a:rPr>
                <a:t>a</a:t>
              </a:r>
            </a:p>
          </p:txBody>
        </p:sp>
        <p:sp>
          <p:nvSpPr>
            <p:cNvPr id="59450" name="Text Box 211"/>
            <p:cNvSpPr txBox="1">
              <a:spLocks noChangeArrowheads="1"/>
            </p:cNvSpPr>
            <p:nvPr/>
          </p:nvSpPr>
          <p:spPr bwMode="auto">
            <a:xfrm>
              <a:off x="3506" y="1597"/>
              <a:ext cx="272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9451" name="Text Box 212"/>
            <p:cNvSpPr txBox="1">
              <a:spLocks noChangeArrowheads="1"/>
            </p:cNvSpPr>
            <p:nvPr/>
          </p:nvSpPr>
          <p:spPr bwMode="auto">
            <a:xfrm>
              <a:off x="4014" y="1597"/>
              <a:ext cx="22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9452" name="Text Box 213"/>
            <p:cNvSpPr txBox="1">
              <a:spLocks noChangeArrowheads="1"/>
            </p:cNvSpPr>
            <p:nvPr/>
          </p:nvSpPr>
          <p:spPr bwMode="auto">
            <a:xfrm>
              <a:off x="3152" y="1842"/>
              <a:ext cx="272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9453" name="Text Box 214"/>
            <p:cNvSpPr txBox="1">
              <a:spLocks noChangeArrowheads="1"/>
            </p:cNvSpPr>
            <p:nvPr/>
          </p:nvSpPr>
          <p:spPr bwMode="auto">
            <a:xfrm>
              <a:off x="3143" y="2205"/>
              <a:ext cx="22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9454" name="Text Box 215"/>
            <p:cNvSpPr txBox="1">
              <a:spLocks noChangeArrowheads="1"/>
            </p:cNvSpPr>
            <p:nvPr/>
          </p:nvSpPr>
          <p:spPr bwMode="auto">
            <a:xfrm>
              <a:off x="3520" y="1851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9455" name="Text Box 216"/>
            <p:cNvSpPr txBox="1">
              <a:spLocks noChangeArrowheads="1"/>
            </p:cNvSpPr>
            <p:nvPr/>
          </p:nvSpPr>
          <p:spPr bwMode="auto">
            <a:xfrm>
              <a:off x="3974" y="1851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9456" name="Text Box 217"/>
            <p:cNvSpPr txBox="1">
              <a:spLocks noChangeArrowheads="1"/>
            </p:cNvSpPr>
            <p:nvPr/>
          </p:nvSpPr>
          <p:spPr bwMode="auto">
            <a:xfrm>
              <a:off x="3548" y="2174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9457" name="Text Box 218"/>
            <p:cNvSpPr txBox="1">
              <a:spLocks noChangeArrowheads="1"/>
            </p:cNvSpPr>
            <p:nvPr/>
          </p:nvSpPr>
          <p:spPr bwMode="auto">
            <a:xfrm>
              <a:off x="4001" y="2178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</a:rPr>
                <a:t>1</a:t>
              </a:r>
            </a:p>
          </p:txBody>
        </p:sp>
      </p:grpSp>
      <p:sp>
        <p:nvSpPr>
          <p:cNvPr id="79067" name="AutoShape 219"/>
          <p:cNvSpPr>
            <a:spLocks noChangeArrowheads="1"/>
          </p:cNvSpPr>
          <p:nvPr/>
        </p:nvSpPr>
        <p:spPr bwMode="auto">
          <a:xfrm rot="5400000">
            <a:off x="1258888" y="5549900"/>
            <a:ext cx="431800" cy="115252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9068" name="AutoShape 220"/>
          <p:cNvSpPr>
            <a:spLocks noChangeArrowheads="1"/>
          </p:cNvSpPr>
          <p:nvPr/>
        </p:nvSpPr>
        <p:spPr bwMode="auto">
          <a:xfrm>
            <a:off x="1620838" y="5451784"/>
            <a:ext cx="431800" cy="900112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8" name="Group 221"/>
          <p:cNvGrpSpPr>
            <a:grpSpLocks/>
          </p:cNvGrpSpPr>
          <p:nvPr/>
        </p:nvGrpSpPr>
        <p:grpSpPr bwMode="auto">
          <a:xfrm>
            <a:off x="2555875" y="5705475"/>
            <a:ext cx="2305050" cy="366713"/>
            <a:chOff x="1746" y="3748"/>
            <a:chExt cx="1452" cy="231"/>
          </a:xfrm>
          <a:noFill/>
        </p:grpSpPr>
        <p:sp>
          <p:nvSpPr>
            <p:cNvPr id="59435" name="Text Box 222"/>
            <p:cNvSpPr txBox="1">
              <a:spLocks noChangeArrowheads="1"/>
            </p:cNvSpPr>
            <p:nvPr/>
          </p:nvSpPr>
          <p:spPr bwMode="auto">
            <a:xfrm>
              <a:off x="1746" y="3748"/>
              <a:ext cx="1452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(a </a:t>
              </a:r>
              <a:r>
                <a:rPr lang="fr-FR">
                  <a:solidFill>
                    <a:schemeClr val="tx1"/>
                  </a:solidFill>
                  <a:sym typeface="Symbol" pitchFamily="18" charset="2"/>
                </a:rPr>
                <a:t> a   et  b  b)</a:t>
              </a:r>
            </a:p>
          </p:txBody>
        </p:sp>
        <p:sp>
          <p:nvSpPr>
            <p:cNvPr id="59436" name="Line 223"/>
            <p:cNvSpPr>
              <a:spLocks noChangeShapeType="1"/>
            </p:cNvSpPr>
            <p:nvPr/>
          </p:nvSpPr>
          <p:spPr bwMode="auto">
            <a:xfrm>
              <a:off x="1837" y="3772"/>
              <a:ext cx="9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224"/>
          <p:cNvGrpSpPr>
            <a:grpSpLocks/>
          </p:cNvGrpSpPr>
          <p:nvPr/>
        </p:nvGrpSpPr>
        <p:grpSpPr bwMode="auto">
          <a:xfrm>
            <a:off x="2555875" y="5149850"/>
            <a:ext cx="2305050" cy="366713"/>
            <a:chOff x="3515" y="1475"/>
            <a:chExt cx="1452" cy="231"/>
          </a:xfrm>
          <a:noFill/>
        </p:grpSpPr>
        <p:sp>
          <p:nvSpPr>
            <p:cNvPr id="59433" name="Text Box 225"/>
            <p:cNvSpPr txBox="1">
              <a:spLocks noChangeArrowheads="1"/>
            </p:cNvSpPr>
            <p:nvPr/>
          </p:nvSpPr>
          <p:spPr bwMode="auto">
            <a:xfrm>
              <a:off x="3515" y="1475"/>
              <a:ext cx="1452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chemeClr val="tx1"/>
                  </a:solidFill>
                </a:rPr>
                <a:t>(b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 b   et  a  a)</a:t>
              </a:r>
            </a:p>
          </p:txBody>
        </p:sp>
        <p:sp>
          <p:nvSpPr>
            <p:cNvPr id="59434" name="Line 226"/>
            <p:cNvSpPr>
              <a:spLocks noChangeShapeType="1"/>
            </p:cNvSpPr>
            <p:nvPr/>
          </p:nvSpPr>
          <p:spPr bwMode="auto">
            <a:xfrm>
              <a:off x="3606" y="1499"/>
              <a:ext cx="9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9075" name="Rectangle 227"/>
          <p:cNvSpPr>
            <a:spLocks noChangeArrowheads="1"/>
          </p:cNvSpPr>
          <p:nvPr/>
        </p:nvSpPr>
        <p:spPr bwMode="auto">
          <a:xfrm>
            <a:off x="4283075" y="5149850"/>
            <a:ext cx="201771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cs typeface="Times New Roman" pitchFamily="18" charset="0"/>
              </a:rPr>
              <a:t>     </a:t>
            </a:r>
            <a:r>
              <a:rPr lang="fr-FR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    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a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79076" name="Rectangle 228"/>
          <p:cNvSpPr>
            <a:spLocks noChangeArrowheads="1"/>
          </p:cNvSpPr>
          <p:nvPr/>
        </p:nvSpPr>
        <p:spPr bwMode="auto">
          <a:xfrm>
            <a:off x="7019925" y="5400675"/>
            <a:ext cx="194468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 sz="2400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en-GB" sz="2400" b="1" dirty="0">
                <a:solidFill>
                  <a:srgbClr val="FF0000"/>
                </a:solidFill>
                <a:cs typeface="Times New Roman" pitchFamily="18" charset="0"/>
              </a:rPr>
              <a:t>S</a:t>
            </a:r>
            <a:r>
              <a:rPr lang="en-GB" sz="2400" b="1" dirty="0">
                <a:cs typeface="Times New Roman" pitchFamily="18" charset="0"/>
              </a:rPr>
              <a:t> </a:t>
            </a:r>
            <a:r>
              <a:rPr lang="en-GB" sz="2400" b="1" dirty="0">
                <a:solidFill>
                  <a:schemeClr val="tx1"/>
                </a:solidFill>
                <a:cs typeface="Times New Roman" pitchFamily="18" charset="0"/>
              </a:rPr>
              <a:t>= a </a:t>
            </a:r>
            <a:r>
              <a:rPr lang="en-GB" sz="2400" b="1" dirty="0">
                <a:solidFill>
                  <a:srgbClr val="0000FF"/>
                </a:solidFill>
                <a:cs typeface="Times New Roman" pitchFamily="18" charset="0"/>
              </a:rPr>
              <a:t>+</a:t>
            </a:r>
            <a:r>
              <a:rPr lang="en-GB" sz="2400" b="1" dirty="0">
                <a:solidFill>
                  <a:schemeClr val="tx1"/>
                </a:solidFill>
                <a:cs typeface="Times New Roman" pitchFamily="18" charset="0"/>
              </a:rPr>
              <a:t> b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79077" name="Text Box 229"/>
          <p:cNvSpPr txBox="1">
            <a:spLocks noChangeArrowheads="1"/>
          </p:cNvSpPr>
          <p:nvPr/>
        </p:nvSpPr>
        <p:spPr bwMode="auto">
          <a:xfrm>
            <a:off x="5332413" y="5176838"/>
            <a:ext cx="17272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9900FF"/>
                </a:solidFill>
                <a:cs typeface="Arabic Transparent" pitchFamily="2" charset="-78"/>
              </a:rPr>
              <a:t>بالنسبة للتجميع الاول</a:t>
            </a:r>
            <a:endParaRPr lang="fr-FR" sz="1600" b="1">
              <a:solidFill>
                <a:srgbClr val="9900FF"/>
              </a:solidFill>
              <a:cs typeface="Arabic Transparent" pitchFamily="2" charset="-78"/>
            </a:endParaRPr>
          </a:p>
        </p:txBody>
      </p:sp>
      <p:sp>
        <p:nvSpPr>
          <p:cNvPr id="79078" name="Text Box 230"/>
          <p:cNvSpPr txBox="1">
            <a:spLocks noChangeArrowheads="1"/>
          </p:cNvSpPr>
          <p:nvPr/>
        </p:nvSpPr>
        <p:spPr bwMode="auto">
          <a:xfrm>
            <a:off x="5292725" y="5756275"/>
            <a:ext cx="17272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9900FF"/>
                </a:solidFill>
                <a:cs typeface="Arabic Transparent" pitchFamily="2" charset="-78"/>
              </a:rPr>
              <a:t>بالنسبة للتجميع الثاني</a:t>
            </a:r>
            <a:endParaRPr lang="fr-FR" sz="1600" b="1">
              <a:solidFill>
                <a:srgbClr val="9900FF"/>
              </a:solidFill>
              <a:cs typeface="Arabic Transparent" pitchFamily="2" charset="-78"/>
            </a:endParaRPr>
          </a:p>
        </p:txBody>
      </p:sp>
      <p:sp>
        <p:nvSpPr>
          <p:cNvPr id="79079" name="Text Box 231"/>
          <p:cNvSpPr txBox="1">
            <a:spLocks noChangeArrowheads="1"/>
          </p:cNvSpPr>
          <p:nvPr/>
        </p:nvSpPr>
        <p:spPr bwMode="auto">
          <a:xfrm>
            <a:off x="3276600" y="6232525"/>
            <a:ext cx="5543550" cy="466725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u="sng" dirty="0">
                <a:solidFill>
                  <a:schemeClr val="tx1"/>
                </a:solidFill>
                <a:cs typeface="Arabic Transparent" pitchFamily="2" charset="-78"/>
              </a:rPr>
              <a:t>ملاحظة:</a:t>
            </a: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2400" b="1" dirty="0">
                <a:solidFill>
                  <a:srgbClr val="D60093"/>
                </a:solidFill>
                <a:cs typeface="Arabic Transparent" pitchFamily="2" charset="-78"/>
              </a:rPr>
              <a:t>عند الانتقال من تجميع </a:t>
            </a:r>
            <a:r>
              <a:rPr lang="ar-DZ" sz="2400" b="1" dirty="0" smtClean="0">
                <a:solidFill>
                  <a:srgbClr val="D60093"/>
                </a:solidFill>
                <a:cs typeface="Arabic Transparent" pitchFamily="2" charset="-78"/>
              </a:rPr>
              <a:t>إلى </a:t>
            </a:r>
            <a:r>
              <a:rPr lang="ar-DZ" sz="2400" b="1" dirty="0">
                <a:solidFill>
                  <a:srgbClr val="D60093"/>
                </a:solidFill>
                <a:cs typeface="Arabic Transparent" pitchFamily="2" charset="-78"/>
              </a:rPr>
              <a:t>تجميع نضيف</a:t>
            </a:r>
            <a:endParaRPr lang="fr-FR" sz="3200" b="1" dirty="0">
              <a:solidFill>
                <a:srgbClr val="D60093"/>
              </a:solidFill>
              <a:cs typeface="Arabic Transparent" pitchFamily="2" charset="-78"/>
            </a:endParaRPr>
          </a:p>
        </p:txBody>
      </p:sp>
      <p:sp>
        <p:nvSpPr>
          <p:cNvPr id="79080" name="Rectangle 232"/>
          <p:cNvSpPr>
            <a:spLocks noChangeArrowheads="1"/>
          </p:cNvSpPr>
          <p:nvPr/>
        </p:nvSpPr>
        <p:spPr bwMode="auto">
          <a:xfrm>
            <a:off x="3255963" y="6156325"/>
            <a:ext cx="469900" cy="701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4000" b="1" dirty="0">
                <a:solidFill>
                  <a:srgbClr val="0000FF"/>
                </a:solidFill>
                <a:cs typeface="Arabic Transparent" pitchFamily="2" charset="-78"/>
              </a:rPr>
              <a:t>+</a:t>
            </a:r>
            <a:endParaRPr lang="fr-FR" sz="40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8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8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8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8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8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7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6.79149E-6 L 8.33333E-7 0.09431 " pathEditMode="relative" ptsTypes="AA">
                                      <p:cBhvr>
                                        <p:cTn id="51" dur="2000" fill="hold"/>
                                        <p:tgtEl>
                                          <p:spTgt spid="789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7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7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78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8049E-6 L 3.88889E-6 0.09431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789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7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7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78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78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79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79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77393E-8 L 0.08264 2.77393E-8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79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7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4" dur="500"/>
                                        <p:tgtEl>
                                          <p:spTgt spid="7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9" dur="500"/>
                                        <p:tgtEl>
                                          <p:spTgt spid="7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3889E-18 3.31022E-6 L 0.08663 3.31022E-6 " pathEditMode="relative" ptsTypes="AA">
                                      <p:cBhvr>
                                        <p:cTn id="133" dur="2000" fill="hold"/>
                                        <p:tgtEl>
                                          <p:spTgt spid="79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8" dur="500"/>
                                        <p:tgtEl>
                                          <p:spTgt spid="7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8" dur="500"/>
                                        <p:tgtEl>
                                          <p:spTgt spid="79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3" dur="500"/>
                                        <p:tgtEl>
                                          <p:spTgt spid="78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3" dur="500"/>
                                        <p:tgtEl>
                                          <p:spTgt spid="79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8" dur="500"/>
                                        <p:tgtEl>
                                          <p:spTgt spid="79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8" dur="500"/>
                                        <p:tgtEl>
                                          <p:spTgt spid="79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3" dur="500"/>
                                        <p:tgtEl>
                                          <p:spTgt spid="79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3" dur="500"/>
                                        <p:tgtEl>
                                          <p:spTgt spid="79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8" dur="500"/>
                                        <p:tgtEl>
                                          <p:spTgt spid="79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3" dur="500"/>
                                        <p:tgtEl>
                                          <p:spTgt spid="79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8" dur="500"/>
                                        <p:tgtEl>
                                          <p:spTgt spid="79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3" dur="500"/>
                                        <p:tgtEl>
                                          <p:spTgt spid="79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74" grpId="0"/>
      <p:bldP spid="78875" grpId="0"/>
      <p:bldP spid="78876" grpId="0"/>
      <p:bldP spid="78880" grpId="0"/>
      <p:bldP spid="78882" grpId="0"/>
      <p:bldP spid="78883" grpId="0" animBg="1"/>
      <p:bldP spid="78940" grpId="0" animBg="1"/>
      <p:bldP spid="78940" grpId="1" animBg="1"/>
      <p:bldP spid="78941" grpId="0" animBg="1"/>
      <p:bldP spid="78941" grpId="1" animBg="1"/>
      <p:bldP spid="78942" grpId="0"/>
      <p:bldP spid="78943" grpId="0"/>
      <p:bldP spid="78947" grpId="0"/>
      <p:bldP spid="78948" grpId="0"/>
      <p:bldP spid="78972" grpId="0" animBg="1"/>
      <p:bldP spid="78973" grpId="0"/>
      <p:bldP spid="78996" grpId="0" animBg="1"/>
      <p:bldP spid="79025" grpId="0" animBg="1"/>
      <p:bldP spid="79025" grpId="1" animBg="1"/>
      <p:bldP spid="79026" grpId="0" animBg="1"/>
      <p:bldP spid="79026" grpId="1" animBg="1"/>
      <p:bldP spid="79027" grpId="0"/>
      <p:bldP spid="79028" grpId="0"/>
      <p:bldP spid="79029" grpId="0"/>
      <p:bldP spid="79030" grpId="0"/>
      <p:bldP spid="79043" grpId="0" animBg="1"/>
      <p:bldP spid="79044" grpId="0"/>
      <p:bldP spid="79067" grpId="0" animBg="1"/>
      <p:bldP spid="79068" grpId="0" animBg="1"/>
      <p:bldP spid="79075" grpId="0"/>
      <p:bldP spid="79076" grpId="0"/>
      <p:bldP spid="79077" grpId="0"/>
      <p:bldP spid="79078" grpId="0"/>
      <p:bldP spid="79079" grpId="0" animBg="1"/>
      <p:bldP spid="7908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6677025" y="50800"/>
            <a:ext cx="23939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4 ـ الاختزال بطريقة كارنو :</a:t>
            </a: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6980238" y="349250"/>
            <a:ext cx="16129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1ـ تجميع ثنائي</a:t>
            </a:r>
            <a:r>
              <a:rPr lang="fr-FR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4198938" y="363538"/>
            <a:ext cx="291941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تجميع ثنائي</a:t>
            </a:r>
            <a:r>
              <a:rPr lang="fr-FR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هو خانتان متجاورتان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617788" y="1076325"/>
            <a:ext cx="5842000" cy="366713"/>
            <a:chOff x="1105" y="889"/>
            <a:chExt cx="3680" cy="323"/>
          </a:xfrm>
          <a:noFill/>
        </p:grpSpPr>
        <p:sp>
          <p:nvSpPr>
            <p:cNvPr id="60576" name="Rectangle 6"/>
            <p:cNvSpPr>
              <a:spLocks noChangeArrowheads="1"/>
            </p:cNvSpPr>
            <p:nvPr/>
          </p:nvSpPr>
          <p:spPr bwMode="auto">
            <a:xfrm>
              <a:off x="1105" y="889"/>
              <a:ext cx="3674" cy="323"/>
            </a:xfrm>
            <a:prstGeom prst="rect">
              <a:avLst/>
            </a:prstGeom>
            <a:grpFill/>
            <a:ln>
              <a:solidFill>
                <a:srgbClr val="FF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b="1" dirty="0">
                  <a:solidFill>
                    <a:srgbClr val="FF3300"/>
                  </a:solidFill>
                  <a:ea typeface="Times New Roman" pitchFamily="18" charset="0"/>
                  <a:cs typeface="Arabic Transparent" pitchFamily="2" charset="-78"/>
                </a:rPr>
                <a:t>المتغيرة التي تحذف هي التي تتغير من المتممة إلى غير المتممة أو العكس</a:t>
              </a:r>
            </a:p>
          </p:txBody>
        </p:sp>
        <p:sp>
          <p:nvSpPr>
            <p:cNvPr id="60577" name="AutoShape 7"/>
            <p:cNvSpPr>
              <a:spLocks noChangeArrowheads="1"/>
            </p:cNvSpPr>
            <p:nvPr/>
          </p:nvSpPr>
          <p:spPr bwMode="auto">
            <a:xfrm>
              <a:off x="1111" y="890"/>
              <a:ext cx="3674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FF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79880" name="Text Box 8"/>
          <p:cNvSpPr txBox="1">
            <a:spLocks noChangeArrowheads="1"/>
          </p:cNvSpPr>
          <p:nvPr/>
        </p:nvSpPr>
        <p:spPr bwMode="auto">
          <a:xfrm>
            <a:off x="5580063" y="677863"/>
            <a:ext cx="25209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>
                <a:solidFill>
                  <a:schemeClr val="tx1"/>
                </a:solidFill>
                <a:cs typeface="Arabic Transparent" pitchFamily="2" charset="-78"/>
              </a:rPr>
              <a:t>جدول كارنو لـ 3 متغيرات:</a:t>
            </a:r>
            <a:endParaRPr lang="fr-FR" b="1" u="sng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0054" name="AutoShape 182"/>
          <p:cNvSpPr>
            <a:spLocks noChangeArrowheads="1"/>
          </p:cNvSpPr>
          <p:nvPr/>
        </p:nvSpPr>
        <p:spPr bwMode="auto">
          <a:xfrm>
            <a:off x="1044575" y="1989138"/>
            <a:ext cx="358775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0055" name="AutoShape 183"/>
          <p:cNvSpPr>
            <a:spLocks noChangeArrowheads="1"/>
          </p:cNvSpPr>
          <p:nvPr/>
        </p:nvSpPr>
        <p:spPr bwMode="auto">
          <a:xfrm>
            <a:off x="2033588" y="1971675"/>
            <a:ext cx="358775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0056" name="AutoShape 184"/>
          <p:cNvSpPr>
            <a:spLocks noChangeArrowheads="1"/>
          </p:cNvSpPr>
          <p:nvPr/>
        </p:nvSpPr>
        <p:spPr bwMode="auto">
          <a:xfrm>
            <a:off x="1063625" y="3487738"/>
            <a:ext cx="358775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0057" name="AutoShape 185"/>
          <p:cNvSpPr>
            <a:spLocks noChangeArrowheads="1"/>
          </p:cNvSpPr>
          <p:nvPr/>
        </p:nvSpPr>
        <p:spPr bwMode="auto">
          <a:xfrm rot="5400000">
            <a:off x="1346994" y="3559969"/>
            <a:ext cx="287338" cy="863600"/>
          </a:xfrm>
          <a:prstGeom prst="roundRect">
            <a:avLst>
              <a:gd name="adj" fmla="val 16667"/>
            </a:avLst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3" name="Group 189"/>
          <p:cNvGrpSpPr>
            <a:grpSpLocks/>
          </p:cNvGrpSpPr>
          <p:nvPr/>
        </p:nvGrpSpPr>
        <p:grpSpPr bwMode="auto">
          <a:xfrm>
            <a:off x="182562" y="3068638"/>
            <a:ext cx="2432051" cy="1196975"/>
            <a:chOff x="398" y="2032"/>
            <a:chExt cx="1532" cy="754"/>
          </a:xfrm>
          <a:noFill/>
        </p:grpSpPr>
        <p:grpSp>
          <p:nvGrpSpPr>
            <p:cNvPr id="4" name="Group 157"/>
            <p:cNvGrpSpPr>
              <a:grpSpLocks/>
            </p:cNvGrpSpPr>
            <p:nvPr/>
          </p:nvGrpSpPr>
          <p:grpSpPr bwMode="auto">
            <a:xfrm>
              <a:off x="587" y="2278"/>
              <a:ext cx="1270" cy="453"/>
              <a:chOff x="929" y="1907"/>
              <a:chExt cx="1270" cy="453"/>
            </a:xfrm>
            <a:grpFill/>
          </p:grpSpPr>
          <p:sp>
            <p:nvSpPr>
              <p:cNvPr id="60560" name="Rectangle 136"/>
              <p:cNvSpPr>
                <a:spLocks noChangeArrowheads="1"/>
              </p:cNvSpPr>
              <p:nvPr/>
            </p:nvSpPr>
            <p:spPr bwMode="auto">
              <a:xfrm>
                <a:off x="1880" y="2134"/>
                <a:ext cx="319" cy="226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chemeClr val="tx1"/>
                    </a:solidFill>
                    <a:cs typeface="Times New Roman" pitchFamily="18" charset="0"/>
                  </a:rPr>
                  <a:t>0</a:t>
                </a:r>
                <a:endParaRPr lang="fr-FR" sz="16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0561" name="Rectangle 137"/>
              <p:cNvSpPr>
                <a:spLocks noChangeArrowheads="1"/>
              </p:cNvSpPr>
              <p:nvPr/>
            </p:nvSpPr>
            <p:spPr bwMode="auto">
              <a:xfrm>
                <a:off x="1563" y="2134"/>
                <a:ext cx="317" cy="226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rgbClr val="FF0000"/>
                    </a:solidFill>
                    <a:cs typeface="Times New Roman" pitchFamily="18" charset="0"/>
                  </a:rPr>
                  <a:t>1</a:t>
                </a:r>
                <a:endParaRPr lang="fr-FR" sz="1600" b="1"/>
              </a:p>
            </p:txBody>
          </p:sp>
          <p:sp>
            <p:nvSpPr>
              <p:cNvPr id="60562" name="Rectangle 138"/>
              <p:cNvSpPr>
                <a:spLocks noChangeArrowheads="1"/>
              </p:cNvSpPr>
              <p:nvPr/>
            </p:nvSpPr>
            <p:spPr bwMode="auto">
              <a:xfrm>
                <a:off x="1246" y="2134"/>
                <a:ext cx="317" cy="226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rgbClr val="FF0000"/>
                    </a:solidFill>
                    <a:cs typeface="Times New Roman" pitchFamily="18" charset="0"/>
                  </a:rPr>
                  <a:t>1</a:t>
                </a:r>
                <a:endParaRPr lang="fr-FR" sz="1600" b="1"/>
              </a:p>
            </p:txBody>
          </p:sp>
          <p:sp>
            <p:nvSpPr>
              <p:cNvPr id="60563" name="Rectangle 139"/>
              <p:cNvSpPr>
                <a:spLocks noChangeArrowheads="1"/>
              </p:cNvSpPr>
              <p:nvPr/>
            </p:nvSpPr>
            <p:spPr bwMode="auto">
              <a:xfrm>
                <a:off x="929" y="2134"/>
                <a:ext cx="317" cy="226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chemeClr val="tx1"/>
                    </a:solidFill>
                    <a:cs typeface="Times New Roman" pitchFamily="18" charset="0"/>
                  </a:rPr>
                  <a:t>0</a:t>
                </a:r>
                <a:endParaRPr lang="fr-FR" sz="16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0564" name="Rectangle 140"/>
              <p:cNvSpPr>
                <a:spLocks noChangeArrowheads="1"/>
              </p:cNvSpPr>
              <p:nvPr/>
            </p:nvSpPr>
            <p:spPr bwMode="auto">
              <a:xfrm>
                <a:off x="1880" y="1907"/>
                <a:ext cx="319" cy="227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chemeClr val="tx1"/>
                    </a:solidFill>
                    <a:cs typeface="Times New Roman" pitchFamily="18" charset="0"/>
                  </a:rPr>
                  <a:t>0</a:t>
                </a:r>
                <a:endParaRPr lang="fr-FR" sz="16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0565" name="Rectangle 141"/>
              <p:cNvSpPr>
                <a:spLocks noChangeArrowheads="1"/>
              </p:cNvSpPr>
              <p:nvPr/>
            </p:nvSpPr>
            <p:spPr bwMode="auto">
              <a:xfrm>
                <a:off x="1563" y="1907"/>
                <a:ext cx="317" cy="227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chemeClr val="tx1"/>
                    </a:solidFill>
                    <a:cs typeface="Times New Roman" pitchFamily="18" charset="0"/>
                  </a:rPr>
                  <a:t>0</a:t>
                </a:r>
                <a:endParaRPr lang="fr-FR" sz="16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0566" name="Rectangle 142"/>
              <p:cNvSpPr>
                <a:spLocks noChangeArrowheads="1"/>
              </p:cNvSpPr>
              <p:nvPr/>
            </p:nvSpPr>
            <p:spPr bwMode="auto">
              <a:xfrm>
                <a:off x="1246" y="1907"/>
                <a:ext cx="317" cy="227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rgbClr val="FF0000"/>
                    </a:solidFill>
                    <a:cs typeface="Times New Roman" pitchFamily="18" charset="0"/>
                  </a:rPr>
                  <a:t>1</a:t>
                </a:r>
                <a:endParaRPr lang="fr-FR" sz="1600" b="1"/>
              </a:p>
            </p:txBody>
          </p:sp>
          <p:sp>
            <p:nvSpPr>
              <p:cNvPr id="60567" name="Rectangle 143"/>
              <p:cNvSpPr>
                <a:spLocks noChangeArrowheads="1"/>
              </p:cNvSpPr>
              <p:nvPr/>
            </p:nvSpPr>
            <p:spPr bwMode="auto">
              <a:xfrm>
                <a:off x="929" y="1907"/>
                <a:ext cx="317" cy="227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chemeClr val="tx1"/>
                    </a:solidFill>
                    <a:cs typeface="Times New Roman" pitchFamily="18" charset="0"/>
                  </a:rPr>
                  <a:t>0</a:t>
                </a:r>
                <a:endParaRPr lang="fr-FR" sz="16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0568" name="Line 144"/>
              <p:cNvSpPr>
                <a:spLocks noChangeShapeType="1"/>
              </p:cNvSpPr>
              <p:nvPr/>
            </p:nvSpPr>
            <p:spPr bwMode="auto">
              <a:xfrm>
                <a:off x="929" y="1907"/>
                <a:ext cx="1270" cy="0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569" name="Line 145"/>
              <p:cNvSpPr>
                <a:spLocks noChangeShapeType="1"/>
              </p:cNvSpPr>
              <p:nvPr/>
            </p:nvSpPr>
            <p:spPr bwMode="auto">
              <a:xfrm>
                <a:off x="929" y="2360"/>
                <a:ext cx="1270" cy="0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570" name="Line 146"/>
              <p:cNvSpPr>
                <a:spLocks noChangeShapeType="1"/>
              </p:cNvSpPr>
              <p:nvPr/>
            </p:nvSpPr>
            <p:spPr bwMode="auto">
              <a:xfrm>
                <a:off x="929" y="190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571" name="Line 147"/>
              <p:cNvSpPr>
                <a:spLocks noChangeShapeType="1"/>
              </p:cNvSpPr>
              <p:nvPr/>
            </p:nvSpPr>
            <p:spPr bwMode="auto">
              <a:xfrm>
                <a:off x="2199" y="190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572" name="Line 148"/>
              <p:cNvSpPr>
                <a:spLocks noChangeShapeType="1"/>
              </p:cNvSpPr>
              <p:nvPr/>
            </p:nvSpPr>
            <p:spPr bwMode="auto">
              <a:xfrm>
                <a:off x="929" y="2134"/>
                <a:ext cx="1270" cy="0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573" name="Line 149"/>
              <p:cNvSpPr>
                <a:spLocks noChangeShapeType="1"/>
              </p:cNvSpPr>
              <p:nvPr/>
            </p:nvSpPr>
            <p:spPr bwMode="auto">
              <a:xfrm>
                <a:off x="1246" y="190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574" name="Line 150"/>
              <p:cNvSpPr>
                <a:spLocks noChangeShapeType="1"/>
              </p:cNvSpPr>
              <p:nvPr/>
            </p:nvSpPr>
            <p:spPr bwMode="auto">
              <a:xfrm>
                <a:off x="1563" y="190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575" name="Line 151"/>
              <p:cNvSpPr>
                <a:spLocks noChangeShapeType="1"/>
              </p:cNvSpPr>
              <p:nvPr/>
            </p:nvSpPr>
            <p:spPr bwMode="auto">
              <a:xfrm>
                <a:off x="1880" y="190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0554" name="Text Box 152"/>
            <p:cNvSpPr txBox="1">
              <a:spLocks noChangeAspect="1" noChangeArrowheads="1"/>
            </p:cNvSpPr>
            <p:nvPr/>
          </p:nvSpPr>
          <p:spPr bwMode="auto">
            <a:xfrm>
              <a:off x="665" y="2119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sp>
          <p:nvSpPr>
            <p:cNvPr id="60555" name="Text Box 153"/>
            <p:cNvSpPr txBox="1">
              <a:spLocks noChangeAspect="1" noChangeArrowheads="1"/>
            </p:cNvSpPr>
            <p:nvPr/>
          </p:nvSpPr>
          <p:spPr bwMode="auto">
            <a:xfrm>
              <a:off x="432" y="2296"/>
              <a:ext cx="224" cy="40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</a:t>
              </a:r>
            </a:p>
            <a:p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60556" name="Line 154"/>
            <p:cNvSpPr>
              <a:spLocks noChangeAspect="1" noChangeShapeType="1"/>
            </p:cNvSpPr>
            <p:nvPr/>
          </p:nvSpPr>
          <p:spPr bwMode="auto">
            <a:xfrm flipH="1" flipV="1">
              <a:off x="404" y="2089"/>
              <a:ext cx="186" cy="18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57" name="Text Box 155"/>
            <p:cNvSpPr txBox="1">
              <a:spLocks noChangeAspect="1" noChangeArrowheads="1"/>
            </p:cNvSpPr>
            <p:nvPr/>
          </p:nvSpPr>
          <p:spPr bwMode="auto">
            <a:xfrm>
              <a:off x="458" y="2032"/>
              <a:ext cx="507" cy="30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0558" name="Text Box 156"/>
            <p:cNvSpPr txBox="1">
              <a:spLocks noChangeAspect="1" noChangeArrowheads="1"/>
            </p:cNvSpPr>
            <p:nvPr/>
          </p:nvSpPr>
          <p:spPr bwMode="auto">
            <a:xfrm>
              <a:off x="398" y="2153"/>
              <a:ext cx="195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dirty="0">
                  <a:solidFill>
                    <a:srgbClr val="0000FF"/>
                  </a:solidFill>
                </a:rPr>
                <a:t>c</a:t>
              </a:r>
            </a:p>
          </p:txBody>
        </p:sp>
        <p:sp>
          <p:nvSpPr>
            <p:cNvPr id="60559" name="Text Box 188"/>
            <p:cNvSpPr txBox="1">
              <a:spLocks noChangeAspect="1" noChangeArrowheads="1"/>
            </p:cNvSpPr>
            <p:nvPr/>
          </p:nvSpPr>
          <p:spPr bwMode="auto">
            <a:xfrm>
              <a:off x="418" y="2381"/>
              <a:ext cx="224" cy="40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sz="1400" dirty="0">
                <a:solidFill>
                  <a:schemeClr val="tx1"/>
                </a:solidFill>
              </a:endParaRPr>
            </a:p>
            <a:p>
              <a:r>
                <a:rPr lang="fr-FR" sz="1400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5" name="Group 196"/>
          <p:cNvGrpSpPr>
            <a:grpSpLocks/>
          </p:cNvGrpSpPr>
          <p:nvPr/>
        </p:nvGrpSpPr>
        <p:grpSpPr bwMode="auto">
          <a:xfrm>
            <a:off x="182562" y="1557338"/>
            <a:ext cx="2432050" cy="1290637"/>
            <a:chOff x="387" y="981"/>
            <a:chExt cx="1532" cy="813"/>
          </a:xfrm>
          <a:noFill/>
        </p:grpSpPr>
        <p:sp>
          <p:nvSpPr>
            <p:cNvPr id="60530" name="Text Box 113"/>
            <p:cNvSpPr txBox="1">
              <a:spLocks noChangeAspect="1" noChangeArrowheads="1"/>
            </p:cNvSpPr>
            <p:nvPr/>
          </p:nvSpPr>
          <p:spPr bwMode="auto">
            <a:xfrm>
              <a:off x="654" y="1068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sp>
          <p:nvSpPr>
            <p:cNvPr id="60531" name="Rectangle 115"/>
            <p:cNvSpPr>
              <a:spLocks noChangeArrowheads="1"/>
            </p:cNvSpPr>
            <p:nvPr/>
          </p:nvSpPr>
          <p:spPr bwMode="auto">
            <a:xfrm>
              <a:off x="1527" y="1454"/>
              <a:ext cx="319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0532" name="Rectangle 116"/>
            <p:cNvSpPr>
              <a:spLocks noChangeArrowheads="1"/>
            </p:cNvSpPr>
            <p:nvPr/>
          </p:nvSpPr>
          <p:spPr bwMode="auto">
            <a:xfrm>
              <a:off x="1210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chemeClr val="tx1"/>
                  </a:solidFill>
                </a:rPr>
                <a:t>0</a:t>
              </a:r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60533" name="Rectangle 117"/>
            <p:cNvSpPr>
              <a:spLocks noChangeArrowheads="1"/>
            </p:cNvSpPr>
            <p:nvPr/>
          </p:nvSpPr>
          <p:spPr bwMode="auto">
            <a:xfrm>
              <a:off x="893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0000"/>
                  </a:solidFill>
                </a:rPr>
                <a:t>1</a:t>
              </a:r>
              <a:endParaRPr lang="fr-FR" sz="1600" b="1"/>
            </a:p>
          </p:txBody>
        </p:sp>
        <p:sp>
          <p:nvSpPr>
            <p:cNvPr id="60534" name="Rectangle 118"/>
            <p:cNvSpPr>
              <a:spLocks noChangeArrowheads="1"/>
            </p:cNvSpPr>
            <p:nvPr/>
          </p:nvSpPr>
          <p:spPr bwMode="auto">
            <a:xfrm>
              <a:off x="576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0535" name="Rectangle 119"/>
            <p:cNvSpPr>
              <a:spLocks noChangeArrowheads="1"/>
            </p:cNvSpPr>
            <p:nvPr/>
          </p:nvSpPr>
          <p:spPr bwMode="auto">
            <a:xfrm>
              <a:off x="1527" y="1227"/>
              <a:ext cx="319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0536" name="Rectangle 120"/>
            <p:cNvSpPr>
              <a:spLocks noChangeArrowheads="1"/>
            </p:cNvSpPr>
            <p:nvPr/>
          </p:nvSpPr>
          <p:spPr bwMode="auto">
            <a:xfrm>
              <a:off x="1210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0537" name="Rectangle 121"/>
            <p:cNvSpPr>
              <a:spLocks noChangeArrowheads="1"/>
            </p:cNvSpPr>
            <p:nvPr/>
          </p:nvSpPr>
          <p:spPr bwMode="auto">
            <a:xfrm>
              <a:off x="893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0000"/>
                  </a:solidFill>
                </a:rPr>
                <a:t>1</a:t>
              </a:r>
              <a:endParaRPr lang="fr-FR" sz="1600" b="1"/>
            </a:p>
          </p:txBody>
        </p:sp>
        <p:sp>
          <p:nvSpPr>
            <p:cNvPr id="60538" name="Rectangle 122"/>
            <p:cNvSpPr>
              <a:spLocks noChangeArrowheads="1"/>
            </p:cNvSpPr>
            <p:nvPr/>
          </p:nvSpPr>
          <p:spPr bwMode="auto">
            <a:xfrm>
              <a:off x="576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0539" name="Line 123"/>
            <p:cNvSpPr>
              <a:spLocks noChangeShapeType="1"/>
            </p:cNvSpPr>
            <p:nvPr/>
          </p:nvSpPr>
          <p:spPr bwMode="auto">
            <a:xfrm>
              <a:off x="576" y="1227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40" name="Line 124"/>
            <p:cNvSpPr>
              <a:spLocks noChangeShapeType="1"/>
            </p:cNvSpPr>
            <p:nvPr/>
          </p:nvSpPr>
          <p:spPr bwMode="auto">
            <a:xfrm>
              <a:off x="576" y="1680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41" name="Line 126"/>
            <p:cNvSpPr>
              <a:spLocks noChangeShapeType="1"/>
            </p:cNvSpPr>
            <p:nvPr/>
          </p:nvSpPr>
          <p:spPr bwMode="auto">
            <a:xfrm>
              <a:off x="1846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42" name="Line 127"/>
            <p:cNvSpPr>
              <a:spLocks noChangeShapeType="1"/>
            </p:cNvSpPr>
            <p:nvPr/>
          </p:nvSpPr>
          <p:spPr bwMode="auto">
            <a:xfrm>
              <a:off x="576" y="1454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43" name="Line 128"/>
            <p:cNvSpPr>
              <a:spLocks noChangeShapeType="1"/>
            </p:cNvSpPr>
            <p:nvPr/>
          </p:nvSpPr>
          <p:spPr bwMode="auto">
            <a:xfrm>
              <a:off x="893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44" name="Line 129"/>
            <p:cNvSpPr>
              <a:spLocks noChangeShapeType="1"/>
            </p:cNvSpPr>
            <p:nvPr/>
          </p:nvSpPr>
          <p:spPr bwMode="auto">
            <a:xfrm>
              <a:off x="1210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45" name="Line 130"/>
            <p:cNvSpPr>
              <a:spLocks noChangeShapeType="1"/>
            </p:cNvSpPr>
            <p:nvPr/>
          </p:nvSpPr>
          <p:spPr bwMode="auto">
            <a:xfrm>
              <a:off x="1527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46" name="Line 132"/>
            <p:cNvSpPr>
              <a:spLocks noChangeAspect="1" noChangeShapeType="1"/>
            </p:cNvSpPr>
            <p:nvPr/>
          </p:nvSpPr>
          <p:spPr bwMode="auto">
            <a:xfrm flipH="1" flipV="1">
              <a:off x="396" y="1041"/>
              <a:ext cx="186" cy="18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47" name="Text Box 133"/>
            <p:cNvSpPr txBox="1">
              <a:spLocks noChangeAspect="1" noChangeArrowheads="1"/>
            </p:cNvSpPr>
            <p:nvPr/>
          </p:nvSpPr>
          <p:spPr bwMode="auto">
            <a:xfrm>
              <a:off x="447" y="981"/>
              <a:ext cx="507" cy="30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0548" name="Text Box 134"/>
            <p:cNvSpPr txBox="1">
              <a:spLocks noChangeAspect="1" noChangeArrowheads="1"/>
            </p:cNvSpPr>
            <p:nvPr/>
          </p:nvSpPr>
          <p:spPr bwMode="auto">
            <a:xfrm>
              <a:off x="388" y="1114"/>
              <a:ext cx="225" cy="27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dirty="0">
                  <a:solidFill>
                    <a:srgbClr val="0000FF"/>
                  </a:solidFill>
                </a:rPr>
                <a:t>c</a:t>
              </a:r>
              <a:endParaRPr lang="fr-FR" sz="1600" dirty="0"/>
            </a:p>
          </p:txBody>
        </p:sp>
        <p:grpSp>
          <p:nvGrpSpPr>
            <p:cNvPr id="6" name="Group 191"/>
            <p:cNvGrpSpPr>
              <a:grpSpLocks/>
            </p:cNvGrpSpPr>
            <p:nvPr/>
          </p:nvGrpSpPr>
          <p:grpSpPr bwMode="auto">
            <a:xfrm>
              <a:off x="387" y="1227"/>
              <a:ext cx="232" cy="567"/>
              <a:chOff x="387" y="1227"/>
              <a:chExt cx="232" cy="567"/>
            </a:xfrm>
            <a:grpFill/>
          </p:grpSpPr>
          <p:sp>
            <p:nvSpPr>
              <p:cNvPr id="60550" name="Line 125"/>
              <p:cNvSpPr>
                <a:spLocks noChangeShapeType="1"/>
              </p:cNvSpPr>
              <p:nvPr/>
            </p:nvSpPr>
            <p:spPr bwMode="auto">
              <a:xfrm>
                <a:off x="576" y="122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551" name="Text Box 131"/>
              <p:cNvSpPr txBox="1">
                <a:spLocks noChangeAspect="1" noChangeArrowheads="1"/>
              </p:cNvSpPr>
              <p:nvPr/>
            </p:nvSpPr>
            <p:spPr bwMode="auto">
              <a:xfrm>
                <a:off x="395" y="1294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>
                    <a:solidFill>
                      <a:schemeClr val="tx1"/>
                    </a:solidFill>
                  </a:rPr>
                  <a:t>0</a:t>
                </a:r>
                <a:endParaRPr lang="ar-DZ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60552" name="Text Box 190"/>
              <p:cNvSpPr txBox="1">
                <a:spLocks noChangeAspect="1" noChangeArrowheads="1"/>
              </p:cNvSpPr>
              <p:nvPr/>
            </p:nvSpPr>
            <p:spPr bwMode="auto">
              <a:xfrm>
                <a:off x="387" y="1389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 sz="1400" dirty="0">
                  <a:solidFill>
                    <a:schemeClr val="tx1"/>
                  </a:solidFill>
                </a:endParaRPr>
              </a:p>
              <a:p>
                <a:r>
                  <a:rPr lang="fr-FR" sz="14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7" name="Group 197"/>
          <p:cNvGrpSpPr>
            <a:grpSpLocks/>
          </p:cNvGrpSpPr>
          <p:nvPr/>
        </p:nvGrpSpPr>
        <p:grpSpPr bwMode="auto">
          <a:xfrm>
            <a:off x="107950" y="4789488"/>
            <a:ext cx="2506663" cy="1282700"/>
            <a:chOff x="348" y="3211"/>
            <a:chExt cx="1579" cy="808"/>
          </a:xfrm>
          <a:noFill/>
        </p:grpSpPr>
        <p:sp>
          <p:nvSpPr>
            <p:cNvPr id="60506" name="Text Box 160"/>
            <p:cNvSpPr txBox="1">
              <a:spLocks noChangeAspect="1" noChangeArrowheads="1"/>
            </p:cNvSpPr>
            <p:nvPr/>
          </p:nvSpPr>
          <p:spPr bwMode="auto">
            <a:xfrm>
              <a:off x="662" y="3298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sp>
          <p:nvSpPr>
            <p:cNvPr id="60507" name="Rectangle 162"/>
            <p:cNvSpPr>
              <a:spLocks noChangeArrowheads="1"/>
            </p:cNvSpPr>
            <p:nvPr/>
          </p:nvSpPr>
          <p:spPr bwMode="auto">
            <a:xfrm>
              <a:off x="1535" y="3684"/>
              <a:ext cx="319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0508" name="Rectangle 163"/>
            <p:cNvSpPr>
              <a:spLocks noChangeArrowheads="1"/>
            </p:cNvSpPr>
            <p:nvPr/>
          </p:nvSpPr>
          <p:spPr bwMode="auto">
            <a:xfrm>
              <a:off x="1218" y="368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chemeClr val="tx1"/>
                  </a:solidFill>
                </a:rPr>
                <a:t>0</a:t>
              </a:r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60509" name="Rectangle 164"/>
            <p:cNvSpPr>
              <a:spLocks noChangeArrowheads="1"/>
            </p:cNvSpPr>
            <p:nvPr/>
          </p:nvSpPr>
          <p:spPr bwMode="auto">
            <a:xfrm>
              <a:off x="901" y="368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0510" name="Rectangle 165"/>
            <p:cNvSpPr>
              <a:spLocks noChangeArrowheads="1"/>
            </p:cNvSpPr>
            <p:nvPr/>
          </p:nvSpPr>
          <p:spPr bwMode="auto">
            <a:xfrm>
              <a:off x="584" y="368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0511" name="Rectangle 166"/>
            <p:cNvSpPr>
              <a:spLocks noChangeArrowheads="1"/>
            </p:cNvSpPr>
            <p:nvPr/>
          </p:nvSpPr>
          <p:spPr bwMode="auto">
            <a:xfrm>
              <a:off x="1535" y="3457"/>
              <a:ext cx="319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0512" name="Rectangle 167"/>
            <p:cNvSpPr>
              <a:spLocks noChangeArrowheads="1"/>
            </p:cNvSpPr>
            <p:nvPr/>
          </p:nvSpPr>
          <p:spPr bwMode="auto">
            <a:xfrm>
              <a:off x="1218" y="345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0513" name="Rectangle 168"/>
            <p:cNvSpPr>
              <a:spLocks noChangeArrowheads="1"/>
            </p:cNvSpPr>
            <p:nvPr/>
          </p:nvSpPr>
          <p:spPr bwMode="auto">
            <a:xfrm>
              <a:off x="901" y="345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0514" name="Rectangle 169"/>
            <p:cNvSpPr>
              <a:spLocks noChangeArrowheads="1"/>
            </p:cNvSpPr>
            <p:nvPr/>
          </p:nvSpPr>
          <p:spPr bwMode="auto">
            <a:xfrm>
              <a:off x="584" y="345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0515" name="Line 170"/>
            <p:cNvSpPr>
              <a:spLocks noChangeShapeType="1"/>
            </p:cNvSpPr>
            <p:nvPr/>
          </p:nvSpPr>
          <p:spPr bwMode="auto">
            <a:xfrm>
              <a:off x="584" y="3457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16" name="Line 171"/>
            <p:cNvSpPr>
              <a:spLocks noChangeShapeType="1"/>
            </p:cNvSpPr>
            <p:nvPr/>
          </p:nvSpPr>
          <p:spPr bwMode="auto">
            <a:xfrm>
              <a:off x="584" y="3910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17" name="Line 172"/>
            <p:cNvSpPr>
              <a:spLocks noChangeShapeType="1"/>
            </p:cNvSpPr>
            <p:nvPr/>
          </p:nvSpPr>
          <p:spPr bwMode="auto">
            <a:xfrm>
              <a:off x="584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18" name="Line 173"/>
            <p:cNvSpPr>
              <a:spLocks noChangeShapeType="1"/>
            </p:cNvSpPr>
            <p:nvPr/>
          </p:nvSpPr>
          <p:spPr bwMode="auto">
            <a:xfrm>
              <a:off x="1854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19" name="Line 174"/>
            <p:cNvSpPr>
              <a:spLocks noChangeShapeType="1"/>
            </p:cNvSpPr>
            <p:nvPr/>
          </p:nvSpPr>
          <p:spPr bwMode="auto">
            <a:xfrm>
              <a:off x="584" y="3684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20" name="Line 175"/>
            <p:cNvSpPr>
              <a:spLocks noChangeShapeType="1"/>
            </p:cNvSpPr>
            <p:nvPr/>
          </p:nvSpPr>
          <p:spPr bwMode="auto">
            <a:xfrm>
              <a:off x="901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21" name="Line 176"/>
            <p:cNvSpPr>
              <a:spLocks noChangeShapeType="1"/>
            </p:cNvSpPr>
            <p:nvPr/>
          </p:nvSpPr>
          <p:spPr bwMode="auto">
            <a:xfrm>
              <a:off x="1218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22" name="Line 177"/>
            <p:cNvSpPr>
              <a:spLocks noChangeShapeType="1"/>
            </p:cNvSpPr>
            <p:nvPr/>
          </p:nvSpPr>
          <p:spPr bwMode="auto">
            <a:xfrm>
              <a:off x="1535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23" name="Line 179"/>
            <p:cNvSpPr>
              <a:spLocks noChangeAspect="1" noChangeShapeType="1"/>
            </p:cNvSpPr>
            <p:nvPr/>
          </p:nvSpPr>
          <p:spPr bwMode="auto">
            <a:xfrm flipH="1" flipV="1">
              <a:off x="393" y="3263"/>
              <a:ext cx="186" cy="18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24" name="Text Box 180"/>
            <p:cNvSpPr txBox="1">
              <a:spLocks noChangeAspect="1" noChangeArrowheads="1"/>
            </p:cNvSpPr>
            <p:nvPr/>
          </p:nvSpPr>
          <p:spPr bwMode="auto">
            <a:xfrm>
              <a:off x="455" y="3211"/>
              <a:ext cx="507" cy="30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0525" name="Text Box 181"/>
            <p:cNvSpPr txBox="1">
              <a:spLocks noChangeAspect="1" noChangeArrowheads="1"/>
            </p:cNvSpPr>
            <p:nvPr/>
          </p:nvSpPr>
          <p:spPr bwMode="auto">
            <a:xfrm>
              <a:off x="348" y="3328"/>
              <a:ext cx="300" cy="45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c</a:t>
              </a:r>
              <a:endParaRPr lang="fr-FR" sz="1600"/>
            </a:p>
          </p:txBody>
        </p:sp>
        <p:grpSp>
          <p:nvGrpSpPr>
            <p:cNvPr id="8" name="Group 192"/>
            <p:cNvGrpSpPr>
              <a:grpSpLocks/>
            </p:cNvGrpSpPr>
            <p:nvPr/>
          </p:nvGrpSpPr>
          <p:grpSpPr bwMode="auto">
            <a:xfrm>
              <a:off x="395" y="3452"/>
              <a:ext cx="232" cy="567"/>
              <a:chOff x="387" y="1227"/>
              <a:chExt cx="232" cy="567"/>
            </a:xfrm>
            <a:grpFill/>
          </p:grpSpPr>
          <p:sp>
            <p:nvSpPr>
              <p:cNvPr id="60527" name="Line 193"/>
              <p:cNvSpPr>
                <a:spLocks noChangeShapeType="1"/>
              </p:cNvSpPr>
              <p:nvPr/>
            </p:nvSpPr>
            <p:spPr bwMode="auto">
              <a:xfrm>
                <a:off x="576" y="122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528" name="Text Box 194"/>
              <p:cNvSpPr txBox="1">
                <a:spLocks noChangeAspect="1" noChangeArrowheads="1"/>
              </p:cNvSpPr>
              <p:nvPr/>
            </p:nvSpPr>
            <p:spPr bwMode="auto">
              <a:xfrm>
                <a:off x="395" y="1294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dirty="0">
                    <a:solidFill>
                      <a:schemeClr val="tx1"/>
                    </a:solidFill>
                  </a:rPr>
                  <a:t>0</a:t>
                </a:r>
                <a:endParaRPr lang="ar-DZ" sz="1400" dirty="0">
                  <a:solidFill>
                    <a:schemeClr val="tx1"/>
                  </a:solidFill>
                </a:endParaRPr>
              </a:p>
              <a:p>
                <a:endParaRPr lang="fr-FR" sz="1400" dirty="0">
                  <a:solidFill>
                    <a:schemeClr val="tx1"/>
                  </a:solidFill>
                </a:endParaRPr>
              </a:p>
              <a:p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529" name="Text Box 195"/>
              <p:cNvSpPr txBox="1">
                <a:spLocks noChangeAspect="1" noChangeArrowheads="1"/>
              </p:cNvSpPr>
              <p:nvPr/>
            </p:nvSpPr>
            <p:spPr bwMode="auto">
              <a:xfrm>
                <a:off x="387" y="1389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 sz="1400" dirty="0">
                  <a:solidFill>
                    <a:schemeClr val="tx1"/>
                  </a:solidFill>
                </a:endParaRPr>
              </a:p>
              <a:p>
                <a:r>
                  <a:rPr lang="fr-FR" sz="14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9" name="Group 264"/>
          <p:cNvGrpSpPr>
            <a:grpSpLocks/>
          </p:cNvGrpSpPr>
          <p:nvPr/>
        </p:nvGrpSpPr>
        <p:grpSpPr bwMode="auto">
          <a:xfrm>
            <a:off x="3132138" y="2366963"/>
            <a:ext cx="4468812" cy="376237"/>
            <a:chOff x="1712" y="1491"/>
            <a:chExt cx="2815" cy="237"/>
          </a:xfrm>
          <a:noFill/>
        </p:grpSpPr>
        <p:sp>
          <p:nvSpPr>
            <p:cNvPr id="60499" name="Text Box 254"/>
            <p:cNvSpPr txBox="1">
              <a:spLocks noChangeArrowheads="1"/>
            </p:cNvSpPr>
            <p:nvPr/>
          </p:nvSpPr>
          <p:spPr bwMode="auto">
            <a:xfrm>
              <a:off x="1712" y="1497"/>
              <a:ext cx="165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chemeClr val="tx2"/>
                  </a:solidFill>
                </a:rPr>
                <a:t>(</a:t>
              </a:r>
              <a:r>
                <a:rPr lang="fr-FR" dirty="0">
                  <a:solidFill>
                    <a:srgbClr val="0000FF"/>
                  </a:solidFill>
                </a:rPr>
                <a:t>ab</a:t>
              </a:r>
              <a:r>
                <a:rPr lang="fr-FR" dirty="0"/>
                <a:t>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</a:t>
              </a:r>
              <a:r>
                <a:rPr lang="fr-FR" dirty="0">
                  <a:sym typeface="Symbol" pitchFamily="18" charset="2"/>
                </a:rPr>
                <a:t> </a:t>
              </a:r>
              <a:r>
                <a:rPr lang="fr-FR" dirty="0">
                  <a:solidFill>
                    <a:srgbClr val="0000FF"/>
                  </a:solidFill>
                  <a:sym typeface="Symbol" pitchFamily="18" charset="2"/>
                </a:rPr>
                <a:t>ab</a:t>
              </a:r>
              <a:r>
                <a:rPr lang="fr-FR" dirty="0">
                  <a:sym typeface="Symbol" pitchFamily="18" charset="2"/>
                </a:rPr>
                <a:t>  </a:t>
              </a:r>
              <a:r>
                <a:rPr lang="fr-FR" dirty="0">
                  <a:solidFill>
                    <a:srgbClr val="FF3300"/>
                  </a:solidFill>
                  <a:sym typeface="Symbol" pitchFamily="18" charset="2"/>
                </a:rPr>
                <a:t>et</a:t>
              </a:r>
              <a:r>
                <a:rPr lang="fr-FR" dirty="0">
                  <a:sym typeface="Symbol" pitchFamily="18" charset="2"/>
                </a:rPr>
                <a:t> 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c  c)</a:t>
              </a:r>
            </a:p>
          </p:txBody>
        </p:sp>
        <p:sp>
          <p:nvSpPr>
            <p:cNvPr id="60500" name="Line 255"/>
            <p:cNvSpPr>
              <a:spLocks noChangeShapeType="1"/>
            </p:cNvSpPr>
            <p:nvPr/>
          </p:nvSpPr>
          <p:spPr bwMode="auto">
            <a:xfrm>
              <a:off x="1888" y="1540"/>
              <a:ext cx="6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01" name="Text Box 256"/>
            <p:cNvSpPr txBox="1">
              <a:spLocks noChangeArrowheads="1"/>
            </p:cNvSpPr>
            <p:nvPr/>
          </p:nvSpPr>
          <p:spPr bwMode="auto">
            <a:xfrm>
              <a:off x="3439" y="1514"/>
              <a:ext cx="1088" cy="21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600" b="1" dirty="0">
                  <a:solidFill>
                    <a:srgbClr val="9900FF"/>
                  </a:solidFill>
                  <a:cs typeface="Arabic Transparent" pitchFamily="2" charset="-78"/>
                </a:rPr>
                <a:t>بالنسبة للتجميع الثاني</a:t>
              </a:r>
              <a:endParaRPr lang="fr-FR" sz="1600" b="1" dirty="0">
                <a:solidFill>
                  <a:srgbClr val="9900FF"/>
                </a:solidFill>
                <a:cs typeface="Arabic Transparent" pitchFamily="2" charset="-78"/>
              </a:endParaRPr>
            </a:p>
          </p:txBody>
        </p:sp>
        <p:sp>
          <p:nvSpPr>
            <p:cNvPr id="60502" name="Line 257"/>
            <p:cNvSpPr>
              <a:spLocks noChangeShapeType="1"/>
            </p:cNvSpPr>
            <p:nvPr/>
          </p:nvSpPr>
          <p:spPr bwMode="auto">
            <a:xfrm>
              <a:off x="2268" y="1540"/>
              <a:ext cx="6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03" name="Line 258"/>
            <p:cNvSpPr>
              <a:spLocks noChangeShapeType="1"/>
            </p:cNvSpPr>
            <p:nvPr/>
          </p:nvSpPr>
          <p:spPr bwMode="auto">
            <a:xfrm>
              <a:off x="2924" y="1556"/>
              <a:ext cx="6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04" name="Text Box 259"/>
            <p:cNvSpPr txBox="1">
              <a:spLocks noChangeArrowheads="1"/>
            </p:cNvSpPr>
            <p:nvPr/>
          </p:nvSpPr>
          <p:spPr bwMode="auto">
            <a:xfrm>
              <a:off x="3087" y="1491"/>
              <a:ext cx="58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rgbClr val="FF3300"/>
                  </a:solidFill>
                  <a:sym typeface="Symbol" pitchFamily="18" charset="2"/>
                </a:rPr>
                <a:t></a:t>
              </a:r>
              <a:r>
                <a:rPr lang="fr-FR">
                  <a:sym typeface="Symbol" pitchFamily="18" charset="2"/>
                </a:rPr>
                <a:t> </a:t>
              </a:r>
              <a:r>
                <a:rPr lang="fr-FR">
                  <a:solidFill>
                    <a:srgbClr val="0000FF"/>
                  </a:solidFill>
                  <a:sym typeface="Symbol" pitchFamily="18" charset="2"/>
                </a:rPr>
                <a:t>ab</a:t>
              </a:r>
              <a:endParaRPr lang="en-US">
                <a:solidFill>
                  <a:srgbClr val="0000FF"/>
                </a:solidFill>
                <a:sym typeface="Symbol" pitchFamily="18" charset="2"/>
              </a:endParaRPr>
            </a:p>
          </p:txBody>
        </p:sp>
        <p:sp>
          <p:nvSpPr>
            <p:cNvPr id="60505" name="Line 260"/>
            <p:cNvSpPr>
              <a:spLocks noChangeShapeType="1"/>
            </p:cNvSpPr>
            <p:nvPr/>
          </p:nvSpPr>
          <p:spPr bwMode="auto">
            <a:xfrm>
              <a:off x="3398" y="1533"/>
              <a:ext cx="6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284"/>
          <p:cNvGrpSpPr>
            <a:grpSpLocks/>
          </p:cNvGrpSpPr>
          <p:nvPr/>
        </p:nvGrpSpPr>
        <p:grpSpPr bwMode="auto">
          <a:xfrm>
            <a:off x="3071813" y="1792288"/>
            <a:ext cx="4468812" cy="376237"/>
            <a:chOff x="1935" y="1129"/>
            <a:chExt cx="2815" cy="237"/>
          </a:xfrm>
          <a:noFill/>
        </p:grpSpPr>
        <p:sp>
          <p:nvSpPr>
            <p:cNvPr id="60492" name="Text Box 222"/>
            <p:cNvSpPr txBox="1">
              <a:spLocks noChangeArrowheads="1"/>
            </p:cNvSpPr>
            <p:nvPr/>
          </p:nvSpPr>
          <p:spPr bwMode="auto">
            <a:xfrm>
              <a:off x="1935" y="1135"/>
              <a:ext cx="165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chemeClr val="tx2"/>
                  </a:solidFill>
                </a:rPr>
                <a:t>(</a:t>
              </a:r>
              <a:r>
                <a:rPr lang="fr-FR" dirty="0">
                  <a:solidFill>
                    <a:srgbClr val="0000FF"/>
                  </a:solidFill>
                </a:rPr>
                <a:t>ab</a:t>
              </a:r>
              <a:r>
                <a:rPr lang="fr-FR" dirty="0"/>
                <a:t>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</a:t>
              </a:r>
              <a:r>
                <a:rPr lang="fr-FR" dirty="0">
                  <a:sym typeface="Symbol" pitchFamily="18" charset="2"/>
                </a:rPr>
                <a:t> </a:t>
              </a:r>
              <a:r>
                <a:rPr lang="fr-FR" dirty="0">
                  <a:solidFill>
                    <a:srgbClr val="0000FF"/>
                  </a:solidFill>
                  <a:sym typeface="Symbol" pitchFamily="18" charset="2"/>
                </a:rPr>
                <a:t>ab</a:t>
              </a:r>
              <a:r>
                <a:rPr lang="fr-FR" dirty="0">
                  <a:sym typeface="Symbol" pitchFamily="18" charset="2"/>
                </a:rPr>
                <a:t>  </a:t>
              </a:r>
              <a:r>
                <a:rPr lang="fr-FR" dirty="0">
                  <a:solidFill>
                    <a:srgbClr val="FF3300"/>
                  </a:solidFill>
                  <a:sym typeface="Symbol" pitchFamily="18" charset="2"/>
                </a:rPr>
                <a:t>et</a:t>
              </a:r>
              <a:r>
                <a:rPr lang="fr-FR" dirty="0">
                  <a:sym typeface="Symbol" pitchFamily="18" charset="2"/>
                </a:rPr>
                <a:t> </a:t>
              </a:r>
              <a:r>
                <a:rPr lang="fr-FR" dirty="0" smtClean="0">
                  <a:solidFill>
                    <a:schemeClr val="tx1"/>
                  </a:solidFill>
                  <a:sym typeface="Symbol" pitchFamily="18" charset="2"/>
                </a:rPr>
                <a:t>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c</a:t>
              </a:r>
              <a:r>
                <a:rPr lang="fr-FR" dirty="0" smtClean="0">
                  <a:solidFill>
                    <a:schemeClr val="tx1"/>
                  </a:solidFill>
                  <a:sym typeface="Symbol" pitchFamily="18" charset="2"/>
                </a:rPr>
                <a:t>) c</a:t>
              </a:r>
              <a:endParaRPr lang="fr-FR" dirty="0">
                <a:solidFill>
                  <a:schemeClr val="tx1"/>
                </a:solidFill>
                <a:sym typeface="Symbol" pitchFamily="18" charset="2"/>
              </a:endParaRPr>
            </a:p>
          </p:txBody>
        </p:sp>
        <p:sp>
          <p:nvSpPr>
            <p:cNvPr id="60493" name="Line 223"/>
            <p:cNvSpPr>
              <a:spLocks noChangeShapeType="1"/>
            </p:cNvSpPr>
            <p:nvPr/>
          </p:nvSpPr>
          <p:spPr bwMode="auto">
            <a:xfrm>
              <a:off x="2034" y="1178"/>
              <a:ext cx="6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94" name="Text Box 226"/>
            <p:cNvSpPr txBox="1">
              <a:spLocks noChangeArrowheads="1"/>
            </p:cNvSpPr>
            <p:nvPr/>
          </p:nvSpPr>
          <p:spPr bwMode="auto">
            <a:xfrm>
              <a:off x="3662" y="1152"/>
              <a:ext cx="1088" cy="21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600" b="1" dirty="0">
                  <a:solidFill>
                    <a:srgbClr val="9900FF"/>
                  </a:solidFill>
                  <a:cs typeface="Arabic Transparent" pitchFamily="2" charset="-78"/>
                </a:rPr>
                <a:t>بالنسبة للتجميع </a:t>
              </a:r>
              <a:r>
                <a:rPr lang="ar-DZ" sz="1600" b="1" dirty="0" err="1">
                  <a:solidFill>
                    <a:srgbClr val="9900FF"/>
                  </a:solidFill>
                  <a:cs typeface="Arabic Transparent" pitchFamily="2" charset="-78"/>
                </a:rPr>
                <a:t>الاول</a:t>
              </a:r>
              <a:endParaRPr lang="fr-FR" sz="1600" b="1" dirty="0">
                <a:solidFill>
                  <a:srgbClr val="9900FF"/>
                </a:solidFill>
                <a:cs typeface="Arabic Transparent" pitchFamily="2" charset="-78"/>
              </a:endParaRPr>
            </a:p>
          </p:txBody>
        </p:sp>
        <p:sp>
          <p:nvSpPr>
            <p:cNvPr id="60495" name="Line 250"/>
            <p:cNvSpPr>
              <a:spLocks noChangeShapeType="1"/>
            </p:cNvSpPr>
            <p:nvPr/>
          </p:nvSpPr>
          <p:spPr bwMode="auto">
            <a:xfrm>
              <a:off x="2425" y="1186"/>
              <a:ext cx="6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96" name="Line 251"/>
            <p:cNvSpPr>
              <a:spLocks noChangeShapeType="1"/>
            </p:cNvSpPr>
            <p:nvPr/>
          </p:nvSpPr>
          <p:spPr bwMode="auto">
            <a:xfrm>
              <a:off x="3167" y="1194"/>
              <a:ext cx="6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97" name="Text Box 252"/>
            <p:cNvSpPr txBox="1">
              <a:spLocks noChangeArrowheads="1"/>
            </p:cNvSpPr>
            <p:nvPr/>
          </p:nvSpPr>
          <p:spPr bwMode="auto">
            <a:xfrm>
              <a:off x="3310" y="1129"/>
              <a:ext cx="58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rgbClr val="FF3300"/>
                  </a:solidFill>
                  <a:sym typeface="Symbol" pitchFamily="18" charset="2"/>
                </a:rPr>
                <a:t></a:t>
              </a:r>
              <a:r>
                <a:rPr lang="fr-FR">
                  <a:sym typeface="Symbol" pitchFamily="18" charset="2"/>
                </a:rPr>
                <a:t> </a:t>
              </a:r>
              <a:r>
                <a:rPr lang="fr-FR">
                  <a:solidFill>
                    <a:srgbClr val="0000FF"/>
                  </a:solidFill>
                  <a:sym typeface="Symbol" pitchFamily="18" charset="2"/>
                </a:rPr>
                <a:t>ab</a:t>
              </a:r>
              <a:endParaRPr lang="en-US">
                <a:solidFill>
                  <a:srgbClr val="0000FF"/>
                </a:solidFill>
                <a:sym typeface="Symbol" pitchFamily="18" charset="2"/>
              </a:endParaRPr>
            </a:p>
          </p:txBody>
        </p:sp>
        <p:sp>
          <p:nvSpPr>
            <p:cNvPr id="60498" name="Line 253"/>
            <p:cNvSpPr>
              <a:spLocks noChangeShapeType="1"/>
            </p:cNvSpPr>
            <p:nvPr/>
          </p:nvSpPr>
          <p:spPr bwMode="auto">
            <a:xfrm>
              <a:off x="3547" y="1182"/>
              <a:ext cx="6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285"/>
          <p:cNvGrpSpPr>
            <a:grpSpLocks/>
          </p:cNvGrpSpPr>
          <p:nvPr/>
        </p:nvGrpSpPr>
        <p:grpSpPr bwMode="auto">
          <a:xfrm>
            <a:off x="7380288" y="2062155"/>
            <a:ext cx="1944687" cy="366713"/>
            <a:chOff x="4921" y="1305"/>
            <a:chExt cx="1225" cy="231"/>
          </a:xfrm>
          <a:noFill/>
        </p:grpSpPr>
        <p:sp>
          <p:nvSpPr>
            <p:cNvPr id="60489" name="Line 261"/>
            <p:cNvSpPr>
              <a:spLocks noChangeShapeType="1"/>
            </p:cNvSpPr>
            <p:nvPr/>
          </p:nvSpPr>
          <p:spPr bwMode="auto">
            <a:xfrm>
              <a:off x="5420" y="1357"/>
              <a:ext cx="6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90" name="Rectangle 225"/>
            <p:cNvSpPr>
              <a:spLocks noChangeArrowheads="1"/>
            </p:cNvSpPr>
            <p:nvPr/>
          </p:nvSpPr>
          <p:spPr bwMode="auto">
            <a:xfrm>
              <a:off x="4921" y="1305"/>
              <a:ext cx="1225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cs typeface="Times New Roman" pitchFamily="18" charset="0"/>
                  <a:sym typeface="Symbol" pitchFamily="18" charset="2"/>
                </a:rPr>
                <a:t></a:t>
              </a:r>
              <a:r>
                <a:rPr lang="en-US" b="1" dirty="0">
                  <a:solidFill>
                    <a:srgbClr val="FF0000"/>
                  </a:solidFill>
                  <a:cs typeface="Times New Roman" pitchFamily="18" charset="0"/>
                  <a:sym typeface="Symbol" pitchFamily="18" charset="2"/>
                </a:rPr>
                <a:t> </a:t>
              </a:r>
              <a:r>
                <a:rPr lang="en-GB" b="1" dirty="0">
                  <a:solidFill>
                    <a:srgbClr val="FF0000"/>
                  </a:solidFill>
                  <a:cs typeface="Times New Roman" pitchFamily="18" charset="0"/>
                </a:rPr>
                <a:t>S</a:t>
              </a:r>
              <a:r>
                <a:rPr lang="en-GB" b="1" dirty="0">
                  <a:cs typeface="Times New Roman" pitchFamily="18" charset="0"/>
                </a:rPr>
                <a:t> 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=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 + </a:t>
              </a:r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a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b</a:t>
              </a:r>
              <a:endParaRPr lang="en-GB" b="1" dirty="0">
                <a:solidFill>
                  <a:schemeClr val="tx1"/>
                </a:solidFill>
              </a:endParaRPr>
            </a:p>
          </p:txBody>
        </p:sp>
        <p:sp>
          <p:nvSpPr>
            <p:cNvPr id="60491" name="Line 262"/>
            <p:cNvSpPr>
              <a:spLocks noChangeShapeType="1"/>
            </p:cNvSpPr>
            <p:nvPr/>
          </p:nvSpPr>
          <p:spPr bwMode="auto">
            <a:xfrm>
              <a:off x="5815" y="1344"/>
              <a:ext cx="6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0142" name="AutoShape 270"/>
          <p:cNvSpPr>
            <a:spLocks noChangeArrowheads="1"/>
          </p:cNvSpPr>
          <p:nvPr/>
        </p:nvSpPr>
        <p:spPr bwMode="auto">
          <a:xfrm>
            <a:off x="2195513" y="1484313"/>
            <a:ext cx="73025" cy="720725"/>
          </a:xfrm>
          <a:prstGeom prst="downArrow">
            <a:avLst>
              <a:gd name="adj1" fmla="val 50000"/>
              <a:gd name="adj2" fmla="val 246739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0145" name="Text Box 273"/>
          <p:cNvSpPr txBox="1">
            <a:spLocks noChangeArrowheads="1"/>
          </p:cNvSpPr>
          <p:nvPr/>
        </p:nvSpPr>
        <p:spPr bwMode="auto">
          <a:xfrm>
            <a:off x="2771891" y="1891868"/>
            <a:ext cx="719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FF3300"/>
                </a:solidFill>
              </a:rPr>
              <a:t>c</a:t>
            </a:r>
            <a:endParaRPr lang="en-US" sz="1600" dirty="0">
              <a:solidFill>
                <a:srgbClr val="FF3300"/>
              </a:solidFill>
            </a:endParaRPr>
          </a:p>
        </p:txBody>
      </p:sp>
      <p:grpSp>
        <p:nvGrpSpPr>
          <p:cNvPr id="12" name="Group 276"/>
          <p:cNvGrpSpPr>
            <a:grpSpLocks/>
          </p:cNvGrpSpPr>
          <p:nvPr/>
        </p:nvGrpSpPr>
        <p:grpSpPr bwMode="auto">
          <a:xfrm>
            <a:off x="2476500" y="1884363"/>
            <a:ext cx="719138" cy="336550"/>
            <a:chOff x="1584" y="1171"/>
            <a:chExt cx="453" cy="212"/>
          </a:xfrm>
        </p:grpSpPr>
        <p:sp>
          <p:nvSpPr>
            <p:cNvPr id="60487" name="Text Box 271"/>
            <p:cNvSpPr txBox="1">
              <a:spLocks noChangeArrowheads="1"/>
            </p:cNvSpPr>
            <p:nvPr/>
          </p:nvSpPr>
          <p:spPr bwMode="auto">
            <a:xfrm>
              <a:off x="1584" y="1171"/>
              <a:ext cx="45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FF"/>
                  </a:solidFill>
                </a:rPr>
                <a:t>ab</a:t>
              </a:r>
              <a:endParaRPr lang="en-US" sz="1600">
                <a:solidFill>
                  <a:srgbClr val="0000FF"/>
                </a:solidFill>
              </a:endParaRPr>
            </a:p>
          </p:txBody>
        </p:sp>
        <p:sp>
          <p:nvSpPr>
            <p:cNvPr id="60488" name="Line 275"/>
            <p:cNvSpPr>
              <a:spLocks noChangeShapeType="1"/>
            </p:cNvSpPr>
            <p:nvPr/>
          </p:nvSpPr>
          <p:spPr bwMode="auto">
            <a:xfrm>
              <a:off x="1636" y="1218"/>
              <a:ext cx="6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277"/>
          <p:cNvGrpSpPr>
            <a:grpSpLocks/>
          </p:cNvGrpSpPr>
          <p:nvPr/>
        </p:nvGrpSpPr>
        <p:grpSpPr bwMode="auto">
          <a:xfrm>
            <a:off x="2468563" y="2363788"/>
            <a:ext cx="719137" cy="336550"/>
            <a:chOff x="1584" y="1171"/>
            <a:chExt cx="453" cy="212"/>
          </a:xfrm>
        </p:grpSpPr>
        <p:sp>
          <p:nvSpPr>
            <p:cNvPr id="60485" name="Text Box 278"/>
            <p:cNvSpPr txBox="1">
              <a:spLocks noChangeArrowheads="1"/>
            </p:cNvSpPr>
            <p:nvPr/>
          </p:nvSpPr>
          <p:spPr bwMode="auto">
            <a:xfrm>
              <a:off x="1584" y="1171"/>
              <a:ext cx="45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FF"/>
                  </a:solidFill>
                </a:rPr>
                <a:t>ab</a:t>
              </a:r>
              <a:endParaRPr lang="en-US" sz="1600">
                <a:solidFill>
                  <a:srgbClr val="0000FF"/>
                </a:solidFill>
              </a:endParaRPr>
            </a:p>
          </p:txBody>
        </p:sp>
        <p:sp>
          <p:nvSpPr>
            <p:cNvPr id="60486" name="Line 279"/>
            <p:cNvSpPr>
              <a:spLocks noChangeShapeType="1"/>
            </p:cNvSpPr>
            <p:nvPr/>
          </p:nvSpPr>
          <p:spPr bwMode="auto">
            <a:xfrm>
              <a:off x="1633" y="1218"/>
              <a:ext cx="6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0152" name="AutoShape 280"/>
          <p:cNvSpPr>
            <a:spLocks noChangeArrowheads="1"/>
          </p:cNvSpPr>
          <p:nvPr/>
        </p:nvSpPr>
        <p:spPr bwMode="auto">
          <a:xfrm>
            <a:off x="468313" y="2085975"/>
            <a:ext cx="2374900" cy="73025"/>
          </a:xfrm>
          <a:prstGeom prst="rightArrow">
            <a:avLst>
              <a:gd name="adj1" fmla="val 50000"/>
              <a:gd name="adj2" fmla="val 81304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4" name="Group 283"/>
          <p:cNvGrpSpPr>
            <a:grpSpLocks/>
          </p:cNvGrpSpPr>
          <p:nvPr/>
        </p:nvGrpSpPr>
        <p:grpSpPr bwMode="auto">
          <a:xfrm>
            <a:off x="2773363" y="2376488"/>
            <a:ext cx="503237" cy="336550"/>
            <a:chOff x="1747" y="1489"/>
            <a:chExt cx="317" cy="212"/>
          </a:xfrm>
        </p:grpSpPr>
        <p:sp>
          <p:nvSpPr>
            <p:cNvPr id="60483" name="Text Box 281"/>
            <p:cNvSpPr txBox="1">
              <a:spLocks noChangeArrowheads="1"/>
            </p:cNvSpPr>
            <p:nvPr/>
          </p:nvSpPr>
          <p:spPr bwMode="auto">
            <a:xfrm>
              <a:off x="1747" y="1489"/>
              <a:ext cx="3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FF3300"/>
                  </a:solidFill>
                </a:rPr>
                <a:t>c</a:t>
              </a:r>
              <a:endParaRPr lang="en-US" sz="1600">
                <a:solidFill>
                  <a:srgbClr val="FF3300"/>
                </a:solidFill>
              </a:endParaRPr>
            </a:p>
          </p:txBody>
        </p:sp>
        <p:sp>
          <p:nvSpPr>
            <p:cNvPr id="60484" name="Line 282"/>
            <p:cNvSpPr>
              <a:spLocks noChangeShapeType="1"/>
            </p:cNvSpPr>
            <p:nvPr/>
          </p:nvSpPr>
          <p:spPr bwMode="auto">
            <a:xfrm>
              <a:off x="1807" y="1533"/>
              <a:ext cx="6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302"/>
          <p:cNvGrpSpPr>
            <a:grpSpLocks/>
          </p:cNvGrpSpPr>
          <p:nvPr/>
        </p:nvGrpSpPr>
        <p:grpSpPr bwMode="auto">
          <a:xfrm>
            <a:off x="2700338" y="3375025"/>
            <a:ext cx="4468812" cy="376238"/>
            <a:chOff x="1701" y="2225"/>
            <a:chExt cx="2815" cy="237"/>
          </a:xfrm>
          <a:noFill/>
        </p:grpSpPr>
        <p:sp>
          <p:nvSpPr>
            <p:cNvPr id="60476" name="Text Box 287"/>
            <p:cNvSpPr txBox="1">
              <a:spLocks noChangeArrowheads="1"/>
            </p:cNvSpPr>
            <p:nvPr/>
          </p:nvSpPr>
          <p:spPr bwMode="auto">
            <a:xfrm>
              <a:off x="1701" y="2231"/>
              <a:ext cx="165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chemeClr val="tx2"/>
                  </a:solidFill>
                </a:rPr>
                <a:t>(</a:t>
              </a:r>
              <a:r>
                <a:rPr lang="fr-FR" dirty="0">
                  <a:solidFill>
                    <a:srgbClr val="0000FF"/>
                  </a:solidFill>
                </a:rPr>
                <a:t>ab</a:t>
              </a:r>
              <a:r>
                <a:rPr lang="fr-FR" dirty="0"/>
                <a:t> </a:t>
              </a:r>
              <a:r>
                <a:rPr lang="fr-FR" dirty="0">
                  <a:solidFill>
                    <a:schemeClr val="tx2"/>
                  </a:solidFill>
                  <a:sym typeface="Symbol" pitchFamily="18" charset="2"/>
                </a:rPr>
                <a:t></a:t>
              </a:r>
              <a:r>
                <a:rPr lang="fr-FR" dirty="0">
                  <a:sym typeface="Symbol" pitchFamily="18" charset="2"/>
                </a:rPr>
                <a:t> </a:t>
              </a:r>
              <a:r>
                <a:rPr lang="fr-FR" dirty="0">
                  <a:solidFill>
                    <a:srgbClr val="0000FF"/>
                  </a:solidFill>
                  <a:sym typeface="Symbol" pitchFamily="18" charset="2"/>
                </a:rPr>
                <a:t>ab</a:t>
              </a:r>
              <a:r>
                <a:rPr lang="fr-FR" dirty="0">
                  <a:sym typeface="Symbol" pitchFamily="18" charset="2"/>
                </a:rPr>
                <a:t> 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et  c  c)</a:t>
              </a:r>
            </a:p>
          </p:txBody>
        </p:sp>
        <p:sp>
          <p:nvSpPr>
            <p:cNvPr id="60477" name="Line 288"/>
            <p:cNvSpPr>
              <a:spLocks noChangeShapeType="1"/>
            </p:cNvSpPr>
            <p:nvPr/>
          </p:nvSpPr>
          <p:spPr bwMode="auto">
            <a:xfrm>
              <a:off x="1861" y="2255"/>
              <a:ext cx="9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78" name="Text Box 289"/>
            <p:cNvSpPr txBox="1">
              <a:spLocks noChangeArrowheads="1"/>
            </p:cNvSpPr>
            <p:nvPr/>
          </p:nvSpPr>
          <p:spPr bwMode="auto">
            <a:xfrm>
              <a:off x="3428" y="2248"/>
              <a:ext cx="1088" cy="21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600" b="1">
                  <a:solidFill>
                    <a:srgbClr val="9900FF"/>
                  </a:solidFill>
                  <a:cs typeface="Arabic Transparent" pitchFamily="2" charset="-78"/>
                </a:rPr>
                <a:t>بالنسبة للتجميع الاول</a:t>
              </a:r>
              <a:endParaRPr lang="fr-FR" sz="1600" b="1">
                <a:solidFill>
                  <a:srgbClr val="9900FF"/>
                </a:solidFill>
                <a:cs typeface="Arabic Transparent" pitchFamily="2" charset="-78"/>
              </a:endParaRPr>
            </a:p>
          </p:txBody>
        </p:sp>
        <p:sp>
          <p:nvSpPr>
            <p:cNvPr id="60479" name="Line 290"/>
            <p:cNvSpPr>
              <a:spLocks noChangeShapeType="1"/>
            </p:cNvSpPr>
            <p:nvPr/>
          </p:nvSpPr>
          <p:spPr bwMode="auto">
            <a:xfrm>
              <a:off x="2254" y="2269"/>
              <a:ext cx="9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80" name="Line 291"/>
            <p:cNvSpPr>
              <a:spLocks noChangeShapeType="1"/>
            </p:cNvSpPr>
            <p:nvPr/>
          </p:nvSpPr>
          <p:spPr bwMode="auto">
            <a:xfrm>
              <a:off x="2894" y="2269"/>
              <a:ext cx="9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81" name="Text Box 292"/>
            <p:cNvSpPr txBox="1">
              <a:spLocks noChangeArrowheads="1"/>
            </p:cNvSpPr>
            <p:nvPr/>
          </p:nvSpPr>
          <p:spPr bwMode="auto">
            <a:xfrm>
              <a:off x="3076" y="2225"/>
              <a:ext cx="58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rgbClr val="FF3300"/>
                  </a:solidFill>
                  <a:sym typeface="Symbol" pitchFamily="18" charset="2"/>
                </a:rPr>
                <a:t></a:t>
              </a:r>
              <a:r>
                <a:rPr lang="fr-FR">
                  <a:sym typeface="Symbol" pitchFamily="18" charset="2"/>
                </a:rPr>
                <a:t> </a:t>
              </a:r>
              <a:r>
                <a:rPr lang="fr-FR">
                  <a:solidFill>
                    <a:srgbClr val="0000FF"/>
                  </a:solidFill>
                  <a:sym typeface="Symbol" pitchFamily="18" charset="2"/>
                </a:rPr>
                <a:t>ab</a:t>
              </a:r>
              <a:endParaRPr lang="en-US">
                <a:solidFill>
                  <a:srgbClr val="0000FF"/>
                </a:solidFill>
                <a:sym typeface="Symbol" pitchFamily="18" charset="2"/>
              </a:endParaRPr>
            </a:p>
          </p:txBody>
        </p:sp>
        <p:sp>
          <p:nvSpPr>
            <p:cNvPr id="60482" name="Line 293"/>
            <p:cNvSpPr>
              <a:spLocks noChangeShapeType="1"/>
            </p:cNvSpPr>
            <p:nvPr/>
          </p:nvSpPr>
          <p:spPr bwMode="auto">
            <a:xfrm>
              <a:off x="3313" y="2270"/>
              <a:ext cx="9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6" name="Group 308"/>
          <p:cNvGrpSpPr>
            <a:grpSpLocks/>
          </p:cNvGrpSpPr>
          <p:nvPr/>
        </p:nvGrpSpPr>
        <p:grpSpPr bwMode="auto">
          <a:xfrm>
            <a:off x="2700338" y="3890963"/>
            <a:ext cx="4468812" cy="376237"/>
            <a:chOff x="1701" y="2550"/>
            <a:chExt cx="2815" cy="237"/>
          </a:xfrm>
          <a:noFill/>
        </p:grpSpPr>
        <p:sp>
          <p:nvSpPr>
            <p:cNvPr id="60472" name="Text Box 295"/>
            <p:cNvSpPr txBox="1">
              <a:spLocks noChangeArrowheads="1"/>
            </p:cNvSpPr>
            <p:nvPr/>
          </p:nvSpPr>
          <p:spPr bwMode="auto">
            <a:xfrm>
              <a:off x="1701" y="2556"/>
              <a:ext cx="165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chemeClr val="tx2"/>
                  </a:solidFill>
                </a:rPr>
                <a:t>(</a:t>
              </a:r>
              <a:r>
                <a:rPr lang="fr-FR" dirty="0">
                  <a:solidFill>
                    <a:srgbClr val="0000FF"/>
                  </a:solidFill>
                </a:rPr>
                <a:t>ab</a:t>
              </a:r>
              <a:r>
                <a:rPr lang="fr-FR" dirty="0"/>
                <a:t>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</a:t>
              </a:r>
              <a:r>
                <a:rPr lang="fr-FR" dirty="0">
                  <a:sym typeface="Symbol" pitchFamily="18" charset="2"/>
                </a:rPr>
                <a:t> </a:t>
              </a:r>
              <a:r>
                <a:rPr lang="fr-FR" dirty="0">
                  <a:solidFill>
                    <a:srgbClr val="0000FF"/>
                  </a:solidFill>
                  <a:sym typeface="Symbol" pitchFamily="18" charset="2"/>
                </a:rPr>
                <a:t>ab</a:t>
              </a:r>
              <a:r>
                <a:rPr lang="fr-FR" dirty="0">
                  <a:sym typeface="Symbol" pitchFamily="18" charset="2"/>
                </a:rPr>
                <a:t>  </a:t>
              </a:r>
              <a:r>
                <a:rPr lang="fr-FR" dirty="0">
                  <a:solidFill>
                    <a:srgbClr val="FF3300"/>
                  </a:solidFill>
                  <a:sym typeface="Symbol" pitchFamily="18" charset="2"/>
                </a:rPr>
                <a:t>et</a:t>
              </a:r>
              <a:r>
                <a:rPr lang="fr-FR" dirty="0">
                  <a:sym typeface="Symbol" pitchFamily="18" charset="2"/>
                </a:rPr>
                <a:t> 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c  c)</a:t>
              </a:r>
            </a:p>
          </p:txBody>
        </p:sp>
        <p:sp>
          <p:nvSpPr>
            <p:cNvPr id="60473" name="Line 296"/>
            <p:cNvSpPr>
              <a:spLocks noChangeShapeType="1"/>
            </p:cNvSpPr>
            <p:nvPr/>
          </p:nvSpPr>
          <p:spPr bwMode="auto">
            <a:xfrm>
              <a:off x="1869" y="2580"/>
              <a:ext cx="9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74" name="Text Box 297"/>
            <p:cNvSpPr txBox="1">
              <a:spLocks noChangeArrowheads="1"/>
            </p:cNvSpPr>
            <p:nvPr/>
          </p:nvSpPr>
          <p:spPr bwMode="auto">
            <a:xfrm>
              <a:off x="3428" y="2573"/>
              <a:ext cx="1088" cy="21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600" b="1">
                  <a:solidFill>
                    <a:srgbClr val="9900FF"/>
                  </a:solidFill>
                  <a:cs typeface="Arabic Transparent" pitchFamily="2" charset="-78"/>
                </a:rPr>
                <a:t>بالنسبة للتجميع الثاني</a:t>
              </a:r>
              <a:endParaRPr lang="fr-FR" sz="1600" b="1">
                <a:solidFill>
                  <a:srgbClr val="9900FF"/>
                </a:solidFill>
                <a:cs typeface="Arabic Transparent" pitchFamily="2" charset="-78"/>
              </a:endParaRPr>
            </a:p>
          </p:txBody>
        </p:sp>
        <p:sp>
          <p:nvSpPr>
            <p:cNvPr id="60475" name="Text Box 300"/>
            <p:cNvSpPr txBox="1">
              <a:spLocks noChangeArrowheads="1"/>
            </p:cNvSpPr>
            <p:nvPr/>
          </p:nvSpPr>
          <p:spPr bwMode="auto">
            <a:xfrm>
              <a:off x="3076" y="2550"/>
              <a:ext cx="58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rgbClr val="FF3300"/>
                  </a:solidFill>
                  <a:sym typeface="Symbol" pitchFamily="18" charset="2"/>
                </a:rPr>
                <a:t></a:t>
              </a:r>
              <a:r>
                <a:rPr lang="fr-FR">
                  <a:sym typeface="Symbol" pitchFamily="18" charset="2"/>
                </a:rPr>
                <a:t> </a:t>
              </a:r>
              <a:r>
                <a:rPr lang="fr-FR">
                  <a:solidFill>
                    <a:srgbClr val="0000FF"/>
                  </a:solidFill>
                  <a:sym typeface="Symbol" pitchFamily="18" charset="2"/>
                </a:rPr>
                <a:t>ac</a:t>
              </a:r>
              <a:endParaRPr lang="en-US">
                <a:solidFill>
                  <a:srgbClr val="0000FF"/>
                </a:solidFill>
                <a:sym typeface="Symbol" pitchFamily="18" charset="2"/>
              </a:endParaRPr>
            </a:p>
          </p:txBody>
        </p:sp>
      </p:grpSp>
      <p:grpSp>
        <p:nvGrpSpPr>
          <p:cNvPr id="17" name="Group 307"/>
          <p:cNvGrpSpPr>
            <a:grpSpLocks/>
          </p:cNvGrpSpPr>
          <p:nvPr/>
        </p:nvGrpSpPr>
        <p:grpSpPr bwMode="auto">
          <a:xfrm>
            <a:off x="7199313" y="3648077"/>
            <a:ext cx="1944687" cy="366713"/>
            <a:chOff x="4535" y="2390"/>
            <a:chExt cx="1225" cy="231"/>
          </a:xfrm>
          <a:noFill/>
        </p:grpSpPr>
        <p:sp>
          <p:nvSpPr>
            <p:cNvPr id="60470" name="Line 304"/>
            <p:cNvSpPr>
              <a:spLocks noChangeShapeType="1"/>
            </p:cNvSpPr>
            <p:nvPr/>
          </p:nvSpPr>
          <p:spPr bwMode="auto">
            <a:xfrm>
              <a:off x="5034" y="2446"/>
              <a:ext cx="6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71" name="Rectangle 305"/>
            <p:cNvSpPr>
              <a:spLocks noChangeArrowheads="1"/>
            </p:cNvSpPr>
            <p:nvPr/>
          </p:nvSpPr>
          <p:spPr bwMode="auto">
            <a:xfrm>
              <a:off x="4535" y="2390"/>
              <a:ext cx="1225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cs typeface="Times New Roman" pitchFamily="18" charset="0"/>
                  <a:sym typeface="Symbol" pitchFamily="18" charset="2"/>
                </a:rPr>
                <a:t></a:t>
              </a:r>
              <a:r>
                <a:rPr lang="en-US" b="1" dirty="0">
                  <a:solidFill>
                    <a:srgbClr val="FF0000"/>
                  </a:solidFill>
                  <a:cs typeface="Times New Roman" pitchFamily="18" charset="0"/>
                  <a:sym typeface="Symbol" pitchFamily="18" charset="2"/>
                </a:rPr>
                <a:t> </a:t>
              </a:r>
              <a:r>
                <a:rPr lang="en-GB" b="1" dirty="0">
                  <a:solidFill>
                    <a:srgbClr val="FF0000"/>
                  </a:solidFill>
                  <a:cs typeface="Times New Roman" pitchFamily="18" charset="0"/>
                </a:rPr>
                <a:t>S</a:t>
              </a:r>
              <a:r>
                <a:rPr lang="en-GB" b="1" dirty="0">
                  <a:cs typeface="Times New Roman" pitchFamily="18" charset="0"/>
                </a:rPr>
                <a:t> 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=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 + </a:t>
              </a:r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a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c</a:t>
              </a:r>
              <a:endParaRPr lang="en-GB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0198" name="AutoShape 326"/>
          <p:cNvSpPr>
            <a:spLocks noChangeArrowheads="1"/>
          </p:cNvSpPr>
          <p:nvPr/>
        </p:nvSpPr>
        <p:spPr bwMode="auto">
          <a:xfrm>
            <a:off x="1560513" y="5218113"/>
            <a:ext cx="360362" cy="287337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8" name="Group 330"/>
          <p:cNvGrpSpPr>
            <a:grpSpLocks/>
          </p:cNvGrpSpPr>
          <p:nvPr/>
        </p:nvGrpSpPr>
        <p:grpSpPr bwMode="auto">
          <a:xfrm>
            <a:off x="2700338" y="5048250"/>
            <a:ext cx="3743325" cy="393700"/>
            <a:chOff x="1701" y="3374"/>
            <a:chExt cx="2358" cy="248"/>
          </a:xfrm>
          <a:noFill/>
        </p:grpSpPr>
        <p:sp>
          <p:nvSpPr>
            <p:cNvPr id="60465" name="Text Box 310"/>
            <p:cNvSpPr txBox="1">
              <a:spLocks noChangeArrowheads="1"/>
            </p:cNvSpPr>
            <p:nvPr/>
          </p:nvSpPr>
          <p:spPr bwMode="auto">
            <a:xfrm>
              <a:off x="1701" y="3391"/>
              <a:ext cx="185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chemeClr val="tx1"/>
                  </a:solidFill>
                </a:rPr>
                <a:t>(</a:t>
              </a:r>
              <a:r>
                <a:rPr lang="fr-FR" dirty="0">
                  <a:solidFill>
                    <a:srgbClr val="0000FF"/>
                  </a:solidFill>
                </a:rPr>
                <a:t>abc</a:t>
              </a:r>
              <a:r>
                <a:rPr lang="fr-FR" dirty="0"/>
                <a:t>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</a:t>
              </a:r>
              <a:r>
                <a:rPr lang="fr-FR" dirty="0">
                  <a:sym typeface="Symbol" pitchFamily="18" charset="2"/>
                </a:rPr>
                <a:t> </a:t>
              </a:r>
              <a:r>
                <a:rPr lang="fr-FR" dirty="0">
                  <a:solidFill>
                    <a:srgbClr val="0000FF"/>
                  </a:solidFill>
                  <a:sym typeface="Symbol" pitchFamily="18" charset="2"/>
                </a:rPr>
                <a:t>abc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) (</a:t>
              </a:r>
              <a:r>
                <a:rPr lang="ar-DZ" dirty="0">
                  <a:solidFill>
                    <a:schemeClr val="tx1"/>
                  </a:solidFill>
                  <a:cs typeface="Arabic Transparent" pitchFamily="2" charset="-78"/>
                  <a:sym typeface="Symbol" pitchFamily="18" charset="2"/>
                </a:rPr>
                <a:t>لا يمكن تجميعه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)</a:t>
              </a:r>
            </a:p>
          </p:txBody>
        </p:sp>
        <p:sp>
          <p:nvSpPr>
            <p:cNvPr id="60466" name="Text Box 315"/>
            <p:cNvSpPr txBox="1">
              <a:spLocks noChangeArrowheads="1"/>
            </p:cNvSpPr>
            <p:nvPr/>
          </p:nvSpPr>
          <p:spPr bwMode="auto">
            <a:xfrm>
              <a:off x="3470" y="3374"/>
              <a:ext cx="58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rgbClr val="FF3300"/>
                  </a:solidFill>
                  <a:sym typeface="Symbol" pitchFamily="18" charset="2"/>
                </a:rPr>
                <a:t></a:t>
              </a:r>
              <a:r>
                <a:rPr lang="fr-FR">
                  <a:sym typeface="Symbol" pitchFamily="18" charset="2"/>
                </a:rPr>
                <a:t> </a:t>
              </a:r>
              <a:r>
                <a:rPr lang="fr-FR">
                  <a:solidFill>
                    <a:srgbClr val="0000FF"/>
                  </a:solidFill>
                  <a:sym typeface="Symbol" pitchFamily="18" charset="2"/>
                </a:rPr>
                <a:t>abc</a:t>
              </a:r>
              <a:endParaRPr lang="en-US">
                <a:solidFill>
                  <a:srgbClr val="0000FF"/>
                </a:solidFill>
                <a:sym typeface="Symbol" pitchFamily="18" charset="2"/>
              </a:endParaRPr>
            </a:p>
          </p:txBody>
        </p:sp>
        <p:sp>
          <p:nvSpPr>
            <p:cNvPr id="60467" name="Line 327"/>
            <p:cNvSpPr>
              <a:spLocks noChangeShapeType="1"/>
            </p:cNvSpPr>
            <p:nvPr/>
          </p:nvSpPr>
          <p:spPr bwMode="auto">
            <a:xfrm>
              <a:off x="1965" y="3430"/>
              <a:ext cx="68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68" name="Line 328"/>
            <p:cNvSpPr>
              <a:spLocks noChangeShapeType="1"/>
            </p:cNvSpPr>
            <p:nvPr/>
          </p:nvSpPr>
          <p:spPr bwMode="auto">
            <a:xfrm>
              <a:off x="2428" y="3451"/>
              <a:ext cx="68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69" name="Line 329"/>
            <p:cNvSpPr>
              <a:spLocks noChangeShapeType="1"/>
            </p:cNvSpPr>
            <p:nvPr/>
          </p:nvSpPr>
          <p:spPr bwMode="auto">
            <a:xfrm>
              <a:off x="3871" y="3443"/>
              <a:ext cx="68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9" name="Group 334"/>
          <p:cNvGrpSpPr>
            <a:grpSpLocks/>
          </p:cNvGrpSpPr>
          <p:nvPr/>
        </p:nvGrpSpPr>
        <p:grpSpPr bwMode="auto">
          <a:xfrm>
            <a:off x="2700338" y="5581650"/>
            <a:ext cx="4468812" cy="376238"/>
            <a:chOff x="1701" y="3710"/>
            <a:chExt cx="2815" cy="237"/>
          </a:xfrm>
          <a:noFill/>
        </p:grpSpPr>
        <p:sp>
          <p:nvSpPr>
            <p:cNvPr id="60458" name="Text Box 318"/>
            <p:cNvSpPr txBox="1">
              <a:spLocks noChangeArrowheads="1"/>
            </p:cNvSpPr>
            <p:nvPr/>
          </p:nvSpPr>
          <p:spPr bwMode="auto">
            <a:xfrm>
              <a:off x="1701" y="3716"/>
              <a:ext cx="165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chemeClr val="tx1"/>
                  </a:solidFill>
                </a:rPr>
                <a:t>(</a:t>
              </a:r>
              <a:r>
                <a:rPr lang="fr-FR" dirty="0">
                  <a:solidFill>
                    <a:srgbClr val="0000FF"/>
                  </a:solidFill>
                </a:rPr>
                <a:t>ab</a:t>
              </a:r>
              <a:r>
                <a:rPr lang="fr-FR" dirty="0"/>
                <a:t>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</a:t>
              </a:r>
              <a:r>
                <a:rPr lang="fr-FR" dirty="0">
                  <a:sym typeface="Symbol" pitchFamily="18" charset="2"/>
                </a:rPr>
                <a:t> </a:t>
              </a:r>
              <a:r>
                <a:rPr lang="fr-FR" dirty="0">
                  <a:solidFill>
                    <a:srgbClr val="0000FF"/>
                  </a:solidFill>
                  <a:sym typeface="Symbol" pitchFamily="18" charset="2"/>
                </a:rPr>
                <a:t>ab</a:t>
              </a:r>
              <a:r>
                <a:rPr lang="fr-FR" dirty="0">
                  <a:sym typeface="Symbol" pitchFamily="18" charset="2"/>
                </a:rPr>
                <a:t>  </a:t>
              </a:r>
              <a:r>
                <a:rPr lang="fr-FR" dirty="0">
                  <a:solidFill>
                    <a:srgbClr val="FF3300"/>
                  </a:solidFill>
                  <a:sym typeface="Symbol" pitchFamily="18" charset="2"/>
                </a:rPr>
                <a:t>et</a:t>
              </a:r>
              <a:r>
                <a:rPr lang="fr-FR" dirty="0">
                  <a:sym typeface="Symbol" pitchFamily="18" charset="2"/>
                </a:rPr>
                <a:t>  </a:t>
              </a:r>
              <a:r>
                <a:rPr lang="fr-FR" dirty="0">
                  <a:solidFill>
                    <a:srgbClr val="0000FF"/>
                  </a:solidFill>
                  <a:sym typeface="Symbol" pitchFamily="18" charset="2"/>
                </a:rPr>
                <a:t>c</a:t>
              </a:r>
              <a:r>
                <a:rPr lang="fr-FR" dirty="0">
                  <a:sym typeface="Symbol" pitchFamily="18" charset="2"/>
                </a:rPr>
                <a:t>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</a:t>
              </a:r>
              <a:r>
                <a:rPr lang="fr-FR" dirty="0">
                  <a:sym typeface="Symbol" pitchFamily="18" charset="2"/>
                </a:rPr>
                <a:t> </a:t>
              </a:r>
              <a:r>
                <a:rPr lang="fr-FR" dirty="0">
                  <a:solidFill>
                    <a:srgbClr val="0000FF"/>
                  </a:solidFill>
                  <a:sym typeface="Symbol" pitchFamily="18" charset="2"/>
                </a:rPr>
                <a:t>c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)</a:t>
              </a:r>
            </a:p>
          </p:txBody>
        </p:sp>
        <p:sp>
          <p:nvSpPr>
            <p:cNvPr id="60459" name="Line 319"/>
            <p:cNvSpPr>
              <a:spLocks noChangeShapeType="1"/>
            </p:cNvSpPr>
            <p:nvPr/>
          </p:nvSpPr>
          <p:spPr bwMode="auto">
            <a:xfrm>
              <a:off x="1813" y="3756"/>
              <a:ext cx="68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60" name="Text Box 320"/>
            <p:cNvSpPr txBox="1">
              <a:spLocks noChangeArrowheads="1"/>
            </p:cNvSpPr>
            <p:nvPr/>
          </p:nvSpPr>
          <p:spPr bwMode="auto">
            <a:xfrm>
              <a:off x="3428" y="3733"/>
              <a:ext cx="1088" cy="21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600" b="1">
                  <a:solidFill>
                    <a:srgbClr val="9900FF"/>
                  </a:solidFill>
                  <a:cs typeface="Arabic Transparent" pitchFamily="2" charset="-78"/>
                </a:rPr>
                <a:t>بالنسبة للتجميع الثاني</a:t>
              </a:r>
              <a:endParaRPr lang="fr-FR" sz="1600" b="1">
                <a:solidFill>
                  <a:srgbClr val="9900FF"/>
                </a:solidFill>
                <a:cs typeface="Arabic Transparent" pitchFamily="2" charset="-78"/>
              </a:endParaRPr>
            </a:p>
          </p:txBody>
        </p:sp>
        <p:sp>
          <p:nvSpPr>
            <p:cNvPr id="60461" name="Text Box 321"/>
            <p:cNvSpPr txBox="1">
              <a:spLocks noChangeArrowheads="1"/>
            </p:cNvSpPr>
            <p:nvPr/>
          </p:nvSpPr>
          <p:spPr bwMode="auto">
            <a:xfrm>
              <a:off x="3076" y="3710"/>
              <a:ext cx="58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rgbClr val="FF3300"/>
                  </a:solidFill>
                  <a:sym typeface="Symbol" pitchFamily="18" charset="2"/>
                </a:rPr>
                <a:t></a:t>
              </a:r>
              <a:r>
                <a:rPr lang="fr-FR">
                  <a:sym typeface="Symbol" pitchFamily="18" charset="2"/>
                </a:rPr>
                <a:t> </a:t>
              </a:r>
              <a:r>
                <a:rPr lang="fr-FR">
                  <a:solidFill>
                    <a:srgbClr val="0000FF"/>
                  </a:solidFill>
                  <a:sym typeface="Symbol" pitchFamily="18" charset="2"/>
                </a:rPr>
                <a:t>ac</a:t>
              </a:r>
              <a:endParaRPr lang="en-US">
                <a:solidFill>
                  <a:srgbClr val="0000FF"/>
                </a:solidFill>
                <a:sym typeface="Symbol" pitchFamily="18" charset="2"/>
              </a:endParaRPr>
            </a:p>
          </p:txBody>
        </p:sp>
        <p:sp>
          <p:nvSpPr>
            <p:cNvPr id="60462" name="Line 331"/>
            <p:cNvSpPr>
              <a:spLocks noChangeShapeType="1"/>
            </p:cNvSpPr>
            <p:nvPr/>
          </p:nvSpPr>
          <p:spPr bwMode="auto">
            <a:xfrm>
              <a:off x="2185" y="3769"/>
              <a:ext cx="68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63" name="Line 332"/>
            <p:cNvSpPr>
              <a:spLocks noChangeShapeType="1"/>
            </p:cNvSpPr>
            <p:nvPr/>
          </p:nvSpPr>
          <p:spPr bwMode="auto">
            <a:xfrm>
              <a:off x="2282" y="3761"/>
              <a:ext cx="68" cy="0"/>
            </a:xfrm>
            <a:prstGeom prst="line">
              <a:avLst/>
            </a:prstGeom>
            <a:grp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64" name="Line 333"/>
            <p:cNvSpPr>
              <a:spLocks noChangeShapeType="1"/>
            </p:cNvSpPr>
            <p:nvPr/>
          </p:nvSpPr>
          <p:spPr bwMode="auto">
            <a:xfrm>
              <a:off x="3316" y="3769"/>
              <a:ext cx="68" cy="0"/>
            </a:xfrm>
            <a:prstGeom prst="line">
              <a:avLst/>
            </a:prstGeom>
            <a:grp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0" name="Group 336"/>
          <p:cNvGrpSpPr>
            <a:grpSpLocks/>
          </p:cNvGrpSpPr>
          <p:nvPr/>
        </p:nvGrpSpPr>
        <p:grpSpPr bwMode="auto">
          <a:xfrm>
            <a:off x="6732588" y="5205428"/>
            <a:ext cx="1944687" cy="366712"/>
            <a:chOff x="4241" y="3529"/>
            <a:chExt cx="1225" cy="231"/>
          </a:xfrm>
          <a:noFill/>
        </p:grpSpPr>
        <p:sp>
          <p:nvSpPr>
            <p:cNvPr id="60455" name="Line 323"/>
            <p:cNvSpPr>
              <a:spLocks noChangeShapeType="1"/>
            </p:cNvSpPr>
            <p:nvPr/>
          </p:nvSpPr>
          <p:spPr bwMode="auto">
            <a:xfrm>
              <a:off x="5161" y="3580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56" name="Rectangle 324"/>
            <p:cNvSpPr>
              <a:spLocks noChangeArrowheads="1"/>
            </p:cNvSpPr>
            <p:nvPr/>
          </p:nvSpPr>
          <p:spPr bwMode="auto">
            <a:xfrm>
              <a:off x="4241" y="3529"/>
              <a:ext cx="1225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cs typeface="Times New Roman" pitchFamily="18" charset="0"/>
                  <a:sym typeface="Symbol" pitchFamily="18" charset="2"/>
                </a:rPr>
                <a:t></a:t>
              </a:r>
              <a:r>
                <a:rPr lang="en-US" b="1" dirty="0">
                  <a:solidFill>
                    <a:srgbClr val="FF0000"/>
                  </a:solidFill>
                  <a:cs typeface="Times New Roman" pitchFamily="18" charset="0"/>
                  <a:sym typeface="Symbol" pitchFamily="18" charset="2"/>
                </a:rPr>
                <a:t> </a:t>
              </a:r>
              <a:r>
                <a:rPr lang="en-GB" b="1" dirty="0">
                  <a:solidFill>
                    <a:srgbClr val="FF0000"/>
                  </a:solidFill>
                  <a:cs typeface="Times New Roman" pitchFamily="18" charset="0"/>
                </a:rPr>
                <a:t>S</a:t>
              </a:r>
              <a:r>
                <a:rPr lang="en-GB" b="1" dirty="0">
                  <a:cs typeface="Times New Roman" pitchFamily="18" charset="0"/>
                </a:rPr>
                <a:t> 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=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abc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 + </a:t>
              </a:r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a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c</a:t>
              </a:r>
              <a:endParaRPr lang="en-GB" b="1" dirty="0">
                <a:solidFill>
                  <a:schemeClr val="tx1"/>
                </a:solidFill>
              </a:endParaRPr>
            </a:p>
          </p:txBody>
        </p:sp>
        <p:sp>
          <p:nvSpPr>
            <p:cNvPr id="60457" name="Line 335"/>
            <p:cNvSpPr>
              <a:spLocks noChangeShapeType="1"/>
            </p:cNvSpPr>
            <p:nvPr/>
          </p:nvSpPr>
          <p:spPr bwMode="auto">
            <a:xfrm>
              <a:off x="4911" y="3582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1" name="Group 342"/>
          <p:cNvGrpSpPr>
            <a:grpSpLocks/>
          </p:cNvGrpSpPr>
          <p:nvPr/>
        </p:nvGrpSpPr>
        <p:grpSpPr bwMode="auto">
          <a:xfrm>
            <a:off x="2074863" y="5602288"/>
            <a:ext cx="658812" cy="263525"/>
            <a:chOff x="1307" y="3723"/>
            <a:chExt cx="415" cy="166"/>
          </a:xfrm>
        </p:grpSpPr>
        <p:sp>
          <p:nvSpPr>
            <p:cNvPr id="60452" name="AutoShape 186"/>
            <p:cNvSpPr>
              <a:spLocks/>
            </p:cNvSpPr>
            <p:nvPr/>
          </p:nvSpPr>
          <p:spPr bwMode="auto">
            <a:xfrm>
              <a:off x="1307" y="3723"/>
              <a:ext cx="306" cy="165"/>
            </a:xfrm>
            <a:prstGeom prst="leftBracket">
              <a:avLst>
                <a:gd name="adj" fmla="val 14236"/>
              </a:avLst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0453" name="Line 337"/>
            <p:cNvSpPr>
              <a:spLocks noChangeShapeType="1"/>
            </p:cNvSpPr>
            <p:nvPr/>
          </p:nvSpPr>
          <p:spPr bwMode="auto">
            <a:xfrm rot="-180000">
              <a:off x="1586" y="3726"/>
              <a:ext cx="136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54" name="Line 339"/>
            <p:cNvSpPr>
              <a:spLocks noChangeShapeType="1"/>
            </p:cNvSpPr>
            <p:nvPr/>
          </p:nvSpPr>
          <p:spPr bwMode="auto">
            <a:xfrm rot="240000">
              <a:off x="1575" y="3889"/>
              <a:ext cx="136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" name="Group 341"/>
          <p:cNvGrpSpPr>
            <a:grpSpLocks/>
          </p:cNvGrpSpPr>
          <p:nvPr/>
        </p:nvGrpSpPr>
        <p:grpSpPr bwMode="auto">
          <a:xfrm>
            <a:off x="230188" y="5616575"/>
            <a:ext cx="623887" cy="269875"/>
            <a:chOff x="145" y="3732"/>
            <a:chExt cx="393" cy="170"/>
          </a:xfrm>
        </p:grpSpPr>
        <p:sp>
          <p:nvSpPr>
            <p:cNvPr id="60449" name="AutoShape 187"/>
            <p:cNvSpPr>
              <a:spLocks/>
            </p:cNvSpPr>
            <p:nvPr/>
          </p:nvSpPr>
          <p:spPr bwMode="auto">
            <a:xfrm rot="10800000">
              <a:off x="255" y="3732"/>
              <a:ext cx="283" cy="165"/>
            </a:xfrm>
            <a:prstGeom prst="leftBracket">
              <a:avLst>
                <a:gd name="adj" fmla="val 14236"/>
              </a:avLst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0450" name="Line 338"/>
            <p:cNvSpPr>
              <a:spLocks noChangeShapeType="1"/>
            </p:cNvSpPr>
            <p:nvPr/>
          </p:nvSpPr>
          <p:spPr bwMode="auto">
            <a:xfrm rot="-180000">
              <a:off x="150" y="3902"/>
              <a:ext cx="136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51" name="Line 340"/>
            <p:cNvSpPr>
              <a:spLocks noChangeShapeType="1"/>
            </p:cNvSpPr>
            <p:nvPr/>
          </p:nvSpPr>
          <p:spPr bwMode="auto">
            <a:xfrm rot="240000">
              <a:off x="145" y="3734"/>
              <a:ext cx="136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0215" name="Text Box 343"/>
          <p:cNvSpPr txBox="1">
            <a:spLocks noChangeArrowheads="1"/>
          </p:cNvSpPr>
          <p:nvPr/>
        </p:nvSpPr>
        <p:spPr bwMode="auto">
          <a:xfrm>
            <a:off x="73025" y="6332538"/>
            <a:ext cx="8820150" cy="376237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chemeClr val="tx1"/>
                </a:solidFill>
                <a:cs typeface="Arabic Transparent" pitchFamily="2" charset="-78"/>
              </a:rPr>
              <a:t>ملاحظة1: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D60093"/>
                </a:solidFill>
                <a:cs typeface="Arabic Transparent" pitchFamily="2" charset="-78"/>
              </a:rPr>
              <a:t>في التجميع الثالث يمكن طي جدول </a:t>
            </a:r>
            <a:r>
              <a:rPr lang="ar-DZ" b="1" dirty="0" err="1">
                <a:solidFill>
                  <a:srgbClr val="D60093"/>
                </a:solidFill>
                <a:cs typeface="Arabic Transparent" pitchFamily="2" charset="-78"/>
              </a:rPr>
              <a:t>كارنو</a:t>
            </a:r>
            <a:r>
              <a:rPr lang="ar-DZ" b="1" dirty="0">
                <a:solidFill>
                  <a:srgbClr val="D60093"/>
                </a:solidFill>
                <a:cs typeface="Arabic Transparent" pitchFamily="2" charset="-78"/>
              </a:rPr>
              <a:t> كطي الورقة وبالتالي يلتقي الطرفان فيشكلان تجمع </a:t>
            </a:r>
            <a:r>
              <a:rPr lang="ar-DZ" b="1" dirty="0" smtClean="0">
                <a:solidFill>
                  <a:srgbClr val="D60093"/>
                </a:solidFill>
                <a:cs typeface="Arabic Transparent" pitchFamily="2" charset="-78"/>
              </a:rPr>
              <a:t>لمتغيرين.</a:t>
            </a:r>
            <a:endParaRPr lang="fr-FR" b="1" dirty="0">
              <a:solidFill>
                <a:srgbClr val="D60093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9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0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1.48148E-6 L 0.00139 0.05232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80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80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80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1.94444E-6 0.05232 " pathEditMode="relative" ptsTypes="AA">
                                      <p:cBhvr>
                                        <p:cTn id="80" dur="2000" fill="hold"/>
                                        <p:tgtEl>
                                          <p:spTgt spid="80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8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1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8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0" dur="500"/>
                                        <p:tgtEl>
                                          <p:spTgt spid="80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8" dur="500"/>
                                        <p:tgtEl>
                                          <p:spTgt spid="80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  <p:bldP spid="79875" grpId="0"/>
      <p:bldP spid="79876" grpId="0"/>
      <p:bldP spid="79880" grpId="0"/>
      <p:bldP spid="80054" grpId="0" animBg="1"/>
      <p:bldP spid="80055" grpId="0" animBg="1"/>
      <p:bldP spid="80056" grpId="0" animBg="1"/>
      <p:bldP spid="80057" grpId="0"/>
      <p:bldP spid="80142" grpId="0" animBg="1"/>
      <p:bldP spid="80142" grpId="1" animBg="1"/>
      <p:bldP spid="80145" grpId="0"/>
      <p:bldP spid="80152" grpId="0" animBg="1"/>
      <p:bldP spid="80152" grpId="1" animBg="1"/>
      <p:bldP spid="80198" grpId="0" animBg="1"/>
      <p:bldP spid="8021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6677025" y="50800"/>
            <a:ext cx="23939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4 ـ الاختزال بطريقة كارنو :</a:t>
            </a: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6778625" y="349250"/>
            <a:ext cx="181451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2ـ تجميع الرباعي</a:t>
            </a:r>
            <a:r>
              <a:rPr lang="fr-FR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4356100" y="363538"/>
            <a:ext cx="261461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الرباعي هو 4 خانات متجاورة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0906" name="Text Box 10"/>
          <p:cNvSpPr txBox="1">
            <a:spLocks noChangeArrowheads="1"/>
          </p:cNvSpPr>
          <p:nvPr/>
        </p:nvSpPr>
        <p:spPr bwMode="auto">
          <a:xfrm>
            <a:off x="5580063" y="677863"/>
            <a:ext cx="25209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>
                <a:solidFill>
                  <a:schemeClr val="tx1"/>
                </a:solidFill>
                <a:cs typeface="Arabic Transparent" pitchFamily="2" charset="-78"/>
              </a:rPr>
              <a:t>جدول كارنو لـ 3 متغيرات:</a:t>
            </a:r>
            <a:endParaRPr lang="fr-FR" b="1" u="sng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0908" name="AutoShape 12"/>
          <p:cNvSpPr>
            <a:spLocks noChangeArrowheads="1"/>
          </p:cNvSpPr>
          <p:nvPr/>
        </p:nvSpPr>
        <p:spPr bwMode="auto">
          <a:xfrm>
            <a:off x="1560513" y="903288"/>
            <a:ext cx="844550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0910" name="AutoShape 14"/>
          <p:cNvSpPr>
            <a:spLocks noChangeArrowheads="1"/>
          </p:cNvSpPr>
          <p:nvPr/>
        </p:nvSpPr>
        <p:spPr bwMode="auto">
          <a:xfrm rot="5400000">
            <a:off x="1342232" y="1770856"/>
            <a:ext cx="287338" cy="185102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66686" y="1773238"/>
            <a:ext cx="2447925" cy="1190625"/>
            <a:chOff x="388" y="2032"/>
            <a:chExt cx="1542" cy="750"/>
          </a:xfrm>
          <a:noFill/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587" y="2278"/>
              <a:ext cx="1270" cy="453"/>
              <a:chOff x="929" y="1907"/>
              <a:chExt cx="1270" cy="453"/>
            </a:xfrm>
            <a:grpFill/>
          </p:grpSpPr>
          <p:sp>
            <p:nvSpPr>
              <p:cNvPr id="61655" name="Rectangle 17"/>
              <p:cNvSpPr>
                <a:spLocks noChangeArrowheads="1"/>
              </p:cNvSpPr>
              <p:nvPr/>
            </p:nvSpPr>
            <p:spPr bwMode="auto">
              <a:xfrm>
                <a:off x="1880" y="2134"/>
                <a:ext cx="319" cy="226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rgbClr val="FF3300"/>
                    </a:solidFill>
                    <a:cs typeface="Times New Roman" pitchFamily="18" charset="0"/>
                  </a:rPr>
                  <a:t>1</a:t>
                </a:r>
                <a:endParaRPr lang="fr-FR" sz="1600" b="1">
                  <a:solidFill>
                    <a:srgbClr val="FF3300"/>
                  </a:solidFill>
                </a:endParaRPr>
              </a:p>
            </p:txBody>
          </p:sp>
          <p:sp>
            <p:nvSpPr>
              <p:cNvPr id="61656" name="Rectangle 18"/>
              <p:cNvSpPr>
                <a:spLocks noChangeArrowheads="1"/>
              </p:cNvSpPr>
              <p:nvPr/>
            </p:nvSpPr>
            <p:spPr bwMode="auto">
              <a:xfrm>
                <a:off x="1563" y="2134"/>
                <a:ext cx="317" cy="226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rgbClr val="FF0000"/>
                    </a:solidFill>
                    <a:cs typeface="Times New Roman" pitchFamily="18" charset="0"/>
                  </a:rPr>
                  <a:t>1</a:t>
                </a:r>
                <a:endParaRPr lang="fr-FR" sz="1600" b="1"/>
              </a:p>
            </p:txBody>
          </p:sp>
          <p:sp>
            <p:nvSpPr>
              <p:cNvPr id="61657" name="Rectangle 19"/>
              <p:cNvSpPr>
                <a:spLocks noChangeArrowheads="1"/>
              </p:cNvSpPr>
              <p:nvPr/>
            </p:nvSpPr>
            <p:spPr bwMode="auto">
              <a:xfrm>
                <a:off x="1246" y="2134"/>
                <a:ext cx="317" cy="226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rgbClr val="FF0000"/>
                    </a:solidFill>
                    <a:cs typeface="Times New Roman" pitchFamily="18" charset="0"/>
                  </a:rPr>
                  <a:t>1</a:t>
                </a:r>
                <a:endParaRPr lang="fr-FR" sz="1600" b="1"/>
              </a:p>
            </p:txBody>
          </p:sp>
          <p:sp>
            <p:nvSpPr>
              <p:cNvPr id="61658" name="Rectangle 20"/>
              <p:cNvSpPr>
                <a:spLocks noChangeArrowheads="1"/>
              </p:cNvSpPr>
              <p:nvPr/>
            </p:nvSpPr>
            <p:spPr bwMode="auto">
              <a:xfrm>
                <a:off x="929" y="2134"/>
                <a:ext cx="317" cy="226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rgbClr val="FF3300"/>
                    </a:solidFill>
                    <a:cs typeface="Times New Roman" pitchFamily="18" charset="0"/>
                  </a:rPr>
                  <a:t>1</a:t>
                </a:r>
                <a:endParaRPr lang="fr-FR" sz="1600" b="1">
                  <a:solidFill>
                    <a:srgbClr val="FF3300"/>
                  </a:solidFill>
                </a:endParaRPr>
              </a:p>
            </p:txBody>
          </p:sp>
          <p:sp>
            <p:nvSpPr>
              <p:cNvPr id="61659" name="Rectangle 21"/>
              <p:cNvSpPr>
                <a:spLocks noChangeArrowheads="1"/>
              </p:cNvSpPr>
              <p:nvPr/>
            </p:nvSpPr>
            <p:spPr bwMode="auto">
              <a:xfrm>
                <a:off x="1880" y="1907"/>
                <a:ext cx="319" cy="227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 dirty="0">
                    <a:solidFill>
                      <a:schemeClr val="tx1"/>
                    </a:solidFill>
                    <a:cs typeface="Times New Roman" pitchFamily="18" charset="0"/>
                  </a:rPr>
                  <a:t>0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660" name="Rectangle 22"/>
              <p:cNvSpPr>
                <a:spLocks noChangeArrowheads="1"/>
              </p:cNvSpPr>
              <p:nvPr/>
            </p:nvSpPr>
            <p:spPr bwMode="auto">
              <a:xfrm>
                <a:off x="1563" y="1907"/>
                <a:ext cx="317" cy="227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chemeClr val="tx1"/>
                    </a:solidFill>
                    <a:cs typeface="Times New Roman" pitchFamily="18" charset="0"/>
                  </a:rPr>
                  <a:t>0</a:t>
                </a:r>
                <a:endParaRPr lang="fr-FR" sz="16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1661" name="Rectangle 23"/>
              <p:cNvSpPr>
                <a:spLocks noChangeArrowheads="1"/>
              </p:cNvSpPr>
              <p:nvPr/>
            </p:nvSpPr>
            <p:spPr bwMode="auto">
              <a:xfrm>
                <a:off x="1246" y="1907"/>
                <a:ext cx="317" cy="227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chemeClr val="tx1"/>
                    </a:solidFill>
                    <a:cs typeface="Times New Roman" pitchFamily="18" charset="0"/>
                  </a:rPr>
                  <a:t>0</a:t>
                </a:r>
                <a:endParaRPr lang="fr-FR" sz="16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1662" name="Rectangle 24"/>
              <p:cNvSpPr>
                <a:spLocks noChangeArrowheads="1"/>
              </p:cNvSpPr>
              <p:nvPr/>
            </p:nvSpPr>
            <p:spPr bwMode="auto">
              <a:xfrm>
                <a:off x="929" y="1907"/>
                <a:ext cx="317" cy="227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b="1">
                    <a:solidFill>
                      <a:schemeClr val="tx1"/>
                    </a:solidFill>
                    <a:cs typeface="Times New Roman" pitchFamily="18" charset="0"/>
                  </a:rPr>
                  <a:t>0</a:t>
                </a:r>
                <a:endParaRPr lang="fr-FR" sz="16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1663" name="Line 25"/>
              <p:cNvSpPr>
                <a:spLocks noChangeShapeType="1"/>
              </p:cNvSpPr>
              <p:nvPr/>
            </p:nvSpPr>
            <p:spPr bwMode="auto">
              <a:xfrm>
                <a:off x="929" y="1907"/>
                <a:ext cx="1270" cy="0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664" name="Line 26"/>
              <p:cNvSpPr>
                <a:spLocks noChangeShapeType="1"/>
              </p:cNvSpPr>
              <p:nvPr/>
            </p:nvSpPr>
            <p:spPr bwMode="auto">
              <a:xfrm>
                <a:off x="929" y="2360"/>
                <a:ext cx="1270" cy="0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665" name="Line 27"/>
              <p:cNvSpPr>
                <a:spLocks noChangeShapeType="1"/>
              </p:cNvSpPr>
              <p:nvPr/>
            </p:nvSpPr>
            <p:spPr bwMode="auto">
              <a:xfrm>
                <a:off x="929" y="190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666" name="Line 28"/>
              <p:cNvSpPr>
                <a:spLocks noChangeShapeType="1"/>
              </p:cNvSpPr>
              <p:nvPr/>
            </p:nvSpPr>
            <p:spPr bwMode="auto">
              <a:xfrm>
                <a:off x="2199" y="190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667" name="Line 29"/>
              <p:cNvSpPr>
                <a:spLocks noChangeShapeType="1"/>
              </p:cNvSpPr>
              <p:nvPr/>
            </p:nvSpPr>
            <p:spPr bwMode="auto">
              <a:xfrm>
                <a:off x="929" y="2134"/>
                <a:ext cx="1270" cy="0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668" name="Line 30"/>
              <p:cNvSpPr>
                <a:spLocks noChangeShapeType="1"/>
              </p:cNvSpPr>
              <p:nvPr/>
            </p:nvSpPr>
            <p:spPr bwMode="auto">
              <a:xfrm>
                <a:off x="1246" y="190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669" name="Line 31"/>
              <p:cNvSpPr>
                <a:spLocks noChangeShapeType="1"/>
              </p:cNvSpPr>
              <p:nvPr/>
            </p:nvSpPr>
            <p:spPr bwMode="auto">
              <a:xfrm>
                <a:off x="1563" y="190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670" name="Line 32"/>
              <p:cNvSpPr>
                <a:spLocks noChangeShapeType="1"/>
              </p:cNvSpPr>
              <p:nvPr/>
            </p:nvSpPr>
            <p:spPr bwMode="auto">
              <a:xfrm>
                <a:off x="1880" y="190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649" name="Text Box 33"/>
            <p:cNvSpPr txBox="1">
              <a:spLocks noChangeAspect="1" noChangeArrowheads="1"/>
            </p:cNvSpPr>
            <p:nvPr/>
          </p:nvSpPr>
          <p:spPr bwMode="auto">
            <a:xfrm>
              <a:off x="665" y="2119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sp>
          <p:nvSpPr>
            <p:cNvPr id="61650" name="Text Box 34"/>
            <p:cNvSpPr txBox="1">
              <a:spLocks noChangeAspect="1" noChangeArrowheads="1"/>
            </p:cNvSpPr>
            <p:nvPr/>
          </p:nvSpPr>
          <p:spPr bwMode="auto">
            <a:xfrm>
              <a:off x="432" y="2296"/>
              <a:ext cx="224" cy="40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</a:t>
              </a:r>
            </a:p>
            <a:p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61651" name="Line 35"/>
            <p:cNvSpPr>
              <a:spLocks noChangeAspect="1" noChangeShapeType="1"/>
            </p:cNvSpPr>
            <p:nvPr/>
          </p:nvSpPr>
          <p:spPr bwMode="auto">
            <a:xfrm flipH="1" flipV="1">
              <a:off x="396" y="2084"/>
              <a:ext cx="186" cy="18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52" name="Text Box 36"/>
            <p:cNvSpPr txBox="1">
              <a:spLocks noChangeAspect="1" noChangeArrowheads="1"/>
            </p:cNvSpPr>
            <p:nvPr/>
          </p:nvSpPr>
          <p:spPr bwMode="auto">
            <a:xfrm>
              <a:off x="458" y="2032"/>
              <a:ext cx="507" cy="30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1653" name="Text Box 37"/>
            <p:cNvSpPr txBox="1">
              <a:spLocks noChangeAspect="1" noChangeArrowheads="1"/>
            </p:cNvSpPr>
            <p:nvPr/>
          </p:nvSpPr>
          <p:spPr bwMode="auto">
            <a:xfrm>
              <a:off x="388" y="2149"/>
              <a:ext cx="300" cy="45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dirty="0">
                  <a:solidFill>
                    <a:srgbClr val="0000FF"/>
                  </a:solidFill>
                </a:rPr>
                <a:t>c</a:t>
              </a:r>
              <a:endParaRPr lang="fr-FR" sz="1600" dirty="0"/>
            </a:p>
          </p:txBody>
        </p:sp>
        <p:sp>
          <p:nvSpPr>
            <p:cNvPr id="61654" name="Text Box 38"/>
            <p:cNvSpPr txBox="1">
              <a:spLocks noChangeAspect="1" noChangeArrowheads="1"/>
            </p:cNvSpPr>
            <p:nvPr/>
          </p:nvSpPr>
          <p:spPr bwMode="auto">
            <a:xfrm>
              <a:off x="407" y="2377"/>
              <a:ext cx="224" cy="40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sz="1400">
                <a:solidFill>
                  <a:schemeClr val="tx1"/>
                </a:solidFill>
              </a:endParaRPr>
            </a:p>
            <a:p>
              <a:r>
                <a:rPr lang="fr-FR" sz="140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107950" y="476250"/>
            <a:ext cx="2506663" cy="1290638"/>
            <a:chOff x="340" y="981"/>
            <a:chExt cx="1579" cy="813"/>
          </a:xfrm>
          <a:noFill/>
        </p:grpSpPr>
        <p:sp>
          <p:nvSpPr>
            <p:cNvPr id="61625" name="Text Box 40"/>
            <p:cNvSpPr txBox="1">
              <a:spLocks noChangeAspect="1" noChangeArrowheads="1"/>
            </p:cNvSpPr>
            <p:nvPr/>
          </p:nvSpPr>
          <p:spPr bwMode="auto">
            <a:xfrm>
              <a:off x="654" y="1068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sp>
          <p:nvSpPr>
            <p:cNvPr id="61626" name="Rectangle 41"/>
            <p:cNvSpPr>
              <a:spLocks noChangeArrowheads="1"/>
            </p:cNvSpPr>
            <p:nvPr/>
          </p:nvSpPr>
          <p:spPr bwMode="auto">
            <a:xfrm>
              <a:off x="1527" y="1454"/>
              <a:ext cx="319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1627" name="Rectangle 42"/>
            <p:cNvSpPr>
              <a:spLocks noChangeArrowheads="1"/>
            </p:cNvSpPr>
            <p:nvPr/>
          </p:nvSpPr>
          <p:spPr bwMode="auto">
            <a:xfrm>
              <a:off x="1210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1628" name="Rectangle 43"/>
            <p:cNvSpPr>
              <a:spLocks noChangeArrowheads="1"/>
            </p:cNvSpPr>
            <p:nvPr/>
          </p:nvSpPr>
          <p:spPr bwMode="auto">
            <a:xfrm>
              <a:off x="893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1629" name="Rectangle 44"/>
            <p:cNvSpPr>
              <a:spLocks noChangeArrowheads="1"/>
            </p:cNvSpPr>
            <p:nvPr/>
          </p:nvSpPr>
          <p:spPr bwMode="auto">
            <a:xfrm>
              <a:off x="576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1630" name="Rectangle 45"/>
            <p:cNvSpPr>
              <a:spLocks noChangeArrowheads="1"/>
            </p:cNvSpPr>
            <p:nvPr/>
          </p:nvSpPr>
          <p:spPr bwMode="auto">
            <a:xfrm>
              <a:off x="1527" y="1227"/>
              <a:ext cx="319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1631" name="Rectangle 46"/>
            <p:cNvSpPr>
              <a:spLocks noChangeArrowheads="1"/>
            </p:cNvSpPr>
            <p:nvPr/>
          </p:nvSpPr>
          <p:spPr bwMode="auto">
            <a:xfrm>
              <a:off x="1210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1632" name="Rectangle 47"/>
            <p:cNvSpPr>
              <a:spLocks noChangeArrowheads="1"/>
            </p:cNvSpPr>
            <p:nvPr/>
          </p:nvSpPr>
          <p:spPr bwMode="auto">
            <a:xfrm>
              <a:off x="893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1633" name="Rectangle 48"/>
            <p:cNvSpPr>
              <a:spLocks noChangeArrowheads="1"/>
            </p:cNvSpPr>
            <p:nvPr/>
          </p:nvSpPr>
          <p:spPr bwMode="auto">
            <a:xfrm>
              <a:off x="576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1634" name="Line 49"/>
            <p:cNvSpPr>
              <a:spLocks noChangeShapeType="1"/>
            </p:cNvSpPr>
            <p:nvPr/>
          </p:nvSpPr>
          <p:spPr bwMode="auto">
            <a:xfrm>
              <a:off x="576" y="1227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35" name="Line 50"/>
            <p:cNvSpPr>
              <a:spLocks noChangeShapeType="1"/>
            </p:cNvSpPr>
            <p:nvPr/>
          </p:nvSpPr>
          <p:spPr bwMode="auto">
            <a:xfrm>
              <a:off x="576" y="1680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36" name="Line 51"/>
            <p:cNvSpPr>
              <a:spLocks noChangeShapeType="1"/>
            </p:cNvSpPr>
            <p:nvPr/>
          </p:nvSpPr>
          <p:spPr bwMode="auto">
            <a:xfrm>
              <a:off x="1846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37" name="Line 52"/>
            <p:cNvSpPr>
              <a:spLocks noChangeShapeType="1"/>
            </p:cNvSpPr>
            <p:nvPr/>
          </p:nvSpPr>
          <p:spPr bwMode="auto">
            <a:xfrm>
              <a:off x="576" y="1454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38" name="Line 53"/>
            <p:cNvSpPr>
              <a:spLocks noChangeShapeType="1"/>
            </p:cNvSpPr>
            <p:nvPr/>
          </p:nvSpPr>
          <p:spPr bwMode="auto">
            <a:xfrm>
              <a:off x="893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39" name="Line 54"/>
            <p:cNvSpPr>
              <a:spLocks noChangeShapeType="1"/>
            </p:cNvSpPr>
            <p:nvPr/>
          </p:nvSpPr>
          <p:spPr bwMode="auto">
            <a:xfrm>
              <a:off x="1210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40" name="Line 55"/>
            <p:cNvSpPr>
              <a:spLocks noChangeShapeType="1"/>
            </p:cNvSpPr>
            <p:nvPr/>
          </p:nvSpPr>
          <p:spPr bwMode="auto">
            <a:xfrm>
              <a:off x="1527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41" name="Line 56"/>
            <p:cNvSpPr>
              <a:spLocks noChangeAspect="1" noChangeShapeType="1"/>
            </p:cNvSpPr>
            <p:nvPr/>
          </p:nvSpPr>
          <p:spPr bwMode="auto">
            <a:xfrm flipH="1" flipV="1">
              <a:off x="385" y="1033"/>
              <a:ext cx="186" cy="18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42" name="Text Box 57"/>
            <p:cNvSpPr txBox="1">
              <a:spLocks noChangeAspect="1" noChangeArrowheads="1"/>
            </p:cNvSpPr>
            <p:nvPr/>
          </p:nvSpPr>
          <p:spPr bwMode="auto">
            <a:xfrm>
              <a:off x="447" y="981"/>
              <a:ext cx="507" cy="30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1643" name="Text Box 58"/>
            <p:cNvSpPr txBox="1">
              <a:spLocks noChangeAspect="1" noChangeArrowheads="1"/>
            </p:cNvSpPr>
            <p:nvPr/>
          </p:nvSpPr>
          <p:spPr bwMode="auto">
            <a:xfrm>
              <a:off x="340" y="1098"/>
              <a:ext cx="300" cy="45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c</a:t>
              </a:r>
              <a:endParaRPr lang="fr-FR" sz="1600"/>
            </a:p>
          </p:txBody>
        </p:sp>
        <p:grpSp>
          <p:nvGrpSpPr>
            <p:cNvPr id="5" name="Group 59"/>
            <p:cNvGrpSpPr>
              <a:grpSpLocks/>
            </p:cNvGrpSpPr>
            <p:nvPr/>
          </p:nvGrpSpPr>
          <p:grpSpPr bwMode="auto">
            <a:xfrm>
              <a:off x="387" y="1227"/>
              <a:ext cx="232" cy="567"/>
              <a:chOff x="387" y="1227"/>
              <a:chExt cx="232" cy="567"/>
            </a:xfrm>
            <a:grpFill/>
          </p:grpSpPr>
          <p:sp>
            <p:nvSpPr>
              <p:cNvPr id="61645" name="Line 60"/>
              <p:cNvSpPr>
                <a:spLocks noChangeShapeType="1"/>
              </p:cNvSpPr>
              <p:nvPr/>
            </p:nvSpPr>
            <p:spPr bwMode="auto">
              <a:xfrm>
                <a:off x="576" y="122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646" name="Text Box 61"/>
              <p:cNvSpPr txBox="1">
                <a:spLocks noChangeAspect="1" noChangeArrowheads="1"/>
              </p:cNvSpPr>
              <p:nvPr/>
            </p:nvSpPr>
            <p:spPr bwMode="auto">
              <a:xfrm>
                <a:off x="395" y="1294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>
                    <a:solidFill>
                      <a:schemeClr val="tx1"/>
                    </a:solidFill>
                  </a:rPr>
                  <a:t>0</a:t>
                </a:r>
                <a:endParaRPr lang="ar-DZ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61647" name="Text Box 62"/>
              <p:cNvSpPr txBox="1">
                <a:spLocks noChangeAspect="1" noChangeArrowheads="1"/>
              </p:cNvSpPr>
              <p:nvPr/>
            </p:nvSpPr>
            <p:spPr bwMode="auto">
              <a:xfrm>
                <a:off x="387" y="1389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 sz="1400" dirty="0">
                  <a:solidFill>
                    <a:schemeClr val="tx1"/>
                  </a:solidFill>
                </a:endParaRPr>
              </a:p>
              <a:p>
                <a:r>
                  <a:rPr lang="fr-FR" sz="14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6" name="Group 63"/>
          <p:cNvGrpSpPr>
            <a:grpSpLocks/>
          </p:cNvGrpSpPr>
          <p:nvPr/>
        </p:nvGrpSpPr>
        <p:grpSpPr bwMode="auto">
          <a:xfrm>
            <a:off x="107950" y="3449638"/>
            <a:ext cx="2506663" cy="1282700"/>
            <a:chOff x="348" y="3211"/>
            <a:chExt cx="1579" cy="808"/>
          </a:xfrm>
          <a:noFill/>
        </p:grpSpPr>
        <p:sp>
          <p:nvSpPr>
            <p:cNvPr id="61601" name="Text Box 64"/>
            <p:cNvSpPr txBox="1">
              <a:spLocks noChangeAspect="1" noChangeArrowheads="1"/>
            </p:cNvSpPr>
            <p:nvPr/>
          </p:nvSpPr>
          <p:spPr bwMode="auto">
            <a:xfrm>
              <a:off x="662" y="3298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sp>
          <p:nvSpPr>
            <p:cNvPr id="61602" name="Rectangle 65"/>
            <p:cNvSpPr>
              <a:spLocks noChangeArrowheads="1"/>
            </p:cNvSpPr>
            <p:nvPr/>
          </p:nvSpPr>
          <p:spPr bwMode="auto">
            <a:xfrm>
              <a:off x="1535" y="3684"/>
              <a:ext cx="319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1603" name="Rectangle 66"/>
            <p:cNvSpPr>
              <a:spLocks noChangeArrowheads="1"/>
            </p:cNvSpPr>
            <p:nvPr/>
          </p:nvSpPr>
          <p:spPr bwMode="auto">
            <a:xfrm>
              <a:off x="1218" y="368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 dirty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1604" name="Rectangle 67"/>
            <p:cNvSpPr>
              <a:spLocks noChangeArrowheads="1"/>
            </p:cNvSpPr>
            <p:nvPr/>
          </p:nvSpPr>
          <p:spPr bwMode="auto">
            <a:xfrm>
              <a:off x="901" y="368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1605" name="Rectangle 68"/>
            <p:cNvSpPr>
              <a:spLocks noChangeArrowheads="1"/>
            </p:cNvSpPr>
            <p:nvPr/>
          </p:nvSpPr>
          <p:spPr bwMode="auto">
            <a:xfrm>
              <a:off x="584" y="368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1606" name="Rectangle 69"/>
            <p:cNvSpPr>
              <a:spLocks noChangeArrowheads="1"/>
            </p:cNvSpPr>
            <p:nvPr/>
          </p:nvSpPr>
          <p:spPr bwMode="auto">
            <a:xfrm>
              <a:off x="1535" y="3457"/>
              <a:ext cx="319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1607" name="Rectangle 70"/>
            <p:cNvSpPr>
              <a:spLocks noChangeArrowheads="1"/>
            </p:cNvSpPr>
            <p:nvPr/>
          </p:nvSpPr>
          <p:spPr bwMode="auto">
            <a:xfrm>
              <a:off x="1218" y="345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1608" name="Rectangle 71"/>
            <p:cNvSpPr>
              <a:spLocks noChangeArrowheads="1"/>
            </p:cNvSpPr>
            <p:nvPr/>
          </p:nvSpPr>
          <p:spPr bwMode="auto">
            <a:xfrm>
              <a:off x="901" y="345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1609" name="Rectangle 72"/>
            <p:cNvSpPr>
              <a:spLocks noChangeArrowheads="1"/>
            </p:cNvSpPr>
            <p:nvPr/>
          </p:nvSpPr>
          <p:spPr bwMode="auto">
            <a:xfrm>
              <a:off x="584" y="345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1610" name="Line 73"/>
            <p:cNvSpPr>
              <a:spLocks noChangeShapeType="1"/>
            </p:cNvSpPr>
            <p:nvPr/>
          </p:nvSpPr>
          <p:spPr bwMode="auto">
            <a:xfrm>
              <a:off x="584" y="3457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11" name="Line 74"/>
            <p:cNvSpPr>
              <a:spLocks noChangeShapeType="1"/>
            </p:cNvSpPr>
            <p:nvPr/>
          </p:nvSpPr>
          <p:spPr bwMode="auto">
            <a:xfrm>
              <a:off x="584" y="3910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12" name="Line 75"/>
            <p:cNvSpPr>
              <a:spLocks noChangeShapeType="1"/>
            </p:cNvSpPr>
            <p:nvPr/>
          </p:nvSpPr>
          <p:spPr bwMode="auto">
            <a:xfrm>
              <a:off x="584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13" name="Line 76"/>
            <p:cNvSpPr>
              <a:spLocks noChangeShapeType="1"/>
            </p:cNvSpPr>
            <p:nvPr/>
          </p:nvSpPr>
          <p:spPr bwMode="auto">
            <a:xfrm>
              <a:off x="1854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14" name="Line 77"/>
            <p:cNvSpPr>
              <a:spLocks noChangeShapeType="1"/>
            </p:cNvSpPr>
            <p:nvPr/>
          </p:nvSpPr>
          <p:spPr bwMode="auto">
            <a:xfrm>
              <a:off x="584" y="3684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15" name="Line 78"/>
            <p:cNvSpPr>
              <a:spLocks noChangeShapeType="1"/>
            </p:cNvSpPr>
            <p:nvPr/>
          </p:nvSpPr>
          <p:spPr bwMode="auto">
            <a:xfrm>
              <a:off x="901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16" name="Line 79"/>
            <p:cNvSpPr>
              <a:spLocks noChangeShapeType="1"/>
            </p:cNvSpPr>
            <p:nvPr/>
          </p:nvSpPr>
          <p:spPr bwMode="auto">
            <a:xfrm>
              <a:off x="1218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17" name="Line 80"/>
            <p:cNvSpPr>
              <a:spLocks noChangeShapeType="1"/>
            </p:cNvSpPr>
            <p:nvPr/>
          </p:nvSpPr>
          <p:spPr bwMode="auto">
            <a:xfrm>
              <a:off x="1535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18" name="Line 81"/>
            <p:cNvSpPr>
              <a:spLocks noChangeAspect="1" noChangeShapeType="1"/>
            </p:cNvSpPr>
            <p:nvPr/>
          </p:nvSpPr>
          <p:spPr bwMode="auto">
            <a:xfrm flipH="1" flipV="1">
              <a:off x="393" y="3263"/>
              <a:ext cx="186" cy="18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19" name="Text Box 82"/>
            <p:cNvSpPr txBox="1">
              <a:spLocks noChangeAspect="1" noChangeArrowheads="1"/>
            </p:cNvSpPr>
            <p:nvPr/>
          </p:nvSpPr>
          <p:spPr bwMode="auto">
            <a:xfrm>
              <a:off x="455" y="3211"/>
              <a:ext cx="507" cy="30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1620" name="Text Box 83"/>
            <p:cNvSpPr txBox="1">
              <a:spLocks noChangeAspect="1" noChangeArrowheads="1"/>
            </p:cNvSpPr>
            <p:nvPr/>
          </p:nvSpPr>
          <p:spPr bwMode="auto">
            <a:xfrm>
              <a:off x="348" y="3328"/>
              <a:ext cx="300" cy="45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c</a:t>
              </a:r>
              <a:endParaRPr lang="fr-FR" sz="1600"/>
            </a:p>
          </p:txBody>
        </p:sp>
        <p:grpSp>
          <p:nvGrpSpPr>
            <p:cNvPr id="7" name="Group 84"/>
            <p:cNvGrpSpPr>
              <a:grpSpLocks/>
            </p:cNvGrpSpPr>
            <p:nvPr/>
          </p:nvGrpSpPr>
          <p:grpSpPr bwMode="auto">
            <a:xfrm>
              <a:off x="395" y="3452"/>
              <a:ext cx="232" cy="567"/>
              <a:chOff x="387" y="1227"/>
              <a:chExt cx="232" cy="567"/>
            </a:xfrm>
            <a:grpFill/>
          </p:grpSpPr>
          <p:sp>
            <p:nvSpPr>
              <p:cNvPr id="61622" name="Line 85"/>
              <p:cNvSpPr>
                <a:spLocks noChangeShapeType="1"/>
              </p:cNvSpPr>
              <p:nvPr/>
            </p:nvSpPr>
            <p:spPr bwMode="auto">
              <a:xfrm>
                <a:off x="576" y="122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623" name="Text Box 86"/>
              <p:cNvSpPr txBox="1">
                <a:spLocks noChangeAspect="1" noChangeArrowheads="1"/>
              </p:cNvSpPr>
              <p:nvPr/>
            </p:nvSpPr>
            <p:spPr bwMode="auto">
              <a:xfrm>
                <a:off x="395" y="1294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>
                    <a:solidFill>
                      <a:schemeClr val="tx1"/>
                    </a:solidFill>
                  </a:rPr>
                  <a:t>0</a:t>
                </a:r>
                <a:endParaRPr lang="ar-DZ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61624" name="Text Box 87"/>
              <p:cNvSpPr txBox="1">
                <a:spLocks noChangeAspect="1" noChangeArrowheads="1"/>
              </p:cNvSpPr>
              <p:nvPr/>
            </p:nvSpPr>
            <p:spPr bwMode="auto">
              <a:xfrm>
                <a:off x="387" y="1389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 sz="1400" dirty="0">
                  <a:solidFill>
                    <a:schemeClr val="tx1"/>
                  </a:solidFill>
                </a:endParaRPr>
              </a:p>
              <a:p>
                <a:r>
                  <a:rPr lang="fr-FR" sz="14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8" name="Group 164"/>
          <p:cNvGrpSpPr>
            <a:grpSpLocks/>
          </p:cNvGrpSpPr>
          <p:nvPr/>
        </p:nvGrpSpPr>
        <p:grpSpPr bwMode="auto">
          <a:xfrm>
            <a:off x="2916238" y="1123950"/>
            <a:ext cx="3117850" cy="376238"/>
            <a:chOff x="1935" y="1129"/>
            <a:chExt cx="1964" cy="237"/>
          </a:xfrm>
          <a:noFill/>
        </p:grpSpPr>
        <p:sp>
          <p:nvSpPr>
            <p:cNvPr id="61597" name="Text Box 97"/>
            <p:cNvSpPr txBox="1">
              <a:spLocks noChangeArrowheads="1"/>
            </p:cNvSpPr>
            <p:nvPr/>
          </p:nvSpPr>
          <p:spPr bwMode="auto">
            <a:xfrm>
              <a:off x="1935" y="1135"/>
              <a:ext cx="165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chemeClr val="tx1"/>
                  </a:solidFill>
                </a:rPr>
                <a:t>(a</a:t>
              </a:r>
              <a:r>
                <a:rPr lang="fr-FR" dirty="0">
                  <a:solidFill>
                    <a:srgbClr val="0000FF"/>
                  </a:solidFill>
                </a:rPr>
                <a:t>b</a:t>
              </a:r>
              <a:r>
                <a:rPr lang="fr-FR" dirty="0"/>
                <a:t>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 a</a:t>
              </a:r>
              <a:r>
                <a:rPr lang="fr-FR" dirty="0">
                  <a:solidFill>
                    <a:srgbClr val="0000FF"/>
                  </a:solidFill>
                  <a:sym typeface="Symbol" pitchFamily="18" charset="2"/>
                </a:rPr>
                <a:t>b</a:t>
              </a:r>
              <a:r>
                <a:rPr lang="fr-FR" dirty="0">
                  <a:sym typeface="Symbol" pitchFamily="18" charset="2"/>
                </a:rPr>
                <a:t>  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et  c  c)</a:t>
              </a:r>
            </a:p>
          </p:txBody>
        </p:sp>
        <p:sp>
          <p:nvSpPr>
            <p:cNvPr id="61598" name="Line 98"/>
            <p:cNvSpPr>
              <a:spLocks noChangeShapeType="1"/>
            </p:cNvSpPr>
            <p:nvPr/>
          </p:nvSpPr>
          <p:spPr bwMode="auto">
            <a:xfrm>
              <a:off x="2052" y="1196"/>
              <a:ext cx="6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99" name="Line 101"/>
            <p:cNvSpPr>
              <a:spLocks noChangeShapeType="1"/>
            </p:cNvSpPr>
            <p:nvPr/>
          </p:nvSpPr>
          <p:spPr bwMode="auto">
            <a:xfrm>
              <a:off x="3154" y="1203"/>
              <a:ext cx="68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00" name="Text Box 102"/>
            <p:cNvSpPr txBox="1">
              <a:spLocks noChangeArrowheads="1"/>
            </p:cNvSpPr>
            <p:nvPr/>
          </p:nvSpPr>
          <p:spPr bwMode="auto">
            <a:xfrm>
              <a:off x="3310" y="1129"/>
              <a:ext cx="58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rgbClr val="FF3300"/>
                  </a:solidFill>
                  <a:sym typeface="Symbol" pitchFamily="18" charset="2"/>
                </a:rPr>
                <a:t></a:t>
              </a:r>
              <a:r>
                <a:rPr lang="fr-FR">
                  <a:sym typeface="Symbol" pitchFamily="18" charset="2"/>
                </a:rPr>
                <a:t> </a:t>
              </a:r>
              <a:r>
                <a:rPr lang="fr-FR">
                  <a:solidFill>
                    <a:srgbClr val="0000FF"/>
                  </a:solidFill>
                  <a:sym typeface="Symbol" pitchFamily="18" charset="2"/>
                </a:rPr>
                <a:t>b</a:t>
              </a:r>
              <a:endParaRPr lang="en-US">
                <a:solidFill>
                  <a:srgbClr val="0000FF"/>
                </a:solidFill>
                <a:sym typeface="Symbol" pitchFamily="18" charset="2"/>
              </a:endParaRPr>
            </a:p>
          </p:txBody>
        </p:sp>
      </p:grpSp>
      <p:sp>
        <p:nvSpPr>
          <p:cNvPr id="81002" name="Rectangle 106"/>
          <p:cNvSpPr>
            <a:spLocks noChangeArrowheads="1"/>
          </p:cNvSpPr>
          <p:nvPr/>
        </p:nvSpPr>
        <p:spPr bwMode="auto">
          <a:xfrm>
            <a:off x="5651500" y="1123950"/>
            <a:ext cx="12239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en-GB" b="1" dirty="0">
                <a:solidFill>
                  <a:srgbClr val="FF0000"/>
                </a:solidFill>
                <a:cs typeface="Times New Roman" pitchFamily="18" charset="0"/>
              </a:rPr>
              <a:t>S</a:t>
            </a:r>
            <a:r>
              <a:rPr lang="en-GB" b="1" dirty="0">
                <a:cs typeface="Times New Roman" pitchFamily="18" charset="0"/>
              </a:rPr>
              <a:t> 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= b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81004" name="AutoShape 108"/>
          <p:cNvSpPr>
            <a:spLocks noChangeArrowheads="1"/>
          </p:cNvSpPr>
          <p:nvPr/>
        </p:nvSpPr>
        <p:spPr bwMode="auto">
          <a:xfrm>
            <a:off x="2271713" y="822325"/>
            <a:ext cx="73025" cy="720725"/>
          </a:xfrm>
          <a:prstGeom prst="downArrow">
            <a:avLst>
              <a:gd name="adj1" fmla="val 50000"/>
              <a:gd name="adj2" fmla="val 246739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005" name="Text Box 109"/>
          <p:cNvSpPr txBox="1">
            <a:spLocks noChangeArrowheads="1"/>
          </p:cNvSpPr>
          <p:nvPr/>
        </p:nvSpPr>
        <p:spPr bwMode="auto">
          <a:xfrm>
            <a:off x="2459038" y="1195388"/>
            <a:ext cx="7191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FF3300"/>
                </a:solidFill>
              </a:rPr>
              <a:t>c</a:t>
            </a:r>
            <a:endParaRPr lang="en-US" sz="1600">
              <a:solidFill>
                <a:srgbClr val="FF3300"/>
              </a:solidFill>
            </a:endParaRPr>
          </a:p>
        </p:txBody>
      </p:sp>
      <p:grpSp>
        <p:nvGrpSpPr>
          <p:cNvPr id="9" name="Group 110"/>
          <p:cNvGrpSpPr>
            <a:grpSpLocks/>
          </p:cNvGrpSpPr>
          <p:nvPr/>
        </p:nvGrpSpPr>
        <p:grpSpPr bwMode="auto">
          <a:xfrm>
            <a:off x="2078038" y="1568450"/>
            <a:ext cx="719137" cy="336550"/>
            <a:chOff x="1584" y="1171"/>
            <a:chExt cx="453" cy="212"/>
          </a:xfrm>
        </p:grpSpPr>
        <p:sp>
          <p:nvSpPr>
            <p:cNvPr id="61595" name="Text Box 111"/>
            <p:cNvSpPr txBox="1">
              <a:spLocks noChangeArrowheads="1"/>
            </p:cNvSpPr>
            <p:nvPr/>
          </p:nvSpPr>
          <p:spPr bwMode="auto">
            <a:xfrm>
              <a:off x="1584" y="1171"/>
              <a:ext cx="45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0000FF"/>
                  </a:solidFill>
                </a:rPr>
                <a:t>ab</a:t>
              </a:r>
              <a:endParaRPr lang="en-US" sz="1600" dirty="0">
                <a:solidFill>
                  <a:srgbClr val="0000FF"/>
                </a:solidFill>
              </a:endParaRPr>
            </a:p>
          </p:txBody>
        </p:sp>
        <p:sp>
          <p:nvSpPr>
            <p:cNvPr id="61596" name="Line 112"/>
            <p:cNvSpPr>
              <a:spLocks noChangeShapeType="1"/>
            </p:cNvSpPr>
            <p:nvPr/>
          </p:nvSpPr>
          <p:spPr bwMode="auto">
            <a:xfrm>
              <a:off x="1633" y="1218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61593" name="Text Box 114"/>
          <p:cNvSpPr txBox="1">
            <a:spLocks noChangeArrowheads="1"/>
          </p:cNvSpPr>
          <p:nvPr/>
        </p:nvSpPr>
        <p:spPr bwMode="auto">
          <a:xfrm>
            <a:off x="1600200" y="1570038"/>
            <a:ext cx="47147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000FF"/>
                </a:solidFill>
              </a:rPr>
              <a:t>ab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81012" name="AutoShape 116"/>
          <p:cNvSpPr>
            <a:spLocks noChangeArrowheads="1"/>
          </p:cNvSpPr>
          <p:nvPr/>
        </p:nvSpPr>
        <p:spPr bwMode="auto">
          <a:xfrm>
            <a:off x="468313" y="979488"/>
            <a:ext cx="2016125" cy="73025"/>
          </a:xfrm>
          <a:prstGeom prst="rightArrow">
            <a:avLst>
              <a:gd name="adj1" fmla="val 50000"/>
              <a:gd name="adj2" fmla="val 69021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17"/>
          <p:cNvGrpSpPr>
            <a:grpSpLocks/>
          </p:cNvGrpSpPr>
          <p:nvPr/>
        </p:nvGrpSpPr>
        <p:grpSpPr bwMode="auto">
          <a:xfrm>
            <a:off x="2471738" y="869950"/>
            <a:ext cx="503237" cy="336550"/>
            <a:chOff x="1747" y="1489"/>
            <a:chExt cx="317" cy="212"/>
          </a:xfrm>
          <a:noFill/>
        </p:grpSpPr>
        <p:sp>
          <p:nvSpPr>
            <p:cNvPr id="61591" name="Text Box 118"/>
            <p:cNvSpPr txBox="1">
              <a:spLocks noChangeArrowheads="1"/>
            </p:cNvSpPr>
            <p:nvPr/>
          </p:nvSpPr>
          <p:spPr bwMode="auto">
            <a:xfrm>
              <a:off x="1747" y="1489"/>
              <a:ext cx="317" cy="21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FF3300"/>
                  </a:solidFill>
                </a:rPr>
                <a:t>c</a:t>
              </a:r>
              <a:endParaRPr lang="en-US" sz="1600">
                <a:solidFill>
                  <a:srgbClr val="FF3300"/>
                </a:solidFill>
              </a:endParaRPr>
            </a:p>
          </p:txBody>
        </p:sp>
        <p:sp>
          <p:nvSpPr>
            <p:cNvPr id="61592" name="Line 119"/>
            <p:cNvSpPr>
              <a:spLocks noChangeShapeType="1"/>
            </p:cNvSpPr>
            <p:nvPr/>
          </p:nvSpPr>
          <p:spPr bwMode="auto">
            <a:xfrm>
              <a:off x="1807" y="1533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155"/>
          <p:cNvGrpSpPr>
            <a:grpSpLocks/>
          </p:cNvGrpSpPr>
          <p:nvPr/>
        </p:nvGrpSpPr>
        <p:grpSpPr bwMode="auto">
          <a:xfrm>
            <a:off x="2074863" y="3889375"/>
            <a:ext cx="658812" cy="636588"/>
            <a:chOff x="1307" y="3723"/>
            <a:chExt cx="415" cy="166"/>
          </a:xfrm>
        </p:grpSpPr>
        <p:sp>
          <p:nvSpPr>
            <p:cNvPr id="61588" name="AutoShape 156"/>
            <p:cNvSpPr>
              <a:spLocks/>
            </p:cNvSpPr>
            <p:nvPr/>
          </p:nvSpPr>
          <p:spPr bwMode="auto">
            <a:xfrm>
              <a:off x="1307" y="3723"/>
              <a:ext cx="306" cy="165"/>
            </a:xfrm>
            <a:prstGeom prst="leftBracket">
              <a:avLst>
                <a:gd name="adj" fmla="val 14236"/>
              </a:avLst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589" name="Line 157"/>
            <p:cNvSpPr>
              <a:spLocks noChangeShapeType="1"/>
            </p:cNvSpPr>
            <p:nvPr/>
          </p:nvSpPr>
          <p:spPr bwMode="auto">
            <a:xfrm rot="-180000">
              <a:off x="1586" y="3726"/>
              <a:ext cx="136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90" name="Line 158"/>
            <p:cNvSpPr>
              <a:spLocks noChangeShapeType="1"/>
            </p:cNvSpPr>
            <p:nvPr/>
          </p:nvSpPr>
          <p:spPr bwMode="auto">
            <a:xfrm rot="240000">
              <a:off x="1575" y="3889"/>
              <a:ext cx="136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59"/>
          <p:cNvGrpSpPr>
            <a:grpSpLocks/>
          </p:cNvGrpSpPr>
          <p:nvPr/>
        </p:nvGrpSpPr>
        <p:grpSpPr bwMode="auto">
          <a:xfrm>
            <a:off x="230188" y="3889375"/>
            <a:ext cx="623887" cy="657225"/>
            <a:chOff x="145" y="3732"/>
            <a:chExt cx="393" cy="170"/>
          </a:xfrm>
        </p:grpSpPr>
        <p:sp>
          <p:nvSpPr>
            <p:cNvPr id="61585" name="AutoShape 160"/>
            <p:cNvSpPr>
              <a:spLocks/>
            </p:cNvSpPr>
            <p:nvPr/>
          </p:nvSpPr>
          <p:spPr bwMode="auto">
            <a:xfrm rot="10800000">
              <a:off x="255" y="3732"/>
              <a:ext cx="283" cy="165"/>
            </a:xfrm>
            <a:prstGeom prst="leftBracket">
              <a:avLst>
                <a:gd name="adj" fmla="val 14236"/>
              </a:avLst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586" name="Line 161"/>
            <p:cNvSpPr>
              <a:spLocks noChangeShapeType="1"/>
            </p:cNvSpPr>
            <p:nvPr/>
          </p:nvSpPr>
          <p:spPr bwMode="auto">
            <a:xfrm rot="-180000">
              <a:off x="150" y="3902"/>
              <a:ext cx="136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87" name="Line 162"/>
            <p:cNvSpPr>
              <a:spLocks noChangeShapeType="1"/>
            </p:cNvSpPr>
            <p:nvPr/>
          </p:nvSpPr>
          <p:spPr bwMode="auto">
            <a:xfrm rot="240000">
              <a:off x="145" y="3734"/>
              <a:ext cx="136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1059" name="Text Box 163"/>
          <p:cNvSpPr txBox="1">
            <a:spLocks noChangeArrowheads="1"/>
          </p:cNvSpPr>
          <p:nvPr/>
        </p:nvSpPr>
        <p:spPr bwMode="auto">
          <a:xfrm>
            <a:off x="250825" y="6165850"/>
            <a:ext cx="8569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u="sng" dirty="0">
                <a:solidFill>
                  <a:schemeClr val="tx1"/>
                </a:solidFill>
                <a:cs typeface="Arabic Transparent" pitchFamily="2" charset="-78"/>
              </a:rPr>
              <a:t>ملاحظة1: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D60093"/>
                </a:solidFill>
                <a:cs typeface="Arabic Transparent" pitchFamily="2" charset="-78"/>
              </a:rPr>
              <a:t>في التجميع الثالث يمكن طي جدول </a:t>
            </a:r>
            <a:r>
              <a:rPr lang="ar-DZ" sz="1600" b="1" dirty="0" err="1">
                <a:solidFill>
                  <a:srgbClr val="D60093"/>
                </a:solidFill>
                <a:cs typeface="Arabic Transparent" pitchFamily="2" charset="-78"/>
              </a:rPr>
              <a:t>كارنو</a:t>
            </a:r>
            <a:r>
              <a:rPr lang="ar-DZ" sz="1600" b="1" dirty="0">
                <a:solidFill>
                  <a:srgbClr val="D60093"/>
                </a:solidFill>
                <a:cs typeface="Arabic Transparent" pitchFamily="2" charset="-78"/>
              </a:rPr>
              <a:t> كطي الورقة وبالتالي يلتقي الطرفان فيشكلان تجمع </a:t>
            </a:r>
            <a:r>
              <a:rPr lang="ar-DZ" sz="1600" b="1" dirty="0" err="1">
                <a:solidFill>
                  <a:srgbClr val="D60093"/>
                </a:solidFill>
                <a:cs typeface="Arabic Transparent" pitchFamily="2" charset="-78"/>
              </a:rPr>
              <a:t>لمتغرات</a:t>
            </a:r>
            <a:r>
              <a:rPr lang="ar-DZ" sz="1600" b="1" dirty="0">
                <a:solidFill>
                  <a:srgbClr val="D60093"/>
                </a:solidFill>
                <a:cs typeface="Arabic Transparent" pitchFamily="2" charset="-78"/>
              </a:rPr>
              <a:t>.</a:t>
            </a:r>
            <a:endParaRPr lang="fr-FR" sz="1600" b="1" dirty="0">
              <a:solidFill>
                <a:srgbClr val="D60093"/>
              </a:solidFill>
              <a:cs typeface="Arabic Transparent" pitchFamily="2" charset="-78"/>
            </a:endParaRPr>
          </a:p>
        </p:txBody>
      </p:sp>
      <p:sp>
        <p:nvSpPr>
          <p:cNvPr id="81067" name="AutoShape 171"/>
          <p:cNvSpPr>
            <a:spLocks noChangeArrowheads="1"/>
          </p:cNvSpPr>
          <p:nvPr/>
        </p:nvSpPr>
        <p:spPr bwMode="auto">
          <a:xfrm>
            <a:off x="811213" y="2019300"/>
            <a:ext cx="71437" cy="1187450"/>
          </a:xfrm>
          <a:prstGeom prst="downArrow">
            <a:avLst>
              <a:gd name="adj1" fmla="val 50000"/>
              <a:gd name="adj2" fmla="val 415558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4" name="Group 181"/>
          <p:cNvGrpSpPr>
            <a:grpSpLocks/>
          </p:cNvGrpSpPr>
          <p:nvPr/>
        </p:nvGrpSpPr>
        <p:grpSpPr bwMode="auto">
          <a:xfrm>
            <a:off x="2052638" y="3143250"/>
            <a:ext cx="719137" cy="336550"/>
            <a:chOff x="1584" y="1171"/>
            <a:chExt cx="453" cy="212"/>
          </a:xfrm>
          <a:noFill/>
        </p:grpSpPr>
        <p:sp>
          <p:nvSpPr>
            <p:cNvPr id="61583" name="Text Box 182"/>
            <p:cNvSpPr txBox="1">
              <a:spLocks noChangeArrowheads="1"/>
            </p:cNvSpPr>
            <p:nvPr/>
          </p:nvSpPr>
          <p:spPr bwMode="auto">
            <a:xfrm>
              <a:off x="1584" y="1171"/>
              <a:ext cx="453" cy="21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chemeClr val="tx1"/>
                  </a:solidFill>
                </a:rPr>
                <a:t>ab</a:t>
              </a:r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61584" name="Line 183"/>
            <p:cNvSpPr>
              <a:spLocks noChangeShapeType="1"/>
            </p:cNvSpPr>
            <p:nvPr/>
          </p:nvSpPr>
          <p:spPr bwMode="auto">
            <a:xfrm>
              <a:off x="1633" y="1218"/>
              <a:ext cx="68" cy="0"/>
            </a:xfrm>
            <a:prstGeom prst="lin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190"/>
          <p:cNvGrpSpPr>
            <a:grpSpLocks/>
          </p:cNvGrpSpPr>
          <p:nvPr/>
        </p:nvGrpSpPr>
        <p:grpSpPr bwMode="auto">
          <a:xfrm>
            <a:off x="539750" y="3143250"/>
            <a:ext cx="531813" cy="336550"/>
            <a:chOff x="295" y="2704"/>
            <a:chExt cx="335" cy="212"/>
          </a:xfrm>
          <a:noFill/>
        </p:grpSpPr>
        <p:grpSp>
          <p:nvGrpSpPr>
            <p:cNvPr id="16" name="Group 172"/>
            <p:cNvGrpSpPr>
              <a:grpSpLocks/>
            </p:cNvGrpSpPr>
            <p:nvPr/>
          </p:nvGrpSpPr>
          <p:grpSpPr bwMode="auto">
            <a:xfrm>
              <a:off x="295" y="2704"/>
              <a:ext cx="335" cy="212"/>
              <a:chOff x="1584" y="1171"/>
              <a:chExt cx="335" cy="212"/>
            </a:xfrm>
            <a:grpFill/>
          </p:grpSpPr>
          <p:sp>
            <p:nvSpPr>
              <p:cNvPr id="61581" name="Text Box 173"/>
              <p:cNvSpPr txBox="1">
                <a:spLocks noChangeArrowheads="1"/>
              </p:cNvSpPr>
              <p:nvPr/>
            </p:nvSpPr>
            <p:spPr bwMode="auto">
              <a:xfrm>
                <a:off x="1584" y="1171"/>
                <a:ext cx="335" cy="212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>
                    <a:solidFill>
                      <a:schemeClr val="tx1"/>
                    </a:solidFill>
                  </a:rPr>
                  <a:t>ab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582" name="Line 174"/>
              <p:cNvSpPr>
                <a:spLocks noChangeShapeType="1"/>
              </p:cNvSpPr>
              <p:nvPr/>
            </p:nvSpPr>
            <p:spPr bwMode="auto">
              <a:xfrm>
                <a:off x="1633" y="1218"/>
                <a:ext cx="68" cy="0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579" name="Line 184"/>
            <p:cNvSpPr>
              <a:spLocks noChangeShapeType="1"/>
            </p:cNvSpPr>
            <p:nvPr/>
          </p:nvSpPr>
          <p:spPr bwMode="auto">
            <a:xfrm>
              <a:off x="332" y="2742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1580" name="Line 185"/>
            <p:cNvSpPr>
              <a:spLocks noChangeShapeType="1"/>
            </p:cNvSpPr>
            <p:nvPr/>
          </p:nvSpPr>
          <p:spPr bwMode="auto">
            <a:xfrm>
              <a:off x="431" y="2736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88"/>
          <p:cNvGrpSpPr>
            <a:grpSpLocks/>
          </p:cNvGrpSpPr>
          <p:nvPr/>
        </p:nvGrpSpPr>
        <p:grpSpPr bwMode="auto">
          <a:xfrm>
            <a:off x="1042988" y="3141663"/>
            <a:ext cx="719137" cy="336550"/>
            <a:chOff x="657" y="2795"/>
            <a:chExt cx="453" cy="212"/>
          </a:xfrm>
          <a:noFill/>
        </p:grpSpPr>
        <p:grpSp>
          <p:nvGrpSpPr>
            <p:cNvPr id="18" name="Group 175"/>
            <p:cNvGrpSpPr>
              <a:grpSpLocks/>
            </p:cNvGrpSpPr>
            <p:nvPr/>
          </p:nvGrpSpPr>
          <p:grpSpPr bwMode="auto">
            <a:xfrm>
              <a:off x="657" y="2795"/>
              <a:ext cx="453" cy="212"/>
              <a:chOff x="1584" y="1171"/>
              <a:chExt cx="453" cy="212"/>
            </a:xfrm>
            <a:grpFill/>
          </p:grpSpPr>
          <p:sp>
            <p:nvSpPr>
              <p:cNvPr id="61576" name="Text Box 176"/>
              <p:cNvSpPr txBox="1">
                <a:spLocks noChangeArrowheads="1"/>
              </p:cNvSpPr>
              <p:nvPr/>
            </p:nvSpPr>
            <p:spPr bwMode="auto">
              <a:xfrm>
                <a:off x="1584" y="1171"/>
                <a:ext cx="453" cy="212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>
                    <a:solidFill>
                      <a:schemeClr val="tx1"/>
                    </a:solidFill>
                  </a:rPr>
                  <a:t>ab</a:t>
                </a:r>
                <a:endParaRPr 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61577" name="Line 177"/>
              <p:cNvSpPr>
                <a:spLocks noChangeShapeType="1"/>
              </p:cNvSpPr>
              <p:nvPr/>
            </p:nvSpPr>
            <p:spPr bwMode="auto">
              <a:xfrm>
                <a:off x="1633" y="1218"/>
                <a:ext cx="68" cy="0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575" name="Line 186"/>
            <p:cNvSpPr>
              <a:spLocks noChangeShapeType="1"/>
            </p:cNvSpPr>
            <p:nvPr/>
          </p:nvSpPr>
          <p:spPr bwMode="auto">
            <a:xfrm>
              <a:off x="777" y="2832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9" name="Group 189"/>
          <p:cNvGrpSpPr>
            <a:grpSpLocks/>
          </p:cNvGrpSpPr>
          <p:nvPr/>
        </p:nvGrpSpPr>
        <p:grpSpPr bwMode="auto">
          <a:xfrm>
            <a:off x="1562100" y="3143250"/>
            <a:ext cx="719138" cy="336550"/>
            <a:chOff x="1066" y="2795"/>
            <a:chExt cx="453" cy="212"/>
          </a:xfrm>
          <a:noFill/>
        </p:grpSpPr>
        <p:grpSp>
          <p:nvGrpSpPr>
            <p:cNvPr id="20" name="Group 178"/>
            <p:cNvGrpSpPr>
              <a:grpSpLocks/>
            </p:cNvGrpSpPr>
            <p:nvPr/>
          </p:nvGrpSpPr>
          <p:grpSpPr bwMode="auto">
            <a:xfrm>
              <a:off x="1066" y="2795"/>
              <a:ext cx="453" cy="212"/>
              <a:chOff x="1584" y="1171"/>
              <a:chExt cx="453" cy="212"/>
            </a:xfrm>
            <a:grpFill/>
          </p:grpSpPr>
          <p:sp>
            <p:nvSpPr>
              <p:cNvPr id="61572" name="Text Box 179"/>
              <p:cNvSpPr txBox="1">
                <a:spLocks noChangeArrowheads="1"/>
              </p:cNvSpPr>
              <p:nvPr/>
            </p:nvSpPr>
            <p:spPr bwMode="auto">
              <a:xfrm>
                <a:off x="1584" y="1171"/>
                <a:ext cx="453" cy="212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>
                    <a:solidFill>
                      <a:schemeClr val="tx1"/>
                    </a:solidFill>
                  </a:rPr>
                  <a:t>ab</a:t>
                </a:r>
                <a:endParaRPr lang="en-US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61573" name="Line 180"/>
              <p:cNvSpPr>
                <a:spLocks noChangeShapeType="1"/>
              </p:cNvSpPr>
              <p:nvPr/>
            </p:nvSpPr>
            <p:spPr bwMode="auto">
              <a:xfrm>
                <a:off x="1633" y="1218"/>
                <a:ext cx="68" cy="0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571" name="Line 187"/>
            <p:cNvSpPr>
              <a:spLocks noChangeShapeType="1"/>
            </p:cNvSpPr>
            <p:nvPr/>
          </p:nvSpPr>
          <p:spPr bwMode="auto">
            <a:xfrm>
              <a:off x="1128" y="2840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1" name="Group 192"/>
          <p:cNvGrpSpPr>
            <a:grpSpLocks/>
          </p:cNvGrpSpPr>
          <p:nvPr/>
        </p:nvGrpSpPr>
        <p:grpSpPr bwMode="auto">
          <a:xfrm>
            <a:off x="4357688" y="2351088"/>
            <a:ext cx="719137" cy="336550"/>
            <a:chOff x="1584" y="1171"/>
            <a:chExt cx="453" cy="212"/>
          </a:xfrm>
          <a:noFill/>
        </p:grpSpPr>
        <p:sp>
          <p:nvSpPr>
            <p:cNvPr id="61568" name="Text Box 193"/>
            <p:cNvSpPr txBox="1">
              <a:spLocks noChangeArrowheads="1"/>
            </p:cNvSpPr>
            <p:nvPr/>
          </p:nvSpPr>
          <p:spPr bwMode="auto">
            <a:xfrm>
              <a:off x="1584" y="1171"/>
              <a:ext cx="453" cy="21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chemeClr val="tx1"/>
                  </a:solidFill>
                </a:rPr>
                <a:t>ab</a:t>
              </a:r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61569" name="Line 194"/>
            <p:cNvSpPr>
              <a:spLocks noChangeShapeType="1"/>
            </p:cNvSpPr>
            <p:nvPr/>
          </p:nvSpPr>
          <p:spPr bwMode="auto">
            <a:xfrm>
              <a:off x="1633" y="1218"/>
              <a:ext cx="68" cy="0"/>
            </a:xfrm>
            <a:prstGeom prst="lin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" name="Group 195"/>
          <p:cNvGrpSpPr>
            <a:grpSpLocks/>
          </p:cNvGrpSpPr>
          <p:nvPr/>
        </p:nvGrpSpPr>
        <p:grpSpPr bwMode="auto">
          <a:xfrm>
            <a:off x="2844800" y="2351088"/>
            <a:ext cx="719138" cy="336550"/>
            <a:chOff x="295" y="2704"/>
            <a:chExt cx="453" cy="212"/>
          </a:xfrm>
          <a:noFill/>
        </p:grpSpPr>
        <p:grpSp>
          <p:nvGrpSpPr>
            <p:cNvPr id="23" name="Group 196"/>
            <p:cNvGrpSpPr>
              <a:grpSpLocks/>
            </p:cNvGrpSpPr>
            <p:nvPr/>
          </p:nvGrpSpPr>
          <p:grpSpPr bwMode="auto">
            <a:xfrm>
              <a:off x="295" y="2704"/>
              <a:ext cx="453" cy="212"/>
              <a:chOff x="1584" y="1171"/>
              <a:chExt cx="453" cy="212"/>
            </a:xfrm>
            <a:grpFill/>
          </p:grpSpPr>
          <p:sp>
            <p:nvSpPr>
              <p:cNvPr id="61566" name="Text Box 197"/>
              <p:cNvSpPr txBox="1">
                <a:spLocks noChangeArrowheads="1"/>
              </p:cNvSpPr>
              <p:nvPr/>
            </p:nvSpPr>
            <p:spPr bwMode="auto">
              <a:xfrm>
                <a:off x="1584" y="1171"/>
                <a:ext cx="453" cy="212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>
                    <a:solidFill>
                      <a:schemeClr val="tx1"/>
                    </a:solidFill>
                  </a:rPr>
                  <a:t>ab</a:t>
                </a:r>
                <a:r>
                  <a:rPr lang="fr-FR" sz="1600">
                    <a:solidFill>
                      <a:schemeClr val="tx1"/>
                    </a:solidFill>
                    <a:sym typeface="Symbol" pitchFamily="18" charset="2"/>
                  </a:rPr>
                  <a:t></a:t>
                </a:r>
              </a:p>
            </p:txBody>
          </p:sp>
          <p:sp>
            <p:nvSpPr>
              <p:cNvPr id="61567" name="Line 198"/>
              <p:cNvSpPr>
                <a:spLocks noChangeShapeType="1"/>
              </p:cNvSpPr>
              <p:nvPr/>
            </p:nvSpPr>
            <p:spPr bwMode="auto">
              <a:xfrm>
                <a:off x="1633" y="1218"/>
                <a:ext cx="68" cy="0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564" name="Line 199"/>
            <p:cNvSpPr>
              <a:spLocks noChangeShapeType="1"/>
            </p:cNvSpPr>
            <p:nvPr/>
          </p:nvSpPr>
          <p:spPr bwMode="auto">
            <a:xfrm>
              <a:off x="332" y="2742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1565" name="Line 200"/>
            <p:cNvSpPr>
              <a:spLocks noChangeShapeType="1"/>
            </p:cNvSpPr>
            <p:nvPr/>
          </p:nvSpPr>
          <p:spPr bwMode="auto">
            <a:xfrm>
              <a:off x="420" y="2736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4" name="Group 201"/>
          <p:cNvGrpSpPr>
            <a:grpSpLocks/>
          </p:cNvGrpSpPr>
          <p:nvPr/>
        </p:nvGrpSpPr>
        <p:grpSpPr bwMode="auto">
          <a:xfrm>
            <a:off x="3348038" y="2349500"/>
            <a:ext cx="719137" cy="336550"/>
            <a:chOff x="657" y="2795"/>
            <a:chExt cx="453" cy="212"/>
          </a:xfrm>
          <a:noFill/>
        </p:grpSpPr>
        <p:grpSp>
          <p:nvGrpSpPr>
            <p:cNvPr id="25" name="Group 202"/>
            <p:cNvGrpSpPr>
              <a:grpSpLocks/>
            </p:cNvGrpSpPr>
            <p:nvPr/>
          </p:nvGrpSpPr>
          <p:grpSpPr bwMode="auto">
            <a:xfrm>
              <a:off x="657" y="2795"/>
              <a:ext cx="453" cy="212"/>
              <a:chOff x="1584" y="1171"/>
              <a:chExt cx="453" cy="212"/>
            </a:xfrm>
            <a:grpFill/>
          </p:grpSpPr>
          <p:sp>
            <p:nvSpPr>
              <p:cNvPr id="61561" name="Text Box 203"/>
              <p:cNvSpPr txBox="1">
                <a:spLocks noChangeArrowheads="1"/>
              </p:cNvSpPr>
              <p:nvPr/>
            </p:nvSpPr>
            <p:spPr bwMode="auto">
              <a:xfrm>
                <a:off x="1584" y="1171"/>
                <a:ext cx="453" cy="212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>
                    <a:solidFill>
                      <a:schemeClr val="tx1"/>
                    </a:solidFill>
                  </a:rPr>
                  <a:t>ab</a:t>
                </a:r>
                <a:r>
                  <a:rPr lang="fr-FR" sz="1600">
                    <a:solidFill>
                      <a:schemeClr val="tx1"/>
                    </a:solidFill>
                    <a:sym typeface="Symbol" pitchFamily="18" charset="2"/>
                  </a:rPr>
                  <a:t></a:t>
                </a:r>
              </a:p>
            </p:txBody>
          </p:sp>
          <p:sp>
            <p:nvSpPr>
              <p:cNvPr id="61562" name="Line 204"/>
              <p:cNvSpPr>
                <a:spLocks noChangeShapeType="1"/>
              </p:cNvSpPr>
              <p:nvPr/>
            </p:nvSpPr>
            <p:spPr bwMode="auto">
              <a:xfrm>
                <a:off x="1633" y="1218"/>
                <a:ext cx="68" cy="0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560" name="Line 205"/>
            <p:cNvSpPr>
              <a:spLocks noChangeShapeType="1"/>
            </p:cNvSpPr>
            <p:nvPr/>
          </p:nvSpPr>
          <p:spPr bwMode="auto">
            <a:xfrm>
              <a:off x="777" y="2832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6" name="Group 206"/>
          <p:cNvGrpSpPr>
            <a:grpSpLocks/>
          </p:cNvGrpSpPr>
          <p:nvPr/>
        </p:nvGrpSpPr>
        <p:grpSpPr bwMode="auto">
          <a:xfrm>
            <a:off x="3867150" y="2351088"/>
            <a:ext cx="719138" cy="336550"/>
            <a:chOff x="1066" y="2795"/>
            <a:chExt cx="453" cy="212"/>
          </a:xfrm>
          <a:noFill/>
        </p:grpSpPr>
        <p:grpSp>
          <p:nvGrpSpPr>
            <p:cNvPr id="27" name="Group 207"/>
            <p:cNvGrpSpPr>
              <a:grpSpLocks/>
            </p:cNvGrpSpPr>
            <p:nvPr/>
          </p:nvGrpSpPr>
          <p:grpSpPr bwMode="auto">
            <a:xfrm>
              <a:off x="1066" y="2795"/>
              <a:ext cx="453" cy="212"/>
              <a:chOff x="1584" y="1171"/>
              <a:chExt cx="453" cy="212"/>
            </a:xfrm>
            <a:grpFill/>
          </p:grpSpPr>
          <p:sp>
            <p:nvSpPr>
              <p:cNvPr id="61557" name="Text Box 208"/>
              <p:cNvSpPr txBox="1">
                <a:spLocks noChangeArrowheads="1"/>
              </p:cNvSpPr>
              <p:nvPr/>
            </p:nvSpPr>
            <p:spPr bwMode="auto">
              <a:xfrm>
                <a:off x="1584" y="1171"/>
                <a:ext cx="453" cy="212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>
                    <a:solidFill>
                      <a:schemeClr val="tx1"/>
                    </a:solidFill>
                  </a:rPr>
                  <a:t>ab</a:t>
                </a:r>
                <a:r>
                  <a:rPr lang="fr-FR" sz="1600" dirty="0">
                    <a:solidFill>
                      <a:schemeClr val="tx1"/>
                    </a:solidFill>
                    <a:sym typeface="Symbol" pitchFamily="18" charset="2"/>
                  </a:rPr>
                  <a:t></a:t>
                </a:r>
              </a:p>
            </p:txBody>
          </p:sp>
          <p:sp>
            <p:nvSpPr>
              <p:cNvPr id="61558" name="Line 209"/>
              <p:cNvSpPr>
                <a:spLocks noChangeShapeType="1"/>
              </p:cNvSpPr>
              <p:nvPr/>
            </p:nvSpPr>
            <p:spPr bwMode="auto">
              <a:xfrm>
                <a:off x="1633" y="1218"/>
                <a:ext cx="68" cy="0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556" name="Line 210"/>
            <p:cNvSpPr>
              <a:spLocks noChangeShapeType="1"/>
            </p:cNvSpPr>
            <p:nvPr/>
          </p:nvSpPr>
          <p:spPr bwMode="auto">
            <a:xfrm>
              <a:off x="1124" y="2840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1107" name="Text Box 211"/>
          <p:cNvSpPr txBox="1">
            <a:spLocks noChangeArrowheads="1"/>
          </p:cNvSpPr>
          <p:nvPr/>
        </p:nvSpPr>
        <p:spPr bwMode="auto">
          <a:xfrm>
            <a:off x="585788" y="2828925"/>
            <a:ext cx="3603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</a:rPr>
              <a:t>c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1108" name="AutoShape 212"/>
          <p:cNvSpPr>
            <a:spLocks noChangeArrowheads="1"/>
          </p:cNvSpPr>
          <p:nvPr/>
        </p:nvSpPr>
        <p:spPr bwMode="auto">
          <a:xfrm>
            <a:off x="179388" y="2709863"/>
            <a:ext cx="647700" cy="71437"/>
          </a:xfrm>
          <a:prstGeom prst="rightArrow">
            <a:avLst>
              <a:gd name="adj1" fmla="val 50000"/>
              <a:gd name="adj2" fmla="val 226668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109" name="Text Box 213"/>
          <p:cNvSpPr txBox="1">
            <a:spLocks noChangeArrowheads="1"/>
          </p:cNvSpPr>
          <p:nvPr/>
        </p:nvSpPr>
        <p:spPr bwMode="auto">
          <a:xfrm>
            <a:off x="1162050" y="2828925"/>
            <a:ext cx="3603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</a:rPr>
              <a:t>c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1110" name="AutoShape 214"/>
          <p:cNvSpPr>
            <a:spLocks noChangeArrowheads="1"/>
          </p:cNvSpPr>
          <p:nvPr/>
        </p:nvSpPr>
        <p:spPr bwMode="auto">
          <a:xfrm>
            <a:off x="755650" y="2709863"/>
            <a:ext cx="647700" cy="71437"/>
          </a:xfrm>
          <a:prstGeom prst="rightArrow">
            <a:avLst>
              <a:gd name="adj1" fmla="val 50000"/>
              <a:gd name="adj2" fmla="val 226668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111" name="Text Box 215"/>
          <p:cNvSpPr txBox="1">
            <a:spLocks noChangeArrowheads="1"/>
          </p:cNvSpPr>
          <p:nvPr/>
        </p:nvSpPr>
        <p:spPr bwMode="auto">
          <a:xfrm>
            <a:off x="1700213" y="2819400"/>
            <a:ext cx="3603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</a:rPr>
              <a:t>c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1112" name="AutoShape 216"/>
          <p:cNvSpPr>
            <a:spLocks noChangeArrowheads="1"/>
          </p:cNvSpPr>
          <p:nvPr/>
        </p:nvSpPr>
        <p:spPr bwMode="auto">
          <a:xfrm>
            <a:off x="1293813" y="2700338"/>
            <a:ext cx="647700" cy="71437"/>
          </a:xfrm>
          <a:prstGeom prst="rightArrow">
            <a:avLst>
              <a:gd name="adj1" fmla="val 50000"/>
              <a:gd name="adj2" fmla="val 226668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113" name="Text Box 217"/>
          <p:cNvSpPr txBox="1">
            <a:spLocks noChangeArrowheads="1"/>
          </p:cNvSpPr>
          <p:nvPr/>
        </p:nvSpPr>
        <p:spPr bwMode="auto">
          <a:xfrm>
            <a:off x="2252663" y="2828925"/>
            <a:ext cx="3603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</a:rPr>
              <a:t>c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1114" name="AutoShape 218"/>
          <p:cNvSpPr>
            <a:spLocks noChangeArrowheads="1"/>
          </p:cNvSpPr>
          <p:nvPr/>
        </p:nvSpPr>
        <p:spPr bwMode="auto">
          <a:xfrm>
            <a:off x="1846263" y="2709863"/>
            <a:ext cx="647700" cy="71437"/>
          </a:xfrm>
          <a:prstGeom prst="rightArrow">
            <a:avLst>
              <a:gd name="adj1" fmla="val 50000"/>
              <a:gd name="adj2" fmla="val 226668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115" name="Text Box 219"/>
          <p:cNvSpPr txBox="1">
            <a:spLocks noChangeArrowheads="1"/>
          </p:cNvSpPr>
          <p:nvPr/>
        </p:nvSpPr>
        <p:spPr bwMode="auto">
          <a:xfrm>
            <a:off x="2987675" y="2781300"/>
            <a:ext cx="7921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</a:rPr>
              <a:t>c</a:t>
            </a:r>
            <a:r>
              <a:rPr lang="fr-FR">
                <a:solidFill>
                  <a:srgbClr val="0000FF"/>
                </a:solidFill>
                <a:sym typeface="Symbol" pitchFamily="18" charset="2"/>
              </a:rPr>
              <a:t>c</a:t>
            </a:r>
          </a:p>
        </p:txBody>
      </p:sp>
      <p:sp>
        <p:nvSpPr>
          <p:cNvPr id="81117" name="Text Box 221"/>
          <p:cNvSpPr txBox="1">
            <a:spLocks noChangeArrowheads="1"/>
          </p:cNvSpPr>
          <p:nvPr/>
        </p:nvSpPr>
        <p:spPr bwMode="auto">
          <a:xfrm>
            <a:off x="4700588" y="2349500"/>
            <a:ext cx="23764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  <a:cs typeface="Arabic Transparent" pitchFamily="2" charset="-78"/>
              </a:rPr>
              <a:t>a</a:t>
            </a:r>
            <a:r>
              <a:rPr lang="ar-DZ">
                <a:solidFill>
                  <a:srgbClr val="0000FF"/>
                </a:solidFill>
                <a:cs typeface="Arabic Transparent" pitchFamily="2" charset="-78"/>
              </a:rPr>
              <a:t> تغيرت و </a:t>
            </a:r>
            <a:r>
              <a:rPr lang="fr-FR">
                <a:solidFill>
                  <a:srgbClr val="0000FF"/>
                </a:solidFill>
                <a:cs typeface="Arabic Transparent" pitchFamily="2" charset="-78"/>
              </a:rPr>
              <a:t>b</a:t>
            </a:r>
            <a:r>
              <a:rPr lang="ar-DZ">
                <a:solidFill>
                  <a:srgbClr val="0000FF"/>
                </a:solidFill>
                <a:cs typeface="Arabic Transparent" pitchFamily="2" charset="-78"/>
              </a:rPr>
              <a:t> تغيرت  </a:t>
            </a:r>
            <a:r>
              <a:rPr lang="fr-FR">
                <a:solidFill>
                  <a:srgbClr val="0000FF"/>
                </a:solidFill>
                <a:cs typeface="Arabic Transparent" pitchFamily="2" charset="-78"/>
                <a:sym typeface="Symbol" pitchFamily="18" charset="2"/>
              </a:rPr>
              <a:t></a:t>
            </a:r>
          </a:p>
        </p:txBody>
      </p:sp>
      <p:sp>
        <p:nvSpPr>
          <p:cNvPr id="81118" name="Rectangle 222"/>
          <p:cNvSpPr>
            <a:spLocks noChangeArrowheads="1"/>
          </p:cNvSpPr>
          <p:nvPr/>
        </p:nvSpPr>
        <p:spPr bwMode="auto">
          <a:xfrm>
            <a:off x="4932363" y="2781300"/>
            <a:ext cx="12239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en-GB" b="1" dirty="0">
                <a:solidFill>
                  <a:srgbClr val="FF0000"/>
                </a:solidFill>
                <a:cs typeface="Times New Roman" pitchFamily="18" charset="0"/>
              </a:rPr>
              <a:t>S</a:t>
            </a:r>
            <a:r>
              <a:rPr lang="en-GB" b="1" dirty="0">
                <a:cs typeface="Times New Roman" pitchFamily="18" charset="0"/>
              </a:rPr>
              <a:t> 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= C</a:t>
            </a:r>
            <a:endParaRPr lang="en-GB" b="1" dirty="0">
              <a:solidFill>
                <a:schemeClr val="tx1"/>
              </a:solidFill>
            </a:endParaRPr>
          </a:p>
        </p:txBody>
      </p:sp>
      <p:grpSp>
        <p:nvGrpSpPr>
          <p:cNvPr id="28" name="Group 227"/>
          <p:cNvGrpSpPr>
            <a:grpSpLocks/>
          </p:cNvGrpSpPr>
          <p:nvPr/>
        </p:nvGrpSpPr>
        <p:grpSpPr bwMode="auto">
          <a:xfrm>
            <a:off x="395288" y="4591050"/>
            <a:ext cx="431800" cy="336550"/>
            <a:chOff x="249" y="3702"/>
            <a:chExt cx="272" cy="212"/>
          </a:xfrm>
          <a:noFill/>
        </p:grpSpPr>
        <p:sp>
          <p:nvSpPr>
            <p:cNvPr id="61552" name="Text Box 224"/>
            <p:cNvSpPr txBox="1">
              <a:spLocks noChangeArrowheads="1"/>
            </p:cNvSpPr>
            <p:nvPr/>
          </p:nvSpPr>
          <p:spPr bwMode="auto">
            <a:xfrm>
              <a:off x="249" y="3702"/>
              <a:ext cx="272" cy="21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chemeClr val="tx1"/>
                  </a:solidFill>
                </a:rPr>
                <a:t>ab</a:t>
              </a:r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61553" name="Line 225"/>
            <p:cNvSpPr>
              <a:spLocks noChangeShapeType="1"/>
            </p:cNvSpPr>
            <p:nvPr/>
          </p:nvSpPr>
          <p:spPr bwMode="auto">
            <a:xfrm>
              <a:off x="307" y="3742"/>
              <a:ext cx="4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1554" name="Line 226"/>
            <p:cNvSpPr>
              <a:spLocks noChangeShapeType="1"/>
            </p:cNvSpPr>
            <p:nvPr/>
          </p:nvSpPr>
          <p:spPr bwMode="auto">
            <a:xfrm>
              <a:off x="379" y="3742"/>
              <a:ext cx="4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9" name="Group 228"/>
          <p:cNvGrpSpPr>
            <a:grpSpLocks/>
          </p:cNvGrpSpPr>
          <p:nvPr/>
        </p:nvGrpSpPr>
        <p:grpSpPr bwMode="auto">
          <a:xfrm>
            <a:off x="2124075" y="4591050"/>
            <a:ext cx="431800" cy="336550"/>
            <a:chOff x="249" y="3702"/>
            <a:chExt cx="272" cy="212"/>
          </a:xfrm>
          <a:noFill/>
        </p:grpSpPr>
        <p:sp>
          <p:nvSpPr>
            <p:cNvPr id="61549" name="Text Box 229"/>
            <p:cNvSpPr txBox="1">
              <a:spLocks noChangeArrowheads="1"/>
            </p:cNvSpPr>
            <p:nvPr/>
          </p:nvSpPr>
          <p:spPr bwMode="auto">
            <a:xfrm>
              <a:off x="249" y="3702"/>
              <a:ext cx="272" cy="21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chemeClr val="tx1"/>
                  </a:solidFill>
                </a:rPr>
                <a:t>ab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1550" name="Line 230"/>
            <p:cNvSpPr>
              <a:spLocks noChangeShapeType="1"/>
            </p:cNvSpPr>
            <p:nvPr/>
          </p:nvSpPr>
          <p:spPr bwMode="auto">
            <a:xfrm>
              <a:off x="307" y="3742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1551" name="Line 231"/>
            <p:cNvSpPr>
              <a:spLocks noChangeShapeType="1"/>
            </p:cNvSpPr>
            <p:nvPr/>
          </p:nvSpPr>
          <p:spPr bwMode="auto">
            <a:xfrm>
              <a:off x="379" y="3742"/>
              <a:ext cx="45" cy="0"/>
            </a:xfrm>
            <a:prstGeom prst="lin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1128" name="AutoShape 232"/>
          <p:cNvSpPr>
            <a:spLocks noChangeArrowheads="1"/>
          </p:cNvSpPr>
          <p:nvPr/>
        </p:nvSpPr>
        <p:spPr bwMode="auto">
          <a:xfrm>
            <a:off x="755650" y="3673475"/>
            <a:ext cx="71438" cy="936625"/>
          </a:xfrm>
          <a:prstGeom prst="downArrow">
            <a:avLst>
              <a:gd name="adj1" fmla="val 50000"/>
              <a:gd name="adj2" fmla="val 32777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129" name="AutoShape 233"/>
          <p:cNvSpPr>
            <a:spLocks noChangeArrowheads="1"/>
          </p:cNvSpPr>
          <p:nvPr/>
        </p:nvSpPr>
        <p:spPr bwMode="auto">
          <a:xfrm>
            <a:off x="395288" y="4005263"/>
            <a:ext cx="2232025" cy="71437"/>
          </a:xfrm>
          <a:prstGeom prst="rightArrow">
            <a:avLst>
              <a:gd name="adj1" fmla="val 50000"/>
              <a:gd name="adj2" fmla="val 78111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30" name="Group 236"/>
          <p:cNvGrpSpPr>
            <a:grpSpLocks/>
          </p:cNvGrpSpPr>
          <p:nvPr/>
        </p:nvGrpSpPr>
        <p:grpSpPr bwMode="auto">
          <a:xfrm>
            <a:off x="2598738" y="4295775"/>
            <a:ext cx="360362" cy="366713"/>
            <a:chOff x="1637" y="3185"/>
            <a:chExt cx="227" cy="231"/>
          </a:xfrm>
          <a:noFill/>
        </p:grpSpPr>
        <p:sp>
          <p:nvSpPr>
            <p:cNvPr id="61547" name="Text Box 234"/>
            <p:cNvSpPr txBox="1">
              <a:spLocks noChangeArrowheads="1"/>
            </p:cNvSpPr>
            <p:nvPr/>
          </p:nvSpPr>
          <p:spPr bwMode="auto">
            <a:xfrm>
              <a:off x="1637" y="3185"/>
              <a:ext cx="227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chemeClr val="tx1"/>
                  </a:solidFill>
                </a:rPr>
                <a:t>c</a:t>
              </a: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1548" name="Line 235"/>
            <p:cNvSpPr>
              <a:spLocks noChangeShapeType="1"/>
            </p:cNvSpPr>
            <p:nvPr/>
          </p:nvSpPr>
          <p:spPr bwMode="auto">
            <a:xfrm>
              <a:off x="1701" y="3249"/>
              <a:ext cx="45" cy="0"/>
            </a:xfrm>
            <a:prstGeom prst="lin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1" name="Group 237"/>
          <p:cNvGrpSpPr>
            <a:grpSpLocks/>
          </p:cNvGrpSpPr>
          <p:nvPr/>
        </p:nvGrpSpPr>
        <p:grpSpPr bwMode="auto">
          <a:xfrm>
            <a:off x="2598738" y="3889375"/>
            <a:ext cx="360362" cy="366713"/>
            <a:chOff x="1637" y="3185"/>
            <a:chExt cx="227" cy="231"/>
          </a:xfrm>
          <a:noFill/>
        </p:grpSpPr>
        <p:sp>
          <p:nvSpPr>
            <p:cNvPr id="61545" name="Text Box 238"/>
            <p:cNvSpPr txBox="1">
              <a:spLocks noChangeArrowheads="1"/>
            </p:cNvSpPr>
            <p:nvPr/>
          </p:nvSpPr>
          <p:spPr bwMode="auto">
            <a:xfrm>
              <a:off x="1637" y="3185"/>
              <a:ext cx="227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chemeClr val="tx1"/>
                  </a:solidFill>
                </a:rPr>
                <a:t>c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1546" name="Line 239"/>
            <p:cNvSpPr>
              <a:spLocks noChangeShapeType="1"/>
            </p:cNvSpPr>
            <p:nvPr/>
          </p:nvSpPr>
          <p:spPr bwMode="auto">
            <a:xfrm>
              <a:off x="1701" y="3249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0992" name="Group 243"/>
          <p:cNvGrpSpPr>
            <a:grpSpLocks/>
          </p:cNvGrpSpPr>
          <p:nvPr/>
        </p:nvGrpSpPr>
        <p:grpSpPr bwMode="auto">
          <a:xfrm>
            <a:off x="3221038" y="3748088"/>
            <a:ext cx="719137" cy="336550"/>
            <a:chOff x="295" y="2704"/>
            <a:chExt cx="453" cy="212"/>
          </a:xfrm>
          <a:noFill/>
        </p:grpSpPr>
        <p:grpSp>
          <p:nvGrpSpPr>
            <p:cNvPr id="80993" name="Group 244"/>
            <p:cNvGrpSpPr>
              <a:grpSpLocks/>
            </p:cNvGrpSpPr>
            <p:nvPr/>
          </p:nvGrpSpPr>
          <p:grpSpPr bwMode="auto">
            <a:xfrm>
              <a:off x="295" y="2704"/>
              <a:ext cx="453" cy="212"/>
              <a:chOff x="1584" y="1171"/>
              <a:chExt cx="453" cy="212"/>
            </a:xfrm>
            <a:grpFill/>
          </p:grpSpPr>
          <p:sp>
            <p:nvSpPr>
              <p:cNvPr id="61543" name="Text Box 245"/>
              <p:cNvSpPr txBox="1">
                <a:spLocks noChangeArrowheads="1"/>
              </p:cNvSpPr>
              <p:nvPr/>
            </p:nvSpPr>
            <p:spPr bwMode="auto">
              <a:xfrm>
                <a:off x="1584" y="1171"/>
                <a:ext cx="453" cy="212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>
                    <a:solidFill>
                      <a:srgbClr val="0000FF"/>
                    </a:solidFill>
                  </a:rPr>
                  <a:t>a</a:t>
                </a:r>
                <a:r>
                  <a:rPr lang="fr-FR" sz="1600" dirty="0">
                    <a:solidFill>
                      <a:schemeClr val="tx1"/>
                    </a:solidFill>
                  </a:rPr>
                  <a:t>b</a:t>
                </a:r>
                <a:r>
                  <a:rPr lang="fr-FR" sz="1600" dirty="0">
                    <a:solidFill>
                      <a:schemeClr val="tx1"/>
                    </a:solidFill>
                    <a:sym typeface="Symbol" pitchFamily="18" charset="2"/>
                  </a:rPr>
                  <a:t></a:t>
                </a:r>
              </a:p>
            </p:txBody>
          </p:sp>
          <p:sp>
            <p:nvSpPr>
              <p:cNvPr id="61544" name="Line 246"/>
              <p:cNvSpPr>
                <a:spLocks noChangeShapeType="1"/>
              </p:cNvSpPr>
              <p:nvPr/>
            </p:nvSpPr>
            <p:spPr bwMode="auto">
              <a:xfrm>
                <a:off x="1633" y="1218"/>
                <a:ext cx="68" cy="0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541" name="Line 247"/>
            <p:cNvSpPr>
              <a:spLocks noChangeShapeType="1"/>
            </p:cNvSpPr>
            <p:nvPr/>
          </p:nvSpPr>
          <p:spPr bwMode="auto">
            <a:xfrm>
              <a:off x="332" y="2742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1542" name="Line 248"/>
            <p:cNvSpPr>
              <a:spLocks noChangeShapeType="1"/>
            </p:cNvSpPr>
            <p:nvPr/>
          </p:nvSpPr>
          <p:spPr bwMode="auto">
            <a:xfrm>
              <a:off x="431" y="2736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0994" name="Group 254"/>
          <p:cNvGrpSpPr>
            <a:grpSpLocks/>
          </p:cNvGrpSpPr>
          <p:nvPr/>
        </p:nvGrpSpPr>
        <p:grpSpPr bwMode="auto">
          <a:xfrm>
            <a:off x="3779838" y="3748088"/>
            <a:ext cx="719137" cy="336550"/>
            <a:chOff x="1066" y="2795"/>
            <a:chExt cx="453" cy="212"/>
          </a:xfrm>
          <a:noFill/>
        </p:grpSpPr>
        <p:grpSp>
          <p:nvGrpSpPr>
            <p:cNvPr id="80995" name="Group 255"/>
            <p:cNvGrpSpPr>
              <a:grpSpLocks/>
            </p:cNvGrpSpPr>
            <p:nvPr/>
          </p:nvGrpSpPr>
          <p:grpSpPr bwMode="auto">
            <a:xfrm>
              <a:off x="1066" y="2795"/>
              <a:ext cx="453" cy="212"/>
              <a:chOff x="1584" y="1171"/>
              <a:chExt cx="453" cy="212"/>
            </a:xfrm>
            <a:grpFill/>
          </p:grpSpPr>
          <p:sp>
            <p:nvSpPr>
              <p:cNvPr id="61538" name="Text Box 256"/>
              <p:cNvSpPr txBox="1">
                <a:spLocks noChangeArrowheads="1"/>
              </p:cNvSpPr>
              <p:nvPr/>
            </p:nvSpPr>
            <p:spPr bwMode="auto">
              <a:xfrm>
                <a:off x="1584" y="1171"/>
                <a:ext cx="453" cy="212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>
                    <a:solidFill>
                      <a:srgbClr val="0000FF"/>
                    </a:solidFill>
                  </a:rPr>
                  <a:t>a</a:t>
                </a:r>
                <a:r>
                  <a:rPr lang="fr-FR" sz="1600" dirty="0">
                    <a:solidFill>
                      <a:schemeClr val="tx1"/>
                    </a:solidFill>
                  </a:rPr>
                  <a:t>b </a:t>
                </a:r>
                <a:r>
                  <a:rPr lang="fr-FR" sz="1600" dirty="0">
                    <a:solidFill>
                      <a:schemeClr val="tx1"/>
                    </a:solidFill>
                    <a:sym typeface="Symbol" pitchFamily="18" charset="2"/>
                  </a:rPr>
                  <a:t></a:t>
                </a:r>
              </a:p>
            </p:txBody>
          </p:sp>
          <p:sp>
            <p:nvSpPr>
              <p:cNvPr id="61539" name="Line 257"/>
              <p:cNvSpPr>
                <a:spLocks noChangeShapeType="1"/>
              </p:cNvSpPr>
              <p:nvPr/>
            </p:nvSpPr>
            <p:spPr bwMode="auto">
              <a:xfrm>
                <a:off x="1633" y="1218"/>
                <a:ext cx="68" cy="0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537" name="Line 258"/>
            <p:cNvSpPr>
              <a:spLocks noChangeShapeType="1"/>
            </p:cNvSpPr>
            <p:nvPr/>
          </p:nvSpPr>
          <p:spPr bwMode="auto">
            <a:xfrm>
              <a:off x="1128" y="2840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0996" name="Group 262"/>
          <p:cNvGrpSpPr>
            <a:grpSpLocks/>
          </p:cNvGrpSpPr>
          <p:nvPr/>
        </p:nvGrpSpPr>
        <p:grpSpPr bwMode="auto">
          <a:xfrm>
            <a:off x="4357688" y="3746500"/>
            <a:ext cx="719137" cy="336550"/>
            <a:chOff x="1066" y="2795"/>
            <a:chExt cx="453" cy="212"/>
          </a:xfrm>
          <a:noFill/>
        </p:grpSpPr>
        <p:grpSp>
          <p:nvGrpSpPr>
            <p:cNvPr id="80997" name="Group 263"/>
            <p:cNvGrpSpPr>
              <a:grpSpLocks/>
            </p:cNvGrpSpPr>
            <p:nvPr/>
          </p:nvGrpSpPr>
          <p:grpSpPr bwMode="auto">
            <a:xfrm>
              <a:off x="1066" y="2795"/>
              <a:ext cx="453" cy="212"/>
              <a:chOff x="1584" y="1171"/>
              <a:chExt cx="453" cy="212"/>
            </a:xfrm>
            <a:grpFill/>
          </p:grpSpPr>
          <p:sp>
            <p:nvSpPr>
              <p:cNvPr id="61534" name="Text Box 264"/>
              <p:cNvSpPr txBox="1">
                <a:spLocks noChangeArrowheads="1"/>
              </p:cNvSpPr>
              <p:nvPr/>
            </p:nvSpPr>
            <p:spPr bwMode="auto">
              <a:xfrm>
                <a:off x="1584" y="1171"/>
                <a:ext cx="453" cy="212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>
                    <a:solidFill>
                      <a:srgbClr val="0000FF"/>
                    </a:solidFill>
                  </a:rPr>
                  <a:t>a</a:t>
                </a:r>
                <a:endParaRPr lang="fr-FR" sz="1600">
                  <a:solidFill>
                    <a:srgbClr val="0000FF"/>
                  </a:solidFill>
                  <a:sym typeface="Symbol" pitchFamily="18" charset="2"/>
                </a:endParaRPr>
              </a:p>
            </p:txBody>
          </p:sp>
          <p:sp>
            <p:nvSpPr>
              <p:cNvPr id="61535" name="Line 265"/>
              <p:cNvSpPr>
                <a:spLocks noChangeShapeType="1"/>
              </p:cNvSpPr>
              <p:nvPr/>
            </p:nvSpPr>
            <p:spPr bwMode="auto">
              <a:xfrm>
                <a:off x="1633" y="1218"/>
                <a:ext cx="68" cy="0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533" name="Line 266"/>
            <p:cNvSpPr>
              <a:spLocks noChangeShapeType="1"/>
            </p:cNvSpPr>
            <p:nvPr/>
          </p:nvSpPr>
          <p:spPr bwMode="auto">
            <a:xfrm>
              <a:off x="1128" y="2855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0998" name="Group 268"/>
          <p:cNvGrpSpPr>
            <a:grpSpLocks/>
          </p:cNvGrpSpPr>
          <p:nvPr/>
        </p:nvGrpSpPr>
        <p:grpSpPr bwMode="auto">
          <a:xfrm>
            <a:off x="3363913" y="4178300"/>
            <a:ext cx="792162" cy="366713"/>
            <a:chOff x="2119" y="3385"/>
            <a:chExt cx="499" cy="231"/>
          </a:xfrm>
          <a:noFill/>
        </p:grpSpPr>
        <p:sp>
          <p:nvSpPr>
            <p:cNvPr id="61530" name="Text Box 259"/>
            <p:cNvSpPr txBox="1">
              <a:spLocks noChangeArrowheads="1"/>
            </p:cNvSpPr>
            <p:nvPr/>
          </p:nvSpPr>
          <p:spPr bwMode="auto">
            <a:xfrm>
              <a:off x="2119" y="3385"/>
              <a:ext cx="49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chemeClr val="tx1"/>
                  </a:solidFill>
                </a:rPr>
                <a:t>c</a:t>
              </a:r>
              <a:r>
                <a:rPr lang="fr-FR" dirty="0">
                  <a:solidFill>
                    <a:schemeClr val="tx1"/>
                  </a:solidFill>
                  <a:sym typeface="Symbol" pitchFamily="18" charset="2"/>
                </a:rPr>
                <a:t>c</a:t>
              </a:r>
            </a:p>
          </p:txBody>
        </p:sp>
        <p:sp>
          <p:nvSpPr>
            <p:cNvPr id="61531" name="Line 267"/>
            <p:cNvSpPr>
              <a:spLocks noChangeShapeType="1"/>
            </p:cNvSpPr>
            <p:nvPr/>
          </p:nvSpPr>
          <p:spPr bwMode="auto">
            <a:xfrm>
              <a:off x="2381" y="3451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0999" name="Group 270"/>
          <p:cNvGrpSpPr>
            <a:grpSpLocks/>
          </p:cNvGrpSpPr>
          <p:nvPr/>
        </p:nvGrpSpPr>
        <p:grpSpPr bwMode="auto">
          <a:xfrm>
            <a:off x="4929190" y="4178300"/>
            <a:ext cx="1223963" cy="366713"/>
            <a:chOff x="3344" y="3385"/>
            <a:chExt cx="771" cy="231"/>
          </a:xfrm>
          <a:noFill/>
        </p:grpSpPr>
        <p:sp>
          <p:nvSpPr>
            <p:cNvPr id="61528" name="Rectangle 261"/>
            <p:cNvSpPr>
              <a:spLocks noChangeArrowheads="1"/>
            </p:cNvSpPr>
            <p:nvPr/>
          </p:nvSpPr>
          <p:spPr bwMode="auto">
            <a:xfrm>
              <a:off x="3344" y="3385"/>
              <a:ext cx="771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cs typeface="Times New Roman" pitchFamily="18" charset="0"/>
                  <a:sym typeface="Symbol" pitchFamily="18" charset="2"/>
                </a:rPr>
                <a:t></a:t>
              </a:r>
              <a:r>
                <a:rPr lang="en-US" b="1" dirty="0">
                  <a:solidFill>
                    <a:srgbClr val="FF0000"/>
                  </a:solidFill>
                  <a:cs typeface="Times New Roman" pitchFamily="18" charset="0"/>
                  <a:sym typeface="Symbol" pitchFamily="18" charset="2"/>
                </a:rPr>
                <a:t> </a:t>
              </a:r>
              <a:r>
                <a:rPr lang="en-GB" b="1" dirty="0">
                  <a:solidFill>
                    <a:srgbClr val="FF0000"/>
                  </a:solidFill>
                  <a:cs typeface="Times New Roman" pitchFamily="18" charset="0"/>
                </a:rPr>
                <a:t>S</a:t>
              </a:r>
              <a:r>
                <a:rPr lang="en-GB" b="1" dirty="0">
                  <a:cs typeface="Times New Roman" pitchFamily="18" charset="0"/>
                </a:rPr>
                <a:t> 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= a</a:t>
              </a:r>
              <a:endParaRPr lang="en-GB" b="1" dirty="0">
                <a:solidFill>
                  <a:schemeClr val="tx1"/>
                </a:solidFill>
              </a:endParaRPr>
            </a:p>
          </p:txBody>
        </p:sp>
        <p:sp>
          <p:nvSpPr>
            <p:cNvPr id="61529" name="Line 269"/>
            <p:cNvSpPr>
              <a:spLocks noChangeShapeType="1"/>
            </p:cNvSpPr>
            <p:nvPr/>
          </p:nvSpPr>
          <p:spPr bwMode="auto">
            <a:xfrm>
              <a:off x="3840" y="3445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1000" name="Group 271"/>
          <p:cNvGrpSpPr>
            <a:grpSpLocks/>
          </p:cNvGrpSpPr>
          <p:nvPr/>
        </p:nvGrpSpPr>
        <p:grpSpPr bwMode="auto">
          <a:xfrm>
            <a:off x="92075" y="4868863"/>
            <a:ext cx="2506663" cy="1282700"/>
            <a:chOff x="348" y="3211"/>
            <a:chExt cx="1579" cy="808"/>
          </a:xfrm>
          <a:noFill/>
        </p:grpSpPr>
        <p:sp>
          <p:nvSpPr>
            <p:cNvPr id="61504" name="Text Box 272"/>
            <p:cNvSpPr txBox="1">
              <a:spLocks noChangeAspect="1" noChangeArrowheads="1"/>
            </p:cNvSpPr>
            <p:nvPr/>
          </p:nvSpPr>
          <p:spPr bwMode="auto">
            <a:xfrm>
              <a:off x="662" y="3298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sp>
          <p:nvSpPr>
            <p:cNvPr id="61505" name="Rectangle 273"/>
            <p:cNvSpPr>
              <a:spLocks noChangeArrowheads="1"/>
            </p:cNvSpPr>
            <p:nvPr/>
          </p:nvSpPr>
          <p:spPr bwMode="auto">
            <a:xfrm>
              <a:off x="1535" y="3684"/>
              <a:ext cx="319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1506" name="Rectangle 274"/>
            <p:cNvSpPr>
              <a:spLocks noChangeArrowheads="1"/>
            </p:cNvSpPr>
            <p:nvPr/>
          </p:nvSpPr>
          <p:spPr bwMode="auto">
            <a:xfrm>
              <a:off x="1218" y="368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1507" name="Rectangle 275"/>
            <p:cNvSpPr>
              <a:spLocks noChangeArrowheads="1"/>
            </p:cNvSpPr>
            <p:nvPr/>
          </p:nvSpPr>
          <p:spPr bwMode="auto">
            <a:xfrm>
              <a:off x="901" y="368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1508" name="Rectangle 276"/>
            <p:cNvSpPr>
              <a:spLocks noChangeArrowheads="1"/>
            </p:cNvSpPr>
            <p:nvPr/>
          </p:nvSpPr>
          <p:spPr bwMode="auto">
            <a:xfrm>
              <a:off x="584" y="368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1509" name="Rectangle 277"/>
            <p:cNvSpPr>
              <a:spLocks noChangeArrowheads="1"/>
            </p:cNvSpPr>
            <p:nvPr/>
          </p:nvSpPr>
          <p:spPr bwMode="auto">
            <a:xfrm>
              <a:off x="1535" y="3457"/>
              <a:ext cx="319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1510" name="Rectangle 278"/>
            <p:cNvSpPr>
              <a:spLocks noChangeArrowheads="1"/>
            </p:cNvSpPr>
            <p:nvPr/>
          </p:nvSpPr>
          <p:spPr bwMode="auto">
            <a:xfrm>
              <a:off x="1218" y="345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1511" name="Rectangle 279"/>
            <p:cNvSpPr>
              <a:spLocks noChangeArrowheads="1"/>
            </p:cNvSpPr>
            <p:nvPr/>
          </p:nvSpPr>
          <p:spPr bwMode="auto">
            <a:xfrm>
              <a:off x="901" y="345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1512" name="Rectangle 280"/>
            <p:cNvSpPr>
              <a:spLocks noChangeArrowheads="1"/>
            </p:cNvSpPr>
            <p:nvPr/>
          </p:nvSpPr>
          <p:spPr bwMode="auto">
            <a:xfrm>
              <a:off x="584" y="345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1513" name="Line 281"/>
            <p:cNvSpPr>
              <a:spLocks noChangeShapeType="1"/>
            </p:cNvSpPr>
            <p:nvPr/>
          </p:nvSpPr>
          <p:spPr bwMode="auto">
            <a:xfrm>
              <a:off x="584" y="3457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14" name="Line 282"/>
            <p:cNvSpPr>
              <a:spLocks noChangeShapeType="1"/>
            </p:cNvSpPr>
            <p:nvPr/>
          </p:nvSpPr>
          <p:spPr bwMode="auto">
            <a:xfrm>
              <a:off x="584" y="3910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15" name="Line 283"/>
            <p:cNvSpPr>
              <a:spLocks noChangeShapeType="1"/>
            </p:cNvSpPr>
            <p:nvPr/>
          </p:nvSpPr>
          <p:spPr bwMode="auto">
            <a:xfrm>
              <a:off x="584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16" name="Line 284"/>
            <p:cNvSpPr>
              <a:spLocks noChangeShapeType="1"/>
            </p:cNvSpPr>
            <p:nvPr/>
          </p:nvSpPr>
          <p:spPr bwMode="auto">
            <a:xfrm>
              <a:off x="1854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17" name="Line 285"/>
            <p:cNvSpPr>
              <a:spLocks noChangeShapeType="1"/>
            </p:cNvSpPr>
            <p:nvPr/>
          </p:nvSpPr>
          <p:spPr bwMode="auto">
            <a:xfrm>
              <a:off x="584" y="3684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18" name="Line 286"/>
            <p:cNvSpPr>
              <a:spLocks noChangeShapeType="1"/>
            </p:cNvSpPr>
            <p:nvPr/>
          </p:nvSpPr>
          <p:spPr bwMode="auto">
            <a:xfrm>
              <a:off x="901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19" name="Line 287"/>
            <p:cNvSpPr>
              <a:spLocks noChangeShapeType="1"/>
            </p:cNvSpPr>
            <p:nvPr/>
          </p:nvSpPr>
          <p:spPr bwMode="auto">
            <a:xfrm>
              <a:off x="1218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20" name="Line 288"/>
            <p:cNvSpPr>
              <a:spLocks noChangeShapeType="1"/>
            </p:cNvSpPr>
            <p:nvPr/>
          </p:nvSpPr>
          <p:spPr bwMode="auto">
            <a:xfrm>
              <a:off x="1535" y="345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21" name="Line 289"/>
            <p:cNvSpPr>
              <a:spLocks noChangeAspect="1" noChangeShapeType="1"/>
            </p:cNvSpPr>
            <p:nvPr/>
          </p:nvSpPr>
          <p:spPr bwMode="auto">
            <a:xfrm flipH="1" flipV="1">
              <a:off x="393" y="3263"/>
              <a:ext cx="186" cy="18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22" name="Text Box 290"/>
            <p:cNvSpPr txBox="1">
              <a:spLocks noChangeAspect="1" noChangeArrowheads="1"/>
            </p:cNvSpPr>
            <p:nvPr/>
          </p:nvSpPr>
          <p:spPr bwMode="auto">
            <a:xfrm>
              <a:off x="455" y="3211"/>
              <a:ext cx="507" cy="30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1523" name="Text Box 291"/>
            <p:cNvSpPr txBox="1">
              <a:spLocks noChangeAspect="1" noChangeArrowheads="1"/>
            </p:cNvSpPr>
            <p:nvPr/>
          </p:nvSpPr>
          <p:spPr bwMode="auto">
            <a:xfrm>
              <a:off x="348" y="3328"/>
              <a:ext cx="300" cy="45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c</a:t>
              </a:r>
              <a:endParaRPr lang="fr-FR" sz="1600"/>
            </a:p>
          </p:txBody>
        </p:sp>
        <p:grpSp>
          <p:nvGrpSpPr>
            <p:cNvPr id="81001" name="Group 292"/>
            <p:cNvGrpSpPr>
              <a:grpSpLocks/>
            </p:cNvGrpSpPr>
            <p:nvPr/>
          </p:nvGrpSpPr>
          <p:grpSpPr bwMode="auto">
            <a:xfrm>
              <a:off x="395" y="3452"/>
              <a:ext cx="232" cy="567"/>
              <a:chOff x="387" y="1227"/>
              <a:chExt cx="232" cy="567"/>
            </a:xfrm>
            <a:grpFill/>
          </p:grpSpPr>
          <p:sp>
            <p:nvSpPr>
              <p:cNvPr id="61525" name="Line 293"/>
              <p:cNvSpPr>
                <a:spLocks noChangeShapeType="1"/>
              </p:cNvSpPr>
              <p:nvPr/>
            </p:nvSpPr>
            <p:spPr bwMode="auto">
              <a:xfrm>
                <a:off x="576" y="122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526" name="Text Box 294"/>
              <p:cNvSpPr txBox="1">
                <a:spLocks noChangeAspect="1" noChangeArrowheads="1"/>
              </p:cNvSpPr>
              <p:nvPr/>
            </p:nvSpPr>
            <p:spPr bwMode="auto">
              <a:xfrm>
                <a:off x="395" y="1294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>
                    <a:solidFill>
                      <a:schemeClr val="tx1"/>
                    </a:solidFill>
                  </a:rPr>
                  <a:t>0</a:t>
                </a:r>
                <a:endParaRPr lang="ar-DZ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61527" name="Text Box 295"/>
              <p:cNvSpPr txBox="1">
                <a:spLocks noChangeAspect="1" noChangeArrowheads="1"/>
              </p:cNvSpPr>
              <p:nvPr/>
            </p:nvSpPr>
            <p:spPr bwMode="auto">
              <a:xfrm>
                <a:off x="387" y="1389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 sz="1400">
                  <a:solidFill>
                    <a:schemeClr val="tx1"/>
                  </a:solidFill>
                </a:endParaRPr>
              </a:p>
              <a:p>
                <a:r>
                  <a:rPr lang="fr-FR" sz="140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</p:grpSp>
      <p:sp>
        <p:nvSpPr>
          <p:cNvPr id="61502" name="Rectangle 340"/>
          <p:cNvSpPr>
            <a:spLocks noChangeArrowheads="1"/>
          </p:cNvSpPr>
          <p:nvPr/>
        </p:nvSpPr>
        <p:spPr bwMode="auto">
          <a:xfrm>
            <a:off x="4918088" y="5457825"/>
            <a:ext cx="15113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 b="1" dirty="0">
                <a:solidFill>
                  <a:srgbClr val="FF0000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en-GB" b="1" dirty="0">
                <a:solidFill>
                  <a:srgbClr val="FF0000"/>
                </a:solidFill>
                <a:cs typeface="Times New Roman" pitchFamily="18" charset="0"/>
              </a:rPr>
              <a:t>S</a:t>
            </a:r>
            <a:r>
              <a:rPr lang="en-GB" b="1" dirty="0">
                <a:cs typeface="Times New Roman" pitchFamily="18" charset="0"/>
              </a:rPr>
              <a:t> 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= </a:t>
            </a:r>
            <a:r>
              <a:rPr lang="en-GB" b="1" dirty="0" err="1">
                <a:solidFill>
                  <a:schemeClr val="tx1"/>
                </a:solidFill>
                <a:cs typeface="Times New Roman" pitchFamily="18" charset="0"/>
              </a:rPr>
              <a:t>b+c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81238" name="AutoShape 342"/>
          <p:cNvSpPr>
            <a:spLocks noChangeArrowheads="1"/>
          </p:cNvSpPr>
          <p:nvPr/>
        </p:nvSpPr>
        <p:spPr bwMode="auto">
          <a:xfrm>
            <a:off x="539750" y="5653088"/>
            <a:ext cx="1871663" cy="287337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239" name="AutoShape 343"/>
          <p:cNvSpPr>
            <a:spLocks noChangeArrowheads="1"/>
          </p:cNvSpPr>
          <p:nvPr/>
        </p:nvSpPr>
        <p:spPr bwMode="auto">
          <a:xfrm>
            <a:off x="1624013" y="5292725"/>
            <a:ext cx="792162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329" name="Arc 433"/>
          <p:cNvSpPr>
            <a:spLocks noChangeAspect="1"/>
          </p:cNvSpPr>
          <p:nvPr/>
        </p:nvSpPr>
        <p:spPr bwMode="auto">
          <a:xfrm rot="-3757978">
            <a:off x="2690813" y="4724400"/>
            <a:ext cx="630238" cy="1119187"/>
          </a:xfrm>
          <a:custGeom>
            <a:avLst/>
            <a:gdLst>
              <a:gd name="T0" fmla="*/ 0 w 21600"/>
              <a:gd name="T1" fmla="*/ 0 h 38314"/>
              <a:gd name="T2" fmla="*/ 2147483647 w 21600"/>
              <a:gd name="T3" fmla="*/ 2147483647 h 38314"/>
              <a:gd name="T4" fmla="*/ 0 w 21600"/>
              <a:gd name="T5" fmla="*/ 2147483647 h 38314"/>
              <a:gd name="T6" fmla="*/ 0 60000 65536"/>
              <a:gd name="T7" fmla="*/ 0 60000 65536"/>
              <a:gd name="T8" fmla="*/ 0 60000 65536"/>
              <a:gd name="T9" fmla="*/ 0 w 21600"/>
              <a:gd name="T10" fmla="*/ 0 h 38314"/>
              <a:gd name="T11" fmla="*/ 21600 w 21600"/>
              <a:gd name="T12" fmla="*/ 38314 h 3831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8314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8076"/>
                  <a:pt x="18693" y="34211"/>
                  <a:pt x="13682" y="38314"/>
                </a:cubicBezTo>
              </a:path>
              <a:path w="21600" h="38314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8076"/>
                  <a:pt x="18693" y="34211"/>
                  <a:pt x="13682" y="38314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330" name="Rectangle 434"/>
          <p:cNvSpPr>
            <a:spLocks noChangeArrowheads="1"/>
          </p:cNvSpPr>
          <p:nvPr/>
        </p:nvSpPr>
        <p:spPr bwMode="auto">
          <a:xfrm>
            <a:off x="3563938" y="5249863"/>
            <a:ext cx="12239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 dirty="0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 dirty="0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en-GB" dirty="0">
                <a:solidFill>
                  <a:schemeClr val="tx1"/>
                </a:solidFill>
                <a:cs typeface="Times New Roman" pitchFamily="18" charset="0"/>
              </a:rPr>
              <a:t>b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1333" name="AutoShape 437"/>
          <p:cNvSpPr>
            <a:spLocks/>
          </p:cNvSpPr>
          <p:nvPr/>
        </p:nvSpPr>
        <p:spPr bwMode="auto">
          <a:xfrm rot="-5400000">
            <a:off x="2286000" y="4870450"/>
            <a:ext cx="107950" cy="2305050"/>
          </a:xfrm>
          <a:prstGeom prst="leftBracket">
            <a:avLst>
              <a:gd name="adj" fmla="val 177941"/>
            </a:avLst>
          </a:prstGeom>
          <a:noFill/>
          <a:ln w="9525">
            <a:solidFill>
              <a:schemeClr val="tx1"/>
            </a:solidFill>
            <a:round/>
            <a:headEnd type="triangle" w="med" len="med"/>
            <a:tailEnd type="non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334" name="Rectangle 438"/>
          <p:cNvSpPr>
            <a:spLocks noChangeArrowheads="1"/>
          </p:cNvSpPr>
          <p:nvPr/>
        </p:nvSpPr>
        <p:spPr bwMode="auto">
          <a:xfrm>
            <a:off x="3563938" y="5746750"/>
            <a:ext cx="12239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en-GB">
                <a:solidFill>
                  <a:schemeClr val="tx1"/>
                </a:solidFill>
                <a:cs typeface="Times New Roman" pitchFamily="18" charset="0"/>
              </a:rPr>
              <a:t>c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81335" name="Text Box 439"/>
          <p:cNvSpPr txBox="1">
            <a:spLocks noChangeArrowheads="1"/>
          </p:cNvSpPr>
          <p:nvPr/>
        </p:nvSpPr>
        <p:spPr bwMode="auto">
          <a:xfrm>
            <a:off x="3276600" y="6405563"/>
            <a:ext cx="554355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u="sng" dirty="0">
                <a:solidFill>
                  <a:schemeClr val="tx1"/>
                </a:solidFill>
                <a:cs typeface="Arabic Transparent" pitchFamily="2" charset="-78"/>
              </a:rPr>
              <a:t>ملاحظة2: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D60093"/>
                </a:solidFill>
                <a:cs typeface="Arabic Transparent" pitchFamily="2" charset="-78"/>
              </a:rPr>
              <a:t>في التجميع الرابع عند الانتقال من تجميع </a:t>
            </a:r>
            <a:r>
              <a:rPr lang="ar-DZ" sz="1600" b="1" dirty="0" smtClean="0">
                <a:solidFill>
                  <a:srgbClr val="D60093"/>
                </a:solidFill>
                <a:cs typeface="Arabic Transparent" pitchFamily="2" charset="-78"/>
              </a:rPr>
              <a:t>إلى </a:t>
            </a:r>
            <a:r>
              <a:rPr lang="ar-DZ" sz="1600" b="1" dirty="0">
                <a:solidFill>
                  <a:srgbClr val="D60093"/>
                </a:solidFill>
                <a:cs typeface="Arabic Transparent" pitchFamily="2" charset="-78"/>
              </a:rPr>
              <a:t>تجميع </a:t>
            </a:r>
            <a:r>
              <a:rPr lang="ar-DZ" sz="1600" b="1" dirty="0" smtClean="0">
                <a:solidFill>
                  <a:srgbClr val="D60093"/>
                </a:solidFill>
                <a:cs typeface="Arabic Transparent" pitchFamily="2" charset="-78"/>
              </a:rPr>
              <a:t>نضيف </a:t>
            </a:r>
            <a:r>
              <a:rPr lang="ar-DZ" sz="2000" b="1" dirty="0">
                <a:solidFill>
                  <a:srgbClr val="0000FF"/>
                </a:solidFill>
                <a:cs typeface="Arabic Transparent" pitchFamily="2" charset="-78"/>
              </a:rPr>
              <a:t>+</a:t>
            </a:r>
            <a:endParaRPr lang="fr-FR" sz="20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4.81481E-6 L -0.04723 4.81481E-6 " pathEditMode="relative" ptsTypes="AA">
                                      <p:cBhvr>
                                        <p:cTn id="46" dur="2000" fill="hold"/>
                                        <p:tgtEl>
                                          <p:spTgt spid="810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61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8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07407E-6 L -2.77778E-6 0.05232 " pathEditMode="relative" ptsTypes="AA">
                                      <p:cBhvr>
                                        <p:cTn id="65" dur="2000" fill="hold"/>
                                        <p:tgtEl>
                                          <p:spTgt spid="810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8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8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80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8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05521 2.22222E-6 " pathEditMode="relative" ptsTypes="AA">
                                      <p:cBhvr>
                                        <p:cTn id="104" dur="2000" fill="hold"/>
                                        <p:tgtEl>
                                          <p:spTgt spid="81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4.07407E-6 L 0.11823 4.07407E-6 " pathEditMode="relative" ptsTypes="AA">
                                      <p:cBhvr>
                                        <p:cTn id="113" dur="2000" fill="hold"/>
                                        <p:tgtEl>
                                          <p:spTgt spid="81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23 4.07407E-6 L 0.16545 4.07407E-6 " pathEditMode="relative" ptsTypes="AA">
                                      <p:cBhvr>
                                        <p:cTn id="122" dur="2000" fill="hold"/>
                                        <p:tgtEl>
                                          <p:spTgt spid="81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8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8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8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8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8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8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8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500"/>
                                        <p:tgtEl>
                                          <p:spTgt spid="8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8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8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81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0" dur="500"/>
                                        <p:tgtEl>
                                          <p:spTgt spid="8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07407E-6 L 0.16545 -4.07407E-6 " pathEditMode="relative" ptsTypes="AA">
                                      <p:cBhvr>
                                        <p:cTn id="229" dur="2000" fill="hold"/>
                                        <p:tgtEl>
                                          <p:spTgt spid="81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9" dur="500"/>
                                        <p:tgtEl>
                                          <p:spTgt spid="81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07407E-6 L -4.44444E-6 0.06296 " pathEditMode="relative" ptsTypes="AA">
                                      <p:cBhvr>
                                        <p:cTn id="248" dur="2000" fill="hold"/>
                                        <p:tgtEl>
                                          <p:spTgt spid="81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8" dur="500"/>
                                        <p:tgtEl>
                                          <p:spTgt spid="80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3" dur="500"/>
                                        <p:tgtEl>
                                          <p:spTgt spid="8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8" dur="500"/>
                                        <p:tgtEl>
                                          <p:spTgt spid="80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3" dur="500"/>
                                        <p:tgtEl>
                                          <p:spTgt spid="80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8" dur="500"/>
                                        <p:tgtEl>
                                          <p:spTgt spid="80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3" dur="500"/>
                                        <p:tgtEl>
                                          <p:spTgt spid="8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6" dur="500"/>
                                        <p:tgtEl>
                                          <p:spTgt spid="8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1" dur="500"/>
                                        <p:tgtEl>
                                          <p:spTgt spid="8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6" dur="500"/>
                                        <p:tgtEl>
                                          <p:spTgt spid="81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1" dur="500"/>
                                        <p:tgtEl>
                                          <p:spTgt spid="81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6" dur="500"/>
                                        <p:tgtEl>
                                          <p:spTgt spid="8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1" dur="500"/>
                                        <p:tgtEl>
                                          <p:spTgt spid="8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6" dur="500"/>
                                        <p:tgtEl>
                                          <p:spTgt spid="61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1" dur="500"/>
                                        <p:tgtEl>
                                          <p:spTgt spid="81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6" dur="500"/>
                                        <p:tgtEl>
                                          <p:spTgt spid="81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0" grpId="0"/>
      <p:bldP spid="80901" grpId="0"/>
      <p:bldP spid="80902" grpId="0"/>
      <p:bldP spid="80906" grpId="0"/>
      <p:bldP spid="80908" grpId="0" animBg="1"/>
      <p:bldP spid="80910" grpId="0" animBg="1"/>
      <p:bldP spid="81002" grpId="0"/>
      <p:bldP spid="81004" grpId="0" animBg="1"/>
      <p:bldP spid="81004" grpId="1" animBg="1"/>
      <p:bldP spid="81005" grpId="0"/>
      <p:bldP spid="61593" grpId="0"/>
      <p:bldP spid="81012" grpId="0" animBg="1"/>
      <p:bldP spid="81012" grpId="1" animBg="1"/>
      <p:bldP spid="81059" grpId="0"/>
      <p:bldP spid="81067" grpId="0" animBg="1"/>
      <p:bldP spid="81067" grpId="1" animBg="1"/>
      <p:bldP spid="81067" grpId="2" animBg="1"/>
      <p:bldP spid="81067" grpId="3" animBg="1"/>
      <p:bldP spid="81107" grpId="0"/>
      <p:bldP spid="81108" grpId="0" animBg="1"/>
      <p:bldP spid="81109" grpId="0"/>
      <p:bldP spid="81110" grpId="0" animBg="1"/>
      <p:bldP spid="81111" grpId="0"/>
      <p:bldP spid="81112" grpId="0" animBg="1"/>
      <p:bldP spid="81113" grpId="0"/>
      <p:bldP spid="81114" grpId="0" animBg="1"/>
      <p:bldP spid="81115" grpId="0"/>
      <p:bldP spid="81117" grpId="0"/>
      <p:bldP spid="81118" grpId="0"/>
      <p:bldP spid="81128" grpId="0" animBg="1"/>
      <p:bldP spid="81128" grpId="1" animBg="1"/>
      <p:bldP spid="81129" grpId="0" animBg="1"/>
      <p:bldP spid="81129" grpId="1" animBg="1"/>
      <p:bldP spid="61502" grpId="0"/>
      <p:bldP spid="81238" grpId="0" animBg="1"/>
      <p:bldP spid="81239" grpId="0" animBg="1"/>
      <p:bldP spid="81329" grpId="0" animBg="1"/>
      <p:bldP spid="81330" grpId="0"/>
      <p:bldP spid="81333" grpId="0" animBg="1"/>
      <p:bldP spid="81334" grpId="0"/>
      <p:bldP spid="8133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6677025" y="50800"/>
            <a:ext cx="23939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4 ـ الاختزال بطريقة كارنو :</a:t>
            </a: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6054725" y="349250"/>
            <a:ext cx="253841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2ـ تجميع الثنائي و الرباعي</a:t>
            </a:r>
            <a:r>
              <a:rPr lang="fr-FR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85000" name="Text Box 8"/>
          <p:cNvSpPr txBox="1">
            <a:spLocks noChangeArrowheads="1"/>
          </p:cNvSpPr>
          <p:nvPr/>
        </p:nvSpPr>
        <p:spPr bwMode="auto">
          <a:xfrm>
            <a:off x="5580063" y="677863"/>
            <a:ext cx="25209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chemeClr val="tx1"/>
                </a:solidFill>
                <a:cs typeface="Arabic Transparent" pitchFamily="2" charset="-78"/>
              </a:rPr>
              <a:t>جدول </a:t>
            </a:r>
            <a:r>
              <a:rPr lang="ar-DZ" b="1" u="sng" dirty="0" err="1">
                <a:solidFill>
                  <a:schemeClr val="tx1"/>
                </a:solidFill>
                <a:cs typeface="Arabic Transparent" pitchFamily="2" charset="-78"/>
              </a:rPr>
              <a:t>كارنو</a:t>
            </a:r>
            <a:r>
              <a:rPr lang="ar-DZ" b="1" u="sng" dirty="0">
                <a:solidFill>
                  <a:schemeClr val="tx1"/>
                </a:solidFill>
                <a:cs typeface="Arabic Transparent" pitchFamily="2" charset="-78"/>
              </a:rPr>
              <a:t> لـ 3 متغيرات:</a:t>
            </a:r>
            <a:endParaRPr lang="fr-FR" b="1" u="sng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5001" name="AutoShape 9"/>
          <p:cNvSpPr>
            <a:spLocks noChangeArrowheads="1"/>
          </p:cNvSpPr>
          <p:nvPr/>
        </p:nvSpPr>
        <p:spPr bwMode="auto">
          <a:xfrm>
            <a:off x="1993900" y="1335088"/>
            <a:ext cx="844550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41338" y="908050"/>
            <a:ext cx="2506662" cy="1290638"/>
            <a:chOff x="340" y="981"/>
            <a:chExt cx="1579" cy="813"/>
          </a:xfrm>
          <a:noFill/>
        </p:grpSpPr>
        <p:sp>
          <p:nvSpPr>
            <p:cNvPr id="65632" name="Text Box 36"/>
            <p:cNvSpPr txBox="1">
              <a:spLocks noChangeAspect="1" noChangeArrowheads="1"/>
            </p:cNvSpPr>
            <p:nvPr/>
          </p:nvSpPr>
          <p:spPr bwMode="auto">
            <a:xfrm>
              <a:off x="654" y="1068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sp>
          <p:nvSpPr>
            <p:cNvPr id="65633" name="Rectangle 37"/>
            <p:cNvSpPr>
              <a:spLocks noChangeArrowheads="1"/>
            </p:cNvSpPr>
            <p:nvPr/>
          </p:nvSpPr>
          <p:spPr bwMode="auto">
            <a:xfrm>
              <a:off x="1527" y="1454"/>
              <a:ext cx="319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5634" name="Rectangle 38"/>
            <p:cNvSpPr>
              <a:spLocks noChangeArrowheads="1"/>
            </p:cNvSpPr>
            <p:nvPr/>
          </p:nvSpPr>
          <p:spPr bwMode="auto">
            <a:xfrm>
              <a:off x="1210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5635" name="Rectangle 39"/>
            <p:cNvSpPr>
              <a:spLocks noChangeArrowheads="1"/>
            </p:cNvSpPr>
            <p:nvPr/>
          </p:nvSpPr>
          <p:spPr bwMode="auto">
            <a:xfrm>
              <a:off x="893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5636" name="Rectangle 40"/>
            <p:cNvSpPr>
              <a:spLocks noChangeArrowheads="1"/>
            </p:cNvSpPr>
            <p:nvPr/>
          </p:nvSpPr>
          <p:spPr bwMode="auto">
            <a:xfrm>
              <a:off x="576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5637" name="Rectangle 41"/>
            <p:cNvSpPr>
              <a:spLocks noChangeArrowheads="1"/>
            </p:cNvSpPr>
            <p:nvPr/>
          </p:nvSpPr>
          <p:spPr bwMode="auto">
            <a:xfrm>
              <a:off x="1527" y="1227"/>
              <a:ext cx="319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5638" name="Rectangle 42"/>
            <p:cNvSpPr>
              <a:spLocks noChangeArrowheads="1"/>
            </p:cNvSpPr>
            <p:nvPr/>
          </p:nvSpPr>
          <p:spPr bwMode="auto">
            <a:xfrm>
              <a:off x="1210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5639" name="Rectangle 43"/>
            <p:cNvSpPr>
              <a:spLocks noChangeArrowheads="1"/>
            </p:cNvSpPr>
            <p:nvPr/>
          </p:nvSpPr>
          <p:spPr bwMode="auto">
            <a:xfrm>
              <a:off x="893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5640" name="Rectangle 44"/>
            <p:cNvSpPr>
              <a:spLocks noChangeArrowheads="1"/>
            </p:cNvSpPr>
            <p:nvPr/>
          </p:nvSpPr>
          <p:spPr bwMode="auto">
            <a:xfrm>
              <a:off x="576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5641" name="Line 45"/>
            <p:cNvSpPr>
              <a:spLocks noChangeShapeType="1"/>
            </p:cNvSpPr>
            <p:nvPr/>
          </p:nvSpPr>
          <p:spPr bwMode="auto">
            <a:xfrm>
              <a:off x="576" y="1227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42" name="Line 46"/>
            <p:cNvSpPr>
              <a:spLocks noChangeShapeType="1"/>
            </p:cNvSpPr>
            <p:nvPr/>
          </p:nvSpPr>
          <p:spPr bwMode="auto">
            <a:xfrm>
              <a:off x="576" y="1680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43" name="Line 47"/>
            <p:cNvSpPr>
              <a:spLocks noChangeShapeType="1"/>
            </p:cNvSpPr>
            <p:nvPr/>
          </p:nvSpPr>
          <p:spPr bwMode="auto">
            <a:xfrm>
              <a:off x="1846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44" name="Line 48"/>
            <p:cNvSpPr>
              <a:spLocks noChangeShapeType="1"/>
            </p:cNvSpPr>
            <p:nvPr/>
          </p:nvSpPr>
          <p:spPr bwMode="auto">
            <a:xfrm>
              <a:off x="576" y="1454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45" name="Line 49"/>
            <p:cNvSpPr>
              <a:spLocks noChangeShapeType="1"/>
            </p:cNvSpPr>
            <p:nvPr/>
          </p:nvSpPr>
          <p:spPr bwMode="auto">
            <a:xfrm>
              <a:off x="893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46" name="Line 50"/>
            <p:cNvSpPr>
              <a:spLocks noChangeShapeType="1"/>
            </p:cNvSpPr>
            <p:nvPr/>
          </p:nvSpPr>
          <p:spPr bwMode="auto">
            <a:xfrm>
              <a:off x="1210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47" name="Line 51"/>
            <p:cNvSpPr>
              <a:spLocks noChangeShapeType="1"/>
            </p:cNvSpPr>
            <p:nvPr/>
          </p:nvSpPr>
          <p:spPr bwMode="auto">
            <a:xfrm>
              <a:off x="1527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48" name="Line 52"/>
            <p:cNvSpPr>
              <a:spLocks noChangeAspect="1" noChangeShapeType="1"/>
            </p:cNvSpPr>
            <p:nvPr/>
          </p:nvSpPr>
          <p:spPr bwMode="auto">
            <a:xfrm flipH="1" flipV="1">
              <a:off x="385" y="1033"/>
              <a:ext cx="186" cy="18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49" name="Text Box 53"/>
            <p:cNvSpPr txBox="1">
              <a:spLocks noChangeAspect="1" noChangeArrowheads="1"/>
            </p:cNvSpPr>
            <p:nvPr/>
          </p:nvSpPr>
          <p:spPr bwMode="auto">
            <a:xfrm>
              <a:off x="447" y="981"/>
              <a:ext cx="507" cy="30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5650" name="Text Box 54"/>
            <p:cNvSpPr txBox="1">
              <a:spLocks noChangeAspect="1" noChangeArrowheads="1"/>
            </p:cNvSpPr>
            <p:nvPr/>
          </p:nvSpPr>
          <p:spPr bwMode="auto">
            <a:xfrm>
              <a:off x="340" y="1098"/>
              <a:ext cx="300" cy="45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c</a:t>
              </a:r>
              <a:endParaRPr lang="fr-FR" sz="1600"/>
            </a:p>
          </p:txBody>
        </p:sp>
        <p:grpSp>
          <p:nvGrpSpPr>
            <p:cNvPr id="3" name="Group 55"/>
            <p:cNvGrpSpPr>
              <a:grpSpLocks/>
            </p:cNvGrpSpPr>
            <p:nvPr/>
          </p:nvGrpSpPr>
          <p:grpSpPr bwMode="auto">
            <a:xfrm>
              <a:off x="387" y="1227"/>
              <a:ext cx="232" cy="567"/>
              <a:chOff x="387" y="1227"/>
              <a:chExt cx="232" cy="567"/>
            </a:xfrm>
            <a:grpFill/>
          </p:grpSpPr>
          <p:sp>
            <p:nvSpPr>
              <p:cNvPr id="65652" name="Line 56"/>
              <p:cNvSpPr>
                <a:spLocks noChangeShapeType="1"/>
              </p:cNvSpPr>
              <p:nvPr/>
            </p:nvSpPr>
            <p:spPr bwMode="auto">
              <a:xfrm>
                <a:off x="576" y="122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653" name="Text Box 57"/>
              <p:cNvSpPr txBox="1">
                <a:spLocks noChangeAspect="1" noChangeArrowheads="1"/>
              </p:cNvSpPr>
              <p:nvPr/>
            </p:nvSpPr>
            <p:spPr bwMode="auto">
              <a:xfrm>
                <a:off x="395" y="1294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dirty="0">
                    <a:solidFill>
                      <a:schemeClr val="tx1"/>
                    </a:solidFill>
                  </a:rPr>
                  <a:t>0</a:t>
                </a:r>
                <a:endParaRPr lang="ar-DZ" sz="1400" dirty="0">
                  <a:solidFill>
                    <a:schemeClr val="tx1"/>
                  </a:solidFill>
                </a:endParaRPr>
              </a:p>
              <a:p>
                <a:endParaRPr lang="fr-FR" sz="1400" dirty="0">
                  <a:solidFill>
                    <a:schemeClr val="tx1"/>
                  </a:solidFill>
                </a:endParaRPr>
              </a:p>
              <a:p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654" name="Text Box 58"/>
              <p:cNvSpPr txBox="1">
                <a:spLocks noChangeAspect="1" noChangeArrowheads="1"/>
              </p:cNvSpPr>
              <p:nvPr/>
            </p:nvSpPr>
            <p:spPr bwMode="auto">
              <a:xfrm>
                <a:off x="387" y="1389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 sz="1400" dirty="0">
                  <a:solidFill>
                    <a:schemeClr val="tx1"/>
                  </a:solidFill>
                </a:endParaRPr>
              </a:p>
              <a:p>
                <a:r>
                  <a:rPr lang="fr-FR" sz="14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</p:grpSp>
      <p:sp>
        <p:nvSpPr>
          <p:cNvPr id="85081" name="Rectangle 89"/>
          <p:cNvSpPr>
            <a:spLocks noChangeArrowheads="1"/>
          </p:cNvSpPr>
          <p:nvPr/>
        </p:nvSpPr>
        <p:spPr bwMode="auto">
          <a:xfrm>
            <a:off x="3563938" y="1484313"/>
            <a:ext cx="18716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 b="1" dirty="0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 b="1" dirty="0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S = b + </a:t>
            </a:r>
            <a:r>
              <a:rPr lang="fr-FR" b="1" dirty="0" err="1">
                <a:solidFill>
                  <a:schemeClr val="tx1"/>
                </a:solidFill>
                <a:cs typeface="Times New Roman" pitchFamily="18" charset="0"/>
              </a:rPr>
              <a:t>ac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85191" name="AutoShape 199"/>
          <p:cNvSpPr>
            <a:spLocks noChangeArrowheads="1"/>
          </p:cNvSpPr>
          <p:nvPr/>
        </p:nvSpPr>
        <p:spPr bwMode="auto">
          <a:xfrm>
            <a:off x="1568450" y="1698625"/>
            <a:ext cx="844550" cy="28733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201"/>
          <p:cNvGrpSpPr>
            <a:grpSpLocks/>
          </p:cNvGrpSpPr>
          <p:nvPr/>
        </p:nvGrpSpPr>
        <p:grpSpPr bwMode="auto">
          <a:xfrm>
            <a:off x="538163" y="2276475"/>
            <a:ext cx="2506662" cy="1290638"/>
            <a:chOff x="340" y="981"/>
            <a:chExt cx="1579" cy="813"/>
          </a:xfrm>
          <a:noFill/>
        </p:grpSpPr>
        <p:sp>
          <p:nvSpPr>
            <p:cNvPr id="65609" name="Text Box 202"/>
            <p:cNvSpPr txBox="1">
              <a:spLocks noChangeAspect="1" noChangeArrowheads="1"/>
            </p:cNvSpPr>
            <p:nvPr/>
          </p:nvSpPr>
          <p:spPr bwMode="auto">
            <a:xfrm>
              <a:off x="654" y="1068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sp>
          <p:nvSpPr>
            <p:cNvPr id="65610" name="Rectangle 203"/>
            <p:cNvSpPr>
              <a:spLocks noChangeArrowheads="1"/>
            </p:cNvSpPr>
            <p:nvPr/>
          </p:nvSpPr>
          <p:spPr bwMode="auto">
            <a:xfrm>
              <a:off x="1527" y="1454"/>
              <a:ext cx="319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5611" name="Rectangle 204"/>
            <p:cNvSpPr>
              <a:spLocks noChangeArrowheads="1"/>
            </p:cNvSpPr>
            <p:nvPr/>
          </p:nvSpPr>
          <p:spPr bwMode="auto">
            <a:xfrm>
              <a:off x="1210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5612" name="Rectangle 205"/>
            <p:cNvSpPr>
              <a:spLocks noChangeArrowheads="1"/>
            </p:cNvSpPr>
            <p:nvPr/>
          </p:nvSpPr>
          <p:spPr bwMode="auto">
            <a:xfrm>
              <a:off x="893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5613" name="Rectangle 206"/>
            <p:cNvSpPr>
              <a:spLocks noChangeArrowheads="1"/>
            </p:cNvSpPr>
            <p:nvPr/>
          </p:nvSpPr>
          <p:spPr bwMode="auto">
            <a:xfrm>
              <a:off x="576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5614" name="Rectangle 207"/>
            <p:cNvSpPr>
              <a:spLocks noChangeArrowheads="1"/>
            </p:cNvSpPr>
            <p:nvPr/>
          </p:nvSpPr>
          <p:spPr bwMode="auto">
            <a:xfrm>
              <a:off x="1527" y="1227"/>
              <a:ext cx="319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5615" name="Rectangle 208"/>
            <p:cNvSpPr>
              <a:spLocks noChangeArrowheads="1"/>
            </p:cNvSpPr>
            <p:nvPr/>
          </p:nvSpPr>
          <p:spPr bwMode="auto">
            <a:xfrm>
              <a:off x="1210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5616" name="Rectangle 209"/>
            <p:cNvSpPr>
              <a:spLocks noChangeArrowheads="1"/>
            </p:cNvSpPr>
            <p:nvPr/>
          </p:nvSpPr>
          <p:spPr bwMode="auto">
            <a:xfrm>
              <a:off x="893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5617" name="Rectangle 210"/>
            <p:cNvSpPr>
              <a:spLocks noChangeArrowheads="1"/>
            </p:cNvSpPr>
            <p:nvPr/>
          </p:nvSpPr>
          <p:spPr bwMode="auto">
            <a:xfrm>
              <a:off x="576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5618" name="Line 211"/>
            <p:cNvSpPr>
              <a:spLocks noChangeShapeType="1"/>
            </p:cNvSpPr>
            <p:nvPr/>
          </p:nvSpPr>
          <p:spPr bwMode="auto">
            <a:xfrm>
              <a:off x="576" y="1227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19" name="Line 212"/>
            <p:cNvSpPr>
              <a:spLocks noChangeShapeType="1"/>
            </p:cNvSpPr>
            <p:nvPr/>
          </p:nvSpPr>
          <p:spPr bwMode="auto">
            <a:xfrm>
              <a:off x="576" y="1680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20" name="Line 213"/>
            <p:cNvSpPr>
              <a:spLocks noChangeShapeType="1"/>
            </p:cNvSpPr>
            <p:nvPr/>
          </p:nvSpPr>
          <p:spPr bwMode="auto">
            <a:xfrm>
              <a:off x="1846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21" name="Line 214"/>
            <p:cNvSpPr>
              <a:spLocks noChangeShapeType="1"/>
            </p:cNvSpPr>
            <p:nvPr/>
          </p:nvSpPr>
          <p:spPr bwMode="auto">
            <a:xfrm>
              <a:off x="576" y="1454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22" name="Line 215"/>
            <p:cNvSpPr>
              <a:spLocks noChangeShapeType="1"/>
            </p:cNvSpPr>
            <p:nvPr/>
          </p:nvSpPr>
          <p:spPr bwMode="auto">
            <a:xfrm>
              <a:off x="893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23" name="Line 216"/>
            <p:cNvSpPr>
              <a:spLocks noChangeShapeType="1"/>
            </p:cNvSpPr>
            <p:nvPr/>
          </p:nvSpPr>
          <p:spPr bwMode="auto">
            <a:xfrm>
              <a:off x="1210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24" name="Line 217"/>
            <p:cNvSpPr>
              <a:spLocks noChangeShapeType="1"/>
            </p:cNvSpPr>
            <p:nvPr/>
          </p:nvSpPr>
          <p:spPr bwMode="auto">
            <a:xfrm>
              <a:off x="1527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25" name="Line 218"/>
            <p:cNvSpPr>
              <a:spLocks noChangeAspect="1" noChangeShapeType="1"/>
            </p:cNvSpPr>
            <p:nvPr/>
          </p:nvSpPr>
          <p:spPr bwMode="auto">
            <a:xfrm flipH="1" flipV="1">
              <a:off x="385" y="1033"/>
              <a:ext cx="186" cy="18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26" name="Text Box 219"/>
            <p:cNvSpPr txBox="1">
              <a:spLocks noChangeAspect="1" noChangeArrowheads="1"/>
            </p:cNvSpPr>
            <p:nvPr/>
          </p:nvSpPr>
          <p:spPr bwMode="auto">
            <a:xfrm>
              <a:off x="447" y="981"/>
              <a:ext cx="507" cy="30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5627" name="Text Box 220"/>
            <p:cNvSpPr txBox="1">
              <a:spLocks noChangeAspect="1" noChangeArrowheads="1"/>
            </p:cNvSpPr>
            <p:nvPr/>
          </p:nvSpPr>
          <p:spPr bwMode="auto">
            <a:xfrm>
              <a:off x="340" y="1098"/>
              <a:ext cx="300" cy="45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c</a:t>
              </a:r>
              <a:endParaRPr lang="fr-FR" sz="1600"/>
            </a:p>
          </p:txBody>
        </p:sp>
        <p:grpSp>
          <p:nvGrpSpPr>
            <p:cNvPr id="5" name="Group 221"/>
            <p:cNvGrpSpPr>
              <a:grpSpLocks/>
            </p:cNvGrpSpPr>
            <p:nvPr/>
          </p:nvGrpSpPr>
          <p:grpSpPr bwMode="auto">
            <a:xfrm>
              <a:off x="387" y="1227"/>
              <a:ext cx="232" cy="567"/>
              <a:chOff x="387" y="1227"/>
              <a:chExt cx="232" cy="567"/>
            </a:xfrm>
            <a:grpFill/>
          </p:grpSpPr>
          <p:sp>
            <p:nvSpPr>
              <p:cNvPr id="65629" name="Line 222"/>
              <p:cNvSpPr>
                <a:spLocks noChangeShapeType="1"/>
              </p:cNvSpPr>
              <p:nvPr/>
            </p:nvSpPr>
            <p:spPr bwMode="auto">
              <a:xfrm>
                <a:off x="576" y="122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630" name="Text Box 223"/>
              <p:cNvSpPr txBox="1">
                <a:spLocks noChangeAspect="1" noChangeArrowheads="1"/>
              </p:cNvSpPr>
              <p:nvPr/>
            </p:nvSpPr>
            <p:spPr bwMode="auto">
              <a:xfrm>
                <a:off x="395" y="1294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dirty="0">
                    <a:solidFill>
                      <a:schemeClr val="tx1"/>
                    </a:solidFill>
                  </a:rPr>
                  <a:t>0</a:t>
                </a:r>
                <a:endParaRPr lang="ar-DZ" sz="1400" dirty="0">
                  <a:solidFill>
                    <a:schemeClr val="tx1"/>
                  </a:solidFill>
                </a:endParaRPr>
              </a:p>
              <a:p>
                <a:endParaRPr lang="fr-FR" sz="1400" dirty="0">
                  <a:solidFill>
                    <a:schemeClr val="tx1"/>
                  </a:solidFill>
                </a:endParaRPr>
              </a:p>
              <a:p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631" name="Text Box 224"/>
              <p:cNvSpPr txBox="1">
                <a:spLocks noChangeAspect="1" noChangeArrowheads="1"/>
              </p:cNvSpPr>
              <p:nvPr/>
            </p:nvSpPr>
            <p:spPr bwMode="auto">
              <a:xfrm>
                <a:off x="387" y="1389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 sz="1400">
                  <a:solidFill>
                    <a:schemeClr val="tx1"/>
                  </a:solidFill>
                </a:endParaRPr>
              </a:p>
              <a:p>
                <a:r>
                  <a:rPr lang="fr-FR" sz="140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</p:grpSp>
      <p:sp>
        <p:nvSpPr>
          <p:cNvPr id="85217" name="AutoShape 225"/>
          <p:cNvSpPr>
            <a:spLocks noChangeArrowheads="1"/>
          </p:cNvSpPr>
          <p:nvPr/>
        </p:nvSpPr>
        <p:spPr bwMode="auto">
          <a:xfrm>
            <a:off x="2049463" y="3062288"/>
            <a:ext cx="844550" cy="287337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5218" name="AutoShape 226"/>
          <p:cNvSpPr>
            <a:spLocks/>
          </p:cNvSpPr>
          <p:nvPr/>
        </p:nvSpPr>
        <p:spPr bwMode="auto">
          <a:xfrm>
            <a:off x="2554288" y="2703513"/>
            <a:ext cx="504825" cy="684212"/>
          </a:xfrm>
          <a:prstGeom prst="leftBracket">
            <a:avLst>
              <a:gd name="adj" fmla="val 11295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5219" name="AutoShape 227"/>
          <p:cNvSpPr>
            <a:spLocks/>
          </p:cNvSpPr>
          <p:nvPr/>
        </p:nvSpPr>
        <p:spPr bwMode="auto">
          <a:xfrm flipH="1">
            <a:off x="825500" y="2678113"/>
            <a:ext cx="431800" cy="684212"/>
          </a:xfrm>
          <a:prstGeom prst="leftBracket">
            <a:avLst>
              <a:gd name="adj" fmla="val 13205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5220" name="AutoShape 228"/>
          <p:cNvSpPr>
            <a:spLocks noChangeArrowheads="1"/>
          </p:cNvSpPr>
          <p:nvPr/>
        </p:nvSpPr>
        <p:spPr bwMode="auto">
          <a:xfrm>
            <a:off x="1454150" y="4287838"/>
            <a:ext cx="844550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229"/>
          <p:cNvGrpSpPr>
            <a:grpSpLocks/>
          </p:cNvGrpSpPr>
          <p:nvPr/>
        </p:nvGrpSpPr>
        <p:grpSpPr bwMode="auto">
          <a:xfrm>
            <a:off x="506413" y="3860800"/>
            <a:ext cx="2506662" cy="1290638"/>
            <a:chOff x="340" y="981"/>
            <a:chExt cx="1579" cy="813"/>
          </a:xfrm>
          <a:noFill/>
        </p:grpSpPr>
        <p:sp>
          <p:nvSpPr>
            <p:cNvPr id="65586" name="Text Box 230"/>
            <p:cNvSpPr txBox="1">
              <a:spLocks noChangeAspect="1" noChangeArrowheads="1"/>
            </p:cNvSpPr>
            <p:nvPr/>
          </p:nvSpPr>
          <p:spPr bwMode="auto">
            <a:xfrm>
              <a:off x="654" y="1068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sp>
          <p:nvSpPr>
            <p:cNvPr id="65587" name="Rectangle 231"/>
            <p:cNvSpPr>
              <a:spLocks noChangeArrowheads="1"/>
            </p:cNvSpPr>
            <p:nvPr/>
          </p:nvSpPr>
          <p:spPr bwMode="auto">
            <a:xfrm>
              <a:off x="1527" y="1454"/>
              <a:ext cx="319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5588" name="Rectangle 232"/>
            <p:cNvSpPr>
              <a:spLocks noChangeArrowheads="1"/>
            </p:cNvSpPr>
            <p:nvPr/>
          </p:nvSpPr>
          <p:spPr bwMode="auto">
            <a:xfrm>
              <a:off x="1210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5589" name="Rectangle 233"/>
            <p:cNvSpPr>
              <a:spLocks noChangeArrowheads="1"/>
            </p:cNvSpPr>
            <p:nvPr/>
          </p:nvSpPr>
          <p:spPr bwMode="auto">
            <a:xfrm>
              <a:off x="893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5590" name="Rectangle 234"/>
            <p:cNvSpPr>
              <a:spLocks noChangeArrowheads="1"/>
            </p:cNvSpPr>
            <p:nvPr/>
          </p:nvSpPr>
          <p:spPr bwMode="auto">
            <a:xfrm>
              <a:off x="576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5591" name="Rectangle 235"/>
            <p:cNvSpPr>
              <a:spLocks noChangeArrowheads="1"/>
            </p:cNvSpPr>
            <p:nvPr/>
          </p:nvSpPr>
          <p:spPr bwMode="auto">
            <a:xfrm>
              <a:off x="1527" y="1227"/>
              <a:ext cx="319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 dirty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5592" name="Rectangle 236"/>
            <p:cNvSpPr>
              <a:spLocks noChangeArrowheads="1"/>
            </p:cNvSpPr>
            <p:nvPr/>
          </p:nvSpPr>
          <p:spPr bwMode="auto">
            <a:xfrm>
              <a:off x="1210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5593" name="Rectangle 237"/>
            <p:cNvSpPr>
              <a:spLocks noChangeArrowheads="1"/>
            </p:cNvSpPr>
            <p:nvPr/>
          </p:nvSpPr>
          <p:spPr bwMode="auto">
            <a:xfrm>
              <a:off x="893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5594" name="Rectangle 238"/>
            <p:cNvSpPr>
              <a:spLocks noChangeArrowheads="1"/>
            </p:cNvSpPr>
            <p:nvPr/>
          </p:nvSpPr>
          <p:spPr bwMode="auto">
            <a:xfrm>
              <a:off x="576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5595" name="Line 239"/>
            <p:cNvSpPr>
              <a:spLocks noChangeShapeType="1"/>
            </p:cNvSpPr>
            <p:nvPr/>
          </p:nvSpPr>
          <p:spPr bwMode="auto">
            <a:xfrm>
              <a:off x="576" y="1227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96" name="Line 240"/>
            <p:cNvSpPr>
              <a:spLocks noChangeShapeType="1"/>
            </p:cNvSpPr>
            <p:nvPr/>
          </p:nvSpPr>
          <p:spPr bwMode="auto">
            <a:xfrm>
              <a:off x="576" y="1680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97" name="Line 241"/>
            <p:cNvSpPr>
              <a:spLocks noChangeShapeType="1"/>
            </p:cNvSpPr>
            <p:nvPr/>
          </p:nvSpPr>
          <p:spPr bwMode="auto">
            <a:xfrm>
              <a:off x="1846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98" name="Line 242"/>
            <p:cNvSpPr>
              <a:spLocks noChangeShapeType="1"/>
            </p:cNvSpPr>
            <p:nvPr/>
          </p:nvSpPr>
          <p:spPr bwMode="auto">
            <a:xfrm>
              <a:off x="576" y="1454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99" name="Line 243"/>
            <p:cNvSpPr>
              <a:spLocks noChangeShapeType="1"/>
            </p:cNvSpPr>
            <p:nvPr/>
          </p:nvSpPr>
          <p:spPr bwMode="auto">
            <a:xfrm>
              <a:off x="893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00" name="Line 244"/>
            <p:cNvSpPr>
              <a:spLocks noChangeShapeType="1"/>
            </p:cNvSpPr>
            <p:nvPr/>
          </p:nvSpPr>
          <p:spPr bwMode="auto">
            <a:xfrm>
              <a:off x="1210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01" name="Line 245"/>
            <p:cNvSpPr>
              <a:spLocks noChangeShapeType="1"/>
            </p:cNvSpPr>
            <p:nvPr/>
          </p:nvSpPr>
          <p:spPr bwMode="auto">
            <a:xfrm>
              <a:off x="1527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02" name="Line 246"/>
            <p:cNvSpPr>
              <a:spLocks noChangeAspect="1" noChangeShapeType="1"/>
            </p:cNvSpPr>
            <p:nvPr/>
          </p:nvSpPr>
          <p:spPr bwMode="auto">
            <a:xfrm flipH="1" flipV="1">
              <a:off x="385" y="1033"/>
              <a:ext cx="186" cy="18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03" name="Text Box 247"/>
            <p:cNvSpPr txBox="1">
              <a:spLocks noChangeAspect="1" noChangeArrowheads="1"/>
            </p:cNvSpPr>
            <p:nvPr/>
          </p:nvSpPr>
          <p:spPr bwMode="auto">
            <a:xfrm>
              <a:off x="447" y="981"/>
              <a:ext cx="507" cy="30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5604" name="Text Box 248"/>
            <p:cNvSpPr txBox="1">
              <a:spLocks noChangeAspect="1" noChangeArrowheads="1"/>
            </p:cNvSpPr>
            <p:nvPr/>
          </p:nvSpPr>
          <p:spPr bwMode="auto">
            <a:xfrm>
              <a:off x="340" y="1098"/>
              <a:ext cx="300" cy="45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c</a:t>
              </a:r>
              <a:endParaRPr lang="fr-FR" sz="1600"/>
            </a:p>
          </p:txBody>
        </p:sp>
        <p:grpSp>
          <p:nvGrpSpPr>
            <p:cNvPr id="7" name="Group 249"/>
            <p:cNvGrpSpPr>
              <a:grpSpLocks/>
            </p:cNvGrpSpPr>
            <p:nvPr/>
          </p:nvGrpSpPr>
          <p:grpSpPr bwMode="auto">
            <a:xfrm>
              <a:off x="387" y="1227"/>
              <a:ext cx="232" cy="567"/>
              <a:chOff x="387" y="1227"/>
              <a:chExt cx="232" cy="567"/>
            </a:xfrm>
            <a:grpFill/>
          </p:grpSpPr>
          <p:sp>
            <p:nvSpPr>
              <p:cNvPr id="65606" name="Line 250"/>
              <p:cNvSpPr>
                <a:spLocks noChangeShapeType="1"/>
              </p:cNvSpPr>
              <p:nvPr/>
            </p:nvSpPr>
            <p:spPr bwMode="auto">
              <a:xfrm>
                <a:off x="576" y="122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607" name="Text Box 251"/>
              <p:cNvSpPr txBox="1">
                <a:spLocks noChangeAspect="1" noChangeArrowheads="1"/>
              </p:cNvSpPr>
              <p:nvPr/>
            </p:nvSpPr>
            <p:spPr bwMode="auto">
              <a:xfrm>
                <a:off x="395" y="1294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>
                    <a:solidFill>
                      <a:schemeClr val="tx1"/>
                    </a:solidFill>
                  </a:rPr>
                  <a:t>0</a:t>
                </a:r>
                <a:endParaRPr lang="ar-DZ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65608" name="Text Box 252"/>
              <p:cNvSpPr txBox="1">
                <a:spLocks noChangeAspect="1" noChangeArrowheads="1"/>
              </p:cNvSpPr>
              <p:nvPr/>
            </p:nvSpPr>
            <p:spPr bwMode="auto">
              <a:xfrm>
                <a:off x="387" y="1389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 sz="1400" dirty="0">
                  <a:solidFill>
                    <a:schemeClr val="tx1"/>
                  </a:solidFill>
                </a:endParaRPr>
              </a:p>
              <a:p>
                <a:r>
                  <a:rPr lang="fr-FR" sz="14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</p:grpSp>
      <p:sp>
        <p:nvSpPr>
          <p:cNvPr id="85245" name="AutoShape 253"/>
          <p:cNvSpPr>
            <a:spLocks noChangeArrowheads="1"/>
          </p:cNvSpPr>
          <p:nvPr/>
        </p:nvSpPr>
        <p:spPr bwMode="auto">
          <a:xfrm>
            <a:off x="2036763" y="4651375"/>
            <a:ext cx="844550" cy="28733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5247" name="Rectangle 255"/>
          <p:cNvSpPr>
            <a:spLocks noChangeArrowheads="1"/>
          </p:cNvSpPr>
          <p:nvPr/>
        </p:nvSpPr>
        <p:spPr bwMode="auto">
          <a:xfrm>
            <a:off x="3563938" y="4502150"/>
            <a:ext cx="21605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 b="1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S = a + bc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85249" name="AutoShape 257"/>
          <p:cNvSpPr>
            <a:spLocks noChangeArrowheads="1"/>
          </p:cNvSpPr>
          <p:nvPr/>
        </p:nvSpPr>
        <p:spPr bwMode="auto">
          <a:xfrm>
            <a:off x="1965325" y="5949950"/>
            <a:ext cx="844550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8" name="Group 258"/>
          <p:cNvGrpSpPr>
            <a:grpSpLocks/>
          </p:cNvGrpSpPr>
          <p:nvPr/>
        </p:nvGrpSpPr>
        <p:grpSpPr bwMode="auto">
          <a:xfrm>
            <a:off x="506413" y="5522913"/>
            <a:ext cx="2506662" cy="1290637"/>
            <a:chOff x="340" y="981"/>
            <a:chExt cx="1579" cy="813"/>
          </a:xfrm>
        </p:grpSpPr>
        <p:sp>
          <p:nvSpPr>
            <p:cNvPr id="65563" name="Text Box 259"/>
            <p:cNvSpPr txBox="1">
              <a:spLocks noChangeAspect="1" noChangeArrowheads="1"/>
            </p:cNvSpPr>
            <p:nvPr/>
          </p:nvSpPr>
          <p:spPr bwMode="auto">
            <a:xfrm>
              <a:off x="654" y="1068"/>
              <a:ext cx="1265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/>
                <a:t>00     01      11     10</a:t>
              </a:r>
            </a:p>
          </p:txBody>
        </p:sp>
        <p:sp>
          <p:nvSpPr>
            <p:cNvPr id="65564" name="Rectangle 260"/>
            <p:cNvSpPr>
              <a:spLocks noChangeArrowheads="1"/>
            </p:cNvSpPr>
            <p:nvPr/>
          </p:nvSpPr>
          <p:spPr bwMode="auto">
            <a:xfrm>
              <a:off x="1527" y="1454"/>
              <a:ext cx="319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5565" name="Rectangle 261"/>
            <p:cNvSpPr>
              <a:spLocks noChangeArrowheads="1"/>
            </p:cNvSpPr>
            <p:nvPr/>
          </p:nvSpPr>
          <p:spPr bwMode="auto">
            <a:xfrm>
              <a:off x="1210" y="1454"/>
              <a:ext cx="317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5566" name="Rectangle 262"/>
            <p:cNvSpPr>
              <a:spLocks noChangeArrowheads="1"/>
            </p:cNvSpPr>
            <p:nvPr/>
          </p:nvSpPr>
          <p:spPr bwMode="auto">
            <a:xfrm>
              <a:off x="893" y="1454"/>
              <a:ext cx="317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fr-FR" sz="1600" b="1"/>
                <a:t>0</a:t>
              </a:r>
            </a:p>
          </p:txBody>
        </p:sp>
        <p:sp>
          <p:nvSpPr>
            <p:cNvPr id="65567" name="Rectangle 263"/>
            <p:cNvSpPr>
              <a:spLocks noChangeArrowheads="1"/>
            </p:cNvSpPr>
            <p:nvPr/>
          </p:nvSpPr>
          <p:spPr bwMode="auto">
            <a:xfrm>
              <a:off x="576" y="1454"/>
              <a:ext cx="317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fr-FR" sz="1600" b="1"/>
                <a:t>1</a:t>
              </a:r>
            </a:p>
          </p:txBody>
        </p:sp>
        <p:sp>
          <p:nvSpPr>
            <p:cNvPr id="65568" name="Rectangle 264"/>
            <p:cNvSpPr>
              <a:spLocks noChangeArrowheads="1"/>
            </p:cNvSpPr>
            <p:nvPr/>
          </p:nvSpPr>
          <p:spPr bwMode="auto">
            <a:xfrm>
              <a:off x="1527" y="1227"/>
              <a:ext cx="319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5569" name="Rectangle 265"/>
            <p:cNvSpPr>
              <a:spLocks noChangeArrowheads="1"/>
            </p:cNvSpPr>
            <p:nvPr/>
          </p:nvSpPr>
          <p:spPr bwMode="auto">
            <a:xfrm>
              <a:off x="1210" y="1227"/>
              <a:ext cx="317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5570" name="Rectangle 266"/>
            <p:cNvSpPr>
              <a:spLocks noChangeArrowheads="1"/>
            </p:cNvSpPr>
            <p:nvPr/>
          </p:nvSpPr>
          <p:spPr bwMode="auto">
            <a:xfrm>
              <a:off x="893" y="1227"/>
              <a:ext cx="317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fr-FR" sz="1600" b="1"/>
                <a:t>0</a:t>
              </a:r>
            </a:p>
          </p:txBody>
        </p:sp>
        <p:sp>
          <p:nvSpPr>
            <p:cNvPr id="65571" name="Rectangle 267"/>
            <p:cNvSpPr>
              <a:spLocks noChangeArrowheads="1"/>
            </p:cNvSpPr>
            <p:nvPr/>
          </p:nvSpPr>
          <p:spPr bwMode="auto">
            <a:xfrm>
              <a:off x="576" y="1227"/>
              <a:ext cx="317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fr-FR" sz="1600" b="1"/>
                <a:t>0</a:t>
              </a:r>
            </a:p>
          </p:txBody>
        </p:sp>
        <p:sp>
          <p:nvSpPr>
            <p:cNvPr id="65572" name="Line 268"/>
            <p:cNvSpPr>
              <a:spLocks noChangeShapeType="1"/>
            </p:cNvSpPr>
            <p:nvPr/>
          </p:nvSpPr>
          <p:spPr bwMode="auto">
            <a:xfrm>
              <a:off x="576" y="1227"/>
              <a:ext cx="1270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73" name="Line 269"/>
            <p:cNvSpPr>
              <a:spLocks noChangeShapeType="1"/>
            </p:cNvSpPr>
            <p:nvPr/>
          </p:nvSpPr>
          <p:spPr bwMode="auto">
            <a:xfrm>
              <a:off x="576" y="1680"/>
              <a:ext cx="1270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74" name="Line 270"/>
            <p:cNvSpPr>
              <a:spLocks noChangeShapeType="1"/>
            </p:cNvSpPr>
            <p:nvPr/>
          </p:nvSpPr>
          <p:spPr bwMode="auto">
            <a:xfrm>
              <a:off x="1846" y="1227"/>
              <a:ext cx="0" cy="453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75" name="Line 271"/>
            <p:cNvSpPr>
              <a:spLocks noChangeShapeType="1"/>
            </p:cNvSpPr>
            <p:nvPr/>
          </p:nvSpPr>
          <p:spPr bwMode="auto">
            <a:xfrm>
              <a:off x="576" y="1454"/>
              <a:ext cx="1270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76" name="Line 272"/>
            <p:cNvSpPr>
              <a:spLocks noChangeShapeType="1"/>
            </p:cNvSpPr>
            <p:nvPr/>
          </p:nvSpPr>
          <p:spPr bwMode="auto">
            <a:xfrm>
              <a:off x="893" y="1227"/>
              <a:ext cx="0" cy="453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77" name="Line 273"/>
            <p:cNvSpPr>
              <a:spLocks noChangeShapeType="1"/>
            </p:cNvSpPr>
            <p:nvPr/>
          </p:nvSpPr>
          <p:spPr bwMode="auto">
            <a:xfrm>
              <a:off x="1210" y="1227"/>
              <a:ext cx="0" cy="453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78" name="Line 274"/>
            <p:cNvSpPr>
              <a:spLocks noChangeShapeType="1"/>
            </p:cNvSpPr>
            <p:nvPr/>
          </p:nvSpPr>
          <p:spPr bwMode="auto">
            <a:xfrm>
              <a:off x="1527" y="1227"/>
              <a:ext cx="0" cy="453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79" name="Line 275"/>
            <p:cNvSpPr>
              <a:spLocks noChangeAspect="1" noChangeShapeType="1"/>
            </p:cNvSpPr>
            <p:nvPr/>
          </p:nvSpPr>
          <p:spPr bwMode="auto">
            <a:xfrm flipH="1" flipV="1">
              <a:off x="385" y="1033"/>
              <a:ext cx="186" cy="1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80" name="Text Box 276"/>
            <p:cNvSpPr txBox="1">
              <a:spLocks noChangeAspect="1" noChangeArrowheads="1"/>
            </p:cNvSpPr>
            <p:nvPr/>
          </p:nvSpPr>
          <p:spPr bwMode="auto">
            <a:xfrm>
              <a:off x="447" y="981"/>
              <a:ext cx="507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5581" name="Text Box 277"/>
            <p:cNvSpPr txBox="1">
              <a:spLocks noChangeAspect="1" noChangeArrowheads="1"/>
            </p:cNvSpPr>
            <p:nvPr/>
          </p:nvSpPr>
          <p:spPr bwMode="auto">
            <a:xfrm>
              <a:off x="340" y="1098"/>
              <a:ext cx="300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c</a:t>
              </a:r>
              <a:endParaRPr lang="fr-FR" sz="1600"/>
            </a:p>
          </p:txBody>
        </p:sp>
        <p:grpSp>
          <p:nvGrpSpPr>
            <p:cNvPr id="9" name="Group 278"/>
            <p:cNvGrpSpPr>
              <a:grpSpLocks/>
            </p:cNvGrpSpPr>
            <p:nvPr/>
          </p:nvGrpSpPr>
          <p:grpSpPr bwMode="auto">
            <a:xfrm>
              <a:off x="387" y="1227"/>
              <a:ext cx="232" cy="567"/>
              <a:chOff x="387" y="1227"/>
              <a:chExt cx="232" cy="567"/>
            </a:xfrm>
          </p:grpSpPr>
          <p:sp>
            <p:nvSpPr>
              <p:cNvPr id="65583" name="Line 279"/>
              <p:cNvSpPr>
                <a:spLocks noChangeShapeType="1"/>
              </p:cNvSpPr>
              <p:nvPr/>
            </p:nvSpPr>
            <p:spPr bwMode="auto">
              <a:xfrm>
                <a:off x="576" y="1227"/>
                <a:ext cx="0" cy="453"/>
              </a:xfrm>
              <a:prstGeom prst="line">
                <a:avLst/>
              </a:prstGeom>
              <a:no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584" name="Text Box 280"/>
              <p:cNvSpPr txBox="1">
                <a:spLocks noChangeAspect="1" noChangeArrowheads="1"/>
              </p:cNvSpPr>
              <p:nvPr/>
            </p:nvSpPr>
            <p:spPr bwMode="auto">
              <a:xfrm>
                <a:off x="395" y="1294"/>
                <a:ext cx="224" cy="4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 sz="1400"/>
                  <a:t>0</a:t>
                </a:r>
                <a:endParaRPr lang="ar-DZ" sz="1400"/>
              </a:p>
              <a:p>
                <a:endParaRPr lang="fr-FR" sz="1400"/>
              </a:p>
              <a:p>
                <a:endParaRPr lang="fr-FR" sz="1400"/>
              </a:p>
            </p:txBody>
          </p:sp>
          <p:sp>
            <p:nvSpPr>
              <p:cNvPr id="65585" name="Text Box 281"/>
              <p:cNvSpPr txBox="1">
                <a:spLocks noChangeAspect="1" noChangeArrowheads="1"/>
              </p:cNvSpPr>
              <p:nvPr/>
            </p:nvSpPr>
            <p:spPr bwMode="auto">
              <a:xfrm>
                <a:off x="387" y="1389"/>
                <a:ext cx="224" cy="4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sz="1400"/>
              </a:p>
              <a:p>
                <a:r>
                  <a:rPr lang="fr-FR" sz="1400"/>
                  <a:t>1</a:t>
                </a:r>
              </a:p>
            </p:txBody>
          </p:sp>
        </p:grpSp>
      </p:grpSp>
      <p:sp>
        <p:nvSpPr>
          <p:cNvPr id="85276" name="AutoShape 284"/>
          <p:cNvSpPr>
            <a:spLocks/>
          </p:cNvSpPr>
          <p:nvPr/>
        </p:nvSpPr>
        <p:spPr bwMode="auto">
          <a:xfrm>
            <a:off x="2543175" y="6296025"/>
            <a:ext cx="431800" cy="288925"/>
          </a:xfrm>
          <a:prstGeom prst="leftBracket">
            <a:avLst>
              <a:gd name="adj" fmla="val 8333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5277" name="AutoShape 285"/>
          <p:cNvSpPr>
            <a:spLocks/>
          </p:cNvSpPr>
          <p:nvPr/>
        </p:nvSpPr>
        <p:spPr bwMode="auto">
          <a:xfrm rot="10800000">
            <a:off x="788988" y="6308725"/>
            <a:ext cx="431800" cy="288925"/>
          </a:xfrm>
          <a:prstGeom prst="leftBracket">
            <a:avLst>
              <a:gd name="adj" fmla="val 8333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0" name="Group 287"/>
          <p:cNvGrpSpPr>
            <a:grpSpLocks/>
          </p:cNvGrpSpPr>
          <p:nvPr/>
        </p:nvGrpSpPr>
        <p:grpSpPr bwMode="auto">
          <a:xfrm>
            <a:off x="3563938" y="2840038"/>
            <a:ext cx="2303462" cy="366712"/>
            <a:chOff x="2245" y="1789"/>
            <a:chExt cx="1451" cy="231"/>
          </a:xfrm>
          <a:noFill/>
        </p:grpSpPr>
        <p:sp>
          <p:nvSpPr>
            <p:cNvPr id="65561" name="Rectangle 254"/>
            <p:cNvSpPr>
              <a:spLocks noChangeArrowheads="1"/>
            </p:cNvSpPr>
            <p:nvPr/>
          </p:nvSpPr>
          <p:spPr bwMode="auto">
            <a:xfrm>
              <a:off x="2245" y="1789"/>
              <a:ext cx="1451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  <a:sym typeface="Symbol" pitchFamily="18" charset="2"/>
                </a:rPr>
                <a:t></a:t>
              </a:r>
              <a:r>
                <a:rPr lang="en-US" b="1" dirty="0">
                  <a:solidFill>
                    <a:schemeClr val="tx1"/>
                  </a:solidFill>
                  <a:cs typeface="Times New Roman" pitchFamily="18" charset="0"/>
                  <a:sym typeface="Symbol" pitchFamily="18" charset="2"/>
                </a:rPr>
                <a:t> 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S = a +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bc</a:t>
              </a:r>
              <a:endParaRPr lang="en-GB" b="1" dirty="0">
                <a:solidFill>
                  <a:schemeClr val="tx1"/>
                </a:solidFill>
              </a:endParaRPr>
            </a:p>
          </p:txBody>
        </p:sp>
        <p:sp>
          <p:nvSpPr>
            <p:cNvPr id="65562" name="Line 286"/>
            <p:cNvSpPr>
              <a:spLocks noChangeShapeType="1"/>
            </p:cNvSpPr>
            <p:nvPr/>
          </p:nvSpPr>
          <p:spPr bwMode="auto">
            <a:xfrm>
              <a:off x="2744" y="1853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289"/>
          <p:cNvGrpSpPr>
            <a:grpSpLocks/>
          </p:cNvGrpSpPr>
          <p:nvPr/>
        </p:nvGrpSpPr>
        <p:grpSpPr bwMode="auto">
          <a:xfrm>
            <a:off x="3563938" y="6164263"/>
            <a:ext cx="2087562" cy="366712"/>
            <a:chOff x="2245" y="3883"/>
            <a:chExt cx="1315" cy="231"/>
          </a:xfrm>
          <a:noFill/>
        </p:grpSpPr>
        <p:sp>
          <p:nvSpPr>
            <p:cNvPr id="65559" name="Rectangle 283"/>
            <p:cNvSpPr>
              <a:spLocks noChangeArrowheads="1"/>
            </p:cNvSpPr>
            <p:nvPr/>
          </p:nvSpPr>
          <p:spPr bwMode="auto">
            <a:xfrm>
              <a:off x="2245" y="3883"/>
              <a:ext cx="1315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fr-FR" b="1">
                  <a:solidFill>
                    <a:schemeClr val="tx1"/>
                  </a:solidFill>
                  <a:cs typeface="Times New Roman" pitchFamily="18" charset="0"/>
                  <a:sym typeface="Symbol" pitchFamily="18" charset="2"/>
                </a:rPr>
                <a:t></a:t>
              </a:r>
              <a:r>
                <a:rPr lang="en-US" b="1">
                  <a:solidFill>
                    <a:schemeClr val="tx1"/>
                  </a:solidFill>
                  <a:cs typeface="Times New Roman" pitchFamily="18" charset="0"/>
                  <a:sym typeface="Symbol" pitchFamily="18" charset="2"/>
                </a:rPr>
                <a:t> </a:t>
              </a:r>
              <a:r>
                <a:rPr lang="en-GB" b="1">
                  <a:solidFill>
                    <a:schemeClr val="tx1"/>
                  </a:solidFill>
                  <a:cs typeface="Times New Roman" pitchFamily="18" charset="0"/>
                </a:rPr>
                <a:t>S = </a:t>
              </a:r>
              <a:r>
                <a:rPr lang="fr-FR" b="1">
                  <a:solidFill>
                    <a:schemeClr val="tx1"/>
                  </a:solidFill>
                  <a:cs typeface="Times New Roman" pitchFamily="18" charset="0"/>
                </a:rPr>
                <a:t>b + ac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65560" name="Line 288"/>
            <p:cNvSpPr>
              <a:spLocks noChangeShapeType="1"/>
            </p:cNvSpPr>
            <p:nvPr/>
          </p:nvSpPr>
          <p:spPr bwMode="auto">
            <a:xfrm>
              <a:off x="3008" y="3946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5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5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85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5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5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85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85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85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85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85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85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  <p:bldP spid="84995" grpId="0"/>
      <p:bldP spid="85000" grpId="0"/>
      <p:bldP spid="85001" grpId="0" animBg="1"/>
      <p:bldP spid="85081" grpId="0"/>
      <p:bldP spid="85191" grpId="0" animBg="1"/>
      <p:bldP spid="85217" grpId="0" animBg="1"/>
      <p:bldP spid="85218" grpId="0" animBg="1"/>
      <p:bldP spid="85219" grpId="0" animBg="1"/>
      <p:bldP spid="85220" grpId="0" animBg="1"/>
      <p:bldP spid="85245" grpId="0" animBg="1"/>
      <p:bldP spid="85247" grpId="0"/>
      <p:bldP spid="85249" grpId="0" animBg="1"/>
      <p:bldP spid="85276" grpId="0" animBg="1"/>
      <p:bldP spid="8527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6677025" y="50800"/>
            <a:ext cx="23939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4 ـ الاختزال بطريقة كارنو :</a:t>
            </a: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5956300" y="349250"/>
            <a:ext cx="26368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2ـ تجميع </a:t>
            </a:r>
            <a:r>
              <a:rPr lang="ar-DZ" b="1">
                <a:solidFill>
                  <a:srgbClr val="006666"/>
                </a:solidFill>
                <a:ea typeface="Times New Roman" pitchFamily="18" charset="0"/>
                <a:cs typeface="Arabic Transparent" pitchFamily="2" charset="-78"/>
              </a:rPr>
              <a:t>الرباعي</a:t>
            </a:r>
            <a:r>
              <a:rPr lang="ar-DZ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و الرباعي</a:t>
            </a:r>
            <a:r>
              <a:rPr lang="fr-FR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5694388" y="677863"/>
            <a:ext cx="25209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>
                <a:solidFill>
                  <a:schemeClr val="tx1"/>
                </a:solidFill>
                <a:cs typeface="Arabic Transparent" pitchFamily="2" charset="-78"/>
              </a:rPr>
              <a:t>جدول كارنو لـ 3 متغيرات:</a:t>
            </a:r>
            <a:endParaRPr lang="fr-FR" b="1" u="sng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6021" name="AutoShape 5"/>
          <p:cNvSpPr>
            <a:spLocks noChangeArrowheads="1"/>
          </p:cNvSpPr>
          <p:nvPr/>
        </p:nvSpPr>
        <p:spPr bwMode="auto">
          <a:xfrm>
            <a:off x="1993900" y="1335088"/>
            <a:ext cx="844550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41338" y="908050"/>
            <a:ext cx="2506662" cy="1290638"/>
            <a:chOff x="340" y="981"/>
            <a:chExt cx="1579" cy="813"/>
          </a:xfrm>
          <a:noFill/>
        </p:grpSpPr>
        <p:sp>
          <p:nvSpPr>
            <p:cNvPr id="66656" name="Text Box 7"/>
            <p:cNvSpPr txBox="1">
              <a:spLocks noChangeAspect="1" noChangeArrowheads="1"/>
            </p:cNvSpPr>
            <p:nvPr/>
          </p:nvSpPr>
          <p:spPr bwMode="auto">
            <a:xfrm>
              <a:off x="654" y="1068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sp>
          <p:nvSpPr>
            <p:cNvPr id="66657" name="Rectangle 8"/>
            <p:cNvSpPr>
              <a:spLocks noChangeArrowheads="1"/>
            </p:cNvSpPr>
            <p:nvPr/>
          </p:nvSpPr>
          <p:spPr bwMode="auto">
            <a:xfrm>
              <a:off x="1527" y="1454"/>
              <a:ext cx="319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658" name="Rectangle 9"/>
            <p:cNvSpPr>
              <a:spLocks noChangeArrowheads="1"/>
            </p:cNvSpPr>
            <p:nvPr/>
          </p:nvSpPr>
          <p:spPr bwMode="auto">
            <a:xfrm>
              <a:off x="1210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6659" name="Rectangle 10"/>
            <p:cNvSpPr>
              <a:spLocks noChangeArrowheads="1"/>
            </p:cNvSpPr>
            <p:nvPr/>
          </p:nvSpPr>
          <p:spPr bwMode="auto">
            <a:xfrm>
              <a:off x="893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660" name="Rectangle 11"/>
            <p:cNvSpPr>
              <a:spLocks noChangeArrowheads="1"/>
            </p:cNvSpPr>
            <p:nvPr/>
          </p:nvSpPr>
          <p:spPr bwMode="auto">
            <a:xfrm>
              <a:off x="576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661" name="Rectangle 12"/>
            <p:cNvSpPr>
              <a:spLocks noChangeArrowheads="1"/>
            </p:cNvSpPr>
            <p:nvPr/>
          </p:nvSpPr>
          <p:spPr bwMode="auto">
            <a:xfrm>
              <a:off x="1527" y="1227"/>
              <a:ext cx="319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6662" name="Rectangle 13"/>
            <p:cNvSpPr>
              <a:spLocks noChangeArrowheads="1"/>
            </p:cNvSpPr>
            <p:nvPr/>
          </p:nvSpPr>
          <p:spPr bwMode="auto">
            <a:xfrm>
              <a:off x="1210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663" name="Rectangle 14"/>
            <p:cNvSpPr>
              <a:spLocks noChangeArrowheads="1"/>
            </p:cNvSpPr>
            <p:nvPr/>
          </p:nvSpPr>
          <p:spPr bwMode="auto">
            <a:xfrm>
              <a:off x="893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6664" name="Rectangle 15"/>
            <p:cNvSpPr>
              <a:spLocks noChangeArrowheads="1"/>
            </p:cNvSpPr>
            <p:nvPr/>
          </p:nvSpPr>
          <p:spPr bwMode="auto">
            <a:xfrm>
              <a:off x="576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6665" name="Line 16"/>
            <p:cNvSpPr>
              <a:spLocks noChangeShapeType="1"/>
            </p:cNvSpPr>
            <p:nvPr/>
          </p:nvSpPr>
          <p:spPr bwMode="auto">
            <a:xfrm>
              <a:off x="576" y="1227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66" name="Line 17"/>
            <p:cNvSpPr>
              <a:spLocks noChangeShapeType="1"/>
            </p:cNvSpPr>
            <p:nvPr/>
          </p:nvSpPr>
          <p:spPr bwMode="auto">
            <a:xfrm>
              <a:off x="576" y="1680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67" name="Line 18"/>
            <p:cNvSpPr>
              <a:spLocks noChangeShapeType="1"/>
            </p:cNvSpPr>
            <p:nvPr/>
          </p:nvSpPr>
          <p:spPr bwMode="auto">
            <a:xfrm>
              <a:off x="1846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68" name="Line 19"/>
            <p:cNvSpPr>
              <a:spLocks noChangeShapeType="1"/>
            </p:cNvSpPr>
            <p:nvPr/>
          </p:nvSpPr>
          <p:spPr bwMode="auto">
            <a:xfrm>
              <a:off x="576" y="1454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69" name="Line 20"/>
            <p:cNvSpPr>
              <a:spLocks noChangeShapeType="1"/>
            </p:cNvSpPr>
            <p:nvPr/>
          </p:nvSpPr>
          <p:spPr bwMode="auto">
            <a:xfrm>
              <a:off x="893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70" name="Line 21"/>
            <p:cNvSpPr>
              <a:spLocks noChangeShapeType="1"/>
            </p:cNvSpPr>
            <p:nvPr/>
          </p:nvSpPr>
          <p:spPr bwMode="auto">
            <a:xfrm>
              <a:off x="1210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71" name="Line 22"/>
            <p:cNvSpPr>
              <a:spLocks noChangeShapeType="1"/>
            </p:cNvSpPr>
            <p:nvPr/>
          </p:nvSpPr>
          <p:spPr bwMode="auto">
            <a:xfrm>
              <a:off x="1527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72" name="Line 23"/>
            <p:cNvSpPr>
              <a:spLocks noChangeAspect="1" noChangeShapeType="1"/>
            </p:cNvSpPr>
            <p:nvPr/>
          </p:nvSpPr>
          <p:spPr bwMode="auto">
            <a:xfrm flipH="1" flipV="1">
              <a:off x="385" y="1033"/>
              <a:ext cx="186" cy="18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73" name="Text Box 24"/>
            <p:cNvSpPr txBox="1">
              <a:spLocks noChangeAspect="1" noChangeArrowheads="1"/>
            </p:cNvSpPr>
            <p:nvPr/>
          </p:nvSpPr>
          <p:spPr bwMode="auto">
            <a:xfrm>
              <a:off x="447" y="981"/>
              <a:ext cx="507" cy="30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6674" name="Text Box 25"/>
            <p:cNvSpPr txBox="1">
              <a:spLocks noChangeAspect="1" noChangeArrowheads="1"/>
            </p:cNvSpPr>
            <p:nvPr/>
          </p:nvSpPr>
          <p:spPr bwMode="auto">
            <a:xfrm>
              <a:off x="340" y="1098"/>
              <a:ext cx="300" cy="45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c</a:t>
              </a:r>
              <a:endParaRPr lang="fr-FR" sz="1600"/>
            </a:p>
          </p:txBody>
        </p:sp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387" y="1227"/>
              <a:ext cx="232" cy="567"/>
              <a:chOff x="387" y="1227"/>
              <a:chExt cx="232" cy="567"/>
            </a:xfrm>
            <a:grpFill/>
          </p:grpSpPr>
          <p:sp>
            <p:nvSpPr>
              <p:cNvPr id="66676" name="Line 27"/>
              <p:cNvSpPr>
                <a:spLocks noChangeShapeType="1"/>
              </p:cNvSpPr>
              <p:nvPr/>
            </p:nvSpPr>
            <p:spPr bwMode="auto">
              <a:xfrm>
                <a:off x="576" y="122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677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395" y="1294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>
                    <a:solidFill>
                      <a:schemeClr val="tx1"/>
                    </a:solidFill>
                  </a:rPr>
                  <a:t>0</a:t>
                </a:r>
                <a:endParaRPr lang="ar-DZ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66678" name="Text Box 29"/>
              <p:cNvSpPr txBox="1">
                <a:spLocks noChangeAspect="1" noChangeArrowheads="1"/>
              </p:cNvSpPr>
              <p:nvPr/>
            </p:nvSpPr>
            <p:spPr bwMode="auto">
              <a:xfrm>
                <a:off x="387" y="1389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 sz="1400">
                  <a:solidFill>
                    <a:schemeClr val="tx1"/>
                  </a:solidFill>
                </a:endParaRPr>
              </a:p>
              <a:p>
                <a:r>
                  <a:rPr lang="fr-FR" sz="140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</p:grpSp>
      <p:sp>
        <p:nvSpPr>
          <p:cNvPr id="86046" name="Rectangle 30"/>
          <p:cNvSpPr>
            <a:spLocks noChangeArrowheads="1"/>
          </p:cNvSpPr>
          <p:nvPr/>
        </p:nvSpPr>
        <p:spPr bwMode="auto">
          <a:xfrm>
            <a:off x="3563938" y="1484313"/>
            <a:ext cx="18716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 b="1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S = b + </a:t>
            </a:r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c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86047" name="AutoShape 31"/>
          <p:cNvSpPr>
            <a:spLocks noChangeArrowheads="1"/>
          </p:cNvSpPr>
          <p:nvPr/>
        </p:nvSpPr>
        <p:spPr bwMode="auto">
          <a:xfrm>
            <a:off x="971550" y="1698625"/>
            <a:ext cx="1871663" cy="28733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538163" y="2276475"/>
            <a:ext cx="2506662" cy="1290638"/>
            <a:chOff x="340" y="981"/>
            <a:chExt cx="1579" cy="813"/>
          </a:xfrm>
          <a:noFill/>
        </p:grpSpPr>
        <p:sp>
          <p:nvSpPr>
            <p:cNvPr id="66633" name="Text Box 33"/>
            <p:cNvSpPr txBox="1">
              <a:spLocks noChangeAspect="1" noChangeArrowheads="1"/>
            </p:cNvSpPr>
            <p:nvPr/>
          </p:nvSpPr>
          <p:spPr bwMode="auto">
            <a:xfrm>
              <a:off x="654" y="1068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sp>
          <p:nvSpPr>
            <p:cNvPr id="66634" name="Rectangle 34"/>
            <p:cNvSpPr>
              <a:spLocks noChangeArrowheads="1"/>
            </p:cNvSpPr>
            <p:nvPr/>
          </p:nvSpPr>
          <p:spPr bwMode="auto">
            <a:xfrm>
              <a:off x="1527" y="1454"/>
              <a:ext cx="319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635" name="Rectangle 35"/>
            <p:cNvSpPr>
              <a:spLocks noChangeArrowheads="1"/>
            </p:cNvSpPr>
            <p:nvPr/>
          </p:nvSpPr>
          <p:spPr bwMode="auto">
            <a:xfrm>
              <a:off x="1210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6636" name="Rectangle 36"/>
            <p:cNvSpPr>
              <a:spLocks noChangeArrowheads="1"/>
            </p:cNvSpPr>
            <p:nvPr/>
          </p:nvSpPr>
          <p:spPr bwMode="auto">
            <a:xfrm>
              <a:off x="893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637" name="Rectangle 37"/>
            <p:cNvSpPr>
              <a:spLocks noChangeArrowheads="1"/>
            </p:cNvSpPr>
            <p:nvPr/>
          </p:nvSpPr>
          <p:spPr bwMode="auto">
            <a:xfrm>
              <a:off x="576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638" name="Rectangle 38"/>
            <p:cNvSpPr>
              <a:spLocks noChangeArrowheads="1"/>
            </p:cNvSpPr>
            <p:nvPr/>
          </p:nvSpPr>
          <p:spPr bwMode="auto">
            <a:xfrm>
              <a:off x="1527" y="1227"/>
              <a:ext cx="319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6639" name="Rectangle 39"/>
            <p:cNvSpPr>
              <a:spLocks noChangeArrowheads="1"/>
            </p:cNvSpPr>
            <p:nvPr/>
          </p:nvSpPr>
          <p:spPr bwMode="auto">
            <a:xfrm>
              <a:off x="1210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6640" name="Rectangle 40"/>
            <p:cNvSpPr>
              <a:spLocks noChangeArrowheads="1"/>
            </p:cNvSpPr>
            <p:nvPr/>
          </p:nvSpPr>
          <p:spPr bwMode="auto">
            <a:xfrm>
              <a:off x="893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6641" name="Rectangle 41"/>
            <p:cNvSpPr>
              <a:spLocks noChangeArrowheads="1"/>
            </p:cNvSpPr>
            <p:nvPr/>
          </p:nvSpPr>
          <p:spPr bwMode="auto">
            <a:xfrm>
              <a:off x="576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642" name="Line 42"/>
            <p:cNvSpPr>
              <a:spLocks noChangeShapeType="1"/>
            </p:cNvSpPr>
            <p:nvPr/>
          </p:nvSpPr>
          <p:spPr bwMode="auto">
            <a:xfrm>
              <a:off x="576" y="1227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43" name="Line 43"/>
            <p:cNvSpPr>
              <a:spLocks noChangeShapeType="1"/>
            </p:cNvSpPr>
            <p:nvPr/>
          </p:nvSpPr>
          <p:spPr bwMode="auto">
            <a:xfrm>
              <a:off x="576" y="1680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44" name="Line 44"/>
            <p:cNvSpPr>
              <a:spLocks noChangeShapeType="1"/>
            </p:cNvSpPr>
            <p:nvPr/>
          </p:nvSpPr>
          <p:spPr bwMode="auto">
            <a:xfrm>
              <a:off x="1846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45" name="Line 45"/>
            <p:cNvSpPr>
              <a:spLocks noChangeShapeType="1"/>
            </p:cNvSpPr>
            <p:nvPr/>
          </p:nvSpPr>
          <p:spPr bwMode="auto">
            <a:xfrm>
              <a:off x="576" y="1454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46" name="Line 46"/>
            <p:cNvSpPr>
              <a:spLocks noChangeShapeType="1"/>
            </p:cNvSpPr>
            <p:nvPr/>
          </p:nvSpPr>
          <p:spPr bwMode="auto">
            <a:xfrm>
              <a:off x="893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47" name="Line 47"/>
            <p:cNvSpPr>
              <a:spLocks noChangeShapeType="1"/>
            </p:cNvSpPr>
            <p:nvPr/>
          </p:nvSpPr>
          <p:spPr bwMode="auto">
            <a:xfrm>
              <a:off x="1210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48" name="Line 48"/>
            <p:cNvSpPr>
              <a:spLocks noChangeShapeType="1"/>
            </p:cNvSpPr>
            <p:nvPr/>
          </p:nvSpPr>
          <p:spPr bwMode="auto">
            <a:xfrm>
              <a:off x="1527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49" name="Line 49"/>
            <p:cNvSpPr>
              <a:spLocks noChangeAspect="1" noChangeShapeType="1"/>
            </p:cNvSpPr>
            <p:nvPr/>
          </p:nvSpPr>
          <p:spPr bwMode="auto">
            <a:xfrm flipH="1" flipV="1">
              <a:off x="385" y="1033"/>
              <a:ext cx="186" cy="18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50" name="Text Box 50"/>
            <p:cNvSpPr txBox="1">
              <a:spLocks noChangeAspect="1" noChangeArrowheads="1"/>
            </p:cNvSpPr>
            <p:nvPr/>
          </p:nvSpPr>
          <p:spPr bwMode="auto">
            <a:xfrm>
              <a:off x="447" y="981"/>
              <a:ext cx="507" cy="30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6651" name="Text Box 51"/>
            <p:cNvSpPr txBox="1">
              <a:spLocks noChangeAspect="1" noChangeArrowheads="1"/>
            </p:cNvSpPr>
            <p:nvPr/>
          </p:nvSpPr>
          <p:spPr bwMode="auto">
            <a:xfrm>
              <a:off x="340" y="1098"/>
              <a:ext cx="300" cy="45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c</a:t>
              </a:r>
              <a:endParaRPr lang="fr-FR" sz="1600"/>
            </a:p>
          </p:txBody>
        </p:sp>
        <p:grpSp>
          <p:nvGrpSpPr>
            <p:cNvPr id="5" name="Group 52"/>
            <p:cNvGrpSpPr>
              <a:grpSpLocks/>
            </p:cNvGrpSpPr>
            <p:nvPr/>
          </p:nvGrpSpPr>
          <p:grpSpPr bwMode="auto">
            <a:xfrm>
              <a:off x="387" y="1227"/>
              <a:ext cx="232" cy="567"/>
              <a:chOff x="387" y="1227"/>
              <a:chExt cx="232" cy="567"/>
            </a:xfrm>
            <a:grpFill/>
          </p:grpSpPr>
          <p:sp>
            <p:nvSpPr>
              <p:cNvPr id="66653" name="Line 53"/>
              <p:cNvSpPr>
                <a:spLocks noChangeShapeType="1"/>
              </p:cNvSpPr>
              <p:nvPr/>
            </p:nvSpPr>
            <p:spPr bwMode="auto">
              <a:xfrm>
                <a:off x="576" y="122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654" name="Text Box 54"/>
              <p:cNvSpPr txBox="1">
                <a:spLocks noChangeAspect="1" noChangeArrowheads="1"/>
              </p:cNvSpPr>
              <p:nvPr/>
            </p:nvSpPr>
            <p:spPr bwMode="auto">
              <a:xfrm>
                <a:off x="395" y="1294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>
                    <a:solidFill>
                      <a:schemeClr val="tx1"/>
                    </a:solidFill>
                  </a:rPr>
                  <a:t>0</a:t>
                </a:r>
                <a:endParaRPr lang="ar-DZ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66655" name="Text Box 55"/>
              <p:cNvSpPr txBox="1">
                <a:spLocks noChangeAspect="1" noChangeArrowheads="1"/>
              </p:cNvSpPr>
              <p:nvPr/>
            </p:nvSpPr>
            <p:spPr bwMode="auto">
              <a:xfrm>
                <a:off x="387" y="1389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 sz="1400">
                  <a:solidFill>
                    <a:schemeClr val="tx1"/>
                  </a:solidFill>
                </a:endParaRPr>
              </a:p>
              <a:p>
                <a:r>
                  <a:rPr lang="fr-FR" sz="140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</p:grpSp>
      <p:sp>
        <p:nvSpPr>
          <p:cNvPr id="86072" name="AutoShape 56"/>
          <p:cNvSpPr>
            <a:spLocks noChangeArrowheads="1"/>
          </p:cNvSpPr>
          <p:nvPr/>
        </p:nvSpPr>
        <p:spPr bwMode="auto">
          <a:xfrm>
            <a:off x="971550" y="3062288"/>
            <a:ext cx="1922463" cy="287337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6073" name="AutoShape 57"/>
          <p:cNvSpPr>
            <a:spLocks/>
          </p:cNvSpPr>
          <p:nvPr/>
        </p:nvSpPr>
        <p:spPr bwMode="auto">
          <a:xfrm>
            <a:off x="2554288" y="2703513"/>
            <a:ext cx="504825" cy="684212"/>
          </a:xfrm>
          <a:prstGeom prst="leftBracket">
            <a:avLst>
              <a:gd name="adj" fmla="val 11295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6074" name="AutoShape 58"/>
          <p:cNvSpPr>
            <a:spLocks/>
          </p:cNvSpPr>
          <p:nvPr/>
        </p:nvSpPr>
        <p:spPr bwMode="auto">
          <a:xfrm flipH="1">
            <a:off x="825500" y="2678113"/>
            <a:ext cx="431800" cy="684212"/>
          </a:xfrm>
          <a:prstGeom prst="leftBracket">
            <a:avLst>
              <a:gd name="adj" fmla="val 13205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6075" name="AutoShape 59"/>
          <p:cNvSpPr>
            <a:spLocks noChangeArrowheads="1"/>
          </p:cNvSpPr>
          <p:nvPr/>
        </p:nvSpPr>
        <p:spPr bwMode="auto">
          <a:xfrm>
            <a:off x="1454150" y="4287838"/>
            <a:ext cx="844550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506413" y="3860800"/>
            <a:ext cx="2506662" cy="1290638"/>
            <a:chOff x="340" y="981"/>
            <a:chExt cx="1579" cy="813"/>
          </a:xfrm>
          <a:noFill/>
        </p:grpSpPr>
        <p:sp>
          <p:nvSpPr>
            <p:cNvPr id="66610" name="Text Box 61"/>
            <p:cNvSpPr txBox="1">
              <a:spLocks noChangeAspect="1" noChangeArrowheads="1"/>
            </p:cNvSpPr>
            <p:nvPr/>
          </p:nvSpPr>
          <p:spPr bwMode="auto">
            <a:xfrm>
              <a:off x="654" y="1060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sp>
          <p:nvSpPr>
            <p:cNvPr id="66611" name="Rectangle 62"/>
            <p:cNvSpPr>
              <a:spLocks noChangeArrowheads="1"/>
            </p:cNvSpPr>
            <p:nvPr/>
          </p:nvSpPr>
          <p:spPr bwMode="auto">
            <a:xfrm>
              <a:off x="1527" y="1454"/>
              <a:ext cx="319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612" name="Rectangle 63"/>
            <p:cNvSpPr>
              <a:spLocks noChangeArrowheads="1"/>
            </p:cNvSpPr>
            <p:nvPr/>
          </p:nvSpPr>
          <p:spPr bwMode="auto">
            <a:xfrm>
              <a:off x="1210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6613" name="Rectangle 64"/>
            <p:cNvSpPr>
              <a:spLocks noChangeArrowheads="1"/>
            </p:cNvSpPr>
            <p:nvPr/>
          </p:nvSpPr>
          <p:spPr bwMode="auto">
            <a:xfrm>
              <a:off x="893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614" name="Rectangle 65"/>
            <p:cNvSpPr>
              <a:spLocks noChangeArrowheads="1"/>
            </p:cNvSpPr>
            <p:nvPr/>
          </p:nvSpPr>
          <p:spPr bwMode="auto">
            <a:xfrm>
              <a:off x="576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6615" name="Rectangle 66"/>
            <p:cNvSpPr>
              <a:spLocks noChangeArrowheads="1"/>
            </p:cNvSpPr>
            <p:nvPr/>
          </p:nvSpPr>
          <p:spPr bwMode="auto">
            <a:xfrm>
              <a:off x="1527" y="1227"/>
              <a:ext cx="319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6616" name="Rectangle 67"/>
            <p:cNvSpPr>
              <a:spLocks noChangeArrowheads="1"/>
            </p:cNvSpPr>
            <p:nvPr/>
          </p:nvSpPr>
          <p:spPr bwMode="auto">
            <a:xfrm>
              <a:off x="1210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617" name="Rectangle 68"/>
            <p:cNvSpPr>
              <a:spLocks noChangeArrowheads="1"/>
            </p:cNvSpPr>
            <p:nvPr/>
          </p:nvSpPr>
          <p:spPr bwMode="auto">
            <a:xfrm>
              <a:off x="893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618" name="Rectangle 69"/>
            <p:cNvSpPr>
              <a:spLocks noChangeArrowheads="1"/>
            </p:cNvSpPr>
            <p:nvPr/>
          </p:nvSpPr>
          <p:spPr bwMode="auto">
            <a:xfrm>
              <a:off x="576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6619" name="Line 70"/>
            <p:cNvSpPr>
              <a:spLocks noChangeShapeType="1"/>
            </p:cNvSpPr>
            <p:nvPr/>
          </p:nvSpPr>
          <p:spPr bwMode="auto">
            <a:xfrm>
              <a:off x="576" y="1227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20" name="Line 71"/>
            <p:cNvSpPr>
              <a:spLocks noChangeShapeType="1"/>
            </p:cNvSpPr>
            <p:nvPr/>
          </p:nvSpPr>
          <p:spPr bwMode="auto">
            <a:xfrm>
              <a:off x="576" y="1680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21" name="Line 72"/>
            <p:cNvSpPr>
              <a:spLocks noChangeShapeType="1"/>
            </p:cNvSpPr>
            <p:nvPr/>
          </p:nvSpPr>
          <p:spPr bwMode="auto">
            <a:xfrm>
              <a:off x="1846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22" name="Line 73"/>
            <p:cNvSpPr>
              <a:spLocks noChangeShapeType="1"/>
            </p:cNvSpPr>
            <p:nvPr/>
          </p:nvSpPr>
          <p:spPr bwMode="auto">
            <a:xfrm>
              <a:off x="576" y="1454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23" name="Line 74"/>
            <p:cNvSpPr>
              <a:spLocks noChangeShapeType="1"/>
            </p:cNvSpPr>
            <p:nvPr/>
          </p:nvSpPr>
          <p:spPr bwMode="auto">
            <a:xfrm>
              <a:off x="893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24" name="Line 75"/>
            <p:cNvSpPr>
              <a:spLocks noChangeShapeType="1"/>
            </p:cNvSpPr>
            <p:nvPr/>
          </p:nvSpPr>
          <p:spPr bwMode="auto">
            <a:xfrm>
              <a:off x="1210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25" name="Line 76"/>
            <p:cNvSpPr>
              <a:spLocks noChangeShapeType="1"/>
            </p:cNvSpPr>
            <p:nvPr/>
          </p:nvSpPr>
          <p:spPr bwMode="auto">
            <a:xfrm>
              <a:off x="1527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26" name="Line 77"/>
            <p:cNvSpPr>
              <a:spLocks noChangeAspect="1" noChangeShapeType="1"/>
            </p:cNvSpPr>
            <p:nvPr/>
          </p:nvSpPr>
          <p:spPr bwMode="auto">
            <a:xfrm flipH="1" flipV="1">
              <a:off x="385" y="1033"/>
              <a:ext cx="186" cy="18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27" name="Text Box 78"/>
            <p:cNvSpPr txBox="1">
              <a:spLocks noChangeAspect="1" noChangeArrowheads="1"/>
            </p:cNvSpPr>
            <p:nvPr/>
          </p:nvSpPr>
          <p:spPr bwMode="auto">
            <a:xfrm>
              <a:off x="447" y="981"/>
              <a:ext cx="507" cy="30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6628" name="Text Box 79"/>
            <p:cNvSpPr txBox="1">
              <a:spLocks noChangeAspect="1" noChangeArrowheads="1"/>
            </p:cNvSpPr>
            <p:nvPr/>
          </p:nvSpPr>
          <p:spPr bwMode="auto">
            <a:xfrm>
              <a:off x="340" y="1098"/>
              <a:ext cx="300" cy="45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c</a:t>
              </a:r>
              <a:endParaRPr lang="fr-FR" sz="1600"/>
            </a:p>
          </p:txBody>
        </p:sp>
        <p:grpSp>
          <p:nvGrpSpPr>
            <p:cNvPr id="7" name="Group 80"/>
            <p:cNvGrpSpPr>
              <a:grpSpLocks/>
            </p:cNvGrpSpPr>
            <p:nvPr/>
          </p:nvGrpSpPr>
          <p:grpSpPr bwMode="auto">
            <a:xfrm>
              <a:off x="387" y="1227"/>
              <a:ext cx="232" cy="567"/>
              <a:chOff x="387" y="1227"/>
              <a:chExt cx="232" cy="567"/>
            </a:xfrm>
            <a:grpFill/>
          </p:grpSpPr>
          <p:sp>
            <p:nvSpPr>
              <p:cNvPr id="66630" name="Line 81"/>
              <p:cNvSpPr>
                <a:spLocks noChangeShapeType="1"/>
              </p:cNvSpPr>
              <p:nvPr/>
            </p:nvSpPr>
            <p:spPr bwMode="auto">
              <a:xfrm>
                <a:off x="576" y="122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631" name="Text Box 82"/>
              <p:cNvSpPr txBox="1">
                <a:spLocks noChangeAspect="1" noChangeArrowheads="1"/>
              </p:cNvSpPr>
              <p:nvPr/>
            </p:nvSpPr>
            <p:spPr bwMode="auto">
              <a:xfrm>
                <a:off x="395" y="1294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>
                    <a:solidFill>
                      <a:schemeClr val="tx1"/>
                    </a:solidFill>
                  </a:rPr>
                  <a:t>0</a:t>
                </a:r>
                <a:endParaRPr lang="ar-DZ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66632" name="Text Box 83"/>
              <p:cNvSpPr txBox="1">
                <a:spLocks noChangeAspect="1" noChangeArrowheads="1"/>
              </p:cNvSpPr>
              <p:nvPr/>
            </p:nvSpPr>
            <p:spPr bwMode="auto">
              <a:xfrm>
                <a:off x="387" y="1389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 sz="1400">
                  <a:solidFill>
                    <a:schemeClr val="tx1"/>
                  </a:solidFill>
                </a:endParaRPr>
              </a:p>
              <a:p>
                <a:r>
                  <a:rPr lang="fr-FR" sz="140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</p:grpSp>
      <p:sp>
        <p:nvSpPr>
          <p:cNvPr id="86100" name="AutoShape 84"/>
          <p:cNvSpPr>
            <a:spLocks noChangeArrowheads="1"/>
          </p:cNvSpPr>
          <p:nvPr/>
        </p:nvSpPr>
        <p:spPr bwMode="auto">
          <a:xfrm>
            <a:off x="2036763" y="4292600"/>
            <a:ext cx="844550" cy="646113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6101" name="Rectangle 85"/>
          <p:cNvSpPr>
            <a:spLocks noChangeArrowheads="1"/>
          </p:cNvSpPr>
          <p:nvPr/>
        </p:nvSpPr>
        <p:spPr bwMode="auto">
          <a:xfrm>
            <a:off x="3563938" y="4365625"/>
            <a:ext cx="21605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 b="1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S = a + b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86102" name="AutoShape 86"/>
          <p:cNvSpPr>
            <a:spLocks noChangeArrowheads="1"/>
          </p:cNvSpPr>
          <p:nvPr/>
        </p:nvSpPr>
        <p:spPr bwMode="auto">
          <a:xfrm>
            <a:off x="1403350" y="5949950"/>
            <a:ext cx="844550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8" name="Group 87"/>
          <p:cNvGrpSpPr>
            <a:grpSpLocks/>
          </p:cNvGrpSpPr>
          <p:nvPr/>
        </p:nvGrpSpPr>
        <p:grpSpPr bwMode="auto">
          <a:xfrm>
            <a:off x="506413" y="5522913"/>
            <a:ext cx="2506662" cy="1290637"/>
            <a:chOff x="340" y="981"/>
            <a:chExt cx="1579" cy="813"/>
          </a:xfrm>
          <a:noFill/>
        </p:grpSpPr>
        <p:sp>
          <p:nvSpPr>
            <p:cNvPr id="66587" name="Text Box 88"/>
            <p:cNvSpPr txBox="1">
              <a:spLocks noChangeAspect="1" noChangeArrowheads="1"/>
            </p:cNvSpPr>
            <p:nvPr/>
          </p:nvSpPr>
          <p:spPr bwMode="auto">
            <a:xfrm>
              <a:off x="654" y="1068"/>
              <a:ext cx="1265" cy="17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chemeClr val="tx1"/>
                  </a:solidFill>
                </a:rPr>
                <a:t>00     01      11     10</a:t>
              </a:r>
            </a:p>
          </p:txBody>
        </p:sp>
        <p:sp>
          <p:nvSpPr>
            <p:cNvPr id="66588" name="Rectangle 89"/>
            <p:cNvSpPr>
              <a:spLocks noChangeArrowheads="1"/>
            </p:cNvSpPr>
            <p:nvPr/>
          </p:nvSpPr>
          <p:spPr bwMode="auto">
            <a:xfrm>
              <a:off x="1527" y="1454"/>
              <a:ext cx="319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589" name="Rectangle 90"/>
            <p:cNvSpPr>
              <a:spLocks noChangeArrowheads="1"/>
            </p:cNvSpPr>
            <p:nvPr/>
          </p:nvSpPr>
          <p:spPr bwMode="auto">
            <a:xfrm>
              <a:off x="1210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6590" name="Rectangle 91"/>
            <p:cNvSpPr>
              <a:spLocks noChangeArrowheads="1"/>
            </p:cNvSpPr>
            <p:nvPr/>
          </p:nvSpPr>
          <p:spPr bwMode="auto">
            <a:xfrm>
              <a:off x="893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591" name="Rectangle 92"/>
            <p:cNvSpPr>
              <a:spLocks noChangeArrowheads="1"/>
            </p:cNvSpPr>
            <p:nvPr/>
          </p:nvSpPr>
          <p:spPr bwMode="auto">
            <a:xfrm>
              <a:off x="576" y="1454"/>
              <a:ext cx="317" cy="22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592" name="Rectangle 93"/>
            <p:cNvSpPr>
              <a:spLocks noChangeArrowheads="1"/>
            </p:cNvSpPr>
            <p:nvPr/>
          </p:nvSpPr>
          <p:spPr bwMode="auto">
            <a:xfrm>
              <a:off x="1527" y="1227"/>
              <a:ext cx="319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ar-DZ" sz="1600" b="1">
                  <a:solidFill>
                    <a:srgbClr val="FF3300"/>
                  </a:solidFill>
                </a:rPr>
                <a:t>1</a:t>
              </a:r>
              <a:endParaRPr lang="fr-FR" sz="1600" b="1">
                <a:solidFill>
                  <a:srgbClr val="FF3300"/>
                </a:solidFill>
              </a:endParaRPr>
            </a:p>
          </p:txBody>
        </p:sp>
        <p:sp>
          <p:nvSpPr>
            <p:cNvPr id="66593" name="Rectangle 94"/>
            <p:cNvSpPr>
              <a:spLocks noChangeArrowheads="1"/>
            </p:cNvSpPr>
            <p:nvPr/>
          </p:nvSpPr>
          <p:spPr bwMode="auto">
            <a:xfrm>
              <a:off x="1210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594" name="Rectangle 95"/>
            <p:cNvSpPr>
              <a:spLocks noChangeArrowheads="1"/>
            </p:cNvSpPr>
            <p:nvPr/>
          </p:nvSpPr>
          <p:spPr bwMode="auto">
            <a:xfrm>
              <a:off x="893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66595" name="Rectangle 96"/>
            <p:cNvSpPr>
              <a:spLocks noChangeArrowheads="1"/>
            </p:cNvSpPr>
            <p:nvPr/>
          </p:nvSpPr>
          <p:spPr bwMode="auto">
            <a:xfrm>
              <a:off x="576" y="1227"/>
              <a:ext cx="317" cy="2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6596" name="Line 97"/>
            <p:cNvSpPr>
              <a:spLocks noChangeShapeType="1"/>
            </p:cNvSpPr>
            <p:nvPr/>
          </p:nvSpPr>
          <p:spPr bwMode="auto">
            <a:xfrm>
              <a:off x="576" y="1227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97" name="Line 98"/>
            <p:cNvSpPr>
              <a:spLocks noChangeShapeType="1"/>
            </p:cNvSpPr>
            <p:nvPr/>
          </p:nvSpPr>
          <p:spPr bwMode="auto">
            <a:xfrm>
              <a:off x="576" y="1680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98" name="Line 99"/>
            <p:cNvSpPr>
              <a:spLocks noChangeShapeType="1"/>
            </p:cNvSpPr>
            <p:nvPr/>
          </p:nvSpPr>
          <p:spPr bwMode="auto">
            <a:xfrm>
              <a:off x="1846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99" name="Line 100"/>
            <p:cNvSpPr>
              <a:spLocks noChangeShapeType="1"/>
            </p:cNvSpPr>
            <p:nvPr/>
          </p:nvSpPr>
          <p:spPr bwMode="auto">
            <a:xfrm>
              <a:off x="576" y="1454"/>
              <a:ext cx="1270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00" name="Line 101"/>
            <p:cNvSpPr>
              <a:spLocks noChangeShapeType="1"/>
            </p:cNvSpPr>
            <p:nvPr/>
          </p:nvSpPr>
          <p:spPr bwMode="auto">
            <a:xfrm>
              <a:off x="893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01" name="Line 102"/>
            <p:cNvSpPr>
              <a:spLocks noChangeShapeType="1"/>
            </p:cNvSpPr>
            <p:nvPr/>
          </p:nvSpPr>
          <p:spPr bwMode="auto">
            <a:xfrm>
              <a:off x="1210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02" name="Line 103"/>
            <p:cNvSpPr>
              <a:spLocks noChangeShapeType="1"/>
            </p:cNvSpPr>
            <p:nvPr/>
          </p:nvSpPr>
          <p:spPr bwMode="auto">
            <a:xfrm>
              <a:off x="1527" y="1227"/>
              <a:ext cx="0" cy="453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03" name="Line 104"/>
            <p:cNvSpPr>
              <a:spLocks noChangeAspect="1" noChangeShapeType="1"/>
            </p:cNvSpPr>
            <p:nvPr/>
          </p:nvSpPr>
          <p:spPr bwMode="auto">
            <a:xfrm flipH="1" flipV="1">
              <a:off x="385" y="1033"/>
              <a:ext cx="186" cy="185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04" name="Text Box 105"/>
            <p:cNvSpPr txBox="1">
              <a:spLocks noChangeAspect="1" noChangeArrowheads="1"/>
            </p:cNvSpPr>
            <p:nvPr/>
          </p:nvSpPr>
          <p:spPr bwMode="auto">
            <a:xfrm>
              <a:off x="447" y="981"/>
              <a:ext cx="507" cy="30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ba</a:t>
              </a:r>
              <a:endParaRPr lang="fr-FR" sz="1600"/>
            </a:p>
          </p:txBody>
        </p:sp>
        <p:sp>
          <p:nvSpPr>
            <p:cNvPr id="66605" name="Text Box 106"/>
            <p:cNvSpPr txBox="1">
              <a:spLocks noChangeAspect="1" noChangeArrowheads="1"/>
            </p:cNvSpPr>
            <p:nvPr/>
          </p:nvSpPr>
          <p:spPr bwMode="auto">
            <a:xfrm>
              <a:off x="340" y="1098"/>
              <a:ext cx="300" cy="45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>
                  <a:solidFill>
                    <a:srgbClr val="0000FF"/>
                  </a:solidFill>
                </a:rPr>
                <a:t>c</a:t>
              </a:r>
              <a:endParaRPr lang="fr-FR" sz="1600"/>
            </a:p>
          </p:txBody>
        </p:sp>
        <p:grpSp>
          <p:nvGrpSpPr>
            <p:cNvPr id="9" name="Group 107"/>
            <p:cNvGrpSpPr>
              <a:grpSpLocks/>
            </p:cNvGrpSpPr>
            <p:nvPr/>
          </p:nvGrpSpPr>
          <p:grpSpPr bwMode="auto">
            <a:xfrm>
              <a:off x="387" y="1227"/>
              <a:ext cx="232" cy="567"/>
              <a:chOff x="387" y="1227"/>
              <a:chExt cx="232" cy="567"/>
            </a:xfrm>
            <a:grpFill/>
          </p:grpSpPr>
          <p:sp>
            <p:nvSpPr>
              <p:cNvPr id="66607" name="Line 108"/>
              <p:cNvSpPr>
                <a:spLocks noChangeShapeType="1"/>
              </p:cNvSpPr>
              <p:nvPr/>
            </p:nvSpPr>
            <p:spPr bwMode="auto">
              <a:xfrm>
                <a:off x="576" y="1227"/>
                <a:ext cx="0" cy="453"/>
              </a:xfrm>
              <a:prstGeom prst="line">
                <a:avLst/>
              </a:prstGeom>
              <a:grpFill/>
              <a:ln w="12700" cap="rnd">
                <a:solidFill>
                  <a:srgbClr val="33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608" name="Text Box 109"/>
              <p:cNvSpPr txBox="1">
                <a:spLocks noChangeAspect="1" noChangeArrowheads="1"/>
              </p:cNvSpPr>
              <p:nvPr/>
            </p:nvSpPr>
            <p:spPr bwMode="auto">
              <a:xfrm>
                <a:off x="395" y="1294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>
                    <a:solidFill>
                      <a:schemeClr val="tx1"/>
                    </a:solidFill>
                  </a:rPr>
                  <a:t>0</a:t>
                </a:r>
                <a:endParaRPr lang="ar-DZ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  <a:p>
                <a:endParaRPr lang="fr-F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66609" name="Text Box 110"/>
              <p:cNvSpPr txBox="1">
                <a:spLocks noChangeAspect="1" noChangeArrowheads="1"/>
              </p:cNvSpPr>
              <p:nvPr/>
            </p:nvSpPr>
            <p:spPr bwMode="auto">
              <a:xfrm>
                <a:off x="387" y="1389"/>
                <a:ext cx="224" cy="405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 sz="1400">
                  <a:solidFill>
                    <a:schemeClr val="tx1"/>
                  </a:solidFill>
                </a:endParaRPr>
              </a:p>
              <a:p>
                <a:r>
                  <a:rPr lang="fr-FR" sz="140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0" name="Group 113"/>
          <p:cNvGrpSpPr>
            <a:grpSpLocks/>
          </p:cNvGrpSpPr>
          <p:nvPr/>
        </p:nvGrpSpPr>
        <p:grpSpPr bwMode="auto">
          <a:xfrm>
            <a:off x="3563938" y="2840038"/>
            <a:ext cx="2303462" cy="366712"/>
            <a:chOff x="2245" y="1789"/>
            <a:chExt cx="1451" cy="231"/>
          </a:xfrm>
          <a:noFill/>
        </p:grpSpPr>
        <p:sp>
          <p:nvSpPr>
            <p:cNvPr id="66585" name="Rectangle 114"/>
            <p:cNvSpPr>
              <a:spLocks noChangeArrowheads="1"/>
            </p:cNvSpPr>
            <p:nvPr/>
          </p:nvSpPr>
          <p:spPr bwMode="auto">
            <a:xfrm>
              <a:off x="2245" y="1789"/>
              <a:ext cx="1451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fr-FR" b="1">
                  <a:solidFill>
                    <a:schemeClr val="tx1"/>
                  </a:solidFill>
                  <a:cs typeface="Times New Roman" pitchFamily="18" charset="0"/>
                  <a:sym typeface="Symbol" pitchFamily="18" charset="2"/>
                </a:rPr>
                <a:t></a:t>
              </a:r>
              <a:r>
                <a:rPr lang="en-US" b="1">
                  <a:solidFill>
                    <a:schemeClr val="tx1"/>
                  </a:solidFill>
                  <a:cs typeface="Times New Roman" pitchFamily="18" charset="0"/>
                  <a:sym typeface="Symbol" pitchFamily="18" charset="2"/>
                </a:rPr>
                <a:t> </a:t>
              </a:r>
              <a:r>
                <a:rPr lang="en-GB" b="1">
                  <a:solidFill>
                    <a:schemeClr val="tx1"/>
                  </a:solidFill>
                  <a:cs typeface="Times New Roman" pitchFamily="18" charset="0"/>
                </a:rPr>
                <a:t>S = a + c</a:t>
              </a:r>
              <a:endParaRPr lang="en-GB" b="1">
                <a:solidFill>
                  <a:schemeClr val="tx1"/>
                </a:solidFill>
              </a:endParaRPr>
            </a:p>
          </p:txBody>
        </p:sp>
        <p:sp>
          <p:nvSpPr>
            <p:cNvPr id="66586" name="Line 115"/>
            <p:cNvSpPr>
              <a:spLocks noChangeShapeType="1"/>
            </p:cNvSpPr>
            <p:nvPr/>
          </p:nvSpPr>
          <p:spPr bwMode="auto">
            <a:xfrm>
              <a:off x="2735" y="1853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6"/>
          <p:cNvGrpSpPr>
            <a:grpSpLocks/>
          </p:cNvGrpSpPr>
          <p:nvPr/>
        </p:nvGrpSpPr>
        <p:grpSpPr bwMode="auto">
          <a:xfrm>
            <a:off x="3563938" y="6067425"/>
            <a:ext cx="2087562" cy="366713"/>
            <a:chOff x="2245" y="3883"/>
            <a:chExt cx="1315" cy="231"/>
          </a:xfrm>
          <a:noFill/>
        </p:grpSpPr>
        <p:sp>
          <p:nvSpPr>
            <p:cNvPr id="66583" name="Rectangle 117"/>
            <p:cNvSpPr>
              <a:spLocks noChangeArrowheads="1"/>
            </p:cNvSpPr>
            <p:nvPr/>
          </p:nvSpPr>
          <p:spPr bwMode="auto">
            <a:xfrm>
              <a:off x="2245" y="3883"/>
              <a:ext cx="1315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fr-FR" b="1">
                  <a:solidFill>
                    <a:schemeClr val="tx1"/>
                  </a:solidFill>
                  <a:cs typeface="Times New Roman" pitchFamily="18" charset="0"/>
                  <a:sym typeface="Symbol" pitchFamily="18" charset="2"/>
                </a:rPr>
                <a:t></a:t>
              </a:r>
              <a:r>
                <a:rPr lang="en-US" b="1">
                  <a:solidFill>
                    <a:schemeClr val="tx1"/>
                  </a:solidFill>
                  <a:cs typeface="Times New Roman" pitchFamily="18" charset="0"/>
                  <a:sym typeface="Symbol" pitchFamily="18" charset="2"/>
                </a:rPr>
                <a:t> </a:t>
              </a:r>
              <a:r>
                <a:rPr lang="en-GB" b="1">
                  <a:solidFill>
                    <a:schemeClr val="tx1"/>
                  </a:solidFill>
                  <a:cs typeface="Times New Roman" pitchFamily="18" charset="0"/>
                </a:rPr>
                <a:t>S = </a:t>
              </a:r>
              <a:r>
                <a:rPr lang="fr-FR" b="1">
                  <a:solidFill>
                    <a:schemeClr val="tx1"/>
                  </a:solidFill>
                  <a:cs typeface="Times New Roman" pitchFamily="18" charset="0"/>
                </a:rPr>
                <a:t>a + c + b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66584" name="Line 118"/>
            <p:cNvSpPr>
              <a:spLocks noChangeShapeType="1"/>
            </p:cNvSpPr>
            <p:nvPr/>
          </p:nvSpPr>
          <p:spPr bwMode="auto">
            <a:xfrm>
              <a:off x="3016" y="3929"/>
              <a:ext cx="68" cy="0"/>
            </a:xfrm>
            <a:prstGeom prst="lin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6135" name="AutoShape 119"/>
          <p:cNvSpPr>
            <a:spLocks noChangeArrowheads="1"/>
          </p:cNvSpPr>
          <p:nvPr/>
        </p:nvSpPr>
        <p:spPr bwMode="auto">
          <a:xfrm>
            <a:off x="908050" y="6321425"/>
            <a:ext cx="1922463" cy="28733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6136" name="AutoShape 120"/>
          <p:cNvSpPr>
            <a:spLocks noChangeArrowheads="1"/>
          </p:cNvSpPr>
          <p:nvPr/>
        </p:nvSpPr>
        <p:spPr bwMode="auto">
          <a:xfrm>
            <a:off x="1998663" y="5949950"/>
            <a:ext cx="844550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6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6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86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6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6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86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8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8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8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86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8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/>
      <p:bldP spid="86019" grpId="0"/>
      <p:bldP spid="86020" grpId="0"/>
      <p:bldP spid="86021" grpId="0" animBg="1"/>
      <p:bldP spid="86046" grpId="0"/>
      <p:bldP spid="86047" grpId="0" animBg="1"/>
      <p:bldP spid="86072" grpId="0" animBg="1"/>
      <p:bldP spid="86073" grpId="0" animBg="1"/>
      <p:bldP spid="86074" grpId="0" animBg="1"/>
      <p:bldP spid="86075" grpId="0" animBg="1"/>
      <p:bldP spid="86100" grpId="0" animBg="1"/>
      <p:bldP spid="86101" grpId="0"/>
      <p:bldP spid="86102" grpId="0" animBg="1"/>
      <p:bldP spid="86135" grpId="0" animBg="1"/>
      <p:bldP spid="8613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6678644" y="27272"/>
            <a:ext cx="23939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4 ـ الاختزال بطريقة كارنو :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6818313" y="313024"/>
            <a:ext cx="16859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1ـ  تجميع ثنائي</a:t>
            </a:r>
            <a:r>
              <a:rPr lang="fr-FR" b="1" dirty="0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5942038" y="642918"/>
            <a:ext cx="22733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u="sng" dirty="0">
                <a:solidFill>
                  <a:schemeClr val="tx1"/>
                </a:solidFill>
                <a:cs typeface="Arabic Transparent" pitchFamily="2" charset="-78"/>
              </a:rPr>
              <a:t>جدول </a:t>
            </a:r>
            <a:r>
              <a:rPr lang="ar-DZ" b="1" u="sng" dirty="0" err="1">
                <a:solidFill>
                  <a:schemeClr val="tx1"/>
                </a:solidFill>
                <a:cs typeface="Arabic Transparent" pitchFamily="2" charset="-78"/>
              </a:rPr>
              <a:t>كارنو</a:t>
            </a:r>
            <a:r>
              <a:rPr lang="ar-DZ" b="1" u="sng" dirty="0">
                <a:solidFill>
                  <a:schemeClr val="tx1"/>
                </a:solidFill>
                <a:cs typeface="Arabic Transparent" pitchFamily="2" charset="-78"/>
              </a:rPr>
              <a:t> لـ 4 متغيرات:</a:t>
            </a:r>
          </a:p>
        </p:txBody>
      </p:sp>
      <p:sp>
        <p:nvSpPr>
          <p:cNvPr id="67589" name="Rectangle 8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8924" name="Line 12"/>
          <p:cNvSpPr>
            <a:spLocks noChangeAspect="1" noChangeShapeType="1"/>
          </p:cNvSpPr>
          <p:nvPr/>
        </p:nvSpPr>
        <p:spPr bwMode="auto">
          <a:xfrm flipH="1" flipV="1">
            <a:off x="847694" y="1282700"/>
            <a:ext cx="287337" cy="2841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8925" name="Text Box 13"/>
          <p:cNvSpPr txBox="1">
            <a:spLocks noChangeAspect="1" noChangeArrowheads="1"/>
          </p:cNvSpPr>
          <p:nvPr/>
        </p:nvSpPr>
        <p:spPr bwMode="auto">
          <a:xfrm>
            <a:off x="844519" y="1068388"/>
            <a:ext cx="47625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38926" name="Text Box 14"/>
          <p:cNvSpPr txBox="1">
            <a:spLocks noChangeAspect="1" noChangeArrowheads="1"/>
          </p:cNvSpPr>
          <p:nvPr/>
        </p:nvSpPr>
        <p:spPr bwMode="auto">
          <a:xfrm>
            <a:off x="658781" y="1328738"/>
            <a:ext cx="4778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38927" name="Text Box 15"/>
          <p:cNvSpPr txBox="1">
            <a:spLocks noChangeAspect="1" noChangeArrowheads="1"/>
          </p:cNvSpPr>
          <p:nvPr/>
        </p:nvSpPr>
        <p:spPr bwMode="auto">
          <a:xfrm>
            <a:off x="1138206" y="1277938"/>
            <a:ext cx="219868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38928" name="Text Box 16"/>
          <p:cNvSpPr txBox="1">
            <a:spLocks noChangeAspect="1" noChangeArrowheads="1"/>
          </p:cNvSpPr>
          <p:nvPr/>
        </p:nvSpPr>
        <p:spPr bwMode="auto">
          <a:xfrm>
            <a:off x="773081" y="1579563"/>
            <a:ext cx="4778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38929" name="Text Box 17"/>
          <p:cNvSpPr txBox="1">
            <a:spLocks noChangeAspect="1" noChangeArrowheads="1"/>
          </p:cNvSpPr>
          <p:nvPr/>
        </p:nvSpPr>
        <p:spPr bwMode="auto">
          <a:xfrm>
            <a:off x="773081" y="1958975"/>
            <a:ext cx="4778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38930" name="Text Box 18"/>
          <p:cNvSpPr txBox="1">
            <a:spLocks noChangeAspect="1" noChangeArrowheads="1"/>
          </p:cNvSpPr>
          <p:nvPr/>
        </p:nvSpPr>
        <p:spPr bwMode="auto">
          <a:xfrm>
            <a:off x="769906" y="2346325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38931" name="Text Box 19"/>
          <p:cNvSpPr txBox="1">
            <a:spLocks noChangeAspect="1" noChangeArrowheads="1"/>
          </p:cNvSpPr>
          <p:nvPr/>
        </p:nvSpPr>
        <p:spPr bwMode="auto">
          <a:xfrm>
            <a:off x="766731" y="2738438"/>
            <a:ext cx="5730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39039" name="Group 127"/>
          <p:cNvGraphicFramePr>
            <a:graphicFrameLocks noGrp="1"/>
          </p:cNvGraphicFramePr>
          <p:nvPr/>
        </p:nvGraphicFramePr>
        <p:xfrm>
          <a:off x="1133444" y="1570038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7"/>
                <a:gridCol w="523875"/>
                <a:gridCol w="519113"/>
                <a:gridCol w="523875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040" name="AutoShape 128"/>
          <p:cNvSpPr>
            <a:spLocks noChangeArrowheads="1"/>
          </p:cNvSpPr>
          <p:nvPr/>
        </p:nvSpPr>
        <p:spPr bwMode="auto">
          <a:xfrm>
            <a:off x="2300256" y="1974850"/>
            <a:ext cx="287338" cy="649288"/>
          </a:xfrm>
          <a:prstGeom prst="roundRect">
            <a:avLst>
              <a:gd name="adj" fmla="val 31491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041" name="Arc 129"/>
          <p:cNvSpPr>
            <a:spLocks noChangeAspect="1"/>
          </p:cNvSpPr>
          <p:nvPr/>
        </p:nvSpPr>
        <p:spPr bwMode="auto">
          <a:xfrm rot="-7973359">
            <a:off x="672274" y="2199482"/>
            <a:ext cx="322263" cy="292100"/>
          </a:xfrm>
          <a:custGeom>
            <a:avLst/>
            <a:gdLst>
              <a:gd name="T0" fmla="*/ 0 w 33044"/>
              <a:gd name="T1" fmla="*/ 2147483647 h 29926"/>
              <a:gd name="T2" fmla="*/ 2147483647 w 33044"/>
              <a:gd name="T3" fmla="*/ 2147483647 h 29926"/>
              <a:gd name="T4" fmla="*/ 2147483647 w 33044"/>
              <a:gd name="T5" fmla="*/ 2147483647 h 29926"/>
              <a:gd name="T6" fmla="*/ 0 60000 65536"/>
              <a:gd name="T7" fmla="*/ 0 60000 65536"/>
              <a:gd name="T8" fmla="*/ 0 60000 65536"/>
              <a:gd name="T9" fmla="*/ 0 w 33044"/>
              <a:gd name="T10" fmla="*/ 0 h 29926"/>
              <a:gd name="T11" fmla="*/ 33044 w 33044"/>
              <a:gd name="T12" fmla="*/ 29926 h 299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044" h="29926" fill="none" extrusionOk="0">
                <a:moveTo>
                  <a:pt x="-1" y="3280"/>
                </a:moveTo>
                <a:cubicBezTo>
                  <a:pt x="3431" y="1136"/>
                  <a:pt x="7397" y="-1"/>
                  <a:pt x="11444" y="0"/>
                </a:cubicBezTo>
                <a:cubicBezTo>
                  <a:pt x="23373" y="0"/>
                  <a:pt x="33044" y="9670"/>
                  <a:pt x="33044" y="21600"/>
                </a:cubicBezTo>
                <a:cubicBezTo>
                  <a:pt x="33044" y="24458"/>
                  <a:pt x="32476" y="27288"/>
                  <a:pt x="31374" y="29925"/>
                </a:cubicBezTo>
              </a:path>
              <a:path w="33044" h="29926" stroke="0" extrusionOk="0">
                <a:moveTo>
                  <a:pt x="-1" y="3280"/>
                </a:moveTo>
                <a:cubicBezTo>
                  <a:pt x="3431" y="1136"/>
                  <a:pt x="7397" y="-1"/>
                  <a:pt x="11444" y="0"/>
                </a:cubicBezTo>
                <a:cubicBezTo>
                  <a:pt x="23373" y="0"/>
                  <a:pt x="33044" y="9670"/>
                  <a:pt x="33044" y="21600"/>
                </a:cubicBezTo>
                <a:cubicBezTo>
                  <a:pt x="33044" y="24458"/>
                  <a:pt x="32476" y="27288"/>
                  <a:pt x="31374" y="29925"/>
                </a:cubicBezTo>
                <a:lnTo>
                  <a:pt x="11444" y="21600"/>
                </a:lnTo>
                <a:close/>
              </a:path>
            </a:pathLst>
          </a:custGeom>
          <a:noFill/>
          <a:ln w="190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042" name="Rectangle 130"/>
          <p:cNvSpPr>
            <a:spLocks noChangeArrowheads="1"/>
          </p:cNvSpPr>
          <p:nvPr/>
        </p:nvSpPr>
        <p:spPr bwMode="auto">
          <a:xfrm>
            <a:off x="988981" y="2032000"/>
            <a:ext cx="107950" cy="576263"/>
          </a:xfrm>
          <a:prstGeom prst="rect">
            <a:avLst/>
          </a:prstGeom>
          <a:noFill/>
          <a:ln w="9525">
            <a:solidFill>
              <a:srgbClr val="99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043" name="Rectangle 131"/>
          <p:cNvSpPr>
            <a:spLocks noChangeArrowheads="1"/>
          </p:cNvSpPr>
          <p:nvPr/>
        </p:nvSpPr>
        <p:spPr bwMode="auto">
          <a:xfrm>
            <a:off x="2316131" y="1341438"/>
            <a:ext cx="358775" cy="207962"/>
          </a:xfrm>
          <a:prstGeom prst="rect">
            <a:avLst/>
          </a:prstGeom>
          <a:noFill/>
          <a:ln w="9525">
            <a:solidFill>
              <a:srgbClr val="99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044" name="Rectangle 132"/>
          <p:cNvSpPr>
            <a:spLocks noChangeArrowheads="1"/>
          </p:cNvSpPr>
          <p:nvPr/>
        </p:nvSpPr>
        <p:spPr bwMode="auto">
          <a:xfrm>
            <a:off x="3321011" y="2060575"/>
            <a:ext cx="17875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    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</a:t>
            </a:r>
            <a:r>
              <a:rPr lang="en-US" b="1" dirty="0">
                <a:solidFill>
                  <a:schemeClr val="tx1"/>
                </a:solidFill>
                <a:cs typeface="Times New Roman" pitchFamily="18" charset="0"/>
                <a:sym typeface="Symbol" pitchFamily="18" charset="2"/>
              </a:rPr>
              <a:t>    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S = </a:t>
            </a:r>
            <a:r>
              <a:rPr lang="en-GB" b="1" dirty="0" err="1">
                <a:solidFill>
                  <a:schemeClr val="tx1"/>
                </a:solidFill>
                <a:cs typeface="Times New Roman" pitchFamily="18" charset="0"/>
              </a:rPr>
              <a:t>abc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7630" name="Rectangle 142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9057" name="Line 145"/>
          <p:cNvSpPr>
            <a:spLocks noChangeAspect="1" noChangeShapeType="1"/>
          </p:cNvSpPr>
          <p:nvPr/>
        </p:nvSpPr>
        <p:spPr bwMode="auto">
          <a:xfrm flipH="1" flipV="1">
            <a:off x="660369" y="4154488"/>
            <a:ext cx="287337" cy="284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9058" name="Text Box 146"/>
          <p:cNvSpPr txBox="1">
            <a:spLocks noChangeAspect="1" noChangeArrowheads="1"/>
          </p:cNvSpPr>
          <p:nvPr/>
        </p:nvSpPr>
        <p:spPr bwMode="auto">
          <a:xfrm>
            <a:off x="657194" y="3940175"/>
            <a:ext cx="4762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39059" name="Text Box 147"/>
          <p:cNvSpPr txBox="1">
            <a:spLocks noChangeAspect="1" noChangeArrowheads="1"/>
          </p:cNvSpPr>
          <p:nvPr/>
        </p:nvSpPr>
        <p:spPr bwMode="auto">
          <a:xfrm>
            <a:off x="471456" y="4200525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39060" name="Text Box 148"/>
          <p:cNvSpPr txBox="1">
            <a:spLocks noChangeAspect="1" noChangeArrowheads="1"/>
          </p:cNvSpPr>
          <p:nvPr/>
        </p:nvSpPr>
        <p:spPr bwMode="auto">
          <a:xfrm>
            <a:off x="950881" y="4149725"/>
            <a:ext cx="219868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39061" name="Text Box 149"/>
          <p:cNvSpPr txBox="1">
            <a:spLocks noChangeAspect="1" noChangeArrowheads="1"/>
          </p:cNvSpPr>
          <p:nvPr/>
        </p:nvSpPr>
        <p:spPr bwMode="auto">
          <a:xfrm>
            <a:off x="585756" y="4451350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39062" name="Text Box 150"/>
          <p:cNvSpPr txBox="1">
            <a:spLocks noChangeAspect="1" noChangeArrowheads="1"/>
          </p:cNvSpPr>
          <p:nvPr/>
        </p:nvSpPr>
        <p:spPr bwMode="auto">
          <a:xfrm>
            <a:off x="585756" y="4830763"/>
            <a:ext cx="4778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39063" name="Text Box 151"/>
          <p:cNvSpPr txBox="1">
            <a:spLocks noChangeAspect="1" noChangeArrowheads="1"/>
          </p:cNvSpPr>
          <p:nvPr/>
        </p:nvSpPr>
        <p:spPr bwMode="auto">
          <a:xfrm>
            <a:off x="582581" y="5218113"/>
            <a:ext cx="4778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39064" name="Text Box 152"/>
          <p:cNvSpPr txBox="1">
            <a:spLocks noChangeAspect="1" noChangeArrowheads="1"/>
          </p:cNvSpPr>
          <p:nvPr/>
        </p:nvSpPr>
        <p:spPr bwMode="auto">
          <a:xfrm>
            <a:off x="579406" y="5610225"/>
            <a:ext cx="5730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39065" name="Group 153"/>
          <p:cNvGraphicFramePr>
            <a:graphicFrameLocks noGrp="1"/>
          </p:cNvGraphicFramePr>
          <p:nvPr/>
        </p:nvGraphicFramePr>
        <p:xfrm>
          <a:off x="946119" y="4441825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7"/>
                <a:gridCol w="523875"/>
                <a:gridCol w="519113"/>
                <a:gridCol w="523875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092" name="AutoShape 180"/>
          <p:cNvSpPr>
            <a:spLocks noChangeArrowheads="1"/>
          </p:cNvSpPr>
          <p:nvPr/>
        </p:nvSpPr>
        <p:spPr bwMode="auto">
          <a:xfrm>
            <a:off x="1593819" y="4849813"/>
            <a:ext cx="287337" cy="649287"/>
          </a:xfrm>
          <a:prstGeom prst="roundRect">
            <a:avLst>
              <a:gd name="adj" fmla="val 31491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093" name="Arc 181"/>
          <p:cNvSpPr>
            <a:spLocks noChangeAspect="1"/>
          </p:cNvSpPr>
          <p:nvPr/>
        </p:nvSpPr>
        <p:spPr bwMode="auto">
          <a:xfrm rot="-7973359">
            <a:off x="484949" y="5037932"/>
            <a:ext cx="322263" cy="292100"/>
          </a:xfrm>
          <a:custGeom>
            <a:avLst/>
            <a:gdLst>
              <a:gd name="T0" fmla="*/ 0 w 33044"/>
              <a:gd name="T1" fmla="*/ 2147483647 h 29926"/>
              <a:gd name="T2" fmla="*/ 2147483647 w 33044"/>
              <a:gd name="T3" fmla="*/ 2147483647 h 29926"/>
              <a:gd name="T4" fmla="*/ 2147483647 w 33044"/>
              <a:gd name="T5" fmla="*/ 2147483647 h 29926"/>
              <a:gd name="T6" fmla="*/ 0 60000 65536"/>
              <a:gd name="T7" fmla="*/ 0 60000 65536"/>
              <a:gd name="T8" fmla="*/ 0 60000 65536"/>
              <a:gd name="T9" fmla="*/ 0 w 33044"/>
              <a:gd name="T10" fmla="*/ 0 h 29926"/>
              <a:gd name="T11" fmla="*/ 33044 w 33044"/>
              <a:gd name="T12" fmla="*/ 29926 h 299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044" h="29926" fill="none" extrusionOk="0">
                <a:moveTo>
                  <a:pt x="-1" y="3280"/>
                </a:moveTo>
                <a:cubicBezTo>
                  <a:pt x="3431" y="1136"/>
                  <a:pt x="7397" y="-1"/>
                  <a:pt x="11444" y="0"/>
                </a:cubicBezTo>
                <a:cubicBezTo>
                  <a:pt x="23373" y="0"/>
                  <a:pt x="33044" y="9670"/>
                  <a:pt x="33044" y="21600"/>
                </a:cubicBezTo>
                <a:cubicBezTo>
                  <a:pt x="33044" y="24458"/>
                  <a:pt x="32476" y="27288"/>
                  <a:pt x="31374" y="29925"/>
                </a:cubicBezTo>
              </a:path>
              <a:path w="33044" h="29926" stroke="0" extrusionOk="0">
                <a:moveTo>
                  <a:pt x="-1" y="3280"/>
                </a:moveTo>
                <a:cubicBezTo>
                  <a:pt x="3431" y="1136"/>
                  <a:pt x="7397" y="-1"/>
                  <a:pt x="11444" y="0"/>
                </a:cubicBezTo>
                <a:cubicBezTo>
                  <a:pt x="23373" y="0"/>
                  <a:pt x="33044" y="9670"/>
                  <a:pt x="33044" y="21600"/>
                </a:cubicBezTo>
                <a:cubicBezTo>
                  <a:pt x="33044" y="24458"/>
                  <a:pt x="32476" y="27288"/>
                  <a:pt x="31374" y="29925"/>
                </a:cubicBezTo>
                <a:lnTo>
                  <a:pt x="11444" y="21600"/>
                </a:lnTo>
                <a:close/>
              </a:path>
            </a:pathLst>
          </a:custGeom>
          <a:noFill/>
          <a:ln w="190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097" name="AutoShape 185"/>
          <p:cNvSpPr>
            <a:spLocks noChangeArrowheads="1"/>
          </p:cNvSpPr>
          <p:nvPr/>
        </p:nvSpPr>
        <p:spPr bwMode="auto">
          <a:xfrm rot="5400000">
            <a:off x="2362169" y="5326063"/>
            <a:ext cx="252412" cy="792162"/>
          </a:xfrm>
          <a:prstGeom prst="roundRect">
            <a:avLst>
              <a:gd name="adj" fmla="val 31491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098" name="Arc 186"/>
          <p:cNvSpPr>
            <a:spLocks noChangeAspect="1"/>
          </p:cNvSpPr>
          <p:nvPr/>
        </p:nvSpPr>
        <p:spPr bwMode="auto">
          <a:xfrm rot="-2520000">
            <a:off x="2417731" y="3995738"/>
            <a:ext cx="442913" cy="400050"/>
          </a:xfrm>
          <a:custGeom>
            <a:avLst/>
            <a:gdLst>
              <a:gd name="T0" fmla="*/ 0 w 33044"/>
              <a:gd name="T1" fmla="*/ 2147483647 h 29926"/>
              <a:gd name="T2" fmla="*/ 2147483647 w 33044"/>
              <a:gd name="T3" fmla="*/ 2147483647 h 29926"/>
              <a:gd name="T4" fmla="*/ 2147483647 w 33044"/>
              <a:gd name="T5" fmla="*/ 2147483647 h 29926"/>
              <a:gd name="T6" fmla="*/ 0 60000 65536"/>
              <a:gd name="T7" fmla="*/ 0 60000 65536"/>
              <a:gd name="T8" fmla="*/ 0 60000 65536"/>
              <a:gd name="T9" fmla="*/ 0 w 33044"/>
              <a:gd name="T10" fmla="*/ 0 h 29926"/>
              <a:gd name="T11" fmla="*/ 33044 w 33044"/>
              <a:gd name="T12" fmla="*/ 29926 h 299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044" h="29926" fill="none" extrusionOk="0">
                <a:moveTo>
                  <a:pt x="-1" y="3280"/>
                </a:moveTo>
                <a:cubicBezTo>
                  <a:pt x="3431" y="1136"/>
                  <a:pt x="7397" y="-1"/>
                  <a:pt x="11444" y="0"/>
                </a:cubicBezTo>
                <a:cubicBezTo>
                  <a:pt x="23373" y="0"/>
                  <a:pt x="33044" y="9670"/>
                  <a:pt x="33044" y="21600"/>
                </a:cubicBezTo>
                <a:cubicBezTo>
                  <a:pt x="33044" y="24458"/>
                  <a:pt x="32476" y="27288"/>
                  <a:pt x="31374" y="29925"/>
                </a:cubicBezTo>
              </a:path>
              <a:path w="33044" h="29926" stroke="0" extrusionOk="0">
                <a:moveTo>
                  <a:pt x="-1" y="3280"/>
                </a:moveTo>
                <a:cubicBezTo>
                  <a:pt x="3431" y="1136"/>
                  <a:pt x="7397" y="-1"/>
                  <a:pt x="11444" y="0"/>
                </a:cubicBezTo>
                <a:cubicBezTo>
                  <a:pt x="23373" y="0"/>
                  <a:pt x="33044" y="9670"/>
                  <a:pt x="33044" y="21600"/>
                </a:cubicBezTo>
                <a:cubicBezTo>
                  <a:pt x="33044" y="24458"/>
                  <a:pt x="32476" y="27288"/>
                  <a:pt x="31374" y="29925"/>
                </a:cubicBezTo>
                <a:lnTo>
                  <a:pt x="11444" y="21600"/>
                </a:lnTo>
                <a:close/>
              </a:path>
            </a:pathLst>
          </a:custGeom>
          <a:noFill/>
          <a:ln w="190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099" name="Rectangle 187"/>
          <p:cNvSpPr>
            <a:spLocks noChangeArrowheads="1"/>
          </p:cNvSpPr>
          <p:nvPr/>
        </p:nvSpPr>
        <p:spPr bwMode="auto">
          <a:xfrm>
            <a:off x="3463887" y="4933950"/>
            <a:ext cx="20732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  </a:t>
            </a:r>
            <a:r>
              <a:rPr lang="en-US" b="1" dirty="0">
                <a:solidFill>
                  <a:schemeClr val="tx1"/>
                </a:solidFill>
              </a:rPr>
              <a:t>S = </a:t>
            </a:r>
            <a:r>
              <a:rPr lang="en-US" b="1" dirty="0" err="1">
                <a:solidFill>
                  <a:schemeClr val="tx1"/>
                </a:solidFill>
              </a:rPr>
              <a:t>abc</a:t>
            </a:r>
            <a:r>
              <a:rPr lang="en-US" b="1" dirty="0">
                <a:solidFill>
                  <a:schemeClr val="tx1"/>
                </a:solidFill>
              </a:rPr>
              <a:t> + </a:t>
            </a:r>
            <a:r>
              <a:rPr lang="en-US" b="1" dirty="0" err="1">
                <a:solidFill>
                  <a:schemeClr val="tx1"/>
                </a:solidFill>
              </a:rPr>
              <a:t>bcd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9100" name="Line 188"/>
          <p:cNvSpPr>
            <a:spLocks noChangeShapeType="1"/>
          </p:cNvSpPr>
          <p:nvPr/>
        </p:nvSpPr>
        <p:spPr bwMode="auto">
          <a:xfrm>
            <a:off x="4468775" y="4978400"/>
            <a:ext cx="9366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9101" name="Line 189"/>
          <p:cNvSpPr>
            <a:spLocks noChangeShapeType="1"/>
          </p:cNvSpPr>
          <p:nvPr/>
        </p:nvSpPr>
        <p:spPr bwMode="auto">
          <a:xfrm>
            <a:off x="5152987" y="5005388"/>
            <a:ext cx="93663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9102" name="Rectangle 190"/>
          <p:cNvSpPr>
            <a:spLocks noChangeArrowheads="1"/>
          </p:cNvSpPr>
          <p:nvPr/>
        </p:nvSpPr>
        <p:spPr bwMode="auto">
          <a:xfrm>
            <a:off x="1490631" y="4211638"/>
            <a:ext cx="358775" cy="207962"/>
          </a:xfrm>
          <a:prstGeom prst="rect">
            <a:avLst/>
          </a:prstGeom>
          <a:noFill/>
          <a:ln w="9525">
            <a:solidFill>
              <a:srgbClr val="99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103" name="Rectangle 191"/>
          <p:cNvSpPr>
            <a:spLocks noChangeArrowheads="1"/>
          </p:cNvSpPr>
          <p:nvPr/>
        </p:nvSpPr>
        <p:spPr bwMode="auto">
          <a:xfrm>
            <a:off x="590519" y="5661025"/>
            <a:ext cx="358775" cy="207963"/>
          </a:xfrm>
          <a:prstGeom prst="rect">
            <a:avLst/>
          </a:prstGeom>
          <a:noFill/>
          <a:ln w="9525">
            <a:solidFill>
              <a:srgbClr val="99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104" name="Rectangle 192"/>
          <p:cNvSpPr>
            <a:spLocks noChangeArrowheads="1"/>
          </p:cNvSpPr>
          <p:nvPr/>
        </p:nvSpPr>
        <p:spPr bwMode="auto">
          <a:xfrm>
            <a:off x="2244694" y="981075"/>
            <a:ext cx="45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GB" b="1">
                <a:solidFill>
                  <a:srgbClr val="FF3300"/>
                </a:solidFill>
                <a:cs typeface="Times New Roman" pitchFamily="18" charset="0"/>
              </a:rPr>
              <a:t>ab</a:t>
            </a:r>
            <a:endParaRPr lang="en-GB" b="1">
              <a:solidFill>
                <a:srgbClr val="FF3300"/>
              </a:solidFill>
            </a:endParaRPr>
          </a:p>
        </p:txBody>
      </p:sp>
      <p:sp>
        <p:nvSpPr>
          <p:cNvPr id="39105" name="Rectangle 193"/>
          <p:cNvSpPr>
            <a:spLocks noChangeArrowheads="1"/>
          </p:cNvSpPr>
          <p:nvPr/>
        </p:nvSpPr>
        <p:spPr bwMode="auto">
          <a:xfrm>
            <a:off x="388906" y="21129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GB" b="1">
                <a:solidFill>
                  <a:srgbClr val="FF3300"/>
                </a:solidFill>
                <a:cs typeface="Times New Roman" pitchFamily="18" charset="0"/>
              </a:rPr>
              <a:t>c</a:t>
            </a:r>
            <a:endParaRPr lang="en-GB" b="1">
              <a:solidFill>
                <a:srgbClr val="FF3300"/>
              </a:solidFill>
            </a:endParaRPr>
          </a:p>
        </p:txBody>
      </p:sp>
      <p:grpSp>
        <p:nvGrpSpPr>
          <p:cNvPr id="2" name="Group 196"/>
          <p:cNvGrpSpPr>
            <a:grpSpLocks/>
          </p:cNvGrpSpPr>
          <p:nvPr/>
        </p:nvGrpSpPr>
        <p:grpSpPr bwMode="auto">
          <a:xfrm>
            <a:off x="142844" y="5589588"/>
            <a:ext cx="450850" cy="366712"/>
            <a:chOff x="2336" y="3702"/>
            <a:chExt cx="284" cy="231"/>
          </a:xfrm>
        </p:grpSpPr>
        <p:sp>
          <p:nvSpPr>
            <p:cNvPr id="67683" name="Rectangle 194"/>
            <p:cNvSpPr>
              <a:spLocks noChangeArrowheads="1"/>
            </p:cNvSpPr>
            <p:nvPr/>
          </p:nvSpPr>
          <p:spPr bwMode="auto">
            <a:xfrm>
              <a:off x="2336" y="3702"/>
              <a:ext cx="2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en-GB" b="1">
                  <a:solidFill>
                    <a:srgbClr val="FF3300"/>
                  </a:solidFill>
                  <a:cs typeface="Times New Roman" pitchFamily="18" charset="0"/>
                </a:rPr>
                <a:t>cd</a:t>
              </a:r>
              <a:endParaRPr lang="en-GB" b="1">
                <a:solidFill>
                  <a:srgbClr val="FF3300"/>
                </a:solidFill>
              </a:endParaRPr>
            </a:p>
          </p:txBody>
        </p:sp>
        <p:sp>
          <p:nvSpPr>
            <p:cNvPr id="67684" name="Line 195"/>
            <p:cNvSpPr>
              <a:spLocks noChangeShapeType="1"/>
            </p:cNvSpPr>
            <p:nvPr/>
          </p:nvSpPr>
          <p:spPr bwMode="auto">
            <a:xfrm>
              <a:off x="2497" y="3740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9109" name="Rectangle 197"/>
          <p:cNvSpPr>
            <a:spLocks noChangeArrowheads="1"/>
          </p:cNvSpPr>
          <p:nvPr/>
        </p:nvSpPr>
        <p:spPr bwMode="auto">
          <a:xfrm>
            <a:off x="2463769" y="3681413"/>
            <a:ext cx="323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GB" b="1">
                <a:solidFill>
                  <a:srgbClr val="FF3300"/>
                </a:solidFill>
                <a:cs typeface="Times New Roman" pitchFamily="18" charset="0"/>
              </a:rPr>
              <a:t>b</a:t>
            </a:r>
            <a:endParaRPr lang="en-GB" b="1">
              <a:solidFill>
                <a:srgbClr val="FF3300"/>
              </a:solidFill>
            </a:endParaRPr>
          </a:p>
        </p:txBody>
      </p:sp>
      <p:grpSp>
        <p:nvGrpSpPr>
          <p:cNvPr id="3" name="Group 203"/>
          <p:cNvGrpSpPr>
            <a:grpSpLocks/>
          </p:cNvGrpSpPr>
          <p:nvPr/>
        </p:nvGrpSpPr>
        <p:grpSpPr bwMode="auto">
          <a:xfrm>
            <a:off x="1436656" y="3852863"/>
            <a:ext cx="450850" cy="366712"/>
            <a:chOff x="918" y="2427"/>
            <a:chExt cx="284" cy="231"/>
          </a:xfrm>
        </p:grpSpPr>
        <p:sp>
          <p:nvSpPr>
            <p:cNvPr id="67681" name="Rectangle 199"/>
            <p:cNvSpPr>
              <a:spLocks noChangeArrowheads="1"/>
            </p:cNvSpPr>
            <p:nvPr/>
          </p:nvSpPr>
          <p:spPr bwMode="auto">
            <a:xfrm>
              <a:off x="918" y="2427"/>
              <a:ext cx="2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en-US" b="1">
                  <a:solidFill>
                    <a:srgbClr val="FF3300"/>
                  </a:solidFill>
                  <a:cs typeface="Times New Roman" pitchFamily="18" charset="0"/>
                </a:rPr>
                <a:t>ba</a:t>
              </a:r>
              <a:endParaRPr lang="en-GB" b="1">
                <a:solidFill>
                  <a:srgbClr val="FF3300"/>
                </a:solidFill>
              </a:endParaRPr>
            </a:p>
          </p:txBody>
        </p:sp>
        <p:sp>
          <p:nvSpPr>
            <p:cNvPr id="67682" name="Line 200"/>
            <p:cNvSpPr>
              <a:spLocks noChangeShapeType="1"/>
            </p:cNvSpPr>
            <p:nvPr/>
          </p:nvSpPr>
          <p:spPr bwMode="auto">
            <a:xfrm>
              <a:off x="975" y="2473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9114" name="Rectangle 202"/>
          <p:cNvSpPr>
            <a:spLocks noChangeArrowheads="1"/>
          </p:cNvSpPr>
          <p:nvPr/>
        </p:nvSpPr>
        <p:spPr bwMode="auto">
          <a:xfrm>
            <a:off x="204756" y="49879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GB" b="1">
                <a:solidFill>
                  <a:srgbClr val="FF3300"/>
                </a:solidFill>
                <a:cs typeface="Times New Roman" pitchFamily="18" charset="0"/>
              </a:rPr>
              <a:t>c</a:t>
            </a:r>
            <a:endParaRPr lang="en-GB" b="1">
              <a:solidFill>
                <a:srgbClr val="FF3300"/>
              </a:solidFill>
            </a:endParaRPr>
          </a:p>
        </p:txBody>
      </p:sp>
      <p:sp>
        <p:nvSpPr>
          <p:cNvPr id="57" name="Text Box 152"/>
          <p:cNvSpPr txBox="1">
            <a:spLocks noChangeAspect="1" noChangeArrowheads="1"/>
          </p:cNvSpPr>
          <p:nvPr/>
        </p:nvSpPr>
        <p:spPr bwMode="auto">
          <a:xfrm>
            <a:off x="5616595" y="4071928"/>
            <a:ext cx="573088" cy="2873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dirty="0">
                <a:solidFill>
                  <a:schemeClr val="tx1"/>
                </a:solidFill>
              </a:rPr>
              <a:t>10</a:t>
            </a:r>
          </a:p>
        </p:txBody>
      </p:sp>
      <p:graphicFrame>
        <p:nvGraphicFramePr>
          <p:cNvPr id="58" name="Group 153"/>
          <p:cNvGraphicFramePr>
            <a:graphicFrameLocks noGrp="1"/>
          </p:cNvGraphicFramePr>
          <p:nvPr/>
        </p:nvGraphicFramePr>
        <p:xfrm>
          <a:off x="5983308" y="2903528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7"/>
                <a:gridCol w="523875"/>
                <a:gridCol w="519113"/>
                <a:gridCol w="523875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38" name="Groupe 137"/>
          <p:cNvGrpSpPr/>
          <p:nvPr/>
        </p:nvGrpSpPr>
        <p:grpSpPr>
          <a:xfrm>
            <a:off x="5508645" y="2401878"/>
            <a:ext cx="2678113" cy="1565275"/>
            <a:chOff x="5508645" y="2401878"/>
            <a:chExt cx="2678113" cy="1565275"/>
          </a:xfrm>
        </p:grpSpPr>
        <p:grpSp>
          <p:nvGrpSpPr>
            <p:cNvPr id="135" name="Groupe 134"/>
            <p:cNvGrpSpPr/>
            <p:nvPr/>
          </p:nvGrpSpPr>
          <p:grpSpPr>
            <a:xfrm>
              <a:off x="5508645" y="2401878"/>
              <a:ext cx="661988" cy="547688"/>
              <a:chOff x="5508645" y="2401878"/>
              <a:chExt cx="661988" cy="547688"/>
            </a:xfrm>
          </p:grpSpPr>
          <p:sp>
            <p:nvSpPr>
              <p:cNvPr id="50" name="Line 145"/>
              <p:cNvSpPr>
                <a:spLocks noChangeAspect="1" noChangeShapeType="1"/>
              </p:cNvSpPr>
              <p:nvPr/>
            </p:nvSpPr>
            <p:spPr bwMode="auto">
              <a:xfrm flipH="1" flipV="1">
                <a:off x="5697558" y="2616191"/>
                <a:ext cx="287337" cy="28416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Text Box 146"/>
              <p:cNvSpPr txBox="1">
                <a:spLocks noChangeAspect="1" noChangeArrowheads="1"/>
              </p:cNvSpPr>
              <p:nvPr/>
            </p:nvSpPr>
            <p:spPr bwMode="auto">
              <a:xfrm>
                <a:off x="5694383" y="2401878"/>
                <a:ext cx="476250" cy="33496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600">
                    <a:solidFill>
                      <a:srgbClr val="0000FF"/>
                    </a:solidFill>
                  </a:rPr>
                  <a:t>ba</a:t>
                </a:r>
                <a:endParaRPr lang="fr-FR" sz="1600"/>
              </a:p>
            </p:txBody>
          </p:sp>
          <p:sp>
            <p:nvSpPr>
              <p:cNvPr id="52" name="Text Box 147"/>
              <p:cNvSpPr txBox="1">
                <a:spLocks noChangeAspect="1" noChangeArrowheads="1"/>
              </p:cNvSpPr>
              <p:nvPr/>
            </p:nvSpPr>
            <p:spPr bwMode="auto">
              <a:xfrm>
                <a:off x="5508645" y="2662228"/>
                <a:ext cx="477838" cy="28733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600" dirty="0" err="1">
                    <a:solidFill>
                      <a:srgbClr val="0000FF"/>
                    </a:solidFill>
                  </a:rPr>
                  <a:t>dc</a:t>
                </a:r>
                <a:endParaRPr lang="fr-FR" sz="1600" dirty="0"/>
              </a:p>
            </p:txBody>
          </p:sp>
        </p:grpSp>
        <p:grpSp>
          <p:nvGrpSpPr>
            <p:cNvPr id="137" name="Groupe 136"/>
            <p:cNvGrpSpPr/>
            <p:nvPr/>
          </p:nvGrpSpPr>
          <p:grpSpPr>
            <a:xfrm>
              <a:off x="5619770" y="2611428"/>
              <a:ext cx="2566988" cy="1355725"/>
              <a:chOff x="5619770" y="2611428"/>
              <a:chExt cx="2566988" cy="1355725"/>
            </a:xfrm>
          </p:grpSpPr>
          <p:grpSp>
            <p:nvGrpSpPr>
              <p:cNvPr id="134" name="Groupe 133"/>
              <p:cNvGrpSpPr/>
              <p:nvPr/>
            </p:nvGrpSpPr>
            <p:grpSpPr>
              <a:xfrm>
                <a:off x="5988070" y="2611428"/>
                <a:ext cx="2198688" cy="285750"/>
                <a:chOff x="5988070" y="2611428"/>
                <a:chExt cx="2198688" cy="285750"/>
              </a:xfrm>
            </p:grpSpPr>
            <p:sp>
              <p:nvSpPr>
                <p:cNvPr id="53" name="Text Box 14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988070" y="2611428"/>
                  <a:ext cx="2198688" cy="28575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fr-FR" sz="1600" dirty="0">
                      <a:solidFill>
                        <a:schemeClr val="tx1"/>
                      </a:solidFill>
                    </a:rPr>
                    <a:t>00      01      11      10</a:t>
                  </a:r>
                </a:p>
              </p:txBody>
            </p:sp>
            <p:sp>
              <p:nvSpPr>
                <p:cNvPr id="63" name="Rectangle 190"/>
                <p:cNvSpPr>
                  <a:spLocks noChangeArrowheads="1"/>
                </p:cNvSpPr>
                <p:nvPr/>
              </p:nvSpPr>
              <p:spPr bwMode="auto">
                <a:xfrm>
                  <a:off x="6527820" y="2673341"/>
                  <a:ext cx="358775" cy="207962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36" name="Groupe 135"/>
              <p:cNvGrpSpPr/>
              <p:nvPr/>
            </p:nvGrpSpPr>
            <p:grpSpPr>
              <a:xfrm>
                <a:off x="5619770" y="2913053"/>
                <a:ext cx="481013" cy="1054100"/>
                <a:chOff x="5619770" y="2913053"/>
                <a:chExt cx="481013" cy="1054100"/>
              </a:xfrm>
            </p:grpSpPr>
            <p:sp>
              <p:nvSpPr>
                <p:cNvPr id="54" name="Text Box 14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622945" y="2913053"/>
                  <a:ext cx="477838" cy="287338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fr-FR" sz="1600" dirty="0">
                      <a:solidFill>
                        <a:schemeClr val="tx1"/>
                      </a:solidFill>
                    </a:rPr>
                    <a:t>00</a:t>
                  </a:r>
                </a:p>
              </p:txBody>
            </p:sp>
            <p:sp>
              <p:nvSpPr>
                <p:cNvPr id="55" name="Text Box 15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622945" y="3292466"/>
                  <a:ext cx="477838" cy="28575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fr-FR" sz="1600" dirty="0">
                      <a:solidFill>
                        <a:schemeClr val="tx1"/>
                      </a:solidFill>
                    </a:rPr>
                    <a:t>01</a:t>
                  </a:r>
                </a:p>
              </p:txBody>
            </p:sp>
            <p:sp>
              <p:nvSpPr>
                <p:cNvPr id="56" name="Text Box 15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619770" y="3679816"/>
                  <a:ext cx="477838" cy="287337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fr-FR" sz="1600" dirty="0">
                      <a:solidFill>
                        <a:schemeClr val="tx1"/>
                      </a:solidFill>
                    </a:rPr>
                    <a:t>11</a:t>
                  </a:r>
                </a:p>
              </p:txBody>
            </p:sp>
          </p:grpSp>
        </p:grpSp>
      </p:grpSp>
      <p:grpSp>
        <p:nvGrpSpPr>
          <p:cNvPr id="78" name="Groupe 77"/>
          <p:cNvGrpSpPr/>
          <p:nvPr/>
        </p:nvGrpSpPr>
        <p:grpSpPr>
          <a:xfrm>
            <a:off x="5225392" y="3030866"/>
            <a:ext cx="571504" cy="504000"/>
            <a:chOff x="5796896" y="3030866"/>
            <a:chExt cx="571504" cy="504000"/>
          </a:xfrm>
        </p:grpSpPr>
        <p:sp>
          <p:nvSpPr>
            <p:cNvPr id="73" name="Accolade ouvrante 72"/>
            <p:cNvSpPr/>
            <p:nvPr/>
          </p:nvSpPr>
          <p:spPr>
            <a:xfrm>
              <a:off x="6113141" y="3030866"/>
              <a:ext cx="108000" cy="504000"/>
            </a:xfrm>
            <a:prstGeom prst="leftBrace">
              <a:avLst/>
            </a:prstGeom>
            <a:solidFill>
              <a:srgbClr val="FF0000"/>
            </a:solidFill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7" name="Groupe 76"/>
            <p:cNvGrpSpPr/>
            <p:nvPr/>
          </p:nvGrpSpPr>
          <p:grpSpPr>
            <a:xfrm>
              <a:off x="5796896" y="3126402"/>
              <a:ext cx="571504" cy="369332"/>
              <a:chOff x="5796896" y="3126402"/>
              <a:chExt cx="571504" cy="369332"/>
            </a:xfrm>
          </p:grpSpPr>
          <p:sp>
            <p:nvSpPr>
              <p:cNvPr id="74" name="ZoneTexte 73"/>
              <p:cNvSpPr txBox="1"/>
              <p:nvPr/>
            </p:nvSpPr>
            <p:spPr>
              <a:xfrm>
                <a:off x="5796896" y="3126402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chemeClr val="tx1"/>
                    </a:solidFill>
                  </a:rPr>
                  <a:t>d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6" name="Connecteur droit 75"/>
              <p:cNvCxnSpPr/>
              <p:nvPr/>
            </p:nvCxnSpPr>
            <p:spPr>
              <a:xfrm>
                <a:off x="5885180" y="3170544"/>
                <a:ext cx="142876" cy="0"/>
              </a:xfrm>
              <a:prstGeom prst="line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" name="Groupe 78"/>
          <p:cNvGrpSpPr/>
          <p:nvPr/>
        </p:nvGrpSpPr>
        <p:grpSpPr>
          <a:xfrm>
            <a:off x="5214942" y="3809552"/>
            <a:ext cx="571504" cy="504000"/>
            <a:chOff x="5796896" y="3030866"/>
            <a:chExt cx="571504" cy="504000"/>
          </a:xfrm>
        </p:grpSpPr>
        <p:sp>
          <p:nvSpPr>
            <p:cNvPr id="80" name="Accolade ouvrante 79"/>
            <p:cNvSpPr/>
            <p:nvPr/>
          </p:nvSpPr>
          <p:spPr>
            <a:xfrm>
              <a:off x="6113141" y="3030866"/>
              <a:ext cx="108000" cy="504000"/>
            </a:xfrm>
            <a:prstGeom prst="leftBrace">
              <a:avLst/>
            </a:prstGeom>
            <a:solidFill>
              <a:srgbClr val="FF0000"/>
            </a:solidFill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1" name="Groupe 80"/>
            <p:cNvGrpSpPr/>
            <p:nvPr/>
          </p:nvGrpSpPr>
          <p:grpSpPr>
            <a:xfrm>
              <a:off x="5796896" y="3126402"/>
              <a:ext cx="571504" cy="369332"/>
              <a:chOff x="5796896" y="3126402"/>
              <a:chExt cx="571504" cy="369332"/>
            </a:xfrm>
          </p:grpSpPr>
          <p:sp>
            <p:nvSpPr>
              <p:cNvPr id="82" name="ZoneTexte 81"/>
              <p:cNvSpPr txBox="1"/>
              <p:nvPr/>
            </p:nvSpPr>
            <p:spPr>
              <a:xfrm>
                <a:off x="5796896" y="3126402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chemeClr val="tx1"/>
                    </a:solidFill>
                  </a:rPr>
                  <a:t>d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3" name="Connecteur droit 82"/>
              <p:cNvCxnSpPr/>
              <p:nvPr/>
            </p:nvCxnSpPr>
            <p:spPr>
              <a:xfrm>
                <a:off x="5885180" y="3170544"/>
                <a:ext cx="142876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0" name="Groupe 129"/>
          <p:cNvGrpSpPr/>
          <p:nvPr/>
        </p:nvGrpSpPr>
        <p:grpSpPr>
          <a:xfrm>
            <a:off x="6133186" y="2202412"/>
            <a:ext cx="670238" cy="450036"/>
            <a:chOff x="6133186" y="2202412"/>
            <a:chExt cx="670238" cy="450036"/>
          </a:xfrm>
        </p:grpSpPr>
        <p:sp>
          <p:nvSpPr>
            <p:cNvPr id="95" name="Accolade ouvrante 94"/>
            <p:cNvSpPr/>
            <p:nvPr/>
          </p:nvSpPr>
          <p:spPr>
            <a:xfrm rot="5400000">
              <a:off x="6367186" y="2310448"/>
              <a:ext cx="108000" cy="576000"/>
            </a:xfrm>
            <a:prstGeom prst="leftBrace">
              <a:avLst/>
            </a:prstGeom>
            <a:solidFill>
              <a:srgbClr val="FF0000"/>
            </a:solidFill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02" name="Groupe 101"/>
            <p:cNvGrpSpPr/>
            <p:nvPr/>
          </p:nvGrpSpPr>
          <p:grpSpPr>
            <a:xfrm>
              <a:off x="6231920" y="2202412"/>
              <a:ext cx="571504" cy="369332"/>
              <a:chOff x="5796896" y="3126402"/>
              <a:chExt cx="571504" cy="369332"/>
            </a:xfrm>
          </p:grpSpPr>
          <p:sp>
            <p:nvSpPr>
              <p:cNvPr id="103" name="ZoneTexte 102"/>
              <p:cNvSpPr txBox="1"/>
              <p:nvPr/>
            </p:nvSpPr>
            <p:spPr>
              <a:xfrm>
                <a:off x="5796896" y="3126402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chemeClr val="tx1"/>
                    </a:solidFill>
                  </a:rPr>
                  <a:t>b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4" name="Connecteur droit 103"/>
              <p:cNvCxnSpPr/>
              <p:nvPr/>
            </p:nvCxnSpPr>
            <p:spPr>
              <a:xfrm>
                <a:off x="5885180" y="3170544"/>
                <a:ext cx="142876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1" name="Groupe 130"/>
          <p:cNvGrpSpPr/>
          <p:nvPr/>
        </p:nvGrpSpPr>
        <p:grpSpPr>
          <a:xfrm>
            <a:off x="7309444" y="2216060"/>
            <a:ext cx="691580" cy="446838"/>
            <a:chOff x="7309444" y="2216060"/>
            <a:chExt cx="691580" cy="446838"/>
          </a:xfrm>
        </p:grpSpPr>
        <p:sp>
          <p:nvSpPr>
            <p:cNvPr id="94" name="Accolade ouvrante 93"/>
            <p:cNvSpPr/>
            <p:nvPr/>
          </p:nvSpPr>
          <p:spPr>
            <a:xfrm rot="5400000">
              <a:off x="7543444" y="2320898"/>
              <a:ext cx="108000" cy="576000"/>
            </a:xfrm>
            <a:prstGeom prst="leftBrace">
              <a:avLst/>
            </a:prstGeom>
            <a:solidFill>
              <a:srgbClr val="FF0000"/>
            </a:solidFill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05" name="Groupe 104"/>
            <p:cNvGrpSpPr/>
            <p:nvPr/>
          </p:nvGrpSpPr>
          <p:grpSpPr>
            <a:xfrm>
              <a:off x="7429520" y="2216060"/>
              <a:ext cx="571504" cy="369332"/>
              <a:chOff x="5796896" y="3126402"/>
              <a:chExt cx="571504" cy="369332"/>
            </a:xfrm>
          </p:grpSpPr>
          <p:sp>
            <p:nvSpPr>
              <p:cNvPr id="106" name="ZoneTexte 105"/>
              <p:cNvSpPr txBox="1"/>
              <p:nvPr/>
            </p:nvSpPr>
            <p:spPr>
              <a:xfrm>
                <a:off x="5796896" y="3126402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chemeClr val="tx1"/>
                    </a:solidFill>
                  </a:rPr>
                  <a:t>b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7" name="Connecteur droit 106"/>
              <p:cNvCxnSpPr/>
              <p:nvPr/>
            </p:nvCxnSpPr>
            <p:spPr>
              <a:xfrm>
                <a:off x="5885180" y="3170544"/>
                <a:ext cx="142876" cy="0"/>
              </a:xfrm>
              <a:prstGeom prst="line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3" name="Groupe 132"/>
          <p:cNvGrpSpPr/>
          <p:nvPr/>
        </p:nvGrpSpPr>
        <p:grpSpPr>
          <a:xfrm>
            <a:off x="6286511" y="4429132"/>
            <a:ext cx="1571637" cy="845300"/>
            <a:chOff x="6286511" y="4429132"/>
            <a:chExt cx="1571637" cy="845300"/>
          </a:xfrm>
        </p:grpSpPr>
        <p:sp>
          <p:nvSpPr>
            <p:cNvPr id="90" name="Accolade ouvrante 89"/>
            <p:cNvSpPr/>
            <p:nvPr/>
          </p:nvSpPr>
          <p:spPr>
            <a:xfrm rot="-5400000">
              <a:off x="6973238" y="4225626"/>
              <a:ext cx="108000" cy="576000"/>
            </a:xfrm>
            <a:prstGeom prst="leftBrace">
              <a:avLst/>
            </a:prstGeom>
            <a:solidFill>
              <a:srgbClr val="FF0000"/>
            </a:solidFill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91" name="Groupe 90"/>
            <p:cNvGrpSpPr/>
            <p:nvPr/>
          </p:nvGrpSpPr>
          <p:grpSpPr>
            <a:xfrm>
              <a:off x="6858016" y="4531064"/>
              <a:ext cx="571504" cy="369332"/>
              <a:chOff x="5796896" y="3030866"/>
              <a:chExt cx="571504" cy="369332"/>
            </a:xfrm>
          </p:grpSpPr>
          <p:sp>
            <p:nvSpPr>
              <p:cNvPr id="92" name="ZoneTexte 91"/>
              <p:cNvSpPr txBox="1"/>
              <p:nvPr/>
            </p:nvSpPr>
            <p:spPr>
              <a:xfrm>
                <a:off x="5796896" y="3030866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chemeClr val="tx1"/>
                    </a:solidFill>
                  </a:rPr>
                  <a:t>a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3" name="Connecteur droit 92"/>
              <p:cNvCxnSpPr/>
              <p:nvPr/>
            </p:nvCxnSpPr>
            <p:spPr>
              <a:xfrm>
                <a:off x="5885180" y="3197840"/>
                <a:ext cx="142876" cy="0"/>
              </a:xfrm>
              <a:prstGeom prst="line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4" name="Parenthèse fermante 113"/>
            <p:cNvSpPr/>
            <p:nvPr/>
          </p:nvSpPr>
          <p:spPr>
            <a:xfrm rot="5400000">
              <a:off x="6750859" y="3964784"/>
              <a:ext cx="642942" cy="1571637"/>
            </a:xfrm>
            <a:prstGeom prst="rightBracket">
              <a:avLst>
                <a:gd name="adj" fmla="val 0"/>
              </a:avLst>
            </a:prstGeom>
            <a:ln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8" name="ZoneTexte 117"/>
            <p:cNvSpPr txBox="1"/>
            <p:nvPr/>
          </p:nvSpPr>
          <p:spPr>
            <a:xfrm>
              <a:off x="6858016" y="4979736"/>
              <a:ext cx="428628" cy="180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grpSp>
          <p:nvGrpSpPr>
            <p:cNvPr id="116" name="Groupe 115"/>
            <p:cNvGrpSpPr/>
            <p:nvPr/>
          </p:nvGrpSpPr>
          <p:grpSpPr>
            <a:xfrm>
              <a:off x="6885312" y="4905100"/>
              <a:ext cx="571504" cy="369332"/>
              <a:chOff x="5715008" y="6000768"/>
              <a:chExt cx="571504" cy="369332"/>
            </a:xfrm>
          </p:grpSpPr>
          <p:sp>
            <p:nvSpPr>
              <p:cNvPr id="100" name="ZoneTexte 99"/>
              <p:cNvSpPr txBox="1"/>
              <p:nvPr/>
            </p:nvSpPr>
            <p:spPr>
              <a:xfrm>
                <a:off x="5715008" y="6000768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chemeClr val="tx1"/>
                    </a:solidFill>
                  </a:rPr>
                  <a:t>a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1" name="Connecteur droit 100"/>
              <p:cNvCxnSpPr/>
              <p:nvPr/>
            </p:nvCxnSpPr>
            <p:spPr>
              <a:xfrm>
                <a:off x="5803292" y="6075404"/>
                <a:ext cx="142876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9" name="Groupe 128"/>
          <p:cNvGrpSpPr/>
          <p:nvPr/>
        </p:nvGrpSpPr>
        <p:grpSpPr>
          <a:xfrm rot="16200000">
            <a:off x="8110727" y="3156385"/>
            <a:ext cx="1061120" cy="1055754"/>
            <a:chOff x="6939903" y="5429265"/>
            <a:chExt cx="1061120" cy="1055754"/>
          </a:xfrm>
        </p:grpSpPr>
        <p:sp>
          <p:nvSpPr>
            <p:cNvPr id="120" name="Accolade ouvrante 119"/>
            <p:cNvSpPr/>
            <p:nvPr/>
          </p:nvSpPr>
          <p:spPr>
            <a:xfrm rot="16200000">
              <a:off x="7462413" y="5233337"/>
              <a:ext cx="108000" cy="576000"/>
            </a:xfrm>
            <a:prstGeom prst="leftBrace">
              <a:avLst/>
            </a:prstGeom>
            <a:solidFill>
              <a:srgbClr val="FF0000"/>
            </a:solidFill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21" name="Groupe 120"/>
            <p:cNvGrpSpPr/>
            <p:nvPr/>
          </p:nvGrpSpPr>
          <p:grpSpPr>
            <a:xfrm>
              <a:off x="7089176" y="5516701"/>
              <a:ext cx="636547" cy="571504"/>
              <a:chOff x="5885180" y="3016370"/>
              <a:chExt cx="636547" cy="571504"/>
            </a:xfrm>
          </p:grpSpPr>
          <p:sp>
            <p:nvSpPr>
              <p:cNvPr id="122" name="ZoneTexte 121"/>
              <p:cNvSpPr txBox="1"/>
              <p:nvPr/>
            </p:nvSpPr>
            <p:spPr>
              <a:xfrm rot="5400000">
                <a:off x="6051309" y="3117456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chemeClr val="tx1"/>
                    </a:solidFill>
                  </a:rPr>
                  <a:t>c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3" name="Connecteur droit 122"/>
              <p:cNvCxnSpPr/>
              <p:nvPr/>
            </p:nvCxnSpPr>
            <p:spPr>
              <a:xfrm>
                <a:off x="5885180" y="3197840"/>
                <a:ext cx="142876" cy="0"/>
              </a:xfrm>
              <a:prstGeom prst="line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24" name="Parenthèse fermante 123"/>
            <p:cNvSpPr/>
            <p:nvPr/>
          </p:nvSpPr>
          <p:spPr>
            <a:xfrm rot="5400000">
              <a:off x="7148992" y="5220176"/>
              <a:ext cx="642942" cy="1061120"/>
            </a:xfrm>
            <a:prstGeom prst="rightBracket">
              <a:avLst>
                <a:gd name="adj" fmla="val 0"/>
              </a:avLst>
            </a:prstGeom>
            <a:ln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5" name="ZoneTexte 124"/>
            <p:cNvSpPr txBox="1"/>
            <p:nvPr/>
          </p:nvSpPr>
          <p:spPr>
            <a:xfrm>
              <a:off x="7256151" y="5979869"/>
              <a:ext cx="428628" cy="180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grpSp>
          <p:nvGrpSpPr>
            <p:cNvPr id="126" name="Groupe 125"/>
            <p:cNvGrpSpPr/>
            <p:nvPr/>
          </p:nvGrpSpPr>
          <p:grpSpPr>
            <a:xfrm>
              <a:off x="7304127" y="5913515"/>
              <a:ext cx="369332" cy="571504"/>
              <a:chOff x="5990947" y="6009050"/>
              <a:chExt cx="369332" cy="571504"/>
            </a:xfrm>
          </p:grpSpPr>
          <p:sp>
            <p:nvSpPr>
              <p:cNvPr id="127" name="ZoneTexte 126"/>
              <p:cNvSpPr txBox="1"/>
              <p:nvPr/>
            </p:nvSpPr>
            <p:spPr>
              <a:xfrm rot="5400000">
                <a:off x="5889861" y="6110136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chemeClr val="tx1"/>
                    </a:solidFill>
                  </a:rPr>
                  <a:t>c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8" name="Connecteur droit 127"/>
              <p:cNvCxnSpPr/>
              <p:nvPr/>
            </p:nvCxnSpPr>
            <p:spPr>
              <a:xfrm rot="5400000">
                <a:off x="6202995" y="6165574"/>
                <a:ext cx="142876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8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8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9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9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39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9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3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39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39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39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39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39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39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39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39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39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39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39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0" dur="500"/>
                                        <p:tgtEl>
                                          <p:spTgt spid="39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3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3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3" dur="500"/>
                                        <p:tgtEl>
                                          <p:spTgt spid="3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8" dur="500"/>
                                        <p:tgtEl>
                                          <p:spTgt spid="39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3" dur="500"/>
                                        <p:tgtEl>
                                          <p:spTgt spid="39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8" dur="500"/>
                                        <p:tgtEl>
                                          <p:spTgt spid="3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39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8" dur="500"/>
                                        <p:tgtEl>
                                          <p:spTgt spid="39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500"/>
                                        <p:tgtEl>
                                          <p:spTgt spid="39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6" dur="500"/>
                                        <p:tgtEl>
                                          <p:spTgt spid="39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9" dur="500"/>
                                        <p:tgtEl>
                                          <p:spTgt spid="39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/>
      <p:bldP spid="38917" grpId="0"/>
      <p:bldP spid="38924" grpId="0" animBg="1"/>
      <p:bldP spid="38925" grpId="0"/>
      <p:bldP spid="38926" grpId="0"/>
      <p:bldP spid="38927" grpId="0"/>
      <p:bldP spid="38928" grpId="0"/>
      <p:bldP spid="38929" grpId="0"/>
      <p:bldP spid="38930" grpId="0"/>
      <p:bldP spid="38931" grpId="0"/>
      <p:bldP spid="39040" grpId="0" animBg="1"/>
      <p:bldP spid="39041" grpId="0" animBg="1"/>
      <p:bldP spid="39042" grpId="0" animBg="1"/>
      <p:bldP spid="39043" grpId="0" animBg="1"/>
      <p:bldP spid="39044" grpId="0"/>
      <p:bldP spid="39057" grpId="0" animBg="1"/>
      <p:bldP spid="39058" grpId="0"/>
      <p:bldP spid="39059" grpId="0"/>
      <p:bldP spid="39060" grpId="0"/>
      <p:bldP spid="39061" grpId="0"/>
      <p:bldP spid="39062" grpId="0"/>
      <p:bldP spid="39063" grpId="0"/>
      <p:bldP spid="39064" grpId="0"/>
      <p:bldP spid="39092" grpId="0" animBg="1"/>
      <p:bldP spid="39093" grpId="0" animBg="1"/>
      <p:bldP spid="39097" grpId="0" animBg="1"/>
      <p:bldP spid="39098" grpId="0" animBg="1"/>
      <p:bldP spid="39099" grpId="0"/>
      <p:bldP spid="39100" grpId="0" animBg="1"/>
      <p:bldP spid="39101" grpId="0" animBg="1"/>
      <p:bldP spid="39102" grpId="0" animBg="1"/>
      <p:bldP spid="39103" grpId="0" animBg="1"/>
      <p:bldP spid="39104" grpId="0"/>
      <p:bldP spid="39105" grpId="0"/>
      <p:bldP spid="39109" grpId="0"/>
      <p:bldP spid="39114" grpId="0"/>
      <p:bldP spid="5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9" name="Line 11"/>
          <p:cNvSpPr>
            <a:spLocks noChangeAspect="1" noChangeShapeType="1"/>
          </p:cNvSpPr>
          <p:nvPr/>
        </p:nvSpPr>
        <p:spPr bwMode="auto">
          <a:xfrm flipH="1" flipV="1">
            <a:off x="896938" y="474663"/>
            <a:ext cx="287337" cy="284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7900" name="Text Box 12"/>
          <p:cNvSpPr txBox="1">
            <a:spLocks noChangeAspect="1" noChangeArrowheads="1"/>
          </p:cNvSpPr>
          <p:nvPr/>
        </p:nvSpPr>
        <p:spPr bwMode="auto">
          <a:xfrm>
            <a:off x="893763" y="260350"/>
            <a:ext cx="4762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37901" name="Text Box 13"/>
          <p:cNvSpPr txBox="1">
            <a:spLocks noChangeAspect="1" noChangeArrowheads="1"/>
          </p:cNvSpPr>
          <p:nvPr/>
        </p:nvSpPr>
        <p:spPr bwMode="auto">
          <a:xfrm>
            <a:off x="708025" y="520700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37902" name="Text Box 14"/>
          <p:cNvSpPr txBox="1">
            <a:spLocks noChangeAspect="1" noChangeArrowheads="1"/>
          </p:cNvSpPr>
          <p:nvPr/>
        </p:nvSpPr>
        <p:spPr bwMode="auto">
          <a:xfrm>
            <a:off x="1187450" y="469900"/>
            <a:ext cx="219868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37903" name="Text Box 15"/>
          <p:cNvSpPr txBox="1">
            <a:spLocks noChangeAspect="1" noChangeArrowheads="1"/>
          </p:cNvSpPr>
          <p:nvPr/>
        </p:nvSpPr>
        <p:spPr bwMode="auto">
          <a:xfrm>
            <a:off x="822325" y="771525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37904" name="Text Box 16"/>
          <p:cNvSpPr txBox="1">
            <a:spLocks noChangeAspect="1" noChangeArrowheads="1"/>
          </p:cNvSpPr>
          <p:nvPr/>
        </p:nvSpPr>
        <p:spPr bwMode="auto">
          <a:xfrm>
            <a:off x="822325" y="1150938"/>
            <a:ext cx="4778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37905" name="Text Box 17"/>
          <p:cNvSpPr txBox="1">
            <a:spLocks noChangeAspect="1" noChangeArrowheads="1"/>
          </p:cNvSpPr>
          <p:nvPr/>
        </p:nvSpPr>
        <p:spPr bwMode="auto">
          <a:xfrm>
            <a:off x="819150" y="1538288"/>
            <a:ext cx="4778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37906" name="Text Box 18"/>
          <p:cNvSpPr txBox="1">
            <a:spLocks noChangeAspect="1" noChangeArrowheads="1"/>
          </p:cNvSpPr>
          <p:nvPr/>
        </p:nvSpPr>
        <p:spPr bwMode="auto">
          <a:xfrm>
            <a:off x="815975" y="1930400"/>
            <a:ext cx="5730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37907" name="Group 19"/>
          <p:cNvGraphicFramePr>
            <a:graphicFrameLocks noGrp="1"/>
          </p:cNvGraphicFramePr>
          <p:nvPr/>
        </p:nvGraphicFramePr>
        <p:xfrm>
          <a:off x="1182688" y="762000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7"/>
                <a:gridCol w="523875"/>
                <a:gridCol w="519113"/>
                <a:gridCol w="523875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34" name="AutoShape 46"/>
          <p:cNvSpPr>
            <a:spLocks noChangeArrowheads="1"/>
          </p:cNvSpPr>
          <p:nvPr/>
        </p:nvSpPr>
        <p:spPr bwMode="auto">
          <a:xfrm>
            <a:off x="1836738" y="1535113"/>
            <a:ext cx="287337" cy="649287"/>
          </a:xfrm>
          <a:prstGeom prst="roundRect">
            <a:avLst>
              <a:gd name="adj" fmla="val 31491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7935" name="Arc 47"/>
          <p:cNvSpPr>
            <a:spLocks noChangeAspect="1"/>
          </p:cNvSpPr>
          <p:nvPr/>
        </p:nvSpPr>
        <p:spPr bwMode="auto">
          <a:xfrm rot="-7973359">
            <a:off x="728943" y="1738159"/>
            <a:ext cx="322263" cy="292100"/>
          </a:xfrm>
          <a:custGeom>
            <a:avLst/>
            <a:gdLst>
              <a:gd name="T0" fmla="*/ 0 w 33044"/>
              <a:gd name="T1" fmla="*/ 2147483647 h 29926"/>
              <a:gd name="T2" fmla="*/ 2147483647 w 33044"/>
              <a:gd name="T3" fmla="*/ 2147483647 h 29926"/>
              <a:gd name="T4" fmla="*/ 2147483647 w 33044"/>
              <a:gd name="T5" fmla="*/ 2147483647 h 29926"/>
              <a:gd name="T6" fmla="*/ 0 60000 65536"/>
              <a:gd name="T7" fmla="*/ 0 60000 65536"/>
              <a:gd name="T8" fmla="*/ 0 60000 65536"/>
              <a:gd name="T9" fmla="*/ 0 w 33044"/>
              <a:gd name="T10" fmla="*/ 0 h 29926"/>
              <a:gd name="T11" fmla="*/ 33044 w 33044"/>
              <a:gd name="T12" fmla="*/ 29926 h 299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044" h="29926" fill="none" extrusionOk="0">
                <a:moveTo>
                  <a:pt x="-1" y="3280"/>
                </a:moveTo>
                <a:cubicBezTo>
                  <a:pt x="3431" y="1136"/>
                  <a:pt x="7397" y="-1"/>
                  <a:pt x="11444" y="0"/>
                </a:cubicBezTo>
                <a:cubicBezTo>
                  <a:pt x="23373" y="0"/>
                  <a:pt x="33044" y="9670"/>
                  <a:pt x="33044" y="21600"/>
                </a:cubicBezTo>
                <a:cubicBezTo>
                  <a:pt x="33044" y="24458"/>
                  <a:pt x="32476" y="27288"/>
                  <a:pt x="31374" y="29925"/>
                </a:cubicBezTo>
              </a:path>
              <a:path w="33044" h="29926" stroke="0" extrusionOk="0">
                <a:moveTo>
                  <a:pt x="-1" y="3280"/>
                </a:moveTo>
                <a:cubicBezTo>
                  <a:pt x="3431" y="1136"/>
                  <a:pt x="7397" y="-1"/>
                  <a:pt x="11444" y="0"/>
                </a:cubicBezTo>
                <a:cubicBezTo>
                  <a:pt x="23373" y="0"/>
                  <a:pt x="33044" y="9670"/>
                  <a:pt x="33044" y="21600"/>
                </a:cubicBezTo>
                <a:cubicBezTo>
                  <a:pt x="33044" y="24458"/>
                  <a:pt x="32476" y="27288"/>
                  <a:pt x="31374" y="29925"/>
                </a:cubicBezTo>
                <a:lnTo>
                  <a:pt x="11444" y="21600"/>
                </a:lnTo>
                <a:close/>
              </a:path>
            </a:pathLst>
          </a:custGeom>
          <a:noFill/>
          <a:ln w="190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7936" name="AutoShape 48"/>
          <p:cNvSpPr>
            <a:spLocks noChangeArrowheads="1"/>
          </p:cNvSpPr>
          <p:nvPr/>
        </p:nvSpPr>
        <p:spPr bwMode="auto">
          <a:xfrm rot="5400000">
            <a:off x="2105026" y="1265237"/>
            <a:ext cx="252412" cy="792163"/>
          </a:xfrm>
          <a:prstGeom prst="roundRect">
            <a:avLst>
              <a:gd name="adj" fmla="val 31491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7937" name="Arc 49"/>
          <p:cNvSpPr>
            <a:spLocks noChangeAspect="1"/>
          </p:cNvSpPr>
          <p:nvPr/>
        </p:nvSpPr>
        <p:spPr bwMode="auto">
          <a:xfrm rot="-2520000">
            <a:off x="1908175" y="325438"/>
            <a:ext cx="442913" cy="400050"/>
          </a:xfrm>
          <a:custGeom>
            <a:avLst/>
            <a:gdLst>
              <a:gd name="T0" fmla="*/ 0 w 33044"/>
              <a:gd name="T1" fmla="*/ 2147483647 h 29926"/>
              <a:gd name="T2" fmla="*/ 2147483647 w 33044"/>
              <a:gd name="T3" fmla="*/ 2147483647 h 29926"/>
              <a:gd name="T4" fmla="*/ 2147483647 w 33044"/>
              <a:gd name="T5" fmla="*/ 2147483647 h 29926"/>
              <a:gd name="T6" fmla="*/ 0 60000 65536"/>
              <a:gd name="T7" fmla="*/ 0 60000 65536"/>
              <a:gd name="T8" fmla="*/ 0 60000 65536"/>
              <a:gd name="T9" fmla="*/ 0 w 33044"/>
              <a:gd name="T10" fmla="*/ 0 h 29926"/>
              <a:gd name="T11" fmla="*/ 33044 w 33044"/>
              <a:gd name="T12" fmla="*/ 29926 h 299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044" h="29926" fill="none" extrusionOk="0">
                <a:moveTo>
                  <a:pt x="-1" y="3280"/>
                </a:moveTo>
                <a:cubicBezTo>
                  <a:pt x="3431" y="1136"/>
                  <a:pt x="7397" y="-1"/>
                  <a:pt x="11444" y="0"/>
                </a:cubicBezTo>
                <a:cubicBezTo>
                  <a:pt x="23373" y="0"/>
                  <a:pt x="33044" y="9670"/>
                  <a:pt x="33044" y="21600"/>
                </a:cubicBezTo>
                <a:cubicBezTo>
                  <a:pt x="33044" y="24458"/>
                  <a:pt x="32476" y="27288"/>
                  <a:pt x="31374" y="29925"/>
                </a:cubicBezTo>
              </a:path>
              <a:path w="33044" h="29926" stroke="0" extrusionOk="0">
                <a:moveTo>
                  <a:pt x="-1" y="3280"/>
                </a:moveTo>
                <a:cubicBezTo>
                  <a:pt x="3431" y="1136"/>
                  <a:pt x="7397" y="-1"/>
                  <a:pt x="11444" y="0"/>
                </a:cubicBezTo>
                <a:cubicBezTo>
                  <a:pt x="23373" y="0"/>
                  <a:pt x="33044" y="9670"/>
                  <a:pt x="33044" y="21600"/>
                </a:cubicBezTo>
                <a:cubicBezTo>
                  <a:pt x="33044" y="24458"/>
                  <a:pt x="32476" y="27288"/>
                  <a:pt x="31374" y="29925"/>
                </a:cubicBezTo>
                <a:lnTo>
                  <a:pt x="11444" y="21600"/>
                </a:lnTo>
                <a:close/>
              </a:path>
            </a:pathLst>
          </a:custGeom>
          <a:noFill/>
          <a:ln w="190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7938" name="Rectangle 50"/>
          <p:cNvSpPr>
            <a:spLocks noChangeArrowheads="1"/>
          </p:cNvSpPr>
          <p:nvPr/>
        </p:nvSpPr>
        <p:spPr bwMode="auto">
          <a:xfrm>
            <a:off x="4138613" y="1189038"/>
            <a:ext cx="16573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S = acd + abd</a:t>
            </a:r>
          </a:p>
        </p:txBody>
      </p:sp>
      <p:sp>
        <p:nvSpPr>
          <p:cNvPr id="37939" name="Line 51"/>
          <p:cNvSpPr>
            <a:spLocks noChangeShapeType="1"/>
          </p:cNvSpPr>
          <p:nvPr/>
        </p:nvSpPr>
        <p:spPr bwMode="auto">
          <a:xfrm>
            <a:off x="5415809" y="1245347"/>
            <a:ext cx="108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7979" name="Line 91"/>
          <p:cNvSpPr>
            <a:spLocks noChangeAspect="1" noChangeShapeType="1"/>
          </p:cNvSpPr>
          <p:nvPr/>
        </p:nvSpPr>
        <p:spPr bwMode="auto">
          <a:xfrm flipH="1" flipV="1">
            <a:off x="896938" y="2754313"/>
            <a:ext cx="287337" cy="284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7980" name="Text Box 92"/>
          <p:cNvSpPr txBox="1">
            <a:spLocks noChangeAspect="1" noChangeArrowheads="1"/>
          </p:cNvSpPr>
          <p:nvPr/>
        </p:nvSpPr>
        <p:spPr bwMode="auto">
          <a:xfrm>
            <a:off x="893763" y="2540000"/>
            <a:ext cx="4762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37981" name="Text Box 93"/>
          <p:cNvSpPr txBox="1">
            <a:spLocks noChangeAspect="1" noChangeArrowheads="1"/>
          </p:cNvSpPr>
          <p:nvPr/>
        </p:nvSpPr>
        <p:spPr bwMode="auto">
          <a:xfrm>
            <a:off x="708025" y="2800350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37982" name="Text Box 94"/>
          <p:cNvSpPr txBox="1">
            <a:spLocks noChangeAspect="1" noChangeArrowheads="1"/>
          </p:cNvSpPr>
          <p:nvPr/>
        </p:nvSpPr>
        <p:spPr bwMode="auto">
          <a:xfrm>
            <a:off x="1187450" y="2749550"/>
            <a:ext cx="219868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37983" name="Text Box 95"/>
          <p:cNvSpPr txBox="1">
            <a:spLocks noChangeAspect="1" noChangeArrowheads="1"/>
          </p:cNvSpPr>
          <p:nvPr/>
        </p:nvSpPr>
        <p:spPr bwMode="auto">
          <a:xfrm>
            <a:off x="822325" y="3051175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37984" name="Text Box 96"/>
          <p:cNvSpPr txBox="1">
            <a:spLocks noChangeAspect="1" noChangeArrowheads="1"/>
          </p:cNvSpPr>
          <p:nvPr/>
        </p:nvSpPr>
        <p:spPr bwMode="auto">
          <a:xfrm>
            <a:off x="822325" y="3430588"/>
            <a:ext cx="4778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37985" name="Text Box 97"/>
          <p:cNvSpPr txBox="1">
            <a:spLocks noChangeAspect="1" noChangeArrowheads="1"/>
          </p:cNvSpPr>
          <p:nvPr/>
        </p:nvSpPr>
        <p:spPr bwMode="auto">
          <a:xfrm>
            <a:off x="819150" y="3817938"/>
            <a:ext cx="4778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37986" name="Text Box 98"/>
          <p:cNvSpPr txBox="1">
            <a:spLocks noChangeAspect="1" noChangeArrowheads="1"/>
          </p:cNvSpPr>
          <p:nvPr/>
        </p:nvSpPr>
        <p:spPr bwMode="auto">
          <a:xfrm>
            <a:off x="815975" y="4210050"/>
            <a:ext cx="5730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37987" name="Group 99"/>
          <p:cNvGraphicFramePr>
            <a:graphicFrameLocks noGrp="1"/>
          </p:cNvGraphicFramePr>
          <p:nvPr/>
        </p:nvGraphicFramePr>
        <p:xfrm>
          <a:off x="1182688" y="3041650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7"/>
                <a:gridCol w="523875"/>
                <a:gridCol w="519113"/>
                <a:gridCol w="523875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018" name="AutoShape 130"/>
          <p:cNvSpPr>
            <a:spLocks/>
          </p:cNvSpPr>
          <p:nvPr/>
        </p:nvSpPr>
        <p:spPr bwMode="auto">
          <a:xfrm rot="10800000">
            <a:off x="2878138" y="3443288"/>
            <a:ext cx="431800" cy="266700"/>
          </a:xfrm>
          <a:prstGeom prst="rightBracket">
            <a:avLst>
              <a:gd name="adj" fmla="val 22630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8019" name="AutoShape 131"/>
          <p:cNvSpPr>
            <a:spLocks/>
          </p:cNvSpPr>
          <p:nvPr/>
        </p:nvSpPr>
        <p:spPr bwMode="auto">
          <a:xfrm>
            <a:off x="1125538" y="3441700"/>
            <a:ext cx="431800" cy="266700"/>
          </a:xfrm>
          <a:prstGeom prst="rightBracket">
            <a:avLst>
              <a:gd name="adj" fmla="val 22630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8021" name="AutoShape 133"/>
          <p:cNvSpPr>
            <a:spLocks/>
          </p:cNvSpPr>
          <p:nvPr/>
        </p:nvSpPr>
        <p:spPr bwMode="auto">
          <a:xfrm rot="10800000">
            <a:off x="2879725" y="4176713"/>
            <a:ext cx="431800" cy="266700"/>
          </a:xfrm>
          <a:prstGeom prst="rightBracket">
            <a:avLst>
              <a:gd name="adj" fmla="val 22630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8022" name="AutoShape 134"/>
          <p:cNvSpPr>
            <a:spLocks/>
          </p:cNvSpPr>
          <p:nvPr/>
        </p:nvSpPr>
        <p:spPr bwMode="auto">
          <a:xfrm>
            <a:off x="1127125" y="4189413"/>
            <a:ext cx="431800" cy="266700"/>
          </a:xfrm>
          <a:prstGeom prst="rightBracket">
            <a:avLst>
              <a:gd name="adj" fmla="val 22630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8023" name="AutoShape 135"/>
          <p:cNvSpPr>
            <a:spLocks/>
          </p:cNvSpPr>
          <p:nvPr/>
        </p:nvSpPr>
        <p:spPr bwMode="auto">
          <a:xfrm rot="-5400000">
            <a:off x="2172494" y="1950244"/>
            <a:ext cx="147638" cy="1562100"/>
          </a:xfrm>
          <a:prstGeom prst="rightBracket">
            <a:avLst>
              <a:gd name="adj" fmla="val 88172"/>
            </a:avLst>
          </a:prstGeom>
          <a:noFill/>
          <a:ln w="9525">
            <a:solidFill>
              <a:srgbClr val="FF3300"/>
            </a:solidFill>
            <a:round/>
            <a:headEnd type="triangle" w="med" len="med"/>
            <a:tailEnd type="non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8024" name="Rectangle 136"/>
          <p:cNvSpPr>
            <a:spLocks noChangeArrowheads="1"/>
          </p:cNvSpPr>
          <p:nvPr/>
        </p:nvSpPr>
        <p:spPr bwMode="auto">
          <a:xfrm>
            <a:off x="3779838" y="3636963"/>
            <a:ext cx="20256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     S = acd +  acd</a:t>
            </a:r>
          </a:p>
        </p:txBody>
      </p:sp>
      <p:sp>
        <p:nvSpPr>
          <p:cNvPr id="38025" name="Line 137"/>
          <p:cNvSpPr>
            <a:spLocks noChangeShapeType="1"/>
          </p:cNvSpPr>
          <p:nvPr/>
        </p:nvSpPr>
        <p:spPr bwMode="auto">
          <a:xfrm>
            <a:off x="4614022" y="3720166"/>
            <a:ext cx="108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8026" name="Line 138"/>
          <p:cNvSpPr>
            <a:spLocks noChangeShapeType="1"/>
          </p:cNvSpPr>
          <p:nvPr/>
        </p:nvSpPr>
        <p:spPr bwMode="auto">
          <a:xfrm>
            <a:off x="4869797" y="3694860"/>
            <a:ext cx="108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8027" name="Line 139"/>
          <p:cNvSpPr>
            <a:spLocks noChangeShapeType="1"/>
          </p:cNvSpPr>
          <p:nvPr/>
        </p:nvSpPr>
        <p:spPr bwMode="auto">
          <a:xfrm>
            <a:off x="5315044" y="3709988"/>
            <a:ext cx="108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8028" name="Line 140"/>
          <p:cNvSpPr>
            <a:spLocks noChangeShapeType="1"/>
          </p:cNvSpPr>
          <p:nvPr/>
        </p:nvSpPr>
        <p:spPr bwMode="auto">
          <a:xfrm>
            <a:off x="5473794" y="3709988"/>
            <a:ext cx="108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8033" name="Line 145"/>
          <p:cNvSpPr>
            <a:spLocks noChangeAspect="1" noChangeShapeType="1"/>
          </p:cNvSpPr>
          <p:nvPr/>
        </p:nvSpPr>
        <p:spPr bwMode="auto">
          <a:xfrm flipH="1" flipV="1">
            <a:off x="873125" y="4938713"/>
            <a:ext cx="287338" cy="284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8034" name="Text Box 146"/>
          <p:cNvSpPr txBox="1">
            <a:spLocks noChangeAspect="1" noChangeArrowheads="1"/>
          </p:cNvSpPr>
          <p:nvPr/>
        </p:nvSpPr>
        <p:spPr bwMode="auto">
          <a:xfrm>
            <a:off x="869950" y="4724400"/>
            <a:ext cx="4762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38035" name="Text Box 147"/>
          <p:cNvSpPr txBox="1">
            <a:spLocks noChangeAspect="1" noChangeArrowheads="1"/>
          </p:cNvSpPr>
          <p:nvPr/>
        </p:nvSpPr>
        <p:spPr bwMode="auto">
          <a:xfrm>
            <a:off x="684213" y="4984750"/>
            <a:ext cx="47783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38036" name="Text Box 148"/>
          <p:cNvSpPr txBox="1">
            <a:spLocks noChangeAspect="1" noChangeArrowheads="1"/>
          </p:cNvSpPr>
          <p:nvPr/>
        </p:nvSpPr>
        <p:spPr bwMode="auto">
          <a:xfrm>
            <a:off x="1163638" y="4933950"/>
            <a:ext cx="219868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38037" name="Text Box 149"/>
          <p:cNvSpPr txBox="1">
            <a:spLocks noChangeAspect="1" noChangeArrowheads="1"/>
          </p:cNvSpPr>
          <p:nvPr/>
        </p:nvSpPr>
        <p:spPr bwMode="auto">
          <a:xfrm>
            <a:off x="798513" y="5235575"/>
            <a:ext cx="47783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38038" name="Text Box 150"/>
          <p:cNvSpPr txBox="1">
            <a:spLocks noChangeAspect="1" noChangeArrowheads="1"/>
          </p:cNvSpPr>
          <p:nvPr/>
        </p:nvSpPr>
        <p:spPr bwMode="auto">
          <a:xfrm>
            <a:off x="798513" y="5614988"/>
            <a:ext cx="4778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38039" name="Text Box 151"/>
          <p:cNvSpPr txBox="1">
            <a:spLocks noChangeAspect="1" noChangeArrowheads="1"/>
          </p:cNvSpPr>
          <p:nvPr/>
        </p:nvSpPr>
        <p:spPr bwMode="auto">
          <a:xfrm>
            <a:off x="795338" y="6002338"/>
            <a:ext cx="47783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38040" name="Text Box 152"/>
          <p:cNvSpPr txBox="1">
            <a:spLocks noChangeAspect="1" noChangeArrowheads="1"/>
          </p:cNvSpPr>
          <p:nvPr/>
        </p:nvSpPr>
        <p:spPr bwMode="auto">
          <a:xfrm>
            <a:off x="792163" y="6394450"/>
            <a:ext cx="57308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38041" name="Group 153"/>
          <p:cNvGraphicFramePr>
            <a:graphicFrameLocks noGrp="1"/>
          </p:cNvGraphicFramePr>
          <p:nvPr/>
        </p:nvGraphicFramePr>
        <p:xfrm>
          <a:off x="1158875" y="5226050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8"/>
                <a:gridCol w="523875"/>
                <a:gridCol w="519112"/>
                <a:gridCol w="523875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068" name="AutoShape 180"/>
          <p:cNvSpPr>
            <a:spLocks/>
          </p:cNvSpPr>
          <p:nvPr/>
        </p:nvSpPr>
        <p:spPr bwMode="auto">
          <a:xfrm rot="-5400000">
            <a:off x="2294732" y="6426994"/>
            <a:ext cx="360362" cy="266700"/>
          </a:xfrm>
          <a:prstGeom prst="rightBracket">
            <a:avLst>
              <a:gd name="adj" fmla="val 22630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8069" name="AutoShape 181"/>
          <p:cNvSpPr>
            <a:spLocks/>
          </p:cNvSpPr>
          <p:nvPr/>
        </p:nvSpPr>
        <p:spPr bwMode="auto">
          <a:xfrm rot="5400000">
            <a:off x="2301081" y="5218907"/>
            <a:ext cx="360363" cy="266700"/>
          </a:xfrm>
          <a:prstGeom prst="rightBracket">
            <a:avLst>
              <a:gd name="adj" fmla="val 22630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8072" name="AutoShape 184"/>
          <p:cNvSpPr>
            <a:spLocks/>
          </p:cNvSpPr>
          <p:nvPr/>
        </p:nvSpPr>
        <p:spPr bwMode="auto">
          <a:xfrm rot="10800000">
            <a:off x="709613" y="5375275"/>
            <a:ext cx="147637" cy="1238250"/>
          </a:xfrm>
          <a:prstGeom prst="rightBracket">
            <a:avLst>
              <a:gd name="adj" fmla="val 69893"/>
            </a:avLst>
          </a:prstGeom>
          <a:noFill/>
          <a:ln w="9525">
            <a:solidFill>
              <a:srgbClr val="FF3300"/>
            </a:solidFill>
            <a:round/>
            <a:headEnd type="triangle" w="med" len="med"/>
            <a:tailEnd type="non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8073" name="Rectangle 185"/>
          <p:cNvSpPr>
            <a:spLocks noChangeArrowheads="1"/>
          </p:cNvSpPr>
          <p:nvPr/>
        </p:nvSpPr>
        <p:spPr bwMode="auto">
          <a:xfrm>
            <a:off x="3779838" y="5726113"/>
            <a:ext cx="13081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chemeClr val="tx1"/>
                </a:solidFill>
              </a:rPr>
              <a:t>     </a:t>
            </a:r>
            <a:r>
              <a:rPr lang="en-US" b="1">
                <a:solidFill>
                  <a:schemeClr val="tx1"/>
                </a:solidFill>
              </a:rPr>
              <a:t>S = abc</a:t>
            </a:r>
          </a:p>
        </p:txBody>
      </p:sp>
      <p:sp>
        <p:nvSpPr>
          <p:cNvPr id="38074" name="Line 186"/>
          <p:cNvSpPr>
            <a:spLocks noChangeShapeType="1"/>
          </p:cNvSpPr>
          <p:nvPr/>
        </p:nvSpPr>
        <p:spPr bwMode="auto">
          <a:xfrm>
            <a:off x="4873625" y="5825191"/>
            <a:ext cx="936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37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37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37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37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37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7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3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7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37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37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37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37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37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37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37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38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38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38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38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38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38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38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38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38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6" dur="500"/>
                                        <p:tgtEl>
                                          <p:spTgt spid="38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1" dur="500"/>
                                        <p:tgtEl>
                                          <p:spTgt spid="38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4" dur="500"/>
                                        <p:tgtEl>
                                          <p:spTgt spid="38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38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0" dur="500"/>
                                        <p:tgtEl>
                                          <p:spTgt spid="38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500"/>
                                        <p:tgtEl>
                                          <p:spTgt spid="38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6" dur="500"/>
                                        <p:tgtEl>
                                          <p:spTgt spid="38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9" dur="500"/>
                                        <p:tgtEl>
                                          <p:spTgt spid="38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38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5" dur="500"/>
                                        <p:tgtEl>
                                          <p:spTgt spid="38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3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500"/>
                                        <p:tgtEl>
                                          <p:spTgt spid="3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8" dur="500"/>
                                        <p:tgtEl>
                                          <p:spTgt spid="38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3" dur="500"/>
                                        <p:tgtEl>
                                          <p:spTgt spid="3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6" dur="500"/>
                                        <p:tgtEl>
                                          <p:spTgt spid="3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9" grpId="0" animBg="1"/>
      <p:bldP spid="37900" grpId="0"/>
      <p:bldP spid="37901" grpId="0"/>
      <p:bldP spid="37902" grpId="0"/>
      <p:bldP spid="37903" grpId="0"/>
      <p:bldP spid="37904" grpId="0"/>
      <p:bldP spid="37905" grpId="0"/>
      <p:bldP spid="37906" grpId="0"/>
      <p:bldP spid="37934" grpId="0" animBg="1"/>
      <p:bldP spid="37935" grpId="0" animBg="1"/>
      <p:bldP spid="37936" grpId="0" animBg="1"/>
      <p:bldP spid="37937" grpId="0" animBg="1"/>
      <p:bldP spid="37938" grpId="0"/>
      <p:bldP spid="37939" grpId="0" animBg="1"/>
      <p:bldP spid="37979" grpId="0" animBg="1"/>
      <p:bldP spid="37980" grpId="0"/>
      <p:bldP spid="37981" grpId="0"/>
      <p:bldP spid="37982" grpId="0"/>
      <p:bldP spid="37983" grpId="0"/>
      <p:bldP spid="37984" grpId="0"/>
      <p:bldP spid="37985" grpId="0"/>
      <p:bldP spid="37986" grpId="0"/>
      <p:bldP spid="38018" grpId="0" animBg="1"/>
      <p:bldP spid="38019" grpId="0" animBg="1"/>
      <p:bldP spid="38021" grpId="0" animBg="1"/>
      <p:bldP spid="38022" grpId="0" animBg="1"/>
      <p:bldP spid="38023" grpId="0" animBg="1"/>
      <p:bldP spid="38024" grpId="0"/>
      <p:bldP spid="38025" grpId="0" animBg="1"/>
      <p:bldP spid="38026" grpId="0" animBg="1"/>
      <p:bldP spid="38027" grpId="0" animBg="1"/>
      <p:bldP spid="38028" grpId="0" animBg="1"/>
      <p:bldP spid="38033" grpId="0" animBg="1"/>
      <p:bldP spid="38034" grpId="0"/>
      <p:bldP spid="38035" grpId="0"/>
      <p:bldP spid="38036" grpId="0"/>
      <p:bldP spid="38037" grpId="0"/>
      <p:bldP spid="38038" grpId="0"/>
      <p:bldP spid="38039" grpId="0"/>
      <p:bldP spid="38040" grpId="0"/>
      <p:bldP spid="38068" grpId="0" animBg="1"/>
      <p:bldP spid="38069" grpId="0" animBg="1"/>
      <p:bldP spid="38072" grpId="0" animBg="1"/>
      <p:bldP spid="38073" grpId="0"/>
      <p:bldP spid="3807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7570788" y="95250"/>
            <a:ext cx="15017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الرباعيات</a:t>
            </a:r>
            <a:r>
              <a:rPr lang="fr-FR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5522913" y="109538"/>
            <a:ext cx="215741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هو أربع خانات متجاورة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6890" name="Line 26"/>
          <p:cNvSpPr>
            <a:spLocks noChangeAspect="1" noChangeShapeType="1"/>
          </p:cNvSpPr>
          <p:nvPr/>
        </p:nvSpPr>
        <p:spPr bwMode="auto">
          <a:xfrm flipH="1" flipV="1">
            <a:off x="896938" y="547688"/>
            <a:ext cx="287337" cy="284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6891" name="Text Box 27"/>
          <p:cNvSpPr txBox="1">
            <a:spLocks noChangeAspect="1" noChangeArrowheads="1"/>
          </p:cNvSpPr>
          <p:nvPr/>
        </p:nvSpPr>
        <p:spPr bwMode="auto">
          <a:xfrm>
            <a:off x="893763" y="333375"/>
            <a:ext cx="4762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36892" name="Text Box 28"/>
          <p:cNvSpPr txBox="1">
            <a:spLocks noChangeAspect="1" noChangeArrowheads="1"/>
          </p:cNvSpPr>
          <p:nvPr/>
        </p:nvSpPr>
        <p:spPr bwMode="auto">
          <a:xfrm>
            <a:off x="708025" y="593725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36893" name="Text Box 29"/>
          <p:cNvSpPr txBox="1">
            <a:spLocks noChangeAspect="1" noChangeArrowheads="1"/>
          </p:cNvSpPr>
          <p:nvPr/>
        </p:nvSpPr>
        <p:spPr bwMode="auto">
          <a:xfrm>
            <a:off x="1187450" y="542925"/>
            <a:ext cx="219868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36894" name="Text Box 30"/>
          <p:cNvSpPr txBox="1">
            <a:spLocks noChangeAspect="1" noChangeArrowheads="1"/>
          </p:cNvSpPr>
          <p:nvPr/>
        </p:nvSpPr>
        <p:spPr bwMode="auto">
          <a:xfrm>
            <a:off x="822325" y="844550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36895" name="Text Box 31"/>
          <p:cNvSpPr txBox="1">
            <a:spLocks noChangeAspect="1" noChangeArrowheads="1"/>
          </p:cNvSpPr>
          <p:nvPr/>
        </p:nvSpPr>
        <p:spPr bwMode="auto">
          <a:xfrm>
            <a:off x="822325" y="1223963"/>
            <a:ext cx="4778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36896" name="Text Box 32"/>
          <p:cNvSpPr txBox="1">
            <a:spLocks noChangeAspect="1" noChangeArrowheads="1"/>
          </p:cNvSpPr>
          <p:nvPr/>
        </p:nvSpPr>
        <p:spPr bwMode="auto">
          <a:xfrm>
            <a:off x="819150" y="1611313"/>
            <a:ext cx="4778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36897" name="Text Box 33"/>
          <p:cNvSpPr txBox="1">
            <a:spLocks noChangeAspect="1" noChangeArrowheads="1"/>
          </p:cNvSpPr>
          <p:nvPr/>
        </p:nvSpPr>
        <p:spPr bwMode="auto">
          <a:xfrm>
            <a:off x="815975" y="2003425"/>
            <a:ext cx="5730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36929" name="Group 65"/>
          <p:cNvGraphicFramePr>
            <a:graphicFrameLocks noGrp="1"/>
          </p:cNvGraphicFramePr>
          <p:nvPr/>
        </p:nvGraphicFramePr>
        <p:xfrm>
          <a:off x="1182688" y="835025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7"/>
                <a:gridCol w="523875"/>
                <a:gridCol w="471488"/>
                <a:gridCol w="182562"/>
                <a:gridCol w="388938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927" name="AutoShape 63"/>
          <p:cNvSpPr>
            <a:spLocks/>
          </p:cNvSpPr>
          <p:nvPr/>
        </p:nvSpPr>
        <p:spPr bwMode="auto">
          <a:xfrm rot="-5400000">
            <a:off x="2154238" y="301625"/>
            <a:ext cx="111125" cy="517525"/>
          </a:xfrm>
          <a:prstGeom prst="rightBracket">
            <a:avLst>
              <a:gd name="adj" fmla="val 38810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6930" name="AutoShape 66"/>
          <p:cNvSpPr>
            <a:spLocks noChangeArrowheads="1"/>
          </p:cNvSpPr>
          <p:nvPr/>
        </p:nvSpPr>
        <p:spPr bwMode="auto">
          <a:xfrm>
            <a:off x="1749425" y="889000"/>
            <a:ext cx="1008063" cy="61118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6931" name="AutoShape 67"/>
          <p:cNvSpPr>
            <a:spLocks/>
          </p:cNvSpPr>
          <p:nvPr/>
        </p:nvSpPr>
        <p:spPr bwMode="auto">
          <a:xfrm rot="10800000">
            <a:off x="811213" y="1006475"/>
            <a:ext cx="255587" cy="409575"/>
          </a:xfrm>
          <a:prstGeom prst="rightBracket">
            <a:avLst>
              <a:gd name="adj" fmla="val 13354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6932" name="Rectangle 68"/>
          <p:cNvSpPr>
            <a:spLocks noChangeArrowheads="1"/>
          </p:cNvSpPr>
          <p:nvPr/>
        </p:nvSpPr>
        <p:spPr bwMode="auto">
          <a:xfrm>
            <a:off x="3851275" y="1406525"/>
            <a:ext cx="9271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S = ad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6933" name="Line 69"/>
          <p:cNvSpPr>
            <a:spLocks noChangeShapeType="1"/>
          </p:cNvSpPr>
          <p:nvPr/>
        </p:nvSpPr>
        <p:spPr bwMode="auto">
          <a:xfrm>
            <a:off x="4509994" y="1461994"/>
            <a:ext cx="108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6943" name="Rectangle 79"/>
          <p:cNvSpPr>
            <a:spLocks noChangeArrowheads="1"/>
          </p:cNvSpPr>
          <p:nvPr/>
        </p:nvSpPr>
        <p:spPr bwMode="auto">
          <a:xfrm>
            <a:off x="3708400" y="3427413"/>
            <a:ext cx="9271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S = ab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6945" name="Line 81"/>
          <p:cNvSpPr>
            <a:spLocks noChangeAspect="1" noChangeShapeType="1"/>
          </p:cNvSpPr>
          <p:nvPr/>
        </p:nvSpPr>
        <p:spPr bwMode="auto">
          <a:xfrm flipH="1" flipV="1">
            <a:off x="896938" y="2687638"/>
            <a:ext cx="287337" cy="284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6946" name="Text Box 82"/>
          <p:cNvSpPr txBox="1">
            <a:spLocks noChangeAspect="1" noChangeArrowheads="1"/>
          </p:cNvSpPr>
          <p:nvPr/>
        </p:nvSpPr>
        <p:spPr bwMode="auto">
          <a:xfrm>
            <a:off x="893763" y="2473325"/>
            <a:ext cx="4762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36947" name="Text Box 83"/>
          <p:cNvSpPr txBox="1">
            <a:spLocks noChangeAspect="1" noChangeArrowheads="1"/>
          </p:cNvSpPr>
          <p:nvPr/>
        </p:nvSpPr>
        <p:spPr bwMode="auto">
          <a:xfrm>
            <a:off x="708025" y="2733675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36948" name="Text Box 84"/>
          <p:cNvSpPr txBox="1">
            <a:spLocks noChangeAspect="1" noChangeArrowheads="1"/>
          </p:cNvSpPr>
          <p:nvPr/>
        </p:nvSpPr>
        <p:spPr bwMode="auto">
          <a:xfrm>
            <a:off x="1187450" y="2682875"/>
            <a:ext cx="219868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36949" name="Text Box 85"/>
          <p:cNvSpPr txBox="1">
            <a:spLocks noChangeAspect="1" noChangeArrowheads="1"/>
          </p:cNvSpPr>
          <p:nvPr/>
        </p:nvSpPr>
        <p:spPr bwMode="auto">
          <a:xfrm>
            <a:off x="822325" y="2984500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36950" name="Text Box 86"/>
          <p:cNvSpPr txBox="1">
            <a:spLocks noChangeAspect="1" noChangeArrowheads="1"/>
          </p:cNvSpPr>
          <p:nvPr/>
        </p:nvSpPr>
        <p:spPr bwMode="auto">
          <a:xfrm>
            <a:off x="822325" y="3363913"/>
            <a:ext cx="4778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36951" name="Text Box 87"/>
          <p:cNvSpPr txBox="1">
            <a:spLocks noChangeAspect="1" noChangeArrowheads="1"/>
          </p:cNvSpPr>
          <p:nvPr/>
        </p:nvSpPr>
        <p:spPr bwMode="auto">
          <a:xfrm>
            <a:off x="819150" y="3751263"/>
            <a:ext cx="4778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36952" name="Text Box 88"/>
          <p:cNvSpPr txBox="1">
            <a:spLocks noChangeAspect="1" noChangeArrowheads="1"/>
          </p:cNvSpPr>
          <p:nvPr/>
        </p:nvSpPr>
        <p:spPr bwMode="auto">
          <a:xfrm>
            <a:off x="815975" y="4143375"/>
            <a:ext cx="5730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37034" name="Group 170"/>
          <p:cNvGraphicFramePr>
            <a:graphicFrameLocks noGrp="1"/>
          </p:cNvGraphicFramePr>
          <p:nvPr/>
        </p:nvGraphicFramePr>
        <p:xfrm>
          <a:off x="1182688" y="2974975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7"/>
                <a:gridCol w="523875"/>
                <a:gridCol w="654050"/>
                <a:gridCol w="388938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982" name="AutoShape 118"/>
          <p:cNvSpPr>
            <a:spLocks noChangeArrowheads="1"/>
          </p:cNvSpPr>
          <p:nvPr/>
        </p:nvSpPr>
        <p:spPr bwMode="auto">
          <a:xfrm>
            <a:off x="2379663" y="3014663"/>
            <a:ext cx="341312" cy="1366837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6993" name="Rectangle 129"/>
          <p:cNvSpPr>
            <a:spLocks noChangeArrowheads="1"/>
          </p:cNvSpPr>
          <p:nvPr/>
        </p:nvSpPr>
        <p:spPr bwMode="auto">
          <a:xfrm>
            <a:off x="3779838" y="5732463"/>
            <a:ext cx="9144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S = ac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6994" name="Line 130"/>
          <p:cNvSpPr>
            <a:spLocks noChangeShapeType="1"/>
          </p:cNvSpPr>
          <p:nvPr/>
        </p:nvSpPr>
        <p:spPr bwMode="auto">
          <a:xfrm>
            <a:off x="4425110" y="5817347"/>
            <a:ext cx="108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6995" name="Line 131"/>
          <p:cNvSpPr>
            <a:spLocks noChangeAspect="1" noChangeShapeType="1"/>
          </p:cNvSpPr>
          <p:nvPr/>
        </p:nvSpPr>
        <p:spPr bwMode="auto">
          <a:xfrm flipH="1" flipV="1">
            <a:off x="873125" y="4867275"/>
            <a:ext cx="287338" cy="2841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6996" name="Text Box 132"/>
          <p:cNvSpPr txBox="1">
            <a:spLocks noChangeAspect="1" noChangeArrowheads="1"/>
          </p:cNvSpPr>
          <p:nvPr/>
        </p:nvSpPr>
        <p:spPr bwMode="auto">
          <a:xfrm>
            <a:off x="869950" y="4652963"/>
            <a:ext cx="47625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36997" name="Text Box 133"/>
          <p:cNvSpPr txBox="1">
            <a:spLocks noChangeAspect="1" noChangeArrowheads="1"/>
          </p:cNvSpPr>
          <p:nvPr/>
        </p:nvSpPr>
        <p:spPr bwMode="auto">
          <a:xfrm>
            <a:off x="684213" y="4913313"/>
            <a:ext cx="47783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36998" name="Text Box 134"/>
          <p:cNvSpPr txBox="1">
            <a:spLocks noChangeAspect="1" noChangeArrowheads="1"/>
          </p:cNvSpPr>
          <p:nvPr/>
        </p:nvSpPr>
        <p:spPr bwMode="auto">
          <a:xfrm>
            <a:off x="1163638" y="4862513"/>
            <a:ext cx="219868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36999" name="Text Box 135"/>
          <p:cNvSpPr txBox="1">
            <a:spLocks noChangeAspect="1" noChangeArrowheads="1"/>
          </p:cNvSpPr>
          <p:nvPr/>
        </p:nvSpPr>
        <p:spPr bwMode="auto">
          <a:xfrm>
            <a:off x="798513" y="5164138"/>
            <a:ext cx="47783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37000" name="Text Box 136"/>
          <p:cNvSpPr txBox="1">
            <a:spLocks noChangeAspect="1" noChangeArrowheads="1"/>
          </p:cNvSpPr>
          <p:nvPr/>
        </p:nvSpPr>
        <p:spPr bwMode="auto">
          <a:xfrm>
            <a:off x="798513" y="5543550"/>
            <a:ext cx="4778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37001" name="Text Box 137"/>
          <p:cNvSpPr txBox="1">
            <a:spLocks noChangeAspect="1" noChangeArrowheads="1"/>
          </p:cNvSpPr>
          <p:nvPr/>
        </p:nvSpPr>
        <p:spPr bwMode="auto">
          <a:xfrm>
            <a:off x="795338" y="5930900"/>
            <a:ext cx="47783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37002" name="Text Box 138"/>
          <p:cNvSpPr txBox="1">
            <a:spLocks noChangeAspect="1" noChangeArrowheads="1"/>
          </p:cNvSpPr>
          <p:nvPr/>
        </p:nvSpPr>
        <p:spPr bwMode="auto">
          <a:xfrm>
            <a:off x="792163" y="6323013"/>
            <a:ext cx="57308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37035" name="Group 171"/>
          <p:cNvGraphicFramePr>
            <a:graphicFrameLocks noGrp="1"/>
          </p:cNvGraphicFramePr>
          <p:nvPr/>
        </p:nvGraphicFramePr>
        <p:xfrm>
          <a:off x="1158875" y="5154613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8"/>
                <a:gridCol w="523875"/>
                <a:gridCol w="654050"/>
                <a:gridCol w="388937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031" name="AutoShape 167"/>
          <p:cNvSpPr>
            <a:spLocks/>
          </p:cNvSpPr>
          <p:nvPr/>
        </p:nvSpPr>
        <p:spPr bwMode="auto">
          <a:xfrm rot="-5400000">
            <a:off x="2125663" y="4611688"/>
            <a:ext cx="111125" cy="517525"/>
          </a:xfrm>
          <a:prstGeom prst="rightBracket">
            <a:avLst>
              <a:gd name="adj" fmla="val 38810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7036" name="AutoShape 172"/>
          <p:cNvSpPr>
            <a:spLocks/>
          </p:cNvSpPr>
          <p:nvPr/>
        </p:nvSpPr>
        <p:spPr bwMode="auto">
          <a:xfrm rot="10800000">
            <a:off x="773113" y="5340350"/>
            <a:ext cx="111125" cy="1130300"/>
          </a:xfrm>
          <a:prstGeom prst="rightBracket">
            <a:avLst>
              <a:gd name="adj" fmla="val 84762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7037" name="AutoShape 173"/>
          <p:cNvSpPr>
            <a:spLocks/>
          </p:cNvSpPr>
          <p:nvPr/>
        </p:nvSpPr>
        <p:spPr bwMode="auto">
          <a:xfrm rot="5400000">
            <a:off x="2005013" y="4849813"/>
            <a:ext cx="363537" cy="877887"/>
          </a:xfrm>
          <a:prstGeom prst="rightBracket">
            <a:avLst>
              <a:gd name="adj" fmla="val 20124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7038" name="AutoShape 174"/>
          <p:cNvSpPr>
            <a:spLocks/>
          </p:cNvSpPr>
          <p:nvPr/>
        </p:nvSpPr>
        <p:spPr bwMode="auto">
          <a:xfrm rot="-5400000">
            <a:off x="2049463" y="6051550"/>
            <a:ext cx="363538" cy="877887"/>
          </a:xfrm>
          <a:prstGeom prst="rightBracket">
            <a:avLst>
              <a:gd name="adj" fmla="val 20124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6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36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6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6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36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6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36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36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36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36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36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36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36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36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36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36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37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3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36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500"/>
                                        <p:tgtEl>
                                          <p:spTgt spid="36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36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36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36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37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6" dur="500"/>
                                        <p:tgtEl>
                                          <p:spTgt spid="37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9" dur="500"/>
                                        <p:tgtEl>
                                          <p:spTgt spid="37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37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37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37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37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37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36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0" dur="500"/>
                                        <p:tgtEl>
                                          <p:spTgt spid="36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36869" grpId="0"/>
      <p:bldP spid="36890" grpId="0" animBg="1"/>
      <p:bldP spid="36891" grpId="0"/>
      <p:bldP spid="36892" grpId="0"/>
      <p:bldP spid="36893" grpId="0"/>
      <p:bldP spid="36894" grpId="0"/>
      <p:bldP spid="36895" grpId="0"/>
      <p:bldP spid="36896" grpId="0"/>
      <p:bldP spid="36897" grpId="0"/>
      <p:bldP spid="36927" grpId="0" animBg="1"/>
      <p:bldP spid="36930" grpId="0" animBg="1"/>
      <p:bldP spid="36931" grpId="0" animBg="1"/>
      <p:bldP spid="36932" grpId="0"/>
      <p:bldP spid="36933" grpId="0" animBg="1"/>
      <p:bldP spid="36943" grpId="0"/>
      <p:bldP spid="36945" grpId="0" animBg="1"/>
      <p:bldP spid="36946" grpId="0"/>
      <p:bldP spid="36947" grpId="0"/>
      <p:bldP spid="36948" grpId="0"/>
      <p:bldP spid="36949" grpId="0"/>
      <p:bldP spid="36950" grpId="0"/>
      <p:bldP spid="36951" grpId="0"/>
      <p:bldP spid="36952" grpId="0"/>
      <p:bldP spid="36982" grpId="0" animBg="1"/>
      <p:bldP spid="36993" grpId="0"/>
      <p:bldP spid="36994" grpId="0" animBg="1"/>
      <p:bldP spid="36995" grpId="0" animBg="1"/>
      <p:bldP spid="36996" grpId="0"/>
      <p:bldP spid="36997" grpId="0"/>
      <p:bldP spid="36998" grpId="0"/>
      <p:bldP spid="36999" grpId="0"/>
      <p:bldP spid="37000" grpId="0"/>
      <p:bldP spid="37001" grpId="0"/>
      <p:bldP spid="37002" grpId="0"/>
      <p:bldP spid="37031" grpId="0" animBg="1"/>
      <p:bldP spid="37036" grpId="0" animBg="1"/>
      <p:bldP spid="37037" grpId="0" animBg="1"/>
      <p:bldP spid="3703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ChangeArrowheads="1"/>
          </p:cNvSpPr>
          <p:nvPr/>
        </p:nvSpPr>
        <p:spPr bwMode="auto">
          <a:xfrm>
            <a:off x="6889750" y="95250"/>
            <a:ext cx="218281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ثنائيات والرباعيات</a:t>
            </a:r>
            <a:r>
              <a:rPr lang="fr-FR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148484" name="Line 4"/>
          <p:cNvSpPr>
            <a:spLocks noChangeAspect="1" noChangeShapeType="1"/>
          </p:cNvSpPr>
          <p:nvPr/>
        </p:nvSpPr>
        <p:spPr bwMode="auto">
          <a:xfrm flipH="1" flipV="1">
            <a:off x="896938" y="547688"/>
            <a:ext cx="287337" cy="284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8485" name="Text Box 5"/>
          <p:cNvSpPr txBox="1">
            <a:spLocks noChangeAspect="1" noChangeArrowheads="1"/>
          </p:cNvSpPr>
          <p:nvPr/>
        </p:nvSpPr>
        <p:spPr bwMode="auto">
          <a:xfrm>
            <a:off x="893763" y="333375"/>
            <a:ext cx="4762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148486" name="Text Box 6"/>
          <p:cNvSpPr txBox="1">
            <a:spLocks noChangeAspect="1" noChangeArrowheads="1"/>
          </p:cNvSpPr>
          <p:nvPr/>
        </p:nvSpPr>
        <p:spPr bwMode="auto">
          <a:xfrm>
            <a:off x="708025" y="593725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148487" name="Text Box 7"/>
          <p:cNvSpPr txBox="1">
            <a:spLocks noChangeAspect="1" noChangeArrowheads="1"/>
          </p:cNvSpPr>
          <p:nvPr/>
        </p:nvSpPr>
        <p:spPr bwMode="auto">
          <a:xfrm>
            <a:off x="1187450" y="542925"/>
            <a:ext cx="219868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148488" name="Text Box 8"/>
          <p:cNvSpPr txBox="1">
            <a:spLocks noChangeAspect="1" noChangeArrowheads="1"/>
          </p:cNvSpPr>
          <p:nvPr/>
        </p:nvSpPr>
        <p:spPr bwMode="auto">
          <a:xfrm>
            <a:off x="822325" y="844550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148489" name="Text Box 9"/>
          <p:cNvSpPr txBox="1">
            <a:spLocks noChangeAspect="1" noChangeArrowheads="1"/>
          </p:cNvSpPr>
          <p:nvPr/>
        </p:nvSpPr>
        <p:spPr bwMode="auto">
          <a:xfrm>
            <a:off x="822325" y="1223963"/>
            <a:ext cx="4778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148490" name="Text Box 10"/>
          <p:cNvSpPr txBox="1">
            <a:spLocks noChangeAspect="1" noChangeArrowheads="1"/>
          </p:cNvSpPr>
          <p:nvPr/>
        </p:nvSpPr>
        <p:spPr bwMode="auto">
          <a:xfrm>
            <a:off x="819150" y="1611313"/>
            <a:ext cx="4778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148491" name="Text Box 11"/>
          <p:cNvSpPr txBox="1">
            <a:spLocks noChangeAspect="1" noChangeArrowheads="1"/>
          </p:cNvSpPr>
          <p:nvPr/>
        </p:nvSpPr>
        <p:spPr bwMode="auto">
          <a:xfrm>
            <a:off x="815975" y="2003425"/>
            <a:ext cx="5730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148492" name="Group 12"/>
          <p:cNvGraphicFramePr>
            <a:graphicFrameLocks noGrp="1"/>
          </p:cNvGraphicFramePr>
          <p:nvPr/>
        </p:nvGraphicFramePr>
        <p:xfrm>
          <a:off x="1182688" y="835025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7"/>
                <a:gridCol w="523875"/>
                <a:gridCol w="654050"/>
                <a:gridCol w="388938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8521" name="AutoShape 41"/>
          <p:cNvSpPr>
            <a:spLocks noChangeArrowheads="1"/>
          </p:cNvSpPr>
          <p:nvPr/>
        </p:nvSpPr>
        <p:spPr bwMode="auto">
          <a:xfrm>
            <a:off x="1804017" y="889000"/>
            <a:ext cx="1008063" cy="61118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8603" name="AutoShape 123"/>
          <p:cNvSpPr>
            <a:spLocks noChangeArrowheads="1"/>
          </p:cNvSpPr>
          <p:nvPr/>
        </p:nvSpPr>
        <p:spPr bwMode="auto">
          <a:xfrm>
            <a:off x="2365375" y="1969746"/>
            <a:ext cx="792163" cy="28733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" name="Group 125"/>
          <p:cNvGrpSpPr>
            <a:grpSpLocks/>
          </p:cNvGrpSpPr>
          <p:nvPr/>
        </p:nvGrpSpPr>
        <p:grpSpPr bwMode="auto">
          <a:xfrm>
            <a:off x="3851275" y="1406525"/>
            <a:ext cx="1873250" cy="366713"/>
            <a:chOff x="2426" y="886"/>
            <a:chExt cx="1180" cy="231"/>
          </a:xfrm>
          <a:noFill/>
        </p:grpSpPr>
        <p:sp>
          <p:nvSpPr>
            <p:cNvPr id="70784" name="Rectangle 43"/>
            <p:cNvSpPr>
              <a:spLocks noChangeArrowheads="1"/>
            </p:cNvSpPr>
            <p:nvPr/>
          </p:nvSpPr>
          <p:spPr bwMode="auto">
            <a:xfrm>
              <a:off x="2426" y="886"/>
              <a:ext cx="1180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en-US" b="1">
                  <a:solidFill>
                    <a:schemeClr val="tx1"/>
                  </a:solidFill>
                </a:rPr>
                <a:t>S = ad +</a:t>
              </a:r>
              <a:r>
                <a:rPr lang="fr-FR" b="1">
                  <a:solidFill>
                    <a:schemeClr val="tx1"/>
                  </a:solidFill>
                </a:rPr>
                <a:t> bcd </a:t>
              </a:r>
            </a:p>
          </p:txBody>
        </p:sp>
        <p:sp>
          <p:nvSpPr>
            <p:cNvPr id="70785" name="Line 44"/>
            <p:cNvSpPr>
              <a:spLocks noChangeShapeType="1"/>
            </p:cNvSpPr>
            <p:nvPr/>
          </p:nvSpPr>
          <p:spPr bwMode="auto">
            <a:xfrm>
              <a:off x="2841" y="921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0786" name="Line 124"/>
            <p:cNvSpPr>
              <a:spLocks noChangeShapeType="1"/>
            </p:cNvSpPr>
            <p:nvPr/>
          </p:nvSpPr>
          <p:spPr bwMode="auto">
            <a:xfrm>
              <a:off x="3161" y="938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48607" name="Line 127"/>
          <p:cNvSpPr>
            <a:spLocks noChangeAspect="1" noChangeShapeType="1"/>
          </p:cNvSpPr>
          <p:nvPr/>
        </p:nvSpPr>
        <p:spPr bwMode="auto">
          <a:xfrm flipH="1" flipV="1">
            <a:off x="896938" y="2687638"/>
            <a:ext cx="287337" cy="284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8608" name="Text Box 128"/>
          <p:cNvSpPr txBox="1">
            <a:spLocks noChangeAspect="1" noChangeArrowheads="1"/>
          </p:cNvSpPr>
          <p:nvPr/>
        </p:nvSpPr>
        <p:spPr bwMode="auto">
          <a:xfrm>
            <a:off x="893763" y="2473325"/>
            <a:ext cx="4762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148609" name="Text Box 129"/>
          <p:cNvSpPr txBox="1">
            <a:spLocks noChangeAspect="1" noChangeArrowheads="1"/>
          </p:cNvSpPr>
          <p:nvPr/>
        </p:nvSpPr>
        <p:spPr bwMode="auto">
          <a:xfrm>
            <a:off x="708025" y="2733675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148610" name="Text Box 130"/>
          <p:cNvSpPr txBox="1">
            <a:spLocks noChangeAspect="1" noChangeArrowheads="1"/>
          </p:cNvSpPr>
          <p:nvPr/>
        </p:nvSpPr>
        <p:spPr bwMode="auto">
          <a:xfrm>
            <a:off x="1187450" y="2682875"/>
            <a:ext cx="219868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148611" name="Text Box 131"/>
          <p:cNvSpPr txBox="1">
            <a:spLocks noChangeAspect="1" noChangeArrowheads="1"/>
          </p:cNvSpPr>
          <p:nvPr/>
        </p:nvSpPr>
        <p:spPr bwMode="auto">
          <a:xfrm>
            <a:off x="822325" y="2984500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148612" name="Text Box 132"/>
          <p:cNvSpPr txBox="1">
            <a:spLocks noChangeAspect="1" noChangeArrowheads="1"/>
          </p:cNvSpPr>
          <p:nvPr/>
        </p:nvSpPr>
        <p:spPr bwMode="auto">
          <a:xfrm>
            <a:off x="822325" y="3363913"/>
            <a:ext cx="4778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148613" name="Text Box 133"/>
          <p:cNvSpPr txBox="1">
            <a:spLocks noChangeAspect="1" noChangeArrowheads="1"/>
          </p:cNvSpPr>
          <p:nvPr/>
        </p:nvSpPr>
        <p:spPr bwMode="auto">
          <a:xfrm>
            <a:off x="819150" y="3751263"/>
            <a:ext cx="4778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148614" name="Text Box 134"/>
          <p:cNvSpPr txBox="1">
            <a:spLocks noChangeAspect="1" noChangeArrowheads="1"/>
          </p:cNvSpPr>
          <p:nvPr/>
        </p:nvSpPr>
        <p:spPr bwMode="auto">
          <a:xfrm>
            <a:off x="815975" y="4143375"/>
            <a:ext cx="5730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148615" name="Group 135"/>
          <p:cNvGraphicFramePr>
            <a:graphicFrameLocks noGrp="1"/>
          </p:cNvGraphicFramePr>
          <p:nvPr/>
        </p:nvGraphicFramePr>
        <p:xfrm>
          <a:off x="1182688" y="2974975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7"/>
                <a:gridCol w="523875"/>
                <a:gridCol w="654050"/>
                <a:gridCol w="388938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8642" name="AutoShape 162"/>
          <p:cNvSpPr>
            <a:spLocks noChangeArrowheads="1"/>
          </p:cNvSpPr>
          <p:nvPr/>
        </p:nvSpPr>
        <p:spPr bwMode="auto">
          <a:xfrm>
            <a:off x="2417763" y="3014663"/>
            <a:ext cx="341312" cy="1366837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8684" name="AutoShape 204"/>
          <p:cNvSpPr>
            <a:spLocks noChangeArrowheads="1"/>
          </p:cNvSpPr>
          <p:nvPr/>
        </p:nvSpPr>
        <p:spPr bwMode="auto">
          <a:xfrm>
            <a:off x="1743075" y="3395663"/>
            <a:ext cx="1008063" cy="26987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3" name="Group 247"/>
          <p:cNvGrpSpPr>
            <a:grpSpLocks/>
          </p:cNvGrpSpPr>
          <p:nvPr/>
        </p:nvGrpSpPr>
        <p:grpSpPr bwMode="auto">
          <a:xfrm>
            <a:off x="3708400" y="3427413"/>
            <a:ext cx="1800225" cy="366712"/>
            <a:chOff x="2336" y="2159"/>
            <a:chExt cx="1134" cy="231"/>
          </a:xfrm>
          <a:noFill/>
        </p:grpSpPr>
        <p:sp>
          <p:nvSpPr>
            <p:cNvPr id="70782" name="Rectangle 126"/>
            <p:cNvSpPr>
              <a:spLocks noChangeArrowheads="1"/>
            </p:cNvSpPr>
            <p:nvPr/>
          </p:nvSpPr>
          <p:spPr bwMode="auto">
            <a:xfrm>
              <a:off x="2336" y="2159"/>
              <a:ext cx="1134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en-US" b="1">
                  <a:solidFill>
                    <a:schemeClr val="tx1"/>
                  </a:solidFill>
                </a:rPr>
                <a:t>S = ab</a:t>
              </a:r>
              <a:r>
                <a:rPr lang="fr-FR" b="1">
                  <a:solidFill>
                    <a:schemeClr val="tx1"/>
                  </a:solidFill>
                </a:rPr>
                <a:t> + acd</a:t>
              </a:r>
            </a:p>
          </p:txBody>
        </p:sp>
        <p:sp>
          <p:nvSpPr>
            <p:cNvPr id="70783" name="Line 246"/>
            <p:cNvSpPr>
              <a:spLocks noChangeShapeType="1"/>
            </p:cNvSpPr>
            <p:nvPr/>
          </p:nvSpPr>
          <p:spPr bwMode="auto">
            <a:xfrm>
              <a:off x="3149" y="2192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48730" name="Line 250"/>
          <p:cNvSpPr>
            <a:spLocks noChangeAspect="1" noChangeShapeType="1"/>
          </p:cNvSpPr>
          <p:nvPr/>
        </p:nvSpPr>
        <p:spPr bwMode="auto">
          <a:xfrm flipH="1" flipV="1">
            <a:off x="873125" y="4867275"/>
            <a:ext cx="287338" cy="2841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8731" name="Text Box 251"/>
          <p:cNvSpPr txBox="1">
            <a:spLocks noChangeAspect="1" noChangeArrowheads="1"/>
          </p:cNvSpPr>
          <p:nvPr/>
        </p:nvSpPr>
        <p:spPr bwMode="auto">
          <a:xfrm>
            <a:off x="869950" y="4652963"/>
            <a:ext cx="47625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148732" name="Text Box 252"/>
          <p:cNvSpPr txBox="1">
            <a:spLocks noChangeAspect="1" noChangeArrowheads="1"/>
          </p:cNvSpPr>
          <p:nvPr/>
        </p:nvSpPr>
        <p:spPr bwMode="auto">
          <a:xfrm>
            <a:off x="684213" y="4913313"/>
            <a:ext cx="47783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148733" name="Text Box 253"/>
          <p:cNvSpPr txBox="1">
            <a:spLocks noChangeAspect="1" noChangeArrowheads="1"/>
          </p:cNvSpPr>
          <p:nvPr/>
        </p:nvSpPr>
        <p:spPr bwMode="auto">
          <a:xfrm>
            <a:off x="1163638" y="4862513"/>
            <a:ext cx="219868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148734" name="Text Box 254"/>
          <p:cNvSpPr txBox="1">
            <a:spLocks noChangeAspect="1" noChangeArrowheads="1"/>
          </p:cNvSpPr>
          <p:nvPr/>
        </p:nvSpPr>
        <p:spPr bwMode="auto">
          <a:xfrm>
            <a:off x="798513" y="5164138"/>
            <a:ext cx="47783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148735" name="Text Box 255"/>
          <p:cNvSpPr txBox="1">
            <a:spLocks noChangeAspect="1" noChangeArrowheads="1"/>
          </p:cNvSpPr>
          <p:nvPr/>
        </p:nvSpPr>
        <p:spPr bwMode="auto">
          <a:xfrm>
            <a:off x="798513" y="5543550"/>
            <a:ext cx="4778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148736" name="Text Box 256"/>
          <p:cNvSpPr txBox="1">
            <a:spLocks noChangeAspect="1" noChangeArrowheads="1"/>
          </p:cNvSpPr>
          <p:nvPr/>
        </p:nvSpPr>
        <p:spPr bwMode="auto">
          <a:xfrm>
            <a:off x="795338" y="5930900"/>
            <a:ext cx="47783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148737" name="Text Box 257"/>
          <p:cNvSpPr txBox="1">
            <a:spLocks noChangeAspect="1" noChangeArrowheads="1"/>
          </p:cNvSpPr>
          <p:nvPr/>
        </p:nvSpPr>
        <p:spPr bwMode="auto">
          <a:xfrm>
            <a:off x="792163" y="6323013"/>
            <a:ext cx="57308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148738" name="Group 258"/>
          <p:cNvGraphicFramePr>
            <a:graphicFrameLocks noGrp="1"/>
          </p:cNvGraphicFramePr>
          <p:nvPr/>
        </p:nvGraphicFramePr>
        <p:xfrm>
          <a:off x="1158875" y="5154613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8"/>
                <a:gridCol w="523875"/>
                <a:gridCol w="654050"/>
                <a:gridCol w="388937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8767" name="AutoShape 287"/>
          <p:cNvSpPr>
            <a:spLocks/>
          </p:cNvSpPr>
          <p:nvPr/>
        </p:nvSpPr>
        <p:spPr bwMode="auto">
          <a:xfrm rot="5400000">
            <a:off x="2005013" y="4849813"/>
            <a:ext cx="363537" cy="877887"/>
          </a:xfrm>
          <a:prstGeom prst="rightBracket">
            <a:avLst>
              <a:gd name="adj" fmla="val 20124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8768" name="AutoShape 288"/>
          <p:cNvSpPr>
            <a:spLocks/>
          </p:cNvSpPr>
          <p:nvPr/>
        </p:nvSpPr>
        <p:spPr bwMode="auto">
          <a:xfrm rot="-5400000">
            <a:off x="2049463" y="6051550"/>
            <a:ext cx="363538" cy="877887"/>
          </a:xfrm>
          <a:prstGeom prst="rightBracket">
            <a:avLst>
              <a:gd name="adj" fmla="val 20124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8769" name="AutoShape 289"/>
          <p:cNvSpPr>
            <a:spLocks noChangeArrowheads="1"/>
          </p:cNvSpPr>
          <p:nvPr/>
        </p:nvSpPr>
        <p:spPr bwMode="auto">
          <a:xfrm rot="-5400000">
            <a:off x="2206626" y="6116637"/>
            <a:ext cx="647700" cy="28892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8770" name="AutoShape 290"/>
          <p:cNvSpPr>
            <a:spLocks noChangeArrowheads="1"/>
          </p:cNvSpPr>
          <p:nvPr/>
        </p:nvSpPr>
        <p:spPr bwMode="auto">
          <a:xfrm rot="-5400000">
            <a:off x="1278732" y="5557044"/>
            <a:ext cx="300037" cy="28892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295"/>
          <p:cNvGrpSpPr>
            <a:grpSpLocks/>
          </p:cNvGrpSpPr>
          <p:nvPr/>
        </p:nvGrpSpPr>
        <p:grpSpPr bwMode="auto">
          <a:xfrm>
            <a:off x="3779838" y="5732463"/>
            <a:ext cx="2374900" cy="366712"/>
            <a:chOff x="2381" y="3611"/>
            <a:chExt cx="1496" cy="231"/>
          </a:xfrm>
          <a:noFill/>
        </p:grpSpPr>
        <p:sp>
          <p:nvSpPr>
            <p:cNvPr id="70776" name="Rectangle 248"/>
            <p:cNvSpPr>
              <a:spLocks noChangeArrowheads="1"/>
            </p:cNvSpPr>
            <p:nvPr/>
          </p:nvSpPr>
          <p:spPr bwMode="auto">
            <a:xfrm>
              <a:off x="2381" y="3611"/>
              <a:ext cx="149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r>
                <a:rPr lang="en-US" b="1">
                  <a:solidFill>
                    <a:schemeClr val="tx1"/>
                  </a:solidFill>
                </a:rPr>
                <a:t>S = ac + abd + abcd</a:t>
              </a:r>
              <a:r>
                <a:rPr lang="fr-FR" b="1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70777" name="Line 249"/>
            <p:cNvSpPr>
              <a:spLocks noChangeShapeType="1"/>
            </p:cNvSpPr>
            <p:nvPr/>
          </p:nvSpPr>
          <p:spPr bwMode="auto">
            <a:xfrm>
              <a:off x="2779" y="3656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0778" name="Line 291"/>
            <p:cNvSpPr>
              <a:spLocks noChangeShapeType="1"/>
            </p:cNvSpPr>
            <p:nvPr/>
          </p:nvSpPr>
          <p:spPr bwMode="auto">
            <a:xfrm>
              <a:off x="3438" y="3657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0779" name="Line 292"/>
            <p:cNvSpPr>
              <a:spLocks noChangeShapeType="1"/>
            </p:cNvSpPr>
            <p:nvPr/>
          </p:nvSpPr>
          <p:spPr bwMode="auto">
            <a:xfrm>
              <a:off x="3542" y="3654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0780" name="Line 293"/>
            <p:cNvSpPr>
              <a:spLocks noChangeShapeType="1"/>
            </p:cNvSpPr>
            <p:nvPr/>
          </p:nvSpPr>
          <p:spPr bwMode="auto">
            <a:xfrm>
              <a:off x="3646" y="3657"/>
              <a:ext cx="68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81" name="Line 294"/>
            <p:cNvSpPr>
              <a:spLocks noChangeShapeType="1"/>
            </p:cNvSpPr>
            <p:nvPr/>
          </p:nvSpPr>
          <p:spPr bwMode="auto">
            <a:xfrm>
              <a:off x="3700" y="3649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48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48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48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8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48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48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48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4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48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48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48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48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14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14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14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14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4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14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14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14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148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14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148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148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148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148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148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500"/>
                                        <p:tgtEl>
                                          <p:spTgt spid="148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148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9" dur="500"/>
                                        <p:tgtEl>
                                          <p:spTgt spid="148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4" dur="500"/>
                                        <p:tgtEl>
                                          <p:spTgt spid="148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148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4" dur="500"/>
                                        <p:tgtEl>
                                          <p:spTgt spid="148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2" grpId="0"/>
      <p:bldP spid="148484" grpId="0" animBg="1"/>
      <p:bldP spid="148485" grpId="0"/>
      <p:bldP spid="148486" grpId="0"/>
      <p:bldP spid="148487" grpId="0"/>
      <p:bldP spid="148488" grpId="0"/>
      <p:bldP spid="148489" grpId="0"/>
      <p:bldP spid="148490" grpId="0"/>
      <p:bldP spid="148491" grpId="0"/>
      <p:bldP spid="148521" grpId="0" animBg="1"/>
      <p:bldP spid="148603" grpId="0" animBg="1"/>
      <p:bldP spid="148607" grpId="0" animBg="1"/>
      <p:bldP spid="148608" grpId="0"/>
      <p:bldP spid="148609" grpId="0"/>
      <p:bldP spid="148610" grpId="0"/>
      <p:bldP spid="148611" grpId="0"/>
      <p:bldP spid="148612" grpId="0"/>
      <p:bldP spid="148613" grpId="0"/>
      <p:bldP spid="148614" grpId="0"/>
      <p:bldP spid="148642" grpId="0" animBg="1"/>
      <p:bldP spid="148684" grpId="0" animBg="1"/>
      <p:bldP spid="148730" grpId="0" animBg="1"/>
      <p:bldP spid="148731" grpId="0"/>
      <p:bldP spid="148732" grpId="0"/>
      <p:bldP spid="148733" grpId="0"/>
      <p:bldP spid="148734" grpId="0"/>
      <p:bldP spid="148735" grpId="0"/>
      <p:bldP spid="148736" grpId="0"/>
      <p:bldP spid="148737" grpId="0"/>
      <p:bldP spid="148767" grpId="0" animBg="1"/>
      <p:bldP spid="148768" grpId="0" animBg="1"/>
      <p:bldP spid="148769" grpId="0" animBg="1"/>
      <p:bldP spid="14877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7621588" y="254000"/>
            <a:ext cx="14366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ـ الثمانيات</a:t>
            </a:r>
            <a:r>
              <a:rPr lang="fr-FR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5580063" y="266369"/>
            <a:ext cx="22447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هو ثماني خانات متجاورة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5859" name="Line 19"/>
          <p:cNvSpPr>
            <a:spLocks noChangeAspect="1" noChangeShapeType="1"/>
          </p:cNvSpPr>
          <p:nvPr/>
        </p:nvSpPr>
        <p:spPr bwMode="auto">
          <a:xfrm flipH="1" flipV="1">
            <a:off x="944563" y="474663"/>
            <a:ext cx="287337" cy="284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5860" name="Text Box 20"/>
          <p:cNvSpPr txBox="1">
            <a:spLocks noChangeAspect="1" noChangeArrowheads="1"/>
          </p:cNvSpPr>
          <p:nvPr/>
        </p:nvSpPr>
        <p:spPr bwMode="auto">
          <a:xfrm>
            <a:off x="941388" y="260350"/>
            <a:ext cx="4762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35861" name="Text Box 21"/>
          <p:cNvSpPr txBox="1">
            <a:spLocks noChangeAspect="1" noChangeArrowheads="1"/>
          </p:cNvSpPr>
          <p:nvPr/>
        </p:nvSpPr>
        <p:spPr bwMode="auto">
          <a:xfrm>
            <a:off x="755650" y="520700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35862" name="Text Box 22"/>
          <p:cNvSpPr txBox="1">
            <a:spLocks noChangeAspect="1" noChangeArrowheads="1"/>
          </p:cNvSpPr>
          <p:nvPr/>
        </p:nvSpPr>
        <p:spPr bwMode="auto">
          <a:xfrm>
            <a:off x="1235075" y="469900"/>
            <a:ext cx="219868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35863" name="Text Box 23"/>
          <p:cNvSpPr txBox="1">
            <a:spLocks noChangeAspect="1" noChangeArrowheads="1"/>
          </p:cNvSpPr>
          <p:nvPr/>
        </p:nvSpPr>
        <p:spPr bwMode="auto">
          <a:xfrm>
            <a:off x="869950" y="771525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35864" name="Text Box 24"/>
          <p:cNvSpPr txBox="1">
            <a:spLocks noChangeAspect="1" noChangeArrowheads="1"/>
          </p:cNvSpPr>
          <p:nvPr/>
        </p:nvSpPr>
        <p:spPr bwMode="auto">
          <a:xfrm>
            <a:off x="869950" y="1150938"/>
            <a:ext cx="4778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35865" name="Text Box 25"/>
          <p:cNvSpPr txBox="1">
            <a:spLocks noChangeAspect="1" noChangeArrowheads="1"/>
          </p:cNvSpPr>
          <p:nvPr/>
        </p:nvSpPr>
        <p:spPr bwMode="auto">
          <a:xfrm>
            <a:off x="866775" y="1538288"/>
            <a:ext cx="4778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35866" name="Text Box 26"/>
          <p:cNvSpPr txBox="1">
            <a:spLocks noChangeAspect="1" noChangeArrowheads="1"/>
          </p:cNvSpPr>
          <p:nvPr/>
        </p:nvSpPr>
        <p:spPr bwMode="auto">
          <a:xfrm>
            <a:off x="863600" y="1930400"/>
            <a:ext cx="5730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35867" name="Group 27"/>
          <p:cNvGraphicFramePr>
            <a:graphicFrameLocks noGrp="1"/>
          </p:cNvGraphicFramePr>
          <p:nvPr/>
        </p:nvGraphicFramePr>
        <p:xfrm>
          <a:off x="1230313" y="762000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7"/>
                <a:gridCol w="523875"/>
                <a:gridCol w="654050"/>
                <a:gridCol w="388938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94" name="AutoShape 54"/>
          <p:cNvSpPr>
            <a:spLocks noChangeArrowheads="1"/>
          </p:cNvSpPr>
          <p:nvPr/>
        </p:nvSpPr>
        <p:spPr bwMode="auto">
          <a:xfrm>
            <a:off x="1797050" y="801688"/>
            <a:ext cx="957263" cy="1366837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5895" name="Rectangle 55"/>
          <p:cNvSpPr>
            <a:spLocks noChangeArrowheads="1"/>
          </p:cNvSpPr>
          <p:nvPr/>
        </p:nvSpPr>
        <p:spPr bwMode="auto">
          <a:xfrm>
            <a:off x="3970338" y="1119188"/>
            <a:ext cx="7874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S = a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5896" name="AutoShape 56"/>
          <p:cNvSpPr>
            <a:spLocks/>
          </p:cNvSpPr>
          <p:nvPr/>
        </p:nvSpPr>
        <p:spPr bwMode="auto">
          <a:xfrm rot="-5400000">
            <a:off x="2201863" y="233363"/>
            <a:ext cx="111125" cy="517525"/>
          </a:xfrm>
          <a:prstGeom prst="rightBracket">
            <a:avLst>
              <a:gd name="adj" fmla="val 38810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5910" name="Line 70"/>
          <p:cNvSpPr>
            <a:spLocks noChangeAspect="1" noChangeShapeType="1"/>
          </p:cNvSpPr>
          <p:nvPr/>
        </p:nvSpPr>
        <p:spPr bwMode="auto">
          <a:xfrm flipH="1" flipV="1">
            <a:off x="950913" y="2687638"/>
            <a:ext cx="287337" cy="284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5911" name="Text Box 71"/>
          <p:cNvSpPr txBox="1">
            <a:spLocks noChangeAspect="1" noChangeArrowheads="1"/>
          </p:cNvSpPr>
          <p:nvPr/>
        </p:nvSpPr>
        <p:spPr bwMode="auto">
          <a:xfrm>
            <a:off x="947738" y="2473325"/>
            <a:ext cx="4762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35912" name="Text Box 72"/>
          <p:cNvSpPr txBox="1">
            <a:spLocks noChangeAspect="1" noChangeArrowheads="1"/>
          </p:cNvSpPr>
          <p:nvPr/>
        </p:nvSpPr>
        <p:spPr bwMode="auto">
          <a:xfrm>
            <a:off x="762000" y="2733675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35913" name="Text Box 73"/>
          <p:cNvSpPr txBox="1">
            <a:spLocks noChangeAspect="1" noChangeArrowheads="1"/>
          </p:cNvSpPr>
          <p:nvPr/>
        </p:nvSpPr>
        <p:spPr bwMode="auto">
          <a:xfrm>
            <a:off x="1241425" y="2682875"/>
            <a:ext cx="219868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35914" name="Text Box 74"/>
          <p:cNvSpPr txBox="1">
            <a:spLocks noChangeAspect="1" noChangeArrowheads="1"/>
          </p:cNvSpPr>
          <p:nvPr/>
        </p:nvSpPr>
        <p:spPr bwMode="auto">
          <a:xfrm>
            <a:off x="876300" y="2984500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35915" name="Text Box 75"/>
          <p:cNvSpPr txBox="1">
            <a:spLocks noChangeAspect="1" noChangeArrowheads="1"/>
          </p:cNvSpPr>
          <p:nvPr/>
        </p:nvSpPr>
        <p:spPr bwMode="auto">
          <a:xfrm>
            <a:off x="876300" y="3363913"/>
            <a:ext cx="4778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35916" name="Text Box 76"/>
          <p:cNvSpPr txBox="1">
            <a:spLocks noChangeAspect="1" noChangeArrowheads="1"/>
          </p:cNvSpPr>
          <p:nvPr/>
        </p:nvSpPr>
        <p:spPr bwMode="auto">
          <a:xfrm>
            <a:off x="873125" y="3751263"/>
            <a:ext cx="4778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35917" name="Text Box 77"/>
          <p:cNvSpPr txBox="1">
            <a:spLocks noChangeAspect="1" noChangeArrowheads="1"/>
          </p:cNvSpPr>
          <p:nvPr/>
        </p:nvSpPr>
        <p:spPr bwMode="auto">
          <a:xfrm>
            <a:off x="869950" y="4143375"/>
            <a:ext cx="5730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35918" name="Group 78"/>
          <p:cNvGraphicFramePr>
            <a:graphicFrameLocks noGrp="1"/>
          </p:cNvGraphicFramePr>
          <p:nvPr/>
        </p:nvGraphicFramePr>
        <p:xfrm>
          <a:off x="1236663" y="2974975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7"/>
                <a:gridCol w="523875"/>
                <a:gridCol w="654050"/>
                <a:gridCol w="388938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946" name="Rectangle 106"/>
          <p:cNvSpPr>
            <a:spLocks noChangeArrowheads="1"/>
          </p:cNvSpPr>
          <p:nvPr/>
        </p:nvSpPr>
        <p:spPr bwMode="auto">
          <a:xfrm>
            <a:off x="3978275" y="3403600"/>
            <a:ext cx="7874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S = a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5948" name="AutoShape 108"/>
          <p:cNvSpPr>
            <a:spLocks/>
          </p:cNvSpPr>
          <p:nvPr/>
        </p:nvSpPr>
        <p:spPr bwMode="auto">
          <a:xfrm rot="10800000">
            <a:off x="2990850" y="3008313"/>
            <a:ext cx="363538" cy="1382712"/>
          </a:xfrm>
          <a:prstGeom prst="rightBracket">
            <a:avLst>
              <a:gd name="adj" fmla="val 11199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5949" name="AutoShape 109"/>
          <p:cNvSpPr>
            <a:spLocks/>
          </p:cNvSpPr>
          <p:nvPr/>
        </p:nvSpPr>
        <p:spPr bwMode="auto">
          <a:xfrm>
            <a:off x="1211263" y="3025775"/>
            <a:ext cx="363537" cy="1382713"/>
          </a:xfrm>
          <a:prstGeom prst="rightBracket">
            <a:avLst>
              <a:gd name="adj" fmla="val 11199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5962" name="Line 122"/>
          <p:cNvSpPr>
            <a:spLocks noChangeShapeType="1"/>
          </p:cNvSpPr>
          <p:nvPr/>
        </p:nvSpPr>
        <p:spPr bwMode="auto">
          <a:xfrm>
            <a:off x="4482698" y="3491660"/>
            <a:ext cx="108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963" name="Line 123"/>
          <p:cNvSpPr>
            <a:spLocks noChangeAspect="1" noChangeShapeType="1"/>
          </p:cNvSpPr>
          <p:nvPr/>
        </p:nvSpPr>
        <p:spPr bwMode="auto">
          <a:xfrm flipH="1" flipV="1">
            <a:off x="944563" y="4776788"/>
            <a:ext cx="287337" cy="284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5964" name="Text Box 124"/>
          <p:cNvSpPr txBox="1">
            <a:spLocks noChangeAspect="1" noChangeArrowheads="1"/>
          </p:cNvSpPr>
          <p:nvPr/>
        </p:nvSpPr>
        <p:spPr bwMode="auto">
          <a:xfrm>
            <a:off x="941388" y="4562475"/>
            <a:ext cx="4762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35965" name="Text Box 125"/>
          <p:cNvSpPr txBox="1">
            <a:spLocks noChangeAspect="1" noChangeArrowheads="1"/>
          </p:cNvSpPr>
          <p:nvPr/>
        </p:nvSpPr>
        <p:spPr bwMode="auto">
          <a:xfrm>
            <a:off x="755650" y="4822825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35966" name="Text Box 126"/>
          <p:cNvSpPr txBox="1">
            <a:spLocks noChangeAspect="1" noChangeArrowheads="1"/>
          </p:cNvSpPr>
          <p:nvPr/>
        </p:nvSpPr>
        <p:spPr bwMode="auto">
          <a:xfrm>
            <a:off x="1235075" y="4772025"/>
            <a:ext cx="219868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35967" name="Text Box 127"/>
          <p:cNvSpPr txBox="1">
            <a:spLocks noChangeAspect="1" noChangeArrowheads="1"/>
          </p:cNvSpPr>
          <p:nvPr/>
        </p:nvSpPr>
        <p:spPr bwMode="auto">
          <a:xfrm>
            <a:off x="869950" y="5073650"/>
            <a:ext cx="4778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35968" name="Text Box 128"/>
          <p:cNvSpPr txBox="1">
            <a:spLocks noChangeAspect="1" noChangeArrowheads="1"/>
          </p:cNvSpPr>
          <p:nvPr/>
        </p:nvSpPr>
        <p:spPr bwMode="auto">
          <a:xfrm>
            <a:off x="869950" y="5453063"/>
            <a:ext cx="4778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35969" name="Text Box 129"/>
          <p:cNvSpPr txBox="1">
            <a:spLocks noChangeAspect="1" noChangeArrowheads="1"/>
          </p:cNvSpPr>
          <p:nvPr/>
        </p:nvSpPr>
        <p:spPr bwMode="auto">
          <a:xfrm>
            <a:off x="866775" y="5840413"/>
            <a:ext cx="4778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35970" name="Text Box 130"/>
          <p:cNvSpPr txBox="1">
            <a:spLocks noChangeAspect="1" noChangeArrowheads="1"/>
          </p:cNvSpPr>
          <p:nvPr/>
        </p:nvSpPr>
        <p:spPr bwMode="auto">
          <a:xfrm>
            <a:off x="863600" y="6232525"/>
            <a:ext cx="5730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35971" name="Group 131"/>
          <p:cNvGraphicFramePr>
            <a:graphicFrameLocks noGrp="1"/>
          </p:cNvGraphicFramePr>
          <p:nvPr/>
        </p:nvGraphicFramePr>
        <p:xfrm>
          <a:off x="1230313" y="5064125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7"/>
                <a:gridCol w="523875"/>
                <a:gridCol w="654050"/>
                <a:gridCol w="388938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998" name="Rectangle 158"/>
          <p:cNvSpPr>
            <a:spLocks noChangeArrowheads="1"/>
          </p:cNvSpPr>
          <p:nvPr/>
        </p:nvSpPr>
        <p:spPr bwMode="auto">
          <a:xfrm>
            <a:off x="3971925" y="5492750"/>
            <a:ext cx="7874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S = c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6003" name="AutoShape 163"/>
          <p:cNvSpPr>
            <a:spLocks noChangeArrowheads="1"/>
          </p:cNvSpPr>
          <p:nvPr/>
        </p:nvSpPr>
        <p:spPr bwMode="auto">
          <a:xfrm>
            <a:off x="1258888" y="5481638"/>
            <a:ext cx="2019300" cy="611187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5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35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3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3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5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35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3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35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35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35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3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35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35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35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3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35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500"/>
                                        <p:tgtEl>
                                          <p:spTgt spid="35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3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35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35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35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6" dur="500"/>
                                        <p:tgtEl>
                                          <p:spTgt spid="35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9" dur="500"/>
                                        <p:tgtEl>
                                          <p:spTgt spid="35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35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36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35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/>
      <p:bldP spid="35845" grpId="0"/>
      <p:bldP spid="35859" grpId="0" animBg="1"/>
      <p:bldP spid="35860" grpId="0"/>
      <p:bldP spid="35861" grpId="0"/>
      <p:bldP spid="35862" grpId="0"/>
      <p:bldP spid="35863" grpId="0"/>
      <p:bldP spid="35864" grpId="0"/>
      <p:bldP spid="35865" grpId="0"/>
      <p:bldP spid="35866" grpId="0"/>
      <p:bldP spid="35894" grpId="0" animBg="1"/>
      <p:bldP spid="35895" grpId="0"/>
      <p:bldP spid="35896" grpId="0" animBg="1"/>
      <p:bldP spid="35910" grpId="0" animBg="1"/>
      <p:bldP spid="35911" grpId="0"/>
      <p:bldP spid="35912" grpId="0"/>
      <p:bldP spid="35913" grpId="0"/>
      <p:bldP spid="35914" grpId="0"/>
      <p:bldP spid="35915" grpId="0"/>
      <p:bldP spid="35916" grpId="0"/>
      <p:bldP spid="35917" grpId="0"/>
      <p:bldP spid="35946" grpId="0"/>
      <p:bldP spid="35948" grpId="0" animBg="1"/>
      <p:bldP spid="35949" grpId="0" animBg="1"/>
      <p:bldP spid="35962" grpId="0" animBg="1"/>
      <p:bldP spid="35963" grpId="0" animBg="1"/>
      <p:bldP spid="35964" grpId="0"/>
      <p:bldP spid="35965" grpId="0"/>
      <p:bldP spid="35966" grpId="0"/>
      <p:bldP spid="35967" grpId="0"/>
      <p:bldP spid="35968" grpId="0"/>
      <p:bldP spid="35998" grpId="0"/>
      <p:bldP spid="3600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43" name="Rectangle 127"/>
          <p:cNvSpPr>
            <a:spLocks noChangeArrowheads="1"/>
          </p:cNvSpPr>
          <p:nvPr/>
        </p:nvSpPr>
        <p:spPr bwMode="auto">
          <a:xfrm>
            <a:off x="7667625" y="109538"/>
            <a:ext cx="12954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4</a:t>
            </a:r>
            <a:r>
              <a:rPr lang="ar-DZ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ـ التداخل</a:t>
            </a:r>
            <a:r>
              <a:rPr lang="fr-FR" b="1">
                <a:solidFill>
                  <a:srgbClr val="0066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34983" name="Line 167"/>
          <p:cNvSpPr>
            <a:spLocks noChangeAspect="1" noChangeShapeType="1"/>
          </p:cNvSpPr>
          <p:nvPr/>
        </p:nvSpPr>
        <p:spPr bwMode="auto">
          <a:xfrm flipH="1" flipV="1">
            <a:off x="825500" y="481013"/>
            <a:ext cx="287338" cy="284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4984" name="Text Box 168"/>
          <p:cNvSpPr txBox="1">
            <a:spLocks noChangeAspect="1" noChangeArrowheads="1"/>
          </p:cNvSpPr>
          <p:nvPr/>
        </p:nvSpPr>
        <p:spPr bwMode="auto">
          <a:xfrm>
            <a:off x="822325" y="266700"/>
            <a:ext cx="4762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34985" name="Text Box 169"/>
          <p:cNvSpPr txBox="1">
            <a:spLocks noChangeAspect="1" noChangeArrowheads="1"/>
          </p:cNvSpPr>
          <p:nvPr/>
        </p:nvSpPr>
        <p:spPr bwMode="auto">
          <a:xfrm>
            <a:off x="636588" y="527050"/>
            <a:ext cx="47783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34986" name="Text Box 170"/>
          <p:cNvSpPr txBox="1">
            <a:spLocks noChangeAspect="1" noChangeArrowheads="1"/>
          </p:cNvSpPr>
          <p:nvPr/>
        </p:nvSpPr>
        <p:spPr bwMode="auto">
          <a:xfrm>
            <a:off x="1116013" y="476250"/>
            <a:ext cx="219868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34987" name="Text Box 171"/>
          <p:cNvSpPr txBox="1">
            <a:spLocks noChangeAspect="1" noChangeArrowheads="1"/>
          </p:cNvSpPr>
          <p:nvPr/>
        </p:nvSpPr>
        <p:spPr bwMode="auto">
          <a:xfrm>
            <a:off x="750888" y="777875"/>
            <a:ext cx="47783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34988" name="Text Box 172"/>
          <p:cNvSpPr txBox="1">
            <a:spLocks noChangeAspect="1" noChangeArrowheads="1"/>
          </p:cNvSpPr>
          <p:nvPr/>
        </p:nvSpPr>
        <p:spPr bwMode="auto">
          <a:xfrm>
            <a:off x="750888" y="1157288"/>
            <a:ext cx="4778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34989" name="Text Box 173"/>
          <p:cNvSpPr txBox="1">
            <a:spLocks noChangeAspect="1" noChangeArrowheads="1"/>
          </p:cNvSpPr>
          <p:nvPr/>
        </p:nvSpPr>
        <p:spPr bwMode="auto">
          <a:xfrm>
            <a:off x="747713" y="1544638"/>
            <a:ext cx="47783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34990" name="Text Box 174"/>
          <p:cNvSpPr txBox="1">
            <a:spLocks noChangeAspect="1" noChangeArrowheads="1"/>
          </p:cNvSpPr>
          <p:nvPr/>
        </p:nvSpPr>
        <p:spPr bwMode="auto">
          <a:xfrm>
            <a:off x="744538" y="1936750"/>
            <a:ext cx="57308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34991" name="Group 175"/>
          <p:cNvGraphicFramePr>
            <a:graphicFrameLocks noGrp="1"/>
          </p:cNvGraphicFramePr>
          <p:nvPr/>
        </p:nvGraphicFramePr>
        <p:xfrm>
          <a:off x="1111250" y="768350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8"/>
                <a:gridCol w="523875"/>
                <a:gridCol w="654050"/>
                <a:gridCol w="388937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018" name="AutoShape 202"/>
          <p:cNvSpPr>
            <a:spLocks noChangeArrowheads="1"/>
          </p:cNvSpPr>
          <p:nvPr/>
        </p:nvSpPr>
        <p:spPr bwMode="auto">
          <a:xfrm>
            <a:off x="1187450" y="1181100"/>
            <a:ext cx="1943100" cy="61118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5020" name="AutoShape 204"/>
          <p:cNvSpPr>
            <a:spLocks noChangeArrowheads="1"/>
          </p:cNvSpPr>
          <p:nvPr/>
        </p:nvSpPr>
        <p:spPr bwMode="auto">
          <a:xfrm>
            <a:off x="1735138" y="835025"/>
            <a:ext cx="287337" cy="61118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5021" name="Rectangle 205"/>
          <p:cNvSpPr>
            <a:spLocks noChangeArrowheads="1"/>
          </p:cNvSpPr>
          <p:nvPr/>
        </p:nvSpPr>
        <p:spPr bwMode="auto">
          <a:xfrm>
            <a:off x="3924300" y="1268413"/>
            <a:ext cx="13906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S = c + abd</a:t>
            </a:r>
          </a:p>
        </p:txBody>
      </p:sp>
      <p:sp>
        <p:nvSpPr>
          <p:cNvPr id="35216" name="Line 400"/>
          <p:cNvSpPr>
            <a:spLocks noChangeShapeType="1"/>
          </p:cNvSpPr>
          <p:nvPr/>
        </p:nvSpPr>
        <p:spPr bwMode="auto">
          <a:xfrm>
            <a:off x="4918916" y="1335088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217" name="Line 401"/>
          <p:cNvSpPr>
            <a:spLocks noChangeShapeType="1"/>
          </p:cNvSpPr>
          <p:nvPr/>
        </p:nvSpPr>
        <p:spPr bwMode="auto">
          <a:xfrm>
            <a:off x="5094475" y="1341438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234" name="Line 418"/>
          <p:cNvSpPr>
            <a:spLocks noChangeAspect="1" noChangeShapeType="1"/>
          </p:cNvSpPr>
          <p:nvPr/>
        </p:nvSpPr>
        <p:spPr bwMode="auto">
          <a:xfrm flipH="1" flipV="1">
            <a:off x="873125" y="2544763"/>
            <a:ext cx="287338" cy="284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5235" name="Text Box 419"/>
          <p:cNvSpPr txBox="1">
            <a:spLocks noChangeAspect="1" noChangeArrowheads="1"/>
          </p:cNvSpPr>
          <p:nvPr/>
        </p:nvSpPr>
        <p:spPr bwMode="auto">
          <a:xfrm>
            <a:off x="869950" y="2330450"/>
            <a:ext cx="4762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35236" name="Text Box 420"/>
          <p:cNvSpPr txBox="1">
            <a:spLocks noChangeAspect="1" noChangeArrowheads="1"/>
          </p:cNvSpPr>
          <p:nvPr/>
        </p:nvSpPr>
        <p:spPr bwMode="auto">
          <a:xfrm>
            <a:off x="684213" y="2590800"/>
            <a:ext cx="47783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35237" name="Text Box 421"/>
          <p:cNvSpPr txBox="1">
            <a:spLocks noChangeAspect="1" noChangeArrowheads="1"/>
          </p:cNvSpPr>
          <p:nvPr/>
        </p:nvSpPr>
        <p:spPr bwMode="auto">
          <a:xfrm>
            <a:off x="1163638" y="2540000"/>
            <a:ext cx="219868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35238" name="Text Box 422"/>
          <p:cNvSpPr txBox="1">
            <a:spLocks noChangeAspect="1" noChangeArrowheads="1"/>
          </p:cNvSpPr>
          <p:nvPr/>
        </p:nvSpPr>
        <p:spPr bwMode="auto">
          <a:xfrm>
            <a:off x="798513" y="2841625"/>
            <a:ext cx="47783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35239" name="Text Box 423"/>
          <p:cNvSpPr txBox="1">
            <a:spLocks noChangeAspect="1" noChangeArrowheads="1"/>
          </p:cNvSpPr>
          <p:nvPr/>
        </p:nvSpPr>
        <p:spPr bwMode="auto">
          <a:xfrm>
            <a:off x="798513" y="3221038"/>
            <a:ext cx="4778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35240" name="Text Box 424"/>
          <p:cNvSpPr txBox="1">
            <a:spLocks noChangeAspect="1" noChangeArrowheads="1"/>
          </p:cNvSpPr>
          <p:nvPr/>
        </p:nvSpPr>
        <p:spPr bwMode="auto">
          <a:xfrm>
            <a:off x="795338" y="3608388"/>
            <a:ext cx="47783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35241" name="Text Box 425"/>
          <p:cNvSpPr txBox="1">
            <a:spLocks noChangeAspect="1" noChangeArrowheads="1"/>
          </p:cNvSpPr>
          <p:nvPr/>
        </p:nvSpPr>
        <p:spPr bwMode="auto">
          <a:xfrm>
            <a:off x="792163" y="4000500"/>
            <a:ext cx="57308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35242" name="Group 426"/>
          <p:cNvGraphicFramePr>
            <a:graphicFrameLocks noGrp="1"/>
          </p:cNvGraphicFramePr>
          <p:nvPr/>
        </p:nvGraphicFramePr>
        <p:xfrm>
          <a:off x="1158875" y="2832100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8"/>
                <a:gridCol w="523875"/>
                <a:gridCol w="654050"/>
                <a:gridCol w="388937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269" name="AutoShape 453"/>
          <p:cNvSpPr>
            <a:spLocks noChangeArrowheads="1"/>
          </p:cNvSpPr>
          <p:nvPr/>
        </p:nvSpPr>
        <p:spPr bwMode="auto">
          <a:xfrm>
            <a:off x="1235075" y="3619500"/>
            <a:ext cx="1943100" cy="61118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5270" name="AutoShape 454"/>
          <p:cNvSpPr>
            <a:spLocks noChangeArrowheads="1"/>
          </p:cNvSpPr>
          <p:nvPr/>
        </p:nvSpPr>
        <p:spPr bwMode="auto">
          <a:xfrm>
            <a:off x="2357422" y="3236913"/>
            <a:ext cx="815991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66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5271" name="Rectangle 455"/>
          <p:cNvSpPr>
            <a:spLocks noChangeArrowheads="1"/>
          </p:cNvSpPr>
          <p:nvPr/>
        </p:nvSpPr>
        <p:spPr bwMode="auto">
          <a:xfrm>
            <a:off x="3924300" y="3278188"/>
            <a:ext cx="1327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S = d + bc</a:t>
            </a:r>
            <a:r>
              <a:rPr lang="fr-FR">
                <a:solidFill>
                  <a:schemeClr val="tx1"/>
                </a:solidFill>
              </a:rPr>
              <a:t> 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5290" name="Rectangle 474"/>
          <p:cNvSpPr>
            <a:spLocks noChangeArrowheads="1"/>
          </p:cNvSpPr>
          <p:nvPr/>
        </p:nvSpPr>
        <p:spPr bwMode="auto">
          <a:xfrm>
            <a:off x="3924300" y="5661025"/>
            <a:ext cx="11112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</a:rPr>
              <a:t>S = c + a</a:t>
            </a:r>
          </a:p>
        </p:txBody>
      </p:sp>
      <p:sp>
        <p:nvSpPr>
          <p:cNvPr id="35295" name="Line 479"/>
          <p:cNvSpPr>
            <a:spLocks noChangeAspect="1" noChangeShapeType="1"/>
          </p:cNvSpPr>
          <p:nvPr/>
        </p:nvSpPr>
        <p:spPr bwMode="auto">
          <a:xfrm flipH="1" flipV="1">
            <a:off x="873125" y="4867275"/>
            <a:ext cx="287338" cy="2841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5296" name="Text Box 480"/>
          <p:cNvSpPr txBox="1">
            <a:spLocks noChangeAspect="1" noChangeArrowheads="1"/>
          </p:cNvSpPr>
          <p:nvPr/>
        </p:nvSpPr>
        <p:spPr bwMode="auto">
          <a:xfrm>
            <a:off x="869950" y="4652963"/>
            <a:ext cx="47625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35297" name="Text Box 481"/>
          <p:cNvSpPr txBox="1">
            <a:spLocks noChangeAspect="1" noChangeArrowheads="1"/>
          </p:cNvSpPr>
          <p:nvPr/>
        </p:nvSpPr>
        <p:spPr bwMode="auto">
          <a:xfrm>
            <a:off x="684213" y="4913313"/>
            <a:ext cx="47783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35298" name="Text Box 482"/>
          <p:cNvSpPr txBox="1">
            <a:spLocks noChangeAspect="1" noChangeArrowheads="1"/>
          </p:cNvSpPr>
          <p:nvPr/>
        </p:nvSpPr>
        <p:spPr bwMode="auto">
          <a:xfrm>
            <a:off x="1163638" y="4862513"/>
            <a:ext cx="219868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00      01      11      10</a:t>
            </a:r>
          </a:p>
        </p:txBody>
      </p:sp>
      <p:sp>
        <p:nvSpPr>
          <p:cNvPr id="35299" name="Text Box 483"/>
          <p:cNvSpPr txBox="1">
            <a:spLocks noChangeAspect="1" noChangeArrowheads="1"/>
          </p:cNvSpPr>
          <p:nvPr/>
        </p:nvSpPr>
        <p:spPr bwMode="auto">
          <a:xfrm>
            <a:off x="798513" y="5164138"/>
            <a:ext cx="47783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00</a:t>
            </a:r>
          </a:p>
        </p:txBody>
      </p:sp>
      <p:sp>
        <p:nvSpPr>
          <p:cNvPr id="35300" name="Text Box 484"/>
          <p:cNvSpPr txBox="1">
            <a:spLocks noChangeAspect="1" noChangeArrowheads="1"/>
          </p:cNvSpPr>
          <p:nvPr/>
        </p:nvSpPr>
        <p:spPr bwMode="auto">
          <a:xfrm>
            <a:off x="798513" y="5543550"/>
            <a:ext cx="4778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01</a:t>
            </a:r>
          </a:p>
        </p:txBody>
      </p:sp>
      <p:sp>
        <p:nvSpPr>
          <p:cNvPr id="35301" name="Text Box 485"/>
          <p:cNvSpPr txBox="1">
            <a:spLocks noChangeAspect="1" noChangeArrowheads="1"/>
          </p:cNvSpPr>
          <p:nvPr/>
        </p:nvSpPr>
        <p:spPr bwMode="auto">
          <a:xfrm>
            <a:off x="795338" y="5930900"/>
            <a:ext cx="47783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11</a:t>
            </a:r>
          </a:p>
        </p:txBody>
      </p:sp>
      <p:sp>
        <p:nvSpPr>
          <p:cNvPr id="35302" name="Text Box 486"/>
          <p:cNvSpPr txBox="1">
            <a:spLocks noChangeAspect="1" noChangeArrowheads="1"/>
          </p:cNvSpPr>
          <p:nvPr/>
        </p:nvSpPr>
        <p:spPr bwMode="auto">
          <a:xfrm>
            <a:off x="792163" y="6294438"/>
            <a:ext cx="573087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/>
              <a:t>10</a:t>
            </a:r>
          </a:p>
        </p:txBody>
      </p:sp>
      <p:graphicFrame>
        <p:nvGraphicFramePr>
          <p:cNvPr id="35303" name="Group 487"/>
          <p:cNvGraphicFramePr>
            <a:graphicFrameLocks noGrp="1"/>
          </p:cNvGraphicFramePr>
          <p:nvPr/>
        </p:nvGraphicFramePr>
        <p:xfrm>
          <a:off x="1158875" y="5154613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8"/>
                <a:gridCol w="523875"/>
                <a:gridCol w="654050"/>
                <a:gridCol w="388937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330" name="AutoShape 514"/>
          <p:cNvSpPr>
            <a:spLocks noChangeArrowheads="1"/>
          </p:cNvSpPr>
          <p:nvPr/>
        </p:nvSpPr>
        <p:spPr bwMode="auto">
          <a:xfrm>
            <a:off x="1235075" y="5567363"/>
            <a:ext cx="1943100" cy="611187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5331" name="AutoShape 515"/>
          <p:cNvSpPr>
            <a:spLocks noChangeArrowheads="1"/>
          </p:cNvSpPr>
          <p:nvPr/>
        </p:nvSpPr>
        <p:spPr bwMode="auto">
          <a:xfrm>
            <a:off x="1782763" y="5221288"/>
            <a:ext cx="930275" cy="133667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4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4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4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4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4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4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4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4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4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34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35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35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35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35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5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3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3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3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3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3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3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35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35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35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35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35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35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35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3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3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3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500"/>
                                        <p:tgtEl>
                                          <p:spTgt spid="3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3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3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0" dur="500"/>
                                        <p:tgtEl>
                                          <p:spTgt spid="3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5" dur="500"/>
                                        <p:tgtEl>
                                          <p:spTgt spid="35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0" dur="500"/>
                                        <p:tgtEl>
                                          <p:spTgt spid="35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5" dur="500"/>
                                        <p:tgtEl>
                                          <p:spTgt spid="352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ant-doiseau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43" grpId="0"/>
      <p:bldP spid="34983" grpId="0" animBg="1"/>
      <p:bldP spid="34984" grpId="0"/>
      <p:bldP spid="34985" grpId="0"/>
      <p:bldP spid="34986" grpId="0"/>
      <p:bldP spid="34987" grpId="0"/>
      <p:bldP spid="34988" grpId="0"/>
      <p:bldP spid="34989" grpId="0"/>
      <p:bldP spid="34990" grpId="0"/>
      <p:bldP spid="35018" grpId="0" animBg="1"/>
      <p:bldP spid="35020" grpId="0" animBg="1"/>
      <p:bldP spid="35021" grpId="0"/>
      <p:bldP spid="35216" grpId="0" animBg="1"/>
      <p:bldP spid="35217" grpId="0" animBg="1"/>
      <p:bldP spid="35234" grpId="0" animBg="1"/>
      <p:bldP spid="35235" grpId="0"/>
      <p:bldP spid="35236" grpId="0"/>
      <p:bldP spid="35237" grpId="0"/>
      <p:bldP spid="35238" grpId="0"/>
      <p:bldP spid="35239" grpId="0"/>
      <p:bldP spid="35240" grpId="0"/>
      <p:bldP spid="35241" grpId="0"/>
      <p:bldP spid="35269" grpId="0" animBg="1"/>
      <p:bldP spid="35270" grpId="0" animBg="1"/>
      <p:bldP spid="35271" grpId="0"/>
      <p:bldP spid="35290" grpId="0"/>
      <p:bldP spid="35295" grpId="0" animBg="1"/>
      <p:bldP spid="35296" grpId="0"/>
      <p:bldP spid="35297" grpId="0"/>
      <p:bldP spid="35298" grpId="0"/>
      <p:bldP spid="35299" grpId="0"/>
      <p:bldP spid="35300" grpId="0"/>
      <p:bldP spid="35301" grpId="0"/>
      <p:bldP spid="35302" grpId="0"/>
      <p:bldP spid="35330" grpId="0" animBg="1"/>
      <p:bldP spid="3533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69" name="Rectangle 77"/>
          <p:cNvSpPr>
            <a:spLocks noChangeArrowheads="1"/>
          </p:cNvSpPr>
          <p:nvPr/>
        </p:nvSpPr>
        <p:spPr bwMode="auto">
          <a:xfrm>
            <a:off x="6905625" y="71438"/>
            <a:ext cx="20875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11 ـ المخطط المنطقي :</a:t>
            </a:r>
          </a:p>
        </p:txBody>
      </p:sp>
      <p:sp>
        <p:nvSpPr>
          <p:cNvPr id="33871" name="Rectangle 79"/>
          <p:cNvSpPr>
            <a:spLocks noChangeArrowheads="1"/>
          </p:cNvSpPr>
          <p:nvPr/>
        </p:nvSpPr>
        <p:spPr bwMode="auto">
          <a:xfrm>
            <a:off x="6097618" y="476250"/>
            <a:ext cx="27606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1ـ تمثيل المعادلة بمخطط منطقي:</a:t>
            </a:r>
          </a:p>
        </p:txBody>
      </p:sp>
      <p:sp>
        <p:nvSpPr>
          <p:cNvPr id="33872" name="Line 80"/>
          <p:cNvSpPr>
            <a:spLocks noChangeShapeType="1"/>
          </p:cNvSpPr>
          <p:nvPr/>
        </p:nvSpPr>
        <p:spPr bwMode="auto">
          <a:xfrm>
            <a:off x="982631" y="532560"/>
            <a:ext cx="1111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875" name="Rectangle 83"/>
          <p:cNvSpPr>
            <a:spLocks noChangeArrowheads="1"/>
          </p:cNvSpPr>
          <p:nvPr/>
        </p:nvSpPr>
        <p:spPr bwMode="auto">
          <a:xfrm>
            <a:off x="71406" y="476250"/>
            <a:ext cx="1708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     S = ab + ab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3876" name="Line 84"/>
          <p:cNvSpPr>
            <a:spLocks noChangeShapeType="1"/>
          </p:cNvSpPr>
          <p:nvPr/>
        </p:nvSpPr>
        <p:spPr bwMode="auto">
          <a:xfrm>
            <a:off x="1414431" y="574488"/>
            <a:ext cx="1111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" name="Group 86"/>
          <p:cNvGrpSpPr>
            <a:grpSpLocks noChangeAspect="1"/>
          </p:cNvGrpSpPr>
          <p:nvPr/>
        </p:nvGrpSpPr>
        <p:grpSpPr bwMode="auto">
          <a:xfrm>
            <a:off x="741363" y="1159618"/>
            <a:ext cx="293687" cy="1799461"/>
            <a:chOff x="1047" y="2362"/>
            <a:chExt cx="366" cy="2250"/>
          </a:xfrm>
        </p:grpSpPr>
        <p:sp>
          <p:nvSpPr>
            <p:cNvPr id="73815" name="Line 87"/>
            <p:cNvSpPr>
              <a:spLocks noChangeAspect="1" noChangeShapeType="1"/>
            </p:cNvSpPr>
            <p:nvPr/>
          </p:nvSpPr>
          <p:spPr bwMode="auto">
            <a:xfrm>
              <a:off x="1047" y="2362"/>
              <a:ext cx="0" cy="224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816" name="Line 88"/>
            <p:cNvSpPr>
              <a:spLocks noChangeAspect="1" noChangeShapeType="1"/>
            </p:cNvSpPr>
            <p:nvPr/>
          </p:nvSpPr>
          <p:spPr bwMode="auto">
            <a:xfrm>
              <a:off x="1047" y="2547"/>
              <a:ext cx="24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817" name="Line 89"/>
            <p:cNvSpPr>
              <a:spLocks noChangeAspect="1" noChangeShapeType="1"/>
            </p:cNvSpPr>
            <p:nvPr/>
          </p:nvSpPr>
          <p:spPr bwMode="auto">
            <a:xfrm>
              <a:off x="1281" y="3127"/>
              <a:ext cx="0" cy="148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818" name="AutoShape 90"/>
            <p:cNvSpPr>
              <a:spLocks noChangeAspect="1" noChangeArrowheads="1"/>
            </p:cNvSpPr>
            <p:nvPr/>
          </p:nvSpPr>
          <p:spPr bwMode="auto">
            <a:xfrm rot="10800000">
              <a:off x="1152" y="2773"/>
              <a:ext cx="261" cy="226"/>
            </a:xfrm>
            <a:prstGeom prst="triangle">
              <a:avLst>
                <a:gd name="adj" fmla="val 50000"/>
              </a:avLst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819" name="Line 91"/>
            <p:cNvSpPr>
              <a:spLocks noChangeAspect="1" noChangeShapeType="1"/>
            </p:cNvSpPr>
            <p:nvPr/>
          </p:nvSpPr>
          <p:spPr bwMode="auto">
            <a:xfrm>
              <a:off x="1287" y="2547"/>
              <a:ext cx="0" cy="22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820" name="Oval 92"/>
            <p:cNvSpPr>
              <a:spLocks noChangeAspect="1" noChangeArrowheads="1"/>
            </p:cNvSpPr>
            <p:nvPr/>
          </p:nvSpPr>
          <p:spPr bwMode="auto">
            <a:xfrm>
              <a:off x="1225" y="3003"/>
              <a:ext cx="113" cy="113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 93"/>
          <p:cNvGrpSpPr>
            <a:grpSpLocks noChangeAspect="1"/>
          </p:cNvGrpSpPr>
          <p:nvPr/>
        </p:nvGrpSpPr>
        <p:grpSpPr bwMode="auto">
          <a:xfrm>
            <a:off x="1120775" y="1159582"/>
            <a:ext cx="292100" cy="1804261"/>
            <a:chOff x="1047" y="2356"/>
            <a:chExt cx="366" cy="2256"/>
          </a:xfrm>
        </p:grpSpPr>
        <p:sp>
          <p:nvSpPr>
            <p:cNvPr id="73809" name="Line 94"/>
            <p:cNvSpPr>
              <a:spLocks noChangeAspect="1" noChangeShapeType="1"/>
            </p:cNvSpPr>
            <p:nvPr/>
          </p:nvSpPr>
          <p:spPr bwMode="auto">
            <a:xfrm>
              <a:off x="1047" y="2356"/>
              <a:ext cx="0" cy="224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810" name="Line 95"/>
            <p:cNvSpPr>
              <a:spLocks noChangeAspect="1" noChangeShapeType="1"/>
            </p:cNvSpPr>
            <p:nvPr/>
          </p:nvSpPr>
          <p:spPr bwMode="auto">
            <a:xfrm>
              <a:off x="1047" y="2547"/>
              <a:ext cx="24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811" name="Line 96"/>
            <p:cNvSpPr>
              <a:spLocks noChangeAspect="1" noChangeShapeType="1"/>
            </p:cNvSpPr>
            <p:nvPr/>
          </p:nvSpPr>
          <p:spPr bwMode="auto">
            <a:xfrm>
              <a:off x="1281" y="3127"/>
              <a:ext cx="0" cy="148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812" name="AutoShape 97"/>
            <p:cNvSpPr>
              <a:spLocks noChangeAspect="1" noChangeArrowheads="1"/>
            </p:cNvSpPr>
            <p:nvPr/>
          </p:nvSpPr>
          <p:spPr bwMode="auto">
            <a:xfrm rot="10800000">
              <a:off x="1152" y="2773"/>
              <a:ext cx="261" cy="226"/>
            </a:xfrm>
            <a:prstGeom prst="triangle">
              <a:avLst>
                <a:gd name="adj" fmla="val 50000"/>
              </a:avLst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813" name="Line 98"/>
            <p:cNvSpPr>
              <a:spLocks noChangeAspect="1" noChangeShapeType="1"/>
            </p:cNvSpPr>
            <p:nvPr/>
          </p:nvSpPr>
          <p:spPr bwMode="auto">
            <a:xfrm>
              <a:off x="1287" y="2547"/>
              <a:ext cx="0" cy="22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814" name="Oval 99"/>
            <p:cNvSpPr>
              <a:spLocks noChangeAspect="1" noChangeArrowheads="1"/>
            </p:cNvSpPr>
            <p:nvPr/>
          </p:nvSpPr>
          <p:spPr bwMode="auto">
            <a:xfrm>
              <a:off x="1225" y="3003"/>
              <a:ext cx="113" cy="113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3892" name="Line 100"/>
          <p:cNvSpPr>
            <a:spLocks noChangeShapeType="1"/>
          </p:cNvSpPr>
          <p:nvPr/>
        </p:nvSpPr>
        <p:spPr bwMode="auto">
          <a:xfrm>
            <a:off x="1123016" y="1867795"/>
            <a:ext cx="684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893" name="Line 101"/>
          <p:cNvSpPr>
            <a:spLocks noChangeShapeType="1"/>
          </p:cNvSpPr>
          <p:nvPr/>
        </p:nvSpPr>
        <p:spPr bwMode="auto">
          <a:xfrm>
            <a:off x="930621" y="2056621"/>
            <a:ext cx="900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894" name="AutoShape 102"/>
          <p:cNvSpPr>
            <a:spLocks noChangeAspect="1" noChangeArrowheads="1"/>
          </p:cNvSpPr>
          <p:nvPr/>
        </p:nvSpPr>
        <p:spPr bwMode="auto">
          <a:xfrm>
            <a:off x="1647825" y="1822508"/>
            <a:ext cx="222250" cy="266700"/>
          </a:xfrm>
          <a:prstGeom prst="flowChartDelay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33895" name="Line 103"/>
          <p:cNvSpPr>
            <a:spLocks noChangeShapeType="1"/>
          </p:cNvSpPr>
          <p:nvPr/>
        </p:nvSpPr>
        <p:spPr bwMode="auto">
          <a:xfrm>
            <a:off x="1309756" y="2315636"/>
            <a:ext cx="468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896" name="Line 104"/>
          <p:cNvSpPr>
            <a:spLocks noChangeShapeType="1"/>
          </p:cNvSpPr>
          <p:nvPr/>
        </p:nvSpPr>
        <p:spPr bwMode="auto">
          <a:xfrm>
            <a:off x="741082" y="2508222"/>
            <a:ext cx="972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897" name="AutoShape 105"/>
          <p:cNvSpPr>
            <a:spLocks noChangeAspect="1" noChangeArrowheads="1"/>
          </p:cNvSpPr>
          <p:nvPr/>
        </p:nvSpPr>
        <p:spPr bwMode="auto">
          <a:xfrm>
            <a:off x="1651000" y="2275949"/>
            <a:ext cx="222250" cy="266700"/>
          </a:xfrm>
          <a:prstGeom prst="flowChartDelay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4" name="Group 123"/>
          <p:cNvGrpSpPr>
            <a:grpSpLocks/>
          </p:cNvGrpSpPr>
          <p:nvPr/>
        </p:nvGrpSpPr>
        <p:grpSpPr bwMode="auto">
          <a:xfrm>
            <a:off x="1871665" y="1945751"/>
            <a:ext cx="369888" cy="485776"/>
            <a:chOff x="1179" y="1524"/>
            <a:chExt cx="233" cy="306"/>
          </a:xfrm>
        </p:grpSpPr>
        <p:grpSp>
          <p:nvGrpSpPr>
            <p:cNvPr id="5" name="Group 117"/>
            <p:cNvGrpSpPr>
              <a:grpSpLocks/>
            </p:cNvGrpSpPr>
            <p:nvPr/>
          </p:nvGrpSpPr>
          <p:grpSpPr bwMode="auto">
            <a:xfrm>
              <a:off x="1179" y="1531"/>
              <a:ext cx="136" cy="297"/>
              <a:chOff x="1442" y="1525"/>
              <a:chExt cx="250" cy="274"/>
            </a:xfrm>
          </p:grpSpPr>
          <p:sp>
            <p:nvSpPr>
              <p:cNvPr id="73807" name="Line 106"/>
              <p:cNvSpPr>
                <a:spLocks noChangeAspect="1" noChangeShapeType="1"/>
              </p:cNvSpPr>
              <p:nvPr/>
            </p:nvSpPr>
            <p:spPr bwMode="auto">
              <a:xfrm>
                <a:off x="1450" y="1525"/>
                <a:ext cx="242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3808" name="Line 107"/>
              <p:cNvSpPr>
                <a:spLocks noChangeAspect="1" noChangeShapeType="1"/>
              </p:cNvSpPr>
              <p:nvPr/>
            </p:nvSpPr>
            <p:spPr bwMode="auto">
              <a:xfrm>
                <a:off x="1442" y="1799"/>
                <a:ext cx="242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" name="Group 122"/>
            <p:cNvGrpSpPr>
              <a:grpSpLocks/>
            </p:cNvGrpSpPr>
            <p:nvPr/>
          </p:nvGrpSpPr>
          <p:grpSpPr bwMode="auto">
            <a:xfrm>
              <a:off x="1307" y="1524"/>
              <a:ext cx="105" cy="306"/>
              <a:chOff x="1307" y="1524"/>
              <a:chExt cx="105" cy="306"/>
            </a:xfrm>
          </p:grpSpPr>
          <p:sp>
            <p:nvSpPr>
              <p:cNvPr id="73803" name="Line 108"/>
              <p:cNvSpPr>
                <a:spLocks noChangeShapeType="1"/>
              </p:cNvSpPr>
              <p:nvPr/>
            </p:nvSpPr>
            <p:spPr bwMode="auto">
              <a:xfrm>
                <a:off x="1312" y="1524"/>
                <a:ext cx="0" cy="79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3804" name="Line 109"/>
              <p:cNvSpPr>
                <a:spLocks noChangeShapeType="1"/>
              </p:cNvSpPr>
              <p:nvPr/>
            </p:nvSpPr>
            <p:spPr bwMode="auto">
              <a:xfrm flipV="1">
                <a:off x="1311" y="1751"/>
                <a:ext cx="0" cy="79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3805" name="Line 110"/>
              <p:cNvSpPr>
                <a:spLocks noChangeAspect="1" noChangeShapeType="1"/>
              </p:cNvSpPr>
              <p:nvPr/>
            </p:nvSpPr>
            <p:spPr bwMode="auto">
              <a:xfrm>
                <a:off x="1307" y="1754"/>
                <a:ext cx="105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3806" name="Line 111"/>
              <p:cNvSpPr>
                <a:spLocks noChangeAspect="1" noChangeShapeType="1"/>
              </p:cNvSpPr>
              <p:nvPr/>
            </p:nvSpPr>
            <p:spPr bwMode="auto">
              <a:xfrm>
                <a:off x="1307" y="1602"/>
                <a:ext cx="105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3906" name="Text Box 114"/>
          <p:cNvSpPr txBox="1">
            <a:spLocks noChangeAspect="1" noChangeArrowheads="1"/>
          </p:cNvSpPr>
          <p:nvPr/>
        </p:nvSpPr>
        <p:spPr bwMode="auto">
          <a:xfrm>
            <a:off x="1000100" y="878620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3907" name="Text Box 115"/>
          <p:cNvSpPr txBox="1">
            <a:spLocks noChangeAspect="1" noChangeArrowheads="1"/>
          </p:cNvSpPr>
          <p:nvPr/>
        </p:nvSpPr>
        <p:spPr bwMode="auto">
          <a:xfrm>
            <a:off x="642910" y="877872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3904" name="AutoShape 112"/>
          <p:cNvSpPr>
            <a:spLocks noChangeArrowheads="1"/>
          </p:cNvSpPr>
          <p:nvPr/>
        </p:nvSpPr>
        <p:spPr bwMode="auto">
          <a:xfrm rot="10800000">
            <a:off x="2214547" y="2028299"/>
            <a:ext cx="230188" cy="341312"/>
          </a:xfrm>
          <a:prstGeom prst="moon">
            <a:avLst>
              <a:gd name="adj" fmla="val 87500"/>
            </a:avLst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33905" name="Line 113"/>
          <p:cNvSpPr>
            <a:spLocks noChangeShapeType="1"/>
          </p:cNvSpPr>
          <p:nvPr/>
        </p:nvSpPr>
        <p:spPr bwMode="auto">
          <a:xfrm>
            <a:off x="2453001" y="2193399"/>
            <a:ext cx="161925" cy="0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08" name="Text Box 116"/>
          <p:cNvSpPr txBox="1">
            <a:spLocks noChangeAspect="1" noChangeArrowheads="1"/>
          </p:cNvSpPr>
          <p:nvPr/>
        </p:nvSpPr>
        <p:spPr bwMode="auto">
          <a:xfrm>
            <a:off x="2582430" y="2020361"/>
            <a:ext cx="2873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rgbClr val="FF0000"/>
                </a:solidFill>
              </a:rPr>
              <a:t>S</a:t>
            </a:r>
            <a:endParaRPr lang="fr-FR" sz="1600" b="1" dirty="0"/>
          </a:p>
        </p:txBody>
      </p:sp>
      <p:sp>
        <p:nvSpPr>
          <p:cNvPr id="33917" name="Rectangle 125"/>
          <p:cNvSpPr>
            <a:spLocks noChangeArrowheads="1"/>
          </p:cNvSpPr>
          <p:nvPr/>
        </p:nvSpPr>
        <p:spPr bwMode="auto">
          <a:xfrm>
            <a:off x="6300788" y="2852738"/>
            <a:ext cx="260191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2 ـ باستعمال البوابة " لا أو " :</a:t>
            </a:r>
          </a:p>
        </p:txBody>
      </p:sp>
      <p:sp>
        <p:nvSpPr>
          <p:cNvPr id="33922" name="Rectangle 130"/>
          <p:cNvSpPr>
            <a:spLocks noChangeArrowheads="1"/>
          </p:cNvSpPr>
          <p:nvPr/>
        </p:nvSpPr>
        <p:spPr bwMode="auto">
          <a:xfrm>
            <a:off x="-107950" y="3716338"/>
            <a:ext cx="23368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      S = (a + b)(a + b)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33923" name="Line 131"/>
          <p:cNvSpPr>
            <a:spLocks noChangeShapeType="1"/>
          </p:cNvSpPr>
          <p:nvPr/>
        </p:nvSpPr>
        <p:spPr bwMode="auto">
          <a:xfrm>
            <a:off x="860425" y="3792820"/>
            <a:ext cx="1111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24" name="Line 132"/>
          <p:cNvSpPr>
            <a:spLocks noChangeShapeType="1"/>
          </p:cNvSpPr>
          <p:nvPr/>
        </p:nvSpPr>
        <p:spPr bwMode="auto">
          <a:xfrm>
            <a:off x="1925638" y="3778533"/>
            <a:ext cx="1111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26" name="Rectangle 134"/>
          <p:cNvSpPr>
            <a:spLocks noChangeArrowheads="1"/>
          </p:cNvSpPr>
          <p:nvPr/>
        </p:nvSpPr>
        <p:spPr bwMode="auto">
          <a:xfrm>
            <a:off x="252413" y="4221163"/>
            <a:ext cx="20193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cs typeface="Times New Roman" pitchFamily="18" charset="0"/>
              </a:rPr>
              <a:t>S</a:t>
            </a:r>
            <a:r>
              <a:rPr lang="en-US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=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 (a + b)(a + b)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3927" name="Line 135"/>
          <p:cNvSpPr>
            <a:spLocks noChangeShapeType="1"/>
          </p:cNvSpPr>
          <p:nvPr/>
        </p:nvSpPr>
        <p:spPr bwMode="auto">
          <a:xfrm>
            <a:off x="814388" y="4221163"/>
            <a:ext cx="12239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28" name="Line 136"/>
          <p:cNvSpPr>
            <a:spLocks noChangeShapeType="1"/>
          </p:cNvSpPr>
          <p:nvPr/>
        </p:nvSpPr>
        <p:spPr bwMode="auto">
          <a:xfrm>
            <a:off x="814388" y="4178300"/>
            <a:ext cx="12239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29" name="Line 137"/>
          <p:cNvSpPr>
            <a:spLocks noChangeShapeType="1"/>
          </p:cNvSpPr>
          <p:nvPr/>
        </p:nvSpPr>
        <p:spPr bwMode="auto">
          <a:xfrm>
            <a:off x="842963" y="4303486"/>
            <a:ext cx="1111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30" name="Line 138"/>
          <p:cNvSpPr>
            <a:spLocks noChangeShapeType="1"/>
          </p:cNvSpPr>
          <p:nvPr/>
        </p:nvSpPr>
        <p:spPr bwMode="auto">
          <a:xfrm>
            <a:off x="1879600" y="4278313"/>
            <a:ext cx="1111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32" name="Rectangle 140"/>
          <p:cNvSpPr>
            <a:spLocks noChangeArrowheads="1"/>
          </p:cNvSpPr>
          <p:nvPr/>
        </p:nvSpPr>
        <p:spPr bwMode="auto">
          <a:xfrm>
            <a:off x="204788" y="4797425"/>
            <a:ext cx="22796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  <a:cs typeface="Times New Roman" pitchFamily="18" charset="0"/>
              </a:rPr>
              <a:t>S</a:t>
            </a:r>
            <a:r>
              <a:rPr lang="en-US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=</a:t>
            </a: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 (a + b) + (a + b)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3933" name="Line 141"/>
          <p:cNvSpPr>
            <a:spLocks noChangeShapeType="1"/>
          </p:cNvSpPr>
          <p:nvPr/>
        </p:nvSpPr>
        <p:spPr bwMode="auto">
          <a:xfrm>
            <a:off x="809625" y="4783138"/>
            <a:ext cx="50323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34" name="Line 142"/>
          <p:cNvSpPr>
            <a:spLocks noChangeShapeType="1"/>
          </p:cNvSpPr>
          <p:nvPr/>
        </p:nvSpPr>
        <p:spPr bwMode="auto">
          <a:xfrm>
            <a:off x="805542" y="4887233"/>
            <a:ext cx="1111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35" name="Line 143"/>
          <p:cNvSpPr>
            <a:spLocks noChangeShapeType="1"/>
          </p:cNvSpPr>
          <p:nvPr/>
        </p:nvSpPr>
        <p:spPr bwMode="auto">
          <a:xfrm>
            <a:off x="2095500" y="4840288"/>
            <a:ext cx="1111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36" name="Line 144"/>
          <p:cNvSpPr>
            <a:spLocks noChangeShapeType="1"/>
          </p:cNvSpPr>
          <p:nvPr/>
        </p:nvSpPr>
        <p:spPr bwMode="auto">
          <a:xfrm>
            <a:off x="1716088" y="4781550"/>
            <a:ext cx="5762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37" name="Line 145"/>
          <p:cNvSpPr>
            <a:spLocks noChangeShapeType="1"/>
          </p:cNvSpPr>
          <p:nvPr/>
        </p:nvSpPr>
        <p:spPr bwMode="auto">
          <a:xfrm>
            <a:off x="809625" y="4723761"/>
            <a:ext cx="147478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38" name="Rectangle 146"/>
          <p:cNvSpPr>
            <a:spLocks noChangeArrowheads="1"/>
          </p:cNvSpPr>
          <p:nvPr/>
        </p:nvSpPr>
        <p:spPr bwMode="auto">
          <a:xfrm>
            <a:off x="233363" y="5229225"/>
            <a:ext cx="25400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600" b="1">
                <a:solidFill>
                  <a:srgbClr val="0000FF"/>
                </a:solidFill>
                <a:cs typeface="Arabic Transparent" pitchFamily="2" charset="-78"/>
              </a:rPr>
              <a:t>قوانين دي مورقين </a:t>
            </a:r>
            <a:r>
              <a:rPr lang="fr-FR" sz="1600" b="1">
                <a:solidFill>
                  <a:srgbClr val="0000FF"/>
                </a:solidFill>
                <a:cs typeface="Arabic Transparent" pitchFamily="2" charset="-78"/>
              </a:rPr>
              <a:t>De Morgan</a:t>
            </a:r>
          </a:p>
        </p:txBody>
      </p:sp>
      <p:grpSp>
        <p:nvGrpSpPr>
          <p:cNvPr id="7" name="Group 148"/>
          <p:cNvGrpSpPr>
            <a:grpSpLocks noChangeAspect="1"/>
          </p:cNvGrpSpPr>
          <p:nvPr/>
        </p:nvGrpSpPr>
        <p:grpSpPr bwMode="auto">
          <a:xfrm>
            <a:off x="3517227" y="3882112"/>
            <a:ext cx="282575" cy="1733551"/>
            <a:chOff x="1047" y="2295"/>
            <a:chExt cx="366" cy="2245"/>
          </a:xfrm>
        </p:grpSpPr>
        <p:sp>
          <p:nvSpPr>
            <p:cNvPr id="73795" name="Line 149"/>
            <p:cNvSpPr>
              <a:spLocks noChangeAspect="1" noChangeShapeType="1"/>
            </p:cNvSpPr>
            <p:nvPr/>
          </p:nvSpPr>
          <p:spPr bwMode="auto">
            <a:xfrm>
              <a:off x="1047" y="2295"/>
              <a:ext cx="0" cy="224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96" name="Line 150"/>
            <p:cNvSpPr>
              <a:spLocks noChangeAspect="1" noChangeShapeType="1"/>
            </p:cNvSpPr>
            <p:nvPr/>
          </p:nvSpPr>
          <p:spPr bwMode="auto">
            <a:xfrm>
              <a:off x="1047" y="2559"/>
              <a:ext cx="24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97" name="Line 151"/>
            <p:cNvSpPr>
              <a:spLocks noChangeAspect="1" noChangeShapeType="1"/>
            </p:cNvSpPr>
            <p:nvPr/>
          </p:nvSpPr>
          <p:spPr bwMode="auto">
            <a:xfrm>
              <a:off x="1281" y="3127"/>
              <a:ext cx="0" cy="1399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98" name="AutoShape 152"/>
            <p:cNvSpPr>
              <a:spLocks noChangeAspect="1" noChangeArrowheads="1"/>
            </p:cNvSpPr>
            <p:nvPr/>
          </p:nvSpPr>
          <p:spPr bwMode="auto">
            <a:xfrm rot="10800000">
              <a:off x="1152" y="2773"/>
              <a:ext cx="261" cy="226"/>
            </a:xfrm>
            <a:prstGeom prst="triangle">
              <a:avLst>
                <a:gd name="adj" fmla="val 50000"/>
              </a:avLst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99" name="Line 153"/>
            <p:cNvSpPr>
              <a:spLocks noChangeAspect="1" noChangeShapeType="1"/>
            </p:cNvSpPr>
            <p:nvPr/>
          </p:nvSpPr>
          <p:spPr bwMode="auto">
            <a:xfrm>
              <a:off x="1287" y="2547"/>
              <a:ext cx="0" cy="22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800" name="Oval 154"/>
            <p:cNvSpPr>
              <a:spLocks noChangeAspect="1" noChangeArrowheads="1"/>
            </p:cNvSpPr>
            <p:nvPr/>
          </p:nvSpPr>
          <p:spPr bwMode="auto">
            <a:xfrm>
              <a:off x="1225" y="3003"/>
              <a:ext cx="113" cy="113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3947" name="Line 155"/>
          <p:cNvSpPr>
            <a:spLocks noChangeAspect="1" noChangeShapeType="1"/>
          </p:cNvSpPr>
          <p:nvPr/>
        </p:nvSpPr>
        <p:spPr bwMode="auto">
          <a:xfrm>
            <a:off x="3883940" y="3888722"/>
            <a:ext cx="0" cy="173355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48" name="Line 156"/>
          <p:cNvSpPr>
            <a:spLocks noChangeAspect="1" noChangeShapeType="1"/>
          </p:cNvSpPr>
          <p:nvPr/>
        </p:nvSpPr>
        <p:spPr bwMode="auto">
          <a:xfrm>
            <a:off x="3883940" y="4090383"/>
            <a:ext cx="185737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49" name="Line 157"/>
          <p:cNvSpPr>
            <a:spLocks noChangeAspect="1" noChangeShapeType="1"/>
          </p:cNvSpPr>
          <p:nvPr/>
        </p:nvSpPr>
        <p:spPr bwMode="auto">
          <a:xfrm>
            <a:off x="4064915" y="4529138"/>
            <a:ext cx="0" cy="1080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50" name="AutoShape 158"/>
          <p:cNvSpPr>
            <a:spLocks noChangeAspect="1" noChangeArrowheads="1"/>
          </p:cNvSpPr>
          <p:nvPr/>
        </p:nvSpPr>
        <p:spPr bwMode="auto">
          <a:xfrm rot="10800000">
            <a:off x="3964902" y="4256088"/>
            <a:ext cx="201613" cy="174625"/>
          </a:xfrm>
          <a:prstGeom prst="triangle">
            <a:avLst>
              <a:gd name="adj" fmla="val 50000"/>
            </a:avLst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33951" name="Line 159"/>
          <p:cNvSpPr>
            <a:spLocks noChangeAspect="1" noChangeShapeType="1"/>
          </p:cNvSpPr>
          <p:nvPr/>
        </p:nvSpPr>
        <p:spPr bwMode="auto">
          <a:xfrm>
            <a:off x="4069677" y="4081463"/>
            <a:ext cx="0" cy="174625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52" name="Oval 160"/>
          <p:cNvSpPr>
            <a:spLocks noChangeAspect="1" noChangeArrowheads="1"/>
          </p:cNvSpPr>
          <p:nvPr/>
        </p:nvSpPr>
        <p:spPr bwMode="auto">
          <a:xfrm>
            <a:off x="4020465" y="4433888"/>
            <a:ext cx="87312" cy="87312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33953" name="Line 161"/>
          <p:cNvSpPr>
            <a:spLocks noChangeShapeType="1"/>
          </p:cNvSpPr>
          <p:nvPr/>
        </p:nvSpPr>
        <p:spPr bwMode="auto">
          <a:xfrm>
            <a:off x="4056748" y="4637088"/>
            <a:ext cx="468000" cy="0"/>
          </a:xfrm>
          <a:prstGeom prst="line">
            <a:avLst/>
          </a:prstGeom>
          <a:ln w="19050"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54" name="Line 162"/>
          <p:cNvSpPr>
            <a:spLocks noChangeAspect="1" noChangeShapeType="1"/>
          </p:cNvSpPr>
          <p:nvPr/>
        </p:nvSpPr>
        <p:spPr bwMode="auto">
          <a:xfrm>
            <a:off x="3526781" y="4813300"/>
            <a:ext cx="972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55" name="Line 163"/>
          <p:cNvSpPr>
            <a:spLocks noChangeAspect="1" noChangeShapeType="1"/>
          </p:cNvSpPr>
          <p:nvPr/>
        </p:nvSpPr>
        <p:spPr bwMode="auto">
          <a:xfrm>
            <a:off x="3886660" y="5054600"/>
            <a:ext cx="684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56" name="Line 164"/>
          <p:cNvSpPr>
            <a:spLocks noChangeShapeType="1"/>
          </p:cNvSpPr>
          <p:nvPr/>
        </p:nvSpPr>
        <p:spPr bwMode="auto">
          <a:xfrm>
            <a:off x="3699553" y="5216525"/>
            <a:ext cx="828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57" name="Line 165"/>
          <p:cNvSpPr>
            <a:spLocks noChangeAspect="1" noChangeShapeType="1"/>
          </p:cNvSpPr>
          <p:nvPr/>
        </p:nvSpPr>
        <p:spPr bwMode="auto">
          <a:xfrm>
            <a:off x="4734462" y="4705728"/>
            <a:ext cx="130175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58" name="Line 166"/>
          <p:cNvSpPr>
            <a:spLocks noChangeAspect="1" noChangeShapeType="1"/>
          </p:cNvSpPr>
          <p:nvPr/>
        </p:nvSpPr>
        <p:spPr bwMode="auto">
          <a:xfrm>
            <a:off x="4738015" y="5115833"/>
            <a:ext cx="130175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59" name="Line 167"/>
          <p:cNvSpPr>
            <a:spLocks noChangeShapeType="1"/>
          </p:cNvSpPr>
          <p:nvPr/>
        </p:nvSpPr>
        <p:spPr bwMode="auto">
          <a:xfrm>
            <a:off x="4866225" y="4698698"/>
            <a:ext cx="0" cy="119062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60" name="Line 168"/>
          <p:cNvSpPr>
            <a:spLocks noChangeShapeType="1"/>
          </p:cNvSpPr>
          <p:nvPr/>
        </p:nvSpPr>
        <p:spPr bwMode="auto">
          <a:xfrm flipV="1">
            <a:off x="4868190" y="4994199"/>
            <a:ext cx="0" cy="1296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61" name="Line 169"/>
          <p:cNvSpPr>
            <a:spLocks noChangeAspect="1" noChangeShapeType="1"/>
          </p:cNvSpPr>
          <p:nvPr/>
        </p:nvSpPr>
        <p:spPr bwMode="auto">
          <a:xfrm>
            <a:off x="4868190" y="5000625"/>
            <a:ext cx="158750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62" name="Line 170"/>
          <p:cNvSpPr>
            <a:spLocks noChangeAspect="1" noChangeShapeType="1"/>
          </p:cNvSpPr>
          <p:nvPr/>
        </p:nvSpPr>
        <p:spPr bwMode="auto">
          <a:xfrm>
            <a:off x="4866225" y="4810125"/>
            <a:ext cx="158750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64" name="Line 172"/>
          <p:cNvSpPr>
            <a:spLocks noChangeAspect="1" noChangeShapeType="1"/>
          </p:cNvSpPr>
          <p:nvPr/>
        </p:nvSpPr>
        <p:spPr bwMode="auto">
          <a:xfrm>
            <a:off x="5274591" y="4892675"/>
            <a:ext cx="169863" cy="0"/>
          </a:xfrm>
          <a:prstGeom prst="line">
            <a:avLst/>
          </a:prstGeom>
          <a:ln w="19050"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65" name="Text Box 173"/>
          <p:cNvSpPr txBox="1">
            <a:spLocks noChangeAspect="1" noChangeArrowheads="1"/>
          </p:cNvSpPr>
          <p:nvPr/>
        </p:nvSpPr>
        <p:spPr bwMode="auto">
          <a:xfrm>
            <a:off x="3760106" y="3605216"/>
            <a:ext cx="277812" cy="3238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3966" name="Text Box 174"/>
          <p:cNvSpPr txBox="1">
            <a:spLocks noChangeAspect="1" noChangeArrowheads="1"/>
          </p:cNvSpPr>
          <p:nvPr/>
        </p:nvSpPr>
        <p:spPr bwMode="auto">
          <a:xfrm>
            <a:off x="3382744" y="3609694"/>
            <a:ext cx="277813" cy="3238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3967" name="Text Box 175"/>
          <p:cNvSpPr txBox="1">
            <a:spLocks noChangeAspect="1" noChangeArrowheads="1"/>
          </p:cNvSpPr>
          <p:nvPr/>
        </p:nvSpPr>
        <p:spPr bwMode="auto">
          <a:xfrm>
            <a:off x="5437196" y="4705577"/>
            <a:ext cx="277812" cy="3238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rgbClr val="FF0000"/>
                </a:solidFill>
              </a:rPr>
              <a:t>S</a:t>
            </a:r>
            <a:endParaRPr lang="fr-FR" sz="1600" b="1" dirty="0"/>
          </a:p>
        </p:txBody>
      </p:sp>
      <p:grpSp>
        <p:nvGrpSpPr>
          <p:cNvPr id="8" name="Group 183"/>
          <p:cNvGrpSpPr>
            <a:grpSpLocks/>
          </p:cNvGrpSpPr>
          <p:nvPr/>
        </p:nvGrpSpPr>
        <p:grpSpPr bwMode="auto">
          <a:xfrm>
            <a:off x="4446822" y="4602163"/>
            <a:ext cx="280988" cy="246062"/>
            <a:chOff x="3863" y="2984"/>
            <a:chExt cx="177" cy="155"/>
          </a:xfrm>
        </p:grpSpPr>
        <p:sp>
          <p:nvSpPr>
            <p:cNvPr id="73793" name="AutoShape 171"/>
            <p:cNvSpPr>
              <a:spLocks noChangeArrowheads="1"/>
            </p:cNvSpPr>
            <p:nvPr/>
          </p:nvSpPr>
          <p:spPr bwMode="auto">
            <a:xfrm rot="10800000">
              <a:off x="3863" y="2984"/>
              <a:ext cx="116" cy="155"/>
            </a:xfrm>
            <a:prstGeom prst="moon">
              <a:avLst>
                <a:gd name="adj" fmla="val 87500"/>
              </a:avLst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94" name="Oval 177"/>
            <p:cNvSpPr>
              <a:spLocks noChangeAspect="1" noChangeArrowheads="1"/>
            </p:cNvSpPr>
            <p:nvPr/>
          </p:nvSpPr>
          <p:spPr bwMode="auto">
            <a:xfrm>
              <a:off x="3985" y="3023"/>
              <a:ext cx="55" cy="55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184"/>
          <p:cNvGrpSpPr>
            <a:grpSpLocks/>
          </p:cNvGrpSpPr>
          <p:nvPr/>
        </p:nvGrpSpPr>
        <p:grpSpPr bwMode="auto">
          <a:xfrm>
            <a:off x="4469738" y="5005388"/>
            <a:ext cx="276226" cy="247650"/>
            <a:chOff x="3850" y="3244"/>
            <a:chExt cx="174" cy="156"/>
          </a:xfrm>
        </p:grpSpPr>
        <p:sp>
          <p:nvSpPr>
            <p:cNvPr id="73791" name="AutoShape 176"/>
            <p:cNvSpPr>
              <a:spLocks noChangeArrowheads="1"/>
            </p:cNvSpPr>
            <p:nvPr/>
          </p:nvSpPr>
          <p:spPr bwMode="auto">
            <a:xfrm rot="10800000">
              <a:off x="3850" y="3244"/>
              <a:ext cx="116" cy="156"/>
            </a:xfrm>
            <a:prstGeom prst="moon">
              <a:avLst>
                <a:gd name="adj" fmla="val 87500"/>
              </a:avLst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92" name="Oval 178"/>
            <p:cNvSpPr>
              <a:spLocks noChangeAspect="1" noChangeArrowheads="1"/>
            </p:cNvSpPr>
            <p:nvPr/>
          </p:nvSpPr>
          <p:spPr bwMode="auto">
            <a:xfrm>
              <a:off x="3969" y="3289"/>
              <a:ext cx="55" cy="55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3971" name="AutoShape 179"/>
          <p:cNvSpPr>
            <a:spLocks noChangeArrowheads="1"/>
          </p:cNvSpPr>
          <p:nvPr/>
        </p:nvSpPr>
        <p:spPr bwMode="auto">
          <a:xfrm rot="10800000">
            <a:off x="4974553" y="4756150"/>
            <a:ext cx="219075" cy="285750"/>
          </a:xfrm>
          <a:prstGeom prst="moon">
            <a:avLst>
              <a:gd name="adj" fmla="val 87500"/>
            </a:avLst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33972" name="Oval 180"/>
          <p:cNvSpPr>
            <a:spLocks noChangeAspect="1" noChangeArrowheads="1"/>
          </p:cNvSpPr>
          <p:nvPr/>
        </p:nvSpPr>
        <p:spPr bwMode="auto">
          <a:xfrm>
            <a:off x="5197786" y="4854575"/>
            <a:ext cx="87313" cy="85725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pic>
        <p:nvPicPr>
          <p:cNvPr id="93" name="Picture 3" descr="H:\3012.jpg"/>
          <p:cNvPicPr>
            <a:picLocks noChangeAspect="1" noChangeArrowheads="1"/>
          </p:cNvPicPr>
          <p:nvPr/>
        </p:nvPicPr>
        <p:blipFill>
          <a:blip r:embed="rId3"/>
          <a:srcRect b="11303"/>
          <a:stretch>
            <a:fillRect/>
          </a:stretch>
        </p:blipFill>
        <p:spPr bwMode="auto">
          <a:xfrm>
            <a:off x="6500826" y="4429132"/>
            <a:ext cx="2304000" cy="1483926"/>
          </a:xfrm>
          <a:prstGeom prst="rect">
            <a:avLst/>
          </a:prstGeom>
          <a:noFill/>
        </p:spPr>
      </p:pic>
      <p:sp>
        <p:nvSpPr>
          <p:cNvPr id="95" name="ZoneTexte 94"/>
          <p:cNvSpPr txBox="1"/>
          <p:nvPr/>
        </p:nvSpPr>
        <p:spPr>
          <a:xfrm>
            <a:off x="7143768" y="5072074"/>
            <a:ext cx="928694" cy="27699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</a:rPr>
              <a:t>SN7402</a:t>
            </a:r>
            <a:endParaRPr lang="fr-FR" sz="1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3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3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3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3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3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3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3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33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3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3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33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33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3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33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33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3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33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3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3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33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3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33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33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33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33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33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33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33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6" dur="500"/>
                                        <p:tgtEl>
                                          <p:spTgt spid="33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9" dur="500"/>
                                        <p:tgtEl>
                                          <p:spTgt spid="33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33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33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0" dur="500"/>
                                        <p:tgtEl>
                                          <p:spTgt spid="33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500"/>
                                        <p:tgtEl>
                                          <p:spTgt spid="33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1" dur="500"/>
                                        <p:tgtEl>
                                          <p:spTgt spid="33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4" dur="500"/>
                                        <p:tgtEl>
                                          <p:spTgt spid="3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33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0" dur="500"/>
                                        <p:tgtEl>
                                          <p:spTgt spid="33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500"/>
                                        <p:tgtEl>
                                          <p:spTgt spid="33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6" dur="500"/>
                                        <p:tgtEl>
                                          <p:spTgt spid="33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1" dur="500"/>
                                        <p:tgtEl>
                                          <p:spTgt spid="33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33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4" dur="500"/>
                                        <p:tgtEl>
                                          <p:spTgt spid="33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33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7" dur="500"/>
                                        <p:tgtEl>
                                          <p:spTgt spid="33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0" dur="500"/>
                                        <p:tgtEl>
                                          <p:spTgt spid="33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3" dur="500"/>
                                        <p:tgtEl>
                                          <p:spTgt spid="33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6" dur="500"/>
                                        <p:tgtEl>
                                          <p:spTgt spid="33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9" dur="500"/>
                                        <p:tgtEl>
                                          <p:spTgt spid="33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2" dur="500"/>
                                        <p:tgtEl>
                                          <p:spTgt spid="33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7" dur="500"/>
                                        <p:tgtEl>
                                          <p:spTgt spid="33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0" dur="500"/>
                                        <p:tgtEl>
                                          <p:spTgt spid="3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3" dur="500"/>
                                        <p:tgtEl>
                                          <p:spTgt spid="3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8" dur="500"/>
                                        <p:tgtEl>
                                          <p:spTgt spid="33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69" grpId="0"/>
      <p:bldP spid="33871" grpId="0"/>
      <p:bldP spid="33872" grpId="0" animBg="1"/>
      <p:bldP spid="33875" grpId="0"/>
      <p:bldP spid="33876" grpId="0" animBg="1"/>
      <p:bldP spid="33892" grpId="0" animBg="1"/>
      <p:bldP spid="33893" grpId="0" animBg="1"/>
      <p:bldP spid="33894" grpId="0" animBg="1"/>
      <p:bldP spid="33895" grpId="0" animBg="1"/>
      <p:bldP spid="33896" grpId="0" animBg="1"/>
      <p:bldP spid="33897" grpId="0" animBg="1"/>
      <p:bldP spid="33906" grpId="0"/>
      <p:bldP spid="33907" grpId="0"/>
      <p:bldP spid="33904" grpId="0" animBg="1"/>
      <p:bldP spid="33905" grpId="0" animBg="1"/>
      <p:bldP spid="33908" grpId="0"/>
      <p:bldP spid="33917" grpId="0"/>
      <p:bldP spid="33922" grpId="0"/>
      <p:bldP spid="33923" grpId="0" animBg="1"/>
      <p:bldP spid="33924" grpId="0" animBg="1"/>
      <p:bldP spid="33926" grpId="0"/>
      <p:bldP spid="33927" grpId="0" animBg="1"/>
      <p:bldP spid="33928" grpId="0" animBg="1"/>
      <p:bldP spid="33929" grpId="0" animBg="1"/>
      <p:bldP spid="33930" grpId="0" animBg="1"/>
      <p:bldP spid="33932" grpId="0"/>
      <p:bldP spid="33933" grpId="0" animBg="1"/>
      <p:bldP spid="33934" grpId="0" animBg="1"/>
      <p:bldP spid="33935" grpId="0" animBg="1"/>
      <p:bldP spid="33936" grpId="0" animBg="1"/>
      <p:bldP spid="33937" grpId="0" animBg="1"/>
      <p:bldP spid="33938" grpId="0"/>
      <p:bldP spid="33947" grpId="0" animBg="1"/>
      <p:bldP spid="33948" grpId="0" animBg="1"/>
      <p:bldP spid="33949" grpId="0" animBg="1"/>
      <p:bldP spid="33950" grpId="0" animBg="1"/>
      <p:bldP spid="33951" grpId="0" animBg="1"/>
      <p:bldP spid="33952" grpId="0" animBg="1"/>
      <p:bldP spid="33953" grpId="0" animBg="1"/>
      <p:bldP spid="33954" grpId="0" animBg="1"/>
      <p:bldP spid="33955" grpId="0" animBg="1"/>
      <p:bldP spid="33956" grpId="0" animBg="1"/>
      <p:bldP spid="33957" grpId="0" animBg="1"/>
      <p:bldP spid="33958" grpId="0" animBg="1"/>
      <p:bldP spid="33959" grpId="0" animBg="1"/>
      <p:bldP spid="33960" grpId="0" animBg="1"/>
      <p:bldP spid="33961" grpId="0" animBg="1"/>
      <p:bldP spid="33962" grpId="0" animBg="1"/>
      <p:bldP spid="33964" grpId="0" animBg="1"/>
      <p:bldP spid="33965" grpId="0"/>
      <p:bldP spid="33966" grpId="0"/>
      <p:bldP spid="33967" grpId="0"/>
      <p:bldP spid="33971" grpId="0" animBg="1"/>
      <p:bldP spid="33972" grpId="0" animBg="1"/>
      <p:bldP spid="9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6400800" y="117475"/>
            <a:ext cx="25527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3 ـ باستعمال البوابة " لا و " :</a:t>
            </a:r>
          </a:p>
        </p:txBody>
      </p:sp>
      <p:sp>
        <p:nvSpPr>
          <p:cNvPr id="59416" name="Rectangle 24"/>
          <p:cNvSpPr>
            <a:spLocks noChangeArrowheads="1"/>
          </p:cNvSpPr>
          <p:nvPr/>
        </p:nvSpPr>
        <p:spPr bwMode="auto">
          <a:xfrm>
            <a:off x="179388" y="908050"/>
            <a:ext cx="20320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de-DE" b="1" dirty="0">
                <a:solidFill>
                  <a:schemeClr val="tx1"/>
                </a:solidFill>
                <a:cs typeface="Times New Roman" pitchFamily="18" charset="0"/>
              </a:rPr>
              <a:t>    S = ab + ab + c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59417" name="Line 25"/>
          <p:cNvSpPr>
            <a:spLocks noChangeShapeType="1"/>
          </p:cNvSpPr>
          <p:nvPr/>
        </p:nvSpPr>
        <p:spPr bwMode="auto">
          <a:xfrm>
            <a:off x="928688" y="966788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18" name="Line 26"/>
          <p:cNvSpPr>
            <a:spLocks noChangeShapeType="1"/>
          </p:cNvSpPr>
          <p:nvPr/>
        </p:nvSpPr>
        <p:spPr bwMode="auto">
          <a:xfrm>
            <a:off x="1554163" y="950913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20" name="Rectangle 28"/>
          <p:cNvSpPr>
            <a:spLocks noChangeArrowheads="1"/>
          </p:cNvSpPr>
          <p:nvPr/>
        </p:nvSpPr>
        <p:spPr bwMode="auto">
          <a:xfrm>
            <a:off x="411163" y="1549400"/>
            <a:ext cx="18415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de-DE" b="1">
                <a:solidFill>
                  <a:schemeClr val="tx1"/>
                </a:solidFill>
                <a:cs typeface="Times New Roman" pitchFamily="18" charset="0"/>
              </a:rPr>
              <a:t>S = ab + ab + c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9421" name="Line 29"/>
          <p:cNvSpPr>
            <a:spLocks noChangeShapeType="1"/>
          </p:cNvSpPr>
          <p:nvPr/>
        </p:nvSpPr>
        <p:spPr bwMode="auto">
          <a:xfrm>
            <a:off x="898525" y="1556982"/>
            <a:ext cx="12239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22" name="Line 30"/>
          <p:cNvSpPr>
            <a:spLocks noChangeShapeType="1"/>
          </p:cNvSpPr>
          <p:nvPr/>
        </p:nvSpPr>
        <p:spPr bwMode="auto">
          <a:xfrm>
            <a:off x="914400" y="1615173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23" name="Line 31"/>
          <p:cNvSpPr>
            <a:spLocks noChangeShapeType="1"/>
          </p:cNvSpPr>
          <p:nvPr/>
        </p:nvSpPr>
        <p:spPr bwMode="auto">
          <a:xfrm>
            <a:off x="1539875" y="1606613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24" name="Line 32"/>
          <p:cNvSpPr>
            <a:spLocks noChangeShapeType="1"/>
          </p:cNvSpPr>
          <p:nvPr/>
        </p:nvSpPr>
        <p:spPr bwMode="auto">
          <a:xfrm>
            <a:off x="893140" y="1507285"/>
            <a:ext cx="12239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26" name="Rectangle 34"/>
          <p:cNvSpPr>
            <a:spLocks noChangeArrowheads="1"/>
          </p:cNvSpPr>
          <p:nvPr/>
        </p:nvSpPr>
        <p:spPr bwMode="auto">
          <a:xfrm>
            <a:off x="468313" y="2305050"/>
            <a:ext cx="17970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S = (ab + ab).c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9427" name="Line 35"/>
          <p:cNvSpPr>
            <a:spLocks noChangeShapeType="1"/>
          </p:cNvSpPr>
          <p:nvPr/>
        </p:nvSpPr>
        <p:spPr bwMode="auto">
          <a:xfrm>
            <a:off x="985838" y="2276063"/>
            <a:ext cx="1152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28" name="Line 36"/>
          <p:cNvSpPr>
            <a:spLocks noChangeShapeType="1"/>
          </p:cNvSpPr>
          <p:nvPr/>
        </p:nvSpPr>
        <p:spPr bwMode="auto">
          <a:xfrm>
            <a:off x="1058863" y="2377663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29" name="Line 37"/>
          <p:cNvSpPr>
            <a:spLocks noChangeShapeType="1"/>
          </p:cNvSpPr>
          <p:nvPr/>
        </p:nvSpPr>
        <p:spPr bwMode="auto">
          <a:xfrm>
            <a:off x="1684338" y="2361788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30" name="Line 38"/>
          <p:cNvSpPr>
            <a:spLocks noChangeShapeType="1"/>
          </p:cNvSpPr>
          <p:nvPr/>
        </p:nvSpPr>
        <p:spPr bwMode="auto">
          <a:xfrm>
            <a:off x="987425" y="2318926"/>
            <a:ext cx="8636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31" name="Line 39"/>
          <p:cNvSpPr>
            <a:spLocks noChangeShapeType="1"/>
          </p:cNvSpPr>
          <p:nvPr/>
        </p:nvSpPr>
        <p:spPr bwMode="auto">
          <a:xfrm>
            <a:off x="1950695" y="2320513"/>
            <a:ext cx="17938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33" name="Rectangle 41"/>
          <p:cNvSpPr>
            <a:spLocks noChangeArrowheads="1"/>
          </p:cNvSpPr>
          <p:nvPr/>
        </p:nvSpPr>
        <p:spPr bwMode="auto">
          <a:xfrm>
            <a:off x="323850" y="3082925"/>
            <a:ext cx="18542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   </a:t>
            </a: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S = (ab . ab).c</a:t>
            </a:r>
          </a:p>
        </p:txBody>
      </p:sp>
      <p:sp>
        <p:nvSpPr>
          <p:cNvPr id="59434" name="Line 42"/>
          <p:cNvSpPr>
            <a:spLocks noChangeShapeType="1"/>
          </p:cNvSpPr>
          <p:nvPr/>
        </p:nvSpPr>
        <p:spPr bwMode="auto">
          <a:xfrm>
            <a:off x="1035812" y="3026118"/>
            <a:ext cx="1080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35" name="Line 43"/>
          <p:cNvSpPr>
            <a:spLocks noChangeShapeType="1"/>
          </p:cNvSpPr>
          <p:nvPr/>
        </p:nvSpPr>
        <p:spPr bwMode="auto">
          <a:xfrm>
            <a:off x="1107387" y="3156293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36" name="Line 44"/>
          <p:cNvSpPr>
            <a:spLocks noChangeShapeType="1"/>
          </p:cNvSpPr>
          <p:nvPr/>
        </p:nvSpPr>
        <p:spPr bwMode="auto">
          <a:xfrm>
            <a:off x="1647825" y="3142005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37" name="Line 45"/>
          <p:cNvSpPr>
            <a:spLocks noChangeShapeType="1"/>
          </p:cNvSpPr>
          <p:nvPr/>
        </p:nvSpPr>
        <p:spPr bwMode="auto">
          <a:xfrm>
            <a:off x="1058863" y="3083268"/>
            <a:ext cx="3238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38" name="Line 46"/>
          <p:cNvSpPr>
            <a:spLocks noChangeShapeType="1"/>
          </p:cNvSpPr>
          <p:nvPr/>
        </p:nvSpPr>
        <p:spPr bwMode="auto">
          <a:xfrm>
            <a:off x="1943038" y="3083268"/>
            <a:ext cx="17938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39" name="Line 47"/>
          <p:cNvSpPr>
            <a:spLocks noChangeShapeType="1"/>
          </p:cNvSpPr>
          <p:nvPr/>
        </p:nvSpPr>
        <p:spPr bwMode="auto">
          <a:xfrm>
            <a:off x="1511300" y="3083268"/>
            <a:ext cx="3238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83" name="Rectangle 91"/>
          <p:cNvSpPr>
            <a:spLocks noChangeArrowheads="1"/>
          </p:cNvSpPr>
          <p:nvPr/>
        </p:nvSpPr>
        <p:spPr bwMode="auto">
          <a:xfrm>
            <a:off x="468313" y="3716338"/>
            <a:ext cx="25400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600" b="1">
                <a:solidFill>
                  <a:srgbClr val="0000FF"/>
                </a:solidFill>
                <a:cs typeface="Arabic Transparent" pitchFamily="2" charset="-78"/>
              </a:rPr>
              <a:t>قوانين دي مورقين </a:t>
            </a:r>
            <a:r>
              <a:rPr lang="fr-FR" sz="1600" b="1">
                <a:solidFill>
                  <a:srgbClr val="0000FF"/>
                </a:solidFill>
                <a:cs typeface="Arabic Transparent" pitchFamily="2" charset="-78"/>
              </a:rPr>
              <a:t>De Morgan</a:t>
            </a:r>
          </a:p>
        </p:txBody>
      </p:sp>
      <p:sp>
        <p:nvSpPr>
          <p:cNvPr id="59484" name="Line 92"/>
          <p:cNvSpPr>
            <a:spLocks noChangeAspect="1" noChangeShapeType="1"/>
          </p:cNvSpPr>
          <p:nvPr/>
        </p:nvSpPr>
        <p:spPr bwMode="auto">
          <a:xfrm>
            <a:off x="4275138" y="1298778"/>
            <a:ext cx="0" cy="1980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85" name="Line 93"/>
          <p:cNvSpPr>
            <a:spLocks noChangeAspect="1" noChangeShapeType="1"/>
          </p:cNvSpPr>
          <p:nvPr/>
        </p:nvSpPr>
        <p:spPr bwMode="auto">
          <a:xfrm>
            <a:off x="4275138" y="1463603"/>
            <a:ext cx="211137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86" name="Line 94"/>
          <p:cNvSpPr>
            <a:spLocks noChangeAspect="1" noChangeShapeType="1"/>
          </p:cNvSpPr>
          <p:nvPr/>
        </p:nvSpPr>
        <p:spPr bwMode="auto">
          <a:xfrm>
            <a:off x="4481513" y="1965325"/>
            <a:ext cx="0" cy="1296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87" name="AutoShape 95"/>
          <p:cNvSpPr>
            <a:spLocks noChangeAspect="1" noChangeArrowheads="1"/>
          </p:cNvSpPr>
          <p:nvPr/>
        </p:nvSpPr>
        <p:spPr bwMode="auto">
          <a:xfrm rot="10800000">
            <a:off x="4367213" y="1652588"/>
            <a:ext cx="230187" cy="200025"/>
          </a:xfrm>
          <a:prstGeom prst="triangle">
            <a:avLst>
              <a:gd name="adj" fmla="val 50000"/>
            </a:avLst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9488" name="Line 96"/>
          <p:cNvSpPr>
            <a:spLocks noChangeAspect="1" noChangeShapeType="1"/>
          </p:cNvSpPr>
          <p:nvPr/>
        </p:nvSpPr>
        <p:spPr bwMode="auto">
          <a:xfrm>
            <a:off x="4486275" y="1454150"/>
            <a:ext cx="0" cy="200025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89" name="Oval 97"/>
          <p:cNvSpPr>
            <a:spLocks noChangeAspect="1" noChangeArrowheads="1"/>
          </p:cNvSpPr>
          <p:nvPr/>
        </p:nvSpPr>
        <p:spPr bwMode="auto">
          <a:xfrm>
            <a:off x="4432300" y="1855788"/>
            <a:ext cx="100013" cy="100012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9490" name="Line 98"/>
          <p:cNvSpPr>
            <a:spLocks noChangeAspect="1" noChangeShapeType="1"/>
          </p:cNvSpPr>
          <p:nvPr/>
        </p:nvSpPr>
        <p:spPr bwMode="auto">
          <a:xfrm>
            <a:off x="4692650" y="1293175"/>
            <a:ext cx="0" cy="1980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91" name="Line 99"/>
          <p:cNvSpPr>
            <a:spLocks noChangeAspect="1" noChangeShapeType="1"/>
          </p:cNvSpPr>
          <p:nvPr/>
        </p:nvSpPr>
        <p:spPr bwMode="auto">
          <a:xfrm>
            <a:off x="4692650" y="1464152"/>
            <a:ext cx="212725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92" name="Line 100"/>
          <p:cNvSpPr>
            <a:spLocks noChangeAspect="1" noChangeShapeType="1"/>
          </p:cNvSpPr>
          <p:nvPr/>
        </p:nvSpPr>
        <p:spPr bwMode="auto">
          <a:xfrm>
            <a:off x="4899025" y="1970088"/>
            <a:ext cx="0" cy="1296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93" name="AutoShape 101"/>
          <p:cNvSpPr>
            <a:spLocks noChangeAspect="1" noChangeArrowheads="1"/>
          </p:cNvSpPr>
          <p:nvPr/>
        </p:nvSpPr>
        <p:spPr bwMode="auto">
          <a:xfrm rot="10800000">
            <a:off x="4786313" y="1657350"/>
            <a:ext cx="230187" cy="200025"/>
          </a:xfrm>
          <a:prstGeom prst="triangle">
            <a:avLst>
              <a:gd name="adj" fmla="val 50000"/>
            </a:avLst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9494" name="Line 102"/>
          <p:cNvSpPr>
            <a:spLocks noChangeAspect="1" noChangeShapeType="1"/>
          </p:cNvSpPr>
          <p:nvPr/>
        </p:nvSpPr>
        <p:spPr bwMode="auto">
          <a:xfrm>
            <a:off x="4905375" y="1458913"/>
            <a:ext cx="0" cy="200025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95" name="Oval 103"/>
          <p:cNvSpPr>
            <a:spLocks noChangeAspect="1" noChangeArrowheads="1"/>
          </p:cNvSpPr>
          <p:nvPr/>
        </p:nvSpPr>
        <p:spPr bwMode="auto">
          <a:xfrm>
            <a:off x="4849813" y="1860550"/>
            <a:ext cx="100012" cy="100013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9496" name="Line 104"/>
          <p:cNvSpPr>
            <a:spLocks noChangeShapeType="1"/>
          </p:cNvSpPr>
          <p:nvPr/>
        </p:nvSpPr>
        <p:spPr bwMode="auto">
          <a:xfrm>
            <a:off x="5304750" y="2051261"/>
            <a:ext cx="576000" cy="0"/>
          </a:xfrm>
          <a:prstGeom prst="line">
            <a:avLst/>
          </a:prstGeom>
          <a:ln w="19050"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97" name="Line 105"/>
          <p:cNvSpPr>
            <a:spLocks noChangeShapeType="1"/>
          </p:cNvSpPr>
          <p:nvPr/>
        </p:nvSpPr>
        <p:spPr bwMode="auto">
          <a:xfrm>
            <a:off x="4694725" y="2259013"/>
            <a:ext cx="1188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98" name="Line 106"/>
          <p:cNvSpPr>
            <a:spLocks noChangeShapeType="1"/>
          </p:cNvSpPr>
          <p:nvPr/>
        </p:nvSpPr>
        <p:spPr bwMode="auto">
          <a:xfrm>
            <a:off x="5097944" y="2551113"/>
            <a:ext cx="792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499" name="Line 107"/>
          <p:cNvSpPr>
            <a:spLocks noChangeShapeType="1"/>
          </p:cNvSpPr>
          <p:nvPr/>
        </p:nvSpPr>
        <p:spPr bwMode="auto">
          <a:xfrm>
            <a:off x="4897438" y="2747963"/>
            <a:ext cx="881062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500" name="Line 108"/>
          <p:cNvSpPr>
            <a:spLocks noChangeShapeType="1"/>
          </p:cNvSpPr>
          <p:nvPr/>
        </p:nvSpPr>
        <p:spPr bwMode="auto">
          <a:xfrm>
            <a:off x="6159500" y="2141538"/>
            <a:ext cx="261938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501" name="Line 109"/>
          <p:cNvSpPr>
            <a:spLocks noChangeAspect="1" noChangeShapeType="1"/>
          </p:cNvSpPr>
          <p:nvPr/>
        </p:nvSpPr>
        <p:spPr bwMode="auto">
          <a:xfrm>
            <a:off x="6130925" y="2643188"/>
            <a:ext cx="274638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502" name="Line 110"/>
          <p:cNvSpPr>
            <a:spLocks noChangeAspect="1" noChangeShapeType="1"/>
          </p:cNvSpPr>
          <p:nvPr/>
        </p:nvSpPr>
        <p:spPr bwMode="auto">
          <a:xfrm>
            <a:off x="6412230" y="2146300"/>
            <a:ext cx="0" cy="180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503" name="Line 111"/>
          <p:cNvSpPr>
            <a:spLocks noChangeShapeType="1"/>
          </p:cNvSpPr>
          <p:nvPr/>
        </p:nvSpPr>
        <p:spPr bwMode="auto">
          <a:xfrm flipV="1">
            <a:off x="6398895" y="2433320"/>
            <a:ext cx="0" cy="2159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504" name="Line 112"/>
          <p:cNvSpPr>
            <a:spLocks noChangeAspect="1" noChangeShapeType="1"/>
          </p:cNvSpPr>
          <p:nvPr/>
        </p:nvSpPr>
        <p:spPr bwMode="auto">
          <a:xfrm>
            <a:off x="6398895" y="2442528"/>
            <a:ext cx="334963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505" name="Line 113"/>
          <p:cNvSpPr>
            <a:spLocks noChangeAspect="1" noChangeShapeType="1"/>
          </p:cNvSpPr>
          <p:nvPr/>
        </p:nvSpPr>
        <p:spPr bwMode="auto">
          <a:xfrm>
            <a:off x="6404610" y="2319973"/>
            <a:ext cx="334963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506" name="Line 114"/>
          <p:cNvSpPr>
            <a:spLocks noChangeAspect="1" noChangeShapeType="1"/>
          </p:cNvSpPr>
          <p:nvPr/>
        </p:nvSpPr>
        <p:spPr bwMode="auto">
          <a:xfrm>
            <a:off x="7096760" y="2449513"/>
            <a:ext cx="193675" cy="0"/>
          </a:xfrm>
          <a:prstGeom prst="line">
            <a:avLst/>
          </a:prstGeom>
          <a:ln w="19050"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507" name="Text Box 115"/>
          <p:cNvSpPr txBox="1">
            <a:spLocks noChangeAspect="1" noChangeArrowheads="1"/>
          </p:cNvSpPr>
          <p:nvPr/>
        </p:nvSpPr>
        <p:spPr bwMode="auto">
          <a:xfrm>
            <a:off x="4956970" y="985478"/>
            <a:ext cx="317500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9508" name="Text Box 116"/>
          <p:cNvSpPr txBox="1">
            <a:spLocks noChangeAspect="1" noChangeArrowheads="1"/>
          </p:cNvSpPr>
          <p:nvPr/>
        </p:nvSpPr>
        <p:spPr bwMode="auto">
          <a:xfrm>
            <a:off x="4542740" y="1000108"/>
            <a:ext cx="317500" cy="3714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9509" name="Text Box 117"/>
          <p:cNvSpPr txBox="1">
            <a:spLocks noChangeAspect="1" noChangeArrowheads="1"/>
          </p:cNvSpPr>
          <p:nvPr/>
        </p:nvSpPr>
        <p:spPr bwMode="auto">
          <a:xfrm>
            <a:off x="7271404" y="2249488"/>
            <a:ext cx="317500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S</a:t>
            </a:r>
            <a:endParaRPr lang="fr-FR" b="1" dirty="0"/>
          </a:p>
        </p:txBody>
      </p:sp>
      <p:sp>
        <p:nvSpPr>
          <p:cNvPr id="59510" name="Oval 118"/>
          <p:cNvSpPr>
            <a:spLocks noChangeAspect="1" noChangeArrowheads="1"/>
          </p:cNvSpPr>
          <p:nvPr/>
        </p:nvSpPr>
        <p:spPr bwMode="auto">
          <a:xfrm>
            <a:off x="6067743" y="2097088"/>
            <a:ext cx="98425" cy="100012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9511" name="Oval 119"/>
          <p:cNvSpPr>
            <a:spLocks noChangeAspect="1" noChangeArrowheads="1"/>
          </p:cNvSpPr>
          <p:nvPr/>
        </p:nvSpPr>
        <p:spPr bwMode="auto">
          <a:xfrm>
            <a:off x="6039168" y="2595563"/>
            <a:ext cx="100012" cy="98425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9512" name="Oval 120"/>
          <p:cNvSpPr>
            <a:spLocks noChangeAspect="1" noChangeArrowheads="1"/>
          </p:cNvSpPr>
          <p:nvPr/>
        </p:nvSpPr>
        <p:spPr bwMode="auto">
          <a:xfrm>
            <a:off x="6988810" y="2397125"/>
            <a:ext cx="100013" cy="100013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9513" name="Line 121"/>
          <p:cNvSpPr>
            <a:spLocks noChangeAspect="1" noChangeShapeType="1"/>
          </p:cNvSpPr>
          <p:nvPr/>
        </p:nvSpPr>
        <p:spPr bwMode="auto">
          <a:xfrm>
            <a:off x="5097463" y="1285860"/>
            <a:ext cx="0" cy="1980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514" name="Line 122"/>
          <p:cNvSpPr>
            <a:spLocks noChangeAspect="1" noChangeShapeType="1"/>
          </p:cNvSpPr>
          <p:nvPr/>
        </p:nvSpPr>
        <p:spPr bwMode="auto">
          <a:xfrm>
            <a:off x="5097463" y="1471541"/>
            <a:ext cx="212725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515" name="Line 123"/>
          <p:cNvSpPr>
            <a:spLocks noChangeAspect="1" noChangeShapeType="1"/>
          </p:cNvSpPr>
          <p:nvPr/>
        </p:nvSpPr>
        <p:spPr bwMode="auto">
          <a:xfrm>
            <a:off x="5308600" y="1975803"/>
            <a:ext cx="0" cy="1296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516" name="AutoShape 124"/>
          <p:cNvSpPr>
            <a:spLocks noChangeAspect="1" noChangeArrowheads="1"/>
          </p:cNvSpPr>
          <p:nvPr/>
        </p:nvSpPr>
        <p:spPr bwMode="auto">
          <a:xfrm rot="10800000">
            <a:off x="5194300" y="1666875"/>
            <a:ext cx="230188" cy="200025"/>
          </a:xfrm>
          <a:prstGeom prst="triangle">
            <a:avLst>
              <a:gd name="adj" fmla="val 50000"/>
            </a:avLst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9517" name="Line 125"/>
          <p:cNvSpPr>
            <a:spLocks noChangeAspect="1" noChangeShapeType="1"/>
          </p:cNvSpPr>
          <p:nvPr/>
        </p:nvSpPr>
        <p:spPr bwMode="auto">
          <a:xfrm>
            <a:off x="5310188" y="1462088"/>
            <a:ext cx="0" cy="200025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518" name="Oval 126"/>
          <p:cNvSpPr>
            <a:spLocks noChangeAspect="1" noChangeArrowheads="1"/>
          </p:cNvSpPr>
          <p:nvPr/>
        </p:nvSpPr>
        <p:spPr bwMode="auto">
          <a:xfrm>
            <a:off x="5259388" y="1870075"/>
            <a:ext cx="100012" cy="100013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9519" name="Text Box 127"/>
          <p:cNvSpPr txBox="1">
            <a:spLocks noChangeAspect="1" noChangeArrowheads="1"/>
          </p:cNvSpPr>
          <p:nvPr/>
        </p:nvSpPr>
        <p:spPr bwMode="auto">
          <a:xfrm>
            <a:off x="4128858" y="985826"/>
            <a:ext cx="317500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59520" name="AutoShape 128"/>
          <p:cNvSpPr>
            <a:spLocks noChangeAspect="1" noChangeArrowheads="1"/>
          </p:cNvSpPr>
          <p:nvPr/>
        </p:nvSpPr>
        <p:spPr bwMode="auto">
          <a:xfrm>
            <a:off x="5815013" y="1998663"/>
            <a:ext cx="244475" cy="293687"/>
          </a:xfrm>
          <a:prstGeom prst="flowChartDelay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9521" name="AutoShape 129"/>
          <p:cNvSpPr>
            <a:spLocks noChangeAspect="1" noChangeArrowheads="1"/>
          </p:cNvSpPr>
          <p:nvPr/>
        </p:nvSpPr>
        <p:spPr bwMode="auto">
          <a:xfrm>
            <a:off x="5784850" y="2492375"/>
            <a:ext cx="244475" cy="293688"/>
          </a:xfrm>
          <a:prstGeom prst="flowChartDelay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9522" name="AutoShape 130"/>
          <p:cNvSpPr>
            <a:spLocks noChangeAspect="1" noChangeArrowheads="1"/>
          </p:cNvSpPr>
          <p:nvPr/>
        </p:nvSpPr>
        <p:spPr bwMode="auto">
          <a:xfrm>
            <a:off x="6741160" y="2284413"/>
            <a:ext cx="244475" cy="293687"/>
          </a:xfrm>
          <a:prstGeom prst="flowChartDelay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9523" name="Line 131"/>
          <p:cNvSpPr>
            <a:spLocks noChangeAspect="1" noChangeShapeType="1"/>
          </p:cNvSpPr>
          <p:nvPr/>
        </p:nvSpPr>
        <p:spPr bwMode="auto">
          <a:xfrm>
            <a:off x="4277622" y="3030538"/>
            <a:ext cx="2304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524" name="Line 132"/>
          <p:cNvSpPr>
            <a:spLocks noChangeShapeType="1"/>
          </p:cNvSpPr>
          <p:nvPr/>
        </p:nvSpPr>
        <p:spPr bwMode="auto">
          <a:xfrm flipV="1">
            <a:off x="6581775" y="2545398"/>
            <a:ext cx="0" cy="48895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525" name="Line 133"/>
          <p:cNvSpPr>
            <a:spLocks noChangeAspect="1" noChangeShapeType="1"/>
          </p:cNvSpPr>
          <p:nvPr/>
        </p:nvSpPr>
        <p:spPr bwMode="auto">
          <a:xfrm>
            <a:off x="6586538" y="2551801"/>
            <a:ext cx="160337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pic>
        <p:nvPicPr>
          <p:cNvPr id="59527" name="Picture 135" descr="7400_7403_7437.GIF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3933825"/>
            <a:ext cx="29527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9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9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9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9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9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59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59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59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59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59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59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59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59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59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59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59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59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59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59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59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5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59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59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59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59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5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5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5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5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5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500"/>
                                        <p:tgtEl>
                                          <p:spTgt spid="5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59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59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0" dur="500"/>
                                        <p:tgtEl>
                                          <p:spTgt spid="5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3" dur="500"/>
                                        <p:tgtEl>
                                          <p:spTgt spid="59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6" dur="500"/>
                                        <p:tgtEl>
                                          <p:spTgt spid="59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59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59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5" dur="500"/>
                                        <p:tgtEl>
                                          <p:spTgt spid="59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59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59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6" dur="500"/>
                                        <p:tgtEl>
                                          <p:spTgt spid="5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1" dur="500"/>
                                        <p:tgtEl>
                                          <p:spTgt spid="59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4" dur="500"/>
                                        <p:tgtEl>
                                          <p:spTgt spid="59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9" dur="500"/>
                                        <p:tgtEl>
                                          <p:spTgt spid="59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2" dur="500"/>
                                        <p:tgtEl>
                                          <p:spTgt spid="59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59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0" dur="500"/>
                                        <p:tgtEl>
                                          <p:spTgt spid="59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5" dur="500"/>
                                        <p:tgtEl>
                                          <p:spTgt spid="59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8" dur="500"/>
                                        <p:tgtEl>
                                          <p:spTgt spid="59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1" dur="500"/>
                                        <p:tgtEl>
                                          <p:spTgt spid="59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4" dur="500"/>
                                        <p:tgtEl>
                                          <p:spTgt spid="59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7" dur="500"/>
                                        <p:tgtEl>
                                          <p:spTgt spid="59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0" dur="500"/>
                                        <p:tgtEl>
                                          <p:spTgt spid="59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3" dur="500"/>
                                        <p:tgtEl>
                                          <p:spTgt spid="59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6" dur="500"/>
                                        <p:tgtEl>
                                          <p:spTgt spid="59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9" dur="500"/>
                                        <p:tgtEl>
                                          <p:spTgt spid="59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4" dur="500"/>
                                        <p:tgtEl>
                                          <p:spTgt spid="59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7" dur="500"/>
                                        <p:tgtEl>
                                          <p:spTgt spid="59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0" dur="500"/>
                                        <p:tgtEl>
                                          <p:spTgt spid="59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3" dur="500"/>
                                        <p:tgtEl>
                                          <p:spTgt spid="59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8" dur="500"/>
                                        <p:tgtEl>
                                          <p:spTgt spid="59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/>
      <p:bldP spid="59416" grpId="0"/>
      <p:bldP spid="59417" grpId="0" animBg="1"/>
      <p:bldP spid="59418" grpId="0" animBg="1"/>
      <p:bldP spid="59420" grpId="0"/>
      <p:bldP spid="59421" grpId="0" animBg="1"/>
      <p:bldP spid="59422" grpId="0" animBg="1"/>
      <p:bldP spid="59423" grpId="0" animBg="1"/>
      <p:bldP spid="59424" grpId="0" animBg="1"/>
      <p:bldP spid="59426" grpId="0"/>
      <p:bldP spid="59427" grpId="0" animBg="1"/>
      <p:bldP spid="59428" grpId="0" animBg="1"/>
      <p:bldP spid="59429" grpId="0" animBg="1"/>
      <p:bldP spid="59430" grpId="0" animBg="1"/>
      <p:bldP spid="59431" grpId="0" animBg="1"/>
      <p:bldP spid="59433" grpId="0"/>
      <p:bldP spid="59434" grpId="0" animBg="1"/>
      <p:bldP spid="59435" grpId="0" animBg="1"/>
      <p:bldP spid="59436" grpId="0" animBg="1"/>
      <p:bldP spid="59437" grpId="0" animBg="1"/>
      <p:bldP spid="59438" grpId="0" animBg="1"/>
      <p:bldP spid="59439" grpId="0" animBg="1"/>
      <p:bldP spid="59483" grpId="0"/>
      <p:bldP spid="59484" grpId="0" animBg="1"/>
      <p:bldP spid="59485" grpId="0" animBg="1"/>
      <p:bldP spid="59486" grpId="0" animBg="1"/>
      <p:bldP spid="59487" grpId="0" animBg="1"/>
      <p:bldP spid="59488" grpId="0" animBg="1"/>
      <p:bldP spid="59489" grpId="0" animBg="1"/>
      <p:bldP spid="59490" grpId="0" animBg="1"/>
      <p:bldP spid="59491" grpId="0" animBg="1"/>
      <p:bldP spid="59492" grpId="0" animBg="1"/>
      <p:bldP spid="59493" grpId="0" animBg="1"/>
      <p:bldP spid="59494" grpId="0" animBg="1"/>
      <p:bldP spid="59495" grpId="0" animBg="1"/>
      <p:bldP spid="59496" grpId="0" animBg="1"/>
      <p:bldP spid="59497" grpId="0" animBg="1"/>
      <p:bldP spid="59498" grpId="0" animBg="1"/>
      <p:bldP spid="59499" grpId="0" animBg="1"/>
      <p:bldP spid="59500" grpId="0" animBg="1"/>
      <p:bldP spid="59501" grpId="0" animBg="1"/>
      <p:bldP spid="59502" grpId="0" animBg="1"/>
      <p:bldP spid="59503" grpId="0" animBg="1"/>
      <p:bldP spid="59504" grpId="0" animBg="1"/>
      <p:bldP spid="59505" grpId="0" animBg="1"/>
      <p:bldP spid="59506" grpId="0" animBg="1"/>
      <p:bldP spid="59507" grpId="0"/>
      <p:bldP spid="59508" grpId="0"/>
      <p:bldP spid="59509" grpId="0"/>
      <p:bldP spid="59510" grpId="0" animBg="1"/>
      <p:bldP spid="59511" grpId="0" animBg="1"/>
      <p:bldP spid="59512" grpId="0" animBg="1"/>
      <p:bldP spid="59513" grpId="0" animBg="1"/>
      <p:bldP spid="59514" grpId="0" animBg="1"/>
      <p:bldP spid="59515" grpId="0" animBg="1"/>
      <p:bldP spid="59516" grpId="0" animBg="1"/>
      <p:bldP spid="59517" grpId="0" animBg="1"/>
      <p:bldP spid="59518" grpId="0" animBg="1"/>
      <p:bldP spid="59519" grpId="0"/>
      <p:bldP spid="59520" grpId="0" animBg="1"/>
      <p:bldP spid="59521" grpId="0" animBg="1"/>
      <p:bldP spid="59522" grpId="0" animBg="1"/>
      <p:bldP spid="59523" grpId="0" animBg="1"/>
      <p:bldP spid="59524" grpId="0" animBg="1"/>
      <p:bldP spid="5952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oupe 135"/>
          <p:cNvGrpSpPr>
            <a:grpSpLocks noChangeAspect="1"/>
          </p:cNvGrpSpPr>
          <p:nvPr/>
        </p:nvGrpSpPr>
        <p:grpSpPr>
          <a:xfrm>
            <a:off x="285720" y="2357430"/>
            <a:ext cx="3239382" cy="1584000"/>
            <a:chOff x="183185" y="571480"/>
            <a:chExt cx="3556701" cy="1739164"/>
          </a:xfrm>
        </p:grpSpPr>
        <p:sp>
          <p:nvSpPr>
            <p:cNvPr id="35" name="Line 36"/>
            <p:cNvSpPr>
              <a:spLocks noChangeAspect="1" noChangeShapeType="1"/>
            </p:cNvSpPr>
            <p:nvPr/>
          </p:nvSpPr>
          <p:spPr bwMode="auto">
            <a:xfrm rot="16200000">
              <a:off x="716384" y="1261971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7" name="Connecteur en angle 6"/>
            <p:cNvCxnSpPr/>
            <p:nvPr/>
          </p:nvCxnSpPr>
          <p:spPr>
            <a:xfrm flipV="1">
              <a:off x="490790" y="1378572"/>
              <a:ext cx="2232000" cy="684000"/>
            </a:xfrm>
            <a:prstGeom prst="bentConnector3">
              <a:avLst>
                <a:gd name="adj1" fmla="val 85966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>
              <a:off x="2865012" y="1267609"/>
              <a:ext cx="360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 Box 27"/>
            <p:cNvSpPr txBox="1">
              <a:spLocks noChangeAspect="1" noChangeArrowheads="1"/>
            </p:cNvSpPr>
            <p:nvPr/>
          </p:nvSpPr>
          <p:spPr bwMode="auto">
            <a:xfrm>
              <a:off x="183185" y="1870811"/>
              <a:ext cx="614107" cy="4398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Text Box 28"/>
            <p:cNvSpPr txBox="1">
              <a:spLocks noChangeAspect="1" noChangeArrowheads="1"/>
            </p:cNvSpPr>
            <p:nvPr/>
          </p:nvSpPr>
          <p:spPr bwMode="auto">
            <a:xfrm>
              <a:off x="200835" y="1279415"/>
              <a:ext cx="614107" cy="4398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Text Box 38"/>
            <p:cNvSpPr txBox="1">
              <a:spLocks noChangeAspect="1" noChangeArrowheads="1"/>
            </p:cNvSpPr>
            <p:nvPr/>
          </p:nvSpPr>
          <p:spPr bwMode="auto">
            <a:xfrm>
              <a:off x="229113" y="571480"/>
              <a:ext cx="612723" cy="4398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a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Connecteur en angle 13"/>
            <p:cNvCxnSpPr/>
            <p:nvPr/>
          </p:nvCxnSpPr>
          <p:spPr>
            <a:xfrm flipV="1">
              <a:off x="1196764" y="1261059"/>
              <a:ext cx="828000" cy="216000"/>
            </a:xfrm>
            <a:prstGeom prst="bentConnector3">
              <a:avLst>
                <a:gd name="adj1" fmla="val 73143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Line 36"/>
            <p:cNvSpPr>
              <a:spLocks noChangeAspect="1" noChangeShapeType="1"/>
            </p:cNvSpPr>
            <p:nvPr/>
          </p:nvSpPr>
          <p:spPr bwMode="auto">
            <a:xfrm rot="16200000">
              <a:off x="718646" y="562999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9" name="Groupe 103"/>
            <p:cNvGrpSpPr/>
            <p:nvPr/>
          </p:nvGrpSpPr>
          <p:grpSpPr>
            <a:xfrm>
              <a:off x="905046" y="665603"/>
              <a:ext cx="318235" cy="272475"/>
              <a:chOff x="4349458" y="1571612"/>
              <a:chExt cx="318235" cy="272475"/>
            </a:xfrm>
          </p:grpSpPr>
          <p:sp>
            <p:nvSpPr>
              <p:cNvPr id="33" name="Oval 37"/>
              <p:cNvSpPr>
                <a:spLocks noChangeArrowheads="1"/>
              </p:cNvSpPr>
              <p:nvPr/>
            </p:nvSpPr>
            <p:spPr bwMode="auto">
              <a:xfrm rot="16200000">
                <a:off x="4559693" y="1658632"/>
                <a:ext cx="108000" cy="10800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4" name="AutoShape 35"/>
              <p:cNvSpPr>
                <a:spLocks noChangeAspect="1" noChangeArrowheads="1"/>
              </p:cNvSpPr>
              <p:nvPr/>
            </p:nvSpPr>
            <p:spPr bwMode="auto">
              <a:xfrm rot="5400000">
                <a:off x="4316263" y="1604807"/>
                <a:ext cx="272475" cy="206086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0" name="Groupe 104"/>
            <p:cNvGrpSpPr/>
            <p:nvPr/>
          </p:nvGrpSpPr>
          <p:grpSpPr>
            <a:xfrm>
              <a:off x="899827" y="1357128"/>
              <a:ext cx="318234" cy="272475"/>
              <a:chOff x="4349458" y="1571612"/>
              <a:chExt cx="318234" cy="272475"/>
            </a:xfrm>
          </p:grpSpPr>
          <p:sp>
            <p:nvSpPr>
              <p:cNvPr id="31" name="Oval 37"/>
              <p:cNvSpPr>
                <a:spLocks noChangeArrowheads="1"/>
              </p:cNvSpPr>
              <p:nvPr/>
            </p:nvSpPr>
            <p:spPr bwMode="auto">
              <a:xfrm rot="16200000">
                <a:off x="4559692" y="1658632"/>
                <a:ext cx="108000" cy="10800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AutoShape 35"/>
              <p:cNvSpPr>
                <a:spLocks noChangeAspect="1" noChangeArrowheads="1"/>
              </p:cNvSpPr>
              <p:nvPr/>
            </p:nvSpPr>
            <p:spPr bwMode="auto">
              <a:xfrm rot="5400000">
                <a:off x="4316263" y="1604807"/>
                <a:ext cx="272475" cy="206086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7" name="ZoneTexte 26"/>
            <p:cNvSpPr txBox="1"/>
            <p:nvPr/>
          </p:nvSpPr>
          <p:spPr>
            <a:xfrm>
              <a:off x="3168414" y="1062539"/>
              <a:ext cx="57147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S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Connecteur en angle 35"/>
            <p:cNvCxnSpPr/>
            <p:nvPr/>
          </p:nvCxnSpPr>
          <p:spPr>
            <a:xfrm>
              <a:off x="1214414" y="803444"/>
              <a:ext cx="828000" cy="216000"/>
            </a:xfrm>
            <a:prstGeom prst="bentConnector3">
              <a:avLst>
                <a:gd name="adj1" fmla="val 6948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AutoShape 39"/>
            <p:cNvSpPr>
              <a:spLocks noChangeAspect="1" noChangeArrowheads="1"/>
            </p:cNvSpPr>
            <p:nvPr/>
          </p:nvSpPr>
          <p:spPr bwMode="auto">
            <a:xfrm>
              <a:off x="1996911" y="973214"/>
              <a:ext cx="289073" cy="348547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" name="Line 36"/>
            <p:cNvSpPr>
              <a:spLocks noChangeAspect="1" noChangeShapeType="1"/>
            </p:cNvSpPr>
            <p:nvPr/>
          </p:nvSpPr>
          <p:spPr bwMode="auto">
            <a:xfrm rot="16200000">
              <a:off x="2519984" y="913187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" name="AutoShape 39"/>
            <p:cNvSpPr>
              <a:spLocks noChangeAspect="1" noChangeArrowheads="1"/>
            </p:cNvSpPr>
            <p:nvPr/>
          </p:nvSpPr>
          <p:spPr bwMode="auto">
            <a:xfrm>
              <a:off x="2718815" y="1093636"/>
              <a:ext cx="289073" cy="348547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2571736" y="3429000"/>
            <a:ext cx="1428760" cy="369332"/>
            <a:chOff x="1285852" y="2285992"/>
            <a:chExt cx="1428760" cy="369332"/>
          </a:xfrm>
        </p:grpSpPr>
        <p:sp>
          <p:nvSpPr>
            <p:cNvPr id="40" name="ZoneTexte 39"/>
            <p:cNvSpPr txBox="1"/>
            <p:nvPr/>
          </p:nvSpPr>
          <p:spPr>
            <a:xfrm>
              <a:off x="1285852" y="2285992"/>
              <a:ext cx="142876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S = </a:t>
              </a:r>
              <a:r>
                <a:rPr lang="fr-FR" b="1" dirty="0" err="1" smtClean="0">
                  <a:solidFill>
                    <a:schemeClr val="tx1"/>
                  </a:solidFill>
                </a:rPr>
                <a:t>a.b.c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42" name="Connecteur droit 41"/>
            <p:cNvCxnSpPr/>
            <p:nvPr/>
          </p:nvCxnSpPr>
          <p:spPr>
            <a:xfrm>
              <a:off x="1780453" y="2353227"/>
              <a:ext cx="144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Connecteur droit 43"/>
            <p:cNvCxnSpPr/>
            <p:nvPr/>
          </p:nvCxnSpPr>
          <p:spPr>
            <a:xfrm>
              <a:off x="1955688" y="2357430"/>
              <a:ext cx="144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6" name="Groupe 85"/>
          <p:cNvGrpSpPr/>
          <p:nvPr/>
        </p:nvGrpSpPr>
        <p:grpSpPr>
          <a:xfrm>
            <a:off x="7510170" y="3714752"/>
            <a:ext cx="1633830" cy="369332"/>
            <a:chOff x="1437972" y="5408013"/>
            <a:chExt cx="1633830" cy="369332"/>
          </a:xfrm>
        </p:grpSpPr>
        <p:sp>
          <p:nvSpPr>
            <p:cNvPr id="66" name="ZoneTexte 65"/>
            <p:cNvSpPr txBox="1"/>
            <p:nvPr/>
          </p:nvSpPr>
          <p:spPr>
            <a:xfrm>
              <a:off x="1437972" y="5408013"/>
              <a:ext cx="163383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S = </a:t>
              </a:r>
              <a:r>
                <a:rPr lang="fr-FR" b="1" dirty="0" err="1" smtClean="0">
                  <a:solidFill>
                    <a:schemeClr val="tx1"/>
                  </a:solidFill>
                </a:rPr>
                <a:t>a.b</a:t>
              </a:r>
              <a:r>
                <a:rPr lang="fr-FR" b="1" dirty="0" smtClean="0">
                  <a:solidFill>
                    <a:schemeClr val="tx1"/>
                  </a:solidFill>
                </a:rPr>
                <a:t> + </a:t>
              </a:r>
              <a:r>
                <a:rPr lang="fr-FR" b="1" dirty="0" err="1" smtClean="0">
                  <a:solidFill>
                    <a:schemeClr val="tx1"/>
                  </a:solidFill>
                </a:rPr>
                <a:t>c.d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67" name="Connecteur droit 66"/>
            <p:cNvCxnSpPr/>
            <p:nvPr/>
          </p:nvCxnSpPr>
          <p:spPr>
            <a:xfrm>
              <a:off x="1932573" y="5502142"/>
              <a:ext cx="144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2517948" y="5500702"/>
              <a:ext cx="144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3" name="Groupe 112"/>
          <p:cNvGrpSpPr>
            <a:grpSpLocks noChangeAspect="1"/>
          </p:cNvGrpSpPr>
          <p:nvPr/>
        </p:nvGrpSpPr>
        <p:grpSpPr>
          <a:xfrm>
            <a:off x="5023135" y="2288044"/>
            <a:ext cx="3388723" cy="1998212"/>
            <a:chOff x="313386" y="3050536"/>
            <a:chExt cx="3901424" cy="2300534"/>
          </a:xfrm>
        </p:grpSpPr>
        <p:cxnSp>
          <p:nvCxnSpPr>
            <p:cNvPr id="48" name="Connecteur droit 47"/>
            <p:cNvCxnSpPr/>
            <p:nvPr/>
          </p:nvCxnSpPr>
          <p:spPr>
            <a:xfrm>
              <a:off x="3317213" y="4228265"/>
              <a:ext cx="360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Connecteur en angle 82"/>
            <p:cNvCxnSpPr/>
            <p:nvPr/>
          </p:nvCxnSpPr>
          <p:spPr>
            <a:xfrm>
              <a:off x="2428860" y="3643314"/>
              <a:ext cx="684000" cy="468000"/>
            </a:xfrm>
            <a:prstGeom prst="bentConnector3">
              <a:avLst>
                <a:gd name="adj1" fmla="val 6948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Connecteur en angle 83"/>
            <p:cNvCxnSpPr/>
            <p:nvPr/>
          </p:nvCxnSpPr>
          <p:spPr>
            <a:xfrm flipV="1">
              <a:off x="2357422" y="4357694"/>
              <a:ext cx="756000" cy="432000"/>
            </a:xfrm>
            <a:prstGeom prst="bentConnector3">
              <a:avLst>
                <a:gd name="adj1" fmla="val 8422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Lune 24"/>
            <p:cNvSpPr/>
            <p:nvPr/>
          </p:nvSpPr>
          <p:spPr>
            <a:xfrm rot="10800000">
              <a:off x="3088713" y="4056327"/>
              <a:ext cx="282287" cy="376384"/>
            </a:xfrm>
            <a:prstGeom prst="moon">
              <a:avLst>
                <a:gd name="adj" fmla="val 82836"/>
              </a:avLst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7" name="Connecteur en angle 46"/>
            <p:cNvCxnSpPr/>
            <p:nvPr/>
          </p:nvCxnSpPr>
          <p:spPr>
            <a:xfrm flipV="1">
              <a:off x="665422" y="3749763"/>
              <a:ext cx="1548000" cy="252000"/>
            </a:xfrm>
            <a:prstGeom prst="bentConnector3">
              <a:avLst>
                <a:gd name="adj1" fmla="val 8422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Text Box 28"/>
            <p:cNvSpPr txBox="1">
              <a:spLocks noChangeAspect="1" noChangeArrowheads="1"/>
            </p:cNvSpPr>
            <p:nvPr/>
          </p:nvSpPr>
          <p:spPr bwMode="auto">
            <a:xfrm>
              <a:off x="313722" y="3781987"/>
              <a:ext cx="614107" cy="4398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1" name="Text Box 38"/>
            <p:cNvSpPr txBox="1">
              <a:spLocks noChangeAspect="1" noChangeArrowheads="1"/>
            </p:cNvSpPr>
            <p:nvPr/>
          </p:nvSpPr>
          <p:spPr bwMode="auto">
            <a:xfrm>
              <a:off x="319308" y="3050536"/>
              <a:ext cx="612723" cy="4398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a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Line 36"/>
            <p:cNvSpPr>
              <a:spLocks noChangeAspect="1" noChangeShapeType="1"/>
            </p:cNvSpPr>
            <p:nvPr/>
          </p:nvSpPr>
          <p:spPr bwMode="auto">
            <a:xfrm rot="16200000">
              <a:off x="870766" y="3042055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54" name="Groupe 103"/>
            <p:cNvGrpSpPr/>
            <p:nvPr/>
          </p:nvGrpSpPr>
          <p:grpSpPr>
            <a:xfrm>
              <a:off x="1057166" y="3144659"/>
              <a:ext cx="318235" cy="272475"/>
              <a:chOff x="4349458" y="1571612"/>
              <a:chExt cx="318235" cy="272475"/>
            </a:xfrm>
          </p:grpSpPr>
          <p:sp>
            <p:nvSpPr>
              <p:cNvPr id="55" name="Oval 37"/>
              <p:cNvSpPr>
                <a:spLocks noChangeArrowheads="1"/>
              </p:cNvSpPr>
              <p:nvPr/>
            </p:nvSpPr>
            <p:spPr bwMode="auto">
              <a:xfrm rot="16200000">
                <a:off x="4559693" y="1658632"/>
                <a:ext cx="108000" cy="10800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6" name="AutoShape 35"/>
              <p:cNvSpPr>
                <a:spLocks noChangeAspect="1" noChangeArrowheads="1"/>
              </p:cNvSpPr>
              <p:nvPr/>
            </p:nvSpPr>
            <p:spPr bwMode="auto">
              <a:xfrm rot="5400000">
                <a:off x="4316263" y="1604807"/>
                <a:ext cx="272475" cy="206086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0" name="ZoneTexte 59"/>
            <p:cNvSpPr txBox="1"/>
            <p:nvPr/>
          </p:nvSpPr>
          <p:spPr>
            <a:xfrm>
              <a:off x="3643338" y="4019459"/>
              <a:ext cx="57147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S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61" name="Connecteur en angle 60"/>
            <p:cNvCxnSpPr/>
            <p:nvPr/>
          </p:nvCxnSpPr>
          <p:spPr>
            <a:xfrm>
              <a:off x="1366534" y="3282500"/>
              <a:ext cx="828000" cy="216000"/>
            </a:xfrm>
            <a:prstGeom prst="bentConnector3">
              <a:avLst>
                <a:gd name="adj1" fmla="val 6948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AutoShape 39"/>
            <p:cNvSpPr>
              <a:spLocks noChangeAspect="1" noChangeArrowheads="1"/>
            </p:cNvSpPr>
            <p:nvPr/>
          </p:nvSpPr>
          <p:spPr bwMode="auto">
            <a:xfrm>
              <a:off x="2149031" y="3452270"/>
              <a:ext cx="289073" cy="348547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73" name="Connecteur en angle 72"/>
            <p:cNvCxnSpPr/>
            <p:nvPr/>
          </p:nvCxnSpPr>
          <p:spPr>
            <a:xfrm flipV="1">
              <a:off x="659499" y="4940939"/>
              <a:ext cx="1548000" cy="252000"/>
            </a:xfrm>
            <a:prstGeom prst="bentConnector3">
              <a:avLst>
                <a:gd name="adj1" fmla="val 8422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Text Box 28"/>
            <p:cNvSpPr txBox="1">
              <a:spLocks noChangeAspect="1" noChangeArrowheads="1"/>
            </p:cNvSpPr>
            <p:nvPr/>
          </p:nvSpPr>
          <p:spPr bwMode="auto">
            <a:xfrm>
              <a:off x="338762" y="4911237"/>
              <a:ext cx="614107" cy="4398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d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75" name="Text Box 38"/>
            <p:cNvSpPr txBox="1">
              <a:spLocks noChangeAspect="1" noChangeArrowheads="1"/>
            </p:cNvSpPr>
            <p:nvPr/>
          </p:nvSpPr>
          <p:spPr bwMode="auto">
            <a:xfrm>
              <a:off x="313386" y="4241712"/>
              <a:ext cx="612723" cy="4398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76" name="Line 36"/>
            <p:cNvSpPr>
              <a:spLocks noChangeAspect="1" noChangeShapeType="1"/>
            </p:cNvSpPr>
            <p:nvPr/>
          </p:nvSpPr>
          <p:spPr bwMode="auto">
            <a:xfrm rot="16200000">
              <a:off x="864843" y="4233231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77" name="Groupe 103"/>
            <p:cNvGrpSpPr/>
            <p:nvPr/>
          </p:nvGrpSpPr>
          <p:grpSpPr>
            <a:xfrm>
              <a:off x="1051243" y="4335835"/>
              <a:ext cx="318235" cy="272475"/>
              <a:chOff x="4349458" y="1571612"/>
              <a:chExt cx="318235" cy="272475"/>
            </a:xfrm>
          </p:grpSpPr>
          <p:sp>
            <p:nvSpPr>
              <p:cNvPr id="78" name="Oval 37"/>
              <p:cNvSpPr>
                <a:spLocks noChangeArrowheads="1"/>
              </p:cNvSpPr>
              <p:nvPr/>
            </p:nvSpPr>
            <p:spPr bwMode="auto">
              <a:xfrm rot="16200000">
                <a:off x="4559693" y="1658632"/>
                <a:ext cx="108000" cy="10800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9" name="AutoShape 35"/>
              <p:cNvSpPr>
                <a:spLocks noChangeAspect="1" noChangeArrowheads="1"/>
              </p:cNvSpPr>
              <p:nvPr/>
            </p:nvSpPr>
            <p:spPr bwMode="auto">
              <a:xfrm rot="5400000">
                <a:off x="4316263" y="1604807"/>
                <a:ext cx="272475" cy="206086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cxnSp>
          <p:nvCxnSpPr>
            <p:cNvPr id="80" name="Connecteur en angle 79"/>
            <p:cNvCxnSpPr/>
            <p:nvPr/>
          </p:nvCxnSpPr>
          <p:spPr>
            <a:xfrm>
              <a:off x="1360611" y="4473676"/>
              <a:ext cx="828000" cy="216000"/>
            </a:xfrm>
            <a:prstGeom prst="bentConnector3">
              <a:avLst>
                <a:gd name="adj1" fmla="val 6948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1" name="AutoShape 39"/>
            <p:cNvSpPr>
              <a:spLocks noChangeAspect="1" noChangeArrowheads="1"/>
            </p:cNvSpPr>
            <p:nvPr/>
          </p:nvSpPr>
          <p:spPr bwMode="auto">
            <a:xfrm>
              <a:off x="2143108" y="4643446"/>
              <a:ext cx="289073" cy="348547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20" name="Groupe 119"/>
          <p:cNvGrpSpPr/>
          <p:nvPr/>
        </p:nvGrpSpPr>
        <p:grpSpPr>
          <a:xfrm>
            <a:off x="3344864" y="1500174"/>
            <a:ext cx="1512888" cy="366713"/>
            <a:chOff x="5143504" y="3714752"/>
            <a:chExt cx="1512888" cy="366713"/>
          </a:xfrm>
        </p:grpSpPr>
        <p:sp>
          <p:nvSpPr>
            <p:cNvPr id="87" name="Text Box 952"/>
            <p:cNvSpPr txBox="1">
              <a:spLocks noChangeArrowheads="1"/>
            </p:cNvSpPr>
            <p:nvPr/>
          </p:nvSpPr>
          <p:spPr bwMode="auto">
            <a:xfrm>
              <a:off x="5143504" y="3714752"/>
              <a:ext cx="1512888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chemeClr val="tx1"/>
                  </a:solidFill>
                </a:rPr>
                <a:t>S=ab + ab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88" name="Line 953"/>
            <p:cNvSpPr>
              <a:spLocks noChangeShapeType="1"/>
            </p:cNvSpPr>
            <p:nvPr/>
          </p:nvSpPr>
          <p:spPr bwMode="auto">
            <a:xfrm>
              <a:off x="5642813" y="3777179"/>
              <a:ext cx="10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9" name="Line 953"/>
            <p:cNvSpPr>
              <a:spLocks noChangeShapeType="1"/>
            </p:cNvSpPr>
            <p:nvPr/>
          </p:nvSpPr>
          <p:spPr bwMode="auto">
            <a:xfrm>
              <a:off x="6033282" y="3795713"/>
              <a:ext cx="10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37" name="Groupe 136"/>
          <p:cNvGrpSpPr>
            <a:grpSpLocks noChangeAspect="1"/>
          </p:cNvGrpSpPr>
          <p:nvPr/>
        </p:nvGrpSpPr>
        <p:grpSpPr>
          <a:xfrm>
            <a:off x="357161" y="71414"/>
            <a:ext cx="3512579" cy="1764000"/>
            <a:chOff x="4447612" y="1478900"/>
            <a:chExt cx="3839164" cy="1928010"/>
          </a:xfrm>
        </p:grpSpPr>
        <p:cxnSp>
          <p:nvCxnSpPr>
            <p:cNvPr id="90" name="Connecteur droit 89"/>
            <p:cNvCxnSpPr/>
            <p:nvPr/>
          </p:nvCxnSpPr>
          <p:spPr>
            <a:xfrm>
              <a:off x="7389179" y="2656629"/>
              <a:ext cx="360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Connecteur en angle 90"/>
            <p:cNvCxnSpPr/>
            <p:nvPr/>
          </p:nvCxnSpPr>
          <p:spPr>
            <a:xfrm>
              <a:off x="6500826" y="2071678"/>
              <a:ext cx="684000" cy="468000"/>
            </a:xfrm>
            <a:prstGeom prst="bentConnector3">
              <a:avLst>
                <a:gd name="adj1" fmla="val 6948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Connecteur en angle 91"/>
            <p:cNvCxnSpPr/>
            <p:nvPr/>
          </p:nvCxnSpPr>
          <p:spPr>
            <a:xfrm flipV="1">
              <a:off x="6429388" y="2786058"/>
              <a:ext cx="756000" cy="432000"/>
            </a:xfrm>
            <a:prstGeom prst="bentConnector3">
              <a:avLst>
                <a:gd name="adj1" fmla="val 8422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3" name="Lune 92"/>
            <p:cNvSpPr/>
            <p:nvPr/>
          </p:nvSpPr>
          <p:spPr>
            <a:xfrm rot="10800000">
              <a:off x="7160679" y="2483906"/>
              <a:ext cx="282288" cy="376384"/>
            </a:xfrm>
            <a:prstGeom prst="moon">
              <a:avLst>
                <a:gd name="adj" fmla="val 82836"/>
              </a:avLst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4" name="Connecteur en angle 93"/>
            <p:cNvCxnSpPr/>
            <p:nvPr/>
          </p:nvCxnSpPr>
          <p:spPr>
            <a:xfrm flipV="1">
              <a:off x="4737388" y="2147164"/>
              <a:ext cx="1548000" cy="252000"/>
            </a:xfrm>
            <a:prstGeom prst="bentConnector3">
              <a:avLst>
                <a:gd name="adj1" fmla="val 8422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Text Box 28"/>
            <p:cNvSpPr txBox="1">
              <a:spLocks noChangeAspect="1" noChangeArrowheads="1"/>
            </p:cNvSpPr>
            <p:nvPr/>
          </p:nvSpPr>
          <p:spPr bwMode="auto">
            <a:xfrm>
              <a:off x="4447612" y="2210351"/>
              <a:ext cx="614107" cy="4398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96" name="Text Box 38"/>
            <p:cNvSpPr txBox="1">
              <a:spLocks noChangeAspect="1" noChangeArrowheads="1"/>
            </p:cNvSpPr>
            <p:nvPr/>
          </p:nvSpPr>
          <p:spPr bwMode="auto">
            <a:xfrm>
              <a:off x="4453199" y="1478900"/>
              <a:ext cx="612723" cy="4398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a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grpSp>
          <p:nvGrpSpPr>
            <p:cNvPr id="98" name="Groupe 103"/>
            <p:cNvGrpSpPr/>
            <p:nvPr/>
          </p:nvGrpSpPr>
          <p:grpSpPr>
            <a:xfrm>
              <a:off x="5396773" y="2254725"/>
              <a:ext cx="318235" cy="272475"/>
              <a:chOff x="4349458" y="1571612"/>
              <a:chExt cx="318235" cy="272475"/>
            </a:xfrm>
          </p:grpSpPr>
          <p:sp>
            <p:nvSpPr>
              <p:cNvPr id="99" name="Oval 37"/>
              <p:cNvSpPr>
                <a:spLocks noChangeArrowheads="1"/>
              </p:cNvSpPr>
              <p:nvPr/>
            </p:nvSpPr>
            <p:spPr bwMode="auto">
              <a:xfrm rot="16200000">
                <a:off x="4559693" y="1658632"/>
                <a:ext cx="108000" cy="10800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0" name="AutoShape 35"/>
              <p:cNvSpPr>
                <a:spLocks noChangeAspect="1" noChangeArrowheads="1"/>
              </p:cNvSpPr>
              <p:nvPr/>
            </p:nvSpPr>
            <p:spPr bwMode="auto">
              <a:xfrm rot="5400000">
                <a:off x="4316263" y="1604807"/>
                <a:ext cx="272475" cy="206086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01" name="ZoneTexte 100"/>
            <p:cNvSpPr txBox="1"/>
            <p:nvPr/>
          </p:nvSpPr>
          <p:spPr>
            <a:xfrm>
              <a:off x="7715304" y="2447823"/>
              <a:ext cx="57147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S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102" name="Connecteur en angle 101"/>
            <p:cNvCxnSpPr/>
            <p:nvPr/>
          </p:nvCxnSpPr>
          <p:spPr>
            <a:xfrm>
              <a:off x="4743008" y="1710864"/>
              <a:ext cx="1512000" cy="216000"/>
            </a:xfrm>
            <a:prstGeom prst="bentConnector3">
              <a:avLst>
                <a:gd name="adj1" fmla="val 84608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AutoShape 39"/>
            <p:cNvSpPr>
              <a:spLocks noChangeAspect="1" noChangeArrowheads="1"/>
            </p:cNvSpPr>
            <p:nvPr/>
          </p:nvSpPr>
          <p:spPr bwMode="auto">
            <a:xfrm>
              <a:off x="6220997" y="1880634"/>
              <a:ext cx="289073" cy="348547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111" name="Connecteur en angle 110"/>
            <p:cNvCxnSpPr/>
            <p:nvPr/>
          </p:nvCxnSpPr>
          <p:spPr>
            <a:xfrm>
              <a:off x="5169950" y="1714488"/>
              <a:ext cx="1116000" cy="1404000"/>
            </a:xfrm>
            <a:prstGeom prst="bentConnector3">
              <a:avLst>
                <a:gd name="adj1" fmla="val 1279"/>
              </a:avLst>
            </a:prstGeom>
            <a:ln>
              <a:headEnd type="oval" w="sm" len="sm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16" name="Groupe 103"/>
            <p:cNvGrpSpPr/>
            <p:nvPr/>
          </p:nvGrpSpPr>
          <p:grpSpPr>
            <a:xfrm>
              <a:off x="5643570" y="2973478"/>
              <a:ext cx="318235" cy="272475"/>
              <a:chOff x="4349458" y="1571612"/>
              <a:chExt cx="318235" cy="272475"/>
            </a:xfrm>
          </p:grpSpPr>
          <p:sp>
            <p:nvSpPr>
              <p:cNvPr id="117" name="Oval 37"/>
              <p:cNvSpPr>
                <a:spLocks noChangeArrowheads="1"/>
              </p:cNvSpPr>
              <p:nvPr/>
            </p:nvSpPr>
            <p:spPr bwMode="auto">
              <a:xfrm rot="16200000">
                <a:off x="4559693" y="1658632"/>
                <a:ext cx="108000" cy="10800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18" name="AutoShape 35"/>
              <p:cNvSpPr>
                <a:spLocks noChangeAspect="1" noChangeArrowheads="1"/>
              </p:cNvSpPr>
              <p:nvPr/>
            </p:nvSpPr>
            <p:spPr bwMode="auto">
              <a:xfrm rot="5400000">
                <a:off x="4316263" y="1604807"/>
                <a:ext cx="272475" cy="206086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cxnSp>
          <p:nvCxnSpPr>
            <p:cNvPr id="119" name="Connecteur en angle 118"/>
            <p:cNvCxnSpPr/>
            <p:nvPr/>
          </p:nvCxnSpPr>
          <p:spPr>
            <a:xfrm>
              <a:off x="5000628" y="2403224"/>
              <a:ext cx="1259108" cy="944331"/>
            </a:xfrm>
            <a:prstGeom prst="bentConnector3">
              <a:avLst>
                <a:gd name="adj1" fmla="val 1279"/>
              </a:avLst>
            </a:prstGeom>
            <a:ln>
              <a:headEnd type="oval" w="sm" len="sm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2" name="AutoShape 39"/>
            <p:cNvSpPr>
              <a:spLocks noChangeAspect="1" noChangeArrowheads="1"/>
            </p:cNvSpPr>
            <p:nvPr/>
          </p:nvSpPr>
          <p:spPr bwMode="auto">
            <a:xfrm>
              <a:off x="6215074" y="3058363"/>
              <a:ext cx="289074" cy="348547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33" name="Groupe 132"/>
          <p:cNvGrpSpPr/>
          <p:nvPr/>
        </p:nvGrpSpPr>
        <p:grpSpPr>
          <a:xfrm>
            <a:off x="6582149" y="1490930"/>
            <a:ext cx="1133123" cy="369332"/>
            <a:chOff x="6354776" y="4786322"/>
            <a:chExt cx="1133123" cy="369332"/>
          </a:xfrm>
        </p:grpSpPr>
        <p:sp>
          <p:nvSpPr>
            <p:cNvPr id="121" name="Rectangle 882"/>
            <p:cNvSpPr>
              <a:spLocks noChangeArrowheads="1"/>
            </p:cNvSpPr>
            <p:nvPr/>
          </p:nvSpPr>
          <p:spPr bwMode="auto">
            <a:xfrm>
              <a:off x="6354776" y="4786322"/>
              <a:ext cx="336550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122" name="Rectangle 883"/>
            <p:cNvSpPr>
              <a:spLocks noChangeArrowheads="1"/>
            </p:cNvSpPr>
            <p:nvPr/>
          </p:nvSpPr>
          <p:spPr bwMode="auto">
            <a:xfrm>
              <a:off x="6572264" y="4786322"/>
              <a:ext cx="915635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chemeClr val="tx1"/>
                  </a:solidFill>
                </a:rPr>
                <a:t>= a </a:t>
              </a:r>
              <a:r>
                <a:rPr lang="fr-FR" b="1" dirty="0" smtClean="0">
                  <a:solidFill>
                    <a:schemeClr val="tx1"/>
                  </a:solidFill>
                </a:rPr>
                <a:t>+ </a:t>
              </a:r>
              <a:r>
                <a:rPr lang="fr-FR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30" name="Ellipse 129"/>
            <p:cNvSpPr>
              <a:spLocks noChangeAspect="1"/>
            </p:cNvSpPr>
            <p:nvPr/>
          </p:nvSpPr>
          <p:spPr>
            <a:xfrm>
              <a:off x="7009834" y="4876884"/>
              <a:ext cx="180000" cy="1800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4" name="Groupe 133"/>
          <p:cNvGrpSpPr/>
          <p:nvPr/>
        </p:nvGrpSpPr>
        <p:grpSpPr>
          <a:xfrm>
            <a:off x="5429256" y="714356"/>
            <a:ext cx="1405546" cy="684000"/>
            <a:chOff x="4204684" y="4610630"/>
            <a:chExt cx="1405546" cy="684000"/>
          </a:xfrm>
        </p:grpSpPr>
        <p:grpSp>
          <p:nvGrpSpPr>
            <p:cNvPr id="132" name="Groupe 131"/>
            <p:cNvGrpSpPr/>
            <p:nvPr/>
          </p:nvGrpSpPr>
          <p:grpSpPr>
            <a:xfrm>
              <a:off x="4258599" y="4651328"/>
              <a:ext cx="1351631" cy="564060"/>
              <a:chOff x="4258599" y="4651328"/>
              <a:chExt cx="1351631" cy="564060"/>
            </a:xfrm>
          </p:grpSpPr>
          <p:sp>
            <p:nvSpPr>
              <p:cNvPr id="123" name="Text Box 859"/>
              <p:cNvSpPr txBox="1">
                <a:spLocks noChangeArrowheads="1"/>
              </p:cNvSpPr>
              <p:nvPr/>
            </p:nvSpPr>
            <p:spPr bwMode="auto">
              <a:xfrm>
                <a:off x="4258941" y="4651328"/>
                <a:ext cx="323850" cy="3365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124" name="Text Box 860"/>
              <p:cNvSpPr txBox="1">
                <a:spLocks noChangeArrowheads="1"/>
              </p:cNvSpPr>
              <p:nvPr/>
            </p:nvSpPr>
            <p:spPr bwMode="auto">
              <a:xfrm>
                <a:off x="5286380" y="4786322"/>
                <a:ext cx="323850" cy="3365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 dirty="0">
                    <a:solidFill>
                      <a:schemeClr val="tx1"/>
                    </a:solidFill>
                  </a:rPr>
                  <a:t>S</a:t>
                </a:r>
              </a:p>
            </p:txBody>
          </p:sp>
          <p:sp>
            <p:nvSpPr>
              <p:cNvPr id="125" name="Text Box 861"/>
              <p:cNvSpPr txBox="1">
                <a:spLocks noChangeArrowheads="1"/>
              </p:cNvSpPr>
              <p:nvPr/>
            </p:nvSpPr>
            <p:spPr bwMode="auto">
              <a:xfrm>
                <a:off x="4258599" y="4878838"/>
                <a:ext cx="323850" cy="3365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>
                    <a:solidFill>
                      <a:schemeClr val="tx1"/>
                    </a:solidFill>
                  </a:rPr>
                  <a:t>b</a:t>
                </a:r>
              </a:p>
            </p:txBody>
          </p:sp>
          <p:cxnSp>
            <p:nvCxnSpPr>
              <p:cNvPr id="126" name="Connecteur droit 125"/>
              <p:cNvCxnSpPr/>
              <p:nvPr/>
            </p:nvCxnSpPr>
            <p:spPr>
              <a:xfrm rot="10800000">
                <a:off x="4544408" y="4846677"/>
                <a:ext cx="324000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7" name="Connecteur droit 126"/>
              <p:cNvCxnSpPr/>
              <p:nvPr/>
            </p:nvCxnSpPr>
            <p:spPr>
              <a:xfrm rot="10800000">
                <a:off x="4540712" y="5081448"/>
                <a:ext cx="324000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8" name="Connecteur droit 127"/>
              <p:cNvCxnSpPr/>
              <p:nvPr/>
            </p:nvCxnSpPr>
            <p:spPr>
              <a:xfrm rot="10800000">
                <a:off x="5149261" y="4963057"/>
                <a:ext cx="180000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9" name="Lune 128"/>
              <p:cNvSpPr/>
              <p:nvPr/>
            </p:nvSpPr>
            <p:spPr>
              <a:xfrm rot="10800000">
                <a:off x="4911194" y="4778193"/>
                <a:ext cx="288000" cy="360000"/>
              </a:xfrm>
              <a:prstGeom prst="moon">
                <a:avLst>
                  <a:gd name="adj" fmla="val 875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1" name="Arc 130"/>
            <p:cNvSpPr>
              <a:spLocks noChangeAspect="1"/>
            </p:cNvSpPr>
            <p:nvPr/>
          </p:nvSpPr>
          <p:spPr>
            <a:xfrm rot="3180000">
              <a:off x="4204684" y="4610630"/>
              <a:ext cx="684000" cy="684000"/>
            </a:xfrm>
            <a:prstGeom prst="arc">
              <a:avLst>
                <a:gd name="adj1" fmla="val 16536007"/>
                <a:gd name="adj2" fmla="val 20355605"/>
              </a:avLst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5" name="Text Box 9"/>
          <p:cNvSpPr txBox="1">
            <a:spLocks noChangeArrowheads="1"/>
          </p:cNvSpPr>
          <p:nvPr/>
        </p:nvSpPr>
        <p:spPr bwMode="auto">
          <a:xfrm>
            <a:off x="5249899" y="71414"/>
            <a:ext cx="382269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استخرج المعادلة المنطقية من التصميم المنطقي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43" name="Flèche droite 142"/>
          <p:cNvSpPr/>
          <p:nvPr/>
        </p:nvSpPr>
        <p:spPr>
          <a:xfrm>
            <a:off x="3929058" y="1089196"/>
            <a:ext cx="1285884" cy="142876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4" name="Flèche droite 143"/>
          <p:cNvSpPr/>
          <p:nvPr/>
        </p:nvSpPr>
        <p:spPr>
          <a:xfrm>
            <a:off x="4656884" y="1629602"/>
            <a:ext cx="1915379" cy="156323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5" name="Groupe 144"/>
          <p:cNvGrpSpPr>
            <a:grpSpLocks noChangeAspect="1"/>
          </p:cNvGrpSpPr>
          <p:nvPr/>
        </p:nvGrpSpPr>
        <p:grpSpPr>
          <a:xfrm>
            <a:off x="231933" y="4633599"/>
            <a:ext cx="4548928" cy="1800001"/>
            <a:chOff x="3683450" y="1417531"/>
            <a:chExt cx="5263886" cy="2082908"/>
          </a:xfrm>
        </p:grpSpPr>
        <p:cxnSp>
          <p:nvCxnSpPr>
            <p:cNvPr id="146" name="Connecteur en angle 145"/>
            <p:cNvCxnSpPr/>
            <p:nvPr/>
          </p:nvCxnSpPr>
          <p:spPr>
            <a:xfrm flipV="1">
              <a:off x="5852826" y="2648916"/>
              <a:ext cx="1332000" cy="360000"/>
            </a:xfrm>
            <a:prstGeom prst="bentConnector3">
              <a:avLst>
                <a:gd name="adj1" fmla="val 8174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Connecteur droit 146"/>
            <p:cNvCxnSpPr/>
            <p:nvPr/>
          </p:nvCxnSpPr>
          <p:spPr>
            <a:xfrm>
              <a:off x="8072462" y="1745585"/>
              <a:ext cx="360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8" name="Line 36"/>
            <p:cNvSpPr>
              <a:spLocks noChangeAspect="1" noChangeShapeType="1"/>
            </p:cNvSpPr>
            <p:nvPr/>
          </p:nvSpPr>
          <p:spPr bwMode="auto">
            <a:xfrm rot="16200000">
              <a:off x="5260496" y="1039439"/>
              <a:ext cx="0" cy="2520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9" name="Text Box 27"/>
            <p:cNvSpPr txBox="1">
              <a:spLocks noChangeAspect="1" noChangeArrowheads="1"/>
            </p:cNvSpPr>
            <p:nvPr/>
          </p:nvSpPr>
          <p:spPr bwMode="auto">
            <a:xfrm>
              <a:off x="3744539" y="2911284"/>
              <a:ext cx="614107" cy="4398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50" name="Text Box 28"/>
            <p:cNvSpPr txBox="1">
              <a:spLocks noChangeAspect="1" noChangeArrowheads="1"/>
            </p:cNvSpPr>
            <p:nvPr/>
          </p:nvSpPr>
          <p:spPr bwMode="auto">
            <a:xfrm>
              <a:off x="3683450" y="2098572"/>
              <a:ext cx="614107" cy="4398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51" name="Text Box 38"/>
            <p:cNvSpPr txBox="1">
              <a:spLocks noChangeAspect="1" noChangeArrowheads="1"/>
            </p:cNvSpPr>
            <p:nvPr/>
          </p:nvSpPr>
          <p:spPr bwMode="auto">
            <a:xfrm>
              <a:off x="3698281" y="1417531"/>
              <a:ext cx="612723" cy="4398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a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152" name="Connecteur en angle 151"/>
            <p:cNvCxnSpPr/>
            <p:nvPr/>
          </p:nvCxnSpPr>
          <p:spPr>
            <a:xfrm rot="16200000" flipV="1">
              <a:off x="4531810" y="2047189"/>
              <a:ext cx="624872" cy="1116000"/>
            </a:xfrm>
            <a:prstGeom prst="bentConnector3">
              <a:avLst>
                <a:gd name="adj1" fmla="val 42817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Connecteur en angle 152"/>
            <p:cNvCxnSpPr/>
            <p:nvPr/>
          </p:nvCxnSpPr>
          <p:spPr>
            <a:xfrm flipV="1">
              <a:off x="7340432" y="1857364"/>
              <a:ext cx="612000" cy="648000"/>
            </a:xfrm>
            <a:prstGeom prst="bentConnector3">
              <a:avLst>
                <a:gd name="adj1" fmla="val 56902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Connecteur en angle 153"/>
            <p:cNvCxnSpPr/>
            <p:nvPr/>
          </p:nvCxnSpPr>
          <p:spPr>
            <a:xfrm rot="5400000">
              <a:off x="5924826" y="2887200"/>
              <a:ext cx="936000" cy="216000"/>
            </a:xfrm>
            <a:prstGeom prst="bentConnector3">
              <a:avLst>
                <a:gd name="adj1" fmla="val -196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5" name="Line 36"/>
            <p:cNvSpPr>
              <a:spLocks noChangeAspect="1" noChangeShapeType="1"/>
            </p:cNvSpPr>
            <p:nvPr/>
          </p:nvSpPr>
          <p:spPr bwMode="auto">
            <a:xfrm rot="16200000">
              <a:off x="5980496" y="-336950"/>
              <a:ext cx="0" cy="3960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6" name="AutoShape 39"/>
            <p:cNvSpPr>
              <a:spLocks noChangeAspect="1" noChangeArrowheads="1"/>
            </p:cNvSpPr>
            <p:nvPr/>
          </p:nvSpPr>
          <p:spPr bwMode="auto">
            <a:xfrm>
              <a:off x="6500824" y="2247765"/>
              <a:ext cx="289073" cy="348547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7" name="AutoShape 39"/>
            <p:cNvSpPr>
              <a:spLocks noChangeAspect="1" noChangeArrowheads="1"/>
            </p:cNvSpPr>
            <p:nvPr/>
          </p:nvSpPr>
          <p:spPr bwMode="auto">
            <a:xfrm>
              <a:off x="7926261" y="1571612"/>
              <a:ext cx="289073" cy="348547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58" name="Groupe 103"/>
            <p:cNvGrpSpPr/>
            <p:nvPr/>
          </p:nvGrpSpPr>
          <p:grpSpPr>
            <a:xfrm>
              <a:off x="4420896" y="1511654"/>
              <a:ext cx="318235" cy="272475"/>
              <a:chOff x="4349458" y="1571612"/>
              <a:chExt cx="318235" cy="272475"/>
            </a:xfrm>
          </p:grpSpPr>
          <p:sp>
            <p:nvSpPr>
              <p:cNvPr id="172" name="Oval 37"/>
              <p:cNvSpPr>
                <a:spLocks noChangeArrowheads="1"/>
              </p:cNvSpPr>
              <p:nvPr/>
            </p:nvSpPr>
            <p:spPr bwMode="auto">
              <a:xfrm rot="16200000">
                <a:off x="4559693" y="1658632"/>
                <a:ext cx="108000" cy="10800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3" name="AutoShape 35"/>
              <p:cNvSpPr>
                <a:spLocks noChangeAspect="1" noChangeArrowheads="1"/>
              </p:cNvSpPr>
              <p:nvPr/>
            </p:nvSpPr>
            <p:spPr bwMode="auto">
              <a:xfrm rot="5400000">
                <a:off x="4316263" y="1604807"/>
                <a:ext cx="272475" cy="206086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59" name="Groupe 104"/>
            <p:cNvGrpSpPr/>
            <p:nvPr/>
          </p:nvGrpSpPr>
          <p:grpSpPr>
            <a:xfrm>
              <a:off x="4429124" y="2156393"/>
              <a:ext cx="318234" cy="272475"/>
              <a:chOff x="4349458" y="1571612"/>
              <a:chExt cx="318234" cy="272475"/>
            </a:xfrm>
          </p:grpSpPr>
          <p:sp>
            <p:nvSpPr>
              <p:cNvPr id="170" name="Oval 37"/>
              <p:cNvSpPr>
                <a:spLocks noChangeArrowheads="1"/>
              </p:cNvSpPr>
              <p:nvPr/>
            </p:nvSpPr>
            <p:spPr bwMode="auto">
              <a:xfrm rot="16200000">
                <a:off x="4559692" y="1658632"/>
                <a:ext cx="108000" cy="10800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1" name="AutoShape 35"/>
              <p:cNvSpPr>
                <a:spLocks noChangeAspect="1" noChangeArrowheads="1"/>
              </p:cNvSpPr>
              <p:nvPr/>
            </p:nvSpPr>
            <p:spPr bwMode="auto">
              <a:xfrm rot="5400000">
                <a:off x="4316263" y="1604807"/>
                <a:ext cx="272475" cy="206086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60" name="Line 36"/>
            <p:cNvSpPr>
              <a:spLocks noChangeAspect="1" noChangeShapeType="1"/>
            </p:cNvSpPr>
            <p:nvPr/>
          </p:nvSpPr>
          <p:spPr bwMode="auto">
            <a:xfrm rot="16200000">
              <a:off x="4917934" y="2288174"/>
              <a:ext cx="0" cy="169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61" name="Groupe 109"/>
            <p:cNvGrpSpPr/>
            <p:nvPr/>
          </p:nvGrpSpPr>
          <p:grpSpPr>
            <a:xfrm>
              <a:off x="4429124" y="2991128"/>
              <a:ext cx="318234" cy="272475"/>
              <a:chOff x="4349458" y="1571612"/>
              <a:chExt cx="318234" cy="272475"/>
            </a:xfrm>
          </p:grpSpPr>
          <p:sp>
            <p:nvSpPr>
              <p:cNvPr id="168" name="Oval 37"/>
              <p:cNvSpPr>
                <a:spLocks noChangeArrowheads="1"/>
              </p:cNvSpPr>
              <p:nvPr/>
            </p:nvSpPr>
            <p:spPr bwMode="auto">
              <a:xfrm rot="16200000">
                <a:off x="4559692" y="1658632"/>
                <a:ext cx="108000" cy="10800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9" name="AutoShape 35"/>
              <p:cNvSpPr>
                <a:spLocks noChangeAspect="1" noChangeArrowheads="1"/>
              </p:cNvSpPr>
              <p:nvPr/>
            </p:nvSpPr>
            <p:spPr bwMode="auto">
              <a:xfrm rot="5400000">
                <a:off x="4316263" y="1604807"/>
                <a:ext cx="272475" cy="206086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cxnSp>
          <p:nvCxnSpPr>
            <p:cNvPr id="162" name="Connecteur droit 161"/>
            <p:cNvCxnSpPr/>
            <p:nvPr/>
          </p:nvCxnSpPr>
          <p:spPr>
            <a:xfrm>
              <a:off x="5399010" y="2916913"/>
              <a:ext cx="25199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3" name="AutoShape 39"/>
            <p:cNvSpPr>
              <a:spLocks noChangeAspect="1" noChangeArrowheads="1"/>
            </p:cNvSpPr>
            <p:nvPr/>
          </p:nvSpPr>
          <p:spPr bwMode="auto">
            <a:xfrm>
              <a:off x="5640246" y="2857520"/>
              <a:ext cx="289073" cy="348547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5" name="Parenthèse fermante 164"/>
            <p:cNvSpPr/>
            <p:nvPr/>
          </p:nvSpPr>
          <p:spPr>
            <a:xfrm rot="5400000">
              <a:off x="5503037" y="2714621"/>
              <a:ext cx="357190" cy="1214446"/>
            </a:xfrm>
            <a:prstGeom prst="rightBracket">
              <a:avLst>
                <a:gd name="adj" fmla="val 0"/>
              </a:avLst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6" name="ZoneTexte 165"/>
            <p:cNvSpPr txBox="1"/>
            <p:nvPr/>
          </p:nvSpPr>
          <p:spPr>
            <a:xfrm>
              <a:off x="8375864" y="1527068"/>
              <a:ext cx="57147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S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167" name="Connecteur droit 166"/>
            <p:cNvCxnSpPr/>
            <p:nvPr/>
          </p:nvCxnSpPr>
          <p:spPr>
            <a:xfrm>
              <a:off x="6786578" y="2428868"/>
              <a:ext cx="360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4" name="Lune 163"/>
            <p:cNvSpPr/>
            <p:nvPr/>
          </p:nvSpPr>
          <p:spPr>
            <a:xfrm rot="10800000">
              <a:off x="7095021" y="2346097"/>
              <a:ext cx="282288" cy="376384"/>
            </a:xfrm>
            <a:prstGeom prst="moon">
              <a:avLst>
                <a:gd name="adj" fmla="val 82836"/>
              </a:avLst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4" name="Groupe 173"/>
          <p:cNvGrpSpPr/>
          <p:nvPr/>
        </p:nvGrpSpPr>
        <p:grpSpPr>
          <a:xfrm>
            <a:off x="3987049" y="5776607"/>
            <a:ext cx="1785950" cy="369332"/>
            <a:chOff x="2656621" y="4187924"/>
            <a:chExt cx="1785950" cy="369332"/>
          </a:xfrm>
        </p:grpSpPr>
        <p:grpSp>
          <p:nvGrpSpPr>
            <p:cNvPr id="175" name="Groupe 137"/>
            <p:cNvGrpSpPr/>
            <p:nvPr/>
          </p:nvGrpSpPr>
          <p:grpSpPr>
            <a:xfrm>
              <a:off x="2656621" y="4187924"/>
              <a:ext cx="1785950" cy="369332"/>
              <a:chOff x="2656621" y="4187924"/>
              <a:chExt cx="1785950" cy="369332"/>
            </a:xfrm>
          </p:grpSpPr>
          <p:sp>
            <p:nvSpPr>
              <p:cNvPr id="177" name="Line 33"/>
              <p:cNvSpPr>
                <a:spLocks noChangeAspect="1" noChangeShapeType="1"/>
              </p:cNvSpPr>
              <p:nvPr/>
            </p:nvSpPr>
            <p:spPr bwMode="auto">
              <a:xfrm>
                <a:off x="3402098" y="4255159"/>
                <a:ext cx="108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8" name="ZoneTexte 177"/>
              <p:cNvSpPr txBox="1"/>
              <p:nvPr/>
            </p:nvSpPr>
            <p:spPr>
              <a:xfrm>
                <a:off x="2656621" y="4187924"/>
                <a:ext cx="1785950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chemeClr val="tx1"/>
                    </a:solidFill>
                  </a:rPr>
                  <a:t>M=a(</a:t>
                </a:r>
                <a:r>
                  <a:rPr lang="fr-FR" b="1" dirty="0" err="1" smtClean="0">
                    <a:solidFill>
                      <a:schemeClr val="tx1"/>
                    </a:solidFill>
                  </a:rPr>
                  <a:t>bc</a:t>
                </a:r>
                <a:r>
                  <a:rPr lang="fr-FR" b="1" dirty="0" smtClean="0">
                    <a:solidFill>
                      <a:schemeClr val="tx1"/>
                    </a:solidFill>
                  </a:rPr>
                  <a:t> + </a:t>
                </a:r>
                <a:r>
                  <a:rPr lang="fr-FR" b="1" dirty="0" err="1" smtClean="0">
                    <a:solidFill>
                      <a:schemeClr val="tx1"/>
                    </a:solidFill>
                  </a:rPr>
                  <a:t>bc</a:t>
                </a:r>
                <a:r>
                  <a:rPr lang="fr-FR" b="1" dirty="0" smtClean="0">
                    <a:solidFill>
                      <a:schemeClr val="tx1"/>
                    </a:solidFill>
                  </a:rPr>
                  <a:t>)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9" name="Line 33"/>
              <p:cNvSpPr>
                <a:spLocks noChangeAspect="1" noChangeShapeType="1"/>
              </p:cNvSpPr>
              <p:nvPr/>
            </p:nvSpPr>
            <p:spPr bwMode="auto">
              <a:xfrm>
                <a:off x="3776514" y="4232468"/>
                <a:ext cx="108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76" name="Line 33"/>
            <p:cNvSpPr>
              <a:spLocks noChangeAspect="1" noChangeShapeType="1"/>
            </p:cNvSpPr>
            <p:nvPr/>
          </p:nvSpPr>
          <p:spPr bwMode="auto">
            <a:xfrm>
              <a:off x="3079784" y="4286256"/>
              <a:ext cx="10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43" grpId="0" animBg="1"/>
      <p:bldP spid="14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96" name="Line 328"/>
          <p:cNvSpPr>
            <a:spLocks noChangeAspect="1" noChangeShapeType="1"/>
          </p:cNvSpPr>
          <p:nvPr/>
        </p:nvSpPr>
        <p:spPr bwMode="auto">
          <a:xfrm>
            <a:off x="6357949" y="6091238"/>
            <a:ext cx="1080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97" name="Line 329"/>
          <p:cNvSpPr>
            <a:spLocks noChangeAspect="1" noChangeShapeType="1"/>
          </p:cNvSpPr>
          <p:nvPr/>
        </p:nvSpPr>
        <p:spPr bwMode="auto">
          <a:xfrm>
            <a:off x="5857884" y="6175375"/>
            <a:ext cx="1620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91" name="Line 323"/>
          <p:cNvSpPr>
            <a:spLocks noChangeAspect="1" noChangeShapeType="1"/>
          </p:cNvSpPr>
          <p:nvPr/>
        </p:nvSpPr>
        <p:spPr bwMode="auto">
          <a:xfrm>
            <a:off x="5859476" y="5775325"/>
            <a:ext cx="1620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7812088" y="57150"/>
            <a:ext cx="11001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5 ـ أمثلة :</a:t>
            </a: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4427538" y="319088"/>
            <a:ext cx="44243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1ـ اختزل المعادلة التالية بطريقة كارنو ثم مثلها منطقيا:</a:t>
            </a:r>
          </a:p>
        </p:txBody>
      </p:sp>
      <p:sp>
        <p:nvSpPr>
          <p:cNvPr id="58381" name="Rectangle 13"/>
          <p:cNvSpPr>
            <a:spLocks noChangeArrowheads="1"/>
          </p:cNvSpPr>
          <p:nvPr/>
        </p:nvSpPr>
        <p:spPr bwMode="auto">
          <a:xfrm>
            <a:off x="0" y="725488"/>
            <a:ext cx="33337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      S = abc + abc + abc + abc</a:t>
            </a:r>
            <a:endParaRPr lang="en-GB" b="1">
              <a:solidFill>
                <a:schemeClr val="tx1"/>
              </a:solidFill>
            </a:endParaRPr>
          </a:p>
        </p:txBody>
      </p:sp>
      <p:graphicFrame>
        <p:nvGraphicFramePr>
          <p:cNvPr id="58444" name="Group 76"/>
          <p:cNvGraphicFramePr>
            <a:graphicFrameLocks noGrp="1"/>
          </p:cNvGraphicFramePr>
          <p:nvPr/>
        </p:nvGraphicFramePr>
        <p:xfrm>
          <a:off x="709585" y="1625595"/>
          <a:ext cx="1581150" cy="731520"/>
        </p:xfrm>
        <a:graphic>
          <a:graphicData uri="http://schemas.openxmlformats.org/drawingml/2006/table">
            <a:tbl>
              <a:tblPr/>
              <a:tblGrid>
                <a:gridCol w="395287"/>
                <a:gridCol w="395288"/>
                <a:gridCol w="395287"/>
                <a:gridCol w="395288"/>
              </a:tblGrid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35" name="Text Box 67"/>
          <p:cNvSpPr txBox="1">
            <a:spLocks noChangeAspect="1" noChangeArrowheads="1"/>
          </p:cNvSpPr>
          <p:nvPr/>
        </p:nvSpPr>
        <p:spPr bwMode="auto">
          <a:xfrm>
            <a:off x="642910" y="1357298"/>
            <a:ext cx="1774809" cy="2889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dirty="0">
                <a:solidFill>
                  <a:schemeClr val="tx1"/>
                </a:solidFill>
              </a:rPr>
              <a:t>00   01    11   10</a:t>
            </a:r>
          </a:p>
        </p:txBody>
      </p:sp>
      <p:sp>
        <p:nvSpPr>
          <p:cNvPr id="58436" name="Text Box 68"/>
          <p:cNvSpPr txBox="1">
            <a:spLocks noChangeAspect="1" noChangeArrowheads="1"/>
          </p:cNvSpPr>
          <p:nvPr/>
        </p:nvSpPr>
        <p:spPr bwMode="auto">
          <a:xfrm>
            <a:off x="415869" y="1633533"/>
            <a:ext cx="287338" cy="7207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2600"/>
              </a:lnSpc>
            </a:pPr>
            <a:r>
              <a:rPr lang="fr-FR" sz="1600" dirty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2600"/>
              </a:lnSpc>
            </a:pPr>
            <a:r>
              <a:rPr lang="fr-FR" sz="16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8437" name="Line 69"/>
          <p:cNvSpPr>
            <a:spLocks noChangeAspect="1" noChangeShapeType="1"/>
          </p:cNvSpPr>
          <p:nvPr/>
        </p:nvSpPr>
        <p:spPr bwMode="auto">
          <a:xfrm flipH="1" flipV="1">
            <a:off x="420660" y="1338676"/>
            <a:ext cx="288925" cy="288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8438" name="Text Box 70"/>
          <p:cNvSpPr txBox="1">
            <a:spLocks noChangeAspect="1" noChangeArrowheads="1"/>
          </p:cNvSpPr>
          <p:nvPr/>
        </p:nvSpPr>
        <p:spPr bwMode="auto">
          <a:xfrm>
            <a:off x="384147" y="1165220"/>
            <a:ext cx="4794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dirty="0" err="1">
                <a:solidFill>
                  <a:srgbClr val="0000FF"/>
                </a:solidFill>
              </a:rPr>
              <a:t>ba</a:t>
            </a:r>
            <a:endParaRPr lang="fr-FR" sz="1600" dirty="0">
              <a:solidFill>
                <a:srgbClr val="0000FF"/>
              </a:solidFill>
            </a:endParaRPr>
          </a:p>
        </p:txBody>
      </p:sp>
      <p:sp>
        <p:nvSpPr>
          <p:cNvPr id="58439" name="Text Box 71"/>
          <p:cNvSpPr txBox="1">
            <a:spLocks noChangeAspect="1" noChangeArrowheads="1"/>
          </p:cNvSpPr>
          <p:nvPr/>
        </p:nvSpPr>
        <p:spPr bwMode="auto">
          <a:xfrm>
            <a:off x="296835" y="1362070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c</a:t>
            </a:r>
          </a:p>
        </p:txBody>
      </p:sp>
      <p:sp>
        <p:nvSpPr>
          <p:cNvPr id="58441" name="AutoShape 73"/>
          <p:cNvSpPr>
            <a:spLocks/>
          </p:cNvSpPr>
          <p:nvPr/>
        </p:nvSpPr>
        <p:spPr bwMode="auto">
          <a:xfrm>
            <a:off x="660372" y="2035170"/>
            <a:ext cx="325438" cy="261938"/>
          </a:xfrm>
          <a:prstGeom prst="rightBracket">
            <a:avLst>
              <a:gd name="adj" fmla="val 8333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8442" name="AutoShape 74"/>
          <p:cNvSpPr>
            <a:spLocks/>
          </p:cNvSpPr>
          <p:nvPr/>
        </p:nvSpPr>
        <p:spPr bwMode="auto">
          <a:xfrm rot="10800000">
            <a:off x="2006572" y="2027233"/>
            <a:ext cx="327025" cy="261937"/>
          </a:xfrm>
          <a:prstGeom prst="rightBracket">
            <a:avLst>
              <a:gd name="adj" fmla="val 8333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8445" name="AutoShape 77"/>
          <p:cNvSpPr>
            <a:spLocks noChangeArrowheads="1"/>
          </p:cNvSpPr>
          <p:nvPr/>
        </p:nvSpPr>
        <p:spPr bwMode="auto">
          <a:xfrm>
            <a:off x="1185835" y="1668458"/>
            <a:ext cx="252412" cy="647700"/>
          </a:xfrm>
          <a:prstGeom prst="roundRect">
            <a:avLst>
              <a:gd name="adj" fmla="val 21384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8446" name="Line 78"/>
          <p:cNvSpPr>
            <a:spLocks noChangeShapeType="1"/>
          </p:cNvSpPr>
          <p:nvPr/>
        </p:nvSpPr>
        <p:spPr bwMode="auto">
          <a:xfrm>
            <a:off x="971550" y="768350"/>
            <a:ext cx="1254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47" name="Line 79"/>
          <p:cNvSpPr>
            <a:spLocks noChangeShapeType="1"/>
          </p:cNvSpPr>
          <p:nvPr/>
        </p:nvSpPr>
        <p:spPr bwMode="auto">
          <a:xfrm>
            <a:off x="1144588" y="768350"/>
            <a:ext cx="12541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48" name="Line 80"/>
          <p:cNvSpPr>
            <a:spLocks noChangeShapeType="1"/>
          </p:cNvSpPr>
          <p:nvPr/>
        </p:nvSpPr>
        <p:spPr bwMode="auto">
          <a:xfrm>
            <a:off x="1624013" y="768350"/>
            <a:ext cx="12541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49" name="Line 81"/>
          <p:cNvSpPr>
            <a:spLocks noChangeShapeType="1"/>
          </p:cNvSpPr>
          <p:nvPr/>
        </p:nvSpPr>
        <p:spPr bwMode="auto">
          <a:xfrm>
            <a:off x="2154011" y="790122"/>
            <a:ext cx="1254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50" name="Line 82"/>
          <p:cNvSpPr>
            <a:spLocks noChangeShapeType="1"/>
          </p:cNvSpPr>
          <p:nvPr/>
        </p:nvSpPr>
        <p:spPr bwMode="auto">
          <a:xfrm>
            <a:off x="2311400" y="768350"/>
            <a:ext cx="1254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51" name="Line 83"/>
          <p:cNvSpPr>
            <a:spLocks noChangeShapeType="1"/>
          </p:cNvSpPr>
          <p:nvPr/>
        </p:nvSpPr>
        <p:spPr bwMode="auto">
          <a:xfrm>
            <a:off x="2832100" y="801008"/>
            <a:ext cx="1254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53" name="Rectangle 85"/>
          <p:cNvSpPr>
            <a:spLocks noChangeArrowheads="1"/>
          </p:cNvSpPr>
          <p:nvPr/>
        </p:nvSpPr>
        <p:spPr bwMode="auto">
          <a:xfrm>
            <a:off x="642910" y="2500306"/>
            <a:ext cx="14414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US" b="1">
                <a:solidFill>
                  <a:schemeClr val="tx1"/>
                </a:solidFill>
                <a:cs typeface="Times New Roman" pitchFamily="18" charset="0"/>
              </a:rPr>
              <a:t>S = ab + ac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8454" name="Line 86"/>
          <p:cNvSpPr>
            <a:spLocks noChangeShapeType="1"/>
          </p:cNvSpPr>
          <p:nvPr/>
        </p:nvSpPr>
        <p:spPr bwMode="auto">
          <a:xfrm>
            <a:off x="1262035" y="2561539"/>
            <a:ext cx="12541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55" name="Line 87"/>
          <p:cNvSpPr>
            <a:spLocks noChangeShapeType="1"/>
          </p:cNvSpPr>
          <p:nvPr/>
        </p:nvSpPr>
        <p:spPr bwMode="auto">
          <a:xfrm>
            <a:off x="1670022" y="2597962"/>
            <a:ext cx="1254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" name="Group 89"/>
          <p:cNvGrpSpPr>
            <a:grpSpLocks noChangeAspect="1"/>
          </p:cNvGrpSpPr>
          <p:nvPr/>
        </p:nvGrpSpPr>
        <p:grpSpPr bwMode="auto">
          <a:xfrm>
            <a:off x="4413250" y="1166806"/>
            <a:ext cx="288925" cy="1547814"/>
            <a:chOff x="1047" y="2321"/>
            <a:chExt cx="366" cy="2245"/>
          </a:xfrm>
        </p:grpSpPr>
        <p:sp>
          <p:nvSpPr>
            <p:cNvPr id="78029" name="Line 90"/>
            <p:cNvSpPr>
              <a:spLocks noChangeAspect="1" noChangeShapeType="1"/>
            </p:cNvSpPr>
            <p:nvPr/>
          </p:nvSpPr>
          <p:spPr bwMode="auto">
            <a:xfrm>
              <a:off x="1047" y="2321"/>
              <a:ext cx="0" cy="224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030" name="Line 91"/>
            <p:cNvSpPr>
              <a:spLocks noChangeAspect="1" noChangeShapeType="1"/>
            </p:cNvSpPr>
            <p:nvPr/>
          </p:nvSpPr>
          <p:spPr bwMode="auto">
            <a:xfrm>
              <a:off x="1047" y="2560"/>
              <a:ext cx="24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031" name="Line 92"/>
            <p:cNvSpPr>
              <a:spLocks noChangeAspect="1" noChangeShapeType="1"/>
            </p:cNvSpPr>
            <p:nvPr/>
          </p:nvSpPr>
          <p:spPr bwMode="auto">
            <a:xfrm>
              <a:off x="1281" y="3127"/>
              <a:ext cx="0" cy="141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032" name="AutoShape 93"/>
            <p:cNvSpPr>
              <a:spLocks noChangeAspect="1" noChangeArrowheads="1"/>
            </p:cNvSpPr>
            <p:nvPr/>
          </p:nvSpPr>
          <p:spPr bwMode="auto">
            <a:xfrm rot="10800000">
              <a:off x="1152" y="2773"/>
              <a:ext cx="261" cy="226"/>
            </a:xfrm>
            <a:prstGeom prst="triangle">
              <a:avLst>
                <a:gd name="adj" fmla="val 50000"/>
              </a:avLst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033" name="Line 94"/>
            <p:cNvSpPr>
              <a:spLocks noChangeAspect="1" noChangeShapeType="1"/>
            </p:cNvSpPr>
            <p:nvPr/>
          </p:nvSpPr>
          <p:spPr bwMode="auto">
            <a:xfrm>
              <a:off x="1287" y="2547"/>
              <a:ext cx="0" cy="22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034" name="Oval 95"/>
            <p:cNvSpPr>
              <a:spLocks noChangeAspect="1" noChangeArrowheads="1"/>
            </p:cNvSpPr>
            <p:nvPr/>
          </p:nvSpPr>
          <p:spPr bwMode="auto">
            <a:xfrm>
              <a:off x="1225" y="3003"/>
              <a:ext cx="113" cy="113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 96"/>
          <p:cNvGrpSpPr>
            <a:grpSpLocks noChangeAspect="1"/>
          </p:cNvGrpSpPr>
          <p:nvPr/>
        </p:nvGrpSpPr>
        <p:grpSpPr bwMode="auto">
          <a:xfrm>
            <a:off x="4786313" y="1166753"/>
            <a:ext cx="288925" cy="1547815"/>
            <a:chOff x="6513" y="13772"/>
            <a:chExt cx="366" cy="2245"/>
          </a:xfrm>
        </p:grpSpPr>
        <p:sp>
          <p:nvSpPr>
            <p:cNvPr id="78023" name="Line 97"/>
            <p:cNvSpPr>
              <a:spLocks noChangeAspect="1" noChangeShapeType="1"/>
            </p:cNvSpPr>
            <p:nvPr/>
          </p:nvSpPr>
          <p:spPr bwMode="auto">
            <a:xfrm>
              <a:off x="6513" y="13772"/>
              <a:ext cx="0" cy="224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024" name="Line 98"/>
            <p:cNvSpPr>
              <a:spLocks noChangeAspect="1" noChangeShapeType="1"/>
            </p:cNvSpPr>
            <p:nvPr/>
          </p:nvSpPr>
          <p:spPr bwMode="auto">
            <a:xfrm>
              <a:off x="6513" y="14018"/>
              <a:ext cx="24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025" name="Line 99"/>
            <p:cNvSpPr>
              <a:spLocks noChangeAspect="1" noChangeShapeType="1"/>
            </p:cNvSpPr>
            <p:nvPr/>
          </p:nvSpPr>
          <p:spPr bwMode="auto">
            <a:xfrm>
              <a:off x="6747" y="14585"/>
              <a:ext cx="0" cy="141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026" name="AutoShape 100"/>
            <p:cNvSpPr>
              <a:spLocks noChangeAspect="1" noChangeArrowheads="1"/>
            </p:cNvSpPr>
            <p:nvPr/>
          </p:nvSpPr>
          <p:spPr bwMode="auto">
            <a:xfrm rot="10800000">
              <a:off x="6618" y="14231"/>
              <a:ext cx="261" cy="226"/>
            </a:xfrm>
            <a:prstGeom prst="triangle">
              <a:avLst>
                <a:gd name="adj" fmla="val 50000"/>
              </a:avLst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027" name="Line 101"/>
            <p:cNvSpPr>
              <a:spLocks noChangeAspect="1" noChangeShapeType="1"/>
            </p:cNvSpPr>
            <p:nvPr/>
          </p:nvSpPr>
          <p:spPr bwMode="auto">
            <a:xfrm>
              <a:off x="6753" y="14005"/>
              <a:ext cx="0" cy="22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028" name="Oval 102"/>
            <p:cNvSpPr>
              <a:spLocks noChangeAspect="1" noChangeArrowheads="1"/>
            </p:cNvSpPr>
            <p:nvPr/>
          </p:nvSpPr>
          <p:spPr bwMode="auto">
            <a:xfrm>
              <a:off x="6691" y="14461"/>
              <a:ext cx="113" cy="113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8471" name="Line 103"/>
          <p:cNvSpPr>
            <a:spLocks noChangeShapeType="1"/>
          </p:cNvSpPr>
          <p:nvPr/>
        </p:nvSpPr>
        <p:spPr bwMode="auto">
          <a:xfrm>
            <a:off x="5172746" y="1846495"/>
            <a:ext cx="468000" cy="0"/>
          </a:xfrm>
          <a:prstGeom prst="line">
            <a:avLst/>
          </a:prstGeom>
          <a:ln w="19050"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72" name="Line 104"/>
          <p:cNvSpPr>
            <a:spLocks noChangeShapeType="1"/>
          </p:cNvSpPr>
          <p:nvPr/>
        </p:nvSpPr>
        <p:spPr bwMode="auto">
          <a:xfrm>
            <a:off x="4975974" y="2031483"/>
            <a:ext cx="576263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73" name="Line 105"/>
          <p:cNvSpPr>
            <a:spLocks noChangeShapeType="1"/>
          </p:cNvSpPr>
          <p:nvPr/>
        </p:nvSpPr>
        <p:spPr bwMode="auto">
          <a:xfrm>
            <a:off x="5357818" y="2278295"/>
            <a:ext cx="324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74" name="Line 106"/>
          <p:cNvSpPr>
            <a:spLocks noChangeShapeType="1"/>
          </p:cNvSpPr>
          <p:nvPr/>
        </p:nvSpPr>
        <p:spPr bwMode="auto">
          <a:xfrm>
            <a:off x="4418850" y="2458521"/>
            <a:ext cx="1152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78" name="Line 110"/>
          <p:cNvSpPr>
            <a:spLocks noChangeShapeType="1"/>
          </p:cNvSpPr>
          <p:nvPr/>
        </p:nvSpPr>
        <p:spPr bwMode="auto">
          <a:xfrm>
            <a:off x="5933043" y="2271818"/>
            <a:ext cx="161925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79" name="Line 111"/>
          <p:cNvSpPr>
            <a:spLocks noChangeShapeType="1"/>
          </p:cNvSpPr>
          <p:nvPr/>
        </p:nvSpPr>
        <p:spPr bwMode="auto">
          <a:xfrm>
            <a:off x="5931455" y="2047377"/>
            <a:ext cx="161925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80" name="Line 112"/>
          <p:cNvSpPr>
            <a:spLocks noChangeShapeType="1"/>
          </p:cNvSpPr>
          <p:nvPr/>
        </p:nvSpPr>
        <p:spPr bwMode="auto">
          <a:xfrm>
            <a:off x="6294448" y="2141770"/>
            <a:ext cx="153987" cy="0"/>
          </a:xfrm>
          <a:prstGeom prst="line">
            <a:avLst/>
          </a:prstGeom>
          <a:ln w="19050"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81" name="Text Box 113"/>
          <p:cNvSpPr txBox="1">
            <a:spLocks noChangeAspect="1" noChangeArrowheads="1"/>
          </p:cNvSpPr>
          <p:nvPr/>
        </p:nvSpPr>
        <p:spPr bwMode="auto">
          <a:xfrm>
            <a:off x="5015724" y="872607"/>
            <a:ext cx="284163" cy="3317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8482" name="Text Box 114"/>
          <p:cNvSpPr txBox="1">
            <a:spLocks noChangeAspect="1" noChangeArrowheads="1"/>
          </p:cNvSpPr>
          <p:nvPr/>
        </p:nvSpPr>
        <p:spPr bwMode="auto">
          <a:xfrm>
            <a:off x="4643438" y="876941"/>
            <a:ext cx="284162" cy="3317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8483" name="Text Box 115"/>
          <p:cNvSpPr txBox="1">
            <a:spLocks noChangeAspect="1" noChangeArrowheads="1"/>
          </p:cNvSpPr>
          <p:nvPr/>
        </p:nvSpPr>
        <p:spPr bwMode="auto">
          <a:xfrm>
            <a:off x="6437323" y="1954445"/>
            <a:ext cx="284162" cy="3317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>
                <a:solidFill>
                  <a:srgbClr val="FF0000"/>
                </a:solidFill>
              </a:rPr>
              <a:t>S</a:t>
            </a:r>
            <a:endParaRPr lang="fr-FR" sz="1600" b="1"/>
          </a:p>
        </p:txBody>
      </p:sp>
      <p:sp>
        <p:nvSpPr>
          <p:cNvPr id="58484" name="AutoShape 116"/>
          <p:cNvSpPr>
            <a:spLocks noChangeAspect="1" noChangeArrowheads="1"/>
          </p:cNvSpPr>
          <p:nvPr/>
        </p:nvSpPr>
        <p:spPr bwMode="auto">
          <a:xfrm rot="10800000">
            <a:off x="6072198" y="1973495"/>
            <a:ext cx="223837" cy="349250"/>
          </a:xfrm>
          <a:prstGeom prst="moon">
            <a:avLst>
              <a:gd name="adj" fmla="val 87500"/>
            </a:avLst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4" name="Group 117"/>
          <p:cNvGrpSpPr>
            <a:grpSpLocks noChangeAspect="1"/>
          </p:cNvGrpSpPr>
          <p:nvPr/>
        </p:nvGrpSpPr>
        <p:grpSpPr bwMode="auto">
          <a:xfrm>
            <a:off x="5172075" y="1166787"/>
            <a:ext cx="288925" cy="1547813"/>
            <a:chOff x="1047" y="2344"/>
            <a:chExt cx="366" cy="2245"/>
          </a:xfrm>
        </p:grpSpPr>
        <p:sp>
          <p:nvSpPr>
            <p:cNvPr id="78017" name="Line 118"/>
            <p:cNvSpPr>
              <a:spLocks noChangeAspect="1" noChangeShapeType="1"/>
            </p:cNvSpPr>
            <p:nvPr/>
          </p:nvSpPr>
          <p:spPr bwMode="auto">
            <a:xfrm>
              <a:off x="1047" y="2344"/>
              <a:ext cx="0" cy="2245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18" name="Line 119"/>
            <p:cNvSpPr>
              <a:spLocks noChangeAspect="1" noChangeShapeType="1"/>
            </p:cNvSpPr>
            <p:nvPr/>
          </p:nvSpPr>
          <p:spPr bwMode="auto">
            <a:xfrm>
              <a:off x="1047" y="2560"/>
              <a:ext cx="240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19" name="Line 120"/>
            <p:cNvSpPr>
              <a:spLocks noChangeAspect="1" noChangeShapeType="1"/>
            </p:cNvSpPr>
            <p:nvPr/>
          </p:nvSpPr>
          <p:spPr bwMode="auto">
            <a:xfrm>
              <a:off x="1281" y="3127"/>
              <a:ext cx="0" cy="141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20" name="AutoShape 121"/>
            <p:cNvSpPr>
              <a:spLocks noChangeAspect="1" noChangeArrowheads="1"/>
            </p:cNvSpPr>
            <p:nvPr/>
          </p:nvSpPr>
          <p:spPr bwMode="auto">
            <a:xfrm rot="10800000">
              <a:off x="1152" y="2773"/>
              <a:ext cx="261" cy="226"/>
            </a:xfrm>
            <a:prstGeom prst="triangle">
              <a:avLst>
                <a:gd name="adj" fmla="val 50000"/>
              </a:avLst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021" name="Line 122"/>
            <p:cNvSpPr>
              <a:spLocks noChangeAspect="1" noChangeShapeType="1"/>
            </p:cNvSpPr>
            <p:nvPr/>
          </p:nvSpPr>
          <p:spPr bwMode="auto">
            <a:xfrm>
              <a:off x="1287" y="2547"/>
              <a:ext cx="0" cy="227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22" name="Oval 123"/>
            <p:cNvSpPr>
              <a:spLocks noChangeAspect="1" noChangeArrowheads="1"/>
            </p:cNvSpPr>
            <p:nvPr/>
          </p:nvSpPr>
          <p:spPr bwMode="auto">
            <a:xfrm>
              <a:off x="1225" y="3003"/>
              <a:ext cx="113" cy="113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8492" name="Text Box 124"/>
          <p:cNvSpPr txBox="1">
            <a:spLocks noChangeAspect="1" noChangeArrowheads="1"/>
          </p:cNvSpPr>
          <p:nvPr/>
        </p:nvSpPr>
        <p:spPr bwMode="auto">
          <a:xfrm>
            <a:off x="4273246" y="881275"/>
            <a:ext cx="284162" cy="3317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58493" name="AutoShape 125"/>
          <p:cNvSpPr>
            <a:spLocks noChangeAspect="1" noChangeArrowheads="1"/>
          </p:cNvSpPr>
          <p:nvPr/>
        </p:nvSpPr>
        <p:spPr bwMode="auto">
          <a:xfrm>
            <a:off x="5551488" y="1806807"/>
            <a:ext cx="219075" cy="263525"/>
          </a:xfrm>
          <a:prstGeom prst="flowChartDelay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8494" name="AutoShape 126"/>
          <p:cNvSpPr>
            <a:spLocks noChangeAspect="1" noChangeArrowheads="1"/>
          </p:cNvSpPr>
          <p:nvPr/>
        </p:nvSpPr>
        <p:spPr bwMode="auto">
          <a:xfrm>
            <a:off x="5541963" y="2232257"/>
            <a:ext cx="219075" cy="263525"/>
          </a:xfrm>
          <a:prstGeom prst="flowChartDelay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8475" name="Line 107"/>
          <p:cNvSpPr>
            <a:spLocks noChangeAspect="1" noChangeShapeType="1"/>
          </p:cNvSpPr>
          <p:nvPr/>
        </p:nvSpPr>
        <p:spPr bwMode="auto">
          <a:xfrm>
            <a:off x="5762625" y="1943332"/>
            <a:ext cx="184150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76" name="Line 108"/>
          <p:cNvSpPr>
            <a:spLocks noChangeShapeType="1"/>
          </p:cNvSpPr>
          <p:nvPr/>
        </p:nvSpPr>
        <p:spPr bwMode="auto">
          <a:xfrm>
            <a:off x="5938536" y="1944189"/>
            <a:ext cx="0" cy="10795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77" name="Line 109"/>
          <p:cNvSpPr>
            <a:spLocks noChangeShapeType="1"/>
          </p:cNvSpPr>
          <p:nvPr/>
        </p:nvSpPr>
        <p:spPr bwMode="auto">
          <a:xfrm flipV="1">
            <a:off x="5940854" y="2265897"/>
            <a:ext cx="0" cy="10795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95" name="Line 127"/>
          <p:cNvSpPr>
            <a:spLocks noChangeAspect="1" noChangeShapeType="1"/>
          </p:cNvSpPr>
          <p:nvPr/>
        </p:nvSpPr>
        <p:spPr bwMode="auto">
          <a:xfrm>
            <a:off x="5757863" y="2370370"/>
            <a:ext cx="185737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499" name="Rectangle 131"/>
          <p:cNvSpPr>
            <a:spLocks noChangeArrowheads="1"/>
          </p:cNvSpPr>
          <p:nvPr/>
        </p:nvSpPr>
        <p:spPr bwMode="auto">
          <a:xfrm>
            <a:off x="2503488" y="3071810"/>
            <a:ext cx="65325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2ـ اختزل المعادلة التالية بطريقة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كارنو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ثم مثلها منطقيا باستعمال البوابة " </a:t>
            </a:r>
            <a:r>
              <a:rPr lang="fr-FR" sz="1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NAND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":</a:t>
            </a:r>
          </a:p>
        </p:txBody>
      </p:sp>
      <p:sp>
        <p:nvSpPr>
          <p:cNvPr id="58500" name="Rectangle 132"/>
          <p:cNvSpPr>
            <a:spLocks noChangeArrowheads="1"/>
          </p:cNvSpPr>
          <p:nvPr/>
        </p:nvSpPr>
        <p:spPr bwMode="auto">
          <a:xfrm>
            <a:off x="69850" y="3790950"/>
            <a:ext cx="59563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S = abcd + abcd + abcd + abcd + abcd + abcd </a:t>
            </a:r>
            <a:r>
              <a:rPr lang="fr-FR" b="1">
                <a:solidFill>
                  <a:schemeClr val="tx1"/>
                </a:solidFill>
              </a:rPr>
              <a:t>+ abcd </a:t>
            </a:r>
          </a:p>
        </p:txBody>
      </p:sp>
      <p:sp>
        <p:nvSpPr>
          <p:cNvPr id="58501" name="Line 133"/>
          <p:cNvSpPr>
            <a:spLocks noChangeAspect="1" noChangeShapeType="1"/>
          </p:cNvSpPr>
          <p:nvPr/>
        </p:nvSpPr>
        <p:spPr bwMode="auto">
          <a:xfrm flipH="1" flipV="1">
            <a:off x="2816225" y="4587875"/>
            <a:ext cx="287338" cy="2841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8502" name="Text Box 134"/>
          <p:cNvSpPr txBox="1">
            <a:spLocks noChangeAspect="1" noChangeArrowheads="1"/>
          </p:cNvSpPr>
          <p:nvPr/>
        </p:nvSpPr>
        <p:spPr bwMode="auto">
          <a:xfrm>
            <a:off x="2813050" y="4373563"/>
            <a:ext cx="4762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ba</a:t>
            </a:r>
            <a:endParaRPr lang="fr-FR" sz="1600"/>
          </a:p>
        </p:txBody>
      </p:sp>
      <p:sp>
        <p:nvSpPr>
          <p:cNvPr id="58503" name="Text Box 135"/>
          <p:cNvSpPr txBox="1">
            <a:spLocks noChangeAspect="1" noChangeArrowheads="1"/>
          </p:cNvSpPr>
          <p:nvPr/>
        </p:nvSpPr>
        <p:spPr bwMode="auto">
          <a:xfrm>
            <a:off x="2627313" y="4633913"/>
            <a:ext cx="477837" cy="2873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>
                <a:solidFill>
                  <a:srgbClr val="0000FF"/>
                </a:solidFill>
              </a:rPr>
              <a:t>dc</a:t>
            </a:r>
            <a:endParaRPr lang="fr-FR" sz="1600"/>
          </a:p>
        </p:txBody>
      </p:sp>
      <p:sp>
        <p:nvSpPr>
          <p:cNvPr id="58504" name="Text Box 136"/>
          <p:cNvSpPr txBox="1">
            <a:spLocks noChangeAspect="1" noChangeArrowheads="1"/>
          </p:cNvSpPr>
          <p:nvPr/>
        </p:nvSpPr>
        <p:spPr bwMode="auto">
          <a:xfrm>
            <a:off x="3106738" y="4583113"/>
            <a:ext cx="2198687" cy="2857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dirty="0">
                <a:solidFill>
                  <a:schemeClr val="tx1"/>
                </a:solidFill>
              </a:rPr>
              <a:t>00      01      11      10</a:t>
            </a:r>
          </a:p>
        </p:txBody>
      </p:sp>
      <p:sp>
        <p:nvSpPr>
          <p:cNvPr id="58505" name="Text Box 137"/>
          <p:cNvSpPr txBox="1">
            <a:spLocks noChangeAspect="1" noChangeArrowheads="1"/>
          </p:cNvSpPr>
          <p:nvPr/>
        </p:nvSpPr>
        <p:spPr bwMode="auto">
          <a:xfrm>
            <a:off x="2741613" y="4884738"/>
            <a:ext cx="477837" cy="2873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>
                <a:solidFill>
                  <a:schemeClr val="tx1"/>
                </a:solidFill>
              </a:rPr>
              <a:t>00</a:t>
            </a:r>
          </a:p>
        </p:txBody>
      </p:sp>
      <p:sp>
        <p:nvSpPr>
          <p:cNvPr id="58506" name="Text Box 138"/>
          <p:cNvSpPr txBox="1">
            <a:spLocks noChangeAspect="1" noChangeArrowheads="1"/>
          </p:cNvSpPr>
          <p:nvPr/>
        </p:nvSpPr>
        <p:spPr bwMode="auto">
          <a:xfrm>
            <a:off x="2741613" y="5264150"/>
            <a:ext cx="477837" cy="2857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58507" name="Text Box 139"/>
          <p:cNvSpPr txBox="1">
            <a:spLocks noChangeAspect="1" noChangeArrowheads="1"/>
          </p:cNvSpPr>
          <p:nvPr/>
        </p:nvSpPr>
        <p:spPr bwMode="auto">
          <a:xfrm>
            <a:off x="2738438" y="5651500"/>
            <a:ext cx="477837" cy="2873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58508" name="Text Box 140"/>
          <p:cNvSpPr txBox="1">
            <a:spLocks noChangeAspect="1" noChangeArrowheads="1"/>
          </p:cNvSpPr>
          <p:nvPr/>
        </p:nvSpPr>
        <p:spPr bwMode="auto">
          <a:xfrm>
            <a:off x="2735263" y="6043613"/>
            <a:ext cx="573087" cy="2873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>
                <a:solidFill>
                  <a:schemeClr val="tx1"/>
                </a:solidFill>
              </a:rPr>
              <a:t>10</a:t>
            </a:r>
          </a:p>
        </p:txBody>
      </p:sp>
      <p:graphicFrame>
        <p:nvGraphicFramePr>
          <p:cNvPr id="58509" name="Group 141"/>
          <p:cNvGraphicFramePr>
            <a:graphicFrameLocks noGrp="1"/>
          </p:cNvGraphicFramePr>
          <p:nvPr/>
        </p:nvGraphicFramePr>
        <p:xfrm>
          <a:off x="3101975" y="4875213"/>
          <a:ext cx="2089150" cy="1463040"/>
        </p:xfrm>
        <a:graphic>
          <a:graphicData uri="http://schemas.openxmlformats.org/drawingml/2006/table">
            <a:tbl>
              <a:tblPr/>
              <a:tblGrid>
                <a:gridCol w="522288"/>
                <a:gridCol w="523875"/>
                <a:gridCol w="654050"/>
                <a:gridCol w="388937"/>
              </a:tblGrid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536" name="AutoShape 168"/>
          <p:cNvSpPr>
            <a:spLocks noChangeAspect="1" noChangeArrowheads="1"/>
          </p:cNvSpPr>
          <p:nvPr/>
        </p:nvSpPr>
        <p:spPr bwMode="auto">
          <a:xfrm>
            <a:off x="3216275" y="4918075"/>
            <a:ext cx="827088" cy="61753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8537" name="AutoShape 169"/>
          <p:cNvSpPr>
            <a:spLocks noChangeArrowheads="1"/>
          </p:cNvSpPr>
          <p:nvPr/>
        </p:nvSpPr>
        <p:spPr bwMode="auto">
          <a:xfrm>
            <a:off x="4859338" y="5653088"/>
            <a:ext cx="287337" cy="611187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8544" name="AutoShape 176"/>
          <p:cNvSpPr>
            <a:spLocks noChangeArrowheads="1"/>
          </p:cNvSpPr>
          <p:nvPr/>
        </p:nvSpPr>
        <p:spPr bwMode="auto">
          <a:xfrm rot="5400000">
            <a:off x="4536270" y="5677704"/>
            <a:ext cx="287358" cy="93027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8545" name="Line 177"/>
          <p:cNvSpPr>
            <a:spLocks noChangeShapeType="1"/>
          </p:cNvSpPr>
          <p:nvPr/>
        </p:nvSpPr>
        <p:spPr bwMode="auto">
          <a:xfrm>
            <a:off x="556986" y="3868058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46" name="Line 178"/>
          <p:cNvSpPr>
            <a:spLocks noChangeShapeType="1"/>
          </p:cNvSpPr>
          <p:nvPr/>
        </p:nvSpPr>
        <p:spPr bwMode="auto">
          <a:xfrm>
            <a:off x="708252" y="3846286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47" name="Line 179"/>
          <p:cNvSpPr>
            <a:spLocks noChangeShapeType="1"/>
          </p:cNvSpPr>
          <p:nvPr/>
        </p:nvSpPr>
        <p:spPr bwMode="auto">
          <a:xfrm>
            <a:off x="892175" y="3878944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48" name="Line 180"/>
          <p:cNvSpPr>
            <a:spLocks noChangeShapeType="1"/>
          </p:cNvSpPr>
          <p:nvPr/>
        </p:nvSpPr>
        <p:spPr bwMode="auto">
          <a:xfrm>
            <a:off x="1036638" y="3846286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49" name="Line 181"/>
          <p:cNvSpPr>
            <a:spLocks noChangeShapeType="1"/>
          </p:cNvSpPr>
          <p:nvPr/>
        </p:nvSpPr>
        <p:spPr bwMode="auto">
          <a:xfrm>
            <a:off x="1474788" y="3857172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50" name="Line 182"/>
          <p:cNvSpPr>
            <a:spLocks noChangeShapeType="1"/>
          </p:cNvSpPr>
          <p:nvPr/>
        </p:nvSpPr>
        <p:spPr bwMode="auto">
          <a:xfrm>
            <a:off x="1647825" y="3868058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51" name="Line 183"/>
          <p:cNvSpPr>
            <a:spLocks noChangeShapeType="1"/>
          </p:cNvSpPr>
          <p:nvPr/>
        </p:nvSpPr>
        <p:spPr bwMode="auto">
          <a:xfrm>
            <a:off x="1835150" y="3857172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52" name="Line 184"/>
          <p:cNvSpPr>
            <a:spLocks noChangeShapeType="1"/>
          </p:cNvSpPr>
          <p:nvPr/>
        </p:nvSpPr>
        <p:spPr bwMode="auto">
          <a:xfrm>
            <a:off x="2278063" y="3827463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53" name="Line 185"/>
          <p:cNvSpPr>
            <a:spLocks noChangeShapeType="1"/>
          </p:cNvSpPr>
          <p:nvPr/>
        </p:nvSpPr>
        <p:spPr bwMode="auto">
          <a:xfrm>
            <a:off x="2605541" y="3855585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54" name="Line 186"/>
          <p:cNvSpPr>
            <a:spLocks noChangeShapeType="1"/>
          </p:cNvSpPr>
          <p:nvPr/>
        </p:nvSpPr>
        <p:spPr bwMode="auto">
          <a:xfrm>
            <a:off x="2944813" y="3835400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55" name="Line 187"/>
          <p:cNvSpPr>
            <a:spLocks noChangeShapeType="1"/>
          </p:cNvSpPr>
          <p:nvPr/>
        </p:nvSpPr>
        <p:spPr bwMode="auto">
          <a:xfrm>
            <a:off x="3081338" y="3835400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56" name="Line 188"/>
          <p:cNvSpPr>
            <a:spLocks noChangeShapeType="1"/>
          </p:cNvSpPr>
          <p:nvPr/>
        </p:nvSpPr>
        <p:spPr bwMode="auto">
          <a:xfrm>
            <a:off x="3389313" y="3857172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57" name="Line 189"/>
          <p:cNvSpPr>
            <a:spLocks noChangeShapeType="1"/>
          </p:cNvSpPr>
          <p:nvPr/>
        </p:nvSpPr>
        <p:spPr bwMode="auto">
          <a:xfrm>
            <a:off x="3749675" y="3871460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58" name="Line 190"/>
          <p:cNvSpPr>
            <a:spLocks noChangeShapeType="1"/>
          </p:cNvSpPr>
          <p:nvPr/>
        </p:nvSpPr>
        <p:spPr bwMode="auto">
          <a:xfrm>
            <a:off x="4541838" y="3878944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59" name="Line 191"/>
          <p:cNvSpPr>
            <a:spLocks noChangeShapeType="1"/>
          </p:cNvSpPr>
          <p:nvPr/>
        </p:nvSpPr>
        <p:spPr bwMode="auto">
          <a:xfrm>
            <a:off x="4816475" y="3871460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60" name="Line 192"/>
          <p:cNvSpPr>
            <a:spLocks noChangeShapeType="1"/>
          </p:cNvSpPr>
          <p:nvPr/>
        </p:nvSpPr>
        <p:spPr bwMode="auto">
          <a:xfrm>
            <a:off x="5621338" y="3874861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62" name="Rectangle 194"/>
          <p:cNvSpPr>
            <a:spLocks noChangeArrowheads="1"/>
          </p:cNvSpPr>
          <p:nvPr/>
        </p:nvSpPr>
        <p:spPr bwMode="auto">
          <a:xfrm>
            <a:off x="34925" y="4252913"/>
            <a:ext cx="22733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S = bd + abd + bcd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8563" name="Line 195"/>
          <p:cNvSpPr>
            <a:spLocks noChangeShapeType="1"/>
          </p:cNvSpPr>
          <p:nvPr/>
        </p:nvSpPr>
        <p:spPr bwMode="auto">
          <a:xfrm>
            <a:off x="539750" y="4297529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64" name="Line 196"/>
          <p:cNvSpPr>
            <a:spLocks noChangeShapeType="1"/>
          </p:cNvSpPr>
          <p:nvPr/>
        </p:nvSpPr>
        <p:spPr bwMode="auto">
          <a:xfrm>
            <a:off x="755650" y="4297529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65" name="Line 197"/>
          <p:cNvSpPr>
            <a:spLocks noChangeShapeType="1"/>
          </p:cNvSpPr>
          <p:nvPr/>
        </p:nvSpPr>
        <p:spPr bwMode="auto">
          <a:xfrm>
            <a:off x="1079500" y="4326104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66" name="Line 198"/>
          <p:cNvSpPr>
            <a:spLocks noChangeShapeType="1"/>
          </p:cNvSpPr>
          <p:nvPr/>
        </p:nvSpPr>
        <p:spPr bwMode="auto">
          <a:xfrm>
            <a:off x="1885950" y="4340391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67" name="Rectangle 199"/>
          <p:cNvSpPr>
            <a:spLocks noChangeArrowheads="1"/>
          </p:cNvSpPr>
          <p:nvPr/>
        </p:nvSpPr>
        <p:spPr bwMode="auto">
          <a:xfrm>
            <a:off x="34925" y="4865688"/>
            <a:ext cx="22733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S = bd + abd + bcd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8568" name="Line 200"/>
          <p:cNvSpPr>
            <a:spLocks noChangeShapeType="1"/>
          </p:cNvSpPr>
          <p:nvPr/>
        </p:nvSpPr>
        <p:spPr bwMode="auto">
          <a:xfrm>
            <a:off x="525463" y="4915651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69" name="Line 201"/>
          <p:cNvSpPr>
            <a:spLocks noChangeShapeType="1"/>
          </p:cNvSpPr>
          <p:nvPr/>
        </p:nvSpPr>
        <p:spPr bwMode="auto">
          <a:xfrm>
            <a:off x="741363" y="4915651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70" name="Line 202"/>
          <p:cNvSpPr>
            <a:spLocks noChangeShapeType="1"/>
          </p:cNvSpPr>
          <p:nvPr/>
        </p:nvSpPr>
        <p:spPr bwMode="auto">
          <a:xfrm>
            <a:off x="1065213" y="4944226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71" name="Line 203"/>
          <p:cNvSpPr>
            <a:spLocks noChangeShapeType="1"/>
          </p:cNvSpPr>
          <p:nvPr/>
        </p:nvSpPr>
        <p:spPr bwMode="auto">
          <a:xfrm>
            <a:off x="1871663" y="4958513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72" name="Line 204"/>
          <p:cNvSpPr>
            <a:spLocks noChangeShapeType="1"/>
          </p:cNvSpPr>
          <p:nvPr/>
        </p:nvSpPr>
        <p:spPr bwMode="auto">
          <a:xfrm>
            <a:off x="468313" y="4850563"/>
            <a:ext cx="17272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73" name="Line 205"/>
          <p:cNvSpPr>
            <a:spLocks noChangeShapeType="1"/>
          </p:cNvSpPr>
          <p:nvPr/>
        </p:nvSpPr>
        <p:spPr bwMode="auto">
          <a:xfrm>
            <a:off x="468313" y="4807701"/>
            <a:ext cx="17272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74" name="Rectangle 206"/>
          <p:cNvSpPr>
            <a:spLocks noChangeArrowheads="1"/>
          </p:cNvSpPr>
          <p:nvPr/>
        </p:nvSpPr>
        <p:spPr bwMode="auto">
          <a:xfrm>
            <a:off x="7938" y="5454650"/>
            <a:ext cx="25908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S = </a:t>
            </a:r>
            <a:r>
              <a:rPr lang="en-US" b="1">
                <a:solidFill>
                  <a:schemeClr val="tx1"/>
                </a:solidFill>
                <a:cs typeface="Times New Roman" pitchFamily="18" charset="0"/>
              </a:rPr>
              <a:t>(</a:t>
            </a: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bd</a:t>
            </a:r>
            <a:r>
              <a:rPr lang="en-US" b="1">
                <a:solidFill>
                  <a:schemeClr val="tx1"/>
                </a:solidFill>
                <a:cs typeface="Times New Roman" pitchFamily="18" charset="0"/>
              </a:rPr>
              <a:t>)</a:t>
            </a: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 . </a:t>
            </a:r>
            <a:r>
              <a:rPr lang="en-US" b="1">
                <a:solidFill>
                  <a:schemeClr val="tx1"/>
                </a:solidFill>
                <a:cs typeface="Times New Roman" pitchFamily="18" charset="0"/>
              </a:rPr>
              <a:t>(</a:t>
            </a: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abd</a:t>
            </a:r>
            <a:r>
              <a:rPr lang="en-US" b="1">
                <a:solidFill>
                  <a:schemeClr val="tx1"/>
                </a:solidFill>
                <a:cs typeface="Times New Roman" pitchFamily="18" charset="0"/>
              </a:rPr>
              <a:t>)</a:t>
            </a: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 . </a:t>
            </a:r>
            <a:r>
              <a:rPr lang="en-US" b="1">
                <a:solidFill>
                  <a:schemeClr val="tx1"/>
                </a:solidFill>
                <a:cs typeface="Times New Roman" pitchFamily="18" charset="0"/>
              </a:rPr>
              <a:t>(</a:t>
            </a: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bcd</a:t>
            </a:r>
            <a:r>
              <a:rPr lang="en-US" b="1">
                <a:solidFill>
                  <a:schemeClr val="tx1"/>
                </a:solidFill>
                <a:cs typeface="Times New Roman" pitchFamily="18" charset="0"/>
              </a:rPr>
              <a:t>)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8575" name="Line 207"/>
          <p:cNvSpPr>
            <a:spLocks noChangeShapeType="1"/>
          </p:cNvSpPr>
          <p:nvPr/>
        </p:nvSpPr>
        <p:spPr bwMode="auto">
          <a:xfrm>
            <a:off x="593725" y="5509960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76" name="Line 208"/>
          <p:cNvSpPr>
            <a:spLocks noChangeShapeType="1"/>
          </p:cNvSpPr>
          <p:nvPr/>
        </p:nvSpPr>
        <p:spPr bwMode="auto">
          <a:xfrm>
            <a:off x="762000" y="5509960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77" name="Line 209"/>
          <p:cNvSpPr>
            <a:spLocks noChangeShapeType="1"/>
          </p:cNvSpPr>
          <p:nvPr/>
        </p:nvSpPr>
        <p:spPr bwMode="auto">
          <a:xfrm>
            <a:off x="1219200" y="5524248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78" name="Line 210"/>
          <p:cNvSpPr>
            <a:spLocks noChangeShapeType="1"/>
          </p:cNvSpPr>
          <p:nvPr/>
        </p:nvSpPr>
        <p:spPr bwMode="auto">
          <a:xfrm>
            <a:off x="2101850" y="5538535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79" name="Line 211"/>
          <p:cNvSpPr>
            <a:spLocks noChangeShapeType="1"/>
          </p:cNvSpPr>
          <p:nvPr/>
        </p:nvSpPr>
        <p:spPr bwMode="auto">
          <a:xfrm>
            <a:off x="481013" y="5444873"/>
            <a:ext cx="4318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80" name="Line 212"/>
          <p:cNvSpPr>
            <a:spLocks noChangeShapeType="1"/>
          </p:cNvSpPr>
          <p:nvPr/>
        </p:nvSpPr>
        <p:spPr bwMode="auto">
          <a:xfrm>
            <a:off x="484188" y="5386244"/>
            <a:ext cx="19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81" name="Line 213"/>
          <p:cNvSpPr>
            <a:spLocks noChangeShapeType="1"/>
          </p:cNvSpPr>
          <p:nvPr/>
        </p:nvSpPr>
        <p:spPr bwMode="auto">
          <a:xfrm>
            <a:off x="1200150" y="5444873"/>
            <a:ext cx="4318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582" name="Line 214"/>
          <p:cNvSpPr>
            <a:spLocks noChangeShapeType="1"/>
          </p:cNvSpPr>
          <p:nvPr/>
        </p:nvSpPr>
        <p:spPr bwMode="auto">
          <a:xfrm>
            <a:off x="1936750" y="5459160"/>
            <a:ext cx="4318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46" name="Line 278"/>
          <p:cNvSpPr>
            <a:spLocks noChangeAspect="1" noChangeShapeType="1"/>
          </p:cNvSpPr>
          <p:nvPr/>
        </p:nvSpPr>
        <p:spPr bwMode="auto">
          <a:xfrm>
            <a:off x="5856288" y="4500570"/>
            <a:ext cx="0" cy="1751012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47" name="Line 279"/>
          <p:cNvSpPr>
            <a:spLocks noChangeAspect="1" noChangeShapeType="1"/>
          </p:cNvSpPr>
          <p:nvPr/>
        </p:nvSpPr>
        <p:spPr bwMode="auto">
          <a:xfrm>
            <a:off x="5856288" y="4665564"/>
            <a:ext cx="187325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48" name="Line 280"/>
          <p:cNvSpPr>
            <a:spLocks noChangeAspect="1" noChangeShapeType="1"/>
          </p:cNvSpPr>
          <p:nvPr/>
        </p:nvSpPr>
        <p:spPr bwMode="auto">
          <a:xfrm>
            <a:off x="6038850" y="5108575"/>
            <a:ext cx="0" cy="1152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49" name="AutoShape 281"/>
          <p:cNvSpPr>
            <a:spLocks noChangeAspect="1" noChangeArrowheads="1"/>
          </p:cNvSpPr>
          <p:nvPr/>
        </p:nvSpPr>
        <p:spPr bwMode="auto">
          <a:xfrm rot="10800000">
            <a:off x="5937250" y="4832350"/>
            <a:ext cx="204788" cy="176213"/>
          </a:xfrm>
          <a:prstGeom prst="triangle">
            <a:avLst>
              <a:gd name="adj" fmla="val 50000"/>
            </a:avLst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8650" name="Line 282"/>
          <p:cNvSpPr>
            <a:spLocks noChangeAspect="1" noChangeShapeType="1"/>
          </p:cNvSpPr>
          <p:nvPr/>
        </p:nvSpPr>
        <p:spPr bwMode="auto">
          <a:xfrm>
            <a:off x="6043613" y="4656138"/>
            <a:ext cx="0" cy="176212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51" name="Oval 283"/>
          <p:cNvSpPr>
            <a:spLocks noChangeAspect="1" noChangeArrowheads="1"/>
          </p:cNvSpPr>
          <p:nvPr/>
        </p:nvSpPr>
        <p:spPr bwMode="auto">
          <a:xfrm>
            <a:off x="5994400" y="5011738"/>
            <a:ext cx="88900" cy="87312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8652" name="Text Box 284"/>
          <p:cNvSpPr txBox="1">
            <a:spLocks noChangeAspect="1" noChangeArrowheads="1"/>
          </p:cNvSpPr>
          <p:nvPr/>
        </p:nvSpPr>
        <p:spPr bwMode="auto">
          <a:xfrm>
            <a:off x="6701001" y="4233670"/>
            <a:ext cx="282575" cy="3270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8653" name="Line 285"/>
          <p:cNvSpPr>
            <a:spLocks noChangeAspect="1" noChangeShapeType="1"/>
          </p:cNvSpPr>
          <p:nvPr/>
        </p:nvSpPr>
        <p:spPr bwMode="auto">
          <a:xfrm>
            <a:off x="6175375" y="4505332"/>
            <a:ext cx="0" cy="1751013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54" name="Line 286"/>
          <p:cNvSpPr>
            <a:spLocks noChangeAspect="1" noChangeShapeType="1"/>
          </p:cNvSpPr>
          <p:nvPr/>
        </p:nvSpPr>
        <p:spPr bwMode="auto">
          <a:xfrm>
            <a:off x="6175375" y="4670326"/>
            <a:ext cx="187325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55" name="Line 287"/>
          <p:cNvSpPr>
            <a:spLocks noChangeAspect="1" noChangeShapeType="1"/>
          </p:cNvSpPr>
          <p:nvPr/>
        </p:nvSpPr>
        <p:spPr bwMode="auto">
          <a:xfrm>
            <a:off x="6357938" y="5113338"/>
            <a:ext cx="0" cy="1152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56" name="AutoShape 288"/>
          <p:cNvSpPr>
            <a:spLocks noChangeAspect="1" noChangeArrowheads="1"/>
          </p:cNvSpPr>
          <p:nvPr/>
        </p:nvSpPr>
        <p:spPr bwMode="auto">
          <a:xfrm rot="10800000">
            <a:off x="6257925" y="4837113"/>
            <a:ext cx="203200" cy="176212"/>
          </a:xfrm>
          <a:prstGeom prst="triangle">
            <a:avLst>
              <a:gd name="adj" fmla="val 50000"/>
            </a:avLst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8657" name="Line 289"/>
          <p:cNvSpPr>
            <a:spLocks noChangeAspect="1" noChangeShapeType="1"/>
          </p:cNvSpPr>
          <p:nvPr/>
        </p:nvSpPr>
        <p:spPr bwMode="auto">
          <a:xfrm>
            <a:off x="6362700" y="4660900"/>
            <a:ext cx="0" cy="176213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58" name="Oval 290"/>
          <p:cNvSpPr>
            <a:spLocks noChangeAspect="1" noChangeArrowheads="1"/>
          </p:cNvSpPr>
          <p:nvPr/>
        </p:nvSpPr>
        <p:spPr bwMode="auto">
          <a:xfrm>
            <a:off x="6315075" y="5016500"/>
            <a:ext cx="87313" cy="87313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8659" name="Text Box 291"/>
          <p:cNvSpPr txBox="1">
            <a:spLocks noChangeAspect="1" noChangeArrowheads="1"/>
          </p:cNvSpPr>
          <p:nvPr/>
        </p:nvSpPr>
        <p:spPr bwMode="auto">
          <a:xfrm>
            <a:off x="6357950" y="4224244"/>
            <a:ext cx="280987" cy="3270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8660" name="Line 292"/>
          <p:cNvSpPr>
            <a:spLocks noChangeAspect="1" noChangeShapeType="1"/>
          </p:cNvSpPr>
          <p:nvPr/>
        </p:nvSpPr>
        <p:spPr bwMode="auto">
          <a:xfrm>
            <a:off x="6510338" y="4508507"/>
            <a:ext cx="0" cy="1751013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61" name="Line 293"/>
          <p:cNvSpPr>
            <a:spLocks noChangeAspect="1" noChangeShapeType="1"/>
          </p:cNvSpPr>
          <p:nvPr/>
        </p:nvSpPr>
        <p:spPr bwMode="auto">
          <a:xfrm>
            <a:off x="6510338" y="4673501"/>
            <a:ext cx="187325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62" name="Line 294"/>
          <p:cNvSpPr>
            <a:spLocks noChangeAspect="1" noChangeShapeType="1"/>
          </p:cNvSpPr>
          <p:nvPr/>
        </p:nvSpPr>
        <p:spPr bwMode="auto">
          <a:xfrm>
            <a:off x="6696075" y="5121275"/>
            <a:ext cx="0" cy="1152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63" name="AutoShape 295"/>
          <p:cNvSpPr>
            <a:spLocks noChangeAspect="1" noChangeArrowheads="1"/>
          </p:cNvSpPr>
          <p:nvPr/>
        </p:nvSpPr>
        <p:spPr bwMode="auto">
          <a:xfrm rot="10800000">
            <a:off x="6596063" y="4845050"/>
            <a:ext cx="203200" cy="176213"/>
          </a:xfrm>
          <a:prstGeom prst="triangle">
            <a:avLst>
              <a:gd name="adj" fmla="val 50000"/>
            </a:avLst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8664" name="Line 296"/>
          <p:cNvSpPr>
            <a:spLocks noChangeAspect="1" noChangeShapeType="1"/>
          </p:cNvSpPr>
          <p:nvPr/>
        </p:nvSpPr>
        <p:spPr bwMode="auto">
          <a:xfrm>
            <a:off x="6697663" y="4664075"/>
            <a:ext cx="0" cy="176213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65" name="Oval 297"/>
          <p:cNvSpPr>
            <a:spLocks noChangeAspect="1" noChangeArrowheads="1"/>
          </p:cNvSpPr>
          <p:nvPr/>
        </p:nvSpPr>
        <p:spPr bwMode="auto">
          <a:xfrm>
            <a:off x="6653213" y="5024438"/>
            <a:ext cx="87312" cy="87312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8666" name="Text Box 298"/>
          <p:cNvSpPr txBox="1">
            <a:spLocks noChangeAspect="1" noChangeArrowheads="1"/>
          </p:cNvSpPr>
          <p:nvPr/>
        </p:nvSpPr>
        <p:spPr bwMode="auto">
          <a:xfrm>
            <a:off x="6000760" y="4214818"/>
            <a:ext cx="280987" cy="3270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58667" name="Line 299"/>
          <p:cNvSpPr>
            <a:spLocks noChangeAspect="1" noChangeShapeType="1"/>
          </p:cNvSpPr>
          <p:nvPr/>
        </p:nvSpPr>
        <p:spPr bwMode="auto">
          <a:xfrm>
            <a:off x="6696090" y="5199063"/>
            <a:ext cx="864000" cy="0"/>
          </a:xfrm>
          <a:prstGeom prst="line">
            <a:avLst/>
          </a:prstGeom>
          <a:ln w="19050"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68" name="Line 300"/>
          <p:cNvSpPr>
            <a:spLocks noChangeAspect="1" noChangeShapeType="1"/>
          </p:cNvSpPr>
          <p:nvPr/>
        </p:nvSpPr>
        <p:spPr bwMode="auto">
          <a:xfrm>
            <a:off x="6034100" y="5353050"/>
            <a:ext cx="1440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69" name="Line 301"/>
          <p:cNvSpPr>
            <a:spLocks noChangeShapeType="1"/>
          </p:cNvSpPr>
          <p:nvPr/>
        </p:nvSpPr>
        <p:spPr bwMode="auto">
          <a:xfrm>
            <a:off x="7734300" y="5264150"/>
            <a:ext cx="215900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70" name="Line 302"/>
          <p:cNvSpPr>
            <a:spLocks noChangeAspect="1" noChangeShapeType="1"/>
          </p:cNvSpPr>
          <p:nvPr/>
        </p:nvSpPr>
        <p:spPr bwMode="auto">
          <a:xfrm>
            <a:off x="7708999" y="5678438"/>
            <a:ext cx="463550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71" name="Line 303"/>
          <p:cNvSpPr>
            <a:spLocks noChangeAspect="1" noChangeShapeType="1"/>
          </p:cNvSpPr>
          <p:nvPr/>
        </p:nvSpPr>
        <p:spPr bwMode="auto">
          <a:xfrm>
            <a:off x="7943999" y="5264150"/>
            <a:ext cx="0" cy="3024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72" name="Line 304"/>
          <p:cNvSpPr>
            <a:spLocks noChangeAspect="1" noChangeShapeType="1"/>
          </p:cNvSpPr>
          <p:nvPr/>
        </p:nvSpPr>
        <p:spPr bwMode="auto">
          <a:xfrm>
            <a:off x="7953425" y="5557689"/>
            <a:ext cx="206375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73" name="Oval 305"/>
          <p:cNvSpPr>
            <a:spLocks noChangeAspect="1" noChangeArrowheads="1"/>
          </p:cNvSpPr>
          <p:nvPr/>
        </p:nvSpPr>
        <p:spPr bwMode="auto">
          <a:xfrm>
            <a:off x="7639050" y="5218113"/>
            <a:ext cx="87313" cy="87312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8674" name="AutoShape 306"/>
          <p:cNvSpPr>
            <a:spLocks noChangeAspect="1" noChangeArrowheads="1"/>
          </p:cNvSpPr>
          <p:nvPr/>
        </p:nvSpPr>
        <p:spPr bwMode="auto">
          <a:xfrm>
            <a:off x="7416800" y="5138738"/>
            <a:ext cx="217488" cy="260350"/>
          </a:xfrm>
          <a:prstGeom prst="flowChartDelay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8675" name="Line 307"/>
          <p:cNvSpPr>
            <a:spLocks noChangeAspect="1" noChangeShapeType="1"/>
          </p:cNvSpPr>
          <p:nvPr/>
        </p:nvSpPr>
        <p:spPr bwMode="auto">
          <a:xfrm>
            <a:off x="8474323" y="5695851"/>
            <a:ext cx="173037" cy="0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76" name="Text Box 308"/>
          <p:cNvSpPr txBox="1">
            <a:spLocks noChangeAspect="1" noChangeArrowheads="1"/>
          </p:cNvSpPr>
          <p:nvPr/>
        </p:nvSpPr>
        <p:spPr bwMode="auto">
          <a:xfrm>
            <a:off x="8636248" y="5532339"/>
            <a:ext cx="280987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 b="1">
                <a:solidFill>
                  <a:srgbClr val="FF0000"/>
                </a:solidFill>
              </a:rPr>
              <a:t>S</a:t>
            </a:r>
            <a:endParaRPr lang="fr-FR" sz="1600" b="1"/>
          </a:p>
        </p:txBody>
      </p:sp>
      <p:sp>
        <p:nvSpPr>
          <p:cNvPr id="58677" name="Oval 309"/>
          <p:cNvSpPr>
            <a:spLocks noChangeAspect="1" noChangeArrowheads="1"/>
          </p:cNvSpPr>
          <p:nvPr/>
        </p:nvSpPr>
        <p:spPr bwMode="auto">
          <a:xfrm>
            <a:off x="8380660" y="5643464"/>
            <a:ext cx="87313" cy="100012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8678" name="AutoShape 310"/>
          <p:cNvSpPr>
            <a:spLocks noChangeAspect="1" noChangeArrowheads="1"/>
          </p:cNvSpPr>
          <p:nvPr/>
        </p:nvSpPr>
        <p:spPr bwMode="auto">
          <a:xfrm>
            <a:off x="8159998" y="5529164"/>
            <a:ext cx="217487" cy="295275"/>
          </a:xfrm>
          <a:prstGeom prst="flowChartDelay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8679" name="Line 311"/>
          <p:cNvSpPr>
            <a:spLocks noChangeAspect="1" noChangeShapeType="1"/>
          </p:cNvSpPr>
          <p:nvPr/>
        </p:nvSpPr>
        <p:spPr bwMode="auto">
          <a:xfrm>
            <a:off x="6835775" y="4525970"/>
            <a:ext cx="0" cy="1751012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80" name="Line 312"/>
          <p:cNvSpPr>
            <a:spLocks noChangeAspect="1" noChangeShapeType="1"/>
          </p:cNvSpPr>
          <p:nvPr/>
        </p:nvSpPr>
        <p:spPr bwMode="auto">
          <a:xfrm>
            <a:off x="6835775" y="4690964"/>
            <a:ext cx="187325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81" name="Line 313"/>
          <p:cNvSpPr>
            <a:spLocks noChangeAspect="1" noChangeShapeType="1"/>
          </p:cNvSpPr>
          <p:nvPr/>
        </p:nvSpPr>
        <p:spPr bwMode="auto">
          <a:xfrm>
            <a:off x="7018338" y="5133975"/>
            <a:ext cx="0" cy="1152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82" name="AutoShape 314"/>
          <p:cNvSpPr>
            <a:spLocks noChangeAspect="1" noChangeArrowheads="1"/>
          </p:cNvSpPr>
          <p:nvPr/>
        </p:nvSpPr>
        <p:spPr bwMode="auto">
          <a:xfrm rot="10800000">
            <a:off x="6918325" y="4857750"/>
            <a:ext cx="203200" cy="176213"/>
          </a:xfrm>
          <a:prstGeom prst="triangle">
            <a:avLst>
              <a:gd name="adj" fmla="val 50000"/>
            </a:avLst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8683" name="Line 315"/>
          <p:cNvSpPr>
            <a:spLocks noChangeAspect="1" noChangeShapeType="1"/>
          </p:cNvSpPr>
          <p:nvPr/>
        </p:nvSpPr>
        <p:spPr bwMode="auto">
          <a:xfrm>
            <a:off x="7023100" y="4681538"/>
            <a:ext cx="0" cy="176212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84" name="Oval 316"/>
          <p:cNvSpPr>
            <a:spLocks noChangeAspect="1" noChangeArrowheads="1"/>
          </p:cNvSpPr>
          <p:nvPr/>
        </p:nvSpPr>
        <p:spPr bwMode="auto">
          <a:xfrm>
            <a:off x="6975475" y="5037138"/>
            <a:ext cx="87313" cy="87312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8685" name="Text Box 317"/>
          <p:cNvSpPr txBox="1">
            <a:spLocks noChangeAspect="1" noChangeArrowheads="1"/>
          </p:cNvSpPr>
          <p:nvPr/>
        </p:nvSpPr>
        <p:spPr bwMode="auto">
          <a:xfrm>
            <a:off x="5715008" y="4214818"/>
            <a:ext cx="280987" cy="3270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58686" name="Line 318"/>
          <p:cNvSpPr>
            <a:spLocks noChangeAspect="1" noChangeShapeType="1"/>
          </p:cNvSpPr>
          <p:nvPr/>
        </p:nvSpPr>
        <p:spPr bwMode="auto">
          <a:xfrm>
            <a:off x="7023127" y="5599113"/>
            <a:ext cx="504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87" name="Line 319"/>
          <p:cNvSpPr>
            <a:spLocks noChangeAspect="1" noChangeShapeType="1"/>
          </p:cNvSpPr>
          <p:nvPr/>
        </p:nvSpPr>
        <p:spPr bwMode="auto">
          <a:xfrm>
            <a:off x="6513534" y="5683250"/>
            <a:ext cx="1044000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5" name="Group 320"/>
          <p:cNvGrpSpPr>
            <a:grpSpLocks noChangeAspect="1"/>
          </p:cNvGrpSpPr>
          <p:nvPr/>
        </p:nvGrpSpPr>
        <p:grpSpPr bwMode="auto">
          <a:xfrm>
            <a:off x="7394575" y="5562600"/>
            <a:ext cx="309563" cy="260350"/>
            <a:chOff x="7417" y="4463"/>
            <a:chExt cx="396" cy="334"/>
          </a:xfrm>
        </p:grpSpPr>
        <p:sp>
          <p:nvSpPr>
            <p:cNvPr id="78015" name="Oval 321"/>
            <p:cNvSpPr>
              <a:spLocks noChangeAspect="1" noChangeArrowheads="1"/>
            </p:cNvSpPr>
            <p:nvPr/>
          </p:nvSpPr>
          <p:spPr bwMode="auto">
            <a:xfrm>
              <a:off x="7700" y="4558"/>
              <a:ext cx="113" cy="113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016" name="AutoShape 322"/>
            <p:cNvSpPr>
              <a:spLocks noChangeAspect="1" noChangeArrowheads="1"/>
            </p:cNvSpPr>
            <p:nvPr/>
          </p:nvSpPr>
          <p:spPr bwMode="auto">
            <a:xfrm>
              <a:off x="7417" y="4463"/>
              <a:ext cx="278" cy="334"/>
            </a:xfrm>
            <a:prstGeom prst="flowChartDelay">
              <a:avLst/>
            </a:prstGeom>
            <a:solidFill>
              <a:schemeClr val="bg1"/>
            </a:solidFill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8692" name="Line 324"/>
          <p:cNvSpPr>
            <a:spLocks noChangeAspect="1" noChangeShapeType="1"/>
          </p:cNvSpPr>
          <p:nvPr/>
        </p:nvSpPr>
        <p:spPr bwMode="auto">
          <a:xfrm>
            <a:off x="6516709" y="5999163"/>
            <a:ext cx="1017587" cy="0"/>
          </a:xfrm>
          <a:prstGeom prst="line">
            <a:avLst/>
          </a:prstGeom>
          <a:ln w="19050"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6" name="Group 325"/>
          <p:cNvGrpSpPr>
            <a:grpSpLocks noChangeAspect="1"/>
          </p:cNvGrpSpPr>
          <p:nvPr/>
        </p:nvGrpSpPr>
        <p:grpSpPr bwMode="auto">
          <a:xfrm>
            <a:off x="7412038" y="5965825"/>
            <a:ext cx="307975" cy="260350"/>
            <a:chOff x="7417" y="4463"/>
            <a:chExt cx="396" cy="334"/>
          </a:xfrm>
        </p:grpSpPr>
        <p:sp>
          <p:nvSpPr>
            <p:cNvPr id="78013" name="Oval 326"/>
            <p:cNvSpPr>
              <a:spLocks noChangeAspect="1" noChangeArrowheads="1"/>
            </p:cNvSpPr>
            <p:nvPr/>
          </p:nvSpPr>
          <p:spPr bwMode="auto">
            <a:xfrm>
              <a:off x="7700" y="4558"/>
              <a:ext cx="113" cy="113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014" name="AutoShape 327"/>
            <p:cNvSpPr>
              <a:spLocks noChangeAspect="1" noChangeArrowheads="1"/>
            </p:cNvSpPr>
            <p:nvPr/>
          </p:nvSpPr>
          <p:spPr bwMode="auto">
            <a:xfrm>
              <a:off x="7417" y="4463"/>
              <a:ext cx="278" cy="334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8698" name="Line 330"/>
          <p:cNvSpPr>
            <a:spLocks noChangeAspect="1" noChangeShapeType="1"/>
          </p:cNvSpPr>
          <p:nvPr/>
        </p:nvSpPr>
        <p:spPr bwMode="auto">
          <a:xfrm>
            <a:off x="7721600" y="6080125"/>
            <a:ext cx="244475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699" name="Line 331"/>
          <p:cNvSpPr>
            <a:spLocks noChangeAspect="1" noChangeShapeType="1"/>
          </p:cNvSpPr>
          <p:nvPr/>
        </p:nvSpPr>
        <p:spPr bwMode="auto">
          <a:xfrm>
            <a:off x="7958237" y="5786586"/>
            <a:ext cx="0" cy="288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700" name="Line 332"/>
          <p:cNvSpPr>
            <a:spLocks noChangeAspect="1" noChangeShapeType="1"/>
          </p:cNvSpPr>
          <p:nvPr/>
        </p:nvSpPr>
        <p:spPr bwMode="auto">
          <a:xfrm>
            <a:off x="7953474" y="5792788"/>
            <a:ext cx="206375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5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5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5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5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5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5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5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5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5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5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5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5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58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5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58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58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5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58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58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58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58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58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5" dur="500"/>
                                        <p:tgtEl>
                                          <p:spTgt spid="58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8" dur="500"/>
                                        <p:tgtEl>
                                          <p:spTgt spid="58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1" dur="500"/>
                                        <p:tgtEl>
                                          <p:spTgt spid="58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4" dur="500"/>
                                        <p:tgtEl>
                                          <p:spTgt spid="5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58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58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5" dur="500"/>
                                        <p:tgtEl>
                                          <p:spTgt spid="58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8" dur="500"/>
                                        <p:tgtEl>
                                          <p:spTgt spid="5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3" dur="500"/>
                                        <p:tgtEl>
                                          <p:spTgt spid="58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58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1" dur="500"/>
                                        <p:tgtEl>
                                          <p:spTgt spid="58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5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5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0" dur="500"/>
                                        <p:tgtEl>
                                          <p:spTgt spid="5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3" dur="500"/>
                                        <p:tgtEl>
                                          <p:spTgt spid="5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6" dur="500"/>
                                        <p:tgtEl>
                                          <p:spTgt spid="5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9" dur="500"/>
                                        <p:tgtEl>
                                          <p:spTgt spid="58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5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5" dur="500"/>
                                        <p:tgtEl>
                                          <p:spTgt spid="58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8" dur="500"/>
                                        <p:tgtEl>
                                          <p:spTgt spid="5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1" dur="500"/>
                                        <p:tgtEl>
                                          <p:spTgt spid="5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4" dur="500"/>
                                        <p:tgtEl>
                                          <p:spTgt spid="58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58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0" dur="500"/>
                                        <p:tgtEl>
                                          <p:spTgt spid="58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3" dur="500"/>
                                        <p:tgtEl>
                                          <p:spTgt spid="5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6" dur="500"/>
                                        <p:tgtEl>
                                          <p:spTgt spid="58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1" dur="500"/>
                                        <p:tgtEl>
                                          <p:spTgt spid="58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4" dur="500"/>
                                        <p:tgtEl>
                                          <p:spTgt spid="58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7" dur="500"/>
                                        <p:tgtEl>
                                          <p:spTgt spid="58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0" dur="500"/>
                                        <p:tgtEl>
                                          <p:spTgt spid="58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3" dur="500"/>
                                        <p:tgtEl>
                                          <p:spTgt spid="58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6" dur="500"/>
                                        <p:tgtEl>
                                          <p:spTgt spid="58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9" dur="500"/>
                                        <p:tgtEl>
                                          <p:spTgt spid="58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2" dur="500"/>
                                        <p:tgtEl>
                                          <p:spTgt spid="58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5" dur="500"/>
                                        <p:tgtEl>
                                          <p:spTgt spid="58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0" dur="500"/>
                                        <p:tgtEl>
                                          <p:spTgt spid="58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5" dur="500"/>
                                        <p:tgtEl>
                                          <p:spTgt spid="58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0" dur="500"/>
                                        <p:tgtEl>
                                          <p:spTgt spid="58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5" dur="500"/>
                                        <p:tgtEl>
                                          <p:spTgt spid="58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8" dur="500"/>
                                        <p:tgtEl>
                                          <p:spTgt spid="58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1" dur="500"/>
                                        <p:tgtEl>
                                          <p:spTgt spid="58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4" dur="500"/>
                                        <p:tgtEl>
                                          <p:spTgt spid="58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7" dur="500"/>
                                        <p:tgtEl>
                                          <p:spTgt spid="58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2" dur="500"/>
                                        <p:tgtEl>
                                          <p:spTgt spid="58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5" dur="500"/>
                                        <p:tgtEl>
                                          <p:spTgt spid="58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8" dur="500"/>
                                        <p:tgtEl>
                                          <p:spTgt spid="58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1" dur="500"/>
                                        <p:tgtEl>
                                          <p:spTgt spid="58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4" dur="500"/>
                                        <p:tgtEl>
                                          <p:spTgt spid="58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9" dur="500"/>
                                        <p:tgtEl>
                                          <p:spTgt spid="58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2" dur="500"/>
                                        <p:tgtEl>
                                          <p:spTgt spid="58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7" dur="500"/>
                                        <p:tgtEl>
                                          <p:spTgt spid="58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0" dur="500"/>
                                        <p:tgtEl>
                                          <p:spTgt spid="58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3" dur="500"/>
                                        <p:tgtEl>
                                          <p:spTgt spid="58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6" dur="500"/>
                                        <p:tgtEl>
                                          <p:spTgt spid="58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9" dur="500"/>
                                        <p:tgtEl>
                                          <p:spTgt spid="58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4" dur="500"/>
                                        <p:tgtEl>
                                          <p:spTgt spid="58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7" dur="500"/>
                                        <p:tgtEl>
                                          <p:spTgt spid="58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0" dur="500"/>
                                        <p:tgtEl>
                                          <p:spTgt spid="58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5" dur="500"/>
                                        <p:tgtEl>
                                          <p:spTgt spid="58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0" dur="500"/>
                                        <p:tgtEl>
                                          <p:spTgt spid="58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5" dur="500"/>
                                        <p:tgtEl>
                                          <p:spTgt spid="58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0" dur="500"/>
                                        <p:tgtEl>
                                          <p:spTgt spid="58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5" dur="500"/>
                                        <p:tgtEl>
                                          <p:spTgt spid="5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0" dur="500"/>
                                        <p:tgtEl>
                                          <p:spTgt spid="5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3" dur="500"/>
                                        <p:tgtEl>
                                          <p:spTgt spid="5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6" dur="500"/>
                                        <p:tgtEl>
                                          <p:spTgt spid="5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9" dur="500"/>
                                        <p:tgtEl>
                                          <p:spTgt spid="58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2" dur="500"/>
                                        <p:tgtEl>
                                          <p:spTgt spid="5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5" dur="500"/>
                                        <p:tgtEl>
                                          <p:spTgt spid="58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8" dur="500"/>
                                        <p:tgtEl>
                                          <p:spTgt spid="5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1" dur="500"/>
                                        <p:tgtEl>
                                          <p:spTgt spid="58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4" dur="500"/>
                                        <p:tgtEl>
                                          <p:spTgt spid="5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7" dur="500"/>
                                        <p:tgtEl>
                                          <p:spTgt spid="58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0" dur="500"/>
                                        <p:tgtEl>
                                          <p:spTgt spid="58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3" dur="500"/>
                                        <p:tgtEl>
                                          <p:spTgt spid="58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6" dur="500"/>
                                        <p:tgtEl>
                                          <p:spTgt spid="58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9" dur="500"/>
                                        <p:tgtEl>
                                          <p:spTgt spid="58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2" dur="500"/>
                                        <p:tgtEl>
                                          <p:spTgt spid="58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5" dur="500"/>
                                        <p:tgtEl>
                                          <p:spTgt spid="58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8" dur="500"/>
                                        <p:tgtEl>
                                          <p:spTgt spid="58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1" dur="500"/>
                                        <p:tgtEl>
                                          <p:spTgt spid="58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4" dur="500"/>
                                        <p:tgtEl>
                                          <p:spTgt spid="5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7" dur="500"/>
                                        <p:tgtEl>
                                          <p:spTgt spid="5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0" dur="500"/>
                                        <p:tgtEl>
                                          <p:spTgt spid="5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3" dur="500"/>
                                        <p:tgtEl>
                                          <p:spTgt spid="5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6" dur="500"/>
                                        <p:tgtEl>
                                          <p:spTgt spid="5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9" dur="500"/>
                                        <p:tgtEl>
                                          <p:spTgt spid="5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4" dur="500"/>
                                        <p:tgtEl>
                                          <p:spTgt spid="58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7" dur="500"/>
                                        <p:tgtEl>
                                          <p:spTgt spid="58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2" dur="500"/>
                                        <p:tgtEl>
                                          <p:spTgt spid="5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5" dur="500"/>
                                        <p:tgtEl>
                                          <p:spTgt spid="5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6" fill="hold">
                      <p:stCondLst>
                        <p:cond delay="indefinite"/>
                      </p:stCondLst>
                      <p:childTnLst>
                        <p:par>
                          <p:cTn id="447" fill="hold">
                            <p:stCondLst>
                              <p:cond delay="0"/>
                            </p:stCondLst>
                            <p:childTnLst>
                              <p:par>
                                <p:cTn id="4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0" dur="500"/>
                                        <p:tgtEl>
                                          <p:spTgt spid="5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3" dur="500"/>
                                        <p:tgtEl>
                                          <p:spTgt spid="5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6" dur="500"/>
                                        <p:tgtEl>
                                          <p:spTgt spid="5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7" fill="hold">
                      <p:stCondLst>
                        <p:cond delay="indefinite"/>
                      </p:stCondLst>
                      <p:childTnLst>
                        <p:par>
                          <p:cTn id="458" fill="hold">
                            <p:stCondLst>
                              <p:cond delay="0"/>
                            </p:stCondLst>
                            <p:childTnLst>
                              <p:par>
                                <p:cTn id="4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6" dur="500"/>
                                        <p:tgtEl>
                                          <p:spTgt spid="5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9" dur="500"/>
                                        <p:tgtEl>
                                          <p:spTgt spid="5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2" dur="500"/>
                                        <p:tgtEl>
                                          <p:spTgt spid="5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8" fill="hold">
                      <p:stCondLst>
                        <p:cond delay="indefinite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2" dur="500"/>
                                        <p:tgtEl>
                                          <p:spTgt spid="58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5" dur="500"/>
                                        <p:tgtEl>
                                          <p:spTgt spid="5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8" dur="500"/>
                                        <p:tgtEl>
                                          <p:spTgt spid="58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1" dur="500"/>
                                        <p:tgtEl>
                                          <p:spTgt spid="5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4" dur="500"/>
                                        <p:tgtEl>
                                          <p:spTgt spid="5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7" dur="500"/>
                                        <p:tgtEl>
                                          <p:spTgt spid="5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0" dur="500"/>
                                        <p:tgtEl>
                                          <p:spTgt spid="58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1" fill="hold">
                      <p:stCondLst>
                        <p:cond delay="indefinite"/>
                      </p:stCondLst>
                      <p:childTnLst>
                        <p:par>
                          <p:cTn id="502" fill="hold">
                            <p:stCondLst>
                              <p:cond delay="0"/>
                            </p:stCondLst>
                            <p:childTnLst>
                              <p:par>
                                <p:cTn id="50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5" dur="500"/>
                                        <p:tgtEl>
                                          <p:spTgt spid="5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8" dur="500"/>
                                        <p:tgtEl>
                                          <p:spTgt spid="5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1" dur="500"/>
                                        <p:tgtEl>
                                          <p:spTgt spid="5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4" dur="500"/>
                                        <p:tgtEl>
                                          <p:spTgt spid="5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696" grpId="0" animBg="1"/>
      <p:bldP spid="58697" grpId="0" animBg="1"/>
      <p:bldP spid="58691" grpId="0" animBg="1"/>
      <p:bldP spid="58371" grpId="0"/>
      <p:bldP spid="58373" grpId="0"/>
      <p:bldP spid="58381" grpId="0"/>
      <p:bldP spid="58435" grpId="0"/>
      <p:bldP spid="58436" grpId="0"/>
      <p:bldP spid="58437" grpId="0" animBg="1"/>
      <p:bldP spid="58438" grpId="0"/>
      <p:bldP spid="58439" grpId="0"/>
      <p:bldP spid="58441" grpId="0" animBg="1"/>
      <p:bldP spid="58442" grpId="0" animBg="1"/>
      <p:bldP spid="58445" grpId="0" animBg="1"/>
      <p:bldP spid="58446" grpId="0" animBg="1"/>
      <p:bldP spid="58447" grpId="0" animBg="1"/>
      <p:bldP spid="58448" grpId="0" animBg="1"/>
      <p:bldP spid="58449" grpId="0" animBg="1"/>
      <p:bldP spid="58450" grpId="0" animBg="1"/>
      <p:bldP spid="58451" grpId="0" animBg="1"/>
      <p:bldP spid="58453" grpId="0"/>
      <p:bldP spid="58454" grpId="0" animBg="1"/>
      <p:bldP spid="58455" grpId="0" animBg="1"/>
      <p:bldP spid="58471" grpId="0" animBg="1"/>
      <p:bldP spid="58472" grpId="0" animBg="1"/>
      <p:bldP spid="58473" grpId="0" animBg="1"/>
      <p:bldP spid="58474" grpId="0" animBg="1"/>
      <p:bldP spid="58478" grpId="0" animBg="1"/>
      <p:bldP spid="58479" grpId="0" animBg="1"/>
      <p:bldP spid="58480" grpId="0" animBg="1"/>
      <p:bldP spid="58481" grpId="0"/>
      <p:bldP spid="58482" grpId="0"/>
      <p:bldP spid="58483" grpId="0"/>
      <p:bldP spid="58484" grpId="0" animBg="1"/>
      <p:bldP spid="58492" grpId="0"/>
      <p:bldP spid="58493" grpId="0" animBg="1"/>
      <p:bldP spid="58494" grpId="0" animBg="1"/>
      <p:bldP spid="58475" grpId="0" animBg="1"/>
      <p:bldP spid="58476" grpId="0" animBg="1"/>
      <p:bldP spid="58477" grpId="0" animBg="1"/>
      <p:bldP spid="58495" grpId="0" animBg="1"/>
      <p:bldP spid="58499" grpId="0"/>
      <p:bldP spid="58500" grpId="0"/>
      <p:bldP spid="58501" grpId="0" animBg="1"/>
      <p:bldP spid="58502" grpId="0"/>
      <p:bldP spid="58503" grpId="0"/>
      <p:bldP spid="58504" grpId="0"/>
      <p:bldP spid="58505" grpId="0"/>
      <p:bldP spid="58506" grpId="0"/>
      <p:bldP spid="58507" grpId="0"/>
      <p:bldP spid="58508" grpId="0"/>
      <p:bldP spid="58536" grpId="0" animBg="1"/>
      <p:bldP spid="58537" grpId="0" animBg="1"/>
      <p:bldP spid="58544" grpId="0" animBg="1"/>
      <p:bldP spid="58545" grpId="0" animBg="1"/>
      <p:bldP spid="58546" grpId="0" animBg="1"/>
      <p:bldP spid="58547" grpId="0" animBg="1"/>
      <p:bldP spid="58548" grpId="0" animBg="1"/>
      <p:bldP spid="58549" grpId="0" animBg="1"/>
      <p:bldP spid="58550" grpId="0" animBg="1"/>
      <p:bldP spid="58551" grpId="0" animBg="1"/>
      <p:bldP spid="58552" grpId="0" animBg="1"/>
      <p:bldP spid="58553" grpId="0" animBg="1"/>
      <p:bldP spid="58554" grpId="0" animBg="1"/>
      <p:bldP spid="58555" grpId="0" animBg="1"/>
      <p:bldP spid="58556" grpId="0" animBg="1"/>
      <p:bldP spid="58557" grpId="0" animBg="1"/>
      <p:bldP spid="58558" grpId="0" animBg="1"/>
      <p:bldP spid="58559" grpId="0" animBg="1"/>
      <p:bldP spid="58560" grpId="0" animBg="1"/>
      <p:bldP spid="58562" grpId="0"/>
      <p:bldP spid="58563" grpId="0" animBg="1"/>
      <p:bldP spid="58564" grpId="0" animBg="1"/>
      <p:bldP spid="58565" grpId="0" animBg="1"/>
      <p:bldP spid="58566" grpId="0" animBg="1"/>
      <p:bldP spid="58567" grpId="0"/>
      <p:bldP spid="58568" grpId="0" animBg="1"/>
      <p:bldP spid="58569" grpId="0" animBg="1"/>
      <p:bldP spid="58570" grpId="0" animBg="1"/>
      <p:bldP spid="58571" grpId="0" animBg="1"/>
      <p:bldP spid="58572" grpId="0" animBg="1"/>
      <p:bldP spid="58573" grpId="0" animBg="1"/>
      <p:bldP spid="58574" grpId="0"/>
      <p:bldP spid="58575" grpId="0" animBg="1"/>
      <p:bldP spid="58576" grpId="0" animBg="1"/>
      <p:bldP spid="58577" grpId="0" animBg="1"/>
      <p:bldP spid="58578" grpId="0" animBg="1"/>
      <p:bldP spid="58579" grpId="0" animBg="1"/>
      <p:bldP spid="58580" grpId="0" animBg="1"/>
      <p:bldP spid="58581" grpId="0" animBg="1"/>
      <p:bldP spid="58582" grpId="0" animBg="1"/>
      <p:bldP spid="58646" grpId="0" animBg="1"/>
      <p:bldP spid="58647" grpId="0" animBg="1"/>
      <p:bldP spid="58648" grpId="0" animBg="1"/>
      <p:bldP spid="58649" grpId="0" animBg="1"/>
      <p:bldP spid="58650" grpId="0" animBg="1"/>
      <p:bldP spid="58651" grpId="0" animBg="1"/>
      <p:bldP spid="58652" grpId="0"/>
      <p:bldP spid="58653" grpId="0" animBg="1"/>
      <p:bldP spid="58654" grpId="0" animBg="1"/>
      <p:bldP spid="58655" grpId="0" animBg="1"/>
      <p:bldP spid="58656" grpId="0" animBg="1"/>
      <p:bldP spid="58657" grpId="0" animBg="1"/>
      <p:bldP spid="58658" grpId="0" animBg="1"/>
      <p:bldP spid="58659" grpId="0"/>
      <p:bldP spid="58660" grpId="0" animBg="1"/>
      <p:bldP spid="58661" grpId="0" animBg="1"/>
      <p:bldP spid="58662" grpId="0" animBg="1"/>
      <p:bldP spid="58663" grpId="0" animBg="1"/>
      <p:bldP spid="58664" grpId="0" animBg="1"/>
      <p:bldP spid="58665" grpId="0" animBg="1"/>
      <p:bldP spid="58666" grpId="0"/>
      <p:bldP spid="58667" grpId="0" animBg="1"/>
      <p:bldP spid="58668" grpId="0" animBg="1"/>
      <p:bldP spid="58669" grpId="0" animBg="1"/>
      <p:bldP spid="58670" grpId="0" animBg="1"/>
      <p:bldP spid="58671" grpId="0" animBg="1"/>
      <p:bldP spid="58672" grpId="0" animBg="1"/>
      <p:bldP spid="58673" grpId="0" animBg="1"/>
      <p:bldP spid="58674" grpId="0" animBg="1"/>
      <p:bldP spid="58675" grpId="0" animBg="1"/>
      <p:bldP spid="58676" grpId="0"/>
      <p:bldP spid="58677" grpId="0" animBg="1"/>
      <p:bldP spid="58678" grpId="0" animBg="1"/>
      <p:bldP spid="58679" grpId="0" animBg="1"/>
      <p:bldP spid="58680" grpId="0" animBg="1"/>
      <p:bldP spid="58681" grpId="0" animBg="1"/>
      <p:bldP spid="58682" grpId="0" animBg="1"/>
      <p:bldP spid="58683" grpId="0" animBg="1"/>
      <p:bldP spid="58684" grpId="0" animBg="1"/>
      <p:bldP spid="58685" grpId="0"/>
      <p:bldP spid="58686" grpId="0" animBg="1"/>
      <p:bldP spid="58687" grpId="0" animBg="1"/>
      <p:bldP spid="58692" grpId="0" animBg="1"/>
      <p:bldP spid="58698" grpId="0" animBg="1"/>
      <p:bldP spid="58699" grpId="0" animBg="1"/>
      <p:bldP spid="5870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6203950" y="43333"/>
            <a:ext cx="28543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12 ـ مسائل في المنطق التوافقي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 :</a:t>
            </a:r>
            <a:endParaRPr lang="en-US" b="1">
              <a:cs typeface="Arabic Transparent" pitchFamily="2" charset="-78"/>
            </a:endParaRP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7796213" y="86196"/>
            <a:ext cx="1066800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endParaRPr lang="en-US" b="1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 eaLnBrk="0" hangingPunct="0"/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المسألة 1</a:t>
            </a: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 :</a:t>
            </a:r>
            <a:endParaRPr lang="en-US">
              <a:cs typeface="Arabic Transparent" pitchFamily="2" charset="-78"/>
            </a:endParaRPr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4284663" y="692621"/>
            <a:ext cx="46132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يشتغل محرك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M  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ذو سرعتين بواسطة زرين ضاغطين</a:t>
            </a:r>
            <a:r>
              <a:rPr lang="fr-FR">
                <a:solidFill>
                  <a:schemeClr val="tx1"/>
                </a:solidFill>
              </a:rPr>
              <a:t>  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3671888" y="692621"/>
            <a:ext cx="1101725" cy="3429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chemeClr val="tx1"/>
                </a:solidFill>
              </a:rPr>
              <a:t> .b 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fr-FR" b="1">
                <a:solidFill>
                  <a:schemeClr val="tx1"/>
                </a:solidFill>
              </a:rPr>
              <a:t> a </a:t>
            </a:r>
            <a:endParaRPr lang="fr-FR">
              <a:solidFill>
                <a:schemeClr val="tx1"/>
              </a:solidFill>
            </a:endParaRPr>
          </a:p>
        </p:txBody>
      </p:sp>
      <p:pic>
        <p:nvPicPr>
          <p:cNvPr id="57359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222352"/>
            <a:ext cx="14192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1258888" y="1177902"/>
            <a:ext cx="381000" cy="3429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M</a:t>
            </a:r>
            <a:endParaRPr lang="fr-FR"/>
          </a:p>
        </p:txBody>
      </p:sp>
      <p:pic>
        <p:nvPicPr>
          <p:cNvPr id="57368" name="Picture 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142852"/>
            <a:ext cx="4460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69" name="Text Box 25"/>
          <p:cNvSpPr txBox="1">
            <a:spLocks noChangeArrowheads="1"/>
          </p:cNvSpPr>
          <p:nvPr/>
        </p:nvSpPr>
        <p:spPr bwMode="auto">
          <a:xfrm>
            <a:off x="1042988" y="373040"/>
            <a:ext cx="266700" cy="2667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FF0000"/>
                </a:solidFill>
              </a:rPr>
              <a:t>a</a:t>
            </a:r>
            <a:endParaRPr lang="fr-FR"/>
          </a:p>
        </p:txBody>
      </p:sp>
      <p:sp>
        <p:nvSpPr>
          <p:cNvPr id="57370" name="Text Box 26"/>
          <p:cNvSpPr txBox="1">
            <a:spLocks noChangeArrowheads="1"/>
          </p:cNvSpPr>
          <p:nvPr/>
        </p:nvSpPr>
        <p:spPr bwMode="auto">
          <a:xfrm>
            <a:off x="1073150" y="660377"/>
            <a:ext cx="381000" cy="3429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FF0000"/>
                </a:solidFill>
              </a:rPr>
              <a:t>b</a:t>
            </a:r>
            <a:endParaRPr lang="fr-FR"/>
          </a:p>
        </p:txBody>
      </p:sp>
      <p:sp>
        <p:nvSpPr>
          <p:cNvPr id="57371" name="Rectangle 27"/>
          <p:cNvSpPr>
            <a:spLocks noChangeArrowheads="1"/>
          </p:cNvSpPr>
          <p:nvPr/>
        </p:nvSpPr>
        <p:spPr bwMode="auto">
          <a:xfrm>
            <a:off x="5170488" y="1024408"/>
            <a:ext cx="36925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حالة الراحة يكون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a 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و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b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غير مضغوطين .</a:t>
            </a:r>
          </a:p>
        </p:txBody>
      </p:sp>
      <p:sp>
        <p:nvSpPr>
          <p:cNvPr id="57372" name="Rectangle 28"/>
          <p:cNvSpPr>
            <a:spLocks noChangeArrowheads="1"/>
          </p:cNvSpPr>
          <p:nvPr/>
        </p:nvSpPr>
        <p:spPr bwMode="auto">
          <a:xfrm>
            <a:off x="4572000" y="1038696"/>
            <a:ext cx="4298950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  <a:p>
            <a:pPr algn="r" rtl="1" eaLnBrk="0" hangingPunct="0"/>
            <a:r>
              <a:rPr lang="ar-SA" b="1">
                <a:solidFill>
                  <a:schemeClr val="tx1"/>
                </a:solidFill>
                <a:cs typeface="Arabic Transparent" pitchFamily="2" charset="-78"/>
              </a:rPr>
              <a:t>ـ الضغط على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>
                <a:solidFill>
                  <a:schemeClr val="tx1"/>
                </a:solidFill>
              </a:rPr>
              <a:t>a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ar-SA" b="1">
                <a:solidFill>
                  <a:schemeClr val="tx1"/>
                </a:solidFill>
                <a:cs typeface="Arabic Transparent" pitchFamily="2" charset="-78"/>
              </a:rPr>
              <a:t>فقط ، المحرك يدور بسرعة صغيرة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 .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57373" name="Rectangle 29"/>
          <p:cNvSpPr>
            <a:spLocks noChangeArrowheads="1"/>
          </p:cNvSpPr>
          <p:nvPr/>
        </p:nvSpPr>
        <p:spPr bwMode="auto">
          <a:xfrm>
            <a:off x="4370388" y="1627658"/>
            <a:ext cx="44878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الضغط على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a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و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b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معا المحرك يدور بسرعة كبيرة .</a:t>
            </a:r>
          </a:p>
        </p:txBody>
      </p:sp>
      <p:sp>
        <p:nvSpPr>
          <p:cNvPr id="57374" name="Rectangle 30"/>
          <p:cNvSpPr>
            <a:spLocks noChangeArrowheads="1"/>
          </p:cNvSpPr>
          <p:nvPr/>
        </p:nvSpPr>
        <p:spPr bwMode="auto">
          <a:xfrm>
            <a:off x="4624388" y="1970558"/>
            <a:ext cx="42354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الضغط على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b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فقط ، المحرك يدور بسرعة كبيرة .</a:t>
            </a:r>
          </a:p>
        </p:txBody>
      </p:sp>
      <p:sp>
        <p:nvSpPr>
          <p:cNvPr id="57376" name="Rectangle 32"/>
          <p:cNvSpPr>
            <a:spLocks noChangeArrowheads="1"/>
          </p:cNvSpPr>
          <p:nvPr/>
        </p:nvSpPr>
        <p:spPr bwMode="auto">
          <a:xfrm>
            <a:off x="8172450" y="2357430"/>
            <a:ext cx="6556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الحل :</a:t>
            </a:r>
          </a:p>
        </p:txBody>
      </p:sp>
      <p:sp>
        <p:nvSpPr>
          <p:cNvPr id="57378" name="Rectangle 34"/>
          <p:cNvSpPr>
            <a:spLocks noChangeArrowheads="1"/>
          </p:cNvSpPr>
          <p:nvPr/>
        </p:nvSpPr>
        <p:spPr bwMode="auto">
          <a:xfrm>
            <a:off x="6804025" y="2571744"/>
            <a:ext cx="20732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عدد متغيرات الدخول :</a:t>
            </a:r>
          </a:p>
        </p:txBody>
      </p:sp>
      <p:sp>
        <p:nvSpPr>
          <p:cNvPr id="57380" name="Rectangle 36"/>
          <p:cNvSpPr>
            <a:spLocks noChangeArrowheads="1"/>
          </p:cNvSpPr>
          <p:nvPr/>
        </p:nvSpPr>
        <p:spPr bwMode="auto">
          <a:xfrm>
            <a:off x="7308850" y="2859081"/>
            <a:ext cx="14827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مدخلين  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a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و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b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7382" name="Rectangle 38"/>
          <p:cNvSpPr>
            <a:spLocks noChangeArrowheads="1"/>
          </p:cNvSpPr>
          <p:nvPr/>
        </p:nvSpPr>
        <p:spPr bwMode="auto">
          <a:xfrm>
            <a:off x="4500563" y="2859081"/>
            <a:ext cx="21542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4 توفيقات ( 2</a:t>
            </a:r>
            <a:r>
              <a:rPr lang="ar-DZ" b="1" baseline="3000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en-US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حالات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7383" name="AutoShape 39"/>
          <p:cNvSpPr>
            <a:spLocks noChangeArrowheads="1"/>
          </p:cNvSpPr>
          <p:nvPr/>
        </p:nvSpPr>
        <p:spPr bwMode="auto">
          <a:xfrm>
            <a:off x="6702425" y="2989256"/>
            <a:ext cx="576263" cy="144463"/>
          </a:xfrm>
          <a:prstGeom prst="leftArrow">
            <a:avLst>
              <a:gd name="adj1" fmla="val 50000"/>
              <a:gd name="adj2" fmla="val 99725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7385" name="Rectangle 41"/>
          <p:cNvSpPr>
            <a:spLocks noChangeArrowheads="1"/>
          </p:cNvSpPr>
          <p:nvPr/>
        </p:nvSpPr>
        <p:spPr bwMode="auto">
          <a:xfrm>
            <a:off x="7380288" y="3219444"/>
            <a:ext cx="149701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عدد المخارج :</a:t>
            </a:r>
          </a:p>
        </p:txBody>
      </p:sp>
      <p:sp>
        <p:nvSpPr>
          <p:cNvPr id="57387" name="Rectangle 43"/>
          <p:cNvSpPr>
            <a:spLocks noChangeArrowheads="1"/>
          </p:cNvSpPr>
          <p:nvPr/>
        </p:nvSpPr>
        <p:spPr bwMode="auto">
          <a:xfrm>
            <a:off x="4179505" y="3219444"/>
            <a:ext cx="328968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سرعة كبيرة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G</a:t>
            </a:r>
            <a:r>
              <a:rPr lang="fr-FR" b="1" baseline="-30000" dirty="0">
                <a:solidFill>
                  <a:schemeClr val="tx1"/>
                </a:solidFill>
                <a:cs typeface="Times New Roman" pitchFamily="18" charset="0"/>
              </a:rPr>
              <a:t>V</a:t>
            </a:r>
            <a:r>
              <a:rPr lang="ar-DZ" b="1" baseline="-300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وسرعة صغيرة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cs typeface="Times New Roman" pitchFamily="18" charset="0"/>
              </a:rPr>
              <a:t>P</a:t>
            </a:r>
            <a:r>
              <a:rPr lang="fr-FR" b="1" baseline="-30000" dirty="0" smtClean="0">
                <a:solidFill>
                  <a:schemeClr val="tx1"/>
                </a:solidFill>
                <a:cs typeface="Times New Roman" pitchFamily="18" charset="0"/>
              </a:rPr>
              <a:t>V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ar-DZ" dirty="0" smtClean="0">
                <a:solidFill>
                  <a:schemeClr val="tx1"/>
                </a:solidFill>
              </a:rPr>
              <a:t> </a:t>
            </a:r>
            <a:endParaRPr lang="fr-FR" dirty="0">
              <a:solidFill>
                <a:schemeClr val="tx1"/>
              </a:solidFill>
            </a:endParaRPr>
          </a:p>
        </p:txBody>
      </p:sp>
      <p:graphicFrame>
        <p:nvGraphicFramePr>
          <p:cNvPr id="57518" name="Group 174"/>
          <p:cNvGraphicFramePr>
            <a:graphicFrameLocks noGrp="1"/>
          </p:cNvGraphicFramePr>
          <p:nvPr/>
        </p:nvGraphicFramePr>
        <p:xfrm>
          <a:off x="179388" y="2928934"/>
          <a:ext cx="1909762" cy="1828800"/>
        </p:xfrm>
        <a:graphic>
          <a:graphicData uri="http://schemas.openxmlformats.org/drawingml/2006/table">
            <a:tbl>
              <a:tblPr/>
              <a:tblGrid>
                <a:gridCol w="476250"/>
                <a:gridCol w="477837"/>
                <a:gridCol w="477838"/>
                <a:gridCol w="477837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</a:t>
                      </a:r>
                      <a:r>
                        <a:rPr kumimoji="0" lang="fr-FR" sz="1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</a:t>
                      </a:r>
                      <a:r>
                        <a:rPr kumimoji="0" lang="fr-FR" sz="18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7520" name="AutoShape 176"/>
          <p:cNvSpPr>
            <a:spLocks noChangeAspect="1" noChangeArrowheads="1"/>
          </p:cNvSpPr>
          <p:nvPr/>
        </p:nvSpPr>
        <p:spPr bwMode="auto">
          <a:xfrm>
            <a:off x="2143108" y="3956055"/>
            <a:ext cx="500063" cy="187325"/>
          </a:xfrm>
          <a:prstGeom prst="rightArrow">
            <a:avLst>
              <a:gd name="adj1" fmla="val 50000"/>
              <a:gd name="adj2" fmla="val 66737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57548" name="Group 204"/>
          <p:cNvGraphicFramePr>
            <a:graphicFrameLocks noGrp="1"/>
          </p:cNvGraphicFramePr>
          <p:nvPr/>
        </p:nvGraphicFramePr>
        <p:xfrm>
          <a:off x="3208334" y="3911926"/>
          <a:ext cx="781050" cy="731520"/>
        </p:xfrm>
        <a:graphic>
          <a:graphicData uri="http://schemas.openxmlformats.org/drawingml/2006/table">
            <a:tbl>
              <a:tblPr/>
              <a:tblGrid>
                <a:gridCol w="390525"/>
                <a:gridCol w="390525"/>
              </a:tblGrid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7551" name="Text Box 207"/>
          <p:cNvSpPr txBox="1">
            <a:spLocks noChangeAspect="1" noChangeArrowheads="1"/>
          </p:cNvSpPr>
          <p:nvPr/>
        </p:nvSpPr>
        <p:spPr bwMode="auto">
          <a:xfrm>
            <a:off x="3184522" y="3638876"/>
            <a:ext cx="958850" cy="2555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dirty="0">
                <a:solidFill>
                  <a:schemeClr val="tx1"/>
                </a:solidFill>
              </a:rPr>
              <a:t> 0     1     </a:t>
            </a:r>
          </a:p>
        </p:txBody>
      </p:sp>
      <p:sp>
        <p:nvSpPr>
          <p:cNvPr id="57553" name="Line 209"/>
          <p:cNvSpPr>
            <a:spLocks noChangeAspect="1" noChangeShapeType="1"/>
          </p:cNvSpPr>
          <p:nvPr/>
        </p:nvSpPr>
        <p:spPr bwMode="auto">
          <a:xfrm flipH="1" flipV="1">
            <a:off x="2960684" y="3664276"/>
            <a:ext cx="254000" cy="254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554" name="Text Box 210"/>
          <p:cNvSpPr txBox="1">
            <a:spLocks noChangeAspect="1" noChangeArrowheads="1"/>
          </p:cNvSpPr>
          <p:nvPr/>
        </p:nvSpPr>
        <p:spPr bwMode="auto">
          <a:xfrm>
            <a:off x="3028947" y="3551563"/>
            <a:ext cx="422275" cy="2968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7555" name="Text Box 211"/>
          <p:cNvSpPr txBox="1">
            <a:spLocks noChangeAspect="1" noChangeArrowheads="1"/>
          </p:cNvSpPr>
          <p:nvPr/>
        </p:nvSpPr>
        <p:spPr bwMode="auto">
          <a:xfrm>
            <a:off x="2876547" y="3697613"/>
            <a:ext cx="254000" cy="2968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7556" name="AutoShape 212"/>
          <p:cNvSpPr>
            <a:spLocks noChangeArrowheads="1"/>
          </p:cNvSpPr>
          <p:nvPr/>
        </p:nvSpPr>
        <p:spPr bwMode="auto">
          <a:xfrm>
            <a:off x="3251197" y="4343726"/>
            <a:ext cx="685800" cy="230187"/>
          </a:xfrm>
          <a:prstGeom prst="flowChartAlternateProcess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552" name="Text Box 208"/>
          <p:cNvSpPr txBox="1">
            <a:spLocks noChangeAspect="1" noChangeArrowheads="1"/>
          </p:cNvSpPr>
          <p:nvPr/>
        </p:nvSpPr>
        <p:spPr bwMode="auto">
          <a:xfrm>
            <a:off x="2879722" y="3973838"/>
            <a:ext cx="254000" cy="6350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>
                <a:solidFill>
                  <a:schemeClr val="tx1"/>
                </a:solidFill>
              </a:rPr>
              <a:t>0</a:t>
            </a:r>
          </a:p>
          <a:p>
            <a:r>
              <a:rPr lang="fr-FR" sz="16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7558" name="AutoShape 214"/>
          <p:cNvSpPr>
            <a:spLocks noChangeAspect="1" noChangeArrowheads="1"/>
          </p:cNvSpPr>
          <p:nvPr/>
        </p:nvSpPr>
        <p:spPr bwMode="auto">
          <a:xfrm>
            <a:off x="4256088" y="4054801"/>
            <a:ext cx="500062" cy="187325"/>
          </a:xfrm>
          <a:prstGeom prst="rightArrow">
            <a:avLst>
              <a:gd name="adj1" fmla="val 50000"/>
              <a:gd name="adj2" fmla="val 66737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559" name="AutoShape 215"/>
          <p:cNvSpPr>
            <a:spLocks noChangeAspect="1" noChangeArrowheads="1"/>
          </p:cNvSpPr>
          <p:nvPr/>
        </p:nvSpPr>
        <p:spPr bwMode="auto">
          <a:xfrm>
            <a:off x="4284663" y="5076839"/>
            <a:ext cx="500062" cy="187325"/>
          </a:xfrm>
          <a:prstGeom prst="rightArrow">
            <a:avLst>
              <a:gd name="adj1" fmla="val 50000"/>
              <a:gd name="adj2" fmla="val 66737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561" name="Rectangle 217"/>
          <p:cNvSpPr>
            <a:spLocks noChangeArrowheads="1"/>
          </p:cNvSpPr>
          <p:nvPr/>
        </p:nvSpPr>
        <p:spPr bwMode="auto">
          <a:xfrm>
            <a:off x="5119688" y="3924626"/>
            <a:ext cx="5842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b="1">
                <a:solidFill>
                  <a:srgbClr val="000000"/>
                </a:solidFill>
                <a:cs typeface="Times New Roman" pitchFamily="18" charset="0"/>
              </a:rPr>
              <a:t>= b</a:t>
            </a:r>
            <a:r>
              <a:rPr lang="fr-FR" b="1"/>
              <a:t> </a:t>
            </a:r>
          </a:p>
        </p:txBody>
      </p:sp>
      <p:sp>
        <p:nvSpPr>
          <p:cNvPr id="57563" name="Rectangle 219"/>
          <p:cNvSpPr>
            <a:spLocks noChangeArrowheads="1"/>
          </p:cNvSpPr>
          <p:nvPr/>
        </p:nvSpPr>
        <p:spPr bwMode="auto">
          <a:xfrm>
            <a:off x="5148263" y="4976826"/>
            <a:ext cx="6477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tabLst>
                <a:tab pos="3719513" algn="l"/>
                <a:tab pos="4208463" algn="l"/>
                <a:tab pos="6840538" algn="r"/>
              </a:tabLst>
            </a:pPr>
            <a:r>
              <a:rPr lang="fr-FR" b="1">
                <a:solidFill>
                  <a:srgbClr val="000000"/>
                </a:solidFill>
                <a:cs typeface="Times New Roman" pitchFamily="18" charset="0"/>
              </a:rPr>
              <a:t>= ab</a:t>
            </a:r>
          </a:p>
        </p:txBody>
      </p:sp>
      <p:sp>
        <p:nvSpPr>
          <p:cNvPr id="57565" name="Line 221"/>
          <p:cNvSpPr>
            <a:spLocks noChangeAspect="1" noChangeShapeType="1"/>
          </p:cNvSpPr>
          <p:nvPr/>
        </p:nvSpPr>
        <p:spPr bwMode="auto">
          <a:xfrm>
            <a:off x="6586551" y="4865708"/>
            <a:ext cx="0" cy="11049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66" name="Line 222"/>
          <p:cNvSpPr>
            <a:spLocks noChangeAspect="1" noChangeShapeType="1"/>
          </p:cNvSpPr>
          <p:nvPr/>
        </p:nvSpPr>
        <p:spPr bwMode="auto">
          <a:xfrm>
            <a:off x="8786826" y="4851420"/>
            <a:ext cx="0" cy="11049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67" name="Line 223"/>
          <p:cNvSpPr>
            <a:spLocks noChangeAspect="1" noChangeShapeType="1"/>
          </p:cNvSpPr>
          <p:nvPr/>
        </p:nvSpPr>
        <p:spPr bwMode="auto">
          <a:xfrm>
            <a:off x="6586551" y="5181620"/>
            <a:ext cx="315912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68" name="Line 224"/>
          <p:cNvSpPr>
            <a:spLocks noChangeAspect="1" noChangeShapeType="1"/>
          </p:cNvSpPr>
          <p:nvPr/>
        </p:nvSpPr>
        <p:spPr bwMode="auto">
          <a:xfrm>
            <a:off x="7112013" y="5181620"/>
            <a:ext cx="315913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69" name="Line 225"/>
          <p:cNvSpPr>
            <a:spLocks noChangeAspect="1" noChangeShapeType="1"/>
          </p:cNvSpPr>
          <p:nvPr/>
        </p:nvSpPr>
        <p:spPr bwMode="auto">
          <a:xfrm>
            <a:off x="7637476" y="5181620"/>
            <a:ext cx="1150937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70" name="Line 226"/>
          <p:cNvSpPr>
            <a:spLocks noChangeAspect="1" noChangeShapeType="1"/>
          </p:cNvSpPr>
          <p:nvPr/>
        </p:nvSpPr>
        <p:spPr bwMode="auto">
          <a:xfrm>
            <a:off x="6586551" y="5813445"/>
            <a:ext cx="841375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71" name="Line 227"/>
          <p:cNvSpPr>
            <a:spLocks noChangeAspect="1" noChangeShapeType="1"/>
          </p:cNvSpPr>
          <p:nvPr/>
        </p:nvSpPr>
        <p:spPr bwMode="auto">
          <a:xfrm>
            <a:off x="7637476" y="5813445"/>
            <a:ext cx="1155700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72" name="Line 228"/>
          <p:cNvSpPr>
            <a:spLocks noChangeAspect="1" noChangeShapeType="1"/>
          </p:cNvSpPr>
          <p:nvPr/>
        </p:nvSpPr>
        <p:spPr bwMode="auto">
          <a:xfrm flipH="1">
            <a:off x="6902463" y="5181620"/>
            <a:ext cx="209550" cy="157163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73" name="Line 229"/>
          <p:cNvSpPr>
            <a:spLocks noChangeAspect="1" noChangeShapeType="1"/>
          </p:cNvSpPr>
          <p:nvPr/>
        </p:nvSpPr>
        <p:spPr bwMode="auto">
          <a:xfrm flipH="1">
            <a:off x="7427926" y="5813445"/>
            <a:ext cx="209550" cy="157163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74" name="Line 230"/>
          <p:cNvSpPr>
            <a:spLocks noChangeAspect="1" noChangeShapeType="1"/>
          </p:cNvSpPr>
          <p:nvPr/>
        </p:nvSpPr>
        <p:spPr bwMode="auto">
          <a:xfrm flipV="1">
            <a:off x="7431101" y="4969476"/>
            <a:ext cx="0" cy="219075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75" name="Line 231"/>
          <p:cNvSpPr>
            <a:spLocks noChangeAspect="1" noChangeShapeType="1"/>
          </p:cNvSpPr>
          <p:nvPr/>
        </p:nvSpPr>
        <p:spPr bwMode="auto">
          <a:xfrm flipH="1" flipV="1">
            <a:off x="7427926" y="5024458"/>
            <a:ext cx="209550" cy="157162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76" name="Line 232"/>
          <p:cNvSpPr>
            <a:spLocks noChangeAspect="1" noChangeShapeType="1"/>
          </p:cNvSpPr>
          <p:nvPr/>
        </p:nvSpPr>
        <p:spPr bwMode="auto">
          <a:xfrm>
            <a:off x="7535876" y="5113358"/>
            <a:ext cx="0" cy="788987"/>
          </a:xfrm>
          <a:prstGeom prst="line">
            <a:avLst/>
          </a:prstGeom>
          <a:ln>
            <a:prstDash val="dash"/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77" name="AutoShape 233"/>
          <p:cNvSpPr>
            <a:spLocks noChangeAspect="1" noChangeArrowheads="1"/>
          </p:cNvSpPr>
          <p:nvPr/>
        </p:nvSpPr>
        <p:spPr bwMode="auto">
          <a:xfrm>
            <a:off x="8272476" y="5029220"/>
            <a:ext cx="292100" cy="292100"/>
          </a:xfrm>
          <a:prstGeom prst="flowChartSummingJunction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7578" name="AutoShape 234"/>
          <p:cNvSpPr>
            <a:spLocks noChangeAspect="1" noChangeArrowheads="1"/>
          </p:cNvSpPr>
          <p:nvPr/>
        </p:nvSpPr>
        <p:spPr bwMode="auto">
          <a:xfrm>
            <a:off x="8272476" y="5661045"/>
            <a:ext cx="292100" cy="292100"/>
          </a:xfrm>
          <a:prstGeom prst="flowChartSummingJunction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7579" name="Text Box 235"/>
          <p:cNvSpPr txBox="1">
            <a:spLocks noChangeAspect="1" noChangeArrowheads="1"/>
          </p:cNvSpPr>
          <p:nvPr/>
        </p:nvSpPr>
        <p:spPr bwMode="auto">
          <a:xfrm>
            <a:off x="6815151" y="4816495"/>
            <a:ext cx="420687" cy="3159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7580" name="Text Box 236"/>
          <p:cNvSpPr txBox="1">
            <a:spLocks noChangeAspect="1" noChangeArrowheads="1"/>
          </p:cNvSpPr>
          <p:nvPr/>
        </p:nvSpPr>
        <p:spPr bwMode="auto">
          <a:xfrm>
            <a:off x="7221551" y="4643458"/>
            <a:ext cx="525462" cy="4222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7581" name="Text Box 237"/>
          <p:cNvSpPr txBox="1">
            <a:spLocks noChangeAspect="1" noChangeArrowheads="1"/>
          </p:cNvSpPr>
          <p:nvPr/>
        </p:nvSpPr>
        <p:spPr bwMode="auto">
          <a:xfrm>
            <a:off x="7321563" y="5970608"/>
            <a:ext cx="420688" cy="3159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7582" name="Text Box 238"/>
          <p:cNvSpPr txBox="1">
            <a:spLocks noChangeAspect="1" noChangeArrowheads="1"/>
          </p:cNvSpPr>
          <p:nvPr/>
        </p:nvSpPr>
        <p:spPr bwMode="auto">
          <a:xfrm>
            <a:off x="8156588" y="4654570"/>
            <a:ext cx="525463" cy="3683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FF3300"/>
                </a:solidFill>
              </a:rPr>
              <a:t>P</a:t>
            </a:r>
            <a:r>
              <a:rPr lang="fr-FR" b="1" baseline="-25000">
                <a:solidFill>
                  <a:srgbClr val="FF3300"/>
                </a:solidFill>
              </a:rPr>
              <a:t>V</a:t>
            </a:r>
            <a:endParaRPr lang="fr-FR" b="1">
              <a:solidFill>
                <a:srgbClr val="FF3300"/>
              </a:solidFill>
            </a:endParaRPr>
          </a:p>
        </p:txBody>
      </p:sp>
      <p:sp>
        <p:nvSpPr>
          <p:cNvPr id="57583" name="Text Box 239"/>
          <p:cNvSpPr txBox="1">
            <a:spLocks noChangeAspect="1" noChangeArrowheads="1"/>
          </p:cNvSpPr>
          <p:nvPr/>
        </p:nvSpPr>
        <p:spPr bwMode="auto">
          <a:xfrm>
            <a:off x="8191513" y="5913458"/>
            <a:ext cx="531813" cy="3683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FF3300"/>
                </a:solidFill>
              </a:rPr>
              <a:t>G</a:t>
            </a:r>
            <a:r>
              <a:rPr lang="fr-FR" b="1" baseline="-25000">
                <a:solidFill>
                  <a:srgbClr val="FF3300"/>
                </a:solidFill>
              </a:rPr>
              <a:t>V</a:t>
            </a:r>
            <a:endParaRPr lang="fr-FR" b="1">
              <a:solidFill>
                <a:srgbClr val="FF3300"/>
              </a:solidFill>
            </a:endParaRPr>
          </a:p>
        </p:txBody>
      </p:sp>
      <p:sp>
        <p:nvSpPr>
          <p:cNvPr id="57584" name="Text Box 240"/>
          <p:cNvSpPr txBox="1">
            <a:spLocks noChangeArrowheads="1"/>
          </p:cNvSpPr>
          <p:nvPr/>
        </p:nvSpPr>
        <p:spPr bwMode="auto">
          <a:xfrm>
            <a:off x="6429388" y="4572020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P</a:t>
            </a:r>
          </a:p>
        </p:txBody>
      </p:sp>
      <p:sp>
        <p:nvSpPr>
          <p:cNvPr id="57585" name="Text Box 241"/>
          <p:cNvSpPr txBox="1">
            <a:spLocks noChangeArrowheads="1"/>
          </p:cNvSpPr>
          <p:nvPr/>
        </p:nvSpPr>
        <p:spPr bwMode="auto">
          <a:xfrm>
            <a:off x="8602676" y="4572020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0000FF"/>
                </a:solidFill>
              </a:rPr>
              <a:t>N</a:t>
            </a:r>
          </a:p>
        </p:txBody>
      </p:sp>
      <p:sp>
        <p:nvSpPr>
          <p:cNvPr id="57586" name="Line 242"/>
          <p:cNvSpPr>
            <a:spLocks noChangeShapeType="1"/>
          </p:cNvSpPr>
          <p:nvPr/>
        </p:nvSpPr>
        <p:spPr bwMode="auto">
          <a:xfrm>
            <a:off x="1100138" y="2928934"/>
            <a:ext cx="0" cy="1817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628" name="Rectangle 284"/>
          <p:cNvSpPr>
            <a:spLocks noChangeArrowheads="1"/>
          </p:cNvSpPr>
          <p:nvPr/>
        </p:nvSpPr>
        <p:spPr bwMode="auto">
          <a:xfrm>
            <a:off x="1241425" y="3301997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7629" name="Rectangle 285"/>
          <p:cNvSpPr>
            <a:spLocks noChangeArrowheads="1"/>
          </p:cNvSpPr>
          <p:nvPr/>
        </p:nvSpPr>
        <p:spPr bwMode="auto">
          <a:xfrm>
            <a:off x="1682750" y="3301997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7630" name="Rectangle 286"/>
          <p:cNvSpPr>
            <a:spLocks noChangeArrowheads="1"/>
          </p:cNvSpPr>
          <p:nvPr/>
        </p:nvSpPr>
        <p:spPr bwMode="auto">
          <a:xfrm>
            <a:off x="1235075" y="3684584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7631" name="Rectangle 287"/>
          <p:cNvSpPr>
            <a:spLocks noChangeArrowheads="1"/>
          </p:cNvSpPr>
          <p:nvPr/>
        </p:nvSpPr>
        <p:spPr bwMode="auto">
          <a:xfrm>
            <a:off x="1677988" y="3662359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7632" name="Rectangle 288"/>
          <p:cNvSpPr>
            <a:spLocks noChangeArrowheads="1"/>
          </p:cNvSpPr>
          <p:nvPr/>
        </p:nvSpPr>
        <p:spPr bwMode="auto">
          <a:xfrm>
            <a:off x="1230313" y="4030659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7633" name="Rectangle 289"/>
          <p:cNvSpPr>
            <a:spLocks noChangeArrowheads="1"/>
          </p:cNvSpPr>
          <p:nvPr/>
        </p:nvSpPr>
        <p:spPr bwMode="auto">
          <a:xfrm>
            <a:off x="1687513" y="4022722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7634" name="Rectangle 290"/>
          <p:cNvSpPr>
            <a:spLocks noChangeArrowheads="1"/>
          </p:cNvSpPr>
          <p:nvPr/>
        </p:nvSpPr>
        <p:spPr bwMode="auto">
          <a:xfrm>
            <a:off x="1230313" y="4375147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7635" name="Rectangle 291"/>
          <p:cNvSpPr>
            <a:spLocks noChangeArrowheads="1"/>
          </p:cNvSpPr>
          <p:nvPr/>
        </p:nvSpPr>
        <p:spPr bwMode="auto">
          <a:xfrm>
            <a:off x="1697038" y="4368797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7637" name="Rectangle 293"/>
          <p:cNvSpPr>
            <a:spLocks noChangeArrowheads="1"/>
          </p:cNvSpPr>
          <p:nvPr/>
        </p:nvSpPr>
        <p:spPr bwMode="auto">
          <a:xfrm>
            <a:off x="4784039" y="3910338"/>
            <a:ext cx="4635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rgbClr val="FF3300"/>
                </a:solidFill>
                <a:cs typeface="Times New Roman" pitchFamily="18" charset="0"/>
              </a:rPr>
              <a:t>G</a:t>
            </a:r>
            <a:r>
              <a:rPr lang="fr-FR" b="1" baseline="-30000">
                <a:solidFill>
                  <a:srgbClr val="FF3300"/>
                </a:solidFill>
                <a:cs typeface="Times New Roman" pitchFamily="18" charset="0"/>
              </a:rPr>
              <a:t>V</a:t>
            </a:r>
          </a:p>
        </p:txBody>
      </p:sp>
      <p:sp>
        <p:nvSpPr>
          <p:cNvPr id="57639" name="Rectangle 295"/>
          <p:cNvSpPr>
            <a:spLocks noChangeArrowheads="1"/>
          </p:cNvSpPr>
          <p:nvPr/>
        </p:nvSpPr>
        <p:spPr bwMode="auto">
          <a:xfrm>
            <a:off x="4878260" y="4991114"/>
            <a:ext cx="438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rgbClr val="FF3300"/>
                </a:solidFill>
                <a:cs typeface="Times New Roman" pitchFamily="18" charset="0"/>
              </a:rPr>
              <a:t>P</a:t>
            </a:r>
            <a:r>
              <a:rPr lang="fr-FR" b="1" baseline="-30000">
                <a:solidFill>
                  <a:srgbClr val="FF3300"/>
                </a:solidFill>
                <a:cs typeface="Times New Roman" pitchFamily="18" charset="0"/>
              </a:rPr>
              <a:t>V</a:t>
            </a:r>
          </a:p>
        </p:txBody>
      </p:sp>
      <p:sp>
        <p:nvSpPr>
          <p:cNvPr id="57640" name="Line 296"/>
          <p:cNvSpPr>
            <a:spLocks noChangeShapeType="1"/>
          </p:cNvSpPr>
          <p:nvPr/>
        </p:nvSpPr>
        <p:spPr bwMode="auto">
          <a:xfrm>
            <a:off x="5543487" y="5017593"/>
            <a:ext cx="1079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03" name="Text Box 51"/>
          <p:cNvSpPr txBox="1">
            <a:spLocks noChangeArrowheads="1"/>
          </p:cNvSpPr>
          <p:nvPr/>
        </p:nvSpPr>
        <p:spPr bwMode="auto">
          <a:xfrm>
            <a:off x="1857356" y="4929198"/>
            <a:ext cx="153350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المخطط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المنطقي: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139" name="Groupe 138"/>
          <p:cNvGrpSpPr/>
          <p:nvPr/>
        </p:nvGrpSpPr>
        <p:grpSpPr>
          <a:xfrm>
            <a:off x="571472" y="4879710"/>
            <a:ext cx="1216755" cy="1764000"/>
            <a:chOff x="2571736" y="4879710"/>
            <a:chExt cx="1216755" cy="1764000"/>
          </a:xfrm>
        </p:grpSpPr>
        <p:grpSp>
          <p:nvGrpSpPr>
            <p:cNvPr id="104" name="Group 6"/>
            <p:cNvGrpSpPr>
              <a:grpSpLocks noChangeAspect="1"/>
            </p:cNvGrpSpPr>
            <p:nvPr/>
          </p:nvGrpSpPr>
          <p:grpSpPr bwMode="auto">
            <a:xfrm>
              <a:off x="2728551" y="5212217"/>
              <a:ext cx="292132" cy="1417072"/>
              <a:chOff x="1047" y="2385"/>
              <a:chExt cx="366" cy="1815"/>
            </a:xfrm>
          </p:grpSpPr>
          <p:sp>
            <p:nvSpPr>
              <p:cNvPr id="105" name="Line 7"/>
              <p:cNvSpPr>
                <a:spLocks noChangeAspect="1" noChangeShapeType="1"/>
              </p:cNvSpPr>
              <p:nvPr/>
            </p:nvSpPr>
            <p:spPr bwMode="auto">
              <a:xfrm>
                <a:off x="1047" y="2385"/>
                <a:ext cx="0" cy="1815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06" name="Line 8"/>
              <p:cNvSpPr>
                <a:spLocks noChangeAspect="1" noChangeShapeType="1"/>
              </p:cNvSpPr>
              <p:nvPr/>
            </p:nvSpPr>
            <p:spPr bwMode="auto">
              <a:xfrm>
                <a:off x="1047" y="2547"/>
                <a:ext cx="24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07" name="Line 9"/>
              <p:cNvSpPr>
                <a:spLocks noChangeAspect="1" noChangeShapeType="1"/>
              </p:cNvSpPr>
              <p:nvPr/>
            </p:nvSpPr>
            <p:spPr bwMode="auto">
              <a:xfrm>
                <a:off x="1281" y="3127"/>
                <a:ext cx="0" cy="1059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08" name="AutoShape 10"/>
              <p:cNvSpPr>
                <a:spLocks noChangeAspect="1" noChangeArrowheads="1"/>
              </p:cNvSpPr>
              <p:nvPr/>
            </p:nvSpPr>
            <p:spPr bwMode="auto">
              <a:xfrm rot="10800000">
                <a:off x="1152" y="2773"/>
                <a:ext cx="261" cy="226"/>
              </a:xfrm>
              <a:prstGeom prst="triangle">
                <a:avLst>
                  <a:gd name="adj" fmla="val 50000"/>
                </a:avLst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09" name="Line 11"/>
              <p:cNvSpPr>
                <a:spLocks noChangeAspect="1" noChangeShapeType="1"/>
              </p:cNvSpPr>
              <p:nvPr/>
            </p:nvSpPr>
            <p:spPr bwMode="auto">
              <a:xfrm>
                <a:off x="1287" y="2547"/>
                <a:ext cx="0" cy="22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10" name="Oval 12"/>
              <p:cNvSpPr>
                <a:spLocks noChangeAspect="1" noChangeArrowheads="1"/>
              </p:cNvSpPr>
              <p:nvPr/>
            </p:nvSpPr>
            <p:spPr bwMode="auto">
              <a:xfrm>
                <a:off x="1225" y="3003"/>
                <a:ext cx="113" cy="113"/>
              </a:xfrm>
              <a:prstGeom prst="ellips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grpSp>
          <p:nvGrpSpPr>
            <p:cNvPr id="111" name="Group 13"/>
            <p:cNvGrpSpPr>
              <a:grpSpLocks noChangeAspect="1"/>
            </p:cNvGrpSpPr>
            <p:nvPr/>
          </p:nvGrpSpPr>
          <p:grpSpPr bwMode="auto">
            <a:xfrm>
              <a:off x="3106209" y="5226638"/>
              <a:ext cx="292132" cy="1417072"/>
              <a:chOff x="6513" y="13875"/>
              <a:chExt cx="366" cy="1815"/>
            </a:xfrm>
          </p:grpSpPr>
          <p:sp>
            <p:nvSpPr>
              <p:cNvPr id="112" name="Line 14"/>
              <p:cNvSpPr>
                <a:spLocks noChangeAspect="1" noChangeShapeType="1"/>
              </p:cNvSpPr>
              <p:nvPr/>
            </p:nvSpPr>
            <p:spPr bwMode="auto">
              <a:xfrm>
                <a:off x="6513" y="13875"/>
                <a:ext cx="0" cy="1815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13" name="Line 15"/>
              <p:cNvSpPr>
                <a:spLocks noChangeAspect="1" noChangeShapeType="1"/>
              </p:cNvSpPr>
              <p:nvPr/>
            </p:nvSpPr>
            <p:spPr bwMode="auto">
              <a:xfrm>
                <a:off x="6513" y="14005"/>
                <a:ext cx="24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14" name="Line 16"/>
              <p:cNvSpPr>
                <a:spLocks noChangeAspect="1" noChangeShapeType="1"/>
              </p:cNvSpPr>
              <p:nvPr/>
            </p:nvSpPr>
            <p:spPr bwMode="auto">
              <a:xfrm>
                <a:off x="6755" y="14577"/>
                <a:ext cx="0" cy="1059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15" name="AutoShape 17"/>
              <p:cNvSpPr>
                <a:spLocks noChangeAspect="1" noChangeArrowheads="1"/>
              </p:cNvSpPr>
              <p:nvPr/>
            </p:nvSpPr>
            <p:spPr bwMode="auto">
              <a:xfrm rot="10800000">
                <a:off x="6618" y="14231"/>
                <a:ext cx="261" cy="226"/>
              </a:xfrm>
              <a:prstGeom prst="triangle">
                <a:avLst>
                  <a:gd name="adj" fmla="val 50000"/>
                </a:avLst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16" name="Line 18"/>
              <p:cNvSpPr>
                <a:spLocks noChangeAspect="1" noChangeShapeType="1"/>
              </p:cNvSpPr>
              <p:nvPr/>
            </p:nvSpPr>
            <p:spPr bwMode="auto">
              <a:xfrm>
                <a:off x="6753" y="14005"/>
                <a:ext cx="0" cy="22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17" name="Oval 19"/>
              <p:cNvSpPr>
                <a:spLocks noChangeAspect="1" noChangeArrowheads="1"/>
              </p:cNvSpPr>
              <p:nvPr/>
            </p:nvSpPr>
            <p:spPr bwMode="auto">
              <a:xfrm>
                <a:off x="6691" y="14461"/>
                <a:ext cx="113" cy="113"/>
              </a:xfrm>
              <a:prstGeom prst="ellips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120" name="Text Box 23"/>
            <p:cNvSpPr txBox="1">
              <a:spLocks noChangeAspect="1" noChangeArrowheads="1"/>
            </p:cNvSpPr>
            <p:nvPr/>
          </p:nvSpPr>
          <p:spPr bwMode="auto">
            <a:xfrm>
              <a:off x="3364217" y="4879710"/>
              <a:ext cx="287327" cy="3758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21" name="Text Box 24"/>
            <p:cNvSpPr txBox="1">
              <a:spLocks noChangeAspect="1" noChangeArrowheads="1"/>
            </p:cNvSpPr>
            <p:nvPr/>
          </p:nvSpPr>
          <p:spPr bwMode="auto">
            <a:xfrm>
              <a:off x="2975568" y="4911127"/>
              <a:ext cx="287327" cy="37686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chemeClr val="tx1"/>
                  </a:solidFill>
                </a:rPr>
                <a:t>b</a:t>
              </a:r>
            </a:p>
          </p:txBody>
        </p:sp>
        <p:grpSp>
          <p:nvGrpSpPr>
            <p:cNvPr id="122" name="Group 25"/>
            <p:cNvGrpSpPr>
              <a:grpSpLocks noChangeAspect="1"/>
            </p:cNvGrpSpPr>
            <p:nvPr/>
          </p:nvGrpSpPr>
          <p:grpSpPr bwMode="auto">
            <a:xfrm>
              <a:off x="3496359" y="5199719"/>
              <a:ext cx="292132" cy="1417072"/>
              <a:chOff x="1047" y="2390"/>
              <a:chExt cx="366" cy="1815"/>
            </a:xfrm>
          </p:grpSpPr>
          <p:sp>
            <p:nvSpPr>
              <p:cNvPr id="123" name="Line 26"/>
              <p:cNvSpPr>
                <a:spLocks noChangeAspect="1" noChangeShapeType="1"/>
              </p:cNvSpPr>
              <p:nvPr/>
            </p:nvSpPr>
            <p:spPr bwMode="auto">
              <a:xfrm>
                <a:off x="1047" y="2390"/>
                <a:ext cx="0" cy="1815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24" name="Line 27"/>
              <p:cNvSpPr>
                <a:spLocks noChangeAspect="1" noChangeShapeType="1"/>
              </p:cNvSpPr>
              <p:nvPr/>
            </p:nvSpPr>
            <p:spPr bwMode="auto">
              <a:xfrm>
                <a:off x="1047" y="2547"/>
                <a:ext cx="24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25" name="Line 28"/>
              <p:cNvSpPr>
                <a:spLocks noChangeAspect="1" noChangeShapeType="1"/>
              </p:cNvSpPr>
              <p:nvPr/>
            </p:nvSpPr>
            <p:spPr bwMode="auto">
              <a:xfrm>
                <a:off x="1281" y="3119"/>
                <a:ext cx="0" cy="1059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26" name="AutoShape 29"/>
              <p:cNvSpPr>
                <a:spLocks noChangeAspect="1" noChangeArrowheads="1"/>
              </p:cNvSpPr>
              <p:nvPr/>
            </p:nvSpPr>
            <p:spPr bwMode="auto">
              <a:xfrm rot="10800000">
                <a:off x="1152" y="2773"/>
                <a:ext cx="261" cy="226"/>
              </a:xfrm>
              <a:prstGeom prst="triangle">
                <a:avLst>
                  <a:gd name="adj" fmla="val 50000"/>
                </a:avLst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27" name="Line 30"/>
              <p:cNvSpPr>
                <a:spLocks noChangeAspect="1" noChangeShapeType="1"/>
              </p:cNvSpPr>
              <p:nvPr/>
            </p:nvSpPr>
            <p:spPr bwMode="auto">
              <a:xfrm>
                <a:off x="1287" y="2547"/>
                <a:ext cx="0" cy="22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28" name="Oval 31"/>
              <p:cNvSpPr>
                <a:spLocks noChangeAspect="1" noChangeArrowheads="1"/>
              </p:cNvSpPr>
              <p:nvPr/>
            </p:nvSpPr>
            <p:spPr bwMode="auto">
              <a:xfrm>
                <a:off x="1225" y="3003"/>
                <a:ext cx="113" cy="113"/>
              </a:xfrm>
              <a:prstGeom prst="ellips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129" name="Text Box 32"/>
            <p:cNvSpPr txBox="1">
              <a:spLocks noChangeAspect="1" noChangeArrowheads="1"/>
            </p:cNvSpPr>
            <p:nvPr/>
          </p:nvSpPr>
          <p:spPr bwMode="auto">
            <a:xfrm>
              <a:off x="2571736" y="4907509"/>
              <a:ext cx="287327" cy="3758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c</a:t>
              </a:r>
            </a:p>
          </p:txBody>
        </p:sp>
      </p:grpSp>
      <p:sp>
        <p:nvSpPr>
          <p:cNvPr id="132" name="Rectangle 43"/>
          <p:cNvSpPr>
            <a:spLocks noChangeArrowheads="1"/>
          </p:cNvSpPr>
          <p:nvPr/>
        </p:nvSpPr>
        <p:spPr bwMode="auto">
          <a:xfrm>
            <a:off x="2345586" y="5768855"/>
            <a:ext cx="376697" cy="29226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>
                <a:solidFill>
                  <a:srgbClr val="FF3300"/>
                </a:solidFill>
                <a:cs typeface="Times New Roman" pitchFamily="18" charset="0"/>
              </a:rPr>
              <a:t>G</a:t>
            </a:r>
            <a:r>
              <a:rPr lang="fr-FR" sz="1600" b="1" baseline="-30000">
                <a:solidFill>
                  <a:srgbClr val="FF3300"/>
                </a:solidFill>
                <a:cs typeface="Times New Roman" pitchFamily="18" charset="0"/>
              </a:rPr>
              <a:t>V</a:t>
            </a:r>
          </a:p>
        </p:txBody>
      </p:sp>
      <p:sp>
        <p:nvSpPr>
          <p:cNvPr id="133" name="Rectangle 44"/>
          <p:cNvSpPr>
            <a:spLocks noChangeArrowheads="1"/>
          </p:cNvSpPr>
          <p:nvPr/>
        </p:nvSpPr>
        <p:spPr bwMode="auto">
          <a:xfrm>
            <a:off x="2348469" y="6220703"/>
            <a:ext cx="355556" cy="29226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>
                <a:solidFill>
                  <a:srgbClr val="FF3300"/>
                </a:solidFill>
                <a:cs typeface="Times New Roman" pitchFamily="18" charset="0"/>
              </a:rPr>
              <a:t>P</a:t>
            </a:r>
            <a:r>
              <a:rPr lang="fr-FR" sz="1600" b="1" baseline="-30000">
                <a:solidFill>
                  <a:srgbClr val="FF3300"/>
                </a:solidFill>
                <a:cs typeface="Times New Roman" pitchFamily="18" charset="0"/>
              </a:rPr>
              <a:t>V</a:t>
            </a:r>
          </a:p>
        </p:txBody>
      </p:sp>
      <p:grpSp>
        <p:nvGrpSpPr>
          <p:cNvPr id="140" name="Groupe 139"/>
          <p:cNvGrpSpPr/>
          <p:nvPr/>
        </p:nvGrpSpPr>
        <p:grpSpPr>
          <a:xfrm>
            <a:off x="1104984" y="5793852"/>
            <a:ext cx="1240602" cy="298989"/>
            <a:chOff x="3105248" y="5793852"/>
            <a:chExt cx="1240602" cy="298989"/>
          </a:xfrm>
        </p:grpSpPr>
        <p:sp>
          <p:nvSpPr>
            <p:cNvPr id="118" name="Line 20"/>
            <p:cNvSpPr>
              <a:spLocks noChangeShapeType="1"/>
            </p:cNvSpPr>
            <p:nvPr/>
          </p:nvSpPr>
          <p:spPr bwMode="auto">
            <a:xfrm>
              <a:off x="3105248" y="5940942"/>
              <a:ext cx="964805" cy="0"/>
            </a:xfrm>
            <a:prstGeom prst="line">
              <a:avLst/>
            </a:prstGeom>
            <a:ln w="19050"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30" name="AutoShape 33"/>
            <p:cNvSpPr>
              <a:spLocks noChangeAspect="1" noChangeArrowheads="1"/>
            </p:cNvSpPr>
            <p:nvPr/>
          </p:nvSpPr>
          <p:spPr bwMode="auto">
            <a:xfrm>
              <a:off x="3965309" y="5793852"/>
              <a:ext cx="221982" cy="298989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31" name="Line 34"/>
            <p:cNvSpPr>
              <a:spLocks noChangeShapeType="1"/>
            </p:cNvSpPr>
            <p:nvPr/>
          </p:nvSpPr>
          <p:spPr bwMode="auto">
            <a:xfrm>
              <a:off x="4190174" y="5934212"/>
              <a:ext cx="155676" cy="0"/>
            </a:xfrm>
            <a:prstGeom prst="line">
              <a:avLst/>
            </a:prstGeom>
            <a:ln w="19050"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34" name="AutoShape 46"/>
            <p:cNvSpPr>
              <a:spLocks/>
            </p:cNvSpPr>
            <p:nvPr/>
          </p:nvSpPr>
          <p:spPr bwMode="auto">
            <a:xfrm>
              <a:off x="3849993" y="5847689"/>
              <a:ext cx="109550" cy="202850"/>
            </a:xfrm>
            <a:prstGeom prst="leftBracket">
              <a:avLst>
                <a:gd name="adj" fmla="val 0"/>
              </a:avLst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 sz="1600"/>
            </a:p>
          </p:txBody>
        </p:sp>
      </p:grpSp>
      <p:grpSp>
        <p:nvGrpSpPr>
          <p:cNvPr id="141" name="Groupe 140"/>
          <p:cNvGrpSpPr/>
          <p:nvPr/>
        </p:nvGrpSpPr>
        <p:grpSpPr>
          <a:xfrm>
            <a:off x="1299099" y="6236085"/>
            <a:ext cx="1036878" cy="298989"/>
            <a:chOff x="3299363" y="6236085"/>
            <a:chExt cx="1036878" cy="298989"/>
          </a:xfrm>
        </p:grpSpPr>
        <p:sp>
          <p:nvSpPr>
            <p:cNvPr id="119" name="Line 22"/>
            <p:cNvSpPr>
              <a:spLocks noChangeShapeType="1"/>
            </p:cNvSpPr>
            <p:nvPr/>
          </p:nvSpPr>
          <p:spPr bwMode="auto">
            <a:xfrm>
              <a:off x="3496359" y="6300498"/>
              <a:ext cx="588109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35" name="Line 47"/>
            <p:cNvSpPr>
              <a:spLocks noChangeShapeType="1"/>
            </p:cNvSpPr>
            <p:nvPr/>
          </p:nvSpPr>
          <p:spPr bwMode="auto">
            <a:xfrm>
              <a:off x="3299363" y="6488941"/>
              <a:ext cx="692853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36" name="AutoShape 40"/>
            <p:cNvSpPr>
              <a:spLocks noChangeAspect="1" noChangeArrowheads="1"/>
            </p:cNvSpPr>
            <p:nvPr/>
          </p:nvSpPr>
          <p:spPr bwMode="auto">
            <a:xfrm>
              <a:off x="3958583" y="6236085"/>
              <a:ext cx="221982" cy="298989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37" name="Line 48"/>
            <p:cNvSpPr>
              <a:spLocks noChangeShapeType="1"/>
            </p:cNvSpPr>
            <p:nvPr/>
          </p:nvSpPr>
          <p:spPr bwMode="auto">
            <a:xfrm>
              <a:off x="4180565" y="6392790"/>
              <a:ext cx="155676" cy="0"/>
            </a:xfrm>
            <a:prstGeom prst="line">
              <a:avLst/>
            </a:prstGeom>
            <a:ln w="19050"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5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5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5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57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5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57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5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57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5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57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57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57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57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57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57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57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5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57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57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57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57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9" dur="500"/>
                                        <p:tgtEl>
                                          <p:spTgt spid="57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4" dur="500"/>
                                        <p:tgtEl>
                                          <p:spTgt spid="57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57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4" dur="500"/>
                                        <p:tgtEl>
                                          <p:spTgt spid="57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9" dur="500"/>
                                        <p:tgtEl>
                                          <p:spTgt spid="57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4" dur="500"/>
                                        <p:tgtEl>
                                          <p:spTgt spid="57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57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0" dur="500"/>
                                        <p:tgtEl>
                                          <p:spTgt spid="57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500"/>
                                        <p:tgtEl>
                                          <p:spTgt spid="57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6" dur="500"/>
                                        <p:tgtEl>
                                          <p:spTgt spid="57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9" dur="500"/>
                                        <p:tgtEl>
                                          <p:spTgt spid="57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57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9" dur="500"/>
                                        <p:tgtEl>
                                          <p:spTgt spid="57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4" dur="500"/>
                                        <p:tgtEl>
                                          <p:spTgt spid="57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9" dur="500"/>
                                        <p:tgtEl>
                                          <p:spTgt spid="57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4" dur="500"/>
                                        <p:tgtEl>
                                          <p:spTgt spid="57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9" dur="500"/>
                                        <p:tgtEl>
                                          <p:spTgt spid="57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4" dur="500"/>
                                        <p:tgtEl>
                                          <p:spTgt spid="57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57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57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5" dur="500"/>
                                        <p:tgtEl>
                                          <p:spTgt spid="57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8" dur="500"/>
                                        <p:tgtEl>
                                          <p:spTgt spid="57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1" dur="500"/>
                                        <p:tgtEl>
                                          <p:spTgt spid="57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6" dur="500"/>
                                        <p:tgtEl>
                                          <p:spTgt spid="57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9" dur="500"/>
                                        <p:tgtEl>
                                          <p:spTgt spid="57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2" dur="500"/>
                                        <p:tgtEl>
                                          <p:spTgt spid="57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7" dur="500"/>
                                        <p:tgtEl>
                                          <p:spTgt spid="57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0" dur="500"/>
                                        <p:tgtEl>
                                          <p:spTgt spid="57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3" dur="500"/>
                                        <p:tgtEl>
                                          <p:spTgt spid="57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6" dur="500"/>
                                        <p:tgtEl>
                                          <p:spTgt spid="57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1" dur="500"/>
                                        <p:tgtEl>
                                          <p:spTgt spid="57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4" dur="500"/>
                                        <p:tgtEl>
                                          <p:spTgt spid="57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9" dur="500"/>
                                        <p:tgtEl>
                                          <p:spTgt spid="57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4" dur="500"/>
                                        <p:tgtEl>
                                          <p:spTgt spid="57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7" dur="500"/>
                                        <p:tgtEl>
                                          <p:spTgt spid="57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2" dur="500"/>
                                        <p:tgtEl>
                                          <p:spTgt spid="57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7" dur="500"/>
                                        <p:tgtEl>
                                          <p:spTgt spid="57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0" dur="500"/>
                                        <p:tgtEl>
                                          <p:spTgt spid="57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5" dur="500"/>
                                        <p:tgtEl>
                                          <p:spTgt spid="57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0" dur="500"/>
                                        <p:tgtEl>
                                          <p:spTgt spid="57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/>
      <p:bldP spid="57353" grpId="0"/>
      <p:bldP spid="57355" grpId="0"/>
      <p:bldP spid="57356" grpId="0"/>
      <p:bldP spid="57361" grpId="0"/>
      <p:bldP spid="57369" grpId="0"/>
      <p:bldP spid="57370" grpId="0"/>
      <p:bldP spid="57371" grpId="0"/>
      <p:bldP spid="57372" grpId="0"/>
      <p:bldP spid="57373" grpId="0"/>
      <p:bldP spid="57374" grpId="0"/>
      <p:bldP spid="57376" grpId="0"/>
      <p:bldP spid="57378" grpId="0"/>
      <p:bldP spid="57380" grpId="0"/>
      <p:bldP spid="57382" grpId="0"/>
      <p:bldP spid="57383" grpId="0" animBg="1"/>
      <p:bldP spid="57385" grpId="0"/>
      <p:bldP spid="57387" grpId="0"/>
      <p:bldP spid="57520" grpId="0" animBg="1"/>
      <p:bldP spid="57551" grpId="0"/>
      <p:bldP spid="57553" grpId="0" animBg="1"/>
      <p:bldP spid="57554" grpId="0"/>
      <p:bldP spid="57555" grpId="0"/>
      <p:bldP spid="57556" grpId="0" animBg="1"/>
      <p:bldP spid="57552" grpId="0"/>
      <p:bldP spid="57558" grpId="0" animBg="1"/>
      <p:bldP spid="57559" grpId="0" animBg="1"/>
      <p:bldP spid="57561" grpId="0"/>
      <p:bldP spid="57563" grpId="0"/>
      <p:bldP spid="57565" grpId="0" animBg="1"/>
      <p:bldP spid="57566" grpId="0" animBg="1"/>
      <p:bldP spid="57567" grpId="0" animBg="1"/>
      <p:bldP spid="57568" grpId="0" animBg="1"/>
      <p:bldP spid="57569" grpId="0" animBg="1"/>
      <p:bldP spid="57570" grpId="0" animBg="1"/>
      <p:bldP spid="57571" grpId="0" animBg="1"/>
      <p:bldP spid="57572" grpId="0" animBg="1"/>
      <p:bldP spid="57573" grpId="0" animBg="1"/>
      <p:bldP spid="57574" grpId="0" animBg="1"/>
      <p:bldP spid="57575" grpId="0" animBg="1"/>
      <p:bldP spid="57576" grpId="0" animBg="1"/>
      <p:bldP spid="57577" grpId="0" animBg="1"/>
      <p:bldP spid="57578" grpId="0" animBg="1"/>
      <p:bldP spid="57579" grpId="0"/>
      <p:bldP spid="57580" grpId="0"/>
      <p:bldP spid="57581" grpId="0"/>
      <p:bldP spid="57582" grpId="0"/>
      <p:bldP spid="57583" grpId="0"/>
      <p:bldP spid="57584" grpId="0"/>
      <p:bldP spid="57585" grpId="0"/>
      <p:bldP spid="57586" grpId="0" animBg="1"/>
      <p:bldP spid="57628" grpId="0"/>
      <p:bldP spid="57629" grpId="0"/>
      <p:bldP spid="57630" grpId="0"/>
      <p:bldP spid="57631" grpId="0"/>
      <p:bldP spid="57632" grpId="0"/>
      <p:bldP spid="57633" grpId="0"/>
      <p:bldP spid="57634" grpId="0"/>
      <p:bldP spid="57635" grpId="0"/>
      <p:bldP spid="57637" grpId="0"/>
      <p:bldP spid="57639" grpId="0"/>
      <p:bldP spid="57640" grpId="0" animBg="1"/>
      <p:bldP spid="103" grpId="0"/>
      <p:bldP spid="132" grpId="0"/>
      <p:bldP spid="13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7869238" y="74613"/>
            <a:ext cx="10668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المسالة 2</a:t>
            </a:r>
            <a:r>
              <a:rPr lang="fr-FR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endParaRPr lang="en-US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1835150" y="404813"/>
            <a:ext cx="70675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ثلاث قاطعات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a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و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b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و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c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تتحكم في إشعال مصباحين 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L</a:t>
            </a:r>
            <a:r>
              <a:rPr lang="fr-FR" b="1" baseline="-300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و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L</a:t>
            </a:r>
            <a:r>
              <a:rPr lang="fr-FR" b="1" baseline="-300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حسب الشروط التالية :</a:t>
            </a:r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3135313" y="722313"/>
            <a:ext cx="57578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بمجرد إن تكون قاطعة أو عدة قواطع مغلوقة يشتعل المصباح الأول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L</a:t>
            </a:r>
            <a:r>
              <a:rPr lang="fr-FR" b="1" baseline="-300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DZ" b="1" baseline="-300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.</a:t>
            </a:r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3963988" y="1082675"/>
            <a:ext cx="488791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المصباح الثاني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L</a:t>
            </a:r>
            <a:r>
              <a:rPr lang="fr-FR" b="1" baseline="-300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لا يشتعل إلا إذا كانت قاطعتان مغلقتان .</a:t>
            </a:r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8172450" y="1557338"/>
            <a:ext cx="65563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الحل :</a:t>
            </a:r>
          </a:p>
        </p:txBody>
      </p:sp>
      <p:sp>
        <p:nvSpPr>
          <p:cNvPr id="56829" name="Rectangle 509"/>
          <p:cNvSpPr>
            <a:spLocks noChangeArrowheads="1"/>
          </p:cNvSpPr>
          <p:nvPr/>
        </p:nvSpPr>
        <p:spPr bwMode="auto">
          <a:xfrm>
            <a:off x="6804025" y="1844675"/>
            <a:ext cx="20732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عدد متغيرات الدخول :</a:t>
            </a:r>
          </a:p>
        </p:txBody>
      </p:sp>
      <p:sp>
        <p:nvSpPr>
          <p:cNvPr id="56830" name="Rectangle 510"/>
          <p:cNvSpPr>
            <a:spLocks noChangeArrowheads="1"/>
          </p:cNvSpPr>
          <p:nvPr/>
        </p:nvSpPr>
        <p:spPr bwMode="auto">
          <a:xfrm>
            <a:off x="6516688" y="2205038"/>
            <a:ext cx="22431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مداخل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a  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و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b  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و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c 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6831" name="AutoShape 511"/>
          <p:cNvSpPr>
            <a:spLocks noChangeAspect="1" noChangeArrowheads="1"/>
          </p:cNvSpPr>
          <p:nvPr/>
        </p:nvSpPr>
        <p:spPr bwMode="auto">
          <a:xfrm>
            <a:off x="6186488" y="2306638"/>
            <a:ext cx="403225" cy="150812"/>
          </a:xfrm>
          <a:prstGeom prst="leftArrow">
            <a:avLst>
              <a:gd name="adj1" fmla="val 50000"/>
              <a:gd name="adj2" fmla="val 66842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832" name="Rectangle 512"/>
          <p:cNvSpPr>
            <a:spLocks noChangeArrowheads="1"/>
          </p:cNvSpPr>
          <p:nvPr/>
        </p:nvSpPr>
        <p:spPr bwMode="auto">
          <a:xfrm>
            <a:off x="5219700" y="2205038"/>
            <a:ext cx="103265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8 توفيقات</a:t>
            </a:r>
            <a:r>
              <a:rPr lang="fr-FR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56833" name="AutoShape 513"/>
          <p:cNvSpPr>
            <a:spLocks noChangeAspect="1" noChangeArrowheads="1"/>
          </p:cNvSpPr>
          <p:nvPr/>
        </p:nvSpPr>
        <p:spPr bwMode="auto">
          <a:xfrm>
            <a:off x="4802188" y="2335213"/>
            <a:ext cx="403225" cy="150812"/>
          </a:xfrm>
          <a:prstGeom prst="leftArrow">
            <a:avLst>
              <a:gd name="adj1" fmla="val 50000"/>
              <a:gd name="adj2" fmla="val 66842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834" name="Rectangle 514"/>
          <p:cNvSpPr>
            <a:spLocks noChangeArrowheads="1"/>
          </p:cNvSpPr>
          <p:nvPr/>
        </p:nvSpPr>
        <p:spPr bwMode="auto">
          <a:xfrm>
            <a:off x="3425825" y="2219325"/>
            <a:ext cx="19812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>
                <a:solidFill>
                  <a:schemeClr val="tx1"/>
                </a:solidFill>
              </a:rPr>
              <a:t>          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( 2</a:t>
            </a:r>
            <a:r>
              <a:rPr lang="ar-DZ" b="1" baseline="3000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حالات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en-US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6835" name="Rectangle 515"/>
          <p:cNvSpPr>
            <a:spLocks noChangeArrowheads="1"/>
          </p:cNvSpPr>
          <p:nvPr/>
        </p:nvSpPr>
        <p:spPr bwMode="auto">
          <a:xfrm>
            <a:off x="7423150" y="2565400"/>
            <a:ext cx="149701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عدد المخارج :</a:t>
            </a:r>
          </a:p>
        </p:txBody>
      </p:sp>
      <p:sp>
        <p:nvSpPr>
          <p:cNvPr id="56836" name="Rectangle 516"/>
          <p:cNvSpPr>
            <a:spLocks noChangeArrowheads="1"/>
          </p:cNvSpPr>
          <p:nvPr/>
        </p:nvSpPr>
        <p:spPr bwMode="auto">
          <a:xfrm>
            <a:off x="5551488" y="2954338"/>
            <a:ext cx="32766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مخرجين : المصباح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L</a:t>
            </a:r>
            <a:r>
              <a:rPr lang="fr-FR" b="1" baseline="-300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DZ" b="1" baseline="-300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والمصباح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L</a:t>
            </a:r>
            <a:r>
              <a:rPr lang="fr-FR" b="1" baseline="-300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.</a:t>
            </a:r>
          </a:p>
        </p:txBody>
      </p:sp>
      <p:graphicFrame>
        <p:nvGraphicFramePr>
          <p:cNvPr id="56837" name="Group 517"/>
          <p:cNvGraphicFramePr>
            <a:graphicFrameLocks noGrp="1"/>
          </p:cNvGraphicFramePr>
          <p:nvPr/>
        </p:nvGraphicFramePr>
        <p:xfrm>
          <a:off x="395288" y="3213100"/>
          <a:ext cx="2089150" cy="3291840"/>
        </p:xfrm>
        <a:graphic>
          <a:graphicData uri="http://schemas.openxmlformats.org/drawingml/2006/table">
            <a:tbl>
              <a:tblPr/>
              <a:tblGrid>
                <a:gridCol w="417512"/>
                <a:gridCol w="417513"/>
                <a:gridCol w="419100"/>
                <a:gridCol w="417512"/>
                <a:gridCol w="417513"/>
              </a:tblGrid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</a:t>
                      </a:r>
                      <a:r>
                        <a:rPr kumimoji="0" lang="fr-FR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</a:t>
                      </a:r>
                      <a:r>
                        <a:rPr kumimoji="0" lang="fr-FR" sz="18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899" name="AutoShape 579"/>
          <p:cNvSpPr>
            <a:spLocks noChangeAspect="1" noChangeArrowheads="1"/>
          </p:cNvSpPr>
          <p:nvPr/>
        </p:nvSpPr>
        <p:spPr bwMode="auto">
          <a:xfrm>
            <a:off x="3059113" y="4149725"/>
            <a:ext cx="474662" cy="177800"/>
          </a:xfrm>
          <a:prstGeom prst="rightArrow">
            <a:avLst>
              <a:gd name="adj1" fmla="val 50000"/>
              <a:gd name="adj2" fmla="val 66741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56900" name="Group 580"/>
          <p:cNvGraphicFramePr>
            <a:graphicFrameLocks noGrp="1"/>
          </p:cNvGraphicFramePr>
          <p:nvPr/>
        </p:nvGraphicFramePr>
        <p:xfrm>
          <a:off x="4284663" y="3860800"/>
          <a:ext cx="1581150" cy="731520"/>
        </p:xfrm>
        <a:graphic>
          <a:graphicData uri="http://schemas.openxmlformats.org/drawingml/2006/table">
            <a:tbl>
              <a:tblPr/>
              <a:tblGrid>
                <a:gridCol w="395287"/>
                <a:gridCol w="395288"/>
                <a:gridCol w="395287"/>
                <a:gridCol w="395288"/>
              </a:tblGrid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917" name="Text Box 597"/>
          <p:cNvSpPr txBox="1">
            <a:spLocks noChangeAspect="1" noChangeArrowheads="1"/>
          </p:cNvSpPr>
          <p:nvPr/>
        </p:nvSpPr>
        <p:spPr bwMode="auto">
          <a:xfrm>
            <a:off x="4246563" y="3581400"/>
            <a:ext cx="1765300" cy="3222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chemeClr val="tx1"/>
                </a:solidFill>
              </a:rPr>
              <a:t>00     01    11    10</a:t>
            </a:r>
          </a:p>
        </p:txBody>
      </p:sp>
      <p:sp>
        <p:nvSpPr>
          <p:cNvPr id="56918" name="Text Box 598"/>
          <p:cNvSpPr txBox="1">
            <a:spLocks noChangeAspect="1" noChangeArrowheads="1"/>
          </p:cNvSpPr>
          <p:nvPr/>
        </p:nvSpPr>
        <p:spPr bwMode="auto">
          <a:xfrm>
            <a:off x="4002088" y="3910013"/>
            <a:ext cx="279400" cy="6985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>
                <a:solidFill>
                  <a:schemeClr val="tx1"/>
                </a:solidFill>
              </a:rPr>
              <a:t>0</a:t>
            </a:r>
          </a:p>
          <a:p>
            <a:r>
              <a:rPr lang="fr-FR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6919" name="Line 599"/>
          <p:cNvSpPr>
            <a:spLocks noChangeAspect="1" noChangeShapeType="1"/>
          </p:cNvSpPr>
          <p:nvPr/>
        </p:nvSpPr>
        <p:spPr bwMode="auto">
          <a:xfrm flipH="1" flipV="1">
            <a:off x="4017963" y="3594100"/>
            <a:ext cx="279400" cy="279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920" name="Text Box 600"/>
          <p:cNvSpPr txBox="1">
            <a:spLocks noChangeAspect="1" noChangeArrowheads="1"/>
          </p:cNvSpPr>
          <p:nvPr/>
        </p:nvSpPr>
        <p:spPr bwMode="auto">
          <a:xfrm>
            <a:off x="3979863" y="3429000"/>
            <a:ext cx="466725" cy="3254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>
                <a:solidFill>
                  <a:srgbClr val="0000FF"/>
                </a:solidFill>
              </a:rPr>
              <a:t>ba</a:t>
            </a:r>
            <a:endParaRPr lang="fr-FR" sz="1600" b="1"/>
          </a:p>
        </p:txBody>
      </p:sp>
      <p:sp>
        <p:nvSpPr>
          <p:cNvPr id="56921" name="Text Box 601"/>
          <p:cNvSpPr txBox="1">
            <a:spLocks noChangeAspect="1" noChangeArrowheads="1"/>
          </p:cNvSpPr>
          <p:nvPr/>
        </p:nvSpPr>
        <p:spPr bwMode="auto">
          <a:xfrm>
            <a:off x="3924300" y="3662363"/>
            <a:ext cx="279400" cy="325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>
                <a:solidFill>
                  <a:srgbClr val="0000FF"/>
                </a:solidFill>
              </a:rPr>
              <a:t>c</a:t>
            </a:r>
            <a:endParaRPr lang="fr-FR" sz="1600" b="1"/>
          </a:p>
        </p:txBody>
      </p:sp>
      <p:sp>
        <p:nvSpPr>
          <p:cNvPr id="56922" name="AutoShape 602"/>
          <p:cNvSpPr>
            <a:spLocks noChangeAspect="1" noChangeArrowheads="1"/>
          </p:cNvSpPr>
          <p:nvPr/>
        </p:nvSpPr>
        <p:spPr bwMode="auto">
          <a:xfrm>
            <a:off x="3059113" y="5013325"/>
            <a:ext cx="474662" cy="177800"/>
          </a:xfrm>
          <a:prstGeom prst="rightArrow">
            <a:avLst>
              <a:gd name="adj1" fmla="val 50000"/>
              <a:gd name="adj2" fmla="val 66741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56923" name="Group 603"/>
          <p:cNvGraphicFramePr>
            <a:graphicFrameLocks noGrp="1"/>
          </p:cNvGraphicFramePr>
          <p:nvPr/>
        </p:nvGraphicFramePr>
        <p:xfrm>
          <a:off x="4357688" y="5273675"/>
          <a:ext cx="1581150" cy="731520"/>
        </p:xfrm>
        <a:graphic>
          <a:graphicData uri="http://schemas.openxmlformats.org/drawingml/2006/table">
            <a:tbl>
              <a:tblPr/>
              <a:tblGrid>
                <a:gridCol w="395287"/>
                <a:gridCol w="395288"/>
                <a:gridCol w="395287"/>
                <a:gridCol w="395288"/>
              </a:tblGrid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6940" name="Text Box 620"/>
          <p:cNvSpPr txBox="1">
            <a:spLocks noChangeAspect="1" noChangeArrowheads="1"/>
          </p:cNvSpPr>
          <p:nvPr/>
        </p:nvSpPr>
        <p:spPr bwMode="auto">
          <a:xfrm>
            <a:off x="4319588" y="4994275"/>
            <a:ext cx="1765300" cy="3222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chemeClr val="tx1"/>
                </a:solidFill>
              </a:rPr>
              <a:t>00     01    11    10</a:t>
            </a:r>
          </a:p>
        </p:txBody>
      </p:sp>
      <p:sp>
        <p:nvSpPr>
          <p:cNvPr id="56941" name="Text Box 621"/>
          <p:cNvSpPr txBox="1">
            <a:spLocks noChangeAspect="1" noChangeArrowheads="1"/>
          </p:cNvSpPr>
          <p:nvPr/>
        </p:nvSpPr>
        <p:spPr bwMode="auto">
          <a:xfrm>
            <a:off x="4075113" y="5322888"/>
            <a:ext cx="279400" cy="6985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>
                <a:solidFill>
                  <a:schemeClr val="tx1"/>
                </a:solidFill>
              </a:rPr>
              <a:t>0</a:t>
            </a:r>
          </a:p>
          <a:p>
            <a:r>
              <a:rPr lang="fr-FR" sz="16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6942" name="Line 622"/>
          <p:cNvSpPr>
            <a:spLocks noChangeAspect="1" noChangeShapeType="1"/>
          </p:cNvSpPr>
          <p:nvPr/>
        </p:nvSpPr>
        <p:spPr bwMode="auto">
          <a:xfrm flipH="1" flipV="1">
            <a:off x="4090988" y="5006975"/>
            <a:ext cx="279400" cy="279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943" name="Text Box 623"/>
          <p:cNvSpPr txBox="1">
            <a:spLocks noChangeAspect="1" noChangeArrowheads="1"/>
          </p:cNvSpPr>
          <p:nvPr/>
        </p:nvSpPr>
        <p:spPr bwMode="auto">
          <a:xfrm>
            <a:off x="4052888" y="4841875"/>
            <a:ext cx="466725" cy="3254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b="1">
                <a:solidFill>
                  <a:srgbClr val="0000FF"/>
                </a:solidFill>
              </a:rPr>
              <a:t>ba</a:t>
            </a:r>
            <a:endParaRPr lang="fr-FR" sz="1600" b="1"/>
          </a:p>
        </p:txBody>
      </p:sp>
      <p:sp>
        <p:nvSpPr>
          <p:cNvPr id="56944" name="Text Box 624"/>
          <p:cNvSpPr txBox="1">
            <a:spLocks noChangeAspect="1" noChangeArrowheads="1"/>
          </p:cNvSpPr>
          <p:nvPr/>
        </p:nvSpPr>
        <p:spPr bwMode="auto">
          <a:xfrm>
            <a:off x="3997325" y="5075238"/>
            <a:ext cx="2794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600" b="1">
                <a:solidFill>
                  <a:srgbClr val="0000FF"/>
                </a:solidFill>
              </a:rPr>
              <a:t>c</a:t>
            </a:r>
            <a:endParaRPr lang="fr-FR" sz="1600" b="1"/>
          </a:p>
        </p:txBody>
      </p:sp>
      <p:sp>
        <p:nvSpPr>
          <p:cNvPr id="56945" name="Rectangle 625"/>
          <p:cNvSpPr>
            <a:spLocks noChangeArrowheads="1"/>
          </p:cNvSpPr>
          <p:nvPr/>
        </p:nvSpPr>
        <p:spPr bwMode="auto">
          <a:xfrm>
            <a:off x="6948488" y="4076700"/>
            <a:ext cx="17097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b="1"/>
              <a:t> </a:t>
            </a:r>
            <a:r>
              <a:rPr lang="en-GB" b="1">
                <a:solidFill>
                  <a:srgbClr val="0000FF"/>
                </a:solidFill>
                <a:cs typeface="Times New Roman" pitchFamily="18" charset="0"/>
              </a:rPr>
              <a:t>L</a:t>
            </a:r>
            <a:r>
              <a:rPr lang="en-GB" b="1" baseline="-30000">
                <a:solidFill>
                  <a:srgbClr val="0000FF"/>
                </a:solidFill>
                <a:cs typeface="Times New Roman" pitchFamily="18" charset="0"/>
              </a:rPr>
              <a:t>1</a:t>
            </a:r>
            <a:r>
              <a:rPr lang="en-GB" b="1">
                <a:solidFill>
                  <a:srgbClr val="000000"/>
                </a:solidFill>
                <a:cs typeface="Times New Roman" pitchFamily="18" charset="0"/>
              </a:rPr>
              <a:t> = a + b + c</a:t>
            </a:r>
            <a:r>
              <a:rPr lang="fr-FR" b="1"/>
              <a:t> </a:t>
            </a:r>
          </a:p>
        </p:txBody>
      </p:sp>
      <p:sp>
        <p:nvSpPr>
          <p:cNvPr id="56946" name="AutoShape 626"/>
          <p:cNvSpPr>
            <a:spLocks noChangeAspect="1" noChangeArrowheads="1"/>
          </p:cNvSpPr>
          <p:nvPr/>
        </p:nvSpPr>
        <p:spPr bwMode="auto">
          <a:xfrm>
            <a:off x="6372225" y="4192588"/>
            <a:ext cx="474663" cy="177800"/>
          </a:xfrm>
          <a:prstGeom prst="rightArrow">
            <a:avLst>
              <a:gd name="adj1" fmla="val 50000"/>
              <a:gd name="adj2" fmla="val 66741"/>
            </a:avLst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947" name="Rectangle 627"/>
          <p:cNvSpPr>
            <a:spLocks noChangeArrowheads="1"/>
          </p:cNvSpPr>
          <p:nvPr/>
        </p:nvSpPr>
        <p:spPr bwMode="auto">
          <a:xfrm>
            <a:off x="6932613" y="5516563"/>
            <a:ext cx="21034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b="1"/>
              <a:t> </a:t>
            </a:r>
            <a:r>
              <a:rPr lang="en-GB" b="1">
                <a:solidFill>
                  <a:srgbClr val="0000FF"/>
                </a:solidFill>
                <a:cs typeface="Times New Roman" pitchFamily="18" charset="0"/>
              </a:rPr>
              <a:t>L</a:t>
            </a:r>
            <a:r>
              <a:rPr lang="en-GB" b="1" baseline="-30000">
                <a:solidFill>
                  <a:srgbClr val="0000FF"/>
                </a:solidFill>
                <a:cs typeface="Times New Roman" pitchFamily="18" charset="0"/>
              </a:rPr>
              <a:t>2</a:t>
            </a:r>
            <a:r>
              <a:rPr lang="en-GB" b="1">
                <a:solidFill>
                  <a:srgbClr val="000000"/>
                </a:solidFill>
                <a:cs typeface="Times New Roman" pitchFamily="18" charset="0"/>
              </a:rPr>
              <a:t> = ab + bc + ac</a:t>
            </a:r>
            <a:r>
              <a:rPr lang="fr-FR" b="1"/>
              <a:t> </a:t>
            </a:r>
          </a:p>
        </p:txBody>
      </p:sp>
      <p:sp>
        <p:nvSpPr>
          <p:cNvPr id="56948" name="AutoShape 628"/>
          <p:cNvSpPr>
            <a:spLocks noChangeAspect="1" noChangeArrowheads="1"/>
          </p:cNvSpPr>
          <p:nvPr/>
        </p:nvSpPr>
        <p:spPr bwMode="auto">
          <a:xfrm>
            <a:off x="6386513" y="5589588"/>
            <a:ext cx="474662" cy="177800"/>
          </a:xfrm>
          <a:prstGeom prst="rightArrow">
            <a:avLst>
              <a:gd name="adj1" fmla="val 50000"/>
              <a:gd name="adj2" fmla="val 66741"/>
            </a:avLst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949" name="Rectangle 629"/>
          <p:cNvSpPr>
            <a:spLocks noChangeArrowheads="1"/>
          </p:cNvSpPr>
          <p:nvPr/>
        </p:nvSpPr>
        <p:spPr bwMode="auto">
          <a:xfrm>
            <a:off x="1735138" y="35877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6950" name="Rectangle 630"/>
          <p:cNvSpPr>
            <a:spLocks noChangeArrowheads="1"/>
          </p:cNvSpPr>
          <p:nvPr/>
        </p:nvSpPr>
        <p:spPr bwMode="auto">
          <a:xfrm>
            <a:off x="2100263" y="35877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6951" name="Rectangle 631"/>
          <p:cNvSpPr>
            <a:spLocks noChangeArrowheads="1"/>
          </p:cNvSpPr>
          <p:nvPr/>
        </p:nvSpPr>
        <p:spPr bwMode="auto">
          <a:xfrm>
            <a:off x="1735777" y="3966832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6952" name="Rectangle 632"/>
          <p:cNvSpPr>
            <a:spLocks noChangeArrowheads="1"/>
          </p:cNvSpPr>
          <p:nvPr/>
        </p:nvSpPr>
        <p:spPr bwMode="auto">
          <a:xfrm>
            <a:off x="2100263" y="39338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6953" name="Rectangle 633"/>
          <p:cNvSpPr>
            <a:spLocks noChangeArrowheads="1"/>
          </p:cNvSpPr>
          <p:nvPr/>
        </p:nvSpPr>
        <p:spPr bwMode="auto">
          <a:xfrm>
            <a:off x="1720850" y="4314825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6954" name="Rectangle 634"/>
          <p:cNvSpPr>
            <a:spLocks noChangeArrowheads="1"/>
          </p:cNvSpPr>
          <p:nvPr/>
        </p:nvSpPr>
        <p:spPr bwMode="auto">
          <a:xfrm>
            <a:off x="2085975" y="429260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6955" name="Rectangle 635"/>
          <p:cNvSpPr>
            <a:spLocks noChangeArrowheads="1"/>
          </p:cNvSpPr>
          <p:nvPr/>
        </p:nvSpPr>
        <p:spPr bwMode="auto">
          <a:xfrm>
            <a:off x="1720850" y="4703763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6956" name="Rectangle 636"/>
          <p:cNvSpPr>
            <a:spLocks noChangeArrowheads="1"/>
          </p:cNvSpPr>
          <p:nvPr/>
        </p:nvSpPr>
        <p:spPr bwMode="auto">
          <a:xfrm>
            <a:off x="2100263" y="4667250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6957" name="Rectangle 637"/>
          <p:cNvSpPr>
            <a:spLocks noChangeArrowheads="1"/>
          </p:cNvSpPr>
          <p:nvPr/>
        </p:nvSpPr>
        <p:spPr bwMode="auto">
          <a:xfrm>
            <a:off x="1720850" y="504983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6958" name="Rectangle 638"/>
          <p:cNvSpPr>
            <a:spLocks noChangeArrowheads="1"/>
          </p:cNvSpPr>
          <p:nvPr/>
        </p:nvSpPr>
        <p:spPr bwMode="auto">
          <a:xfrm>
            <a:off x="2100263" y="5056188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6959" name="Rectangle 639"/>
          <p:cNvSpPr>
            <a:spLocks noChangeArrowheads="1"/>
          </p:cNvSpPr>
          <p:nvPr/>
        </p:nvSpPr>
        <p:spPr bwMode="auto">
          <a:xfrm>
            <a:off x="1720850" y="5423209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6960" name="Rectangle 640"/>
          <p:cNvSpPr>
            <a:spLocks noChangeArrowheads="1"/>
          </p:cNvSpPr>
          <p:nvPr/>
        </p:nvSpPr>
        <p:spPr bwMode="auto">
          <a:xfrm>
            <a:off x="2095500" y="5415271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6961" name="Rectangle 641"/>
          <p:cNvSpPr>
            <a:spLocks noChangeArrowheads="1"/>
          </p:cNvSpPr>
          <p:nvPr/>
        </p:nvSpPr>
        <p:spPr bwMode="auto">
          <a:xfrm>
            <a:off x="1735138" y="5753409"/>
            <a:ext cx="3111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6962" name="Rectangle 642"/>
          <p:cNvSpPr>
            <a:spLocks noChangeArrowheads="1"/>
          </p:cNvSpPr>
          <p:nvPr/>
        </p:nvSpPr>
        <p:spPr bwMode="auto">
          <a:xfrm>
            <a:off x="2085975" y="5761346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6963" name="Rectangle 643"/>
          <p:cNvSpPr>
            <a:spLocks noChangeArrowheads="1"/>
          </p:cNvSpPr>
          <p:nvPr/>
        </p:nvSpPr>
        <p:spPr bwMode="auto">
          <a:xfrm>
            <a:off x="1720850" y="6142346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6964" name="Rectangle 644"/>
          <p:cNvSpPr>
            <a:spLocks noChangeArrowheads="1"/>
          </p:cNvSpPr>
          <p:nvPr/>
        </p:nvSpPr>
        <p:spPr bwMode="auto">
          <a:xfrm>
            <a:off x="2085975" y="6120121"/>
            <a:ext cx="311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6965" name="AutoShape 645"/>
          <p:cNvSpPr>
            <a:spLocks noChangeArrowheads="1"/>
          </p:cNvSpPr>
          <p:nvPr/>
        </p:nvSpPr>
        <p:spPr bwMode="auto">
          <a:xfrm>
            <a:off x="4327525" y="4291961"/>
            <a:ext cx="1498600" cy="215900"/>
          </a:xfrm>
          <a:prstGeom prst="flowChartAlternateProcess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966" name="AutoShape 646"/>
          <p:cNvSpPr>
            <a:spLocks noChangeArrowheads="1"/>
          </p:cNvSpPr>
          <p:nvPr/>
        </p:nvSpPr>
        <p:spPr bwMode="auto">
          <a:xfrm>
            <a:off x="5165725" y="3930011"/>
            <a:ext cx="666750" cy="57467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967" name="AutoShape 647"/>
          <p:cNvSpPr>
            <a:spLocks noChangeArrowheads="1"/>
          </p:cNvSpPr>
          <p:nvPr/>
        </p:nvSpPr>
        <p:spPr bwMode="auto">
          <a:xfrm>
            <a:off x="4757738" y="3934773"/>
            <a:ext cx="666750" cy="57467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968" name="AutoShape 648"/>
          <p:cNvSpPr>
            <a:spLocks noChangeArrowheads="1"/>
          </p:cNvSpPr>
          <p:nvPr/>
        </p:nvSpPr>
        <p:spPr bwMode="auto">
          <a:xfrm>
            <a:off x="5214938" y="5707063"/>
            <a:ext cx="644525" cy="233362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969" name="AutoShape 649"/>
          <p:cNvSpPr>
            <a:spLocks noChangeArrowheads="1"/>
          </p:cNvSpPr>
          <p:nvPr/>
        </p:nvSpPr>
        <p:spPr bwMode="auto">
          <a:xfrm>
            <a:off x="4827588" y="5703888"/>
            <a:ext cx="644525" cy="230187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6970" name="AutoShape 650"/>
          <p:cNvSpPr>
            <a:spLocks noChangeArrowheads="1"/>
          </p:cNvSpPr>
          <p:nvPr/>
        </p:nvSpPr>
        <p:spPr bwMode="auto">
          <a:xfrm rot="5400000">
            <a:off x="5038725" y="5478463"/>
            <a:ext cx="630238" cy="277812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6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6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6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6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6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6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6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56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56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56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56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56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56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56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56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56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56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56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56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56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56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56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56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56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56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5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5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5" dur="500"/>
                                        <p:tgtEl>
                                          <p:spTgt spid="5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5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1" dur="500"/>
                                        <p:tgtEl>
                                          <p:spTgt spid="5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5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56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56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56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56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7" dur="500"/>
                                        <p:tgtEl>
                                          <p:spTgt spid="56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2" dur="500"/>
                                        <p:tgtEl>
                                          <p:spTgt spid="56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56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2" dur="500"/>
                                        <p:tgtEl>
                                          <p:spTgt spid="56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5" dur="500"/>
                                        <p:tgtEl>
                                          <p:spTgt spid="56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8" dur="500"/>
                                        <p:tgtEl>
                                          <p:spTgt spid="56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1" dur="500"/>
                                        <p:tgtEl>
                                          <p:spTgt spid="56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4" dur="500"/>
                                        <p:tgtEl>
                                          <p:spTgt spid="56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7" dur="500"/>
                                        <p:tgtEl>
                                          <p:spTgt spid="56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2" dur="500"/>
                                        <p:tgtEl>
                                          <p:spTgt spid="56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7" dur="500"/>
                                        <p:tgtEl>
                                          <p:spTgt spid="56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2" dur="500"/>
                                        <p:tgtEl>
                                          <p:spTgt spid="56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7" dur="500"/>
                                        <p:tgtEl>
                                          <p:spTgt spid="56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2" dur="500"/>
                                        <p:tgtEl>
                                          <p:spTgt spid="569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ant-doiseau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/>
      <p:bldP spid="56325" grpId="0"/>
      <p:bldP spid="56327" grpId="0"/>
      <p:bldP spid="56329" grpId="0"/>
      <p:bldP spid="56331" grpId="0"/>
      <p:bldP spid="56829" grpId="0"/>
      <p:bldP spid="56830" grpId="0"/>
      <p:bldP spid="56831" grpId="0" animBg="1"/>
      <p:bldP spid="56832" grpId="0"/>
      <p:bldP spid="56833" grpId="0" animBg="1"/>
      <p:bldP spid="56834" grpId="0"/>
      <p:bldP spid="56835" grpId="0"/>
      <p:bldP spid="56836" grpId="0"/>
      <p:bldP spid="56899" grpId="0" animBg="1"/>
      <p:bldP spid="56917" grpId="0"/>
      <p:bldP spid="56918" grpId="0"/>
      <p:bldP spid="56919" grpId="0" animBg="1"/>
      <p:bldP spid="56920" grpId="0"/>
      <p:bldP spid="56921" grpId="0"/>
      <p:bldP spid="56922" grpId="0" animBg="1"/>
      <p:bldP spid="56940" grpId="0"/>
      <p:bldP spid="56941" grpId="0"/>
      <p:bldP spid="56942" grpId="0" animBg="1"/>
      <p:bldP spid="56943" grpId="0"/>
      <p:bldP spid="56944" grpId="0"/>
      <p:bldP spid="56945" grpId="0"/>
      <p:bldP spid="56946" grpId="0" animBg="1"/>
      <p:bldP spid="56947" grpId="0"/>
      <p:bldP spid="56948" grpId="0" animBg="1"/>
      <p:bldP spid="56949" grpId="0"/>
      <p:bldP spid="56950" grpId="0"/>
      <p:bldP spid="56951" grpId="0"/>
      <p:bldP spid="56952" grpId="0"/>
      <p:bldP spid="56953" grpId="0"/>
      <p:bldP spid="56954" grpId="0"/>
      <p:bldP spid="56955" grpId="0"/>
      <p:bldP spid="56956" grpId="0"/>
      <p:bldP spid="56957" grpId="0"/>
      <p:bldP spid="56958" grpId="0"/>
      <p:bldP spid="56959" grpId="0"/>
      <p:bldP spid="56960" grpId="0"/>
      <p:bldP spid="56961" grpId="0"/>
      <p:bldP spid="56962" grpId="0"/>
      <p:bldP spid="56963" grpId="0"/>
      <p:bldP spid="56964" grpId="0"/>
      <p:bldP spid="56965" grpId="0" animBg="1"/>
      <p:bldP spid="56966" grpId="0" animBg="1"/>
      <p:bldP spid="56967" grpId="0" animBg="1"/>
      <p:bldP spid="56968" grpId="0" animBg="1"/>
      <p:bldP spid="56969" grpId="0" animBg="1"/>
      <p:bldP spid="5697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e 72"/>
          <p:cNvGrpSpPr>
            <a:grpSpLocks noChangeAspect="1"/>
          </p:cNvGrpSpPr>
          <p:nvPr/>
        </p:nvGrpSpPr>
        <p:grpSpPr>
          <a:xfrm>
            <a:off x="6429388" y="142852"/>
            <a:ext cx="2279771" cy="1377083"/>
            <a:chOff x="587917" y="717796"/>
            <a:chExt cx="3025293" cy="1827415"/>
          </a:xfrm>
        </p:grpSpPr>
        <p:grpSp>
          <p:nvGrpSpPr>
            <p:cNvPr id="3" name="Group 4"/>
            <p:cNvGrpSpPr>
              <a:grpSpLocks noChangeAspect="1"/>
            </p:cNvGrpSpPr>
            <p:nvPr/>
          </p:nvGrpSpPr>
          <p:grpSpPr bwMode="auto">
            <a:xfrm>
              <a:off x="769814" y="1129147"/>
              <a:ext cx="432760" cy="1402457"/>
              <a:chOff x="1047" y="2355"/>
              <a:chExt cx="366" cy="1491"/>
            </a:xfrm>
          </p:grpSpPr>
          <p:sp>
            <p:nvSpPr>
              <p:cNvPr id="81987" name="Line 5"/>
              <p:cNvSpPr>
                <a:spLocks noChangeAspect="1" noChangeShapeType="1"/>
              </p:cNvSpPr>
              <p:nvPr/>
            </p:nvSpPr>
            <p:spPr bwMode="auto">
              <a:xfrm>
                <a:off x="1047" y="2355"/>
                <a:ext cx="0" cy="1491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88" name="Line 6"/>
              <p:cNvSpPr>
                <a:spLocks noChangeAspect="1" noChangeShapeType="1"/>
              </p:cNvSpPr>
              <p:nvPr/>
            </p:nvSpPr>
            <p:spPr bwMode="auto">
              <a:xfrm>
                <a:off x="1047" y="2554"/>
                <a:ext cx="24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89" name="Line 7"/>
              <p:cNvSpPr>
                <a:spLocks noChangeAspect="1" noChangeShapeType="1"/>
              </p:cNvSpPr>
              <p:nvPr/>
            </p:nvSpPr>
            <p:spPr bwMode="auto">
              <a:xfrm>
                <a:off x="1287" y="3126"/>
                <a:ext cx="0" cy="711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90" name="AutoShape 8"/>
              <p:cNvSpPr>
                <a:spLocks noChangeAspect="1" noChangeArrowheads="1"/>
              </p:cNvSpPr>
              <p:nvPr/>
            </p:nvSpPr>
            <p:spPr bwMode="auto">
              <a:xfrm rot="10800000">
                <a:off x="1152" y="2773"/>
                <a:ext cx="261" cy="226"/>
              </a:xfrm>
              <a:prstGeom prst="triangle">
                <a:avLst>
                  <a:gd name="adj" fmla="val 50000"/>
                </a:avLst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91" name="Line 9"/>
              <p:cNvSpPr>
                <a:spLocks noChangeAspect="1" noChangeShapeType="1"/>
              </p:cNvSpPr>
              <p:nvPr/>
            </p:nvSpPr>
            <p:spPr bwMode="auto">
              <a:xfrm>
                <a:off x="1287" y="2547"/>
                <a:ext cx="0" cy="22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92" name="Oval 10"/>
              <p:cNvSpPr>
                <a:spLocks noChangeArrowheads="1"/>
              </p:cNvSpPr>
              <p:nvPr/>
            </p:nvSpPr>
            <p:spPr bwMode="auto">
              <a:xfrm>
                <a:off x="1240" y="3003"/>
                <a:ext cx="91" cy="113"/>
              </a:xfrm>
              <a:prstGeom prst="ellips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81981" name="Line 12"/>
            <p:cNvSpPr>
              <a:spLocks noChangeAspect="1" noChangeShapeType="1"/>
            </p:cNvSpPr>
            <p:nvPr/>
          </p:nvSpPr>
          <p:spPr bwMode="auto">
            <a:xfrm>
              <a:off x="1328597" y="1126429"/>
              <a:ext cx="0" cy="140400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82" name="Line 13"/>
            <p:cNvSpPr>
              <a:spLocks noChangeAspect="1" noChangeShapeType="1"/>
            </p:cNvSpPr>
            <p:nvPr/>
          </p:nvSpPr>
          <p:spPr bwMode="auto">
            <a:xfrm>
              <a:off x="1335452" y="1293616"/>
              <a:ext cx="283777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84" name="AutoShape 15"/>
            <p:cNvSpPr>
              <a:spLocks noChangeAspect="1" noChangeArrowheads="1"/>
            </p:cNvSpPr>
            <p:nvPr/>
          </p:nvSpPr>
          <p:spPr bwMode="auto">
            <a:xfrm rot="10800000">
              <a:off x="1452749" y="1497297"/>
              <a:ext cx="308608" cy="210537"/>
            </a:xfrm>
            <a:prstGeom prst="triangle">
              <a:avLst>
                <a:gd name="adj" fmla="val 50000"/>
              </a:avLst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85" name="Line 16"/>
            <p:cNvSpPr>
              <a:spLocks noChangeAspect="1" noChangeShapeType="1"/>
            </p:cNvSpPr>
            <p:nvPr/>
          </p:nvSpPr>
          <p:spPr bwMode="auto">
            <a:xfrm>
              <a:off x="1612374" y="1286761"/>
              <a:ext cx="0" cy="211468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86" name="Oval 17"/>
            <p:cNvSpPr>
              <a:spLocks noChangeArrowheads="1"/>
            </p:cNvSpPr>
            <p:nvPr/>
          </p:nvSpPr>
          <p:spPr bwMode="auto">
            <a:xfrm>
              <a:off x="1556801" y="1711560"/>
              <a:ext cx="107599" cy="105268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83" name="Line 14"/>
            <p:cNvSpPr>
              <a:spLocks noChangeAspect="1" noChangeShapeType="1"/>
            </p:cNvSpPr>
            <p:nvPr/>
          </p:nvSpPr>
          <p:spPr bwMode="auto">
            <a:xfrm>
              <a:off x="1611872" y="1828621"/>
              <a:ext cx="0" cy="71659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65" name="Line 18"/>
            <p:cNvSpPr>
              <a:spLocks noChangeShapeType="1"/>
            </p:cNvSpPr>
            <p:nvPr/>
          </p:nvSpPr>
          <p:spPr bwMode="auto">
            <a:xfrm>
              <a:off x="1904025" y="2024379"/>
              <a:ext cx="756141" cy="0"/>
            </a:xfrm>
            <a:prstGeom prst="line">
              <a:avLst/>
            </a:prstGeom>
            <a:ln w="19050"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66" name="Line 19"/>
            <p:cNvSpPr>
              <a:spLocks noChangeShapeType="1"/>
            </p:cNvSpPr>
            <p:nvPr/>
          </p:nvSpPr>
          <p:spPr bwMode="auto">
            <a:xfrm>
              <a:off x="1333353" y="2154436"/>
              <a:ext cx="1150856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67" name="Line 21"/>
            <p:cNvSpPr>
              <a:spLocks noChangeShapeType="1"/>
            </p:cNvSpPr>
            <p:nvPr/>
          </p:nvSpPr>
          <p:spPr bwMode="auto">
            <a:xfrm>
              <a:off x="769814" y="2284494"/>
              <a:ext cx="1692995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68" name="Line 24"/>
            <p:cNvSpPr>
              <a:spLocks noChangeShapeType="1"/>
            </p:cNvSpPr>
            <p:nvPr/>
          </p:nvSpPr>
          <p:spPr bwMode="auto">
            <a:xfrm>
              <a:off x="2779056" y="2152269"/>
              <a:ext cx="230647" cy="0"/>
            </a:xfrm>
            <a:prstGeom prst="line">
              <a:avLst/>
            </a:prstGeom>
            <a:ln w="19050"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69" name="Text Box 25"/>
            <p:cNvSpPr txBox="1">
              <a:spLocks noChangeAspect="1" noChangeArrowheads="1"/>
            </p:cNvSpPr>
            <p:nvPr/>
          </p:nvSpPr>
          <p:spPr bwMode="auto">
            <a:xfrm>
              <a:off x="1746074" y="729518"/>
              <a:ext cx="425627" cy="45303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81970" name="Text Box 26"/>
            <p:cNvSpPr txBox="1">
              <a:spLocks noChangeAspect="1" noChangeArrowheads="1"/>
            </p:cNvSpPr>
            <p:nvPr/>
          </p:nvSpPr>
          <p:spPr bwMode="auto">
            <a:xfrm>
              <a:off x="1157033" y="744389"/>
              <a:ext cx="425627" cy="45303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81971" name="Text Box 27"/>
            <p:cNvSpPr txBox="1">
              <a:spLocks noChangeAspect="1" noChangeArrowheads="1"/>
            </p:cNvSpPr>
            <p:nvPr/>
          </p:nvSpPr>
          <p:spPr bwMode="auto">
            <a:xfrm>
              <a:off x="3014569" y="1903997"/>
              <a:ext cx="598641" cy="45303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FF0000"/>
                  </a:solidFill>
                </a:rPr>
                <a:t>L1</a:t>
              </a:r>
              <a:endParaRPr lang="fr-FR" sz="1600" b="1" dirty="0"/>
            </a:p>
          </p:txBody>
        </p:sp>
        <p:grpSp>
          <p:nvGrpSpPr>
            <p:cNvPr id="5" name="Group 29"/>
            <p:cNvGrpSpPr>
              <a:grpSpLocks noChangeAspect="1"/>
            </p:cNvGrpSpPr>
            <p:nvPr/>
          </p:nvGrpSpPr>
          <p:grpSpPr bwMode="auto">
            <a:xfrm>
              <a:off x="1906403" y="1098801"/>
              <a:ext cx="432760" cy="1404624"/>
              <a:chOff x="1047" y="2348"/>
              <a:chExt cx="366" cy="1492"/>
            </a:xfrm>
          </p:grpSpPr>
          <p:sp>
            <p:nvSpPr>
              <p:cNvPr id="81975" name="Line 30"/>
              <p:cNvSpPr>
                <a:spLocks noChangeAspect="1" noChangeShapeType="1"/>
              </p:cNvSpPr>
              <p:nvPr/>
            </p:nvSpPr>
            <p:spPr bwMode="auto">
              <a:xfrm>
                <a:off x="1047" y="2348"/>
                <a:ext cx="0" cy="149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76" name="Line 31"/>
              <p:cNvSpPr>
                <a:spLocks noChangeAspect="1" noChangeShapeType="1"/>
              </p:cNvSpPr>
              <p:nvPr/>
            </p:nvSpPr>
            <p:spPr bwMode="auto">
              <a:xfrm>
                <a:off x="1053" y="2554"/>
                <a:ext cx="24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77" name="Line 32"/>
              <p:cNvSpPr>
                <a:spLocks noChangeAspect="1" noChangeShapeType="1"/>
              </p:cNvSpPr>
              <p:nvPr/>
            </p:nvSpPr>
            <p:spPr bwMode="auto">
              <a:xfrm>
                <a:off x="1287" y="3128"/>
                <a:ext cx="0" cy="71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78" name="AutoShape 33"/>
              <p:cNvSpPr>
                <a:spLocks noChangeAspect="1" noChangeArrowheads="1"/>
              </p:cNvSpPr>
              <p:nvPr/>
            </p:nvSpPr>
            <p:spPr bwMode="auto">
              <a:xfrm rot="10800000">
                <a:off x="1152" y="2773"/>
                <a:ext cx="261" cy="226"/>
              </a:xfrm>
              <a:prstGeom prst="triangle">
                <a:avLst>
                  <a:gd name="adj" fmla="val 50000"/>
                </a:avLst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79" name="Line 34"/>
              <p:cNvSpPr>
                <a:spLocks noChangeAspect="1" noChangeShapeType="1"/>
              </p:cNvSpPr>
              <p:nvPr/>
            </p:nvSpPr>
            <p:spPr bwMode="auto">
              <a:xfrm>
                <a:off x="1287" y="2547"/>
                <a:ext cx="0" cy="22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80" name="Oval 35"/>
              <p:cNvSpPr>
                <a:spLocks noChangeArrowheads="1"/>
              </p:cNvSpPr>
              <p:nvPr/>
            </p:nvSpPr>
            <p:spPr bwMode="auto">
              <a:xfrm>
                <a:off x="1240" y="3003"/>
                <a:ext cx="91" cy="113"/>
              </a:xfrm>
              <a:prstGeom prst="ellips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81973" name="Text Box 36"/>
            <p:cNvSpPr txBox="1">
              <a:spLocks noChangeAspect="1" noChangeArrowheads="1"/>
            </p:cNvSpPr>
            <p:nvPr/>
          </p:nvSpPr>
          <p:spPr bwMode="auto">
            <a:xfrm>
              <a:off x="587917" y="717796"/>
              <a:ext cx="425627" cy="45303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81974" name="AutoShape 37"/>
            <p:cNvSpPr>
              <a:spLocks noChangeAspect="1" noChangeArrowheads="1"/>
            </p:cNvSpPr>
            <p:nvPr/>
          </p:nvSpPr>
          <p:spPr bwMode="auto">
            <a:xfrm>
              <a:off x="2446164" y="1970188"/>
              <a:ext cx="328137" cy="359827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</p:grpSp>
      <p:grpSp>
        <p:nvGrpSpPr>
          <p:cNvPr id="250" name="Groupe 249"/>
          <p:cNvGrpSpPr/>
          <p:nvPr/>
        </p:nvGrpSpPr>
        <p:grpSpPr>
          <a:xfrm>
            <a:off x="118131" y="71414"/>
            <a:ext cx="2736340" cy="1810663"/>
            <a:chOff x="118131" y="189576"/>
            <a:chExt cx="2736340" cy="1810663"/>
          </a:xfrm>
        </p:grpSpPr>
        <p:sp>
          <p:nvSpPr>
            <p:cNvPr id="81927" name="Line 78"/>
            <p:cNvSpPr>
              <a:spLocks noChangeShapeType="1"/>
            </p:cNvSpPr>
            <p:nvPr/>
          </p:nvSpPr>
          <p:spPr bwMode="auto">
            <a:xfrm>
              <a:off x="1613177" y="1220946"/>
              <a:ext cx="223639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grpSp>
          <p:nvGrpSpPr>
            <p:cNvPr id="7" name="Group 45"/>
            <p:cNvGrpSpPr>
              <a:grpSpLocks noChangeAspect="1"/>
            </p:cNvGrpSpPr>
            <p:nvPr/>
          </p:nvGrpSpPr>
          <p:grpSpPr bwMode="auto">
            <a:xfrm>
              <a:off x="264531" y="468013"/>
              <a:ext cx="299282" cy="1520693"/>
              <a:chOff x="1047" y="2399"/>
              <a:chExt cx="366" cy="2125"/>
            </a:xfrm>
          </p:grpSpPr>
          <p:sp>
            <p:nvSpPr>
              <p:cNvPr id="81957" name="Line 46"/>
              <p:cNvSpPr>
                <a:spLocks noChangeAspect="1" noChangeShapeType="1"/>
              </p:cNvSpPr>
              <p:nvPr/>
            </p:nvSpPr>
            <p:spPr bwMode="auto">
              <a:xfrm>
                <a:off x="1047" y="2399"/>
                <a:ext cx="0" cy="2114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58" name="Line 47"/>
              <p:cNvSpPr>
                <a:spLocks noChangeAspect="1" noChangeShapeType="1"/>
              </p:cNvSpPr>
              <p:nvPr/>
            </p:nvSpPr>
            <p:spPr bwMode="auto">
              <a:xfrm>
                <a:off x="1047" y="2547"/>
                <a:ext cx="24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59" name="Line 48"/>
              <p:cNvSpPr>
                <a:spLocks noChangeAspect="1" noChangeShapeType="1"/>
              </p:cNvSpPr>
              <p:nvPr/>
            </p:nvSpPr>
            <p:spPr bwMode="auto">
              <a:xfrm>
                <a:off x="1286" y="3114"/>
                <a:ext cx="0" cy="141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60" name="AutoShape 49"/>
              <p:cNvSpPr>
                <a:spLocks noChangeAspect="1" noChangeArrowheads="1"/>
              </p:cNvSpPr>
              <p:nvPr/>
            </p:nvSpPr>
            <p:spPr bwMode="auto">
              <a:xfrm rot="10800000">
                <a:off x="1152" y="2773"/>
                <a:ext cx="261" cy="226"/>
              </a:xfrm>
              <a:prstGeom prst="triangle">
                <a:avLst>
                  <a:gd name="adj" fmla="val 50000"/>
                </a:avLst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61" name="Line 50"/>
              <p:cNvSpPr>
                <a:spLocks noChangeAspect="1" noChangeShapeType="1"/>
              </p:cNvSpPr>
              <p:nvPr/>
            </p:nvSpPr>
            <p:spPr bwMode="auto">
              <a:xfrm>
                <a:off x="1287" y="2534"/>
                <a:ext cx="0" cy="22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62" name="Oval 51"/>
              <p:cNvSpPr>
                <a:spLocks noChangeArrowheads="1"/>
              </p:cNvSpPr>
              <p:nvPr/>
            </p:nvSpPr>
            <p:spPr bwMode="auto">
              <a:xfrm>
                <a:off x="1240" y="3003"/>
                <a:ext cx="88" cy="106"/>
              </a:xfrm>
              <a:prstGeom prst="ellips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grpSp>
          <p:nvGrpSpPr>
            <p:cNvPr id="8" name="Group 52"/>
            <p:cNvGrpSpPr>
              <a:grpSpLocks noChangeAspect="1"/>
            </p:cNvGrpSpPr>
            <p:nvPr/>
          </p:nvGrpSpPr>
          <p:grpSpPr bwMode="auto">
            <a:xfrm>
              <a:off x="650967" y="486136"/>
              <a:ext cx="299282" cy="1514103"/>
              <a:chOff x="6513" y="13856"/>
              <a:chExt cx="366" cy="2113"/>
            </a:xfrm>
          </p:grpSpPr>
          <p:sp>
            <p:nvSpPr>
              <p:cNvPr id="81951" name="Line 53"/>
              <p:cNvSpPr>
                <a:spLocks noChangeAspect="1" noChangeShapeType="1"/>
              </p:cNvSpPr>
              <p:nvPr/>
            </p:nvSpPr>
            <p:spPr bwMode="auto">
              <a:xfrm>
                <a:off x="6513" y="13856"/>
                <a:ext cx="0" cy="2113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52" name="Line 54"/>
              <p:cNvSpPr>
                <a:spLocks noChangeAspect="1" noChangeShapeType="1"/>
              </p:cNvSpPr>
              <p:nvPr/>
            </p:nvSpPr>
            <p:spPr bwMode="auto">
              <a:xfrm>
                <a:off x="6513" y="14005"/>
                <a:ext cx="24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53" name="Line 55"/>
              <p:cNvSpPr>
                <a:spLocks noChangeAspect="1" noChangeShapeType="1"/>
              </p:cNvSpPr>
              <p:nvPr/>
            </p:nvSpPr>
            <p:spPr bwMode="auto">
              <a:xfrm>
                <a:off x="6747" y="14557"/>
                <a:ext cx="0" cy="1408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54" name="AutoShape 56"/>
              <p:cNvSpPr>
                <a:spLocks noChangeAspect="1" noChangeArrowheads="1"/>
              </p:cNvSpPr>
              <p:nvPr/>
            </p:nvSpPr>
            <p:spPr bwMode="auto">
              <a:xfrm rot="10800000">
                <a:off x="6618" y="14231"/>
                <a:ext cx="261" cy="226"/>
              </a:xfrm>
              <a:prstGeom prst="triangle">
                <a:avLst>
                  <a:gd name="adj" fmla="val 50000"/>
                </a:avLst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55" name="Line 57"/>
              <p:cNvSpPr>
                <a:spLocks noChangeAspect="1" noChangeShapeType="1"/>
              </p:cNvSpPr>
              <p:nvPr/>
            </p:nvSpPr>
            <p:spPr bwMode="auto">
              <a:xfrm>
                <a:off x="6753" y="13998"/>
                <a:ext cx="0" cy="22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56" name="Oval 58"/>
              <p:cNvSpPr>
                <a:spLocks noChangeArrowheads="1"/>
              </p:cNvSpPr>
              <p:nvPr/>
            </p:nvSpPr>
            <p:spPr bwMode="auto">
              <a:xfrm>
                <a:off x="6706" y="14461"/>
                <a:ext cx="88" cy="106"/>
              </a:xfrm>
              <a:prstGeom prst="ellips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81930" name="Line 59"/>
            <p:cNvSpPr>
              <a:spLocks noChangeShapeType="1"/>
            </p:cNvSpPr>
            <p:nvPr/>
          </p:nvSpPr>
          <p:spPr bwMode="auto">
            <a:xfrm>
              <a:off x="1055491" y="1117150"/>
              <a:ext cx="503188" cy="0"/>
            </a:xfrm>
            <a:prstGeom prst="line">
              <a:avLst/>
            </a:prstGeom>
            <a:ln w="19050"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31" name="Line 60"/>
            <p:cNvSpPr>
              <a:spLocks noChangeShapeType="1"/>
            </p:cNvSpPr>
            <p:nvPr/>
          </p:nvSpPr>
          <p:spPr bwMode="auto">
            <a:xfrm>
              <a:off x="658390" y="1285200"/>
              <a:ext cx="790959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32" name="Line 61"/>
            <p:cNvSpPr>
              <a:spLocks noChangeShapeType="1"/>
            </p:cNvSpPr>
            <p:nvPr/>
          </p:nvSpPr>
          <p:spPr bwMode="auto">
            <a:xfrm>
              <a:off x="264150" y="1782762"/>
              <a:ext cx="1581919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33" name="Text Box 63"/>
            <p:cNvSpPr txBox="1">
              <a:spLocks noChangeAspect="1" noChangeArrowheads="1"/>
            </p:cNvSpPr>
            <p:nvPr/>
          </p:nvSpPr>
          <p:spPr bwMode="auto">
            <a:xfrm>
              <a:off x="918957" y="189576"/>
              <a:ext cx="294349" cy="344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 dirty="0"/>
                <a:t>a</a:t>
              </a:r>
            </a:p>
          </p:txBody>
        </p:sp>
        <p:sp>
          <p:nvSpPr>
            <p:cNvPr id="81934" name="Text Box 64"/>
            <p:cNvSpPr txBox="1">
              <a:spLocks noChangeAspect="1" noChangeArrowheads="1"/>
            </p:cNvSpPr>
            <p:nvPr/>
          </p:nvSpPr>
          <p:spPr bwMode="auto">
            <a:xfrm>
              <a:off x="516077" y="210171"/>
              <a:ext cx="294349" cy="344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/>
                <a:t>b</a:t>
              </a:r>
            </a:p>
          </p:txBody>
        </p:sp>
        <p:grpSp>
          <p:nvGrpSpPr>
            <p:cNvPr id="9" name="Group 66"/>
            <p:cNvGrpSpPr>
              <a:grpSpLocks noChangeAspect="1"/>
            </p:cNvGrpSpPr>
            <p:nvPr/>
          </p:nvGrpSpPr>
          <p:grpSpPr bwMode="auto">
            <a:xfrm>
              <a:off x="1050557" y="458128"/>
              <a:ext cx="299282" cy="1512455"/>
              <a:chOff x="1047" y="2408"/>
              <a:chExt cx="366" cy="2114"/>
            </a:xfrm>
          </p:grpSpPr>
          <p:sp>
            <p:nvSpPr>
              <p:cNvPr id="81945" name="Line 67"/>
              <p:cNvSpPr>
                <a:spLocks noChangeAspect="1" noChangeShapeType="1"/>
              </p:cNvSpPr>
              <p:nvPr/>
            </p:nvSpPr>
            <p:spPr bwMode="auto">
              <a:xfrm>
                <a:off x="1047" y="2408"/>
                <a:ext cx="0" cy="2114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46" name="Line 68"/>
              <p:cNvSpPr>
                <a:spLocks noChangeAspect="1" noChangeShapeType="1"/>
              </p:cNvSpPr>
              <p:nvPr/>
            </p:nvSpPr>
            <p:spPr bwMode="auto">
              <a:xfrm>
                <a:off x="1047" y="2554"/>
                <a:ext cx="24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47" name="Line 69"/>
              <p:cNvSpPr>
                <a:spLocks noChangeAspect="1" noChangeShapeType="1"/>
              </p:cNvSpPr>
              <p:nvPr/>
            </p:nvSpPr>
            <p:spPr bwMode="auto">
              <a:xfrm>
                <a:off x="1283" y="3107"/>
                <a:ext cx="0" cy="141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48" name="AutoShape 70"/>
              <p:cNvSpPr>
                <a:spLocks noChangeAspect="1" noChangeArrowheads="1"/>
              </p:cNvSpPr>
              <p:nvPr/>
            </p:nvSpPr>
            <p:spPr bwMode="auto">
              <a:xfrm rot="10800000">
                <a:off x="1152" y="2773"/>
                <a:ext cx="261" cy="226"/>
              </a:xfrm>
              <a:prstGeom prst="triangle">
                <a:avLst>
                  <a:gd name="adj" fmla="val 50000"/>
                </a:avLst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49" name="Line 71"/>
              <p:cNvSpPr>
                <a:spLocks noChangeAspect="1" noChangeShapeType="1"/>
              </p:cNvSpPr>
              <p:nvPr/>
            </p:nvSpPr>
            <p:spPr bwMode="auto">
              <a:xfrm>
                <a:off x="1287" y="2547"/>
                <a:ext cx="0" cy="22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1950" name="Oval 72"/>
              <p:cNvSpPr>
                <a:spLocks noChangeArrowheads="1"/>
              </p:cNvSpPr>
              <p:nvPr/>
            </p:nvSpPr>
            <p:spPr bwMode="auto">
              <a:xfrm>
                <a:off x="1240" y="3003"/>
                <a:ext cx="88" cy="106"/>
              </a:xfrm>
              <a:prstGeom prst="ellips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81936" name="Text Box 73"/>
            <p:cNvSpPr txBox="1">
              <a:spLocks noChangeAspect="1" noChangeArrowheads="1"/>
            </p:cNvSpPr>
            <p:nvPr/>
          </p:nvSpPr>
          <p:spPr bwMode="auto">
            <a:xfrm>
              <a:off x="118131" y="201933"/>
              <a:ext cx="294349" cy="344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 dirty="0"/>
                <a:t>c</a:t>
              </a:r>
            </a:p>
          </p:txBody>
        </p:sp>
        <p:sp>
          <p:nvSpPr>
            <p:cNvPr id="81937" name="AutoShape 74"/>
            <p:cNvSpPr>
              <a:spLocks noChangeAspect="1" noChangeArrowheads="1"/>
            </p:cNvSpPr>
            <p:nvPr/>
          </p:nvSpPr>
          <p:spPr bwMode="auto">
            <a:xfrm>
              <a:off x="1423838" y="1075961"/>
              <a:ext cx="226928" cy="273494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38" name="Line 75"/>
            <p:cNvSpPr>
              <a:spLocks noChangeShapeType="1"/>
            </p:cNvSpPr>
            <p:nvPr/>
          </p:nvSpPr>
          <p:spPr bwMode="auto">
            <a:xfrm>
              <a:off x="2229597" y="1504325"/>
              <a:ext cx="159507" cy="0"/>
            </a:xfrm>
            <a:prstGeom prst="line">
              <a:avLst/>
            </a:prstGeom>
            <a:ln w="19050"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39" name="Text Box 76"/>
            <p:cNvSpPr txBox="1">
              <a:spLocks noChangeAspect="1" noChangeArrowheads="1"/>
            </p:cNvSpPr>
            <p:nvPr/>
          </p:nvSpPr>
          <p:spPr bwMode="auto">
            <a:xfrm>
              <a:off x="2403904" y="1356045"/>
              <a:ext cx="450567" cy="344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 dirty="0" smtClean="0">
                  <a:solidFill>
                    <a:srgbClr val="FF0000"/>
                  </a:solidFill>
                </a:rPr>
                <a:t>L1</a:t>
              </a:r>
              <a:endParaRPr lang="fr-FR" sz="1600" b="1" dirty="0"/>
            </a:p>
          </p:txBody>
        </p:sp>
        <p:sp>
          <p:nvSpPr>
            <p:cNvPr id="81940" name="Line 79"/>
            <p:cNvSpPr>
              <a:spLocks noChangeShapeType="1"/>
            </p:cNvSpPr>
            <p:nvPr/>
          </p:nvSpPr>
          <p:spPr bwMode="auto">
            <a:xfrm>
              <a:off x="1830006" y="1225888"/>
              <a:ext cx="0" cy="176288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41" name="Line 80"/>
            <p:cNvSpPr>
              <a:spLocks noChangeShapeType="1"/>
            </p:cNvSpPr>
            <p:nvPr/>
          </p:nvSpPr>
          <p:spPr bwMode="auto">
            <a:xfrm>
              <a:off x="1834939" y="1392068"/>
              <a:ext cx="223639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42" name="Line 81"/>
            <p:cNvSpPr>
              <a:spLocks noChangeShapeType="1"/>
            </p:cNvSpPr>
            <p:nvPr/>
          </p:nvSpPr>
          <p:spPr bwMode="auto">
            <a:xfrm>
              <a:off x="1842696" y="1609769"/>
              <a:ext cx="0" cy="176288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43" name="Line 82"/>
            <p:cNvSpPr>
              <a:spLocks noChangeShapeType="1"/>
            </p:cNvSpPr>
            <p:nvPr/>
          </p:nvSpPr>
          <p:spPr bwMode="auto">
            <a:xfrm>
              <a:off x="1837762" y="1611863"/>
              <a:ext cx="223639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1944" name="AutoShape 77"/>
            <p:cNvSpPr>
              <a:spLocks noChangeAspect="1" noChangeArrowheads="1"/>
            </p:cNvSpPr>
            <p:nvPr/>
          </p:nvSpPr>
          <p:spPr bwMode="auto">
            <a:xfrm>
              <a:off x="1996091" y="1364283"/>
              <a:ext cx="226928" cy="273494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</p:grpSp>
      <p:pic>
        <p:nvPicPr>
          <p:cNvPr id="180308" name="Picture 84" descr="7408_7409.GIF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024954"/>
            <a:ext cx="1571636" cy="124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309" name="Picture 85" descr="7411.GIF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1643050"/>
            <a:ext cx="1522697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6" name="Text Box 86"/>
          <p:cNvSpPr txBox="1">
            <a:spLocks noChangeArrowheads="1"/>
          </p:cNvSpPr>
          <p:nvPr/>
        </p:nvSpPr>
        <p:spPr bwMode="auto">
          <a:xfrm>
            <a:off x="7358082" y="-24"/>
            <a:ext cx="171451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chemeClr val="tx1"/>
                </a:solidFill>
                <a:cs typeface="Arabic Transparent" pitchFamily="2" charset="-78"/>
              </a:rPr>
              <a:t>المخطط </a:t>
            </a:r>
            <a:r>
              <a:rPr lang="ar-DZ" b="1" u="sng" dirty="0" smtClean="0">
                <a:solidFill>
                  <a:schemeClr val="tx1"/>
                </a:solidFill>
                <a:cs typeface="Arabic Transparent" pitchFamily="2" charset="-78"/>
              </a:rPr>
              <a:t>المنطقي:</a:t>
            </a:r>
            <a:endParaRPr lang="fr-FR" b="1" u="sng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2" name="Rectangle 625"/>
          <p:cNvSpPr>
            <a:spLocks noChangeArrowheads="1"/>
          </p:cNvSpPr>
          <p:nvPr/>
        </p:nvSpPr>
        <p:spPr bwMode="auto">
          <a:xfrm>
            <a:off x="3786182" y="71414"/>
            <a:ext cx="156004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sz="1600" b="1" dirty="0"/>
              <a:t> </a:t>
            </a:r>
            <a:r>
              <a:rPr lang="en-GB" sz="1600" b="1" dirty="0">
                <a:solidFill>
                  <a:srgbClr val="0000FF"/>
                </a:solidFill>
                <a:cs typeface="Times New Roman" pitchFamily="18" charset="0"/>
              </a:rPr>
              <a:t>L</a:t>
            </a:r>
            <a:r>
              <a:rPr lang="en-GB" sz="1600" b="1" baseline="-30000" dirty="0">
                <a:solidFill>
                  <a:srgbClr val="0000FF"/>
                </a:solidFill>
                <a:cs typeface="Times New Roman" pitchFamily="18" charset="0"/>
              </a:rPr>
              <a:t>1</a:t>
            </a:r>
            <a:r>
              <a:rPr lang="en-GB" sz="1600" b="1" dirty="0">
                <a:solidFill>
                  <a:srgbClr val="000000"/>
                </a:solidFill>
                <a:cs typeface="Times New Roman" pitchFamily="18" charset="0"/>
              </a:rPr>
              <a:t> = a + b + c</a:t>
            </a:r>
            <a:r>
              <a:rPr lang="fr-FR" sz="1600" b="1" dirty="0"/>
              <a:t> </a:t>
            </a:r>
          </a:p>
        </p:txBody>
      </p:sp>
      <p:sp>
        <p:nvSpPr>
          <p:cNvPr id="74" name="Rectangle 627"/>
          <p:cNvSpPr>
            <a:spLocks noChangeArrowheads="1"/>
          </p:cNvSpPr>
          <p:nvPr/>
        </p:nvSpPr>
        <p:spPr bwMode="auto">
          <a:xfrm>
            <a:off x="3000364" y="3214686"/>
            <a:ext cx="191270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sz="1600" b="1" dirty="0"/>
              <a:t> </a:t>
            </a:r>
            <a:r>
              <a:rPr lang="en-GB" sz="1600" b="1" dirty="0">
                <a:solidFill>
                  <a:srgbClr val="0000FF"/>
                </a:solidFill>
                <a:cs typeface="Times New Roman" pitchFamily="18" charset="0"/>
              </a:rPr>
              <a:t>L</a:t>
            </a:r>
            <a:r>
              <a:rPr lang="en-GB" sz="1600" b="1" baseline="-30000" dirty="0">
                <a:solidFill>
                  <a:srgbClr val="0000FF"/>
                </a:solidFill>
                <a:cs typeface="Times New Roman" pitchFamily="18" charset="0"/>
              </a:rPr>
              <a:t>2</a:t>
            </a:r>
            <a:r>
              <a:rPr lang="en-GB" sz="1600" b="1" dirty="0">
                <a:solidFill>
                  <a:srgbClr val="000000"/>
                </a:solidFill>
                <a:cs typeface="Times New Roman" pitchFamily="18" charset="0"/>
              </a:rPr>
              <a:t> = </a:t>
            </a:r>
            <a:r>
              <a:rPr lang="en-GB" sz="1600" b="1" dirty="0" err="1">
                <a:solidFill>
                  <a:srgbClr val="000000"/>
                </a:solidFill>
                <a:cs typeface="Times New Roman" pitchFamily="18" charset="0"/>
              </a:rPr>
              <a:t>ab</a:t>
            </a:r>
            <a:r>
              <a:rPr lang="en-GB" sz="1600" b="1" dirty="0">
                <a:solidFill>
                  <a:srgbClr val="000000"/>
                </a:solidFill>
                <a:cs typeface="Times New Roman" pitchFamily="18" charset="0"/>
              </a:rPr>
              <a:t> + </a:t>
            </a:r>
            <a:r>
              <a:rPr lang="en-GB" sz="1600" b="1" dirty="0" err="1">
                <a:solidFill>
                  <a:srgbClr val="000000"/>
                </a:solidFill>
                <a:cs typeface="Times New Roman" pitchFamily="18" charset="0"/>
              </a:rPr>
              <a:t>bc</a:t>
            </a:r>
            <a:r>
              <a:rPr lang="en-GB" sz="1600" b="1" dirty="0">
                <a:solidFill>
                  <a:srgbClr val="000000"/>
                </a:solidFill>
                <a:cs typeface="Times New Roman" pitchFamily="18" charset="0"/>
              </a:rPr>
              <a:t> + ac</a:t>
            </a:r>
            <a:r>
              <a:rPr lang="fr-FR" sz="1600" b="1" dirty="0"/>
              <a:t> </a:t>
            </a:r>
          </a:p>
        </p:txBody>
      </p:sp>
      <p:cxnSp>
        <p:nvCxnSpPr>
          <p:cNvPr id="76" name="Connecteur droit avec flèche 75"/>
          <p:cNvCxnSpPr/>
          <p:nvPr/>
        </p:nvCxnSpPr>
        <p:spPr>
          <a:xfrm rot="10800000" flipV="1">
            <a:off x="2571736" y="428602"/>
            <a:ext cx="1928826" cy="64294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avec flèche 77"/>
          <p:cNvCxnSpPr/>
          <p:nvPr/>
        </p:nvCxnSpPr>
        <p:spPr>
          <a:xfrm>
            <a:off x="4742172" y="425405"/>
            <a:ext cx="1643074" cy="8572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Groupe 242"/>
          <p:cNvGrpSpPr/>
          <p:nvPr/>
        </p:nvGrpSpPr>
        <p:grpSpPr>
          <a:xfrm>
            <a:off x="357158" y="3429000"/>
            <a:ext cx="2716582" cy="2134569"/>
            <a:chOff x="283781" y="4136804"/>
            <a:chExt cx="2716582" cy="2134569"/>
          </a:xfrm>
        </p:grpSpPr>
        <p:cxnSp>
          <p:nvCxnSpPr>
            <p:cNvPr id="203" name="Connecteur droit 202"/>
            <p:cNvCxnSpPr/>
            <p:nvPr/>
          </p:nvCxnSpPr>
          <p:spPr>
            <a:xfrm>
              <a:off x="2366386" y="5592459"/>
              <a:ext cx="25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Connecteur en angle 200"/>
            <p:cNvCxnSpPr/>
            <p:nvPr/>
          </p:nvCxnSpPr>
          <p:spPr>
            <a:xfrm flipV="1">
              <a:off x="1785917" y="5697649"/>
              <a:ext cx="432000" cy="288000"/>
            </a:xfrm>
            <a:prstGeom prst="bentConnector3">
              <a:avLst>
                <a:gd name="adj1" fmla="val 50000"/>
              </a:avLst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Connecteur droit 199"/>
            <p:cNvCxnSpPr>
              <a:stCxn id="192" idx="3"/>
            </p:cNvCxnSpPr>
            <p:nvPr/>
          </p:nvCxnSpPr>
          <p:spPr>
            <a:xfrm>
              <a:off x="1798531" y="5586330"/>
              <a:ext cx="43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55" name="Group 45"/>
            <p:cNvGrpSpPr>
              <a:grpSpLocks noChangeAspect="1"/>
            </p:cNvGrpSpPr>
            <p:nvPr/>
          </p:nvGrpSpPr>
          <p:grpSpPr bwMode="auto">
            <a:xfrm>
              <a:off x="432362" y="4417422"/>
              <a:ext cx="299282" cy="1843438"/>
              <a:chOff x="1047" y="2399"/>
              <a:chExt cx="366" cy="2576"/>
            </a:xfrm>
          </p:grpSpPr>
          <p:sp>
            <p:nvSpPr>
              <p:cNvPr id="156" name="Line 46"/>
              <p:cNvSpPr>
                <a:spLocks noChangeAspect="1" noChangeShapeType="1"/>
              </p:cNvSpPr>
              <p:nvPr/>
            </p:nvSpPr>
            <p:spPr bwMode="auto">
              <a:xfrm>
                <a:off x="1047" y="2399"/>
                <a:ext cx="0" cy="2566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57" name="Line 47"/>
              <p:cNvSpPr>
                <a:spLocks noChangeAspect="1" noChangeShapeType="1"/>
              </p:cNvSpPr>
              <p:nvPr/>
            </p:nvSpPr>
            <p:spPr bwMode="auto">
              <a:xfrm>
                <a:off x="1047" y="2547"/>
                <a:ext cx="24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58" name="Line 48"/>
              <p:cNvSpPr>
                <a:spLocks noChangeAspect="1" noChangeShapeType="1"/>
              </p:cNvSpPr>
              <p:nvPr/>
            </p:nvSpPr>
            <p:spPr bwMode="auto">
              <a:xfrm>
                <a:off x="1286" y="3114"/>
                <a:ext cx="0" cy="1861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59" name="AutoShape 49"/>
              <p:cNvSpPr>
                <a:spLocks noChangeAspect="1" noChangeArrowheads="1"/>
              </p:cNvSpPr>
              <p:nvPr/>
            </p:nvSpPr>
            <p:spPr bwMode="auto">
              <a:xfrm rot="10800000">
                <a:off x="1152" y="2773"/>
                <a:ext cx="261" cy="226"/>
              </a:xfrm>
              <a:prstGeom prst="triangle">
                <a:avLst>
                  <a:gd name="adj" fmla="val 50000"/>
                </a:avLst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60" name="Line 50"/>
              <p:cNvSpPr>
                <a:spLocks noChangeAspect="1" noChangeShapeType="1"/>
              </p:cNvSpPr>
              <p:nvPr/>
            </p:nvSpPr>
            <p:spPr bwMode="auto">
              <a:xfrm>
                <a:off x="1287" y="2534"/>
                <a:ext cx="0" cy="22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61" name="Oval 51"/>
              <p:cNvSpPr>
                <a:spLocks noChangeArrowheads="1"/>
              </p:cNvSpPr>
              <p:nvPr/>
            </p:nvSpPr>
            <p:spPr bwMode="auto">
              <a:xfrm>
                <a:off x="1240" y="3003"/>
                <a:ext cx="88" cy="106"/>
              </a:xfrm>
              <a:prstGeom prst="ellips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grpSp>
          <p:nvGrpSpPr>
            <p:cNvPr id="162" name="Group 52"/>
            <p:cNvGrpSpPr>
              <a:grpSpLocks noChangeAspect="1"/>
            </p:cNvGrpSpPr>
            <p:nvPr/>
          </p:nvGrpSpPr>
          <p:grpSpPr bwMode="auto">
            <a:xfrm>
              <a:off x="818798" y="4435534"/>
              <a:ext cx="299282" cy="1835839"/>
              <a:chOff x="6513" y="13856"/>
              <a:chExt cx="366" cy="2562"/>
            </a:xfrm>
          </p:grpSpPr>
          <p:sp>
            <p:nvSpPr>
              <p:cNvPr id="163" name="Line 53"/>
              <p:cNvSpPr>
                <a:spLocks noChangeAspect="1" noChangeShapeType="1"/>
              </p:cNvSpPr>
              <p:nvPr/>
            </p:nvSpPr>
            <p:spPr bwMode="auto">
              <a:xfrm>
                <a:off x="6513" y="13856"/>
                <a:ext cx="0" cy="256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64" name="Line 54"/>
              <p:cNvSpPr>
                <a:spLocks noChangeAspect="1" noChangeShapeType="1"/>
              </p:cNvSpPr>
              <p:nvPr/>
            </p:nvSpPr>
            <p:spPr bwMode="auto">
              <a:xfrm>
                <a:off x="6513" y="14005"/>
                <a:ext cx="24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65" name="Line 55"/>
              <p:cNvSpPr>
                <a:spLocks noChangeAspect="1" noChangeShapeType="1"/>
              </p:cNvSpPr>
              <p:nvPr/>
            </p:nvSpPr>
            <p:spPr bwMode="auto">
              <a:xfrm>
                <a:off x="6747" y="14557"/>
                <a:ext cx="0" cy="1859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66" name="AutoShape 56"/>
              <p:cNvSpPr>
                <a:spLocks noChangeAspect="1" noChangeArrowheads="1"/>
              </p:cNvSpPr>
              <p:nvPr/>
            </p:nvSpPr>
            <p:spPr bwMode="auto">
              <a:xfrm rot="10800000">
                <a:off x="6618" y="14231"/>
                <a:ext cx="261" cy="226"/>
              </a:xfrm>
              <a:prstGeom prst="triangle">
                <a:avLst>
                  <a:gd name="adj" fmla="val 50000"/>
                </a:avLst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67" name="Line 57"/>
              <p:cNvSpPr>
                <a:spLocks noChangeAspect="1" noChangeShapeType="1"/>
              </p:cNvSpPr>
              <p:nvPr/>
            </p:nvSpPr>
            <p:spPr bwMode="auto">
              <a:xfrm>
                <a:off x="6753" y="13998"/>
                <a:ext cx="0" cy="22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68" name="Oval 58"/>
              <p:cNvSpPr>
                <a:spLocks noChangeArrowheads="1"/>
              </p:cNvSpPr>
              <p:nvPr/>
            </p:nvSpPr>
            <p:spPr bwMode="auto">
              <a:xfrm>
                <a:off x="6706" y="14461"/>
                <a:ext cx="88" cy="106"/>
              </a:xfrm>
              <a:prstGeom prst="ellips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169" name="Line 59"/>
            <p:cNvSpPr>
              <a:spLocks noChangeShapeType="1"/>
            </p:cNvSpPr>
            <p:nvPr/>
          </p:nvSpPr>
          <p:spPr bwMode="auto">
            <a:xfrm>
              <a:off x="1223322" y="5066559"/>
              <a:ext cx="503188" cy="0"/>
            </a:xfrm>
            <a:prstGeom prst="line">
              <a:avLst/>
            </a:prstGeom>
            <a:ln w="19050"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70" name="Line 60"/>
            <p:cNvSpPr>
              <a:spLocks noChangeShapeType="1"/>
            </p:cNvSpPr>
            <p:nvPr/>
          </p:nvSpPr>
          <p:spPr bwMode="auto">
            <a:xfrm>
              <a:off x="813864" y="5234609"/>
              <a:ext cx="790959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72" name="Text Box 63"/>
            <p:cNvSpPr txBox="1">
              <a:spLocks noChangeAspect="1" noChangeArrowheads="1"/>
            </p:cNvSpPr>
            <p:nvPr/>
          </p:nvSpPr>
          <p:spPr bwMode="auto">
            <a:xfrm>
              <a:off x="1102537" y="4136804"/>
              <a:ext cx="294349" cy="344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 dirty="0"/>
                <a:t>a</a:t>
              </a:r>
            </a:p>
          </p:txBody>
        </p:sp>
        <p:sp>
          <p:nvSpPr>
            <p:cNvPr id="173" name="Text Box 64"/>
            <p:cNvSpPr txBox="1">
              <a:spLocks noChangeAspect="1" noChangeArrowheads="1"/>
            </p:cNvSpPr>
            <p:nvPr/>
          </p:nvSpPr>
          <p:spPr bwMode="auto">
            <a:xfrm>
              <a:off x="699657" y="4162972"/>
              <a:ext cx="294349" cy="344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/>
                <a:t>b</a:t>
              </a:r>
            </a:p>
          </p:txBody>
        </p:sp>
        <p:grpSp>
          <p:nvGrpSpPr>
            <p:cNvPr id="174" name="Group 66"/>
            <p:cNvGrpSpPr>
              <a:grpSpLocks noChangeAspect="1"/>
            </p:cNvGrpSpPr>
            <p:nvPr/>
          </p:nvGrpSpPr>
          <p:grpSpPr bwMode="auto">
            <a:xfrm>
              <a:off x="1218388" y="4407537"/>
              <a:ext cx="299282" cy="1835836"/>
              <a:chOff x="1047" y="2408"/>
              <a:chExt cx="366" cy="2566"/>
            </a:xfrm>
          </p:grpSpPr>
          <p:sp>
            <p:nvSpPr>
              <p:cNvPr id="175" name="Line 67"/>
              <p:cNvSpPr>
                <a:spLocks noChangeAspect="1" noChangeShapeType="1"/>
              </p:cNvSpPr>
              <p:nvPr/>
            </p:nvSpPr>
            <p:spPr bwMode="auto">
              <a:xfrm>
                <a:off x="1047" y="2408"/>
                <a:ext cx="0" cy="2566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76" name="Line 68"/>
              <p:cNvSpPr>
                <a:spLocks noChangeAspect="1" noChangeShapeType="1"/>
              </p:cNvSpPr>
              <p:nvPr/>
            </p:nvSpPr>
            <p:spPr bwMode="auto">
              <a:xfrm>
                <a:off x="1047" y="2547"/>
                <a:ext cx="24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77" name="Line 69"/>
              <p:cNvSpPr>
                <a:spLocks noChangeAspect="1" noChangeShapeType="1"/>
              </p:cNvSpPr>
              <p:nvPr/>
            </p:nvSpPr>
            <p:spPr bwMode="auto">
              <a:xfrm>
                <a:off x="1287" y="3107"/>
                <a:ext cx="0" cy="186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78" name="AutoShape 70"/>
              <p:cNvSpPr>
                <a:spLocks noChangeAspect="1" noChangeArrowheads="1"/>
              </p:cNvSpPr>
              <p:nvPr/>
            </p:nvSpPr>
            <p:spPr bwMode="auto">
              <a:xfrm rot="10800000">
                <a:off x="1152" y="2773"/>
                <a:ext cx="261" cy="226"/>
              </a:xfrm>
              <a:prstGeom prst="triangle">
                <a:avLst>
                  <a:gd name="adj" fmla="val 50000"/>
                </a:avLst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79" name="Line 71"/>
              <p:cNvSpPr>
                <a:spLocks noChangeAspect="1" noChangeShapeType="1"/>
              </p:cNvSpPr>
              <p:nvPr/>
            </p:nvSpPr>
            <p:spPr bwMode="auto">
              <a:xfrm>
                <a:off x="1287" y="2547"/>
                <a:ext cx="0" cy="22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80" name="Oval 72"/>
              <p:cNvSpPr>
                <a:spLocks noChangeArrowheads="1"/>
              </p:cNvSpPr>
              <p:nvPr/>
            </p:nvSpPr>
            <p:spPr bwMode="auto">
              <a:xfrm>
                <a:off x="1240" y="3003"/>
                <a:ext cx="88" cy="106"/>
              </a:xfrm>
              <a:prstGeom prst="ellips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181" name="Text Box 73"/>
            <p:cNvSpPr txBox="1">
              <a:spLocks noChangeAspect="1" noChangeArrowheads="1"/>
            </p:cNvSpPr>
            <p:nvPr/>
          </p:nvSpPr>
          <p:spPr bwMode="auto">
            <a:xfrm>
              <a:off x="283781" y="4145769"/>
              <a:ext cx="294349" cy="344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 dirty="0"/>
                <a:t>c</a:t>
              </a:r>
            </a:p>
          </p:txBody>
        </p:sp>
        <p:sp>
          <p:nvSpPr>
            <p:cNvPr id="182" name="AutoShape 74"/>
            <p:cNvSpPr>
              <a:spLocks noChangeAspect="1" noChangeArrowheads="1"/>
            </p:cNvSpPr>
            <p:nvPr/>
          </p:nvSpPr>
          <p:spPr bwMode="auto">
            <a:xfrm>
              <a:off x="1591669" y="5025370"/>
              <a:ext cx="226928" cy="273494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84" name="Text Box 76"/>
            <p:cNvSpPr txBox="1">
              <a:spLocks noChangeAspect="1" noChangeArrowheads="1"/>
            </p:cNvSpPr>
            <p:nvPr/>
          </p:nvSpPr>
          <p:spPr bwMode="auto">
            <a:xfrm>
              <a:off x="2549796" y="5431935"/>
              <a:ext cx="450567" cy="344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 dirty="0" smtClean="0">
                  <a:solidFill>
                    <a:srgbClr val="FF0000"/>
                  </a:solidFill>
                </a:rPr>
                <a:t>L2</a:t>
              </a:r>
              <a:endParaRPr lang="fr-FR" sz="1600" b="1" dirty="0"/>
            </a:p>
          </p:txBody>
        </p:sp>
        <p:sp>
          <p:nvSpPr>
            <p:cNvPr id="190" name="Line 59"/>
            <p:cNvSpPr>
              <a:spLocks noChangeShapeType="1"/>
            </p:cNvSpPr>
            <p:nvPr/>
          </p:nvSpPr>
          <p:spPr bwMode="auto">
            <a:xfrm>
              <a:off x="821363" y="5490772"/>
              <a:ext cx="792000" cy="0"/>
            </a:xfrm>
            <a:prstGeom prst="line">
              <a:avLst/>
            </a:prstGeom>
            <a:ln w="19050"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91" name="Line 60"/>
            <p:cNvSpPr>
              <a:spLocks noChangeShapeType="1"/>
            </p:cNvSpPr>
            <p:nvPr/>
          </p:nvSpPr>
          <p:spPr bwMode="auto">
            <a:xfrm>
              <a:off x="428594" y="5658822"/>
              <a:ext cx="1224000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92" name="AutoShape 74"/>
            <p:cNvSpPr>
              <a:spLocks noChangeAspect="1" noChangeArrowheads="1"/>
            </p:cNvSpPr>
            <p:nvPr/>
          </p:nvSpPr>
          <p:spPr bwMode="auto">
            <a:xfrm>
              <a:off x="1571603" y="5449583"/>
              <a:ext cx="226928" cy="273494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93" name="Line 59"/>
            <p:cNvSpPr>
              <a:spLocks noChangeShapeType="1"/>
            </p:cNvSpPr>
            <p:nvPr/>
          </p:nvSpPr>
          <p:spPr bwMode="auto">
            <a:xfrm>
              <a:off x="1221186" y="5887115"/>
              <a:ext cx="503188" cy="0"/>
            </a:xfrm>
            <a:prstGeom prst="line">
              <a:avLst/>
            </a:prstGeom>
            <a:ln w="19050"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94" name="Line 60"/>
            <p:cNvSpPr>
              <a:spLocks noChangeShapeType="1"/>
            </p:cNvSpPr>
            <p:nvPr/>
          </p:nvSpPr>
          <p:spPr bwMode="auto">
            <a:xfrm>
              <a:off x="437559" y="6055165"/>
              <a:ext cx="1188000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95" name="AutoShape 74"/>
            <p:cNvSpPr>
              <a:spLocks noChangeAspect="1" noChangeArrowheads="1"/>
            </p:cNvSpPr>
            <p:nvPr/>
          </p:nvSpPr>
          <p:spPr bwMode="auto">
            <a:xfrm>
              <a:off x="1571603" y="5845926"/>
              <a:ext cx="226928" cy="273494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cxnSp>
          <p:nvCxnSpPr>
            <p:cNvPr id="198" name="Connecteur en angle 197"/>
            <p:cNvCxnSpPr/>
            <p:nvPr/>
          </p:nvCxnSpPr>
          <p:spPr>
            <a:xfrm>
              <a:off x="1821495" y="5163831"/>
              <a:ext cx="360000" cy="324000"/>
            </a:xfrm>
            <a:prstGeom prst="bentConnector3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6" name="Lune 195"/>
            <p:cNvSpPr/>
            <p:nvPr/>
          </p:nvSpPr>
          <p:spPr>
            <a:xfrm rot="10800000">
              <a:off x="2143108" y="5429264"/>
              <a:ext cx="252000" cy="324000"/>
            </a:xfrm>
            <a:prstGeom prst="moon">
              <a:avLst>
                <a:gd name="adj" fmla="val 87500"/>
              </a:avLst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49" name="Groupe 248"/>
          <p:cNvGrpSpPr/>
          <p:nvPr/>
        </p:nvGrpSpPr>
        <p:grpSpPr>
          <a:xfrm>
            <a:off x="5786446" y="3071810"/>
            <a:ext cx="3154175" cy="2134569"/>
            <a:chOff x="3918155" y="3830733"/>
            <a:chExt cx="3154175" cy="2134569"/>
          </a:xfrm>
        </p:grpSpPr>
        <p:cxnSp>
          <p:nvCxnSpPr>
            <p:cNvPr id="245" name="Connecteur en angle 244"/>
            <p:cNvCxnSpPr/>
            <p:nvPr/>
          </p:nvCxnSpPr>
          <p:spPr>
            <a:xfrm flipV="1">
              <a:off x="5422652" y="5491737"/>
              <a:ext cx="864000" cy="180000"/>
            </a:xfrm>
            <a:prstGeom prst="bentConnector3">
              <a:avLst>
                <a:gd name="adj1" fmla="val 82788"/>
              </a:avLst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4" name="Connecteur droit 203"/>
            <p:cNvCxnSpPr/>
            <p:nvPr/>
          </p:nvCxnSpPr>
          <p:spPr>
            <a:xfrm>
              <a:off x="6429388" y="5357826"/>
              <a:ext cx="252000" cy="0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" name="Connecteur en angle 204"/>
            <p:cNvCxnSpPr/>
            <p:nvPr/>
          </p:nvCxnSpPr>
          <p:spPr>
            <a:xfrm flipV="1">
              <a:off x="5420291" y="5176982"/>
              <a:ext cx="360000" cy="108000"/>
            </a:xfrm>
            <a:prstGeom prst="bentConnector3">
              <a:avLst>
                <a:gd name="adj1" fmla="val 59961"/>
              </a:avLst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207" name="Group 45"/>
            <p:cNvGrpSpPr>
              <a:grpSpLocks noChangeAspect="1"/>
            </p:cNvGrpSpPr>
            <p:nvPr/>
          </p:nvGrpSpPr>
          <p:grpSpPr bwMode="auto">
            <a:xfrm>
              <a:off x="4066736" y="4111351"/>
              <a:ext cx="299282" cy="1843438"/>
              <a:chOff x="1047" y="2399"/>
              <a:chExt cx="366" cy="2576"/>
            </a:xfrm>
          </p:grpSpPr>
          <p:sp>
            <p:nvSpPr>
              <p:cNvPr id="208" name="Line 46"/>
              <p:cNvSpPr>
                <a:spLocks noChangeAspect="1" noChangeShapeType="1"/>
              </p:cNvSpPr>
              <p:nvPr/>
            </p:nvSpPr>
            <p:spPr bwMode="auto">
              <a:xfrm>
                <a:off x="1047" y="2399"/>
                <a:ext cx="0" cy="2566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09" name="Line 47"/>
              <p:cNvSpPr>
                <a:spLocks noChangeAspect="1" noChangeShapeType="1"/>
              </p:cNvSpPr>
              <p:nvPr/>
            </p:nvSpPr>
            <p:spPr bwMode="auto">
              <a:xfrm>
                <a:off x="1047" y="2547"/>
                <a:ext cx="24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10" name="Line 48"/>
              <p:cNvSpPr>
                <a:spLocks noChangeAspect="1" noChangeShapeType="1"/>
              </p:cNvSpPr>
              <p:nvPr/>
            </p:nvSpPr>
            <p:spPr bwMode="auto">
              <a:xfrm>
                <a:off x="1286" y="3114"/>
                <a:ext cx="0" cy="1861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11" name="AutoShape 49"/>
              <p:cNvSpPr>
                <a:spLocks noChangeAspect="1" noChangeArrowheads="1"/>
              </p:cNvSpPr>
              <p:nvPr/>
            </p:nvSpPr>
            <p:spPr bwMode="auto">
              <a:xfrm rot="10800000">
                <a:off x="1152" y="2773"/>
                <a:ext cx="261" cy="226"/>
              </a:xfrm>
              <a:prstGeom prst="triangle">
                <a:avLst>
                  <a:gd name="adj" fmla="val 50000"/>
                </a:avLst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12" name="Line 50"/>
              <p:cNvSpPr>
                <a:spLocks noChangeAspect="1" noChangeShapeType="1"/>
              </p:cNvSpPr>
              <p:nvPr/>
            </p:nvSpPr>
            <p:spPr bwMode="auto">
              <a:xfrm>
                <a:off x="1287" y="2534"/>
                <a:ext cx="0" cy="22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13" name="Oval 51"/>
              <p:cNvSpPr>
                <a:spLocks noChangeArrowheads="1"/>
              </p:cNvSpPr>
              <p:nvPr/>
            </p:nvSpPr>
            <p:spPr bwMode="auto">
              <a:xfrm>
                <a:off x="1240" y="3003"/>
                <a:ext cx="88" cy="106"/>
              </a:xfrm>
              <a:prstGeom prst="ellips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grpSp>
          <p:nvGrpSpPr>
            <p:cNvPr id="214" name="Group 52"/>
            <p:cNvGrpSpPr>
              <a:grpSpLocks noChangeAspect="1"/>
            </p:cNvGrpSpPr>
            <p:nvPr/>
          </p:nvGrpSpPr>
          <p:grpSpPr bwMode="auto">
            <a:xfrm>
              <a:off x="4453172" y="4129463"/>
              <a:ext cx="299282" cy="1835839"/>
              <a:chOff x="6513" y="13856"/>
              <a:chExt cx="366" cy="2562"/>
            </a:xfrm>
          </p:grpSpPr>
          <p:sp>
            <p:nvSpPr>
              <p:cNvPr id="215" name="Line 53"/>
              <p:cNvSpPr>
                <a:spLocks noChangeAspect="1" noChangeShapeType="1"/>
              </p:cNvSpPr>
              <p:nvPr/>
            </p:nvSpPr>
            <p:spPr bwMode="auto">
              <a:xfrm>
                <a:off x="6513" y="13856"/>
                <a:ext cx="0" cy="256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16" name="Line 54"/>
              <p:cNvSpPr>
                <a:spLocks noChangeAspect="1" noChangeShapeType="1"/>
              </p:cNvSpPr>
              <p:nvPr/>
            </p:nvSpPr>
            <p:spPr bwMode="auto">
              <a:xfrm>
                <a:off x="6513" y="14005"/>
                <a:ext cx="24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17" name="Line 55"/>
              <p:cNvSpPr>
                <a:spLocks noChangeAspect="1" noChangeShapeType="1"/>
              </p:cNvSpPr>
              <p:nvPr/>
            </p:nvSpPr>
            <p:spPr bwMode="auto">
              <a:xfrm>
                <a:off x="6747" y="14557"/>
                <a:ext cx="0" cy="1859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18" name="AutoShape 56"/>
              <p:cNvSpPr>
                <a:spLocks noChangeAspect="1" noChangeArrowheads="1"/>
              </p:cNvSpPr>
              <p:nvPr/>
            </p:nvSpPr>
            <p:spPr bwMode="auto">
              <a:xfrm rot="10800000">
                <a:off x="6618" y="14231"/>
                <a:ext cx="261" cy="226"/>
              </a:xfrm>
              <a:prstGeom prst="triangle">
                <a:avLst>
                  <a:gd name="adj" fmla="val 50000"/>
                </a:avLst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19" name="Line 57"/>
              <p:cNvSpPr>
                <a:spLocks noChangeAspect="1" noChangeShapeType="1"/>
              </p:cNvSpPr>
              <p:nvPr/>
            </p:nvSpPr>
            <p:spPr bwMode="auto">
              <a:xfrm>
                <a:off x="6753" y="13998"/>
                <a:ext cx="0" cy="22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20" name="Oval 58"/>
              <p:cNvSpPr>
                <a:spLocks noChangeArrowheads="1"/>
              </p:cNvSpPr>
              <p:nvPr/>
            </p:nvSpPr>
            <p:spPr bwMode="auto">
              <a:xfrm>
                <a:off x="6706" y="14461"/>
                <a:ext cx="88" cy="106"/>
              </a:xfrm>
              <a:prstGeom prst="ellips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221" name="Line 59"/>
            <p:cNvSpPr>
              <a:spLocks noChangeShapeType="1"/>
            </p:cNvSpPr>
            <p:nvPr/>
          </p:nvSpPr>
          <p:spPr bwMode="auto">
            <a:xfrm>
              <a:off x="4848731" y="4760488"/>
              <a:ext cx="503188" cy="0"/>
            </a:xfrm>
            <a:prstGeom prst="line">
              <a:avLst/>
            </a:prstGeom>
            <a:ln w="19050"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22" name="Line 60"/>
            <p:cNvSpPr>
              <a:spLocks noChangeShapeType="1"/>
            </p:cNvSpPr>
            <p:nvPr/>
          </p:nvSpPr>
          <p:spPr bwMode="auto">
            <a:xfrm>
              <a:off x="4457203" y="4928538"/>
              <a:ext cx="790959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23" name="Text Box 63"/>
            <p:cNvSpPr txBox="1">
              <a:spLocks noChangeAspect="1" noChangeArrowheads="1"/>
            </p:cNvSpPr>
            <p:nvPr/>
          </p:nvSpPr>
          <p:spPr bwMode="auto">
            <a:xfrm>
              <a:off x="4718981" y="3830733"/>
              <a:ext cx="294349" cy="34433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24" name="Text Box 64"/>
            <p:cNvSpPr txBox="1">
              <a:spLocks noChangeAspect="1" noChangeArrowheads="1"/>
            </p:cNvSpPr>
            <p:nvPr/>
          </p:nvSpPr>
          <p:spPr bwMode="auto">
            <a:xfrm>
              <a:off x="4334031" y="3856901"/>
              <a:ext cx="294349" cy="34433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chemeClr val="tx1"/>
                  </a:solidFill>
                </a:rPr>
                <a:t>b</a:t>
              </a:r>
            </a:p>
          </p:txBody>
        </p:sp>
        <p:grpSp>
          <p:nvGrpSpPr>
            <p:cNvPr id="225" name="Group 66"/>
            <p:cNvGrpSpPr>
              <a:grpSpLocks noChangeAspect="1"/>
            </p:cNvGrpSpPr>
            <p:nvPr/>
          </p:nvGrpSpPr>
          <p:grpSpPr bwMode="auto">
            <a:xfrm>
              <a:off x="4852762" y="4101466"/>
              <a:ext cx="299282" cy="1835836"/>
              <a:chOff x="1047" y="2408"/>
              <a:chExt cx="366" cy="2566"/>
            </a:xfrm>
          </p:grpSpPr>
          <p:sp>
            <p:nvSpPr>
              <p:cNvPr id="226" name="Line 67"/>
              <p:cNvSpPr>
                <a:spLocks noChangeAspect="1" noChangeShapeType="1"/>
              </p:cNvSpPr>
              <p:nvPr/>
            </p:nvSpPr>
            <p:spPr bwMode="auto">
              <a:xfrm>
                <a:off x="1047" y="2408"/>
                <a:ext cx="0" cy="2566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27" name="Line 68"/>
              <p:cNvSpPr>
                <a:spLocks noChangeAspect="1" noChangeShapeType="1"/>
              </p:cNvSpPr>
              <p:nvPr/>
            </p:nvSpPr>
            <p:spPr bwMode="auto">
              <a:xfrm>
                <a:off x="1047" y="2547"/>
                <a:ext cx="24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28" name="Line 69"/>
              <p:cNvSpPr>
                <a:spLocks noChangeAspect="1" noChangeShapeType="1"/>
              </p:cNvSpPr>
              <p:nvPr/>
            </p:nvSpPr>
            <p:spPr bwMode="auto">
              <a:xfrm>
                <a:off x="1287" y="3107"/>
                <a:ext cx="0" cy="186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29" name="AutoShape 70"/>
              <p:cNvSpPr>
                <a:spLocks noChangeAspect="1" noChangeArrowheads="1"/>
              </p:cNvSpPr>
              <p:nvPr/>
            </p:nvSpPr>
            <p:spPr bwMode="auto">
              <a:xfrm rot="10800000">
                <a:off x="1152" y="2773"/>
                <a:ext cx="261" cy="226"/>
              </a:xfrm>
              <a:prstGeom prst="triangle">
                <a:avLst>
                  <a:gd name="adj" fmla="val 50000"/>
                </a:avLst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30" name="Line 71"/>
              <p:cNvSpPr>
                <a:spLocks noChangeAspect="1" noChangeShapeType="1"/>
              </p:cNvSpPr>
              <p:nvPr/>
            </p:nvSpPr>
            <p:spPr bwMode="auto">
              <a:xfrm>
                <a:off x="1287" y="2547"/>
                <a:ext cx="0" cy="22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31" name="Oval 72"/>
              <p:cNvSpPr>
                <a:spLocks noChangeArrowheads="1"/>
              </p:cNvSpPr>
              <p:nvPr/>
            </p:nvSpPr>
            <p:spPr bwMode="auto">
              <a:xfrm>
                <a:off x="1240" y="3003"/>
                <a:ext cx="88" cy="106"/>
              </a:xfrm>
              <a:prstGeom prst="ellips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232" name="Text Box 73"/>
            <p:cNvSpPr txBox="1">
              <a:spLocks noChangeAspect="1" noChangeArrowheads="1"/>
            </p:cNvSpPr>
            <p:nvPr/>
          </p:nvSpPr>
          <p:spPr bwMode="auto">
            <a:xfrm>
              <a:off x="3918155" y="3839698"/>
              <a:ext cx="294349" cy="34433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233" name="AutoShape 74"/>
            <p:cNvSpPr>
              <a:spLocks noChangeAspect="1" noChangeArrowheads="1"/>
            </p:cNvSpPr>
            <p:nvPr/>
          </p:nvSpPr>
          <p:spPr bwMode="auto">
            <a:xfrm>
              <a:off x="5226043" y="4719299"/>
              <a:ext cx="226928" cy="273494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34" name="Text Box 76"/>
            <p:cNvSpPr txBox="1">
              <a:spLocks noChangeAspect="1" noChangeArrowheads="1"/>
            </p:cNvSpPr>
            <p:nvPr/>
          </p:nvSpPr>
          <p:spPr bwMode="auto">
            <a:xfrm>
              <a:off x="6621763" y="5185666"/>
              <a:ext cx="450567" cy="344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 dirty="0" smtClean="0">
                  <a:solidFill>
                    <a:srgbClr val="FF0000"/>
                  </a:solidFill>
                </a:rPr>
                <a:t>L2</a:t>
              </a:r>
              <a:endParaRPr lang="fr-FR" sz="1600" b="1" dirty="0"/>
            </a:p>
          </p:txBody>
        </p:sp>
        <p:sp>
          <p:nvSpPr>
            <p:cNvPr id="235" name="Line 59"/>
            <p:cNvSpPr>
              <a:spLocks noChangeShapeType="1"/>
            </p:cNvSpPr>
            <p:nvPr/>
          </p:nvSpPr>
          <p:spPr bwMode="auto">
            <a:xfrm>
              <a:off x="4455737" y="5184701"/>
              <a:ext cx="792000" cy="0"/>
            </a:xfrm>
            <a:prstGeom prst="line">
              <a:avLst/>
            </a:prstGeom>
            <a:ln w="19050"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36" name="Line 60"/>
            <p:cNvSpPr>
              <a:spLocks noChangeShapeType="1"/>
            </p:cNvSpPr>
            <p:nvPr/>
          </p:nvSpPr>
          <p:spPr bwMode="auto">
            <a:xfrm>
              <a:off x="4071933" y="5352751"/>
              <a:ext cx="1224000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37" name="AutoShape 74"/>
            <p:cNvSpPr>
              <a:spLocks noChangeAspect="1" noChangeArrowheads="1"/>
            </p:cNvSpPr>
            <p:nvPr/>
          </p:nvSpPr>
          <p:spPr bwMode="auto">
            <a:xfrm>
              <a:off x="5205977" y="5143512"/>
              <a:ext cx="226928" cy="273494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38" name="Line 59"/>
            <p:cNvSpPr>
              <a:spLocks noChangeShapeType="1"/>
            </p:cNvSpPr>
            <p:nvPr/>
          </p:nvSpPr>
          <p:spPr bwMode="auto">
            <a:xfrm>
              <a:off x="4846595" y="5581044"/>
              <a:ext cx="503188" cy="0"/>
            </a:xfrm>
            <a:prstGeom prst="line">
              <a:avLst/>
            </a:prstGeom>
            <a:ln w="19050"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39" name="Line 60"/>
            <p:cNvSpPr>
              <a:spLocks noChangeShapeType="1"/>
            </p:cNvSpPr>
            <p:nvPr/>
          </p:nvSpPr>
          <p:spPr bwMode="auto">
            <a:xfrm>
              <a:off x="4071933" y="5749094"/>
              <a:ext cx="1188000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40" name="AutoShape 74"/>
            <p:cNvSpPr>
              <a:spLocks noChangeAspect="1" noChangeArrowheads="1"/>
            </p:cNvSpPr>
            <p:nvPr/>
          </p:nvSpPr>
          <p:spPr bwMode="auto">
            <a:xfrm>
              <a:off x="5205977" y="5539855"/>
              <a:ext cx="226928" cy="273494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cxnSp>
          <p:nvCxnSpPr>
            <p:cNvPr id="241" name="Connecteur en angle 240"/>
            <p:cNvCxnSpPr/>
            <p:nvPr/>
          </p:nvCxnSpPr>
          <p:spPr>
            <a:xfrm>
              <a:off x="5456151" y="4857760"/>
              <a:ext cx="360000" cy="108000"/>
            </a:xfrm>
            <a:prstGeom prst="bentConnector3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2" name="Lune 241"/>
            <p:cNvSpPr/>
            <p:nvPr/>
          </p:nvSpPr>
          <p:spPr>
            <a:xfrm rot="10800000">
              <a:off x="5748760" y="4911268"/>
              <a:ext cx="252000" cy="324000"/>
            </a:xfrm>
            <a:prstGeom prst="moon">
              <a:avLst>
                <a:gd name="adj" fmla="val 87500"/>
              </a:avLst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6" name="Lune 245"/>
            <p:cNvSpPr/>
            <p:nvPr/>
          </p:nvSpPr>
          <p:spPr>
            <a:xfrm rot="10800000">
              <a:off x="6259618" y="5203314"/>
              <a:ext cx="252000" cy="324000"/>
            </a:xfrm>
            <a:prstGeom prst="moon">
              <a:avLst>
                <a:gd name="adj" fmla="val 87500"/>
              </a:avLst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47" name="Connecteur en angle 246"/>
            <p:cNvCxnSpPr/>
            <p:nvPr/>
          </p:nvCxnSpPr>
          <p:spPr>
            <a:xfrm>
              <a:off x="6000760" y="5072074"/>
              <a:ext cx="288000" cy="180000"/>
            </a:xfrm>
            <a:prstGeom prst="bentConnector3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51" name="Connecteur droit avec flèche 250"/>
          <p:cNvCxnSpPr>
            <a:stCxn id="74" idx="2"/>
          </p:cNvCxnSpPr>
          <p:nvPr/>
        </p:nvCxnSpPr>
        <p:spPr>
          <a:xfrm rot="5400000">
            <a:off x="2756441" y="3225659"/>
            <a:ext cx="872694" cy="15278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Connecteur droit avec flèche 251"/>
          <p:cNvCxnSpPr/>
          <p:nvPr/>
        </p:nvCxnSpPr>
        <p:spPr>
          <a:xfrm>
            <a:off x="4286248" y="3571876"/>
            <a:ext cx="1428760" cy="8572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80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8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ant-doiseau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6" grpId="0"/>
      <p:bldP spid="72" grpId="0"/>
      <p:bldP spid="7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Rectangle 101"/>
          <p:cNvSpPr>
            <a:spLocks noChangeArrowheads="1"/>
          </p:cNvSpPr>
          <p:nvPr/>
        </p:nvSpPr>
        <p:spPr bwMode="auto">
          <a:xfrm>
            <a:off x="8005794" y="71414"/>
            <a:ext cx="10668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المسالة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3</a:t>
            </a:r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en-US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213" name="Image 2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85926"/>
            <a:ext cx="3576732" cy="226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5" name="ZoneTexte 214"/>
          <p:cNvSpPr txBox="1"/>
          <p:nvPr/>
        </p:nvSpPr>
        <p:spPr>
          <a:xfrm>
            <a:off x="3571868" y="214290"/>
            <a:ext cx="2711538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0000FF"/>
                </a:solidFill>
              </a:rPr>
              <a:t>نظام ألي لفرز الارتفاع.</a:t>
            </a:r>
            <a:endParaRPr lang="fr-FR" sz="2000" b="1" u="sng" dirty="0">
              <a:solidFill>
                <a:srgbClr val="0000FF"/>
              </a:solidFill>
            </a:endParaRPr>
          </a:p>
        </p:txBody>
      </p:sp>
      <p:sp>
        <p:nvSpPr>
          <p:cNvPr id="216" name="ZoneTexte 215"/>
          <p:cNvSpPr txBox="1"/>
          <p:nvPr/>
        </p:nvSpPr>
        <p:spPr>
          <a:xfrm>
            <a:off x="8174426" y="562116"/>
            <a:ext cx="816878" cy="35394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700" b="1" u="sng" dirty="0" smtClean="0">
                <a:solidFill>
                  <a:schemeClr val="tx1"/>
                </a:solidFill>
                <a:cs typeface="Arabic Transparent" pitchFamily="2" charset="-78"/>
              </a:rPr>
              <a:t>التشغيل:</a:t>
            </a:r>
            <a:endParaRPr lang="fr-FR" sz="1700" b="1" u="sng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17" name="ZoneTexte 216"/>
          <p:cNvSpPr txBox="1"/>
          <p:nvPr/>
        </p:nvSpPr>
        <p:spPr>
          <a:xfrm>
            <a:off x="71438" y="928670"/>
            <a:ext cx="8858280" cy="64633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>
              <a:buFontTx/>
              <a:buChar char="-"/>
            </a:pPr>
            <a:r>
              <a:rPr lang="ar-DZ" b="1" dirty="0" smtClean="0">
                <a:solidFill>
                  <a:schemeClr val="tx1"/>
                </a:solidFill>
              </a:rPr>
              <a:t>لدينا نظام ألي لفرز ثلاثة علب مختلفة الارتفاع ( </a:t>
            </a:r>
            <a:r>
              <a:rPr lang="fr-FR" b="1" dirty="0" smtClean="0">
                <a:solidFill>
                  <a:schemeClr val="tx1"/>
                </a:solidFill>
              </a:rPr>
              <a:t>P</a:t>
            </a:r>
            <a:r>
              <a:rPr lang="ar-DZ" b="1" dirty="0" smtClean="0">
                <a:solidFill>
                  <a:schemeClr val="tx1"/>
                </a:solidFill>
              </a:rPr>
              <a:t> </a:t>
            </a:r>
            <a:r>
              <a:rPr lang="ar-DZ" b="1" dirty="0" smtClean="0">
                <a:solidFill>
                  <a:schemeClr val="tx1"/>
                </a:solidFill>
                <a:sym typeface="Symbol"/>
              </a:rPr>
              <a:t> </a:t>
            </a:r>
            <a:r>
              <a:rPr lang="fr-FR" b="1" dirty="0" smtClean="0">
                <a:solidFill>
                  <a:schemeClr val="tx1"/>
                </a:solidFill>
                <a:sym typeface="Symbol"/>
              </a:rPr>
              <a:t>M</a:t>
            </a:r>
            <a:r>
              <a:rPr lang="ar-DZ" b="1" dirty="0" smtClean="0">
                <a:solidFill>
                  <a:schemeClr val="tx1"/>
                </a:solidFill>
                <a:sym typeface="Symbol"/>
              </a:rPr>
              <a:t>  </a:t>
            </a:r>
            <a:r>
              <a:rPr lang="en-US" b="1" dirty="0" smtClean="0">
                <a:solidFill>
                  <a:schemeClr val="tx1"/>
                </a:solidFill>
                <a:sym typeface="Symbol"/>
              </a:rPr>
              <a:t>G</a:t>
            </a:r>
            <a:r>
              <a:rPr lang="ar-DZ" b="1" dirty="0" smtClean="0">
                <a:solidFill>
                  <a:schemeClr val="tx1"/>
                </a:solidFill>
                <a:sym typeface="Symbol"/>
              </a:rPr>
              <a:t> ) بواسطة ثلاثة ملتقطات أو </a:t>
            </a:r>
            <a:r>
              <a:rPr lang="ar-DZ" b="1" dirty="0" err="1" smtClean="0">
                <a:solidFill>
                  <a:schemeClr val="tx1"/>
                </a:solidFill>
                <a:sym typeface="Symbol"/>
              </a:rPr>
              <a:t>كواشف</a:t>
            </a:r>
            <a:r>
              <a:rPr lang="ar-DZ" b="1" dirty="0" smtClean="0">
                <a:solidFill>
                  <a:schemeClr val="tx1"/>
                </a:solidFill>
                <a:sym typeface="Symbol"/>
              </a:rPr>
              <a:t> (</a:t>
            </a:r>
            <a:r>
              <a:rPr lang="fr-FR" b="1" dirty="0" smtClean="0">
                <a:solidFill>
                  <a:schemeClr val="tx1"/>
                </a:solidFill>
                <a:sym typeface="Symbol"/>
              </a:rPr>
              <a:t>a</a:t>
            </a:r>
            <a:r>
              <a:rPr lang="ar-DZ" b="1" dirty="0" smtClean="0">
                <a:solidFill>
                  <a:schemeClr val="tx1"/>
                </a:solidFill>
                <a:sym typeface="Symbol"/>
              </a:rPr>
              <a:t>  </a:t>
            </a:r>
            <a:r>
              <a:rPr lang="fr-FR" b="1" dirty="0" smtClean="0">
                <a:solidFill>
                  <a:schemeClr val="tx1"/>
                </a:solidFill>
                <a:sym typeface="Symbol"/>
              </a:rPr>
              <a:t>b</a:t>
            </a:r>
            <a:r>
              <a:rPr lang="ar-DZ" b="1" dirty="0" smtClean="0">
                <a:solidFill>
                  <a:schemeClr val="tx1"/>
                </a:solidFill>
                <a:sym typeface="Symbol"/>
              </a:rPr>
              <a:t>  </a:t>
            </a:r>
            <a:r>
              <a:rPr lang="en-US" b="1" dirty="0" smtClean="0">
                <a:solidFill>
                  <a:schemeClr val="tx1"/>
                </a:solidFill>
                <a:sym typeface="Symbol"/>
              </a:rPr>
              <a:t>c</a:t>
            </a:r>
            <a:r>
              <a:rPr lang="ar-DZ" b="1" dirty="0" smtClean="0">
                <a:solidFill>
                  <a:schemeClr val="tx1"/>
                </a:solidFill>
                <a:sym typeface="Symbol"/>
              </a:rPr>
              <a:t>)  </a:t>
            </a:r>
          </a:p>
          <a:p>
            <a:pPr algn="r" rtl="1"/>
            <a:r>
              <a:rPr lang="fr-FR" b="1" dirty="0" smtClean="0">
                <a:solidFill>
                  <a:schemeClr val="tx1"/>
                </a:solidFill>
                <a:sym typeface="Symbol"/>
              </a:rPr>
              <a:t></a:t>
            </a:r>
            <a:r>
              <a:rPr lang="ar-DZ" b="1" dirty="0" smtClean="0">
                <a:solidFill>
                  <a:schemeClr val="tx1"/>
                </a:solidFill>
                <a:sym typeface="Symbol"/>
              </a:rPr>
              <a:t> وثلاث شواهد تدل على كل ارتفاع بحيث: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6858016" y="1804562"/>
            <a:ext cx="2000264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sz="1600" b="1" dirty="0" smtClean="0">
                <a:solidFill>
                  <a:schemeClr val="tx1"/>
                </a:solidFill>
              </a:rPr>
              <a:t>P</a:t>
            </a:r>
            <a:r>
              <a:rPr lang="ar-DZ" sz="1600" b="1" dirty="0" smtClean="0">
                <a:solidFill>
                  <a:schemeClr val="tx1"/>
                </a:solidFill>
              </a:rPr>
              <a:t>: يضغط فقط على </a:t>
            </a:r>
            <a:r>
              <a:rPr lang="fr-FR" sz="1600" b="1" dirty="0" smtClean="0">
                <a:solidFill>
                  <a:schemeClr val="tx1"/>
                </a:solidFill>
              </a:rPr>
              <a:t>a</a:t>
            </a:r>
            <a:r>
              <a:rPr lang="ar-DZ" sz="1600" b="1" dirty="0" smtClean="0">
                <a:solidFill>
                  <a:schemeClr val="tx1"/>
                </a:solidFill>
              </a:rPr>
              <a:t> .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500826" y="2187258"/>
            <a:ext cx="2357454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sz="1600" b="1" dirty="0" smtClean="0">
                <a:solidFill>
                  <a:schemeClr val="tx1"/>
                </a:solidFill>
              </a:rPr>
              <a:t>M</a:t>
            </a:r>
            <a:r>
              <a:rPr lang="ar-DZ" sz="1600" b="1" dirty="0" smtClean="0">
                <a:solidFill>
                  <a:schemeClr val="tx1"/>
                </a:solidFill>
              </a:rPr>
              <a:t>: يضغط فقط على </a:t>
            </a:r>
            <a:r>
              <a:rPr lang="fr-FR" sz="1600" b="1" dirty="0" smtClean="0">
                <a:solidFill>
                  <a:schemeClr val="tx1"/>
                </a:solidFill>
              </a:rPr>
              <a:t>a</a:t>
            </a:r>
            <a:r>
              <a:rPr lang="ar-DZ" sz="1600" b="1" dirty="0" smtClean="0">
                <a:solidFill>
                  <a:schemeClr val="tx1"/>
                </a:solidFill>
              </a:rPr>
              <a:t> و </a:t>
            </a:r>
            <a:r>
              <a:rPr lang="fr-FR" sz="1600" b="1" dirty="0" smtClean="0">
                <a:solidFill>
                  <a:schemeClr val="tx1"/>
                </a:solidFill>
              </a:rPr>
              <a:t>b</a:t>
            </a:r>
            <a:r>
              <a:rPr lang="ar-DZ" sz="1600" b="1" dirty="0" smtClean="0">
                <a:solidFill>
                  <a:schemeClr val="tx1"/>
                </a:solidFill>
              </a:rPr>
              <a:t>.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500826" y="2571744"/>
            <a:ext cx="2357454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sz="1600" b="1" dirty="0" smtClean="0">
                <a:solidFill>
                  <a:schemeClr val="tx1"/>
                </a:solidFill>
              </a:rPr>
              <a:t>G</a:t>
            </a:r>
            <a:r>
              <a:rPr lang="ar-DZ" sz="1600" b="1" dirty="0" smtClean="0">
                <a:solidFill>
                  <a:schemeClr val="tx1"/>
                </a:solidFill>
              </a:rPr>
              <a:t>: يضغط على </a:t>
            </a:r>
            <a:r>
              <a:rPr lang="fr-FR" sz="1600" b="1" dirty="0" smtClean="0">
                <a:solidFill>
                  <a:schemeClr val="tx1"/>
                </a:solidFill>
              </a:rPr>
              <a:t>a</a:t>
            </a:r>
            <a:r>
              <a:rPr lang="ar-DZ" sz="1600" b="1" dirty="0" smtClean="0">
                <a:solidFill>
                  <a:schemeClr val="tx1"/>
                </a:solidFill>
              </a:rPr>
              <a:t> و </a:t>
            </a:r>
            <a:r>
              <a:rPr lang="fr-FR" sz="1600" b="1" dirty="0" smtClean="0">
                <a:solidFill>
                  <a:schemeClr val="tx1"/>
                </a:solidFill>
              </a:rPr>
              <a:t>b</a:t>
            </a:r>
            <a:r>
              <a:rPr lang="ar-DZ" sz="1600" b="1" dirty="0" smtClean="0">
                <a:solidFill>
                  <a:schemeClr val="tx1"/>
                </a:solidFill>
              </a:rPr>
              <a:t>  و </a:t>
            </a:r>
            <a:r>
              <a:rPr lang="fr-FR" sz="1600" b="1" dirty="0" smtClean="0">
                <a:solidFill>
                  <a:schemeClr val="tx1"/>
                </a:solidFill>
              </a:rPr>
              <a:t>c</a:t>
            </a:r>
            <a:r>
              <a:rPr lang="ar-DZ" sz="1600" b="1" dirty="0" smtClean="0">
                <a:solidFill>
                  <a:schemeClr val="tx1"/>
                </a:solidFill>
              </a:rPr>
              <a:t>.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6" name="Text Box 110"/>
          <p:cNvSpPr txBox="1">
            <a:spLocks noChangeArrowheads="1"/>
          </p:cNvSpPr>
          <p:nvPr/>
        </p:nvSpPr>
        <p:spPr bwMode="auto">
          <a:xfrm>
            <a:off x="6858016" y="3076591"/>
            <a:ext cx="208756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2000" b="1" u="sng">
                <a:solidFill>
                  <a:srgbClr val="FF3300"/>
                </a:solidFill>
                <a:cs typeface="Arabic Transparent" pitchFamily="2" charset="-78"/>
              </a:rPr>
              <a:t>المطلوب:</a:t>
            </a:r>
            <a:endParaRPr lang="fr-FR" sz="2000" b="1" u="sng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27" name="Text Box 111"/>
          <p:cNvSpPr txBox="1">
            <a:spLocks noChangeArrowheads="1"/>
          </p:cNvSpPr>
          <p:nvPr/>
        </p:nvSpPr>
        <p:spPr bwMode="auto">
          <a:xfrm>
            <a:off x="6354778" y="4079895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2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حدد متغيرات الدخول.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8" name="Text Box 112"/>
          <p:cNvSpPr txBox="1">
            <a:spLocks noChangeArrowheads="1"/>
          </p:cNvSpPr>
          <p:nvPr/>
        </p:nvSpPr>
        <p:spPr bwMode="auto">
          <a:xfrm>
            <a:off x="6354778" y="4435495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3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حدد المخارج.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9" name="Text Box 113"/>
          <p:cNvSpPr txBox="1">
            <a:spLocks noChangeArrowheads="1"/>
          </p:cNvSpPr>
          <p:nvPr/>
        </p:nvSpPr>
        <p:spPr bwMode="auto">
          <a:xfrm>
            <a:off x="5346716" y="4811732"/>
            <a:ext cx="3382962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4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استخرج جدول الحقيقة للتشغيل.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0" name="Text Box 114"/>
          <p:cNvSpPr txBox="1">
            <a:spLocks noChangeArrowheads="1"/>
          </p:cNvSpPr>
          <p:nvPr/>
        </p:nvSpPr>
        <p:spPr bwMode="auto">
          <a:xfrm>
            <a:off x="5346716" y="5207020"/>
            <a:ext cx="3382962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latin typeface="Arial"/>
                <a:cs typeface="Arial"/>
              </a:rPr>
              <a:t>5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استخرج  المعادلة المنطقية للتشغيل 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1" name="Text Box 115"/>
          <p:cNvSpPr txBox="1">
            <a:spLocks noChangeArrowheads="1"/>
          </p:cNvSpPr>
          <p:nvPr/>
        </p:nvSpPr>
        <p:spPr bwMode="auto">
          <a:xfrm>
            <a:off x="3762391" y="5589607"/>
            <a:ext cx="4984750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6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اختزل  المعادلة المنطقية للتشغيل بواسطة جدول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كارنو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2" name="Text Box 116"/>
          <p:cNvSpPr txBox="1">
            <a:spLocks noChangeArrowheads="1"/>
          </p:cNvSpPr>
          <p:nvPr/>
        </p:nvSpPr>
        <p:spPr bwMode="auto">
          <a:xfrm>
            <a:off x="2465403" y="5935682"/>
            <a:ext cx="6281738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7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مثل المعادلة المنطقية للتشغيل بواسطة المخطط الكهربائي ثم  المخطط المنطقي.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3" name="Text Box 111"/>
          <p:cNvSpPr txBox="1">
            <a:spLocks noChangeArrowheads="1"/>
          </p:cNvSpPr>
          <p:nvPr/>
        </p:nvSpPr>
        <p:spPr bwMode="auto">
          <a:xfrm>
            <a:off x="6340504" y="3750027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1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اكتب خطوات التشغيل.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/>
      <p:bldP spid="215" grpId="0"/>
      <p:bldP spid="216" grpId="0"/>
      <p:bldP spid="217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10"/>
          <p:cNvGrpSpPr/>
          <p:nvPr/>
        </p:nvGrpSpPr>
        <p:grpSpPr>
          <a:xfrm>
            <a:off x="336836" y="142852"/>
            <a:ext cx="3780785" cy="3028310"/>
            <a:chOff x="285720" y="3556022"/>
            <a:chExt cx="3780785" cy="3028310"/>
          </a:xfrm>
        </p:grpSpPr>
        <p:sp>
          <p:nvSpPr>
            <p:cNvPr id="47" name="Rectangle 94"/>
            <p:cNvSpPr>
              <a:spLocks noChangeArrowheads="1"/>
            </p:cNvSpPr>
            <p:nvPr/>
          </p:nvSpPr>
          <p:spPr bwMode="auto">
            <a:xfrm>
              <a:off x="3422620" y="5900759"/>
              <a:ext cx="628650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Rectangle 92"/>
            <p:cNvSpPr>
              <a:spLocks noChangeArrowheads="1"/>
            </p:cNvSpPr>
            <p:nvPr/>
          </p:nvSpPr>
          <p:spPr bwMode="auto">
            <a:xfrm>
              <a:off x="2795557" y="5900759"/>
              <a:ext cx="627063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3" name="Rectangle 90"/>
            <p:cNvSpPr>
              <a:spLocks noChangeArrowheads="1"/>
            </p:cNvSpPr>
            <p:nvPr/>
          </p:nvSpPr>
          <p:spPr bwMode="auto">
            <a:xfrm>
              <a:off x="2168495" y="5900759"/>
              <a:ext cx="627062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4" name="Rectangle 88"/>
            <p:cNvSpPr>
              <a:spLocks noChangeArrowheads="1"/>
            </p:cNvSpPr>
            <p:nvPr/>
          </p:nvSpPr>
          <p:spPr bwMode="auto">
            <a:xfrm>
              <a:off x="1541432" y="5900759"/>
              <a:ext cx="627063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5" name="Rectangle 86"/>
            <p:cNvSpPr>
              <a:spLocks noChangeArrowheads="1"/>
            </p:cNvSpPr>
            <p:nvPr/>
          </p:nvSpPr>
          <p:spPr bwMode="auto">
            <a:xfrm>
              <a:off x="912782" y="5900759"/>
              <a:ext cx="628650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6" name="Rectangle 84"/>
            <p:cNvSpPr>
              <a:spLocks noChangeArrowheads="1"/>
            </p:cNvSpPr>
            <p:nvPr/>
          </p:nvSpPr>
          <p:spPr bwMode="auto">
            <a:xfrm>
              <a:off x="285720" y="5900759"/>
              <a:ext cx="627062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8" name="Rectangle 59"/>
            <p:cNvSpPr>
              <a:spLocks noChangeArrowheads="1"/>
            </p:cNvSpPr>
            <p:nvPr/>
          </p:nvSpPr>
          <p:spPr bwMode="auto">
            <a:xfrm>
              <a:off x="3422620" y="6249370"/>
              <a:ext cx="6286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ar-DZ" sz="1600" b="1" dirty="0" smtClean="0">
                  <a:solidFill>
                    <a:schemeClr val="tx1"/>
                  </a:solidFill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9" name="Rectangle 58"/>
            <p:cNvSpPr>
              <a:spLocks noChangeArrowheads="1"/>
            </p:cNvSpPr>
            <p:nvPr/>
          </p:nvSpPr>
          <p:spPr bwMode="auto">
            <a:xfrm>
              <a:off x="2795557" y="6249370"/>
              <a:ext cx="627063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ar-DZ" sz="1600" b="1" dirty="0" smtClean="0">
                  <a:solidFill>
                    <a:schemeClr val="tx1"/>
                  </a:solidFill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Rectangle 57"/>
            <p:cNvSpPr>
              <a:spLocks noChangeArrowheads="1"/>
            </p:cNvSpPr>
            <p:nvPr/>
          </p:nvSpPr>
          <p:spPr bwMode="auto">
            <a:xfrm>
              <a:off x="2168495" y="6235722"/>
              <a:ext cx="627062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  <a:sym typeface="Symbol"/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1" name="Rectangle 56"/>
            <p:cNvSpPr>
              <a:spLocks noChangeArrowheads="1"/>
            </p:cNvSpPr>
            <p:nvPr/>
          </p:nvSpPr>
          <p:spPr bwMode="auto">
            <a:xfrm>
              <a:off x="1541432" y="6235722"/>
              <a:ext cx="627063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2" name="Rectangle 55"/>
            <p:cNvSpPr>
              <a:spLocks noChangeArrowheads="1"/>
            </p:cNvSpPr>
            <p:nvPr/>
          </p:nvSpPr>
          <p:spPr bwMode="auto">
            <a:xfrm>
              <a:off x="912782" y="6235722"/>
              <a:ext cx="6286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3" name="Rectangle 54"/>
            <p:cNvSpPr>
              <a:spLocks noChangeArrowheads="1"/>
            </p:cNvSpPr>
            <p:nvPr/>
          </p:nvSpPr>
          <p:spPr bwMode="auto">
            <a:xfrm>
              <a:off x="285720" y="6235722"/>
              <a:ext cx="627062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5" name="Rectangle 52"/>
            <p:cNvSpPr>
              <a:spLocks noChangeArrowheads="1"/>
            </p:cNvSpPr>
            <p:nvPr/>
          </p:nvSpPr>
          <p:spPr bwMode="auto">
            <a:xfrm>
              <a:off x="3422620" y="5565797"/>
              <a:ext cx="6286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ar-DZ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6" name="Rectangle 51"/>
            <p:cNvSpPr>
              <a:spLocks noChangeArrowheads="1"/>
            </p:cNvSpPr>
            <p:nvPr/>
          </p:nvSpPr>
          <p:spPr bwMode="auto">
            <a:xfrm>
              <a:off x="2795557" y="5565797"/>
              <a:ext cx="627063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7" name="Rectangle 50"/>
            <p:cNvSpPr>
              <a:spLocks noChangeArrowheads="1"/>
            </p:cNvSpPr>
            <p:nvPr/>
          </p:nvSpPr>
          <p:spPr bwMode="auto">
            <a:xfrm>
              <a:off x="2168495" y="5565797"/>
              <a:ext cx="627062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8" name="Rectangle 49"/>
            <p:cNvSpPr>
              <a:spLocks noChangeArrowheads="1"/>
            </p:cNvSpPr>
            <p:nvPr/>
          </p:nvSpPr>
          <p:spPr bwMode="auto">
            <a:xfrm>
              <a:off x="1541432" y="5565797"/>
              <a:ext cx="627063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9" name="Rectangle 48"/>
            <p:cNvSpPr>
              <a:spLocks noChangeArrowheads="1"/>
            </p:cNvSpPr>
            <p:nvPr/>
          </p:nvSpPr>
          <p:spPr bwMode="auto">
            <a:xfrm>
              <a:off x="912782" y="5565797"/>
              <a:ext cx="6286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0" name="Rectangle 47"/>
            <p:cNvSpPr>
              <a:spLocks noChangeArrowheads="1"/>
            </p:cNvSpPr>
            <p:nvPr/>
          </p:nvSpPr>
          <p:spPr bwMode="auto">
            <a:xfrm>
              <a:off x="285720" y="5565797"/>
              <a:ext cx="627062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2" name="Rectangle 45"/>
            <p:cNvSpPr>
              <a:spLocks noChangeArrowheads="1"/>
            </p:cNvSpPr>
            <p:nvPr/>
          </p:nvSpPr>
          <p:spPr bwMode="auto">
            <a:xfrm>
              <a:off x="3422620" y="5230834"/>
              <a:ext cx="628650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3" name="Rectangle 44"/>
            <p:cNvSpPr>
              <a:spLocks noChangeArrowheads="1"/>
            </p:cNvSpPr>
            <p:nvPr/>
          </p:nvSpPr>
          <p:spPr bwMode="auto">
            <a:xfrm>
              <a:off x="2795557" y="5230834"/>
              <a:ext cx="627063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4" name="Rectangle 43"/>
            <p:cNvSpPr>
              <a:spLocks noChangeArrowheads="1"/>
            </p:cNvSpPr>
            <p:nvPr/>
          </p:nvSpPr>
          <p:spPr bwMode="auto">
            <a:xfrm>
              <a:off x="2168495" y="5230834"/>
              <a:ext cx="627062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5" name="Rectangle 42"/>
            <p:cNvSpPr>
              <a:spLocks noChangeArrowheads="1"/>
            </p:cNvSpPr>
            <p:nvPr/>
          </p:nvSpPr>
          <p:spPr bwMode="auto">
            <a:xfrm>
              <a:off x="1541432" y="5230834"/>
              <a:ext cx="627063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6" name="Rectangle 41"/>
            <p:cNvSpPr>
              <a:spLocks noChangeArrowheads="1"/>
            </p:cNvSpPr>
            <p:nvPr/>
          </p:nvSpPr>
          <p:spPr bwMode="auto">
            <a:xfrm>
              <a:off x="912782" y="5230834"/>
              <a:ext cx="628650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77" name="Rectangle 40"/>
            <p:cNvSpPr>
              <a:spLocks noChangeArrowheads="1"/>
            </p:cNvSpPr>
            <p:nvPr/>
          </p:nvSpPr>
          <p:spPr bwMode="auto">
            <a:xfrm>
              <a:off x="285720" y="5230834"/>
              <a:ext cx="627062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9" name="Rectangle 38"/>
            <p:cNvSpPr>
              <a:spLocks noChangeArrowheads="1"/>
            </p:cNvSpPr>
            <p:nvPr/>
          </p:nvSpPr>
          <p:spPr bwMode="auto">
            <a:xfrm>
              <a:off x="3422620" y="4895872"/>
              <a:ext cx="6286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ar-DZ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 37"/>
            <p:cNvSpPr>
              <a:spLocks noChangeArrowheads="1"/>
            </p:cNvSpPr>
            <p:nvPr/>
          </p:nvSpPr>
          <p:spPr bwMode="auto">
            <a:xfrm>
              <a:off x="2795557" y="4895872"/>
              <a:ext cx="627063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1" name="Rectangle 36"/>
            <p:cNvSpPr>
              <a:spLocks noChangeArrowheads="1"/>
            </p:cNvSpPr>
            <p:nvPr/>
          </p:nvSpPr>
          <p:spPr bwMode="auto">
            <a:xfrm>
              <a:off x="2168495" y="4895872"/>
              <a:ext cx="627062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2" name="Rectangle 35"/>
            <p:cNvSpPr>
              <a:spLocks noChangeArrowheads="1"/>
            </p:cNvSpPr>
            <p:nvPr/>
          </p:nvSpPr>
          <p:spPr bwMode="auto">
            <a:xfrm>
              <a:off x="1541432" y="4895872"/>
              <a:ext cx="627063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3" name="Rectangle 34"/>
            <p:cNvSpPr>
              <a:spLocks noChangeArrowheads="1"/>
            </p:cNvSpPr>
            <p:nvPr/>
          </p:nvSpPr>
          <p:spPr bwMode="auto">
            <a:xfrm>
              <a:off x="912782" y="4895872"/>
              <a:ext cx="6286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4" name="Rectangle 33"/>
            <p:cNvSpPr>
              <a:spLocks noChangeArrowheads="1"/>
            </p:cNvSpPr>
            <p:nvPr/>
          </p:nvSpPr>
          <p:spPr bwMode="auto">
            <a:xfrm>
              <a:off x="285720" y="4895872"/>
              <a:ext cx="627062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86" name="Rectangle 31"/>
            <p:cNvSpPr>
              <a:spLocks noChangeArrowheads="1"/>
            </p:cNvSpPr>
            <p:nvPr/>
          </p:nvSpPr>
          <p:spPr bwMode="auto">
            <a:xfrm>
              <a:off x="3422620" y="4560909"/>
              <a:ext cx="628650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87" name="Rectangle 30"/>
            <p:cNvSpPr>
              <a:spLocks noChangeArrowheads="1"/>
            </p:cNvSpPr>
            <p:nvPr/>
          </p:nvSpPr>
          <p:spPr bwMode="auto">
            <a:xfrm>
              <a:off x="2795557" y="4560909"/>
              <a:ext cx="627063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88" name="Rectangle 29"/>
            <p:cNvSpPr>
              <a:spLocks noChangeArrowheads="1"/>
            </p:cNvSpPr>
            <p:nvPr/>
          </p:nvSpPr>
          <p:spPr bwMode="auto">
            <a:xfrm>
              <a:off x="2168495" y="4560909"/>
              <a:ext cx="627062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9" name="Rectangle 28"/>
            <p:cNvSpPr>
              <a:spLocks noChangeArrowheads="1"/>
            </p:cNvSpPr>
            <p:nvPr/>
          </p:nvSpPr>
          <p:spPr bwMode="auto">
            <a:xfrm>
              <a:off x="1541432" y="4560909"/>
              <a:ext cx="627063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90" name="Rectangle 27"/>
            <p:cNvSpPr>
              <a:spLocks noChangeArrowheads="1"/>
            </p:cNvSpPr>
            <p:nvPr/>
          </p:nvSpPr>
          <p:spPr bwMode="auto">
            <a:xfrm>
              <a:off x="912782" y="4560909"/>
              <a:ext cx="628650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1" name="Rectangle 26"/>
            <p:cNvSpPr>
              <a:spLocks noChangeArrowheads="1"/>
            </p:cNvSpPr>
            <p:nvPr/>
          </p:nvSpPr>
          <p:spPr bwMode="auto">
            <a:xfrm>
              <a:off x="285720" y="4560909"/>
              <a:ext cx="627062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93" name="Rectangle 24"/>
            <p:cNvSpPr>
              <a:spLocks noChangeArrowheads="1"/>
            </p:cNvSpPr>
            <p:nvPr/>
          </p:nvSpPr>
          <p:spPr bwMode="auto">
            <a:xfrm>
              <a:off x="3422620" y="4225947"/>
              <a:ext cx="6286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4" name="Rectangle 23"/>
            <p:cNvSpPr>
              <a:spLocks noChangeArrowheads="1"/>
            </p:cNvSpPr>
            <p:nvPr/>
          </p:nvSpPr>
          <p:spPr bwMode="auto">
            <a:xfrm>
              <a:off x="2795557" y="4225947"/>
              <a:ext cx="627063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5" name="Rectangle 22"/>
            <p:cNvSpPr>
              <a:spLocks noChangeArrowheads="1"/>
            </p:cNvSpPr>
            <p:nvPr/>
          </p:nvSpPr>
          <p:spPr bwMode="auto">
            <a:xfrm>
              <a:off x="2168495" y="4225947"/>
              <a:ext cx="627062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96" name="Rectangle 21"/>
            <p:cNvSpPr>
              <a:spLocks noChangeArrowheads="1"/>
            </p:cNvSpPr>
            <p:nvPr/>
          </p:nvSpPr>
          <p:spPr bwMode="auto">
            <a:xfrm>
              <a:off x="1541432" y="4225947"/>
              <a:ext cx="627063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7" name="Rectangle 20"/>
            <p:cNvSpPr>
              <a:spLocks noChangeArrowheads="1"/>
            </p:cNvSpPr>
            <p:nvPr/>
          </p:nvSpPr>
          <p:spPr bwMode="auto">
            <a:xfrm>
              <a:off x="912782" y="4225947"/>
              <a:ext cx="6286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98" name="Rectangle 19"/>
            <p:cNvSpPr>
              <a:spLocks noChangeArrowheads="1"/>
            </p:cNvSpPr>
            <p:nvPr/>
          </p:nvSpPr>
          <p:spPr bwMode="auto">
            <a:xfrm>
              <a:off x="285720" y="4225947"/>
              <a:ext cx="627062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00" name="Rectangle 17"/>
            <p:cNvSpPr>
              <a:spLocks noChangeArrowheads="1"/>
            </p:cNvSpPr>
            <p:nvPr/>
          </p:nvSpPr>
          <p:spPr bwMode="auto">
            <a:xfrm>
              <a:off x="3422620" y="3890984"/>
              <a:ext cx="628650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01" name="Rectangle 16"/>
            <p:cNvSpPr>
              <a:spLocks noChangeArrowheads="1"/>
            </p:cNvSpPr>
            <p:nvPr/>
          </p:nvSpPr>
          <p:spPr bwMode="auto">
            <a:xfrm>
              <a:off x="2795557" y="3890984"/>
              <a:ext cx="627063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02" name="Rectangle 15"/>
            <p:cNvSpPr>
              <a:spLocks noChangeArrowheads="1"/>
            </p:cNvSpPr>
            <p:nvPr/>
          </p:nvSpPr>
          <p:spPr bwMode="auto">
            <a:xfrm>
              <a:off x="2168495" y="3890984"/>
              <a:ext cx="627062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03" name="Rectangle 14"/>
            <p:cNvSpPr>
              <a:spLocks noChangeArrowheads="1"/>
            </p:cNvSpPr>
            <p:nvPr/>
          </p:nvSpPr>
          <p:spPr bwMode="auto">
            <a:xfrm>
              <a:off x="1541432" y="3890984"/>
              <a:ext cx="627063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04" name="Rectangle 13"/>
            <p:cNvSpPr>
              <a:spLocks noChangeArrowheads="1"/>
            </p:cNvSpPr>
            <p:nvPr/>
          </p:nvSpPr>
          <p:spPr bwMode="auto">
            <a:xfrm>
              <a:off x="912782" y="3890984"/>
              <a:ext cx="628650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05" name="Rectangle 12"/>
            <p:cNvSpPr>
              <a:spLocks noChangeArrowheads="1"/>
            </p:cNvSpPr>
            <p:nvPr/>
          </p:nvSpPr>
          <p:spPr bwMode="auto">
            <a:xfrm>
              <a:off x="285720" y="3890984"/>
              <a:ext cx="627062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07" name="Rectangle 10"/>
            <p:cNvSpPr>
              <a:spLocks noChangeArrowheads="1"/>
            </p:cNvSpPr>
            <p:nvPr/>
          </p:nvSpPr>
          <p:spPr bwMode="auto">
            <a:xfrm>
              <a:off x="3422620" y="3569670"/>
              <a:ext cx="6286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 smtClean="0">
                  <a:solidFill>
                    <a:srgbClr val="0000FF"/>
                  </a:solidFill>
                </a:rPr>
                <a:t>P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108" name="Rectangle 9"/>
            <p:cNvSpPr>
              <a:spLocks noChangeArrowheads="1"/>
            </p:cNvSpPr>
            <p:nvPr/>
          </p:nvSpPr>
          <p:spPr bwMode="auto">
            <a:xfrm>
              <a:off x="2795557" y="3569670"/>
              <a:ext cx="627063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 smtClean="0">
                  <a:solidFill>
                    <a:srgbClr val="0000FF"/>
                  </a:solidFill>
                </a:rPr>
                <a:t>M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109" name="Rectangle 8"/>
            <p:cNvSpPr>
              <a:spLocks noChangeArrowheads="1"/>
            </p:cNvSpPr>
            <p:nvPr/>
          </p:nvSpPr>
          <p:spPr bwMode="auto">
            <a:xfrm>
              <a:off x="2168495" y="3569670"/>
              <a:ext cx="627062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 smtClean="0">
                  <a:solidFill>
                    <a:srgbClr val="0000FF"/>
                  </a:solidFill>
                </a:rPr>
                <a:t>G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110" name="Rectangle 7"/>
            <p:cNvSpPr>
              <a:spLocks noChangeArrowheads="1"/>
            </p:cNvSpPr>
            <p:nvPr/>
          </p:nvSpPr>
          <p:spPr bwMode="auto">
            <a:xfrm>
              <a:off x="1541432" y="3556022"/>
              <a:ext cx="627063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 smtClean="0">
                  <a:solidFill>
                    <a:srgbClr val="0000FF"/>
                  </a:solidFill>
                </a:rPr>
                <a:t>a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111" name="Rectangle 6"/>
            <p:cNvSpPr>
              <a:spLocks noChangeArrowheads="1"/>
            </p:cNvSpPr>
            <p:nvPr/>
          </p:nvSpPr>
          <p:spPr bwMode="auto">
            <a:xfrm>
              <a:off x="912782" y="3556022"/>
              <a:ext cx="6286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 smtClean="0">
                  <a:solidFill>
                    <a:srgbClr val="0000FF"/>
                  </a:solidFill>
                </a:rPr>
                <a:t>b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112" name="Rectangle 5"/>
            <p:cNvSpPr>
              <a:spLocks noChangeArrowheads="1"/>
            </p:cNvSpPr>
            <p:nvPr/>
          </p:nvSpPr>
          <p:spPr bwMode="auto">
            <a:xfrm>
              <a:off x="285720" y="3556022"/>
              <a:ext cx="627062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600" b="1" dirty="0" smtClean="0">
                  <a:solidFill>
                    <a:srgbClr val="0000FF"/>
                  </a:solidFill>
                </a:rPr>
                <a:t>c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113" name="Line 61"/>
            <p:cNvSpPr>
              <a:spLocks noChangeShapeType="1"/>
            </p:cNvSpPr>
            <p:nvPr/>
          </p:nvSpPr>
          <p:spPr bwMode="auto">
            <a:xfrm>
              <a:off x="285720" y="3556022"/>
              <a:ext cx="3780000" cy="158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14" name="Line 62"/>
            <p:cNvSpPr>
              <a:spLocks noChangeShapeType="1"/>
            </p:cNvSpPr>
            <p:nvPr/>
          </p:nvSpPr>
          <p:spPr bwMode="auto">
            <a:xfrm>
              <a:off x="285720" y="3890984"/>
              <a:ext cx="3780000" cy="1588"/>
            </a:xfrm>
            <a:prstGeom prst="line">
              <a:avLst/>
            </a:prstGeom>
            <a:ln w="2222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15" name="Line 63"/>
            <p:cNvSpPr>
              <a:spLocks noChangeShapeType="1"/>
            </p:cNvSpPr>
            <p:nvPr/>
          </p:nvSpPr>
          <p:spPr bwMode="auto">
            <a:xfrm>
              <a:off x="285720" y="4225947"/>
              <a:ext cx="3780000" cy="1587"/>
            </a:xfrm>
            <a:prstGeom prst="line">
              <a:avLst/>
            </a:prstGeom>
            <a:ln w="2222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16" name="Line 64"/>
            <p:cNvSpPr>
              <a:spLocks noChangeShapeType="1"/>
            </p:cNvSpPr>
            <p:nvPr/>
          </p:nvSpPr>
          <p:spPr bwMode="auto">
            <a:xfrm>
              <a:off x="285720" y="4560909"/>
              <a:ext cx="3780000" cy="1588"/>
            </a:xfrm>
            <a:prstGeom prst="line">
              <a:avLst/>
            </a:prstGeom>
            <a:ln w="2222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17" name="Line 65"/>
            <p:cNvSpPr>
              <a:spLocks noChangeShapeType="1"/>
            </p:cNvSpPr>
            <p:nvPr/>
          </p:nvSpPr>
          <p:spPr bwMode="auto">
            <a:xfrm>
              <a:off x="285720" y="4895872"/>
              <a:ext cx="3780000" cy="1587"/>
            </a:xfrm>
            <a:prstGeom prst="line">
              <a:avLst/>
            </a:prstGeom>
            <a:ln w="2222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18" name="Line 66"/>
            <p:cNvSpPr>
              <a:spLocks noChangeShapeType="1"/>
            </p:cNvSpPr>
            <p:nvPr/>
          </p:nvSpPr>
          <p:spPr bwMode="auto">
            <a:xfrm>
              <a:off x="285720" y="5230834"/>
              <a:ext cx="3780000" cy="0"/>
            </a:xfrm>
            <a:prstGeom prst="line">
              <a:avLst/>
            </a:prstGeom>
            <a:ln w="2222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19" name="Line 67"/>
            <p:cNvSpPr>
              <a:spLocks noChangeShapeType="1"/>
            </p:cNvSpPr>
            <p:nvPr/>
          </p:nvSpPr>
          <p:spPr bwMode="auto">
            <a:xfrm>
              <a:off x="285720" y="5565797"/>
              <a:ext cx="3780000" cy="1587"/>
            </a:xfrm>
            <a:prstGeom prst="line">
              <a:avLst/>
            </a:prstGeom>
            <a:ln w="2222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20" name="Line 68"/>
            <p:cNvSpPr>
              <a:spLocks noChangeShapeType="1"/>
            </p:cNvSpPr>
            <p:nvPr/>
          </p:nvSpPr>
          <p:spPr bwMode="auto">
            <a:xfrm>
              <a:off x="285720" y="5900759"/>
              <a:ext cx="3780000" cy="1588"/>
            </a:xfrm>
            <a:prstGeom prst="line">
              <a:avLst/>
            </a:prstGeom>
            <a:ln w="2222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21" name="Line 69"/>
            <p:cNvSpPr>
              <a:spLocks noChangeShapeType="1"/>
            </p:cNvSpPr>
            <p:nvPr/>
          </p:nvSpPr>
          <p:spPr bwMode="auto">
            <a:xfrm>
              <a:off x="285720" y="6570684"/>
              <a:ext cx="3780000" cy="158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22" name="Line 70"/>
            <p:cNvSpPr>
              <a:spLocks noChangeShapeType="1"/>
            </p:cNvSpPr>
            <p:nvPr/>
          </p:nvSpPr>
          <p:spPr bwMode="auto">
            <a:xfrm>
              <a:off x="285720" y="3556022"/>
              <a:ext cx="1587" cy="301466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23" name="Line 71"/>
            <p:cNvSpPr>
              <a:spLocks noChangeShapeType="1"/>
            </p:cNvSpPr>
            <p:nvPr/>
          </p:nvSpPr>
          <p:spPr bwMode="auto">
            <a:xfrm>
              <a:off x="912782" y="3556022"/>
              <a:ext cx="1588" cy="3014662"/>
            </a:xfrm>
            <a:prstGeom prst="line">
              <a:avLst/>
            </a:prstGeom>
            <a:ln w="2222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24" name="Line 72"/>
            <p:cNvSpPr>
              <a:spLocks noChangeShapeType="1"/>
            </p:cNvSpPr>
            <p:nvPr/>
          </p:nvSpPr>
          <p:spPr bwMode="auto">
            <a:xfrm>
              <a:off x="1541432" y="3556022"/>
              <a:ext cx="1588" cy="3014662"/>
            </a:xfrm>
            <a:prstGeom prst="line">
              <a:avLst/>
            </a:prstGeom>
            <a:ln w="2222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25" name="Line 73"/>
            <p:cNvSpPr>
              <a:spLocks noChangeShapeType="1"/>
            </p:cNvSpPr>
            <p:nvPr/>
          </p:nvSpPr>
          <p:spPr bwMode="auto">
            <a:xfrm>
              <a:off x="2168495" y="3556022"/>
              <a:ext cx="1587" cy="3014662"/>
            </a:xfrm>
            <a:prstGeom prst="line">
              <a:avLst/>
            </a:prstGeom>
            <a:ln w="2222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26" name="Line 74"/>
            <p:cNvSpPr>
              <a:spLocks noChangeShapeType="1"/>
            </p:cNvSpPr>
            <p:nvPr/>
          </p:nvSpPr>
          <p:spPr bwMode="auto">
            <a:xfrm>
              <a:off x="2795557" y="3556022"/>
              <a:ext cx="1588" cy="3014662"/>
            </a:xfrm>
            <a:prstGeom prst="line">
              <a:avLst/>
            </a:prstGeom>
            <a:ln w="2222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27" name="Line 75"/>
            <p:cNvSpPr>
              <a:spLocks noChangeShapeType="1"/>
            </p:cNvSpPr>
            <p:nvPr/>
          </p:nvSpPr>
          <p:spPr bwMode="auto">
            <a:xfrm>
              <a:off x="3422620" y="3556022"/>
              <a:ext cx="1587" cy="3014662"/>
            </a:xfrm>
            <a:prstGeom prst="line">
              <a:avLst/>
            </a:prstGeom>
            <a:ln w="2222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28" name="Line 76"/>
            <p:cNvSpPr>
              <a:spLocks noChangeShapeType="1"/>
            </p:cNvSpPr>
            <p:nvPr/>
          </p:nvSpPr>
          <p:spPr bwMode="auto">
            <a:xfrm>
              <a:off x="4064918" y="3556022"/>
              <a:ext cx="1587" cy="301466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130" name="Line 85"/>
            <p:cNvSpPr>
              <a:spLocks noChangeShapeType="1"/>
            </p:cNvSpPr>
            <p:nvPr/>
          </p:nvSpPr>
          <p:spPr bwMode="auto">
            <a:xfrm>
              <a:off x="285720" y="6235722"/>
              <a:ext cx="3780000" cy="1587"/>
            </a:xfrm>
            <a:prstGeom prst="line">
              <a:avLst/>
            </a:prstGeom>
            <a:ln w="2222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</p:grpSp>
      <p:grpSp>
        <p:nvGrpSpPr>
          <p:cNvPr id="92" name="Groupe 209"/>
          <p:cNvGrpSpPr/>
          <p:nvPr/>
        </p:nvGrpSpPr>
        <p:grpSpPr>
          <a:xfrm>
            <a:off x="4408802" y="642918"/>
            <a:ext cx="2306306" cy="1562104"/>
            <a:chOff x="3486475" y="571480"/>
            <a:chExt cx="2306306" cy="1562104"/>
          </a:xfrm>
        </p:grpSpPr>
        <p:sp>
          <p:nvSpPr>
            <p:cNvPr id="99" name="Text Box 752"/>
            <p:cNvSpPr txBox="1">
              <a:spLocks noChangeArrowheads="1"/>
            </p:cNvSpPr>
            <p:nvPr/>
          </p:nvSpPr>
          <p:spPr bwMode="auto">
            <a:xfrm>
              <a:off x="3849681" y="1142984"/>
              <a:ext cx="1943100" cy="2857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00     01  </a:t>
              </a:r>
              <a:r>
                <a:rPr lang="ar-DZ" sz="1600" b="1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 11   10 </a:t>
              </a:r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106" name="Text Box 753"/>
            <p:cNvSpPr txBox="1">
              <a:spLocks noChangeArrowheads="1"/>
            </p:cNvSpPr>
            <p:nvPr/>
          </p:nvSpPr>
          <p:spPr bwMode="auto">
            <a:xfrm>
              <a:off x="3675056" y="1460484"/>
              <a:ext cx="285750" cy="5746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  <a:p>
              <a:pPr eaLnBrk="0" hangingPunct="0">
                <a:defRPr/>
              </a:pPr>
              <a:endParaRPr lang="ar-DZ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eaLnBrk="0" hangingPunct="0">
                <a:defRPr/>
              </a:pPr>
              <a:endParaRPr lang="fr-FR" sz="1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129" name="Groupe 307"/>
            <p:cNvGrpSpPr>
              <a:grpSpLocks/>
            </p:cNvGrpSpPr>
            <p:nvPr/>
          </p:nvGrpSpPr>
          <p:grpSpPr bwMode="auto">
            <a:xfrm>
              <a:off x="3643306" y="1142984"/>
              <a:ext cx="2020888" cy="990600"/>
              <a:chOff x="4543425" y="828675"/>
              <a:chExt cx="2020888" cy="990600"/>
            </a:xfrm>
          </p:grpSpPr>
          <p:grpSp>
            <p:nvGrpSpPr>
              <p:cNvPr id="143" name="Groupe 196"/>
              <p:cNvGrpSpPr>
                <a:grpSpLocks/>
              </p:cNvGrpSpPr>
              <p:nvPr/>
            </p:nvGrpSpPr>
            <p:grpSpPr bwMode="auto">
              <a:xfrm>
                <a:off x="4818063" y="1103313"/>
                <a:ext cx="1746250" cy="715962"/>
                <a:chOff x="3143240" y="1857364"/>
                <a:chExt cx="1746316" cy="715174"/>
              </a:xfrm>
            </p:grpSpPr>
            <p:sp>
              <p:nvSpPr>
                <p:cNvPr id="145" name="Rectangle 144"/>
                <p:cNvSpPr/>
                <p:nvPr/>
              </p:nvSpPr>
              <p:spPr bwMode="auto">
                <a:xfrm>
                  <a:off x="3143240" y="1857364"/>
                  <a:ext cx="1746316" cy="713589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46" name="Connecteur droit 145"/>
                <p:cNvCxnSpPr>
                  <a:stCxn id="145" idx="0"/>
                  <a:endCxn id="145" idx="2"/>
                </p:cNvCxnSpPr>
                <p:nvPr/>
              </p:nvCxnSpPr>
              <p:spPr bwMode="auto">
                <a:xfrm rot="16200000" flipH="1">
                  <a:off x="3659603" y="2214156"/>
                  <a:ext cx="713589" cy="3175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Connecteur droit 146"/>
                <p:cNvCxnSpPr/>
                <p:nvPr/>
              </p:nvCxnSpPr>
              <p:spPr bwMode="auto">
                <a:xfrm rot="16200000" flipH="1">
                  <a:off x="3215880" y="2213365"/>
                  <a:ext cx="713589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Connecteur droit 147"/>
                <p:cNvCxnSpPr/>
                <p:nvPr/>
              </p:nvCxnSpPr>
              <p:spPr bwMode="auto">
                <a:xfrm rot="16200000" flipH="1">
                  <a:off x="4073163" y="2213365"/>
                  <a:ext cx="713589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Connecteur droit 148"/>
                <p:cNvCxnSpPr>
                  <a:stCxn id="145" idx="1"/>
                  <a:endCxn id="145" idx="3"/>
                </p:cNvCxnSpPr>
                <p:nvPr/>
              </p:nvCxnSpPr>
              <p:spPr bwMode="auto">
                <a:xfrm rot="10800000" flipH="1">
                  <a:off x="3143240" y="2214158"/>
                  <a:ext cx="1746316" cy="1586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4" name="Line 754"/>
              <p:cNvSpPr>
                <a:spLocks noChangeShapeType="1"/>
              </p:cNvSpPr>
              <p:nvPr/>
            </p:nvSpPr>
            <p:spPr bwMode="auto">
              <a:xfrm flipH="1" flipV="1">
                <a:off x="4543425" y="828675"/>
                <a:ext cx="285750" cy="28575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131" name="Text Box 755"/>
            <p:cNvSpPr txBox="1">
              <a:spLocks noChangeArrowheads="1"/>
            </p:cNvSpPr>
            <p:nvPr/>
          </p:nvSpPr>
          <p:spPr bwMode="auto">
            <a:xfrm>
              <a:off x="3636956" y="935022"/>
              <a:ext cx="506416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ba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2" name="Text Box 756"/>
            <p:cNvSpPr txBox="1">
              <a:spLocks noChangeArrowheads="1"/>
            </p:cNvSpPr>
            <p:nvPr/>
          </p:nvSpPr>
          <p:spPr bwMode="auto">
            <a:xfrm>
              <a:off x="3486475" y="1163622"/>
              <a:ext cx="2857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c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3" name="Rectangle 774"/>
            <p:cNvSpPr>
              <a:spLocks noChangeArrowheads="1"/>
            </p:cNvSpPr>
            <p:nvPr/>
          </p:nvSpPr>
          <p:spPr bwMode="auto">
            <a:xfrm>
              <a:off x="3662356" y="1784334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34" name="Text Box 775"/>
            <p:cNvSpPr txBox="1">
              <a:spLocks noChangeArrowheads="1"/>
            </p:cNvSpPr>
            <p:nvPr/>
          </p:nvSpPr>
          <p:spPr bwMode="auto">
            <a:xfrm>
              <a:off x="3992556" y="1425559"/>
              <a:ext cx="287338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5" name="Text Box 776"/>
            <p:cNvSpPr txBox="1">
              <a:spLocks noChangeArrowheads="1"/>
            </p:cNvSpPr>
            <p:nvPr/>
          </p:nvSpPr>
          <p:spPr bwMode="auto">
            <a:xfrm>
              <a:off x="4397369" y="1444609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sym typeface="Symbol"/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6" name="Text Box 777"/>
            <p:cNvSpPr txBox="1">
              <a:spLocks noChangeArrowheads="1"/>
            </p:cNvSpPr>
            <p:nvPr/>
          </p:nvSpPr>
          <p:spPr bwMode="auto">
            <a:xfrm>
              <a:off x="4853022" y="1430322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7" name="Text Box 778"/>
            <p:cNvSpPr txBox="1">
              <a:spLocks noChangeArrowheads="1"/>
            </p:cNvSpPr>
            <p:nvPr/>
          </p:nvSpPr>
          <p:spPr bwMode="auto">
            <a:xfrm>
              <a:off x="5289544" y="1435084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8" name="Text Box 779"/>
            <p:cNvSpPr txBox="1">
              <a:spLocks noChangeArrowheads="1"/>
            </p:cNvSpPr>
            <p:nvPr/>
          </p:nvSpPr>
          <p:spPr bwMode="auto">
            <a:xfrm>
              <a:off x="3978269" y="1787509"/>
              <a:ext cx="287337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/>
                <a:t>0</a:t>
              </a:r>
              <a:endParaRPr lang="fr-FR" sz="1600" b="1" dirty="0"/>
            </a:p>
          </p:txBody>
        </p:sp>
        <p:sp>
          <p:nvSpPr>
            <p:cNvPr id="139" name="Text Box 780"/>
            <p:cNvSpPr txBox="1">
              <a:spLocks noChangeArrowheads="1"/>
            </p:cNvSpPr>
            <p:nvPr/>
          </p:nvSpPr>
          <p:spPr bwMode="auto">
            <a:xfrm>
              <a:off x="4406894" y="1796581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sz="1600" b="1" dirty="0" smtClean="0">
                  <a:solidFill>
                    <a:schemeClr val="tx1"/>
                  </a:solidFill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0" name="Text Box 781"/>
            <p:cNvSpPr txBox="1">
              <a:spLocks noChangeArrowheads="1"/>
            </p:cNvSpPr>
            <p:nvPr/>
          </p:nvSpPr>
          <p:spPr bwMode="auto">
            <a:xfrm>
              <a:off x="4862547" y="1780333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1" name="Text Box 782"/>
            <p:cNvSpPr txBox="1">
              <a:spLocks noChangeArrowheads="1"/>
            </p:cNvSpPr>
            <p:nvPr/>
          </p:nvSpPr>
          <p:spPr bwMode="auto">
            <a:xfrm>
              <a:off x="5289544" y="1795220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2" name="ZoneTexte 141"/>
            <p:cNvSpPr txBox="1"/>
            <p:nvPr/>
          </p:nvSpPr>
          <p:spPr>
            <a:xfrm>
              <a:off x="4643438" y="571480"/>
              <a:ext cx="114300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b="1" u="sng" dirty="0" smtClean="0">
                  <a:solidFill>
                    <a:srgbClr val="0000FF"/>
                  </a:solidFill>
                </a:rPr>
                <a:t>الارتفاع </a:t>
              </a:r>
              <a:r>
                <a:rPr lang="fr-FR" b="1" u="sng" dirty="0" smtClean="0">
                  <a:solidFill>
                    <a:srgbClr val="0000FF"/>
                  </a:solidFill>
                </a:rPr>
                <a:t>P</a:t>
              </a:r>
              <a:endParaRPr lang="fr-FR" b="1" u="sng" dirty="0">
                <a:solidFill>
                  <a:srgbClr val="0000FF"/>
                </a:solidFill>
              </a:endParaRPr>
            </a:p>
          </p:txBody>
        </p:sp>
      </p:grpSp>
      <p:sp>
        <p:nvSpPr>
          <p:cNvPr id="154" name="ZoneTexte 153"/>
          <p:cNvSpPr txBox="1"/>
          <p:nvPr/>
        </p:nvSpPr>
        <p:spPr>
          <a:xfrm>
            <a:off x="8286776" y="0"/>
            <a:ext cx="857224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FF0000"/>
                </a:solidFill>
              </a:rPr>
              <a:t>الحل:</a:t>
            </a:r>
            <a:endParaRPr lang="fr-FR" sz="2000" b="1" u="sng" dirty="0">
              <a:solidFill>
                <a:srgbClr val="FF0000"/>
              </a:solidFill>
            </a:endParaRPr>
          </a:p>
        </p:txBody>
      </p:sp>
      <p:grpSp>
        <p:nvGrpSpPr>
          <p:cNvPr id="155" name="Groupe 209"/>
          <p:cNvGrpSpPr/>
          <p:nvPr/>
        </p:nvGrpSpPr>
        <p:grpSpPr>
          <a:xfrm>
            <a:off x="6837694" y="642918"/>
            <a:ext cx="2306306" cy="1562104"/>
            <a:chOff x="3486475" y="571480"/>
            <a:chExt cx="2306306" cy="1562104"/>
          </a:xfrm>
        </p:grpSpPr>
        <p:sp>
          <p:nvSpPr>
            <p:cNvPr id="156" name="Text Box 752"/>
            <p:cNvSpPr txBox="1">
              <a:spLocks noChangeArrowheads="1"/>
            </p:cNvSpPr>
            <p:nvPr/>
          </p:nvSpPr>
          <p:spPr bwMode="auto">
            <a:xfrm>
              <a:off x="3849681" y="1142984"/>
              <a:ext cx="1943100" cy="2857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00     01  </a:t>
              </a:r>
              <a:r>
                <a:rPr lang="ar-DZ" sz="1600" b="1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 11   10 </a:t>
              </a:r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157" name="Text Box 753"/>
            <p:cNvSpPr txBox="1">
              <a:spLocks noChangeArrowheads="1"/>
            </p:cNvSpPr>
            <p:nvPr/>
          </p:nvSpPr>
          <p:spPr bwMode="auto">
            <a:xfrm>
              <a:off x="3675056" y="1460484"/>
              <a:ext cx="285750" cy="5746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  <a:p>
              <a:pPr eaLnBrk="0" hangingPunct="0">
                <a:defRPr/>
              </a:pPr>
              <a:endParaRPr lang="ar-DZ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eaLnBrk="0" hangingPunct="0">
                <a:defRPr/>
              </a:pPr>
              <a:endParaRPr lang="fr-FR" sz="1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158" name="Groupe 307"/>
            <p:cNvGrpSpPr>
              <a:grpSpLocks/>
            </p:cNvGrpSpPr>
            <p:nvPr/>
          </p:nvGrpSpPr>
          <p:grpSpPr bwMode="auto">
            <a:xfrm>
              <a:off x="3643306" y="1142984"/>
              <a:ext cx="2020888" cy="990600"/>
              <a:chOff x="4543425" y="828675"/>
              <a:chExt cx="2020888" cy="990600"/>
            </a:xfrm>
          </p:grpSpPr>
          <p:grpSp>
            <p:nvGrpSpPr>
              <p:cNvPr id="171" name="Groupe 196"/>
              <p:cNvGrpSpPr>
                <a:grpSpLocks/>
              </p:cNvGrpSpPr>
              <p:nvPr/>
            </p:nvGrpSpPr>
            <p:grpSpPr bwMode="auto">
              <a:xfrm>
                <a:off x="4818063" y="1103313"/>
                <a:ext cx="1746250" cy="715962"/>
                <a:chOff x="3143240" y="1857364"/>
                <a:chExt cx="1746316" cy="715174"/>
              </a:xfrm>
            </p:grpSpPr>
            <p:sp>
              <p:nvSpPr>
                <p:cNvPr id="173" name="Rectangle 172"/>
                <p:cNvSpPr/>
                <p:nvPr/>
              </p:nvSpPr>
              <p:spPr bwMode="auto">
                <a:xfrm>
                  <a:off x="3143240" y="1857364"/>
                  <a:ext cx="1746316" cy="713589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74" name="Connecteur droit 173"/>
                <p:cNvCxnSpPr>
                  <a:stCxn id="173" idx="0"/>
                  <a:endCxn id="173" idx="2"/>
                </p:cNvCxnSpPr>
                <p:nvPr/>
              </p:nvCxnSpPr>
              <p:spPr bwMode="auto">
                <a:xfrm rot="16200000" flipH="1">
                  <a:off x="3659603" y="2214156"/>
                  <a:ext cx="713589" cy="3175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Connecteur droit 174"/>
                <p:cNvCxnSpPr/>
                <p:nvPr/>
              </p:nvCxnSpPr>
              <p:spPr bwMode="auto">
                <a:xfrm rot="16200000" flipH="1">
                  <a:off x="3215880" y="2213365"/>
                  <a:ext cx="713589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Connecteur droit 175"/>
                <p:cNvCxnSpPr/>
                <p:nvPr/>
              </p:nvCxnSpPr>
              <p:spPr bwMode="auto">
                <a:xfrm rot="16200000" flipH="1">
                  <a:off x="4073163" y="2213365"/>
                  <a:ext cx="713589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Connecteur droit 176"/>
                <p:cNvCxnSpPr>
                  <a:stCxn id="173" idx="1"/>
                  <a:endCxn id="173" idx="3"/>
                </p:cNvCxnSpPr>
                <p:nvPr/>
              </p:nvCxnSpPr>
              <p:spPr bwMode="auto">
                <a:xfrm rot="10800000" flipH="1">
                  <a:off x="3143240" y="2214158"/>
                  <a:ext cx="1746316" cy="1586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2" name="Line 754"/>
              <p:cNvSpPr>
                <a:spLocks noChangeShapeType="1"/>
              </p:cNvSpPr>
              <p:nvPr/>
            </p:nvSpPr>
            <p:spPr bwMode="auto">
              <a:xfrm flipH="1" flipV="1">
                <a:off x="4543425" y="828675"/>
                <a:ext cx="285750" cy="28575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159" name="Text Box 755"/>
            <p:cNvSpPr txBox="1">
              <a:spLocks noChangeArrowheads="1"/>
            </p:cNvSpPr>
            <p:nvPr/>
          </p:nvSpPr>
          <p:spPr bwMode="auto">
            <a:xfrm>
              <a:off x="3636956" y="935022"/>
              <a:ext cx="506416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ba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Text Box 756"/>
            <p:cNvSpPr txBox="1">
              <a:spLocks noChangeArrowheads="1"/>
            </p:cNvSpPr>
            <p:nvPr/>
          </p:nvSpPr>
          <p:spPr bwMode="auto">
            <a:xfrm>
              <a:off x="3486475" y="1163622"/>
              <a:ext cx="2857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c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Rectangle 774"/>
            <p:cNvSpPr>
              <a:spLocks noChangeArrowheads="1"/>
            </p:cNvSpPr>
            <p:nvPr/>
          </p:nvSpPr>
          <p:spPr bwMode="auto">
            <a:xfrm>
              <a:off x="3662356" y="1784334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62" name="Text Box 775"/>
            <p:cNvSpPr txBox="1">
              <a:spLocks noChangeArrowheads="1"/>
            </p:cNvSpPr>
            <p:nvPr/>
          </p:nvSpPr>
          <p:spPr bwMode="auto">
            <a:xfrm>
              <a:off x="3992556" y="1425559"/>
              <a:ext cx="287338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Text Box 776"/>
            <p:cNvSpPr txBox="1">
              <a:spLocks noChangeArrowheads="1"/>
            </p:cNvSpPr>
            <p:nvPr/>
          </p:nvSpPr>
          <p:spPr bwMode="auto">
            <a:xfrm>
              <a:off x="4397369" y="1444609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Text Box 777"/>
            <p:cNvSpPr txBox="1">
              <a:spLocks noChangeArrowheads="1"/>
            </p:cNvSpPr>
            <p:nvPr/>
          </p:nvSpPr>
          <p:spPr bwMode="auto">
            <a:xfrm>
              <a:off x="4853022" y="1430322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Text Box 778"/>
            <p:cNvSpPr txBox="1">
              <a:spLocks noChangeArrowheads="1"/>
            </p:cNvSpPr>
            <p:nvPr/>
          </p:nvSpPr>
          <p:spPr bwMode="auto">
            <a:xfrm>
              <a:off x="5289544" y="1435084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6" name="Text Box 779"/>
            <p:cNvSpPr txBox="1">
              <a:spLocks noChangeArrowheads="1"/>
            </p:cNvSpPr>
            <p:nvPr/>
          </p:nvSpPr>
          <p:spPr bwMode="auto">
            <a:xfrm>
              <a:off x="3978269" y="1787509"/>
              <a:ext cx="287337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/>
                <a:t>0</a:t>
              </a:r>
              <a:endParaRPr lang="fr-FR" sz="1600" b="1" dirty="0"/>
            </a:p>
          </p:txBody>
        </p:sp>
        <p:sp>
          <p:nvSpPr>
            <p:cNvPr id="167" name="Text Box 780"/>
            <p:cNvSpPr txBox="1">
              <a:spLocks noChangeArrowheads="1"/>
            </p:cNvSpPr>
            <p:nvPr/>
          </p:nvSpPr>
          <p:spPr bwMode="auto">
            <a:xfrm>
              <a:off x="4406894" y="1796581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Text Box 781"/>
            <p:cNvSpPr txBox="1">
              <a:spLocks noChangeArrowheads="1"/>
            </p:cNvSpPr>
            <p:nvPr/>
          </p:nvSpPr>
          <p:spPr bwMode="auto">
            <a:xfrm>
              <a:off x="4862547" y="1780333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sz="1600" b="1" dirty="0" smtClean="0">
                  <a:solidFill>
                    <a:schemeClr val="tx1"/>
                  </a:solidFill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9" name="Text Box 782"/>
            <p:cNvSpPr txBox="1">
              <a:spLocks noChangeArrowheads="1"/>
            </p:cNvSpPr>
            <p:nvPr/>
          </p:nvSpPr>
          <p:spPr bwMode="auto">
            <a:xfrm>
              <a:off x="5289544" y="1795220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0" name="ZoneTexte 169"/>
            <p:cNvSpPr txBox="1"/>
            <p:nvPr/>
          </p:nvSpPr>
          <p:spPr>
            <a:xfrm>
              <a:off x="4643438" y="571480"/>
              <a:ext cx="114300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b="1" u="sng" dirty="0" smtClean="0">
                  <a:solidFill>
                    <a:srgbClr val="0000FF"/>
                  </a:solidFill>
                </a:rPr>
                <a:t>الارتفاع </a:t>
              </a:r>
              <a:r>
                <a:rPr lang="fr-FR" b="1" u="sng" dirty="0" smtClean="0">
                  <a:solidFill>
                    <a:srgbClr val="0000FF"/>
                  </a:solidFill>
                </a:rPr>
                <a:t>M</a:t>
              </a:r>
              <a:endParaRPr lang="fr-FR" b="1" u="sng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217" name="Groupe 216"/>
          <p:cNvGrpSpPr/>
          <p:nvPr/>
        </p:nvGrpSpPr>
        <p:grpSpPr>
          <a:xfrm>
            <a:off x="3752219" y="3171387"/>
            <a:ext cx="1612079" cy="3601764"/>
            <a:chOff x="3752219" y="3518426"/>
            <a:chExt cx="1612079" cy="3601764"/>
          </a:xfrm>
        </p:grpSpPr>
        <p:sp>
          <p:nvSpPr>
            <p:cNvPr id="218" name="Line 7"/>
            <p:cNvSpPr>
              <a:spLocks noChangeAspect="1" noChangeShapeType="1"/>
            </p:cNvSpPr>
            <p:nvPr/>
          </p:nvSpPr>
          <p:spPr bwMode="auto">
            <a:xfrm>
              <a:off x="3897245" y="3838716"/>
              <a:ext cx="0" cy="327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9" name="Line 8"/>
            <p:cNvSpPr>
              <a:spLocks noChangeAspect="1" noChangeShapeType="1"/>
            </p:cNvSpPr>
            <p:nvPr/>
          </p:nvSpPr>
          <p:spPr bwMode="auto">
            <a:xfrm>
              <a:off x="3897245" y="4048100"/>
              <a:ext cx="24633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0" name="Line 9"/>
            <p:cNvSpPr>
              <a:spLocks noChangeAspect="1" noChangeShapeType="1"/>
            </p:cNvSpPr>
            <p:nvPr/>
          </p:nvSpPr>
          <p:spPr bwMode="auto">
            <a:xfrm>
              <a:off x="4138104" y="4568961"/>
              <a:ext cx="0" cy="2520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1" name="AutoShape 10"/>
            <p:cNvSpPr>
              <a:spLocks noChangeAspect="1" noChangeArrowheads="1"/>
            </p:cNvSpPr>
            <p:nvPr/>
          </p:nvSpPr>
          <p:spPr bwMode="auto">
            <a:xfrm rot="10800000">
              <a:off x="4005358" y="4252010"/>
              <a:ext cx="269599" cy="203910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2" name="Line 11"/>
            <p:cNvSpPr>
              <a:spLocks noChangeAspect="1" noChangeShapeType="1"/>
            </p:cNvSpPr>
            <p:nvPr/>
          </p:nvSpPr>
          <p:spPr bwMode="auto">
            <a:xfrm>
              <a:off x="4143578" y="4048100"/>
              <a:ext cx="0" cy="20527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3" name="Oval 12"/>
            <p:cNvSpPr>
              <a:spLocks noChangeAspect="1" noChangeArrowheads="1"/>
            </p:cNvSpPr>
            <p:nvPr/>
          </p:nvSpPr>
          <p:spPr bwMode="auto">
            <a:xfrm>
              <a:off x="4081995" y="4460025"/>
              <a:ext cx="116325" cy="10127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4" name="Line 14"/>
            <p:cNvSpPr>
              <a:spLocks noChangeAspect="1" noChangeShapeType="1"/>
            </p:cNvSpPr>
            <p:nvPr/>
          </p:nvSpPr>
          <p:spPr bwMode="auto">
            <a:xfrm>
              <a:off x="4385806" y="3844190"/>
              <a:ext cx="0" cy="327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5" name="Line 15"/>
            <p:cNvSpPr>
              <a:spLocks noChangeAspect="1" noChangeShapeType="1"/>
            </p:cNvSpPr>
            <p:nvPr/>
          </p:nvSpPr>
          <p:spPr bwMode="auto">
            <a:xfrm>
              <a:off x="4385806" y="4041809"/>
              <a:ext cx="24633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6" name="Line 16"/>
            <p:cNvSpPr>
              <a:spLocks noChangeAspect="1" noChangeShapeType="1"/>
            </p:cNvSpPr>
            <p:nvPr/>
          </p:nvSpPr>
          <p:spPr bwMode="auto">
            <a:xfrm>
              <a:off x="4626666" y="4574435"/>
              <a:ext cx="0" cy="2520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7" name="AutoShape 17"/>
            <p:cNvSpPr>
              <a:spLocks noChangeAspect="1" noChangeArrowheads="1"/>
            </p:cNvSpPr>
            <p:nvPr/>
          </p:nvSpPr>
          <p:spPr bwMode="auto">
            <a:xfrm rot="10800000">
              <a:off x="4493920" y="4257484"/>
              <a:ext cx="269599" cy="203910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8" name="Line 18"/>
            <p:cNvSpPr>
              <a:spLocks noChangeAspect="1" noChangeShapeType="1"/>
            </p:cNvSpPr>
            <p:nvPr/>
          </p:nvSpPr>
          <p:spPr bwMode="auto">
            <a:xfrm>
              <a:off x="4632140" y="4041809"/>
              <a:ext cx="0" cy="20664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9" name="Oval 19"/>
            <p:cNvSpPr>
              <a:spLocks noChangeAspect="1" noChangeArrowheads="1"/>
            </p:cNvSpPr>
            <p:nvPr/>
          </p:nvSpPr>
          <p:spPr bwMode="auto">
            <a:xfrm>
              <a:off x="4570557" y="4465499"/>
              <a:ext cx="116325" cy="10263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2" name="Text Box 27"/>
            <p:cNvSpPr txBox="1">
              <a:spLocks noChangeAspect="1" noChangeArrowheads="1"/>
            </p:cNvSpPr>
            <p:nvPr/>
          </p:nvSpPr>
          <p:spPr bwMode="auto">
            <a:xfrm>
              <a:off x="3752219" y="3531231"/>
              <a:ext cx="607623" cy="4351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c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33" name="Text Box 28"/>
            <p:cNvSpPr txBox="1">
              <a:spLocks noChangeAspect="1" noChangeArrowheads="1"/>
            </p:cNvSpPr>
            <p:nvPr/>
          </p:nvSpPr>
          <p:spPr bwMode="auto">
            <a:xfrm>
              <a:off x="4226346" y="3529374"/>
              <a:ext cx="607623" cy="4351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b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34" name="Line 32"/>
            <p:cNvSpPr>
              <a:spLocks noChangeAspect="1" noChangeShapeType="1"/>
            </p:cNvSpPr>
            <p:nvPr/>
          </p:nvSpPr>
          <p:spPr bwMode="auto">
            <a:xfrm>
              <a:off x="4890790" y="3816820"/>
              <a:ext cx="0" cy="327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5" name="Line 33"/>
            <p:cNvSpPr>
              <a:spLocks noChangeAspect="1" noChangeShapeType="1"/>
            </p:cNvSpPr>
            <p:nvPr/>
          </p:nvSpPr>
          <p:spPr bwMode="auto">
            <a:xfrm>
              <a:off x="4890790" y="4026204"/>
              <a:ext cx="2477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6" name="Line 34"/>
            <p:cNvSpPr>
              <a:spLocks noChangeAspect="1" noChangeShapeType="1"/>
            </p:cNvSpPr>
            <p:nvPr/>
          </p:nvSpPr>
          <p:spPr bwMode="auto">
            <a:xfrm>
              <a:off x="5143415" y="4547065"/>
              <a:ext cx="0" cy="2520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7" name="AutoShape 35"/>
            <p:cNvSpPr>
              <a:spLocks noChangeAspect="1" noChangeArrowheads="1"/>
            </p:cNvSpPr>
            <p:nvPr/>
          </p:nvSpPr>
          <p:spPr bwMode="auto">
            <a:xfrm rot="10800000">
              <a:off x="4998904" y="4230114"/>
              <a:ext cx="269599" cy="203910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8" name="Line 36"/>
            <p:cNvSpPr>
              <a:spLocks noChangeAspect="1" noChangeShapeType="1"/>
            </p:cNvSpPr>
            <p:nvPr/>
          </p:nvSpPr>
          <p:spPr bwMode="auto">
            <a:xfrm>
              <a:off x="5138493" y="4026204"/>
              <a:ext cx="0" cy="20664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9" name="Oval 37"/>
            <p:cNvSpPr>
              <a:spLocks noChangeAspect="1" noChangeArrowheads="1"/>
            </p:cNvSpPr>
            <p:nvPr/>
          </p:nvSpPr>
          <p:spPr bwMode="auto">
            <a:xfrm>
              <a:off x="5075541" y="4438129"/>
              <a:ext cx="116325" cy="10263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0" name="Text Box 38"/>
            <p:cNvSpPr txBox="1">
              <a:spLocks noChangeAspect="1" noChangeArrowheads="1"/>
            </p:cNvSpPr>
            <p:nvPr/>
          </p:nvSpPr>
          <p:spPr bwMode="auto">
            <a:xfrm>
              <a:off x="4758044" y="3518426"/>
              <a:ext cx="606254" cy="4351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a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6" name="Groupe 215"/>
          <p:cNvGrpSpPr/>
          <p:nvPr/>
        </p:nvGrpSpPr>
        <p:grpSpPr>
          <a:xfrm>
            <a:off x="3900800" y="5962554"/>
            <a:ext cx="2756397" cy="661112"/>
            <a:chOff x="3900800" y="5625408"/>
            <a:chExt cx="2756397" cy="661112"/>
          </a:xfrm>
        </p:grpSpPr>
        <p:sp>
          <p:nvSpPr>
            <p:cNvPr id="249" name="Line 21"/>
            <p:cNvSpPr>
              <a:spLocks noChangeAspect="1" noChangeShapeType="1"/>
            </p:cNvSpPr>
            <p:nvPr/>
          </p:nvSpPr>
          <p:spPr bwMode="auto">
            <a:xfrm>
              <a:off x="4888246" y="5674439"/>
              <a:ext cx="612000" cy="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06" name="Groupe 205"/>
            <p:cNvGrpSpPr/>
            <p:nvPr/>
          </p:nvGrpSpPr>
          <p:grpSpPr>
            <a:xfrm>
              <a:off x="3900800" y="5625408"/>
              <a:ext cx="2756397" cy="661112"/>
              <a:chOff x="3706808" y="5786225"/>
              <a:chExt cx="2756397" cy="661112"/>
            </a:xfrm>
          </p:grpSpPr>
          <p:sp>
            <p:nvSpPr>
              <p:cNvPr id="243" name="Rectangle 78"/>
              <p:cNvSpPr>
                <a:spLocks noChangeAspect="1" noChangeArrowheads="1"/>
              </p:cNvSpPr>
              <p:nvPr/>
            </p:nvSpPr>
            <p:spPr bwMode="auto">
              <a:xfrm>
                <a:off x="6165824" y="6044418"/>
                <a:ext cx="297381" cy="29185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1600" b="1" dirty="0" smtClean="0">
                    <a:solidFill>
                      <a:schemeClr val="tx1"/>
                    </a:solidFill>
                  </a:rPr>
                  <a:t>G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8" name="Line 20"/>
              <p:cNvSpPr>
                <a:spLocks noChangeAspect="1" noChangeShapeType="1"/>
              </p:cNvSpPr>
              <p:nvPr/>
            </p:nvSpPr>
            <p:spPr bwMode="auto">
              <a:xfrm>
                <a:off x="4191577" y="6067857"/>
                <a:ext cx="1148263" cy="0"/>
              </a:xfrm>
              <a:prstGeom prst="line">
                <a:avLst/>
              </a:prstGeom>
              <a:ln>
                <a:headEnd type="oval" w="sm" len="sm"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251" name="Connecteur en angle 250"/>
              <p:cNvCxnSpPr/>
              <p:nvPr/>
            </p:nvCxnSpPr>
            <p:spPr>
              <a:xfrm>
                <a:off x="5457441" y="5970977"/>
                <a:ext cx="341375" cy="124137"/>
              </a:xfrm>
              <a:prstGeom prst="bentConnector3">
                <a:avLst>
                  <a:gd name="adj1" fmla="val 52552"/>
                </a:avLst>
              </a:prstGeom>
              <a:ln>
                <a:headEnd type="oval" w="sm" len="sm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2" name="Connecteur en angle 251"/>
              <p:cNvCxnSpPr/>
              <p:nvPr/>
            </p:nvCxnSpPr>
            <p:spPr>
              <a:xfrm flipV="1">
                <a:off x="3706808" y="6323200"/>
                <a:ext cx="2172389" cy="124137"/>
              </a:xfrm>
              <a:prstGeom prst="bentConnector3">
                <a:avLst>
                  <a:gd name="adj1" fmla="val 87670"/>
                </a:avLst>
              </a:prstGeom>
              <a:ln>
                <a:headEnd type="oval" w="sm" len="sm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4" name="Line 74"/>
              <p:cNvSpPr>
                <a:spLocks noChangeAspect="1" noChangeShapeType="1"/>
              </p:cNvSpPr>
              <p:nvPr/>
            </p:nvSpPr>
            <p:spPr bwMode="auto">
              <a:xfrm>
                <a:off x="6046992" y="6201339"/>
                <a:ext cx="15517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60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5765360" y="6029804"/>
                <a:ext cx="286021" cy="344867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0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5173053" y="5786225"/>
                <a:ext cx="286021" cy="344867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14" name="Groupe 213"/>
          <p:cNvGrpSpPr/>
          <p:nvPr/>
        </p:nvGrpSpPr>
        <p:grpSpPr>
          <a:xfrm>
            <a:off x="4980306" y="2357430"/>
            <a:ext cx="1071570" cy="369332"/>
            <a:chOff x="4786314" y="2571744"/>
            <a:chExt cx="1071570" cy="369332"/>
          </a:xfrm>
        </p:grpSpPr>
        <p:sp>
          <p:nvSpPr>
            <p:cNvPr id="150" name="ZoneTexte 149"/>
            <p:cNvSpPr txBox="1"/>
            <p:nvPr/>
          </p:nvSpPr>
          <p:spPr>
            <a:xfrm>
              <a:off x="4786314" y="2571744"/>
              <a:ext cx="107157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P = abc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208" name="Connecteur droit 207"/>
            <p:cNvCxnSpPr/>
            <p:nvPr/>
          </p:nvCxnSpPr>
          <p:spPr>
            <a:xfrm>
              <a:off x="5347368" y="2629534"/>
              <a:ext cx="14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9" name="Connecteur droit 208"/>
            <p:cNvCxnSpPr/>
            <p:nvPr/>
          </p:nvCxnSpPr>
          <p:spPr>
            <a:xfrm>
              <a:off x="5513416" y="2629534"/>
              <a:ext cx="14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5" name="Groupe 214"/>
          <p:cNvGrpSpPr/>
          <p:nvPr/>
        </p:nvGrpSpPr>
        <p:grpSpPr>
          <a:xfrm>
            <a:off x="7480636" y="2357430"/>
            <a:ext cx="1143008" cy="369332"/>
            <a:chOff x="7286644" y="2571744"/>
            <a:chExt cx="1143008" cy="369332"/>
          </a:xfrm>
        </p:grpSpPr>
        <p:sp>
          <p:nvSpPr>
            <p:cNvPr id="201" name="ZoneTexte 200"/>
            <p:cNvSpPr txBox="1"/>
            <p:nvPr/>
          </p:nvSpPr>
          <p:spPr>
            <a:xfrm>
              <a:off x="7286644" y="2571744"/>
              <a:ext cx="114300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M = abc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210" name="Connecteur droit 209"/>
            <p:cNvCxnSpPr/>
            <p:nvPr/>
          </p:nvCxnSpPr>
          <p:spPr>
            <a:xfrm>
              <a:off x="8092308" y="2660028"/>
              <a:ext cx="14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1" name="Groupe 230"/>
          <p:cNvGrpSpPr/>
          <p:nvPr/>
        </p:nvGrpSpPr>
        <p:grpSpPr>
          <a:xfrm>
            <a:off x="4141419" y="5109820"/>
            <a:ext cx="2574738" cy="661112"/>
            <a:chOff x="4141266" y="5625408"/>
            <a:chExt cx="2574738" cy="661112"/>
          </a:xfrm>
        </p:grpSpPr>
        <p:sp>
          <p:nvSpPr>
            <p:cNvPr id="241" name="Line 21"/>
            <p:cNvSpPr>
              <a:spLocks noChangeAspect="1" noChangeShapeType="1"/>
            </p:cNvSpPr>
            <p:nvPr/>
          </p:nvSpPr>
          <p:spPr bwMode="auto">
            <a:xfrm>
              <a:off x="4888093" y="5674439"/>
              <a:ext cx="612000" cy="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44" name="Groupe 243"/>
            <p:cNvGrpSpPr/>
            <p:nvPr/>
          </p:nvGrpSpPr>
          <p:grpSpPr>
            <a:xfrm>
              <a:off x="4141266" y="5625408"/>
              <a:ext cx="2574738" cy="661112"/>
              <a:chOff x="3947274" y="5786225"/>
              <a:chExt cx="2574738" cy="661112"/>
            </a:xfrm>
          </p:grpSpPr>
          <p:sp>
            <p:nvSpPr>
              <p:cNvPr id="245" name="Rectangle 78"/>
              <p:cNvSpPr>
                <a:spLocks noChangeAspect="1" noChangeArrowheads="1"/>
              </p:cNvSpPr>
              <p:nvPr/>
            </p:nvSpPr>
            <p:spPr bwMode="auto">
              <a:xfrm>
                <a:off x="6165824" y="6044418"/>
                <a:ext cx="356188" cy="33855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1600" b="1" dirty="0" smtClean="0">
                    <a:solidFill>
                      <a:schemeClr val="tx1"/>
                    </a:solidFill>
                  </a:rPr>
                  <a:t>M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6" name="Line 20"/>
              <p:cNvSpPr>
                <a:spLocks noChangeAspect="1" noChangeShapeType="1"/>
              </p:cNvSpPr>
              <p:nvPr/>
            </p:nvSpPr>
            <p:spPr bwMode="auto">
              <a:xfrm>
                <a:off x="4191577" y="6067857"/>
                <a:ext cx="1148263" cy="0"/>
              </a:xfrm>
              <a:prstGeom prst="line">
                <a:avLst/>
              </a:prstGeom>
              <a:ln>
                <a:headEnd type="oval" w="sm" len="sm"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247" name="Connecteur en angle 246"/>
              <p:cNvCxnSpPr/>
              <p:nvPr/>
            </p:nvCxnSpPr>
            <p:spPr>
              <a:xfrm>
                <a:off x="5457441" y="5970977"/>
                <a:ext cx="341375" cy="124137"/>
              </a:xfrm>
              <a:prstGeom prst="bentConnector3">
                <a:avLst>
                  <a:gd name="adj1" fmla="val 52552"/>
                </a:avLst>
              </a:prstGeom>
              <a:ln>
                <a:headEnd type="oval" w="sm" len="sm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3" name="Connecteur en angle 252"/>
              <p:cNvCxnSpPr/>
              <p:nvPr/>
            </p:nvCxnSpPr>
            <p:spPr>
              <a:xfrm flipV="1">
                <a:off x="3947274" y="6323200"/>
                <a:ext cx="1980000" cy="124137"/>
              </a:xfrm>
              <a:prstGeom prst="bentConnector3">
                <a:avLst>
                  <a:gd name="adj1" fmla="val 87670"/>
                </a:avLst>
              </a:prstGeom>
              <a:ln>
                <a:headEnd type="oval" w="sm" len="sm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1" name="Line 74"/>
              <p:cNvSpPr>
                <a:spLocks noChangeAspect="1" noChangeShapeType="1"/>
              </p:cNvSpPr>
              <p:nvPr/>
            </p:nvSpPr>
            <p:spPr bwMode="auto">
              <a:xfrm>
                <a:off x="6046992" y="6201339"/>
                <a:ext cx="15517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62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5765360" y="6029804"/>
                <a:ext cx="286021" cy="344867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63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5173053" y="5786225"/>
                <a:ext cx="286021" cy="344867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74" name="Groupe 273"/>
          <p:cNvGrpSpPr/>
          <p:nvPr/>
        </p:nvGrpSpPr>
        <p:grpSpPr>
          <a:xfrm>
            <a:off x="4136340" y="4283058"/>
            <a:ext cx="2544551" cy="661112"/>
            <a:chOff x="4136187" y="5625408"/>
            <a:chExt cx="2544551" cy="661112"/>
          </a:xfrm>
        </p:grpSpPr>
        <p:sp>
          <p:nvSpPr>
            <p:cNvPr id="275" name="Line 21"/>
            <p:cNvSpPr>
              <a:spLocks noChangeAspect="1" noChangeShapeType="1"/>
            </p:cNvSpPr>
            <p:nvPr/>
          </p:nvSpPr>
          <p:spPr bwMode="auto">
            <a:xfrm>
              <a:off x="4884895" y="5674439"/>
              <a:ext cx="540000" cy="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76" name="Groupe 275"/>
            <p:cNvGrpSpPr/>
            <p:nvPr/>
          </p:nvGrpSpPr>
          <p:grpSpPr>
            <a:xfrm>
              <a:off x="4136187" y="5625408"/>
              <a:ext cx="2544551" cy="661112"/>
              <a:chOff x="3942195" y="5786225"/>
              <a:chExt cx="2544551" cy="661112"/>
            </a:xfrm>
          </p:grpSpPr>
          <p:sp>
            <p:nvSpPr>
              <p:cNvPr id="277" name="Rectangle 78"/>
              <p:cNvSpPr>
                <a:spLocks noChangeAspect="1" noChangeArrowheads="1"/>
              </p:cNvSpPr>
              <p:nvPr/>
            </p:nvSpPr>
            <p:spPr bwMode="auto">
              <a:xfrm>
                <a:off x="6165824" y="6044418"/>
                <a:ext cx="320922" cy="33855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1600" b="1" dirty="0" smtClean="0">
                    <a:solidFill>
                      <a:schemeClr val="tx1"/>
                    </a:solidFill>
                  </a:rPr>
                  <a:t>P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8" name="Line 20"/>
              <p:cNvSpPr>
                <a:spLocks noChangeAspect="1" noChangeShapeType="1"/>
              </p:cNvSpPr>
              <p:nvPr/>
            </p:nvSpPr>
            <p:spPr bwMode="auto">
              <a:xfrm>
                <a:off x="4430390" y="6067857"/>
                <a:ext cx="828000" cy="0"/>
              </a:xfrm>
              <a:prstGeom prst="line">
                <a:avLst/>
              </a:prstGeom>
              <a:ln>
                <a:headEnd type="oval" w="sm" len="sm"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279" name="Connecteur en angle 278"/>
              <p:cNvCxnSpPr/>
              <p:nvPr/>
            </p:nvCxnSpPr>
            <p:spPr>
              <a:xfrm>
                <a:off x="5457441" y="5970977"/>
                <a:ext cx="341375" cy="124137"/>
              </a:xfrm>
              <a:prstGeom prst="bentConnector3">
                <a:avLst>
                  <a:gd name="adj1" fmla="val 52552"/>
                </a:avLst>
              </a:prstGeom>
              <a:ln>
                <a:headEnd type="oval" w="sm" len="sm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0" name="Connecteur en angle 279"/>
              <p:cNvCxnSpPr/>
              <p:nvPr/>
            </p:nvCxnSpPr>
            <p:spPr>
              <a:xfrm flipV="1">
                <a:off x="3942195" y="6323200"/>
                <a:ext cx="1944000" cy="124137"/>
              </a:xfrm>
              <a:prstGeom prst="bentConnector3">
                <a:avLst>
                  <a:gd name="adj1" fmla="val 87670"/>
                </a:avLst>
              </a:prstGeom>
              <a:ln>
                <a:headEnd type="oval" w="sm" len="sm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1" name="Line 74"/>
              <p:cNvSpPr>
                <a:spLocks noChangeAspect="1" noChangeShapeType="1"/>
              </p:cNvSpPr>
              <p:nvPr/>
            </p:nvSpPr>
            <p:spPr bwMode="auto">
              <a:xfrm>
                <a:off x="6046992" y="6201339"/>
                <a:ext cx="15517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82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5765360" y="6029804"/>
                <a:ext cx="286021" cy="344867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83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5173053" y="5786225"/>
                <a:ext cx="286021" cy="344867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84" name="Groupe 209"/>
          <p:cNvGrpSpPr/>
          <p:nvPr/>
        </p:nvGrpSpPr>
        <p:grpSpPr>
          <a:xfrm>
            <a:off x="6837694" y="2938466"/>
            <a:ext cx="2306306" cy="1562104"/>
            <a:chOff x="3486475" y="571480"/>
            <a:chExt cx="2306306" cy="1562104"/>
          </a:xfrm>
        </p:grpSpPr>
        <p:sp>
          <p:nvSpPr>
            <p:cNvPr id="285" name="Text Box 752"/>
            <p:cNvSpPr txBox="1">
              <a:spLocks noChangeArrowheads="1"/>
            </p:cNvSpPr>
            <p:nvPr/>
          </p:nvSpPr>
          <p:spPr bwMode="auto">
            <a:xfrm>
              <a:off x="3849681" y="1142984"/>
              <a:ext cx="1943100" cy="2857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00     01  </a:t>
              </a:r>
              <a:r>
                <a:rPr lang="ar-DZ" sz="1600" b="1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 11   10 </a:t>
              </a:r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286" name="Text Box 753"/>
            <p:cNvSpPr txBox="1">
              <a:spLocks noChangeArrowheads="1"/>
            </p:cNvSpPr>
            <p:nvPr/>
          </p:nvSpPr>
          <p:spPr bwMode="auto">
            <a:xfrm>
              <a:off x="3675056" y="1460484"/>
              <a:ext cx="285750" cy="5746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  <a:p>
              <a:pPr eaLnBrk="0" hangingPunct="0">
                <a:defRPr/>
              </a:pPr>
              <a:endParaRPr lang="ar-DZ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eaLnBrk="0" hangingPunct="0">
                <a:defRPr/>
              </a:pPr>
              <a:endParaRPr lang="fr-FR" sz="1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87" name="Groupe 307"/>
            <p:cNvGrpSpPr>
              <a:grpSpLocks/>
            </p:cNvGrpSpPr>
            <p:nvPr/>
          </p:nvGrpSpPr>
          <p:grpSpPr bwMode="auto">
            <a:xfrm>
              <a:off x="3643306" y="1142984"/>
              <a:ext cx="2020888" cy="990600"/>
              <a:chOff x="4543425" y="828675"/>
              <a:chExt cx="2020888" cy="990600"/>
            </a:xfrm>
          </p:grpSpPr>
          <p:grpSp>
            <p:nvGrpSpPr>
              <p:cNvPr id="300" name="Groupe 196"/>
              <p:cNvGrpSpPr>
                <a:grpSpLocks/>
              </p:cNvGrpSpPr>
              <p:nvPr/>
            </p:nvGrpSpPr>
            <p:grpSpPr bwMode="auto">
              <a:xfrm>
                <a:off x="4818063" y="1103313"/>
                <a:ext cx="1746250" cy="715962"/>
                <a:chOff x="3143240" y="1857364"/>
                <a:chExt cx="1746316" cy="715174"/>
              </a:xfrm>
            </p:grpSpPr>
            <p:sp>
              <p:nvSpPr>
                <p:cNvPr id="302" name="Rectangle 301"/>
                <p:cNvSpPr/>
                <p:nvPr/>
              </p:nvSpPr>
              <p:spPr bwMode="auto">
                <a:xfrm>
                  <a:off x="3143240" y="1857364"/>
                  <a:ext cx="1746316" cy="713589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03" name="Connecteur droit 302"/>
                <p:cNvCxnSpPr>
                  <a:stCxn id="302" idx="0"/>
                  <a:endCxn id="302" idx="2"/>
                </p:cNvCxnSpPr>
                <p:nvPr/>
              </p:nvCxnSpPr>
              <p:spPr bwMode="auto">
                <a:xfrm rot="16200000" flipH="1">
                  <a:off x="3659603" y="2214156"/>
                  <a:ext cx="713589" cy="3175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4" name="Connecteur droit 303"/>
                <p:cNvCxnSpPr/>
                <p:nvPr/>
              </p:nvCxnSpPr>
              <p:spPr bwMode="auto">
                <a:xfrm rot="16200000" flipH="1">
                  <a:off x="3215880" y="2213365"/>
                  <a:ext cx="713589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5" name="Connecteur droit 304"/>
                <p:cNvCxnSpPr/>
                <p:nvPr/>
              </p:nvCxnSpPr>
              <p:spPr bwMode="auto">
                <a:xfrm rot="16200000" flipH="1">
                  <a:off x="4073163" y="2213365"/>
                  <a:ext cx="713589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6" name="Connecteur droit 305"/>
                <p:cNvCxnSpPr>
                  <a:stCxn id="302" idx="1"/>
                  <a:endCxn id="302" idx="3"/>
                </p:cNvCxnSpPr>
                <p:nvPr/>
              </p:nvCxnSpPr>
              <p:spPr bwMode="auto">
                <a:xfrm rot="10800000" flipH="1">
                  <a:off x="3143240" y="2214158"/>
                  <a:ext cx="1746316" cy="1586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1" name="Line 754"/>
              <p:cNvSpPr>
                <a:spLocks noChangeShapeType="1"/>
              </p:cNvSpPr>
              <p:nvPr/>
            </p:nvSpPr>
            <p:spPr bwMode="auto">
              <a:xfrm flipH="1" flipV="1">
                <a:off x="4543425" y="828675"/>
                <a:ext cx="285750" cy="28575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288" name="Text Box 755"/>
            <p:cNvSpPr txBox="1">
              <a:spLocks noChangeArrowheads="1"/>
            </p:cNvSpPr>
            <p:nvPr/>
          </p:nvSpPr>
          <p:spPr bwMode="auto">
            <a:xfrm>
              <a:off x="3636956" y="935022"/>
              <a:ext cx="506416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ba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9" name="Text Box 756"/>
            <p:cNvSpPr txBox="1">
              <a:spLocks noChangeArrowheads="1"/>
            </p:cNvSpPr>
            <p:nvPr/>
          </p:nvSpPr>
          <p:spPr bwMode="auto">
            <a:xfrm>
              <a:off x="3486475" y="1163622"/>
              <a:ext cx="2857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c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90" name="Rectangle 774"/>
            <p:cNvSpPr>
              <a:spLocks noChangeArrowheads="1"/>
            </p:cNvSpPr>
            <p:nvPr/>
          </p:nvSpPr>
          <p:spPr bwMode="auto">
            <a:xfrm>
              <a:off x="3662356" y="1784334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291" name="Text Box 775"/>
            <p:cNvSpPr txBox="1">
              <a:spLocks noChangeArrowheads="1"/>
            </p:cNvSpPr>
            <p:nvPr/>
          </p:nvSpPr>
          <p:spPr bwMode="auto">
            <a:xfrm>
              <a:off x="3992556" y="1425559"/>
              <a:ext cx="287338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92" name="Text Box 776"/>
            <p:cNvSpPr txBox="1">
              <a:spLocks noChangeArrowheads="1"/>
            </p:cNvSpPr>
            <p:nvPr/>
          </p:nvSpPr>
          <p:spPr bwMode="auto">
            <a:xfrm>
              <a:off x="4397369" y="1444609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93" name="Text Box 777"/>
            <p:cNvSpPr txBox="1">
              <a:spLocks noChangeArrowheads="1"/>
            </p:cNvSpPr>
            <p:nvPr/>
          </p:nvSpPr>
          <p:spPr bwMode="auto">
            <a:xfrm>
              <a:off x="4853022" y="1430322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94" name="Text Box 778"/>
            <p:cNvSpPr txBox="1">
              <a:spLocks noChangeArrowheads="1"/>
            </p:cNvSpPr>
            <p:nvPr/>
          </p:nvSpPr>
          <p:spPr bwMode="auto">
            <a:xfrm>
              <a:off x="5289544" y="1435084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95" name="Text Box 779"/>
            <p:cNvSpPr txBox="1">
              <a:spLocks noChangeArrowheads="1"/>
            </p:cNvSpPr>
            <p:nvPr/>
          </p:nvSpPr>
          <p:spPr bwMode="auto">
            <a:xfrm>
              <a:off x="3978269" y="1787509"/>
              <a:ext cx="287337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/>
                <a:t>0</a:t>
              </a:r>
              <a:endParaRPr lang="fr-FR" sz="1600" b="1" dirty="0"/>
            </a:p>
          </p:txBody>
        </p:sp>
        <p:sp>
          <p:nvSpPr>
            <p:cNvPr id="296" name="Text Box 780"/>
            <p:cNvSpPr txBox="1">
              <a:spLocks noChangeArrowheads="1"/>
            </p:cNvSpPr>
            <p:nvPr/>
          </p:nvSpPr>
          <p:spPr bwMode="auto">
            <a:xfrm>
              <a:off x="4406894" y="1796581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97" name="Text Box 781"/>
            <p:cNvSpPr txBox="1">
              <a:spLocks noChangeArrowheads="1"/>
            </p:cNvSpPr>
            <p:nvPr/>
          </p:nvSpPr>
          <p:spPr bwMode="auto">
            <a:xfrm>
              <a:off x="4862547" y="1780333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98" name="Text Box 782"/>
            <p:cNvSpPr txBox="1">
              <a:spLocks noChangeArrowheads="1"/>
            </p:cNvSpPr>
            <p:nvPr/>
          </p:nvSpPr>
          <p:spPr bwMode="auto">
            <a:xfrm>
              <a:off x="5289544" y="1795220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99" name="ZoneTexte 298"/>
            <p:cNvSpPr txBox="1"/>
            <p:nvPr/>
          </p:nvSpPr>
          <p:spPr>
            <a:xfrm>
              <a:off x="4643438" y="571480"/>
              <a:ext cx="114300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b="1" u="sng" dirty="0" smtClean="0">
                  <a:solidFill>
                    <a:srgbClr val="0000FF"/>
                  </a:solidFill>
                </a:rPr>
                <a:t>الارتفاع </a:t>
              </a:r>
              <a:r>
                <a:rPr lang="fr-FR" b="1" u="sng" dirty="0" smtClean="0">
                  <a:solidFill>
                    <a:srgbClr val="0000FF"/>
                  </a:solidFill>
                </a:rPr>
                <a:t>G</a:t>
              </a:r>
              <a:endParaRPr lang="fr-FR" b="1" u="sng" dirty="0">
                <a:solidFill>
                  <a:srgbClr val="0000FF"/>
                </a:solidFill>
              </a:endParaRPr>
            </a:p>
          </p:txBody>
        </p:sp>
      </p:grpSp>
      <p:sp>
        <p:nvSpPr>
          <p:cNvPr id="307" name="ZoneTexte 306"/>
          <p:cNvSpPr txBox="1"/>
          <p:nvPr/>
        </p:nvSpPr>
        <p:spPr>
          <a:xfrm>
            <a:off x="7480636" y="4500570"/>
            <a:ext cx="114300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</a:rPr>
              <a:t>G = abc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08" name="Légende encadrée 2 307"/>
          <p:cNvSpPr/>
          <p:nvPr/>
        </p:nvSpPr>
        <p:spPr>
          <a:xfrm>
            <a:off x="6215074" y="71414"/>
            <a:ext cx="1260000" cy="50006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4627"/>
              <a:gd name="adj6" fmla="val -59497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1600" b="1" dirty="0" smtClean="0">
                <a:solidFill>
                  <a:schemeClr val="tx1"/>
                </a:solidFill>
              </a:rPr>
              <a:t>لا يمكن الاختزال بجدول </a:t>
            </a:r>
            <a:r>
              <a:rPr lang="ar-DZ" sz="1600" b="1" dirty="0" err="1" smtClean="0">
                <a:solidFill>
                  <a:schemeClr val="tx1"/>
                </a:solidFill>
              </a:rPr>
              <a:t>كارنو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/>
      <p:bldP spid="307" grpId="0"/>
      <p:bldP spid="30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14" y="2674921"/>
            <a:ext cx="4716000" cy="2968657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8072462" y="0"/>
            <a:ext cx="107153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</a:rPr>
              <a:t>مسالة </a:t>
            </a:r>
            <a:r>
              <a:rPr lang="ar-DZ" b="1" u="sng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lang="ar-DZ" b="1" u="sng" dirty="0" smtClean="0">
                <a:solidFill>
                  <a:srgbClr val="FF0000"/>
                </a:solidFill>
              </a:rPr>
              <a:t>:</a:t>
            </a:r>
            <a:endParaRPr lang="fr-FR" b="1" u="sng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785918" y="214290"/>
            <a:ext cx="4497488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0000FF"/>
                </a:solidFill>
              </a:rPr>
              <a:t>نظام ألي: مضختان للتحكم في ملء حوض مائي.</a:t>
            </a:r>
            <a:endParaRPr lang="fr-FR" sz="2000" b="1" u="sng" dirty="0">
              <a:solidFill>
                <a:srgbClr val="0000FF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174426" y="562116"/>
            <a:ext cx="816878" cy="35394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7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abic Transparent" pitchFamily="2" charset="-78"/>
              </a:rPr>
              <a:t>التشغيل:</a:t>
            </a:r>
            <a:endParaRPr lang="fr-FR" sz="17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abic Transparent" pitchFamily="2" charset="-78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31524" y="1034886"/>
            <a:ext cx="5643602" cy="35394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1-عندما يكون الحوض ممتلئ (</a:t>
            </a:r>
            <a:r>
              <a:rPr lang="en-US" sz="1700" b="1" dirty="0" err="1" smtClean="0">
                <a:solidFill>
                  <a:schemeClr val="tx1"/>
                </a:solidFill>
                <a:cs typeface="Arabic Transparent" pitchFamily="2" charset="-78"/>
              </a:rPr>
              <a:t>Sh</a:t>
            </a:r>
            <a:r>
              <a:rPr lang="en-US" sz="1700" b="1" dirty="0" smtClean="0">
                <a:solidFill>
                  <a:schemeClr val="tx1"/>
                </a:solidFill>
                <a:cs typeface="Arabic Transparent" pitchFamily="2" charset="-78"/>
              </a:rPr>
              <a:t>=1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و </a:t>
            </a:r>
            <a:r>
              <a:rPr lang="en-US" sz="1700" b="1" dirty="0" err="1" smtClean="0">
                <a:solidFill>
                  <a:schemeClr val="tx1"/>
                </a:solidFill>
                <a:cs typeface="Arabic Transparent" pitchFamily="2" charset="-78"/>
              </a:rPr>
              <a:t>Sb</a:t>
            </a:r>
            <a:r>
              <a:rPr lang="en-US" sz="1700" b="1" dirty="0" smtClean="0">
                <a:solidFill>
                  <a:schemeClr val="tx1"/>
                </a:solidFill>
                <a:cs typeface="Arabic Transparent" pitchFamily="2" charset="-78"/>
              </a:rPr>
              <a:t>=1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) </a:t>
            </a:r>
            <a:r>
              <a:rPr lang="ar-DZ" sz="1700" b="1" dirty="0" err="1" smtClean="0">
                <a:solidFill>
                  <a:schemeClr val="tx1"/>
                </a:solidFill>
                <a:cs typeface="Arabic Transparent" pitchFamily="2" charset="-78"/>
              </a:rPr>
              <a:t>لاتعمل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أي مضخة.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459354" y="1419372"/>
            <a:ext cx="6429420" cy="35394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2-عندما يكون الحوض فارغ ( </a:t>
            </a:r>
            <a:r>
              <a:rPr lang="en-US" sz="1700" b="1" dirty="0" err="1" smtClean="0">
                <a:solidFill>
                  <a:schemeClr val="tx1"/>
                </a:solidFill>
                <a:cs typeface="Arabic Transparent" pitchFamily="2" charset="-78"/>
              </a:rPr>
              <a:t>Sh</a:t>
            </a:r>
            <a:r>
              <a:rPr lang="en-US" sz="1700" b="1" dirty="0" smtClean="0">
                <a:solidFill>
                  <a:schemeClr val="tx1"/>
                </a:solidFill>
                <a:cs typeface="Arabic Transparent" pitchFamily="2" charset="-78"/>
              </a:rPr>
              <a:t>=0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و </a:t>
            </a:r>
            <a:r>
              <a:rPr lang="en-US" sz="1700" b="1" dirty="0" err="1" smtClean="0">
                <a:solidFill>
                  <a:schemeClr val="tx1"/>
                </a:solidFill>
                <a:cs typeface="Arabic Transparent" pitchFamily="2" charset="-78"/>
              </a:rPr>
              <a:t>Sb</a:t>
            </a:r>
            <a:r>
              <a:rPr lang="en-US" sz="1700" b="1" dirty="0" smtClean="0">
                <a:solidFill>
                  <a:schemeClr val="tx1"/>
                </a:solidFill>
                <a:cs typeface="Arabic Transparent" pitchFamily="2" charset="-78"/>
              </a:rPr>
              <a:t>=0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) تعمل  مضختان 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M1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و 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M2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14282" y="1735618"/>
            <a:ext cx="8715404" cy="83612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ts val="2900"/>
              </a:lnSpc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3-عندما يكون الحوض نصف فارغ ( </a:t>
            </a:r>
            <a:r>
              <a:rPr lang="en-US" sz="1700" b="1" dirty="0" err="1" smtClean="0">
                <a:solidFill>
                  <a:schemeClr val="tx1"/>
                </a:solidFill>
                <a:cs typeface="Arabic Transparent" pitchFamily="2" charset="-78"/>
              </a:rPr>
              <a:t>Sh</a:t>
            </a:r>
            <a:r>
              <a:rPr lang="en-US" sz="1700" b="1" dirty="0" smtClean="0">
                <a:solidFill>
                  <a:schemeClr val="tx1"/>
                </a:solidFill>
                <a:cs typeface="Arabic Transparent" pitchFamily="2" charset="-78"/>
              </a:rPr>
              <a:t>=0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و </a:t>
            </a:r>
            <a:r>
              <a:rPr lang="en-US" sz="1700" b="1" dirty="0" err="1" smtClean="0">
                <a:solidFill>
                  <a:schemeClr val="tx1"/>
                </a:solidFill>
                <a:cs typeface="Arabic Transparent" pitchFamily="2" charset="-78"/>
              </a:rPr>
              <a:t>Sb</a:t>
            </a:r>
            <a:r>
              <a:rPr lang="en-US" sz="1700" b="1" dirty="0" smtClean="0">
                <a:solidFill>
                  <a:schemeClr val="tx1"/>
                </a:solidFill>
                <a:cs typeface="Arabic Transparent" pitchFamily="2" charset="-78"/>
              </a:rPr>
              <a:t>=1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) تعمل  إحدى مضختان. يتم الاختيار مابين المضختين حسب المبدل </a:t>
            </a:r>
            <a:r>
              <a:rPr lang="en-US" sz="1700" b="1" dirty="0" smtClean="0">
                <a:solidFill>
                  <a:schemeClr val="tx1"/>
                </a:solidFill>
                <a:cs typeface="Arabic Transparent" pitchFamily="2" charset="-78"/>
              </a:rPr>
              <a:t>C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=1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تعمل المضخة 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M1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  <a:sym typeface="Symbol"/>
              </a:rPr>
              <a:t> 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  <a:sym typeface="Symbol"/>
              </a:rPr>
              <a:t>C=0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  <a:sym typeface="Symbol"/>
              </a:rPr>
              <a:t> تعمل المضخة 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  <a:sym typeface="Symbol"/>
              </a:rPr>
              <a:t>M2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  <a:sym typeface="Symbol"/>
              </a:rPr>
              <a:t>.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en-US" sz="17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6669422" y="3643314"/>
            <a:ext cx="208756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2000" b="1" u="sng">
                <a:solidFill>
                  <a:srgbClr val="FF3300"/>
                </a:solidFill>
                <a:cs typeface="Arabic Transparent" pitchFamily="2" charset="-78"/>
              </a:rPr>
              <a:t>المطلوب:</a:t>
            </a:r>
            <a:endParaRPr lang="fr-FR" sz="2000" b="1" u="sng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6532549" y="4143380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1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حدد متغيرات الدخول.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6532549" y="4498980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2 ـ حدد المخارج.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5524487" y="4875217"/>
            <a:ext cx="3382962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3 ـ استخرج جدول الحقيقة للتشغيل.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5524487" y="5270505"/>
            <a:ext cx="3382962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4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استخرج  المعادلة المنطقية للتشغيل 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3940162" y="5653092"/>
            <a:ext cx="4984750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5 ـ اختزل  المعادلة المنطقية للتشغيل بواسطة جدول كارنو.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7" name="Text Box 15"/>
          <p:cNvSpPr txBox="1">
            <a:spLocks noChangeArrowheads="1"/>
          </p:cNvSpPr>
          <p:nvPr/>
        </p:nvSpPr>
        <p:spPr bwMode="auto">
          <a:xfrm>
            <a:off x="2643174" y="5999167"/>
            <a:ext cx="6281738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6 ـ مثل المعادلة المنطقية للتشغيل بواسطة المخطط الكهربائي ثم  المخطط المنطقي.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3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11"/>
          <p:cNvSpPr>
            <a:spLocks noChangeArrowheads="1"/>
          </p:cNvSpPr>
          <p:nvPr/>
        </p:nvSpPr>
        <p:spPr bwMode="auto">
          <a:xfrm>
            <a:off x="1000100" y="642918"/>
            <a:ext cx="1262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2" name="Groupe 210"/>
          <p:cNvGrpSpPr/>
          <p:nvPr/>
        </p:nvGrpSpPr>
        <p:grpSpPr>
          <a:xfrm>
            <a:off x="338137" y="1071546"/>
            <a:ext cx="2603112" cy="2841747"/>
            <a:chOff x="338137" y="1071546"/>
            <a:chExt cx="2603112" cy="2841747"/>
          </a:xfrm>
        </p:grpSpPr>
        <p:sp>
          <p:nvSpPr>
            <p:cNvPr id="7" name="Rectangle 176"/>
            <p:cNvSpPr>
              <a:spLocks noChangeArrowheads="1"/>
            </p:cNvSpPr>
            <p:nvPr/>
          </p:nvSpPr>
          <p:spPr bwMode="auto">
            <a:xfrm>
              <a:off x="929357" y="1080965"/>
              <a:ext cx="445956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Sb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8" name="Rectangle 177"/>
            <p:cNvSpPr>
              <a:spLocks noChangeArrowheads="1"/>
            </p:cNvSpPr>
            <p:nvPr/>
          </p:nvSpPr>
          <p:spPr bwMode="auto">
            <a:xfrm>
              <a:off x="1420801" y="1080326"/>
              <a:ext cx="445956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Sh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178"/>
            <p:cNvSpPr>
              <a:spLocks noChangeArrowheads="1"/>
            </p:cNvSpPr>
            <p:nvPr/>
          </p:nvSpPr>
          <p:spPr bwMode="auto">
            <a:xfrm>
              <a:off x="1860554" y="1091179"/>
              <a:ext cx="47000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M1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184"/>
            <p:cNvSpPr>
              <a:spLocks noChangeArrowheads="1"/>
            </p:cNvSpPr>
            <p:nvPr/>
          </p:nvSpPr>
          <p:spPr bwMode="auto">
            <a:xfrm>
              <a:off x="1460060" y="1427939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9933FF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1" name="Rectangle 186"/>
            <p:cNvSpPr>
              <a:spLocks noChangeArrowheads="1"/>
            </p:cNvSpPr>
            <p:nvPr/>
          </p:nvSpPr>
          <p:spPr bwMode="auto">
            <a:xfrm>
              <a:off x="1450535" y="1718873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2" name="Rectangle 187"/>
            <p:cNvSpPr>
              <a:spLocks noChangeArrowheads="1"/>
            </p:cNvSpPr>
            <p:nvPr/>
          </p:nvSpPr>
          <p:spPr bwMode="auto">
            <a:xfrm>
              <a:off x="1460060" y="2034104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6600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3" name="Rectangle 188"/>
            <p:cNvSpPr>
              <a:spLocks noChangeArrowheads="1"/>
            </p:cNvSpPr>
            <p:nvPr/>
          </p:nvSpPr>
          <p:spPr bwMode="auto">
            <a:xfrm>
              <a:off x="1453710" y="2333933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0000FF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4" name="Rectangle 189"/>
            <p:cNvSpPr>
              <a:spLocks noChangeArrowheads="1"/>
            </p:cNvSpPr>
            <p:nvPr/>
          </p:nvSpPr>
          <p:spPr bwMode="auto">
            <a:xfrm>
              <a:off x="936185" y="1424764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9933FF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5" name="Rectangle 190"/>
            <p:cNvSpPr>
              <a:spLocks noChangeArrowheads="1"/>
            </p:cNvSpPr>
            <p:nvPr/>
          </p:nvSpPr>
          <p:spPr bwMode="auto">
            <a:xfrm>
              <a:off x="929835" y="1728398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6" name="Rectangle 191"/>
            <p:cNvSpPr>
              <a:spLocks noChangeArrowheads="1"/>
            </p:cNvSpPr>
            <p:nvPr/>
          </p:nvSpPr>
          <p:spPr bwMode="auto">
            <a:xfrm>
              <a:off x="921897" y="2030929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6600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7" name="Rectangle 192"/>
            <p:cNvSpPr>
              <a:spLocks noChangeArrowheads="1"/>
            </p:cNvSpPr>
            <p:nvPr/>
          </p:nvSpPr>
          <p:spPr bwMode="auto">
            <a:xfrm>
              <a:off x="928247" y="2337108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8" name="Rectangle 193"/>
            <p:cNvSpPr>
              <a:spLocks noChangeArrowheads="1"/>
            </p:cNvSpPr>
            <p:nvPr/>
          </p:nvSpPr>
          <p:spPr bwMode="auto">
            <a:xfrm>
              <a:off x="1988697" y="1427939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9933FF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rgbClr val="9933FF"/>
                </a:solidFill>
                <a:cs typeface="Times New Roman" pitchFamily="18" charset="0"/>
              </a:endParaRPr>
            </a:p>
          </p:txBody>
        </p:sp>
        <p:sp>
          <p:nvSpPr>
            <p:cNvPr id="19" name="Rectangle 194"/>
            <p:cNvSpPr>
              <a:spLocks noChangeArrowheads="1"/>
            </p:cNvSpPr>
            <p:nvPr/>
          </p:nvSpPr>
          <p:spPr bwMode="auto">
            <a:xfrm>
              <a:off x="1977585" y="1693165"/>
              <a:ext cx="29206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  <a:sym typeface="Symbol"/>
                </a:rPr>
                <a:t>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20" name="Rectangle 195"/>
            <p:cNvSpPr>
              <a:spLocks noChangeArrowheads="1"/>
            </p:cNvSpPr>
            <p:nvPr/>
          </p:nvSpPr>
          <p:spPr bwMode="auto">
            <a:xfrm>
              <a:off x="1979172" y="2030929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6600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rgbClr val="006600"/>
                </a:solidFill>
                <a:cs typeface="Times New Roman" pitchFamily="18" charset="0"/>
              </a:endParaRPr>
            </a:p>
          </p:txBody>
        </p:sp>
        <p:sp>
          <p:nvSpPr>
            <p:cNvPr id="21" name="Rectangle 196"/>
            <p:cNvSpPr>
              <a:spLocks noChangeArrowheads="1"/>
            </p:cNvSpPr>
            <p:nvPr/>
          </p:nvSpPr>
          <p:spPr bwMode="auto">
            <a:xfrm>
              <a:off x="1993460" y="2345045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0000FF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22" name="Rectangle 184"/>
            <p:cNvSpPr>
              <a:spLocks noChangeArrowheads="1"/>
            </p:cNvSpPr>
            <p:nvPr/>
          </p:nvSpPr>
          <p:spPr bwMode="auto">
            <a:xfrm>
              <a:off x="1452330" y="2659637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9933FF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23" name="Rectangle 186"/>
            <p:cNvSpPr>
              <a:spLocks noChangeArrowheads="1"/>
            </p:cNvSpPr>
            <p:nvPr/>
          </p:nvSpPr>
          <p:spPr bwMode="auto">
            <a:xfrm>
              <a:off x="1442805" y="2950571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24" name="Rectangle 187"/>
            <p:cNvSpPr>
              <a:spLocks noChangeArrowheads="1"/>
            </p:cNvSpPr>
            <p:nvPr/>
          </p:nvSpPr>
          <p:spPr bwMode="auto">
            <a:xfrm>
              <a:off x="1452330" y="3265802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006600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25" name="Rectangle 188"/>
            <p:cNvSpPr>
              <a:spLocks noChangeArrowheads="1"/>
            </p:cNvSpPr>
            <p:nvPr/>
          </p:nvSpPr>
          <p:spPr bwMode="auto">
            <a:xfrm>
              <a:off x="1445980" y="3574257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26" name="Rectangle 189"/>
            <p:cNvSpPr>
              <a:spLocks noChangeArrowheads="1"/>
            </p:cNvSpPr>
            <p:nvPr/>
          </p:nvSpPr>
          <p:spPr bwMode="auto">
            <a:xfrm>
              <a:off x="928455" y="2656462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9933FF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27" name="Rectangle 190"/>
            <p:cNvSpPr>
              <a:spLocks noChangeArrowheads="1"/>
            </p:cNvSpPr>
            <p:nvPr/>
          </p:nvSpPr>
          <p:spPr bwMode="auto">
            <a:xfrm>
              <a:off x="922105" y="2960096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28" name="Rectangle 191"/>
            <p:cNvSpPr>
              <a:spLocks noChangeArrowheads="1"/>
            </p:cNvSpPr>
            <p:nvPr/>
          </p:nvSpPr>
          <p:spPr bwMode="auto">
            <a:xfrm>
              <a:off x="914167" y="3262627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6600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29" name="Rectangle 192"/>
            <p:cNvSpPr>
              <a:spLocks noChangeArrowheads="1"/>
            </p:cNvSpPr>
            <p:nvPr/>
          </p:nvSpPr>
          <p:spPr bwMode="auto">
            <a:xfrm>
              <a:off x="920517" y="3568806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30" name="Rectangle 193"/>
            <p:cNvSpPr>
              <a:spLocks noChangeArrowheads="1"/>
            </p:cNvSpPr>
            <p:nvPr/>
          </p:nvSpPr>
          <p:spPr bwMode="auto">
            <a:xfrm>
              <a:off x="1998219" y="2659637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9933FF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31" name="Rectangle 194"/>
            <p:cNvSpPr>
              <a:spLocks noChangeArrowheads="1"/>
            </p:cNvSpPr>
            <p:nvPr/>
          </p:nvSpPr>
          <p:spPr bwMode="auto">
            <a:xfrm>
              <a:off x="1987107" y="2911215"/>
              <a:ext cx="29206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  <a:sym typeface="Symbol"/>
                </a:rPr>
                <a:t>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2" name="Rectangle 195"/>
            <p:cNvSpPr>
              <a:spLocks noChangeArrowheads="1"/>
            </p:cNvSpPr>
            <p:nvPr/>
          </p:nvSpPr>
          <p:spPr bwMode="auto">
            <a:xfrm>
              <a:off x="1988694" y="3262627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6600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rgbClr val="006600"/>
                </a:solidFill>
                <a:cs typeface="Times New Roman" pitchFamily="18" charset="0"/>
              </a:endParaRPr>
            </a:p>
          </p:txBody>
        </p:sp>
        <p:sp>
          <p:nvSpPr>
            <p:cNvPr id="33" name="Rectangle 196"/>
            <p:cNvSpPr>
              <a:spLocks noChangeArrowheads="1"/>
            </p:cNvSpPr>
            <p:nvPr/>
          </p:nvSpPr>
          <p:spPr bwMode="auto">
            <a:xfrm>
              <a:off x="2002982" y="3576743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00FF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rgbClr val="0000FF"/>
                </a:solidFill>
                <a:cs typeface="Times New Roman" pitchFamily="18" charset="0"/>
              </a:endParaRPr>
            </a:p>
          </p:txBody>
        </p:sp>
        <p:sp>
          <p:nvSpPr>
            <p:cNvPr id="34" name="Rectangle 176"/>
            <p:cNvSpPr>
              <a:spLocks noChangeArrowheads="1"/>
            </p:cNvSpPr>
            <p:nvPr/>
          </p:nvSpPr>
          <p:spPr bwMode="auto">
            <a:xfrm>
              <a:off x="451439" y="1071546"/>
              <a:ext cx="29848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c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5" name="Rectangle 189"/>
            <p:cNvSpPr>
              <a:spLocks noChangeArrowheads="1"/>
            </p:cNvSpPr>
            <p:nvPr/>
          </p:nvSpPr>
          <p:spPr bwMode="auto">
            <a:xfrm>
              <a:off x="432728" y="1423971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36" name="Rectangle 190"/>
            <p:cNvSpPr>
              <a:spLocks noChangeArrowheads="1"/>
            </p:cNvSpPr>
            <p:nvPr/>
          </p:nvSpPr>
          <p:spPr bwMode="auto">
            <a:xfrm>
              <a:off x="426378" y="1727605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37" name="Rectangle 191"/>
            <p:cNvSpPr>
              <a:spLocks noChangeArrowheads="1"/>
            </p:cNvSpPr>
            <p:nvPr/>
          </p:nvSpPr>
          <p:spPr bwMode="auto">
            <a:xfrm>
              <a:off x="418440" y="2030136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6600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38" name="Rectangle 192"/>
            <p:cNvSpPr>
              <a:spLocks noChangeArrowheads="1"/>
            </p:cNvSpPr>
            <p:nvPr/>
          </p:nvSpPr>
          <p:spPr bwMode="auto">
            <a:xfrm>
              <a:off x="424790" y="2336315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grpSp>
          <p:nvGrpSpPr>
            <p:cNvPr id="3" name="Groupe 190"/>
            <p:cNvGrpSpPr>
              <a:grpSpLocks/>
            </p:cNvGrpSpPr>
            <p:nvPr/>
          </p:nvGrpSpPr>
          <p:grpSpPr bwMode="auto">
            <a:xfrm>
              <a:off x="338137" y="1071546"/>
              <a:ext cx="2603112" cy="2833704"/>
              <a:chOff x="481013" y="1142984"/>
              <a:chExt cx="2603112" cy="2833704"/>
            </a:xfrm>
          </p:grpSpPr>
          <p:cxnSp>
            <p:nvCxnSpPr>
              <p:cNvPr id="40" name="Connecteur droit 39"/>
              <p:cNvCxnSpPr/>
              <p:nvPr/>
            </p:nvCxnSpPr>
            <p:spPr bwMode="auto">
              <a:xfrm>
                <a:off x="492125" y="1154113"/>
                <a:ext cx="2592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/>
              <p:cNvCxnSpPr/>
              <p:nvPr/>
            </p:nvCxnSpPr>
            <p:spPr bwMode="auto">
              <a:xfrm>
                <a:off x="492125" y="1511300"/>
                <a:ext cx="2592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41"/>
              <p:cNvCxnSpPr/>
              <p:nvPr/>
            </p:nvCxnSpPr>
            <p:spPr bwMode="auto">
              <a:xfrm>
                <a:off x="488950" y="1804988"/>
                <a:ext cx="2592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42"/>
              <p:cNvCxnSpPr/>
              <p:nvPr/>
            </p:nvCxnSpPr>
            <p:spPr bwMode="auto">
              <a:xfrm>
                <a:off x="488950" y="2106613"/>
                <a:ext cx="2592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43"/>
              <p:cNvCxnSpPr/>
              <p:nvPr/>
            </p:nvCxnSpPr>
            <p:spPr bwMode="auto">
              <a:xfrm>
                <a:off x="488950" y="2413000"/>
                <a:ext cx="2592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44"/>
              <p:cNvCxnSpPr/>
              <p:nvPr/>
            </p:nvCxnSpPr>
            <p:spPr bwMode="auto">
              <a:xfrm>
                <a:off x="481013" y="2733675"/>
                <a:ext cx="2592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Connecteur droit 45"/>
              <p:cNvCxnSpPr/>
              <p:nvPr/>
            </p:nvCxnSpPr>
            <p:spPr bwMode="auto">
              <a:xfrm rot="5400000">
                <a:off x="-429419" y="2559844"/>
                <a:ext cx="2828925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/>
              <p:cNvCxnSpPr/>
              <p:nvPr/>
            </p:nvCxnSpPr>
            <p:spPr bwMode="auto">
              <a:xfrm rot="5400000">
                <a:off x="70644" y="2559844"/>
                <a:ext cx="2828925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/>
              <p:cNvCxnSpPr/>
              <p:nvPr/>
            </p:nvCxnSpPr>
            <p:spPr bwMode="auto">
              <a:xfrm rot="5400000">
                <a:off x="623094" y="2559844"/>
                <a:ext cx="2828925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48"/>
              <p:cNvCxnSpPr/>
              <p:nvPr/>
            </p:nvCxnSpPr>
            <p:spPr bwMode="auto">
              <a:xfrm rot="5400000">
                <a:off x="1171716" y="2559844"/>
                <a:ext cx="2828925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49"/>
              <p:cNvCxnSpPr/>
              <p:nvPr/>
            </p:nvCxnSpPr>
            <p:spPr bwMode="auto">
              <a:xfrm>
                <a:off x="490538" y="3036888"/>
                <a:ext cx="2592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Connecteur droit 50"/>
              <p:cNvCxnSpPr/>
              <p:nvPr/>
            </p:nvCxnSpPr>
            <p:spPr bwMode="auto">
              <a:xfrm>
                <a:off x="490538" y="3338513"/>
                <a:ext cx="2592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Connecteur droit 51"/>
              <p:cNvCxnSpPr/>
              <p:nvPr/>
            </p:nvCxnSpPr>
            <p:spPr bwMode="auto">
              <a:xfrm>
                <a:off x="490538" y="3644900"/>
                <a:ext cx="2592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Connecteur droit 52"/>
              <p:cNvCxnSpPr/>
              <p:nvPr/>
            </p:nvCxnSpPr>
            <p:spPr bwMode="auto">
              <a:xfrm>
                <a:off x="482600" y="3975100"/>
                <a:ext cx="2592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Connecteur droit 53"/>
              <p:cNvCxnSpPr/>
              <p:nvPr/>
            </p:nvCxnSpPr>
            <p:spPr bwMode="auto">
              <a:xfrm rot="5400000">
                <a:off x="-933449" y="2559050"/>
                <a:ext cx="2830512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5" name="Connecteur droit 94"/>
              <p:cNvCxnSpPr/>
              <p:nvPr/>
            </p:nvCxnSpPr>
            <p:spPr bwMode="auto">
              <a:xfrm rot="5400000">
                <a:off x="1658133" y="2556653"/>
                <a:ext cx="2828925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5" name="Rectangle 189"/>
            <p:cNvSpPr>
              <a:spLocks noChangeArrowheads="1"/>
            </p:cNvSpPr>
            <p:nvPr/>
          </p:nvSpPr>
          <p:spPr bwMode="auto">
            <a:xfrm>
              <a:off x="424998" y="2655669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56" name="Rectangle 190"/>
            <p:cNvSpPr>
              <a:spLocks noChangeArrowheads="1"/>
            </p:cNvSpPr>
            <p:nvPr/>
          </p:nvSpPr>
          <p:spPr bwMode="auto">
            <a:xfrm>
              <a:off x="418648" y="2959303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57" name="Rectangle 191"/>
            <p:cNvSpPr>
              <a:spLocks noChangeArrowheads="1"/>
            </p:cNvSpPr>
            <p:nvPr/>
          </p:nvSpPr>
          <p:spPr bwMode="auto">
            <a:xfrm>
              <a:off x="410710" y="3261834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6600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58" name="Rectangle 192"/>
            <p:cNvSpPr>
              <a:spLocks noChangeArrowheads="1"/>
            </p:cNvSpPr>
            <p:nvPr/>
          </p:nvSpPr>
          <p:spPr bwMode="auto">
            <a:xfrm>
              <a:off x="417060" y="3568013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96" name="Rectangle 178"/>
            <p:cNvSpPr>
              <a:spLocks noChangeArrowheads="1"/>
            </p:cNvSpPr>
            <p:nvPr/>
          </p:nvSpPr>
          <p:spPr bwMode="auto">
            <a:xfrm>
              <a:off x="2382887" y="1088392"/>
              <a:ext cx="47000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M2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7" name="Rectangle 193"/>
            <p:cNvSpPr>
              <a:spLocks noChangeArrowheads="1"/>
            </p:cNvSpPr>
            <p:nvPr/>
          </p:nvSpPr>
          <p:spPr bwMode="auto">
            <a:xfrm>
              <a:off x="2526957" y="1423072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9933FF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rgbClr val="9933FF"/>
                </a:solidFill>
                <a:cs typeface="Times New Roman" pitchFamily="18" charset="0"/>
              </a:endParaRPr>
            </a:p>
          </p:txBody>
        </p:sp>
        <p:sp>
          <p:nvSpPr>
            <p:cNvPr id="98" name="Rectangle 194"/>
            <p:cNvSpPr>
              <a:spLocks noChangeArrowheads="1"/>
            </p:cNvSpPr>
            <p:nvPr/>
          </p:nvSpPr>
          <p:spPr bwMode="auto">
            <a:xfrm>
              <a:off x="2515845" y="1688298"/>
              <a:ext cx="29206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  <a:sym typeface="Symbol"/>
                </a:rPr>
                <a:t>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99" name="Rectangle 195"/>
            <p:cNvSpPr>
              <a:spLocks noChangeArrowheads="1"/>
            </p:cNvSpPr>
            <p:nvPr/>
          </p:nvSpPr>
          <p:spPr bwMode="auto">
            <a:xfrm>
              <a:off x="2517432" y="2026062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6600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rgbClr val="006600"/>
                </a:solidFill>
                <a:cs typeface="Times New Roman" pitchFamily="18" charset="0"/>
              </a:endParaRPr>
            </a:p>
          </p:txBody>
        </p:sp>
        <p:sp>
          <p:nvSpPr>
            <p:cNvPr id="100" name="Rectangle 196"/>
            <p:cNvSpPr>
              <a:spLocks noChangeArrowheads="1"/>
            </p:cNvSpPr>
            <p:nvPr/>
          </p:nvSpPr>
          <p:spPr bwMode="auto">
            <a:xfrm>
              <a:off x="2531720" y="2340178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0000FF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01" name="Rectangle 193"/>
            <p:cNvSpPr>
              <a:spLocks noChangeArrowheads="1"/>
            </p:cNvSpPr>
            <p:nvPr/>
          </p:nvSpPr>
          <p:spPr bwMode="auto">
            <a:xfrm>
              <a:off x="2536479" y="2654770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9933FF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02" name="Rectangle 194"/>
            <p:cNvSpPr>
              <a:spLocks noChangeArrowheads="1"/>
            </p:cNvSpPr>
            <p:nvPr/>
          </p:nvSpPr>
          <p:spPr bwMode="auto">
            <a:xfrm>
              <a:off x="2525367" y="2933644"/>
              <a:ext cx="29206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  <a:sym typeface="Symbol"/>
                </a:rPr>
                <a:t>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103" name="Rectangle 195"/>
            <p:cNvSpPr>
              <a:spLocks noChangeArrowheads="1"/>
            </p:cNvSpPr>
            <p:nvPr/>
          </p:nvSpPr>
          <p:spPr bwMode="auto">
            <a:xfrm>
              <a:off x="2526954" y="3257760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6600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04" name="Rectangle 196"/>
            <p:cNvSpPr>
              <a:spLocks noChangeArrowheads="1"/>
            </p:cNvSpPr>
            <p:nvPr/>
          </p:nvSpPr>
          <p:spPr bwMode="auto">
            <a:xfrm>
              <a:off x="2541242" y="3571876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00FF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rgbClr val="0000FF"/>
                </a:solidFill>
                <a:cs typeface="Times New Roman" pitchFamily="18" charset="0"/>
              </a:endParaRPr>
            </a:p>
          </p:txBody>
        </p:sp>
      </p:grpSp>
      <p:grpSp>
        <p:nvGrpSpPr>
          <p:cNvPr id="174" name="Groupe 173"/>
          <p:cNvGrpSpPr/>
          <p:nvPr/>
        </p:nvGrpSpPr>
        <p:grpSpPr>
          <a:xfrm>
            <a:off x="6572264" y="939483"/>
            <a:ext cx="2265362" cy="1203633"/>
            <a:chOff x="6572264" y="939483"/>
            <a:chExt cx="2265362" cy="1203633"/>
          </a:xfrm>
        </p:grpSpPr>
        <p:sp>
          <p:nvSpPr>
            <p:cNvPr id="127" name="Text Box 781"/>
            <p:cNvSpPr txBox="1">
              <a:spLocks noChangeArrowheads="1"/>
            </p:cNvSpPr>
            <p:nvPr/>
          </p:nvSpPr>
          <p:spPr bwMode="auto">
            <a:xfrm>
              <a:off x="7907392" y="1806566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172" name="Groupe 171"/>
            <p:cNvGrpSpPr/>
            <p:nvPr/>
          </p:nvGrpSpPr>
          <p:grpSpPr>
            <a:xfrm>
              <a:off x="6572264" y="939483"/>
              <a:ext cx="2265362" cy="1198562"/>
              <a:chOff x="6572264" y="939483"/>
              <a:chExt cx="2265362" cy="1198562"/>
            </a:xfrm>
          </p:grpSpPr>
          <p:sp>
            <p:nvSpPr>
              <p:cNvPr id="113" name="Rectangle 112"/>
              <p:cNvSpPr/>
              <p:nvPr/>
            </p:nvSpPr>
            <p:spPr bwMode="auto">
              <a:xfrm>
                <a:off x="6962789" y="1422083"/>
                <a:ext cx="1746250" cy="714375"/>
              </a:xfrm>
              <a:prstGeom prst="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Text Box 752"/>
              <p:cNvSpPr txBox="1">
                <a:spLocks noChangeArrowheads="1"/>
              </p:cNvSpPr>
              <p:nvPr/>
            </p:nvSpPr>
            <p:spPr bwMode="auto">
              <a:xfrm>
                <a:off x="6894526" y="1147445"/>
                <a:ext cx="1943100" cy="2857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b="1">
                    <a:solidFill>
                      <a:schemeClr val="tx1"/>
                    </a:solidFill>
                    <a:cs typeface="Times New Roman" pitchFamily="18" charset="0"/>
                  </a:rPr>
                  <a:t>00     01  </a:t>
                </a:r>
                <a:r>
                  <a:rPr lang="ar-DZ" sz="1600" b="1">
                    <a:solidFill>
                      <a:schemeClr val="tx1"/>
                    </a:solidFill>
                    <a:cs typeface="Times New Roman" pitchFamily="18" charset="0"/>
                  </a:rPr>
                  <a:t> </a:t>
                </a:r>
                <a:r>
                  <a:rPr lang="fr-FR" sz="1600" b="1">
                    <a:solidFill>
                      <a:schemeClr val="tx1"/>
                    </a:solidFill>
                    <a:cs typeface="Times New Roman" pitchFamily="18" charset="0"/>
                  </a:rPr>
                  <a:t> 11   10 </a:t>
                </a:r>
                <a:endParaRPr lang="fr-FR" sz="16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Text Box 753"/>
              <p:cNvSpPr txBox="1">
                <a:spLocks noChangeArrowheads="1"/>
              </p:cNvSpPr>
              <p:nvPr/>
            </p:nvSpPr>
            <p:spPr bwMode="auto">
              <a:xfrm>
                <a:off x="6719901" y="1464945"/>
                <a:ext cx="285750" cy="574675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b="1" dirty="0">
                    <a:solidFill>
                      <a:schemeClr val="tx1"/>
                    </a:solidFill>
                    <a:cs typeface="Times New Roman" pitchFamily="18" charset="0"/>
                  </a:rPr>
                  <a:t>0</a:t>
                </a:r>
                <a:endParaRPr lang="fr-FR" sz="1600" b="1" dirty="0">
                  <a:solidFill>
                    <a:schemeClr val="tx1"/>
                  </a:solidFill>
                </a:endParaRPr>
              </a:p>
              <a:p>
                <a:pPr eaLnBrk="0" hangingPunct="0">
                  <a:defRPr/>
                </a:pPr>
                <a:endParaRPr lang="ar-DZ" sz="16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eaLnBrk="0" hangingPunct="0">
                  <a:defRPr/>
                </a:pP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14" name="Connecteur droit 113"/>
              <p:cNvCxnSpPr>
                <a:stCxn id="113" idx="0"/>
                <a:endCxn id="113" idx="2"/>
              </p:cNvCxnSpPr>
              <p:nvPr/>
            </p:nvCxnSpPr>
            <p:spPr bwMode="auto">
              <a:xfrm rot="16200000" flipH="1">
                <a:off x="7478726" y="1779270"/>
                <a:ext cx="714375" cy="317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Connecteur droit 114"/>
              <p:cNvCxnSpPr/>
              <p:nvPr/>
            </p:nvCxnSpPr>
            <p:spPr bwMode="auto">
              <a:xfrm rot="16200000" flipH="1">
                <a:off x="7035020" y="1778477"/>
                <a:ext cx="714375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Connecteur droit 115"/>
              <p:cNvCxnSpPr/>
              <p:nvPr/>
            </p:nvCxnSpPr>
            <p:spPr bwMode="auto">
              <a:xfrm rot="16200000" flipH="1">
                <a:off x="7892270" y="1778477"/>
                <a:ext cx="714375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Connecteur droit 116"/>
              <p:cNvCxnSpPr>
                <a:stCxn id="113" idx="1"/>
                <a:endCxn id="113" idx="3"/>
              </p:cNvCxnSpPr>
              <p:nvPr/>
            </p:nvCxnSpPr>
            <p:spPr bwMode="auto">
              <a:xfrm rot="10800000" flipH="1">
                <a:off x="6962789" y="1779270"/>
                <a:ext cx="174625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2" name="Line 754"/>
              <p:cNvSpPr>
                <a:spLocks noChangeShapeType="1"/>
              </p:cNvSpPr>
              <p:nvPr/>
            </p:nvSpPr>
            <p:spPr bwMode="auto">
              <a:xfrm flipH="1" flipV="1">
                <a:off x="6688151" y="1147445"/>
                <a:ext cx="285750" cy="28575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18" name="Text Box 755"/>
              <p:cNvSpPr txBox="1">
                <a:spLocks noChangeArrowheads="1"/>
              </p:cNvSpPr>
              <p:nvPr/>
            </p:nvSpPr>
            <p:spPr bwMode="auto">
              <a:xfrm>
                <a:off x="6681801" y="939483"/>
                <a:ext cx="1149358" cy="33496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b="1" dirty="0" err="1" smtClean="0">
                    <a:solidFill>
                      <a:schemeClr val="tx1"/>
                    </a:solidFill>
                    <a:cs typeface="Times New Roman" pitchFamily="18" charset="0"/>
                  </a:rPr>
                  <a:t>sbsh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Text Box 756"/>
              <p:cNvSpPr txBox="1">
                <a:spLocks noChangeArrowheads="1"/>
              </p:cNvSpPr>
              <p:nvPr/>
            </p:nvSpPr>
            <p:spPr bwMode="auto">
              <a:xfrm>
                <a:off x="6572264" y="1129983"/>
                <a:ext cx="285750" cy="33496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b="1" dirty="0">
                    <a:solidFill>
                      <a:schemeClr val="tx1"/>
                    </a:solidFill>
                    <a:cs typeface="Times New Roman" pitchFamily="18" charset="0"/>
                  </a:rPr>
                  <a:t>c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Rectangle 774"/>
              <p:cNvSpPr>
                <a:spLocks noChangeArrowheads="1"/>
              </p:cNvSpPr>
              <p:nvPr/>
            </p:nvSpPr>
            <p:spPr bwMode="auto">
              <a:xfrm>
                <a:off x="6707201" y="1788795"/>
                <a:ext cx="296863" cy="3365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FR" sz="1600" b="1" dirty="0">
                    <a:solidFill>
                      <a:schemeClr val="tx1"/>
                    </a:solidFill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121" name="Text Box 775"/>
              <p:cNvSpPr txBox="1">
                <a:spLocks noChangeArrowheads="1"/>
              </p:cNvSpPr>
              <p:nvPr/>
            </p:nvSpPr>
            <p:spPr bwMode="auto">
              <a:xfrm>
                <a:off x="7037401" y="1430020"/>
                <a:ext cx="287338" cy="3365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sz="1600" b="1" dirty="0" smtClean="0">
                    <a:solidFill>
                      <a:schemeClr val="tx1"/>
                    </a:solidFill>
                  </a:rPr>
                  <a:t>1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Text Box 776"/>
              <p:cNvSpPr txBox="1">
                <a:spLocks noChangeArrowheads="1"/>
              </p:cNvSpPr>
              <p:nvPr/>
            </p:nvSpPr>
            <p:spPr bwMode="auto">
              <a:xfrm>
                <a:off x="7442214" y="1408126"/>
                <a:ext cx="287337" cy="3365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ar-DZ" sz="1600" b="1" dirty="0" smtClean="0">
                    <a:solidFill>
                      <a:schemeClr val="tx1"/>
                    </a:solidFill>
                    <a:sym typeface="Symbol"/>
                  </a:rPr>
                  <a:t>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Text Box 777"/>
              <p:cNvSpPr txBox="1">
                <a:spLocks noChangeArrowheads="1"/>
              </p:cNvSpPr>
              <p:nvPr/>
            </p:nvSpPr>
            <p:spPr bwMode="auto">
              <a:xfrm>
                <a:off x="7897867" y="1434783"/>
                <a:ext cx="287337" cy="3365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ar-DZ" sz="1600" b="1">
                    <a:solidFill>
                      <a:schemeClr val="tx1"/>
                    </a:solidFill>
                  </a:rPr>
                  <a:t>0</a:t>
                </a:r>
                <a:endParaRPr lang="fr-FR" sz="16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Text Box 778"/>
              <p:cNvSpPr txBox="1">
                <a:spLocks noChangeArrowheads="1"/>
              </p:cNvSpPr>
              <p:nvPr/>
            </p:nvSpPr>
            <p:spPr bwMode="auto">
              <a:xfrm>
                <a:off x="8334389" y="1439545"/>
                <a:ext cx="287337" cy="3365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ar-DZ" sz="1600" b="1" dirty="0" smtClean="0">
                    <a:solidFill>
                      <a:schemeClr val="tx1"/>
                    </a:solidFill>
                  </a:rPr>
                  <a:t>1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Text Box 779"/>
              <p:cNvSpPr txBox="1">
                <a:spLocks noChangeArrowheads="1"/>
              </p:cNvSpPr>
              <p:nvPr/>
            </p:nvSpPr>
            <p:spPr bwMode="auto">
              <a:xfrm>
                <a:off x="7023114" y="1791970"/>
                <a:ext cx="287337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ar-DZ" sz="1600" b="1"/>
                  <a:t>1</a:t>
                </a:r>
                <a:endParaRPr lang="fr-FR" sz="1600" b="1"/>
              </a:p>
            </p:txBody>
          </p:sp>
          <p:sp>
            <p:nvSpPr>
              <p:cNvPr id="126" name="Text Box 780"/>
              <p:cNvSpPr txBox="1">
                <a:spLocks noChangeArrowheads="1"/>
              </p:cNvSpPr>
              <p:nvPr/>
            </p:nvSpPr>
            <p:spPr bwMode="auto">
              <a:xfrm>
                <a:off x="7451739" y="1779270"/>
                <a:ext cx="287337" cy="3365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sz="1600" b="1" dirty="0" smtClean="0">
                    <a:solidFill>
                      <a:schemeClr val="tx1"/>
                    </a:solidFill>
                    <a:sym typeface="Symbol"/>
                  </a:rPr>
                  <a:t>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Text Box 782"/>
              <p:cNvSpPr txBox="1">
                <a:spLocks noChangeArrowheads="1"/>
              </p:cNvSpPr>
              <p:nvPr/>
            </p:nvSpPr>
            <p:spPr bwMode="auto">
              <a:xfrm>
                <a:off x="8334389" y="1788795"/>
                <a:ext cx="287337" cy="3365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ar-DZ" sz="1600" b="1" dirty="0" smtClean="0">
                    <a:solidFill>
                      <a:schemeClr val="tx1"/>
                    </a:solidFill>
                  </a:rPr>
                  <a:t>0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3" name="Text Box 782"/>
              <p:cNvSpPr txBox="1">
                <a:spLocks noChangeArrowheads="1"/>
              </p:cNvSpPr>
              <p:nvPr/>
            </p:nvSpPr>
            <p:spPr bwMode="auto">
              <a:xfrm>
                <a:off x="7888642" y="1785926"/>
                <a:ext cx="287337" cy="3365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ar-DZ" sz="1600" b="1" dirty="0" smtClean="0">
                    <a:solidFill>
                      <a:schemeClr val="tx1"/>
                    </a:solidFill>
                  </a:rPr>
                  <a:t>0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29" name="AutoShape 231"/>
          <p:cNvSpPr>
            <a:spLocks noChangeArrowheads="1"/>
          </p:cNvSpPr>
          <p:nvPr/>
        </p:nvSpPr>
        <p:spPr bwMode="auto">
          <a:xfrm>
            <a:off x="7054475" y="1496976"/>
            <a:ext cx="714380" cy="571504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30" name="AutoShape 235"/>
          <p:cNvSpPr>
            <a:spLocks/>
          </p:cNvSpPr>
          <p:nvPr/>
        </p:nvSpPr>
        <p:spPr bwMode="auto">
          <a:xfrm rot="10800000">
            <a:off x="8358214" y="1456032"/>
            <a:ext cx="540000" cy="268286"/>
          </a:xfrm>
          <a:prstGeom prst="rightBracket">
            <a:avLst>
              <a:gd name="adj" fmla="val 24134"/>
            </a:avLst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31" name="AutoShape 236"/>
          <p:cNvSpPr>
            <a:spLocks/>
          </p:cNvSpPr>
          <p:nvPr/>
        </p:nvSpPr>
        <p:spPr bwMode="auto">
          <a:xfrm>
            <a:off x="6724580" y="1442384"/>
            <a:ext cx="612000" cy="287336"/>
          </a:xfrm>
          <a:prstGeom prst="rightBracket">
            <a:avLst>
              <a:gd name="adj" fmla="val 24134"/>
            </a:avLst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33" name="ZoneTexte 132"/>
          <p:cNvSpPr txBox="1"/>
          <p:nvPr/>
        </p:nvSpPr>
        <p:spPr>
          <a:xfrm>
            <a:off x="8143900" y="571480"/>
            <a:ext cx="78581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u="sng" dirty="0" smtClean="0">
                <a:solidFill>
                  <a:schemeClr val="tx1"/>
                </a:solidFill>
              </a:rPr>
              <a:t>M2-</a:t>
            </a:r>
            <a:endParaRPr lang="fr-FR" b="1" u="sng" dirty="0">
              <a:solidFill>
                <a:schemeClr val="tx1"/>
              </a:solidFill>
            </a:endParaRPr>
          </a:p>
        </p:txBody>
      </p:sp>
      <p:grpSp>
        <p:nvGrpSpPr>
          <p:cNvPr id="171" name="Groupe 170"/>
          <p:cNvGrpSpPr/>
          <p:nvPr/>
        </p:nvGrpSpPr>
        <p:grpSpPr>
          <a:xfrm>
            <a:off x="3527419" y="935022"/>
            <a:ext cx="2265362" cy="1203633"/>
            <a:chOff x="3527419" y="935022"/>
            <a:chExt cx="2265362" cy="1203633"/>
          </a:xfrm>
        </p:grpSpPr>
        <p:sp>
          <p:nvSpPr>
            <p:cNvPr id="69" name="Text Box 752"/>
            <p:cNvSpPr txBox="1">
              <a:spLocks noChangeArrowheads="1"/>
            </p:cNvSpPr>
            <p:nvPr/>
          </p:nvSpPr>
          <p:spPr bwMode="auto">
            <a:xfrm>
              <a:off x="3849681" y="1142984"/>
              <a:ext cx="1943100" cy="2857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00     01  </a:t>
              </a:r>
              <a:r>
                <a:rPr lang="ar-DZ" sz="1600" b="1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 11   10 </a:t>
              </a:r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70" name="Text Box 753"/>
            <p:cNvSpPr txBox="1">
              <a:spLocks noChangeArrowheads="1"/>
            </p:cNvSpPr>
            <p:nvPr/>
          </p:nvSpPr>
          <p:spPr bwMode="auto">
            <a:xfrm>
              <a:off x="3675056" y="1460484"/>
              <a:ext cx="285750" cy="5746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  <a:p>
              <a:pPr eaLnBrk="0" hangingPunct="0">
                <a:defRPr/>
              </a:pPr>
              <a:endParaRPr lang="ar-DZ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eaLnBrk="0" hangingPunct="0">
                <a:defRPr/>
              </a:pPr>
              <a:endParaRPr lang="fr-FR" sz="1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60" name="Groupe 307"/>
            <p:cNvGrpSpPr>
              <a:grpSpLocks/>
            </p:cNvGrpSpPr>
            <p:nvPr/>
          </p:nvGrpSpPr>
          <p:grpSpPr bwMode="auto">
            <a:xfrm>
              <a:off x="3643306" y="1142984"/>
              <a:ext cx="2020888" cy="990600"/>
              <a:chOff x="4543425" y="828675"/>
              <a:chExt cx="2020888" cy="990600"/>
            </a:xfrm>
          </p:grpSpPr>
          <p:grpSp>
            <p:nvGrpSpPr>
              <p:cNvPr id="61" name="Groupe 196"/>
              <p:cNvGrpSpPr>
                <a:grpSpLocks/>
              </p:cNvGrpSpPr>
              <p:nvPr/>
            </p:nvGrpSpPr>
            <p:grpSpPr bwMode="auto">
              <a:xfrm>
                <a:off x="4818063" y="1103313"/>
                <a:ext cx="1746250" cy="715962"/>
                <a:chOff x="3143240" y="1857364"/>
                <a:chExt cx="1746316" cy="715174"/>
              </a:xfrm>
            </p:grpSpPr>
            <p:sp>
              <p:nvSpPr>
                <p:cNvPr id="74" name="Rectangle 73"/>
                <p:cNvSpPr/>
                <p:nvPr/>
              </p:nvSpPr>
              <p:spPr bwMode="auto">
                <a:xfrm>
                  <a:off x="3143240" y="1857364"/>
                  <a:ext cx="1746316" cy="713589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75" name="Connecteur droit 74"/>
                <p:cNvCxnSpPr>
                  <a:stCxn id="74" idx="0"/>
                  <a:endCxn id="74" idx="2"/>
                </p:cNvCxnSpPr>
                <p:nvPr/>
              </p:nvCxnSpPr>
              <p:spPr bwMode="auto">
                <a:xfrm rot="16200000" flipH="1">
                  <a:off x="3659603" y="2214156"/>
                  <a:ext cx="713589" cy="3175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Connecteur droit 75"/>
                <p:cNvCxnSpPr/>
                <p:nvPr/>
              </p:nvCxnSpPr>
              <p:spPr bwMode="auto">
                <a:xfrm rot="16200000" flipH="1">
                  <a:off x="3215880" y="2213365"/>
                  <a:ext cx="713589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Connecteur droit 76"/>
                <p:cNvCxnSpPr/>
                <p:nvPr/>
              </p:nvCxnSpPr>
              <p:spPr bwMode="auto">
                <a:xfrm rot="16200000" flipH="1">
                  <a:off x="4073163" y="2213365"/>
                  <a:ext cx="713589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Connecteur droit 77"/>
                <p:cNvCxnSpPr>
                  <a:stCxn id="74" idx="1"/>
                  <a:endCxn id="74" idx="3"/>
                </p:cNvCxnSpPr>
                <p:nvPr/>
              </p:nvCxnSpPr>
              <p:spPr bwMode="auto">
                <a:xfrm rot="10800000" flipH="1">
                  <a:off x="3143240" y="2214158"/>
                  <a:ext cx="1746316" cy="1586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3" name="Line 754"/>
              <p:cNvSpPr>
                <a:spLocks noChangeShapeType="1"/>
              </p:cNvSpPr>
              <p:nvPr/>
            </p:nvSpPr>
            <p:spPr bwMode="auto">
              <a:xfrm flipH="1" flipV="1">
                <a:off x="4543425" y="828675"/>
                <a:ext cx="285750" cy="28575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79" name="Text Box 755"/>
            <p:cNvSpPr txBox="1">
              <a:spLocks noChangeArrowheads="1"/>
            </p:cNvSpPr>
            <p:nvPr/>
          </p:nvSpPr>
          <p:spPr bwMode="auto">
            <a:xfrm>
              <a:off x="3636956" y="935022"/>
              <a:ext cx="1149358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sbsh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0" name="Text Box 756"/>
            <p:cNvSpPr txBox="1">
              <a:spLocks noChangeArrowheads="1"/>
            </p:cNvSpPr>
            <p:nvPr/>
          </p:nvSpPr>
          <p:spPr bwMode="auto">
            <a:xfrm>
              <a:off x="3527419" y="1163622"/>
              <a:ext cx="2857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c</a:t>
              </a:r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81" name="Rectangle 774"/>
            <p:cNvSpPr>
              <a:spLocks noChangeArrowheads="1"/>
            </p:cNvSpPr>
            <p:nvPr/>
          </p:nvSpPr>
          <p:spPr bwMode="auto">
            <a:xfrm>
              <a:off x="3662356" y="1784334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82" name="Text Box 775"/>
            <p:cNvSpPr txBox="1">
              <a:spLocks noChangeArrowheads="1"/>
            </p:cNvSpPr>
            <p:nvPr/>
          </p:nvSpPr>
          <p:spPr bwMode="auto">
            <a:xfrm>
              <a:off x="3992556" y="1425559"/>
              <a:ext cx="287338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3" name="Text Box 776"/>
            <p:cNvSpPr txBox="1">
              <a:spLocks noChangeArrowheads="1"/>
            </p:cNvSpPr>
            <p:nvPr/>
          </p:nvSpPr>
          <p:spPr bwMode="auto">
            <a:xfrm>
              <a:off x="4397369" y="1444609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sz="1600" b="1" dirty="0" smtClean="0">
                  <a:solidFill>
                    <a:schemeClr val="tx1"/>
                  </a:solidFill>
                  <a:sym typeface="Symbol"/>
                </a:rPr>
                <a:t>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4" name="Text Box 777"/>
            <p:cNvSpPr txBox="1">
              <a:spLocks noChangeArrowheads="1"/>
            </p:cNvSpPr>
            <p:nvPr/>
          </p:nvSpPr>
          <p:spPr bwMode="auto">
            <a:xfrm>
              <a:off x="4853022" y="1430322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sz="1600" b="1">
                  <a:solidFill>
                    <a:schemeClr val="tx1"/>
                  </a:solidFill>
                </a:rPr>
                <a:t>0</a:t>
              </a:r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85" name="Text Box 778"/>
            <p:cNvSpPr txBox="1">
              <a:spLocks noChangeArrowheads="1"/>
            </p:cNvSpPr>
            <p:nvPr/>
          </p:nvSpPr>
          <p:spPr bwMode="auto">
            <a:xfrm>
              <a:off x="5289544" y="1435084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6" name="Text Box 779"/>
            <p:cNvSpPr txBox="1">
              <a:spLocks noChangeArrowheads="1"/>
            </p:cNvSpPr>
            <p:nvPr/>
          </p:nvSpPr>
          <p:spPr bwMode="auto">
            <a:xfrm>
              <a:off x="3978269" y="1787509"/>
              <a:ext cx="287337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600" b="1"/>
                <a:t>1</a:t>
              </a:r>
              <a:endParaRPr lang="fr-FR" sz="1600" b="1"/>
            </a:p>
          </p:txBody>
        </p:sp>
        <p:sp>
          <p:nvSpPr>
            <p:cNvPr id="87" name="Text Box 780"/>
            <p:cNvSpPr txBox="1">
              <a:spLocks noChangeArrowheads="1"/>
            </p:cNvSpPr>
            <p:nvPr/>
          </p:nvSpPr>
          <p:spPr bwMode="auto">
            <a:xfrm>
              <a:off x="4406894" y="1774809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sym typeface="Symbol"/>
                </a:rPr>
                <a:t>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8" name="Text Box 781"/>
            <p:cNvSpPr txBox="1">
              <a:spLocks noChangeArrowheads="1"/>
            </p:cNvSpPr>
            <p:nvPr/>
          </p:nvSpPr>
          <p:spPr bwMode="auto">
            <a:xfrm>
              <a:off x="4862547" y="1802105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9" name="Text Box 782"/>
            <p:cNvSpPr txBox="1">
              <a:spLocks noChangeArrowheads="1"/>
            </p:cNvSpPr>
            <p:nvPr/>
          </p:nvSpPr>
          <p:spPr bwMode="auto">
            <a:xfrm>
              <a:off x="5289544" y="1784334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5" name="AutoShape 231"/>
          <p:cNvSpPr>
            <a:spLocks noChangeArrowheads="1"/>
          </p:cNvSpPr>
          <p:nvPr/>
        </p:nvSpPr>
        <p:spPr bwMode="auto">
          <a:xfrm>
            <a:off x="4014144" y="1486526"/>
            <a:ext cx="714380" cy="571504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06" name="AutoShape 235"/>
          <p:cNvSpPr>
            <a:spLocks/>
          </p:cNvSpPr>
          <p:nvPr/>
        </p:nvSpPr>
        <p:spPr bwMode="auto">
          <a:xfrm rot="10800000">
            <a:off x="5317883" y="1813222"/>
            <a:ext cx="540000" cy="268286"/>
          </a:xfrm>
          <a:prstGeom prst="rightBracket">
            <a:avLst>
              <a:gd name="adj" fmla="val 24134"/>
            </a:avLst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07" name="AutoShape 236"/>
          <p:cNvSpPr>
            <a:spLocks/>
          </p:cNvSpPr>
          <p:nvPr/>
        </p:nvSpPr>
        <p:spPr bwMode="auto">
          <a:xfrm>
            <a:off x="3684249" y="1799574"/>
            <a:ext cx="612000" cy="287336"/>
          </a:xfrm>
          <a:prstGeom prst="rightBracket">
            <a:avLst>
              <a:gd name="adj" fmla="val 24134"/>
            </a:avLst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32" name="ZoneTexte 131"/>
          <p:cNvSpPr txBox="1"/>
          <p:nvPr/>
        </p:nvSpPr>
        <p:spPr>
          <a:xfrm>
            <a:off x="5072066" y="571480"/>
            <a:ext cx="78581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u="sng" dirty="0" smtClean="0">
                <a:solidFill>
                  <a:schemeClr val="tx1"/>
                </a:solidFill>
              </a:rPr>
              <a:t>M1-</a:t>
            </a:r>
            <a:endParaRPr lang="fr-FR" b="1" u="sng" dirty="0">
              <a:solidFill>
                <a:schemeClr val="tx1"/>
              </a:solidFill>
            </a:endParaRPr>
          </a:p>
        </p:txBody>
      </p:sp>
      <p:grpSp>
        <p:nvGrpSpPr>
          <p:cNvPr id="62" name="Groupe 205"/>
          <p:cNvGrpSpPr/>
          <p:nvPr/>
        </p:nvGrpSpPr>
        <p:grpSpPr>
          <a:xfrm>
            <a:off x="3500430" y="2357430"/>
            <a:ext cx="2143140" cy="369332"/>
            <a:chOff x="3500430" y="2357430"/>
            <a:chExt cx="2143140" cy="369332"/>
          </a:xfrm>
        </p:grpSpPr>
        <p:sp>
          <p:nvSpPr>
            <p:cNvPr id="135" name="ZoneTexte 134"/>
            <p:cNvSpPr txBox="1"/>
            <p:nvPr/>
          </p:nvSpPr>
          <p:spPr>
            <a:xfrm>
              <a:off x="3500430" y="2357430"/>
              <a:ext cx="214314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M1 = </a:t>
              </a:r>
              <a:r>
                <a:rPr lang="fr-FR" b="1" dirty="0" err="1" smtClean="0">
                  <a:solidFill>
                    <a:schemeClr val="tx1"/>
                  </a:solidFill>
                </a:rPr>
                <a:t>sb</a:t>
              </a:r>
              <a:r>
                <a:rPr lang="fr-FR" b="1" dirty="0" smtClean="0">
                  <a:solidFill>
                    <a:schemeClr val="tx1"/>
                  </a:solidFill>
                </a:rPr>
                <a:t> + c.sh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137" name="Connecteur droit 136"/>
            <p:cNvCxnSpPr/>
            <p:nvPr/>
          </p:nvCxnSpPr>
          <p:spPr>
            <a:xfrm>
              <a:off x="4187492" y="2384726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Connecteur droit 137"/>
            <p:cNvCxnSpPr/>
            <p:nvPr/>
          </p:nvCxnSpPr>
          <p:spPr>
            <a:xfrm>
              <a:off x="4894620" y="2387924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3" name="Groupe 206"/>
          <p:cNvGrpSpPr/>
          <p:nvPr/>
        </p:nvGrpSpPr>
        <p:grpSpPr>
          <a:xfrm>
            <a:off x="6643702" y="2357430"/>
            <a:ext cx="2143140" cy="369332"/>
            <a:chOff x="6643702" y="2357430"/>
            <a:chExt cx="2143140" cy="369332"/>
          </a:xfrm>
        </p:grpSpPr>
        <p:sp>
          <p:nvSpPr>
            <p:cNvPr id="139" name="ZoneTexte 138"/>
            <p:cNvSpPr txBox="1"/>
            <p:nvPr/>
          </p:nvSpPr>
          <p:spPr>
            <a:xfrm>
              <a:off x="6643702" y="2357430"/>
              <a:ext cx="214314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M2 = </a:t>
              </a:r>
              <a:r>
                <a:rPr lang="fr-FR" b="1" dirty="0" err="1" smtClean="0">
                  <a:solidFill>
                    <a:schemeClr val="tx1"/>
                  </a:solidFill>
                </a:rPr>
                <a:t>sb</a:t>
              </a:r>
              <a:r>
                <a:rPr lang="fr-FR" b="1" dirty="0" smtClean="0">
                  <a:solidFill>
                    <a:schemeClr val="tx1"/>
                  </a:solidFill>
                </a:rPr>
                <a:t> + c.sh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140" name="Connecteur droit 139"/>
            <p:cNvCxnSpPr/>
            <p:nvPr/>
          </p:nvCxnSpPr>
          <p:spPr>
            <a:xfrm>
              <a:off x="7292664" y="2384726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Connecteur droit 140"/>
            <p:cNvCxnSpPr/>
            <p:nvPr/>
          </p:nvCxnSpPr>
          <p:spPr>
            <a:xfrm>
              <a:off x="7999792" y="2387924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Connecteur droit 141"/>
            <p:cNvCxnSpPr/>
            <p:nvPr/>
          </p:nvCxnSpPr>
          <p:spPr>
            <a:xfrm>
              <a:off x="7823224" y="2442516"/>
              <a:ext cx="14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5" name="Groupe 174"/>
          <p:cNvGrpSpPr/>
          <p:nvPr/>
        </p:nvGrpSpPr>
        <p:grpSpPr>
          <a:xfrm>
            <a:off x="5000628" y="3399097"/>
            <a:ext cx="1743077" cy="3244613"/>
            <a:chOff x="5000628" y="3399097"/>
            <a:chExt cx="1743077" cy="3244613"/>
          </a:xfrm>
        </p:grpSpPr>
        <p:sp>
          <p:nvSpPr>
            <p:cNvPr id="144" name="Line 7"/>
            <p:cNvSpPr>
              <a:spLocks noChangeAspect="1" noChangeShapeType="1"/>
            </p:cNvSpPr>
            <p:nvPr/>
          </p:nvSpPr>
          <p:spPr bwMode="auto">
            <a:xfrm>
              <a:off x="5153028" y="3721360"/>
              <a:ext cx="0" cy="291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5" name="Line 8"/>
            <p:cNvSpPr>
              <a:spLocks noChangeAspect="1" noChangeShapeType="1"/>
            </p:cNvSpPr>
            <p:nvPr/>
          </p:nvSpPr>
          <p:spPr bwMode="auto">
            <a:xfrm>
              <a:off x="5153028" y="3964247"/>
              <a:ext cx="2857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6" name="Line 9"/>
            <p:cNvSpPr>
              <a:spLocks noChangeAspect="1" noChangeShapeType="1"/>
            </p:cNvSpPr>
            <p:nvPr/>
          </p:nvSpPr>
          <p:spPr bwMode="auto">
            <a:xfrm>
              <a:off x="5432428" y="4568453"/>
              <a:ext cx="0" cy="205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7" name="AutoShape 10"/>
            <p:cNvSpPr>
              <a:spLocks noChangeAspect="1" noChangeArrowheads="1"/>
            </p:cNvSpPr>
            <p:nvPr/>
          </p:nvSpPr>
          <p:spPr bwMode="auto">
            <a:xfrm rot="10800000">
              <a:off x="5278441" y="4200785"/>
              <a:ext cx="312738" cy="236538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8" name="Line 11"/>
            <p:cNvSpPr>
              <a:spLocks noChangeAspect="1" noChangeShapeType="1"/>
            </p:cNvSpPr>
            <p:nvPr/>
          </p:nvSpPr>
          <p:spPr bwMode="auto">
            <a:xfrm>
              <a:off x="5438778" y="3964247"/>
              <a:ext cx="0" cy="23812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9" name="Oval 12"/>
            <p:cNvSpPr>
              <a:spLocks noChangeAspect="1" noChangeArrowheads="1"/>
            </p:cNvSpPr>
            <p:nvPr/>
          </p:nvSpPr>
          <p:spPr bwMode="auto">
            <a:xfrm>
              <a:off x="5367341" y="4442085"/>
              <a:ext cx="134938" cy="117475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0" name="Line 14"/>
            <p:cNvSpPr>
              <a:spLocks noChangeAspect="1" noChangeShapeType="1"/>
            </p:cNvSpPr>
            <p:nvPr/>
          </p:nvSpPr>
          <p:spPr bwMode="auto">
            <a:xfrm>
              <a:off x="5719766" y="3727710"/>
              <a:ext cx="0" cy="291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1" name="Line 15"/>
            <p:cNvSpPr>
              <a:spLocks noChangeAspect="1" noChangeShapeType="1"/>
            </p:cNvSpPr>
            <p:nvPr/>
          </p:nvSpPr>
          <p:spPr bwMode="auto">
            <a:xfrm>
              <a:off x="5719766" y="3956949"/>
              <a:ext cx="2857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2" name="Line 16"/>
            <p:cNvSpPr>
              <a:spLocks noChangeAspect="1" noChangeShapeType="1"/>
            </p:cNvSpPr>
            <p:nvPr/>
          </p:nvSpPr>
          <p:spPr bwMode="auto">
            <a:xfrm>
              <a:off x="5999166" y="4574803"/>
              <a:ext cx="0" cy="205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3" name="AutoShape 17"/>
            <p:cNvSpPr>
              <a:spLocks noChangeAspect="1" noChangeArrowheads="1"/>
            </p:cNvSpPr>
            <p:nvPr/>
          </p:nvSpPr>
          <p:spPr bwMode="auto">
            <a:xfrm rot="10800000">
              <a:off x="5845179" y="4207135"/>
              <a:ext cx="312738" cy="236538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4" name="Line 18"/>
            <p:cNvSpPr>
              <a:spLocks noChangeAspect="1" noChangeShapeType="1"/>
            </p:cNvSpPr>
            <p:nvPr/>
          </p:nvSpPr>
          <p:spPr bwMode="auto">
            <a:xfrm>
              <a:off x="6005516" y="3956949"/>
              <a:ext cx="0" cy="23971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5" name="Oval 19"/>
            <p:cNvSpPr>
              <a:spLocks noChangeAspect="1" noChangeArrowheads="1"/>
            </p:cNvSpPr>
            <p:nvPr/>
          </p:nvSpPr>
          <p:spPr bwMode="auto">
            <a:xfrm>
              <a:off x="5934079" y="4448435"/>
              <a:ext cx="134938" cy="1190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0" name="Text Box 27"/>
            <p:cNvSpPr txBox="1">
              <a:spLocks noChangeAspect="1" noChangeArrowheads="1"/>
            </p:cNvSpPr>
            <p:nvPr/>
          </p:nvSpPr>
          <p:spPr bwMode="auto">
            <a:xfrm>
              <a:off x="5000628" y="3408622"/>
              <a:ext cx="704851" cy="5048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c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61" name="Text Box 28"/>
            <p:cNvSpPr txBox="1">
              <a:spLocks noChangeAspect="1" noChangeArrowheads="1"/>
            </p:cNvSpPr>
            <p:nvPr/>
          </p:nvSpPr>
          <p:spPr bwMode="auto">
            <a:xfrm>
              <a:off x="5553078" y="3399097"/>
              <a:ext cx="704851" cy="5048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dirty="0" err="1" smtClean="0">
                  <a:solidFill>
                    <a:schemeClr val="tx1"/>
                  </a:solidFill>
                </a:rPr>
                <a:t>sb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62" name="Line 32"/>
            <p:cNvSpPr>
              <a:spLocks noChangeAspect="1" noChangeShapeType="1"/>
            </p:cNvSpPr>
            <p:nvPr/>
          </p:nvSpPr>
          <p:spPr bwMode="auto">
            <a:xfrm>
              <a:off x="6305554" y="3695960"/>
              <a:ext cx="0" cy="291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3" name="Line 33"/>
            <p:cNvSpPr>
              <a:spLocks noChangeAspect="1" noChangeShapeType="1"/>
            </p:cNvSpPr>
            <p:nvPr/>
          </p:nvSpPr>
          <p:spPr bwMode="auto">
            <a:xfrm>
              <a:off x="6305554" y="3938847"/>
              <a:ext cx="2873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" name="Line 34"/>
            <p:cNvSpPr>
              <a:spLocks noChangeAspect="1" noChangeShapeType="1"/>
            </p:cNvSpPr>
            <p:nvPr/>
          </p:nvSpPr>
          <p:spPr bwMode="auto">
            <a:xfrm>
              <a:off x="6598602" y="4543053"/>
              <a:ext cx="0" cy="205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5" name="AutoShape 35"/>
            <p:cNvSpPr>
              <a:spLocks noChangeAspect="1" noChangeArrowheads="1"/>
            </p:cNvSpPr>
            <p:nvPr/>
          </p:nvSpPr>
          <p:spPr bwMode="auto">
            <a:xfrm rot="10800000">
              <a:off x="6430967" y="4175385"/>
              <a:ext cx="312738" cy="236538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6" name="Line 36"/>
            <p:cNvSpPr>
              <a:spLocks noChangeAspect="1" noChangeShapeType="1"/>
            </p:cNvSpPr>
            <p:nvPr/>
          </p:nvSpPr>
          <p:spPr bwMode="auto">
            <a:xfrm>
              <a:off x="6592892" y="3938847"/>
              <a:ext cx="0" cy="23971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7" name="Oval 37"/>
            <p:cNvSpPr>
              <a:spLocks noChangeAspect="1" noChangeArrowheads="1"/>
            </p:cNvSpPr>
            <p:nvPr/>
          </p:nvSpPr>
          <p:spPr bwMode="auto">
            <a:xfrm>
              <a:off x="6519867" y="4416685"/>
              <a:ext cx="134938" cy="1190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68" name="Text Box 38"/>
          <p:cNvSpPr txBox="1">
            <a:spLocks noChangeAspect="1" noChangeArrowheads="1"/>
          </p:cNvSpPr>
          <p:nvPr/>
        </p:nvSpPr>
        <p:spPr bwMode="auto">
          <a:xfrm>
            <a:off x="6151566" y="3386397"/>
            <a:ext cx="703263" cy="5048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sh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176" name="Groupe 175"/>
          <p:cNvGrpSpPr/>
          <p:nvPr/>
        </p:nvGrpSpPr>
        <p:grpSpPr>
          <a:xfrm>
            <a:off x="5160350" y="4981852"/>
            <a:ext cx="2029454" cy="400050"/>
            <a:chOff x="5160350" y="4981852"/>
            <a:chExt cx="2029454" cy="400050"/>
          </a:xfrm>
        </p:grpSpPr>
        <p:sp>
          <p:nvSpPr>
            <p:cNvPr id="156" name="Line 20"/>
            <p:cNvSpPr>
              <a:spLocks noChangeAspect="1" noChangeShapeType="1"/>
            </p:cNvSpPr>
            <p:nvPr/>
          </p:nvSpPr>
          <p:spPr bwMode="auto">
            <a:xfrm>
              <a:off x="5160350" y="5023127"/>
              <a:ext cx="1764000" cy="0"/>
            </a:xfrm>
            <a:prstGeom prst="line">
              <a:avLst/>
            </a:prstGeom>
            <a:ln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7" name="Line 21"/>
            <p:cNvSpPr>
              <a:spLocks noChangeAspect="1" noChangeShapeType="1"/>
            </p:cNvSpPr>
            <p:nvPr/>
          </p:nvSpPr>
          <p:spPr bwMode="auto">
            <a:xfrm>
              <a:off x="6591015" y="5312053"/>
              <a:ext cx="432000" cy="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9" name="AutoShape 39"/>
            <p:cNvSpPr>
              <a:spLocks noChangeAspect="1" noChangeArrowheads="1"/>
            </p:cNvSpPr>
            <p:nvPr/>
          </p:nvSpPr>
          <p:spPr bwMode="auto">
            <a:xfrm>
              <a:off x="6858016" y="4981852"/>
              <a:ext cx="331788" cy="400050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83" name="Rectangle 77"/>
          <p:cNvSpPr>
            <a:spLocks noChangeAspect="1" noChangeArrowheads="1"/>
          </p:cNvSpPr>
          <p:nvPr/>
        </p:nvSpPr>
        <p:spPr bwMode="auto">
          <a:xfrm>
            <a:off x="7990574" y="4784663"/>
            <a:ext cx="47000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M1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84" name="Rectangle 78"/>
          <p:cNvSpPr>
            <a:spLocks noChangeAspect="1" noChangeArrowheads="1"/>
          </p:cNvSpPr>
          <p:nvPr/>
        </p:nvSpPr>
        <p:spPr bwMode="auto">
          <a:xfrm>
            <a:off x="7968699" y="5776135"/>
            <a:ext cx="47000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M2</a:t>
            </a:r>
            <a:endParaRPr lang="fr-FR" sz="1600" b="1" dirty="0">
              <a:solidFill>
                <a:schemeClr val="tx1"/>
              </a:solidFill>
            </a:endParaRPr>
          </a:p>
        </p:txBody>
      </p:sp>
      <p:cxnSp>
        <p:nvCxnSpPr>
          <p:cNvPr id="190" name="Connecteur en angle 189"/>
          <p:cNvCxnSpPr/>
          <p:nvPr/>
        </p:nvCxnSpPr>
        <p:spPr>
          <a:xfrm>
            <a:off x="6000760" y="4672281"/>
            <a:ext cx="1692000" cy="144000"/>
          </a:xfrm>
          <a:prstGeom prst="bentConnector3">
            <a:avLst>
              <a:gd name="adj1" fmla="val 79110"/>
            </a:avLst>
          </a:prstGeom>
          <a:ln>
            <a:headEnd type="oval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2" name="Connecteur en angle 191"/>
          <p:cNvCxnSpPr/>
          <p:nvPr/>
        </p:nvCxnSpPr>
        <p:spPr>
          <a:xfrm flipV="1">
            <a:off x="7187910" y="5070415"/>
            <a:ext cx="468000" cy="108000"/>
          </a:xfrm>
          <a:prstGeom prst="bentConnector3">
            <a:avLst>
              <a:gd name="adj1" fmla="val 41636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78" name="Groupe 177"/>
          <p:cNvGrpSpPr/>
          <p:nvPr/>
        </p:nvGrpSpPr>
        <p:grpSpPr>
          <a:xfrm>
            <a:off x="7500958" y="4743719"/>
            <a:ext cx="509894" cy="432000"/>
            <a:chOff x="7500958" y="4743719"/>
            <a:chExt cx="509894" cy="432000"/>
          </a:xfrm>
        </p:grpSpPr>
        <p:sp>
          <p:nvSpPr>
            <p:cNvPr id="187" name="Lune 186"/>
            <p:cNvSpPr/>
            <p:nvPr/>
          </p:nvSpPr>
          <p:spPr>
            <a:xfrm rot="10800000">
              <a:off x="7500958" y="4743719"/>
              <a:ext cx="324000" cy="432000"/>
            </a:xfrm>
            <a:prstGeom prst="moon">
              <a:avLst>
                <a:gd name="adj" fmla="val 82836"/>
              </a:avLst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7" name="Line 74"/>
            <p:cNvSpPr>
              <a:spLocks noChangeAspect="1" noChangeShapeType="1"/>
            </p:cNvSpPr>
            <p:nvPr/>
          </p:nvSpPr>
          <p:spPr bwMode="auto">
            <a:xfrm>
              <a:off x="7830852" y="4958033"/>
              <a:ext cx="18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77" name="Groupe 176"/>
          <p:cNvGrpSpPr/>
          <p:nvPr/>
        </p:nvGrpSpPr>
        <p:grpSpPr>
          <a:xfrm>
            <a:off x="5429256" y="5981984"/>
            <a:ext cx="1760548" cy="400050"/>
            <a:chOff x="5429256" y="5981984"/>
            <a:chExt cx="1760548" cy="400050"/>
          </a:xfrm>
        </p:grpSpPr>
        <p:sp>
          <p:nvSpPr>
            <p:cNvPr id="198" name="Line 20"/>
            <p:cNvSpPr>
              <a:spLocks noChangeAspect="1" noChangeShapeType="1"/>
            </p:cNvSpPr>
            <p:nvPr/>
          </p:nvSpPr>
          <p:spPr bwMode="auto">
            <a:xfrm>
              <a:off x="5429256" y="6023259"/>
              <a:ext cx="1584000" cy="0"/>
            </a:xfrm>
            <a:prstGeom prst="line">
              <a:avLst/>
            </a:prstGeom>
            <a:ln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9" name="Line 21"/>
            <p:cNvSpPr>
              <a:spLocks noChangeAspect="1" noChangeShapeType="1"/>
            </p:cNvSpPr>
            <p:nvPr/>
          </p:nvSpPr>
          <p:spPr bwMode="auto">
            <a:xfrm>
              <a:off x="6591015" y="6312185"/>
              <a:ext cx="432000" cy="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0" name="AutoShape 39"/>
            <p:cNvSpPr>
              <a:spLocks noChangeAspect="1" noChangeArrowheads="1"/>
            </p:cNvSpPr>
            <p:nvPr/>
          </p:nvSpPr>
          <p:spPr bwMode="auto">
            <a:xfrm>
              <a:off x="6858016" y="5981984"/>
              <a:ext cx="331788" cy="400050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cxnSp>
        <p:nvCxnSpPr>
          <p:cNvPr id="201" name="Connecteur en angle 200"/>
          <p:cNvCxnSpPr/>
          <p:nvPr/>
        </p:nvCxnSpPr>
        <p:spPr>
          <a:xfrm>
            <a:off x="6000760" y="5672413"/>
            <a:ext cx="1692000" cy="144000"/>
          </a:xfrm>
          <a:prstGeom prst="bentConnector3">
            <a:avLst>
              <a:gd name="adj1" fmla="val 79110"/>
            </a:avLst>
          </a:prstGeom>
          <a:ln>
            <a:headEnd type="oval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2" name="Connecteur en angle 201"/>
          <p:cNvCxnSpPr/>
          <p:nvPr/>
        </p:nvCxnSpPr>
        <p:spPr>
          <a:xfrm flipV="1">
            <a:off x="7187910" y="6070547"/>
            <a:ext cx="468000" cy="108000"/>
          </a:xfrm>
          <a:prstGeom prst="bentConnector3">
            <a:avLst>
              <a:gd name="adj1" fmla="val 41636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79" name="Groupe 178"/>
          <p:cNvGrpSpPr/>
          <p:nvPr/>
        </p:nvGrpSpPr>
        <p:grpSpPr>
          <a:xfrm>
            <a:off x="7500958" y="5743851"/>
            <a:ext cx="509894" cy="432000"/>
            <a:chOff x="7500958" y="5743851"/>
            <a:chExt cx="509894" cy="432000"/>
          </a:xfrm>
        </p:grpSpPr>
        <p:sp>
          <p:nvSpPr>
            <p:cNvPr id="203" name="Lune 202"/>
            <p:cNvSpPr/>
            <p:nvPr/>
          </p:nvSpPr>
          <p:spPr>
            <a:xfrm rot="10800000">
              <a:off x="7500958" y="5743851"/>
              <a:ext cx="324000" cy="432000"/>
            </a:xfrm>
            <a:prstGeom prst="moon">
              <a:avLst>
                <a:gd name="adj" fmla="val 82836"/>
              </a:avLst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4" name="Line 74"/>
            <p:cNvSpPr>
              <a:spLocks noChangeAspect="1" noChangeShapeType="1"/>
            </p:cNvSpPr>
            <p:nvPr/>
          </p:nvSpPr>
          <p:spPr bwMode="auto">
            <a:xfrm>
              <a:off x="7830852" y="5958165"/>
              <a:ext cx="18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70" name="ZoneTexte 169"/>
          <p:cNvSpPr txBox="1"/>
          <p:nvPr/>
        </p:nvSpPr>
        <p:spPr>
          <a:xfrm>
            <a:off x="8286776" y="0"/>
            <a:ext cx="857224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FF0000"/>
                </a:solidFill>
              </a:rPr>
              <a:t>الحل:</a:t>
            </a:r>
            <a:endParaRPr lang="fr-FR" sz="20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0" grpId="0" animBg="1"/>
      <p:bldP spid="131" grpId="0" animBg="1"/>
      <p:bldP spid="133" grpId="0"/>
      <p:bldP spid="105" grpId="0" animBg="1"/>
      <p:bldP spid="106" grpId="0" animBg="1"/>
      <p:bldP spid="107" grpId="0" animBg="1"/>
      <p:bldP spid="132" grpId="0"/>
      <p:bldP spid="168" grpId="0"/>
      <p:bldP spid="183" grpId="0"/>
      <p:bldP spid="184" grpId="0"/>
      <p:bldP spid="170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ZoneTexte 208"/>
          <p:cNvSpPr txBox="1"/>
          <p:nvPr/>
        </p:nvSpPr>
        <p:spPr>
          <a:xfrm>
            <a:off x="7858148" y="0"/>
            <a:ext cx="1285852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</a:rPr>
              <a:t>مسالة </a:t>
            </a:r>
            <a:r>
              <a:rPr lang="ar-DZ" b="1" u="sng" dirty="0" smtClean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lang="ar-DZ" b="1" u="sng" dirty="0" smtClean="0">
                <a:solidFill>
                  <a:srgbClr val="FF0000"/>
                </a:solidFill>
              </a:rPr>
              <a:t>:</a:t>
            </a:r>
            <a:endParaRPr lang="fr-FR" b="1" u="sng" dirty="0">
              <a:solidFill>
                <a:srgbClr val="FF0000"/>
              </a:solidFill>
            </a:endParaRPr>
          </a:p>
        </p:txBody>
      </p:sp>
      <p:sp>
        <p:nvSpPr>
          <p:cNvPr id="210" name="ZoneTexte 209"/>
          <p:cNvSpPr txBox="1"/>
          <p:nvPr/>
        </p:nvSpPr>
        <p:spPr>
          <a:xfrm>
            <a:off x="3071802" y="214290"/>
            <a:ext cx="3211604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0000FF"/>
                </a:solidFill>
              </a:rPr>
              <a:t>نظام ألي لفرز قطع حسب الألوان.</a:t>
            </a:r>
            <a:endParaRPr lang="fr-FR" sz="2000" b="1" u="sng" dirty="0">
              <a:solidFill>
                <a:srgbClr val="0000FF"/>
              </a:solidFill>
            </a:endParaRPr>
          </a:p>
        </p:txBody>
      </p:sp>
      <p:sp>
        <p:nvSpPr>
          <p:cNvPr id="211" name="ZoneTexte 210"/>
          <p:cNvSpPr txBox="1"/>
          <p:nvPr/>
        </p:nvSpPr>
        <p:spPr>
          <a:xfrm>
            <a:off x="8174426" y="562116"/>
            <a:ext cx="816878" cy="35394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7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abic Transparent" pitchFamily="2" charset="-78"/>
              </a:rPr>
              <a:t>التشغيل:</a:t>
            </a:r>
            <a:endParaRPr lang="fr-FR" sz="17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abic Transparent" pitchFamily="2" charset="-78"/>
            </a:endParaRPr>
          </a:p>
        </p:txBody>
      </p:sp>
      <p:sp>
        <p:nvSpPr>
          <p:cNvPr id="212" name="ZoneTexte 211"/>
          <p:cNvSpPr txBox="1"/>
          <p:nvPr/>
        </p:nvSpPr>
        <p:spPr>
          <a:xfrm>
            <a:off x="4340808" y="1717735"/>
            <a:ext cx="4588910" cy="35394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1- يشتغل المحرك 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M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عند فرز لونين اثنين مختلفين فقط 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13" name="ZoneTexte 212"/>
          <p:cNvSpPr txBox="1"/>
          <p:nvPr/>
        </p:nvSpPr>
        <p:spPr>
          <a:xfrm>
            <a:off x="71438" y="928670"/>
            <a:ext cx="8858280" cy="64633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chemeClr val="tx1"/>
                </a:solidFill>
              </a:rPr>
              <a:t>- لفرز قطع مختلفة الألوان(</a:t>
            </a:r>
            <a:r>
              <a:rPr lang="ar-DZ" b="1" dirty="0" err="1" smtClean="0">
                <a:solidFill>
                  <a:schemeClr val="tx1"/>
                </a:solidFill>
              </a:rPr>
              <a:t>الاخضر</a:t>
            </a:r>
            <a:r>
              <a:rPr lang="ar-DZ" b="1" dirty="0" smtClean="0">
                <a:solidFill>
                  <a:schemeClr val="tx1"/>
                </a:solidFill>
              </a:rPr>
              <a:t> </a:t>
            </a:r>
            <a:r>
              <a:rPr lang="ar-DZ" b="1" dirty="0" smtClean="0">
                <a:solidFill>
                  <a:schemeClr val="tx1"/>
                </a:solidFill>
                <a:sym typeface="Symbol"/>
              </a:rPr>
              <a:t></a:t>
            </a:r>
            <a:r>
              <a:rPr lang="ar-DZ" b="1" dirty="0" smtClean="0">
                <a:solidFill>
                  <a:schemeClr val="tx1"/>
                </a:solidFill>
              </a:rPr>
              <a:t> الأحمر </a:t>
            </a:r>
            <a:r>
              <a:rPr lang="ar-DZ" b="1" dirty="0" smtClean="0">
                <a:solidFill>
                  <a:schemeClr val="tx1"/>
                </a:solidFill>
                <a:sym typeface="Symbol"/>
              </a:rPr>
              <a:t> الأزرق ) </a:t>
            </a:r>
            <a:r>
              <a:rPr lang="ar-DZ" b="1" dirty="0" smtClean="0">
                <a:solidFill>
                  <a:schemeClr val="tx1"/>
                </a:solidFill>
              </a:rPr>
              <a:t>باستعمال جهاز ألي لفرز القطع حسب الألوان حيث التشغيل كما يلي: 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56" name="Image 5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071678"/>
            <a:ext cx="5377180" cy="28530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6715140" y="3286124"/>
            <a:ext cx="208756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2000" b="1" u="sng">
                <a:solidFill>
                  <a:srgbClr val="FF3300"/>
                </a:solidFill>
                <a:cs typeface="Arabic Transparent" pitchFamily="2" charset="-78"/>
              </a:rPr>
              <a:t>المطلوب:</a:t>
            </a:r>
            <a:endParaRPr lang="fr-FR" sz="2000" b="1" u="sng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6578267" y="4151333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2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حدد متغيرات الدخول.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6578267" y="4506933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3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حدد المخارج.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5570205" y="4883170"/>
            <a:ext cx="3382962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4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استخرج جدول الحقيقة للتشغيل.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5570205" y="5278458"/>
            <a:ext cx="3382962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5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استخرج  المعادلة المنطقية للتشغيل 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3985880" y="5661045"/>
            <a:ext cx="4984750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6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اختزل  المعادلة المنطقية للتشغيل بواسطة جدول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كارنو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2688892" y="6007120"/>
            <a:ext cx="6281738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7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مثل المعادلة المنطقية للتشغيل بواسطة المخطط الكهربائي ثم  المخطط المنطقي.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3" name="Text Box 111"/>
          <p:cNvSpPr txBox="1">
            <a:spLocks noChangeArrowheads="1"/>
          </p:cNvSpPr>
          <p:nvPr/>
        </p:nvSpPr>
        <p:spPr bwMode="auto">
          <a:xfrm>
            <a:off x="6572264" y="3816684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1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اكتب خطوات التشغيل.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/>
      <p:bldP spid="210" grpId="0"/>
      <p:bldP spid="211" grpId="0"/>
      <p:bldP spid="212" grpId="0"/>
      <p:bldP spid="213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4"/>
          <p:cNvGrpSpPr/>
          <p:nvPr/>
        </p:nvGrpSpPr>
        <p:grpSpPr>
          <a:xfrm>
            <a:off x="357158" y="928670"/>
            <a:ext cx="2105960" cy="2869443"/>
            <a:chOff x="-214346" y="3716356"/>
            <a:chExt cx="2105960" cy="2869443"/>
          </a:xfrm>
        </p:grpSpPr>
        <p:sp>
          <p:nvSpPr>
            <p:cNvPr id="53" name="Rectangle 176"/>
            <p:cNvSpPr>
              <a:spLocks noChangeArrowheads="1"/>
            </p:cNvSpPr>
            <p:nvPr/>
          </p:nvSpPr>
          <p:spPr bwMode="auto">
            <a:xfrm>
              <a:off x="376874" y="3737819"/>
              <a:ext cx="332142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FF0000"/>
                  </a:solidFill>
                  <a:cs typeface="Times New Roman" pitchFamily="18" charset="0"/>
                </a:rPr>
                <a:t>R</a:t>
              </a:r>
              <a:endParaRPr lang="fr-FR" sz="1600" b="1" dirty="0">
                <a:solidFill>
                  <a:srgbClr val="FF0000"/>
                </a:solidFill>
                <a:cs typeface="Times New Roman" pitchFamily="18" charset="0"/>
              </a:endParaRPr>
            </a:p>
          </p:txBody>
        </p:sp>
        <p:sp>
          <p:nvSpPr>
            <p:cNvPr id="54" name="Rectangle 177"/>
            <p:cNvSpPr>
              <a:spLocks noChangeArrowheads="1"/>
            </p:cNvSpPr>
            <p:nvPr/>
          </p:nvSpPr>
          <p:spPr bwMode="auto">
            <a:xfrm>
              <a:off x="895614" y="3737180"/>
              <a:ext cx="320922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6600"/>
                  </a:solidFill>
                </a:rPr>
                <a:t>V</a:t>
              </a:r>
              <a:endParaRPr lang="fr-FR" sz="1600" b="1" dirty="0">
                <a:solidFill>
                  <a:srgbClr val="006600"/>
                </a:solidFill>
              </a:endParaRPr>
            </a:p>
          </p:txBody>
        </p:sp>
        <p:sp>
          <p:nvSpPr>
            <p:cNvPr id="55" name="Rectangle 178"/>
            <p:cNvSpPr>
              <a:spLocks noChangeArrowheads="1"/>
            </p:cNvSpPr>
            <p:nvPr/>
          </p:nvSpPr>
          <p:spPr bwMode="auto">
            <a:xfrm>
              <a:off x="1400763" y="3734385"/>
              <a:ext cx="35618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M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184"/>
            <p:cNvSpPr>
              <a:spLocks noChangeArrowheads="1"/>
            </p:cNvSpPr>
            <p:nvPr/>
          </p:nvSpPr>
          <p:spPr bwMode="auto">
            <a:xfrm>
              <a:off x="907577" y="4071145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006600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57" name="Rectangle 186"/>
            <p:cNvSpPr>
              <a:spLocks noChangeArrowheads="1"/>
            </p:cNvSpPr>
            <p:nvPr/>
          </p:nvSpPr>
          <p:spPr bwMode="auto">
            <a:xfrm>
              <a:off x="898052" y="4375727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6600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58" name="Rectangle 187"/>
            <p:cNvSpPr>
              <a:spLocks noChangeArrowheads="1"/>
            </p:cNvSpPr>
            <p:nvPr/>
          </p:nvSpPr>
          <p:spPr bwMode="auto">
            <a:xfrm>
              <a:off x="907577" y="4677310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6600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59" name="Rectangle 188"/>
            <p:cNvSpPr>
              <a:spLocks noChangeArrowheads="1"/>
            </p:cNvSpPr>
            <p:nvPr/>
          </p:nvSpPr>
          <p:spPr bwMode="auto">
            <a:xfrm>
              <a:off x="901227" y="4977139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006600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60" name="Rectangle 189"/>
            <p:cNvSpPr>
              <a:spLocks noChangeArrowheads="1"/>
            </p:cNvSpPr>
            <p:nvPr/>
          </p:nvSpPr>
          <p:spPr bwMode="auto">
            <a:xfrm>
              <a:off x="383702" y="4081618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FF0000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61" name="Rectangle 190"/>
            <p:cNvSpPr>
              <a:spLocks noChangeArrowheads="1"/>
            </p:cNvSpPr>
            <p:nvPr/>
          </p:nvSpPr>
          <p:spPr bwMode="auto">
            <a:xfrm>
              <a:off x="377352" y="4371604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FF0000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64" name="Rectangle 191"/>
            <p:cNvSpPr>
              <a:spLocks noChangeArrowheads="1"/>
            </p:cNvSpPr>
            <p:nvPr/>
          </p:nvSpPr>
          <p:spPr bwMode="auto">
            <a:xfrm>
              <a:off x="369414" y="4674135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FF0000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68" name="Rectangle 192"/>
            <p:cNvSpPr>
              <a:spLocks noChangeArrowheads="1"/>
            </p:cNvSpPr>
            <p:nvPr/>
          </p:nvSpPr>
          <p:spPr bwMode="auto">
            <a:xfrm>
              <a:off x="375764" y="4980314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FF0000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69" name="Rectangle 193"/>
            <p:cNvSpPr>
              <a:spLocks noChangeArrowheads="1"/>
            </p:cNvSpPr>
            <p:nvPr/>
          </p:nvSpPr>
          <p:spPr bwMode="auto">
            <a:xfrm>
              <a:off x="1436214" y="4071145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71" name="Rectangle 194"/>
            <p:cNvSpPr>
              <a:spLocks noChangeArrowheads="1"/>
            </p:cNvSpPr>
            <p:nvPr/>
          </p:nvSpPr>
          <p:spPr bwMode="auto">
            <a:xfrm>
              <a:off x="1438750" y="4377315"/>
              <a:ext cx="29848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72" name="Rectangle 195"/>
            <p:cNvSpPr>
              <a:spLocks noChangeArrowheads="1"/>
            </p:cNvSpPr>
            <p:nvPr/>
          </p:nvSpPr>
          <p:spPr bwMode="auto">
            <a:xfrm>
              <a:off x="1426689" y="4674135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73" name="Rectangle 196"/>
            <p:cNvSpPr>
              <a:spLocks noChangeArrowheads="1"/>
            </p:cNvSpPr>
            <p:nvPr/>
          </p:nvSpPr>
          <p:spPr bwMode="auto">
            <a:xfrm>
              <a:off x="1440977" y="4988251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75" name="Rectangle 184"/>
            <p:cNvSpPr>
              <a:spLocks noChangeArrowheads="1"/>
            </p:cNvSpPr>
            <p:nvPr/>
          </p:nvSpPr>
          <p:spPr bwMode="auto">
            <a:xfrm>
              <a:off x="899847" y="5302843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6600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77" name="Rectangle 186"/>
            <p:cNvSpPr>
              <a:spLocks noChangeArrowheads="1"/>
            </p:cNvSpPr>
            <p:nvPr/>
          </p:nvSpPr>
          <p:spPr bwMode="auto">
            <a:xfrm>
              <a:off x="890322" y="5607425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6600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81" name="Rectangle 187"/>
            <p:cNvSpPr>
              <a:spLocks noChangeArrowheads="1"/>
            </p:cNvSpPr>
            <p:nvPr/>
          </p:nvSpPr>
          <p:spPr bwMode="auto">
            <a:xfrm>
              <a:off x="899847" y="5922656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6600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83" name="Rectangle 188"/>
            <p:cNvSpPr>
              <a:spLocks noChangeArrowheads="1"/>
            </p:cNvSpPr>
            <p:nvPr/>
          </p:nvSpPr>
          <p:spPr bwMode="auto">
            <a:xfrm>
              <a:off x="893497" y="6231111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6600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86" name="Rectangle 189"/>
            <p:cNvSpPr>
              <a:spLocks noChangeArrowheads="1"/>
            </p:cNvSpPr>
            <p:nvPr/>
          </p:nvSpPr>
          <p:spPr bwMode="auto">
            <a:xfrm>
              <a:off x="375972" y="5299668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FF0000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90" name="Rectangle 190"/>
            <p:cNvSpPr>
              <a:spLocks noChangeArrowheads="1"/>
            </p:cNvSpPr>
            <p:nvPr/>
          </p:nvSpPr>
          <p:spPr bwMode="auto">
            <a:xfrm>
              <a:off x="369622" y="5603302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FF0000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92" name="Rectangle 191"/>
            <p:cNvSpPr>
              <a:spLocks noChangeArrowheads="1"/>
            </p:cNvSpPr>
            <p:nvPr/>
          </p:nvSpPr>
          <p:spPr bwMode="auto">
            <a:xfrm>
              <a:off x="361684" y="5905833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FF0000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95" name="Rectangle 192"/>
            <p:cNvSpPr>
              <a:spLocks noChangeArrowheads="1"/>
            </p:cNvSpPr>
            <p:nvPr/>
          </p:nvSpPr>
          <p:spPr bwMode="auto">
            <a:xfrm>
              <a:off x="368034" y="6212012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FF0000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96" name="Rectangle 193"/>
            <p:cNvSpPr>
              <a:spLocks noChangeArrowheads="1"/>
            </p:cNvSpPr>
            <p:nvPr/>
          </p:nvSpPr>
          <p:spPr bwMode="auto">
            <a:xfrm>
              <a:off x="1445736" y="5302843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97" name="Rectangle 194"/>
            <p:cNvSpPr>
              <a:spLocks noChangeArrowheads="1"/>
            </p:cNvSpPr>
            <p:nvPr/>
          </p:nvSpPr>
          <p:spPr bwMode="auto">
            <a:xfrm>
              <a:off x="1434624" y="5609013"/>
              <a:ext cx="29848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  <a:sym typeface="Symbol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98" name="Rectangle 195"/>
            <p:cNvSpPr>
              <a:spLocks noChangeArrowheads="1"/>
            </p:cNvSpPr>
            <p:nvPr/>
          </p:nvSpPr>
          <p:spPr bwMode="auto">
            <a:xfrm>
              <a:off x="1436211" y="5919481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99" name="Rectangle 196"/>
            <p:cNvSpPr>
              <a:spLocks noChangeArrowheads="1"/>
            </p:cNvSpPr>
            <p:nvPr/>
          </p:nvSpPr>
          <p:spPr bwMode="auto">
            <a:xfrm>
              <a:off x="1450499" y="6247245"/>
              <a:ext cx="29848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100" name="Rectangle 176"/>
            <p:cNvSpPr>
              <a:spLocks noChangeArrowheads="1"/>
            </p:cNvSpPr>
            <p:nvPr/>
          </p:nvSpPr>
          <p:spPr bwMode="auto">
            <a:xfrm>
              <a:off x="-101044" y="3728400"/>
              <a:ext cx="332142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00FF"/>
                  </a:solidFill>
                  <a:cs typeface="Times New Roman" pitchFamily="18" charset="0"/>
                </a:rPr>
                <a:t>B</a:t>
              </a:r>
              <a:endParaRPr lang="fr-FR" sz="1600" b="1" dirty="0">
                <a:solidFill>
                  <a:srgbClr val="0000FF"/>
                </a:solidFill>
                <a:cs typeface="Times New Roman" pitchFamily="18" charset="0"/>
              </a:endParaRPr>
            </a:p>
          </p:txBody>
        </p:sp>
        <p:sp>
          <p:nvSpPr>
            <p:cNvPr id="101" name="Rectangle 189"/>
            <p:cNvSpPr>
              <a:spLocks noChangeArrowheads="1"/>
            </p:cNvSpPr>
            <p:nvPr/>
          </p:nvSpPr>
          <p:spPr bwMode="auto">
            <a:xfrm>
              <a:off x="-119755" y="4067177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02" name="Rectangle 190"/>
            <p:cNvSpPr>
              <a:spLocks noChangeArrowheads="1"/>
            </p:cNvSpPr>
            <p:nvPr/>
          </p:nvSpPr>
          <p:spPr bwMode="auto">
            <a:xfrm>
              <a:off x="-126105" y="4370811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0000FF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03" name="Rectangle 191"/>
            <p:cNvSpPr>
              <a:spLocks noChangeArrowheads="1"/>
            </p:cNvSpPr>
            <p:nvPr/>
          </p:nvSpPr>
          <p:spPr bwMode="auto">
            <a:xfrm>
              <a:off x="-134043" y="4673342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04" name="Rectangle 192"/>
            <p:cNvSpPr>
              <a:spLocks noChangeArrowheads="1"/>
            </p:cNvSpPr>
            <p:nvPr/>
          </p:nvSpPr>
          <p:spPr bwMode="auto">
            <a:xfrm>
              <a:off x="-127693" y="4979521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0</a:t>
              </a:r>
            </a:p>
          </p:txBody>
        </p:sp>
        <p:grpSp>
          <p:nvGrpSpPr>
            <p:cNvPr id="3" name="Groupe 190"/>
            <p:cNvGrpSpPr>
              <a:grpSpLocks/>
            </p:cNvGrpSpPr>
            <p:nvPr/>
          </p:nvGrpSpPr>
          <p:grpSpPr bwMode="auto">
            <a:xfrm>
              <a:off x="-214346" y="3716356"/>
              <a:ext cx="2105960" cy="2830512"/>
              <a:chOff x="481013" y="1144588"/>
              <a:chExt cx="2105960" cy="2830512"/>
            </a:xfrm>
          </p:grpSpPr>
          <p:cxnSp>
            <p:nvCxnSpPr>
              <p:cNvPr id="119" name="Connecteur droit 118"/>
              <p:cNvCxnSpPr/>
              <p:nvPr/>
            </p:nvCxnSpPr>
            <p:spPr bwMode="auto">
              <a:xfrm>
                <a:off x="492125" y="1154113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0" name="Connecteur droit 119"/>
              <p:cNvCxnSpPr/>
              <p:nvPr/>
            </p:nvCxnSpPr>
            <p:spPr bwMode="auto">
              <a:xfrm>
                <a:off x="492125" y="1511300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1" name="Connecteur droit 120"/>
              <p:cNvCxnSpPr/>
              <p:nvPr/>
            </p:nvCxnSpPr>
            <p:spPr bwMode="auto">
              <a:xfrm>
                <a:off x="488950" y="1804988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2" name="Connecteur droit 121"/>
              <p:cNvCxnSpPr/>
              <p:nvPr/>
            </p:nvCxnSpPr>
            <p:spPr bwMode="auto">
              <a:xfrm>
                <a:off x="488950" y="2106613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3" name="Connecteur droit 122"/>
              <p:cNvCxnSpPr/>
              <p:nvPr/>
            </p:nvCxnSpPr>
            <p:spPr bwMode="auto">
              <a:xfrm>
                <a:off x="488950" y="2413000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4" name="Connecteur droit 123"/>
              <p:cNvCxnSpPr/>
              <p:nvPr/>
            </p:nvCxnSpPr>
            <p:spPr bwMode="auto">
              <a:xfrm>
                <a:off x="481013" y="2733675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5" name="Connecteur droit 124"/>
              <p:cNvCxnSpPr/>
              <p:nvPr/>
            </p:nvCxnSpPr>
            <p:spPr bwMode="auto">
              <a:xfrm rot="5400000">
                <a:off x="-429419" y="2559844"/>
                <a:ext cx="2828925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6" name="Connecteur droit 125"/>
              <p:cNvCxnSpPr/>
              <p:nvPr/>
            </p:nvCxnSpPr>
            <p:spPr bwMode="auto">
              <a:xfrm rot="5400000">
                <a:off x="70644" y="2559844"/>
                <a:ext cx="2828925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7" name="Connecteur droit 126"/>
              <p:cNvCxnSpPr/>
              <p:nvPr/>
            </p:nvCxnSpPr>
            <p:spPr bwMode="auto">
              <a:xfrm rot="5400000">
                <a:off x="623094" y="2559844"/>
                <a:ext cx="2828925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8" name="Connecteur droit 127"/>
              <p:cNvCxnSpPr/>
              <p:nvPr/>
            </p:nvCxnSpPr>
            <p:spPr bwMode="auto">
              <a:xfrm rot="5400000">
                <a:off x="1171716" y="2559844"/>
                <a:ext cx="2828925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9" name="Connecteur droit 128"/>
              <p:cNvCxnSpPr/>
              <p:nvPr/>
            </p:nvCxnSpPr>
            <p:spPr bwMode="auto">
              <a:xfrm>
                <a:off x="490538" y="3036888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0" name="Connecteur droit 129"/>
              <p:cNvCxnSpPr/>
              <p:nvPr/>
            </p:nvCxnSpPr>
            <p:spPr bwMode="auto">
              <a:xfrm>
                <a:off x="490538" y="3338513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1" name="Connecteur droit 130"/>
              <p:cNvCxnSpPr/>
              <p:nvPr/>
            </p:nvCxnSpPr>
            <p:spPr bwMode="auto">
              <a:xfrm>
                <a:off x="490538" y="3644900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2" name="Connecteur droit 131"/>
              <p:cNvCxnSpPr/>
              <p:nvPr/>
            </p:nvCxnSpPr>
            <p:spPr bwMode="auto">
              <a:xfrm>
                <a:off x="482600" y="3961452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3" name="Connecteur droit 132"/>
              <p:cNvCxnSpPr/>
              <p:nvPr/>
            </p:nvCxnSpPr>
            <p:spPr bwMode="auto">
              <a:xfrm rot="5400000">
                <a:off x="-933449" y="2559050"/>
                <a:ext cx="2830512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06" name="Rectangle 189"/>
            <p:cNvSpPr>
              <a:spLocks noChangeArrowheads="1"/>
            </p:cNvSpPr>
            <p:nvPr/>
          </p:nvSpPr>
          <p:spPr bwMode="auto">
            <a:xfrm>
              <a:off x="-127485" y="5298875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07" name="Rectangle 190"/>
            <p:cNvSpPr>
              <a:spLocks noChangeArrowheads="1"/>
            </p:cNvSpPr>
            <p:nvPr/>
          </p:nvSpPr>
          <p:spPr bwMode="auto">
            <a:xfrm>
              <a:off x="-133835" y="5602509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08" name="Rectangle 191"/>
            <p:cNvSpPr>
              <a:spLocks noChangeArrowheads="1"/>
            </p:cNvSpPr>
            <p:nvPr/>
          </p:nvSpPr>
          <p:spPr bwMode="auto">
            <a:xfrm>
              <a:off x="-141773" y="5905040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09" name="Rectangle 192"/>
            <p:cNvSpPr>
              <a:spLocks noChangeArrowheads="1"/>
            </p:cNvSpPr>
            <p:nvPr/>
          </p:nvSpPr>
          <p:spPr bwMode="auto">
            <a:xfrm>
              <a:off x="-135423" y="6211219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rgbClr val="0000FF"/>
                  </a:solidFill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4" name="Groupe 209"/>
          <p:cNvGrpSpPr/>
          <p:nvPr/>
        </p:nvGrpSpPr>
        <p:grpSpPr>
          <a:xfrm>
            <a:off x="3486475" y="357166"/>
            <a:ext cx="2306306" cy="1562104"/>
            <a:chOff x="3486475" y="571480"/>
            <a:chExt cx="2306306" cy="1562104"/>
          </a:xfrm>
        </p:grpSpPr>
        <p:sp>
          <p:nvSpPr>
            <p:cNvPr id="105" name="Text Box 752"/>
            <p:cNvSpPr txBox="1">
              <a:spLocks noChangeArrowheads="1"/>
            </p:cNvSpPr>
            <p:nvPr/>
          </p:nvSpPr>
          <p:spPr bwMode="auto">
            <a:xfrm>
              <a:off x="3849681" y="1129537"/>
              <a:ext cx="1943100" cy="2857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00     01  </a:t>
              </a:r>
              <a:r>
                <a:rPr lang="ar-DZ" sz="1600" b="1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 11   10 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0" name="Text Box 753"/>
            <p:cNvSpPr txBox="1">
              <a:spLocks noChangeArrowheads="1"/>
            </p:cNvSpPr>
            <p:nvPr/>
          </p:nvSpPr>
          <p:spPr bwMode="auto">
            <a:xfrm>
              <a:off x="3675056" y="1460484"/>
              <a:ext cx="285750" cy="5746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  <a:p>
              <a:pPr eaLnBrk="0" hangingPunct="0">
                <a:defRPr/>
              </a:pPr>
              <a:endParaRPr lang="ar-DZ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eaLnBrk="0" hangingPunct="0">
                <a:defRPr/>
              </a:pPr>
              <a:endParaRPr lang="fr-FR" sz="1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5" name="Groupe 307"/>
            <p:cNvGrpSpPr>
              <a:grpSpLocks/>
            </p:cNvGrpSpPr>
            <p:nvPr/>
          </p:nvGrpSpPr>
          <p:grpSpPr bwMode="auto">
            <a:xfrm>
              <a:off x="3643306" y="1142984"/>
              <a:ext cx="2020888" cy="990600"/>
              <a:chOff x="4543425" y="828675"/>
              <a:chExt cx="2020888" cy="990600"/>
            </a:xfrm>
          </p:grpSpPr>
          <p:grpSp>
            <p:nvGrpSpPr>
              <p:cNvPr id="6" name="Groupe 196"/>
              <p:cNvGrpSpPr>
                <a:grpSpLocks/>
              </p:cNvGrpSpPr>
              <p:nvPr/>
            </p:nvGrpSpPr>
            <p:grpSpPr bwMode="auto">
              <a:xfrm>
                <a:off x="4818063" y="1103313"/>
                <a:ext cx="1746250" cy="715962"/>
                <a:chOff x="3143240" y="1857364"/>
                <a:chExt cx="1746316" cy="715174"/>
              </a:xfrm>
            </p:grpSpPr>
            <p:sp>
              <p:nvSpPr>
                <p:cNvPr id="144" name="Rectangle 143"/>
                <p:cNvSpPr/>
                <p:nvPr/>
              </p:nvSpPr>
              <p:spPr bwMode="auto">
                <a:xfrm>
                  <a:off x="3143240" y="1857364"/>
                  <a:ext cx="1746316" cy="713589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45" name="Connecteur droit 144"/>
                <p:cNvCxnSpPr>
                  <a:stCxn id="144" idx="0"/>
                  <a:endCxn id="144" idx="2"/>
                </p:cNvCxnSpPr>
                <p:nvPr/>
              </p:nvCxnSpPr>
              <p:spPr bwMode="auto">
                <a:xfrm rot="16200000" flipH="1">
                  <a:off x="3659603" y="2214156"/>
                  <a:ext cx="713589" cy="3175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Connecteur droit 145"/>
                <p:cNvCxnSpPr/>
                <p:nvPr/>
              </p:nvCxnSpPr>
              <p:spPr bwMode="auto">
                <a:xfrm rot="16200000" flipH="1">
                  <a:off x="3215880" y="2213365"/>
                  <a:ext cx="713589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Connecteur droit 146"/>
                <p:cNvCxnSpPr/>
                <p:nvPr/>
              </p:nvCxnSpPr>
              <p:spPr bwMode="auto">
                <a:xfrm rot="16200000" flipH="1">
                  <a:off x="4073163" y="2213365"/>
                  <a:ext cx="713589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Connecteur droit 147"/>
                <p:cNvCxnSpPr>
                  <a:stCxn id="144" idx="1"/>
                  <a:endCxn id="144" idx="3"/>
                </p:cNvCxnSpPr>
                <p:nvPr/>
              </p:nvCxnSpPr>
              <p:spPr bwMode="auto">
                <a:xfrm rot="10800000" flipH="1">
                  <a:off x="3143240" y="2214158"/>
                  <a:ext cx="1746316" cy="1586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3" name="Line 754"/>
              <p:cNvSpPr>
                <a:spLocks noChangeShapeType="1"/>
              </p:cNvSpPr>
              <p:nvPr/>
            </p:nvSpPr>
            <p:spPr bwMode="auto">
              <a:xfrm flipH="1" flipV="1">
                <a:off x="4543425" y="828675"/>
                <a:ext cx="285750" cy="28575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112" name="Text Box 755"/>
            <p:cNvSpPr txBox="1">
              <a:spLocks noChangeArrowheads="1"/>
            </p:cNvSpPr>
            <p:nvPr/>
          </p:nvSpPr>
          <p:spPr bwMode="auto">
            <a:xfrm>
              <a:off x="3636956" y="935022"/>
              <a:ext cx="506416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RV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 Box 756"/>
            <p:cNvSpPr txBox="1">
              <a:spLocks noChangeArrowheads="1"/>
            </p:cNvSpPr>
            <p:nvPr/>
          </p:nvSpPr>
          <p:spPr bwMode="auto">
            <a:xfrm>
              <a:off x="3486475" y="1163622"/>
              <a:ext cx="2857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Rectangle 774"/>
            <p:cNvSpPr>
              <a:spLocks noChangeArrowheads="1"/>
            </p:cNvSpPr>
            <p:nvPr/>
          </p:nvSpPr>
          <p:spPr bwMode="auto">
            <a:xfrm>
              <a:off x="3662356" y="1784334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15" name="Text Box 775"/>
            <p:cNvSpPr txBox="1">
              <a:spLocks noChangeArrowheads="1"/>
            </p:cNvSpPr>
            <p:nvPr/>
          </p:nvSpPr>
          <p:spPr bwMode="auto">
            <a:xfrm>
              <a:off x="3992556" y="1425559"/>
              <a:ext cx="287338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Text Box 776"/>
            <p:cNvSpPr txBox="1">
              <a:spLocks noChangeArrowheads="1"/>
            </p:cNvSpPr>
            <p:nvPr/>
          </p:nvSpPr>
          <p:spPr bwMode="auto">
            <a:xfrm>
              <a:off x="4397369" y="1444609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Text Box 777"/>
            <p:cNvSpPr txBox="1">
              <a:spLocks noChangeArrowheads="1"/>
            </p:cNvSpPr>
            <p:nvPr/>
          </p:nvSpPr>
          <p:spPr bwMode="auto">
            <a:xfrm>
              <a:off x="4853022" y="1430322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8" name="Text Box 778"/>
            <p:cNvSpPr txBox="1">
              <a:spLocks noChangeArrowheads="1"/>
            </p:cNvSpPr>
            <p:nvPr/>
          </p:nvSpPr>
          <p:spPr bwMode="auto">
            <a:xfrm>
              <a:off x="5289544" y="1435084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 Box 779"/>
            <p:cNvSpPr txBox="1">
              <a:spLocks noChangeArrowheads="1"/>
            </p:cNvSpPr>
            <p:nvPr/>
          </p:nvSpPr>
          <p:spPr bwMode="auto">
            <a:xfrm>
              <a:off x="3978269" y="1787509"/>
              <a:ext cx="287337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/>
                <a:t>0</a:t>
              </a:r>
              <a:endParaRPr lang="fr-FR" sz="1600" b="1" dirty="0"/>
            </a:p>
          </p:txBody>
        </p:sp>
        <p:sp>
          <p:nvSpPr>
            <p:cNvPr id="135" name="Text Box 780"/>
            <p:cNvSpPr txBox="1">
              <a:spLocks noChangeArrowheads="1"/>
            </p:cNvSpPr>
            <p:nvPr/>
          </p:nvSpPr>
          <p:spPr bwMode="auto">
            <a:xfrm>
              <a:off x="4406894" y="1796581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sym typeface="Symbol"/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6" name="Text Box 781"/>
            <p:cNvSpPr txBox="1">
              <a:spLocks noChangeArrowheads="1"/>
            </p:cNvSpPr>
            <p:nvPr/>
          </p:nvSpPr>
          <p:spPr bwMode="auto">
            <a:xfrm>
              <a:off x="4862547" y="1780333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7" name="Text Box 782"/>
            <p:cNvSpPr txBox="1">
              <a:spLocks noChangeArrowheads="1"/>
            </p:cNvSpPr>
            <p:nvPr/>
          </p:nvSpPr>
          <p:spPr bwMode="auto">
            <a:xfrm>
              <a:off x="5289544" y="1795220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1" name="ZoneTexte 140"/>
            <p:cNvSpPr txBox="1"/>
            <p:nvPr/>
          </p:nvSpPr>
          <p:spPr>
            <a:xfrm>
              <a:off x="5072066" y="571480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u="sng" dirty="0" smtClean="0">
                  <a:solidFill>
                    <a:schemeClr val="tx1"/>
                  </a:solidFill>
                </a:rPr>
                <a:t>M</a:t>
              </a:r>
              <a:endParaRPr lang="fr-FR" b="1" u="sng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2" name="Groupe 141"/>
          <p:cNvGrpSpPr/>
          <p:nvPr/>
        </p:nvGrpSpPr>
        <p:grpSpPr>
          <a:xfrm>
            <a:off x="3679444" y="2143116"/>
            <a:ext cx="3000396" cy="369332"/>
            <a:chOff x="3679444" y="2143116"/>
            <a:chExt cx="3000396" cy="369332"/>
          </a:xfrm>
        </p:grpSpPr>
        <p:sp>
          <p:nvSpPr>
            <p:cNvPr id="150" name="ZoneTexte 149"/>
            <p:cNvSpPr txBox="1"/>
            <p:nvPr/>
          </p:nvSpPr>
          <p:spPr>
            <a:xfrm>
              <a:off x="3679444" y="2143116"/>
              <a:ext cx="300039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M = VRB + VRB + VRB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151" name="Connecteur droit 150"/>
            <p:cNvCxnSpPr/>
            <p:nvPr/>
          </p:nvCxnSpPr>
          <p:spPr>
            <a:xfrm>
              <a:off x="4521210" y="2181298"/>
              <a:ext cx="14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Connecteur droit 151"/>
            <p:cNvCxnSpPr/>
            <p:nvPr/>
          </p:nvCxnSpPr>
          <p:spPr>
            <a:xfrm>
              <a:off x="5110522" y="2184496"/>
              <a:ext cx="14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Connecteur droit 205"/>
            <p:cNvCxnSpPr/>
            <p:nvPr/>
          </p:nvCxnSpPr>
          <p:spPr>
            <a:xfrm>
              <a:off x="5685990" y="2193755"/>
              <a:ext cx="14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9" name="Groupe 138"/>
          <p:cNvGrpSpPr>
            <a:grpSpLocks noChangeAspect="1"/>
          </p:cNvGrpSpPr>
          <p:nvPr/>
        </p:nvGrpSpPr>
        <p:grpSpPr>
          <a:xfrm>
            <a:off x="3473537" y="2589394"/>
            <a:ext cx="4311491" cy="3581788"/>
            <a:chOff x="3469562" y="2581446"/>
            <a:chExt cx="4948582" cy="4111049"/>
          </a:xfrm>
        </p:grpSpPr>
        <p:sp>
          <p:nvSpPr>
            <p:cNvPr id="168" name="Text Box 27"/>
            <p:cNvSpPr txBox="1">
              <a:spLocks noChangeAspect="1" noChangeArrowheads="1"/>
            </p:cNvSpPr>
            <p:nvPr/>
          </p:nvSpPr>
          <p:spPr bwMode="auto">
            <a:xfrm>
              <a:off x="3469562" y="2603671"/>
              <a:ext cx="704851" cy="5048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69" name="Text Box 28"/>
            <p:cNvSpPr txBox="1">
              <a:spLocks noChangeAspect="1" noChangeArrowheads="1"/>
            </p:cNvSpPr>
            <p:nvPr/>
          </p:nvSpPr>
          <p:spPr bwMode="auto">
            <a:xfrm>
              <a:off x="4052879" y="2609580"/>
              <a:ext cx="704851" cy="5048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R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88" name="Text Box 38"/>
            <p:cNvSpPr txBox="1">
              <a:spLocks noChangeAspect="1" noChangeArrowheads="1"/>
            </p:cNvSpPr>
            <p:nvPr/>
          </p:nvSpPr>
          <p:spPr bwMode="auto">
            <a:xfrm>
              <a:off x="4605066" y="2581446"/>
              <a:ext cx="703262" cy="5048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V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grpSp>
          <p:nvGrpSpPr>
            <p:cNvPr id="138" name="Groupe 137"/>
            <p:cNvGrpSpPr/>
            <p:nvPr/>
          </p:nvGrpSpPr>
          <p:grpSpPr>
            <a:xfrm>
              <a:off x="3652830" y="2952745"/>
              <a:ext cx="4765314" cy="3739750"/>
              <a:chOff x="3652830" y="2952745"/>
              <a:chExt cx="4765314" cy="3739750"/>
            </a:xfrm>
          </p:grpSpPr>
          <p:cxnSp>
            <p:nvCxnSpPr>
              <p:cNvPr id="247" name="Connecteur en angle 246"/>
              <p:cNvCxnSpPr/>
              <p:nvPr/>
            </p:nvCxnSpPr>
            <p:spPr>
              <a:xfrm flipV="1">
                <a:off x="6286512" y="5654464"/>
                <a:ext cx="1332000" cy="540000"/>
              </a:xfrm>
              <a:prstGeom prst="bentConnector3">
                <a:avLst>
                  <a:gd name="adj1" fmla="val 78596"/>
                </a:avLst>
              </a:prstGeom>
              <a:ln>
                <a:headEnd type="oval" w="sm" len="sm"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8" name="Connecteur en angle 247"/>
              <p:cNvCxnSpPr/>
              <p:nvPr/>
            </p:nvCxnSpPr>
            <p:spPr>
              <a:xfrm>
                <a:off x="7087980" y="4792976"/>
                <a:ext cx="504000" cy="576000"/>
              </a:xfrm>
              <a:prstGeom prst="bentConnector3">
                <a:avLst>
                  <a:gd name="adj1" fmla="val 48623"/>
                </a:avLst>
              </a:prstGeom>
              <a:ln>
                <a:headEnd type="oval" w="sm" len="sm"/>
                <a:tailEnd type="none" w="sm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2" name="Connecteur en angle 241"/>
              <p:cNvCxnSpPr/>
              <p:nvPr/>
            </p:nvCxnSpPr>
            <p:spPr>
              <a:xfrm flipV="1">
                <a:off x="6246016" y="4961856"/>
                <a:ext cx="612000" cy="324000"/>
              </a:xfrm>
              <a:prstGeom prst="bentConnector3">
                <a:avLst>
                  <a:gd name="adj1" fmla="val 62062"/>
                </a:avLst>
              </a:prstGeom>
              <a:ln>
                <a:headEnd type="oval" w="sm" len="sm"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1" name="Connecteur en angle 240"/>
              <p:cNvCxnSpPr/>
              <p:nvPr/>
            </p:nvCxnSpPr>
            <p:spPr>
              <a:xfrm>
                <a:off x="6340942" y="4357694"/>
                <a:ext cx="504000" cy="288000"/>
              </a:xfrm>
              <a:prstGeom prst="bentConnector3">
                <a:avLst>
                  <a:gd name="adj1" fmla="val 48623"/>
                </a:avLst>
              </a:prstGeom>
              <a:ln>
                <a:headEnd type="oval" w="sm" len="sm"/>
                <a:tailEnd type="none" w="sm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0" name="Connecteur en angle 239"/>
              <p:cNvCxnSpPr/>
              <p:nvPr/>
            </p:nvCxnSpPr>
            <p:spPr>
              <a:xfrm flipV="1">
                <a:off x="3654192" y="6336186"/>
                <a:ext cx="2448000" cy="108000"/>
              </a:xfrm>
              <a:prstGeom prst="bentConnector3">
                <a:avLst>
                  <a:gd name="adj1" fmla="val 91855"/>
                </a:avLst>
              </a:prstGeom>
              <a:ln>
                <a:headEnd type="oval" w="sm" len="sm"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4" name="Line 7"/>
              <p:cNvSpPr>
                <a:spLocks noChangeAspect="1" noChangeShapeType="1"/>
              </p:cNvSpPr>
              <p:nvPr/>
            </p:nvSpPr>
            <p:spPr bwMode="auto">
              <a:xfrm>
                <a:off x="3652830" y="2978145"/>
                <a:ext cx="0" cy="3708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5" name="Line 8"/>
              <p:cNvSpPr>
                <a:spLocks noChangeAspect="1" noChangeShapeType="1"/>
              </p:cNvSpPr>
              <p:nvPr/>
            </p:nvSpPr>
            <p:spPr bwMode="auto">
              <a:xfrm>
                <a:off x="3652830" y="3221032"/>
                <a:ext cx="28575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6" name="Line 9"/>
              <p:cNvSpPr>
                <a:spLocks noChangeAspect="1" noChangeShapeType="1"/>
              </p:cNvSpPr>
              <p:nvPr/>
            </p:nvSpPr>
            <p:spPr bwMode="auto">
              <a:xfrm>
                <a:off x="3932230" y="3825238"/>
                <a:ext cx="0" cy="2844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7" name="AutoShape 10"/>
              <p:cNvSpPr>
                <a:spLocks noChangeAspect="1" noChangeArrowheads="1"/>
              </p:cNvSpPr>
              <p:nvPr/>
            </p:nvSpPr>
            <p:spPr bwMode="auto">
              <a:xfrm rot="10800000">
                <a:off x="3778243" y="3457570"/>
                <a:ext cx="312738" cy="236538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8" name="Line 11"/>
              <p:cNvSpPr>
                <a:spLocks noChangeAspect="1" noChangeShapeType="1"/>
              </p:cNvSpPr>
              <p:nvPr/>
            </p:nvSpPr>
            <p:spPr bwMode="auto">
              <a:xfrm>
                <a:off x="3938580" y="3221032"/>
                <a:ext cx="0" cy="23812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9" name="Oval 12"/>
              <p:cNvSpPr>
                <a:spLocks noChangeAspect="1" noChangeArrowheads="1"/>
              </p:cNvSpPr>
              <p:nvPr/>
            </p:nvSpPr>
            <p:spPr bwMode="auto">
              <a:xfrm>
                <a:off x="3867143" y="3698870"/>
                <a:ext cx="134938" cy="11747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0" name="Line 14"/>
              <p:cNvSpPr>
                <a:spLocks noChangeAspect="1" noChangeShapeType="1"/>
              </p:cNvSpPr>
              <p:nvPr/>
            </p:nvSpPr>
            <p:spPr bwMode="auto">
              <a:xfrm>
                <a:off x="4219568" y="2984495"/>
                <a:ext cx="0" cy="3708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1" name="Line 15"/>
              <p:cNvSpPr>
                <a:spLocks noChangeAspect="1" noChangeShapeType="1"/>
              </p:cNvSpPr>
              <p:nvPr/>
            </p:nvSpPr>
            <p:spPr bwMode="auto">
              <a:xfrm>
                <a:off x="4219568" y="3213734"/>
                <a:ext cx="28575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2" name="Line 16"/>
              <p:cNvSpPr>
                <a:spLocks noChangeAspect="1" noChangeShapeType="1"/>
              </p:cNvSpPr>
              <p:nvPr/>
            </p:nvSpPr>
            <p:spPr bwMode="auto">
              <a:xfrm>
                <a:off x="4498968" y="3831588"/>
                <a:ext cx="0" cy="2844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3" name="AutoShape 17"/>
              <p:cNvSpPr>
                <a:spLocks noChangeAspect="1" noChangeArrowheads="1"/>
              </p:cNvSpPr>
              <p:nvPr/>
            </p:nvSpPr>
            <p:spPr bwMode="auto">
              <a:xfrm rot="10800000">
                <a:off x="4344981" y="3463920"/>
                <a:ext cx="312738" cy="236538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" name="Line 18"/>
              <p:cNvSpPr>
                <a:spLocks noChangeAspect="1" noChangeShapeType="1"/>
              </p:cNvSpPr>
              <p:nvPr/>
            </p:nvSpPr>
            <p:spPr bwMode="auto">
              <a:xfrm>
                <a:off x="4505318" y="3213734"/>
                <a:ext cx="0" cy="23971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5" name="Oval 19"/>
              <p:cNvSpPr>
                <a:spLocks noChangeAspect="1" noChangeArrowheads="1"/>
              </p:cNvSpPr>
              <p:nvPr/>
            </p:nvSpPr>
            <p:spPr bwMode="auto">
              <a:xfrm>
                <a:off x="4433881" y="3705220"/>
                <a:ext cx="134938" cy="119063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6" name="Line 20"/>
              <p:cNvSpPr>
                <a:spLocks noChangeShapeType="1"/>
              </p:cNvSpPr>
              <p:nvPr/>
            </p:nvSpPr>
            <p:spPr bwMode="auto">
              <a:xfrm>
                <a:off x="4803160" y="3970340"/>
                <a:ext cx="768972" cy="0"/>
              </a:xfrm>
              <a:prstGeom prst="line">
                <a:avLst/>
              </a:prstGeom>
              <a:ln>
                <a:headEnd type="oval" w="sm" len="sm"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7" name="Line 21"/>
              <p:cNvSpPr>
                <a:spLocks noChangeAspect="1" noChangeShapeType="1"/>
              </p:cNvSpPr>
              <p:nvPr/>
            </p:nvSpPr>
            <p:spPr bwMode="auto">
              <a:xfrm>
                <a:off x="4225696" y="4214818"/>
                <a:ext cx="1264112" cy="0"/>
              </a:xfrm>
              <a:prstGeom prst="line">
                <a:avLst/>
              </a:prstGeom>
              <a:ln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7" name="Line 32"/>
              <p:cNvSpPr>
                <a:spLocks noChangeAspect="1" noChangeShapeType="1"/>
              </p:cNvSpPr>
              <p:nvPr/>
            </p:nvSpPr>
            <p:spPr bwMode="auto">
              <a:xfrm>
                <a:off x="4805356" y="2952745"/>
                <a:ext cx="0" cy="3708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8" name="Line 33"/>
              <p:cNvSpPr>
                <a:spLocks noChangeAspect="1" noChangeShapeType="1"/>
              </p:cNvSpPr>
              <p:nvPr/>
            </p:nvSpPr>
            <p:spPr bwMode="auto">
              <a:xfrm>
                <a:off x="4805356" y="3239176"/>
                <a:ext cx="2873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9" name="Line 34"/>
              <p:cNvSpPr>
                <a:spLocks noChangeAspect="1" noChangeShapeType="1"/>
              </p:cNvSpPr>
              <p:nvPr/>
            </p:nvSpPr>
            <p:spPr bwMode="auto">
              <a:xfrm>
                <a:off x="5098404" y="3799838"/>
                <a:ext cx="0" cy="2844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5" name="AutoShape 35"/>
              <p:cNvSpPr>
                <a:spLocks noChangeAspect="1" noChangeArrowheads="1"/>
              </p:cNvSpPr>
              <p:nvPr/>
            </p:nvSpPr>
            <p:spPr bwMode="auto">
              <a:xfrm rot="10800000">
                <a:off x="4930769" y="3475714"/>
                <a:ext cx="312738" cy="236538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6" name="Line 36"/>
              <p:cNvSpPr>
                <a:spLocks noChangeAspect="1" noChangeShapeType="1"/>
              </p:cNvSpPr>
              <p:nvPr/>
            </p:nvSpPr>
            <p:spPr bwMode="auto">
              <a:xfrm>
                <a:off x="5092694" y="3239176"/>
                <a:ext cx="0" cy="23971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7" name="Oval 37"/>
              <p:cNvSpPr>
                <a:spLocks noChangeAspect="1" noChangeArrowheads="1"/>
              </p:cNvSpPr>
              <p:nvPr/>
            </p:nvSpPr>
            <p:spPr bwMode="auto">
              <a:xfrm>
                <a:off x="5019669" y="3717014"/>
                <a:ext cx="134938" cy="119063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0" name="Rectangle 77"/>
              <p:cNvSpPr>
                <a:spLocks noChangeAspect="1" noChangeArrowheads="1"/>
              </p:cNvSpPr>
              <p:nvPr/>
            </p:nvSpPr>
            <p:spPr bwMode="auto">
              <a:xfrm>
                <a:off x="8009324" y="5292532"/>
                <a:ext cx="408820" cy="3885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1600" b="1" dirty="0" smtClean="0">
                    <a:solidFill>
                      <a:schemeClr val="tx1"/>
                    </a:solidFill>
                  </a:rPr>
                  <a:t>M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2" name="Connecteur en angle 191"/>
              <p:cNvCxnSpPr/>
              <p:nvPr/>
            </p:nvCxnSpPr>
            <p:spPr>
              <a:xfrm>
                <a:off x="5687114" y="4093714"/>
                <a:ext cx="360000" cy="144000"/>
              </a:xfrm>
              <a:prstGeom prst="bentConnector3">
                <a:avLst>
                  <a:gd name="adj1" fmla="val 56432"/>
                </a:avLst>
              </a:prstGeom>
              <a:ln>
                <a:headEnd type="oval" w="sm" len="sm"/>
                <a:tailEnd type="none" w="sm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3" name="Connecteur en angle 192"/>
              <p:cNvCxnSpPr/>
              <p:nvPr/>
            </p:nvCxnSpPr>
            <p:spPr>
              <a:xfrm flipV="1">
                <a:off x="3929058" y="4502788"/>
                <a:ext cx="2160000" cy="108000"/>
              </a:xfrm>
              <a:prstGeom prst="bentConnector3">
                <a:avLst>
                  <a:gd name="adj1" fmla="val 90521"/>
                </a:avLst>
              </a:prstGeom>
              <a:ln>
                <a:headEnd type="oval" w="sm" len="sm"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7" name="Lune 196"/>
              <p:cNvSpPr/>
              <p:nvPr/>
            </p:nvSpPr>
            <p:spPr>
              <a:xfrm rot="10800000">
                <a:off x="6808882" y="4589016"/>
                <a:ext cx="324000" cy="432000"/>
              </a:xfrm>
              <a:prstGeom prst="moon">
                <a:avLst>
                  <a:gd name="adj" fmla="val 82836"/>
                </a:avLst>
              </a:prstGeom>
              <a:solidFill>
                <a:schemeClr val="bg1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4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6036675" y="4161072"/>
                <a:ext cx="331788" cy="400050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9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5357818" y="3896408"/>
                <a:ext cx="331788" cy="400050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25" name="Line 20"/>
              <p:cNvSpPr>
                <a:spLocks noChangeShapeType="1"/>
              </p:cNvSpPr>
              <p:nvPr/>
            </p:nvSpPr>
            <p:spPr bwMode="auto">
              <a:xfrm>
                <a:off x="4803160" y="4882026"/>
                <a:ext cx="768972" cy="0"/>
              </a:xfrm>
              <a:prstGeom prst="line">
                <a:avLst/>
              </a:prstGeom>
              <a:ln>
                <a:headEnd type="oval" w="sm" len="sm"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26" name="Line 21"/>
              <p:cNvSpPr>
                <a:spLocks noChangeAspect="1" noChangeShapeType="1"/>
              </p:cNvSpPr>
              <p:nvPr/>
            </p:nvSpPr>
            <p:spPr bwMode="auto">
              <a:xfrm>
                <a:off x="4500562" y="5126504"/>
                <a:ext cx="1080000" cy="0"/>
              </a:xfrm>
              <a:prstGeom prst="line">
                <a:avLst/>
              </a:prstGeom>
              <a:ln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227" name="Connecteur en angle 226"/>
              <p:cNvCxnSpPr/>
              <p:nvPr/>
            </p:nvCxnSpPr>
            <p:spPr>
              <a:xfrm>
                <a:off x="5687114" y="5005400"/>
                <a:ext cx="360000" cy="144000"/>
              </a:xfrm>
              <a:prstGeom prst="bentConnector3">
                <a:avLst>
                  <a:gd name="adj1" fmla="val 56432"/>
                </a:avLst>
              </a:prstGeom>
              <a:ln>
                <a:headEnd type="oval" w="sm" len="sm"/>
                <a:tailEnd type="none" w="sm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8" name="Connecteur en angle 227"/>
              <p:cNvCxnSpPr/>
              <p:nvPr/>
            </p:nvCxnSpPr>
            <p:spPr>
              <a:xfrm flipV="1">
                <a:off x="3660314" y="5414474"/>
                <a:ext cx="2448000" cy="108000"/>
              </a:xfrm>
              <a:prstGeom prst="bentConnector3">
                <a:avLst>
                  <a:gd name="adj1" fmla="val 91855"/>
                </a:avLst>
              </a:prstGeom>
              <a:ln>
                <a:headEnd type="oval" w="sm" len="sm"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0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6036675" y="5072758"/>
                <a:ext cx="331788" cy="400050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31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5357818" y="4808094"/>
                <a:ext cx="331788" cy="400050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32" name="Line 20"/>
              <p:cNvSpPr>
                <a:spLocks noChangeShapeType="1"/>
              </p:cNvSpPr>
              <p:nvPr/>
            </p:nvSpPr>
            <p:spPr bwMode="auto">
              <a:xfrm>
                <a:off x="5107362" y="5786454"/>
                <a:ext cx="468000" cy="0"/>
              </a:xfrm>
              <a:prstGeom prst="line">
                <a:avLst/>
              </a:prstGeom>
              <a:ln>
                <a:headEnd type="oval" w="sm" len="sm"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33" name="Line 21"/>
              <p:cNvSpPr>
                <a:spLocks noChangeAspect="1" noChangeShapeType="1"/>
              </p:cNvSpPr>
              <p:nvPr/>
            </p:nvSpPr>
            <p:spPr bwMode="auto">
              <a:xfrm>
                <a:off x="4220932" y="6061320"/>
                <a:ext cx="1188000" cy="0"/>
              </a:xfrm>
              <a:prstGeom prst="line">
                <a:avLst/>
              </a:prstGeom>
              <a:ln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234" name="Connecteur en angle 233"/>
              <p:cNvCxnSpPr/>
              <p:nvPr/>
            </p:nvCxnSpPr>
            <p:spPr>
              <a:xfrm>
                <a:off x="5689979" y="5929330"/>
                <a:ext cx="360000" cy="144000"/>
              </a:xfrm>
              <a:prstGeom prst="bentConnector3">
                <a:avLst>
                  <a:gd name="adj1" fmla="val 56432"/>
                </a:avLst>
              </a:prstGeom>
              <a:ln>
                <a:headEnd type="oval" w="sm" len="sm"/>
                <a:tailEnd type="none" w="sm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7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6039540" y="5996688"/>
                <a:ext cx="331788" cy="400050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38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5360683" y="5732024"/>
                <a:ext cx="331788" cy="400050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6" name="Lune 245"/>
              <p:cNvSpPr/>
              <p:nvPr/>
            </p:nvSpPr>
            <p:spPr>
              <a:xfrm rot="10800000">
                <a:off x="7528852" y="5286388"/>
                <a:ext cx="324000" cy="432000"/>
              </a:xfrm>
              <a:prstGeom prst="moon">
                <a:avLst>
                  <a:gd name="adj" fmla="val 82836"/>
                </a:avLst>
              </a:prstGeom>
              <a:solidFill>
                <a:schemeClr val="bg1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52" name="Connecteur droit 251"/>
              <p:cNvCxnSpPr>
                <a:stCxn id="246" idx="1"/>
              </p:cNvCxnSpPr>
              <p:nvPr/>
            </p:nvCxnSpPr>
            <p:spPr>
              <a:xfrm flipV="1">
                <a:off x="7852852" y="5500702"/>
                <a:ext cx="216000" cy="1686"/>
              </a:xfrm>
              <a:prstGeom prst="line">
                <a:avLst/>
              </a:prstGeom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</p:grpSp>
      </p:grpSp>
      <p:sp>
        <p:nvSpPr>
          <p:cNvPr id="253" name="ZoneTexte 252"/>
          <p:cNvSpPr txBox="1"/>
          <p:nvPr/>
        </p:nvSpPr>
        <p:spPr>
          <a:xfrm>
            <a:off x="8001024" y="142852"/>
            <a:ext cx="1000132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FF0000"/>
                </a:solidFill>
              </a:rPr>
              <a:t>الحل:</a:t>
            </a:r>
            <a:endParaRPr lang="fr-FR" sz="2000" b="1" u="sng" dirty="0">
              <a:solidFill>
                <a:srgbClr val="FF0000"/>
              </a:solidFill>
            </a:endParaRPr>
          </a:p>
        </p:txBody>
      </p:sp>
      <p:sp>
        <p:nvSpPr>
          <p:cNvPr id="140" name="ZoneTexte 139"/>
          <p:cNvSpPr txBox="1"/>
          <p:nvPr/>
        </p:nvSpPr>
        <p:spPr>
          <a:xfrm>
            <a:off x="7286644" y="785794"/>
            <a:ext cx="1357322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b="1" dirty="0" smtClean="0">
                <a:solidFill>
                  <a:schemeClr val="tx1"/>
                </a:solidFill>
              </a:rPr>
              <a:t>لا يوجد تجميع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/>
      <p:bldP spid="140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81" name="Rectangle 101"/>
          <p:cNvSpPr>
            <a:spLocks noChangeArrowheads="1"/>
          </p:cNvSpPr>
          <p:nvPr/>
        </p:nvSpPr>
        <p:spPr bwMode="auto">
          <a:xfrm>
            <a:off x="7869238" y="74613"/>
            <a:ext cx="10668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المسالة </a:t>
            </a:r>
            <a:r>
              <a:rPr lang="ar-DZ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6</a:t>
            </a:r>
            <a:r>
              <a:rPr lang="fr-FR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en-US" b="1" u="sng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99782" name="Rectangle 102"/>
          <p:cNvSpPr>
            <a:spLocks noChangeArrowheads="1"/>
          </p:cNvSpPr>
          <p:nvPr/>
        </p:nvSpPr>
        <p:spPr bwMode="auto">
          <a:xfrm>
            <a:off x="2765425" y="404813"/>
            <a:ext cx="61372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ثلاث قاطعات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a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و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b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و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c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تتحكم في تغذية العنصر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KM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حسب الشكل التالي:</a:t>
            </a:r>
          </a:p>
        </p:txBody>
      </p:sp>
      <p:sp>
        <p:nvSpPr>
          <p:cNvPr id="199790" name="Text Box 110"/>
          <p:cNvSpPr txBox="1">
            <a:spLocks noChangeArrowheads="1"/>
          </p:cNvSpPr>
          <p:nvPr/>
        </p:nvSpPr>
        <p:spPr bwMode="auto">
          <a:xfrm>
            <a:off x="6627842" y="2636838"/>
            <a:ext cx="208756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2000" b="1" u="sng">
                <a:solidFill>
                  <a:srgbClr val="FF3300"/>
                </a:solidFill>
                <a:cs typeface="Arabic Transparent" pitchFamily="2" charset="-78"/>
              </a:rPr>
              <a:t>المطلوب:</a:t>
            </a:r>
            <a:endParaRPr lang="fr-FR" sz="2000" b="1" u="sng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199791" name="Text Box 111"/>
          <p:cNvSpPr txBox="1">
            <a:spLocks noChangeArrowheads="1"/>
          </p:cNvSpPr>
          <p:nvPr/>
        </p:nvSpPr>
        <p:spPr bwMode="auto">
          <a:xfrm>
            <a:off x="6124604" y="3436953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2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حدد متغيرات الدخول.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99792" name="Text Box 112"/>
          <p:cNvSpPr txBox="1">
            <a:spLocks noChangeArrowheads="1"/>
          </p:cNvSpPr>
          <p:nvPr/>
        </p:nvSpPr>
        <p:spPr bwMode="auto">
          <a:xfrm>
            <a:off x="6124604" y="3792553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3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حدد المخارج.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99793" name="Text Box 113"/>
          <p:cNvSpPr txBox="1">
            <a:spLocks noChangeArrowheads="1"/>
          </p:cNvSpPr>
          <p:nvPr/>
        </p:nvSpPr>
        <p:spPr bwMode="auto">
          <a:xfrm>
            <a:off x="5116542" y="4168790"/>
            <a:ext cx="3382962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4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استخرج جدول الحقيقة للتشغيل.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99794" name="Text Box 114"/>
          <p:cNvSpPr txBox="1">
            <a:spLocks noChangeArrowheads="1"/>
          </p:cNvSpPr>
          <p:nvPr/>
        </p:nvSpPr>
        <p:spPr bwMode="auto">
          <a:xfrm>
            <a:off x="5116542" y="4564078"/>
            <a:ext cx="3382962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5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استخرج  المعادلة المنطقية للتشغيل 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99795" name="Text Box 115"/>
          <p:cNvSpPr txBox="1">
            <a:spLocks noChangeArrowheads="1"/>
          </p:cNvSpPr>
          <p:nvPr/>
        </p:nvSpPr>
        <p:spPr bwMode="auto">
          <a:xfrm>
            <a:off x="3532217" y="4946665"/>
            <a:ext cx="4984750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6 </a:t>
            </a:r>
            <a:r>
              <a:rPr lang="ar-DZ" sz="1700" b="1" dirty="0" err="1" smtClean="0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اختزل  المعادلة المنطقية للتشغيل بواسطة جدول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كارنو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99796" name="Text Box 116"/>
          <p:cNvSpPr txBox="1">
            <a:spLocks noChangeArrowheads="1"/>
          </p:cNvSpPr>
          <p:nvPr/>
        </p:nvSpPr>
        <p:spPr bwMode="auto">
          <a:xfrm>
            <a:off x="2235229" y="5292740"/>
            <a:ext cx="6281738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7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مثل المعادلة المنطقية للتشغيل بواسطة المخطط الكهربائي ثم  المخطط المنطقي.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99" name="Groupe 98"/>
          <p:cNvGrpSpPr/>
          <p:nvPr/>
        </p:nvGrpSpPr>
        <p:grpSpPr>
          <a:xfrm>
            <a:off x="323852" y="981075"/>
            <a:ext cx="3943351" cy="2038350"/>
            <a:chOff x="323852" y="981075"/>
            <a:chExt cx="3943351" cy="2038350"/>
          </a:xfrm>
        </p:grpSpPr>
        <p:grpSp>
          <p:nvGrpSpPr>
            <p:cNvPr id="2" name="Group 100"/>
            <p:cNvGrpSpPr>
              <a:grpSpLocks/>
            </p:cNvGrpSpPr>
            <p:nvPr/>
          </p:nvGrpSpPr>
          <p:grpSpPr bwMode="auto">
            <a:xfrm>
              <a:off x="323852" y="981075"/>
              <a:ext cx="3943351" cy="2038350"/>
              <a:chOff x="3288" y="89"/>
              <a:chExt cx="2484" cy="1284"/>
            </a:xfrm>
          </p:grpSpPr>
          <p:sp>
            <p:nvSpPr>
              <p:cNvPr id="82956" name="Freeform 4"/>
              <p:cNvSpPr>
                <a:spLocks noChangeArrowheads="1"/>
              </p:cNvSpPr>
              <p:nvPr/>
            </p:nvSpPr>
            <p:spPr bwMode="auto">
              <a:xfrm>
                <a:off x="4071" y="1008"/>
                <a:ext cx="26" cy="54"/>
              </a:xfrm>
              <a:custGeom>
                <a:avLst/>
                <a:gdLst>
                  <a:gd name="T0" fmla="*/ 1 w 39"/>
                  <a:gd name="T1" fmla="*/ 0 h 81"/>
                  <a:gd name="T2" fmla="*/ 1 w 39"/>
                  <a:gd name="T3" fmla="*/ 0 h 81"/>
                  <a:gd name="T4" fmla="*/ 1 w 39"/>
                  <a:gd name="T5" fmla="*/ 0 h 81"/>
                  <a:gd name="T6" fmla="*/ 1 w 39"/>
                  <a:gd name="T7" fmla="*/ 0 h 81"/>
                  <a:gd name="T8" fmla="*/ 1 w 39"/>
                  <a:gd name="T9" fmla="*/ 1 h 81"/>
                  <a:gd name="T10" fmla="*/ 1 w 39"/>
                  <a:gd name="T11" fmla="*/ 1 h 81"/>
                  <a:gd name="T12" fmla="*/ 2 w 39"/>
                  <a:gd name="T13" fmla="*/ 1 h 81"/>
                  <a:gd name="T14" fmla="*/ 2 w 39"/>
                  <a:gd name="T15" fmla="*/ 1 h 81"/>
                  <a:gd name="T16" fmla="*/ 3 w 39"/>
                  <a:gd name="T17" fmla="*/ 1 h 81"/>
                  <a:gd name="T18" fmla="*/ 3 w 39"/>
                  <a:gd name="T19" fmla="*/ 1 h 81"/>
                  <a:gd name="T20" fmla="*/ 3 w 39"/>
                  <a:gd name="T21" fmla="*/ 1 h 81"/>
                  <a:gd name="T22" fmla="*/ 3 w 39"/>
                  <a:gd name="T23" fmla="*/ 1 h 81"/>
                  <a:gd name="T24" fmla="*/ 3 w 39"/>
                  <a:gd name="T25" fmla="*/ 1 h 81"/>
                  <a:gd name="T26" fmla="*/ 4 w 39"/>
                  <a:gd name="T27" fmla="*/ 2 h 81"/>
                  <a:gd name="T28" fmla="*/ 4 w 39"/>
                  <a:gd name="T29" fmla="*/ 2 h 81"/>
                  <a:gd name="T30" fmla="*/ 4 w 39"/>
                  <a:gd name="T31" fmla="*/ 2 h 81"/>
                  <a:gd name="T32" fmla="*/ 5 w 39"/>
                  <a:gd name="T33" fmla="*/ 3 h 81"/>
                  <a:gd name="T34" fmla="*/ 5 w 39"/>
                  <a:gd name="T35" fmla="*/ 3 h 81"/>
                  <a:gd name="T36" fmla="*/ 5 w 39"/>
                  <a:gd name="T37" fmla="*/ 3 h 81"/>
                  <a:gd name="T38" fmla="*/ 5 w 39"/>
                  <a:gd name="T39" fmla="*/ 3 h 81"/>
                  <a:gd name="T40" fmla="*/ 5 w 39"/>
                  <a:gd name="T41" fmla="*/ 4 h 81"/>
                  <a:gd name="T42" fmla="*/ 5 w 39"/>
                  <a:gd name="T43" fmla="*/ 4 h 81"/>
                  <a:gd name="T44" fmla="*/ 5 w 39"/>
                  <a:gd name="T45" fmla="*/ 5 h 81"/>
                  <a:gd name="T46" fmla="*/ 5 w 39"/>
                  <a:gd name="T47" fmla="*/ 5 h 81"/>
                  <a:gd name="T48" fmla="*/ 5 w 39"/>
                  <a:gd name="T49" fmla="*/ 5 h 81"/>
                  <a:gd name="T50" fmla="*/ 5 w 39"/>
                  <a:gd name="T51" fmla="*/ 5 h 81"/>
                  <a:gd name="T52" fmla="*/ 5 w 39"/>
                  <a:gd name="T53" fmla="*/ 6 h 81"/>
                  <a:gd name="T54" fmla="*/ 5 w 39"/>
                  <a:gd name="T55" fmla="*/ 6 h 81"/>
                  <a:gd name="T56" fmla="*/ 5 w 39"/>
                  <a:gd name="T57" fmla="*/ 7 h 81"/>
                  <a:gd name="T58" fmla="*/ 5 w 39"/>
                  <a:gd name="T59" fmla="*/ 7 h 81"/>
                  <a:gd name="T60" fmla="*/ 5 w 39"/>
                  <a:gd name="T61" fmla="*/ 7 h 81"/>
                  <a:gd name="T62" fmla="*/ 5 w 39"/>
                  <a:gd name="T63" fmla="*/ 7 h 81"/>
                  <a:gd name="T64" fmla="*/ 5 w 39"/>
                  <a:gd name="T65" fmla="*/ 7 h 81"/>
                  <a:gd name="T66" fmla="*/ 4 w 39"/>
                  <a:gd name="T67" fmla="*/ 8 h 81"/>
                  <a:gd name="T68" fmla="*/ 4 w 39"/>
                  <a:gd name="T69" fmla="*/ 9 h 81"/>
                  <a:gd name="T70" fmla="*/ 4 w 39"/>
                  <a:gd name="T71" fmla="*/ 9 h 81"/>
                  <a:gd name="T72" fmla="*/ 3 w 39"/>
                  <a:gd name="T73" fmla="*/ 9 h 81"/>
                  <a:gd name="T74" fmla="*/ 3 w 39"/>
                  <a:gd name="T75" fmla="*/ 9 h 81"/>
                  <a:gd name="T76" fmla="*/ 3 w 39"/>
                  <a:gd name="T77" fmla="*/ 9 h 81"/>
                  <a:gd name="T78" fmla="*/ 3 w 39"/>
                  <a:gd name="T79" fmla="*/ 10 h 81"/>
                  <a:gd name="T80" fmla="*/ 3 w 39"/>
                  <a:gd name="T81" fmla="*/ 10 h 81"/>
                  <a:gd name="T82" fmla="*/ 2 w 39"/>
                  <a:gd name="T83" fmla="*/ 10 h 81"/>
                  <a:gd name="T84" fmla="*/ 2 w 39"/>
                  <a:gd name="T85" fmla="*/ 10 h 81"/>
                  <a:gd name="T86" fmla="*/ 1 w 39"/>
                  <a:gd name="T87" fmla="*/ 10 h 81"/>
                  <a:gd name="T88" fmla="*/ 1 w 39"/>
                  <a:gd name="T89" fmla="*/ 10 h 81"/>
                  <a:gd name="T90" fmla="*/ 1 w 39"/>
                  <a:gd name="T91" fmla="*/ 10 h 81"/>
                  <a:gd name="T92" fmla="*/ 1 w 39"/>
                  <a:gd name="T93" fmla="*/ 10 h 81"/>
                  <a:gd name="T94" fmla="*/ 1 w 39"/>
                  <a:gd name="T95" fmla="*/ 10 h 81"/>
                  <a:gd name="T96" fmla="*/ 0 w 39"/>
                  <a:gd name="T97" fmla="*/ 11 h 8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9"/>
                  <a:gd name="T148" fmla="*/ 0 h 81"/>
                  <a:gd name="T149" fmla="*/ 39 w 39"/>
                  <a:gd name="T150" fmla="*/ 81 h 8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9" h="81">
                    <a:moveTo>
                      <a:pt x="1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0" y="1"/>
                    </a:lnTo>
                    <a:lnTo>
                      <a:pt x="12" y="2"/>
                    </a:lnTo>
                    <a:lnTo>
                      <a:pt x="14" y="3"/>
                    </a:lnTo>
                    <a:lnTo>
                      <a:pt x="17" y="4"/>
                    </a:lnTo>
                    <a:lnTo>
                      <a:pt x="19" y="5"/>
                    </a:lnTo>
                    <a:lnTo>
                      <a:pt x="21" y="7"/>
                    </a:lnTo>
                    <a:lnTo>
                      <a:pt x="23" y="8"/>
                    </a:lnTo>
                    <a:lnTo>
                      <a:pt x="25" y="10"/>
                    </a:lnTo>
                    <a:lnTo>
                      <a:pt x="27" y="11"/>
                    </a:lnTo>
                    <a:lnTo>
                      <a:pt x="28" y="13"/>
                    </a:lnTo>
                    <a:lnTo>
                      <a:pt x="30" y="15"/>
                    </a:lnTo>
                    <a:lnTo>
                      <a:pt x="31" y="17"/>
                    </a:lnTo>
                    <a:lnTo>
                      <a:pt x="33" y="19"/>
                    </a:lnTo>
                    <a:lnTo>
                      <a:pt x="34" y="21"/>
                    </a:lnTo>
                    <a:lnTo>
                      <a:pt x="35" y="24"/>
                    </a:lnTo>
                    <a:lnTo>
                      <a:pt x="36" y="26"/>
                    </a:lnTo>
                    <a:lnTo>
                      <a:pt x="37" y="28"/>
                    </a:lnTo>
                    <a:lnTo>
                      <a:pt x="38" y="30"/>
                    </a:lnTo>
                    <a:lnTo>
                      <a:pt x="38" y="33"/>
                    </a:lnTo>
                    <a:lnTo>
                      <a:pt x="38" y="35"/>
                    </a:lnTo>
                    <a:lnTo>
                      <a:pt x="39" y="38"/>
                    </a:lnTo>
                    <a:lnTo>
                      <a:pt x="38" y="40"/>
                    </a:lnTo>
                    <a:lnTo>
                      <a:pt x="38" y="43"/>
                    </a:lnTo>
                    <a:lnTo>
                      <a:pt x="38" y="46"/>
                    </a:lnTo>
                    <a:lnTo>
                      <a:pt x="37" y="49"/>
                    </a:lnTo>
                    <a:lnTo>
                      <a:pt x="36" y="52"/>
                    </a:lnTo>
                    <a:lnTo>
                      <a:pt x="35" y="54"/>
                    </a:lnTo>
                    <a:lnTo>
                      <a:pt x="34" y="57"/>
                    </a:lnTo>
                    <a:lnTo>
                      <a:pt x="33" y="59"/>
                    </a:lnTo>
                    <a:lnTo>
                      <a:pt x="31" y="62"/>
                    </a:lnTo>
                    <a:lnTo>
                      <a:pt x="30" y="64"/>
                    </a:lnTo>
                    <a:lnTo>
                      <a:pt x="28" y="66"/>
                    </a:lnTo>
                    <a:lnTo>
                      <a:pt x="27" y="68"/>
                    </a:lnTo>
                    <a:lnTo>
                      <a:pt x="25" y="70"/>
                    </a:lnTo>
                    <a:lnTo>
                      <a:pt x="23" y="72"/>
                    </a:lnTo>
                    <a:lnTo>
                      <a:pt x="21" y="73"/>
                    </a:lnTo>
                    <a:lnTo>
                      <a:pt x="19" y="75"/>
                    </a:lnTo>
                    <a:lnTo>
                      <a:pt x="17" y="76"/>
                    </a:lnTo>
                    <a:lnTo>
                      <a:pt x="14" y="77"/>
                    </a:lnTo>
                    <a:lnTo>
                      <a:pt x="12" y="78"/>
                    </a:lnTo>
                    <a:lnTo>
                      <a:pt x="10" y="79"/>
                    </a:lnTo>
                    <a:lnTo>
                      <a:pt x="8" y="80"/>
                    </a:lnTo>
                    <a:lnTo>
                      <a:pt x="5" y="80"/>
                    </a:lnTo>
                    <a:lnTo>
                      <a:pt x="3" y="80"/>
                    </a:lnTo>
                    <a:lnTo>
                      <a:pt x="0" y="8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57" name="Freeform 5"/>
              <p:cNvSpPr>
                <a:spLocks noChangeArrowheads="1"/>
              </p:cNvSpPr>
              <p:nvPr/>
            </p:nvSpPr>
            <p:spPr bwMode="auto">
              <a:xfrm>
                <a:off x="4071" y="1062"/>
                <a:ext cx="26" cy="56"/>
              </a:xfrm>
              <a:custGeom>
                <a:avLst/>
                <a:gdLst>
                  <a:gd name="T0" fmla="*/ 0 w 39"/>
                  <a:gd name="T1" fmla="*/ 0 h 83"/>
                  <a:gd name="T2" fmla="*/ 1 w 39"/>
                  <a:gd name="T3" fmla="*/ 1 h 83"/>
                  <a:gd name="T4" fmla="*/ 0 w 39"/>
                  <a:gd name="T5" fmla="*/ 0 h 83"/>
                  <a:gd name="T6" fmla="*/ 1 w 39"/>
                  <a:gd name="T7" fmla="*/ 1 h 83"/>
                  <a:gd name="T8" fmla="*/ 0 w 39"/>
                  <a:gd name="T9" fmla="*/ 0 h 83"/>
                  <a:gd name="T10" fmla="*/ 1 w 39"/>
                  <a:gd name="T11" fmla="*/ 1 h 83"/>
                  <a:gd name="T12" fmla="*/ 1 w 39"/>
                  <a:gd name="T13" fmla="*/ 1 h 83"/>
                  <a:gd name="T14" fmla="*/ 1 w 39"/>
                  <a:gd name="T15" fmla="*/ 1 h 83"/>
                  <a:gd name="T16" fmla="*/ 1 w 39"/>
                  <a:gd name="T17" fmla="*/ 1 h 83"/>
                  <a:gd name="T18" fmla="*/ 1 w 39"/>
                  <a:gd name="T19" fmla="*/ 1 h 83"/>
                  <a:gd name="T20" fmla="*/ 1 w 39"/>
                  <a:gd name="T21" fmla="*/ 0 h 83"/>
                  <a:gd name="T22" fmla="*/ 1 w 39"/>
                  <a:gd name="T23" fmla="*/ 1 h 83"/>
                  <a:gd name="T24" fmla="*/ 1 w 39"/>
                  <a:gd name="T25" fmla="*/ 1 h 83"/>
                  <a:gd name="T26" fmla="*/ 1 w 39"/>
                  <a:gd name="T27" fmla="*/ 1 h 83"/>
                  <a:gd name="T28" fmla="*/ 1 w 39"/>
                  <a:gd name="T29" fmla="*/ 1 h 83"/>
                  <a:gd name="T30" fmla="*/ 2 w 39"/>
                  <a:gd name="T31" fmla="*/ 1 h 83"/>
                  <a:gd name="T32" fmla="*/ 3 w 39"/>
                  <a:gd name="T33" fmla="*/ 1 h 83"/>
                  <a:gd name="T34" fmla="*/ 3 w 39"/>
                  <a:gd name="T35" fmla="*/ 1 h 83"/>
                  <a:gd name="T36" fmla="*/ 4 w 39"/>
                  <a:gd name="T37" fmla="*/ 2 h 83"/>
                  <a:gd name="T38" fmla="*/ 4 w 39"/>
                  <a:gd name="T39" fmla="*/ 3 h 83"/>
                  <a:gd name="T40" fmla="*/ 5 w 39"/>
                  <a:gd name="T41" fmla="*/ 3 h 83"/>
                  <a:gd name="T42" fmla="*/ 5 w 39"/>
                  <a:gd name="T43" fmla="*/ 4 h 83"/>
                  <a:gd name="T44" fmla="*/ 5 w 39"/>
                  <a:gd name="T45" fmla="*/ 5 h 83"/>
                  <a:gd name="T46" fmla="*/ 5 w 39"/>
                  <a:gd name="T47" fmla="*/ 5 h 83"/>
                  <a:gd name="T48" fmla="*/ 5 w 39"/>
                  <a:gd name="T49" fmla="*/ 6 h 83"/>
                  <a:gd name="T50" fmla="*/ 5 w 39"/>
                  <a:gd name="T51" fmla="*/ 7 h 83"/>
                  <a:gd name="T52" fmla="*/ 5 w 39"/>
                  <a:gd name="T53" fmla="*/ 7 h 83"/>
                  <a:gd name="T54" fmla="*/ 5 w 39"/>
                  <a:gd name="T55" fmla="*/ 8 h 83"/>
                  <a:gd name="T56" fmla="*/ 4 w 39"/>
                  <a:gd name="T57" fmla="*/ 9 h 83"/>
                  <a:gd name="T58" fmla="*/ 4 w 39"/>
                  <a:gd name="T59" fmla="*/ 9 h 83"/>
                  <a:gd name="T60" fmla="*/ 3 w 39"/>
                  <a:gd name="T61" fmla="*/ 10 h 83"/>
                  <a:gd name="T62" fmla="*/ 3 w 39"/>
                  <a:gd name="T63" fmla="*/ 11 h 83"/>
                  <a:gd name="T64" fmla="*/ 2 w 39"/>
                  <a:gd name="T65" fmla="*/ 11 h 83"/>
                  <a:gd name="T66" fmla="*/ 1 w 39"/>
                  <a:gd name="T67" fmla="*/ 11 h 83"/>
                  <a:gd name="T68" fmla="*/ 1 w 39"/>
                  <a:gd name="T69" fmla="*/ 11 h 83"/>
                  <a:gd name="T70" fmla="*/ 1 w 39"/>
                  <a:gd name="T71" fmla="*/ 11 h 83"/>
                  <a:gd name="T72" fmla="*/ 0 w 39"/>
                  <a:gd name="T73" fmla="*/ 11 h 83"/>
                  <a:gd name="T74" fmla="*/ 1 w 39"/>
                  <a:gd name="T75" fmla="*/ 12 h 83"/>
                  <a:gd name="T76" fmla="*/ 0 w 39"/>
                  <a:gd name="T77" fmla="*/ 11 h 83"/>
                  <a:gd name="T78" fmla="*/ 1 w 39"/>
                  <a:gd name="T79" fmla="*/ 12 h 83"/>
                  <a:gd name="T80" fmla="*/ 0 w 39"/>
                  <a:gd name="T81" fmla="*/ 11 h 83"/>
                  <a:gd name="T82" fmla="*/ 1 w 39"/>
                  <a:gd name="T83" fmla="*/ 12 h 83"/>
                  <a:gd name="T84" fmla="*/ 1 w 39"/>
                  <a:gd name="T85" fmla="*/ 12 h 83"/>
                  <a:gd name="T86" fmla="*/ 1 w 39"/>
                  <a:gd name="T87" fmla="*/ 12 h 83"/>
                  <a:gd name="T88" fmla="*/ 1 w 39"/>
                  <a:gd name="T89" fmla="*/ 12 h 83"/>
                  <a:gd name="T90" fmla="*/ 1 w 39"/>
                  <a:gd name="T91" fmla="*/ 12 h 83"/>
                  <a:gd name="T92" fmla="*/ 1 w 39"/>
                  <a:gd name="T93" fmla="*/ 12 h 83"/>
                  <a:gd name="T94" fmla="*/ 1 w 39"/>
                  <a:gd name="T95" fmla="*/ 12 h 8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39"/>
                  <a:gd name="T145" fmla="*/ 0 h 83"/>
                  <a:gd name="T146" fmla="*/ 39 w 39"/>
                  <a:gd name="T147" fmla="*/ 83 h 8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39" h="83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8" y="1"/>
                    </a:lnTo>
                    <a:lnTo>
                      <a:pt x="10" y="2"/>
                    </a:lnTo>
                    <a:lnTo>
                      <a:pt x="12" y="3"/>
                    </a:lnTo>
                    <a:lnTo>
                      <a:pt x="14" y="4"/>
                    </a:lnTo>
                    <a:lnTo>
                      <a:pt x="17" y="5"/>
                    </a:lnTo>
                    <a:lnTo>
                      <a:pt x="19" y="6"/>
                    </a:lnTo>
                    <a:lnTo>
                      <a:pt x="21" y="8"/>
                    </a:lnTo>
                    <a:lnTo>
                      <a:pt x="23" y="9"/>
                    </a:lnTo>
                    <a:lnTo>
                      <a:pt x="25" y="11"/>
                    </a:lnTo>
                    <a:lnTo>
                      <a:pt x="27" y="13"/>
                    </a:lnTo>
                    <a:lnTo>
                      <a:pt x="28" y="15"/>
                    </a:lnTo>
                    <a:lnTo>
                      <a:pt x="30" y="17"/>
                    </a:lnTo>
                    <a:lnTo>
                      <a:pt x="31" y="19"/>
                    </a:lnTo>
                    <a:lnTo>
                      <a:pt x="33" y="21"/>
                    </a:lnTo>
                    <a:lnTo>
                      <a:pt x="34" y="23"/>
                    </a:lnTo>
                    <a:lnTo>
                      <a:pt x="35" y="25"/>
                    </a:lnTo>
                    <a:lnTo>
                      <a:pt x="36" y="28"/>
                    </a:lnTo>
                    <a:lnTo>
                      <a:pt x="37" y="30"/>
                    </a:lnTo>
                    <a:lnTo>
                      <a:pt x="38" y="32"/>
                    </a:lnTo>
                    <a:lnTo>
                      <a:pt x="38" y="35"/>
                    </a:lnTo>
                    <a:lnTo>
                      <a:pt x="38" y="37"/>
                    </a:lnTo>
                    <a:lnTo>
                      <a:pt x="39" y="40"/>
                    </a:lnTo>
                    <a:lnTo>
                      <a:pt x="38" y="42"/>
                    </a:lnTo>
                    <a:lnTo>
                      <a:pt x="38" y="45"/>
                    </a:lnTo>
                    <a:lnTo>
                      <a:pt x="38" y="48"/>
                    </a:lnTo>
                    <a:lnTo>
                      <a:pt x="37" y="51"/>
                    </a:lnTo>
                    <a:lnTo>
                      <a:pt x="36" y="54"/>
                    </a:lnTo>
                    <a:lnTo>
                      <a:pt x="35" y="56"/>
                    </a:lnTo>
                    <a:lnTo>
                      <a:pt x="34" y="59"/>
                    </a:lnTo>
                    <a:lnTo>
                      <a:pt x="33" y="61"/>
                    </a:lnTo>
                    <a:lnTo>
                      <a:pt x="31" y="64"/>
                    </a:lnTo>
                    <a:lnTo>
                      <a:pt x="30" y="66"/>
                    </a:lnTo>
                    <a:lnTo>
                      <a:pt x="28" y="68"/>
                    </a:lnTo>
                    <a:lnTo>
                      <a:pt x="27" y="70"/>
                    </a:lnTo>
                    <a:lnTo>
                      <a:pt x="25" y="72"/>
                    </a:lnTo>
                    <a:lnTo>
                      <a:pt x="23" y="74"/>
                    </a:lnTo>
                    <a:lnTo>
                      <a:pt x="21" y="75"/>
                    </a:lnTo>
                    <a:lnTo>
                      <a:pt x="19" y="77"/>
                    </a:lnTo>
                    <a:lnTo>
                      <a:pt x="17" y="78"/>
                    </a:lnTo>
                    <a:lnTo>
                      <a:pt x="14" y="79"/>
                    </a:lnTo>
                    <a:lnTo>
                      <a:pt x="12" y="80"/>
                    </a:lnTo>
                    <a:lnTo>
                      <a:pt x="10" y="81"/>
                    </a:lnTo>
                    <a:lnTo>
                      <a:pt x="8" y="82"/>
                    </a:lnTo>
                    <a:lnTo>
                      <a:pt x="5" y="82"/>
                    </a:lnTo>
                    <a:lnTo>
                      <a:pt x="3" y="82"/>
                    </a:lnTo>
                    <a:lnTo>
                      <a:pt x="1" y="83"/>
                    </a:lnTo>
                    <a:lnTo>
                      <a:pt x="0" y="82"/>
                    </a:lnTo>
                    <a:lnTo>
                      <a:pt x="1" y="83"/>
                    </a:lnTo>
                    <a:lnTo>
                      <a:pt x="0" y="82"/>
                    </a:lnTo>
                    <a:lnTo>
                      <a:pt x="1" y="83"/>
                    </a:lnTo>
                    <a:lnTo>
                      <a:pt x="0" y="82"/>
                    </a:lnTo>
                    <a:lnTo>
                      <a:pt x="1" y="83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58" name="Freeform 6"/>
              <p:cNvSpPr>
                <a:spLocks noChangeArrowheads="1"/>
              </p:cNvSpPr>
              <p:nvPr/>
            </p:nvSpPr>
            <p:spPr bwMode="auto">
              <a:xfrm>
                <a:off x="4071" y="1118"/>
                <a:ext cx="26" cy="57"/>
              </a:xfrm>
              <a:custGeom>
                <a:avLst/>
                <a:gdLst>
                  <a:gd name="T0" fmla="*/ 1 w 39"/>
                  <a:gd name="T1" fmla="*/ 0 h 81"/>
                  <a:gd name="T2" fmla="*/ 1 w 39"/>
                  <a:gd name="T3" fmla="*/ 0 h 81"/>
                  <a:gd name="T4" fmla="*/ 1 w 39"/>
                  <a:gd name="T5" fmla="*/ 0 h 81"/>
                  <a:gd name="T6" fmla="*/ 1 w 39"/>
                  <a:gd name="T7" fmla="*/ 0 h 81"/>
                  <a:gd name="T8" fmla="*/ 1 w 39"/>
                  <a:gd name="T9" fmla="*/ 1 h 81"/>
                  <a:gd name="T10" fmla="*/ 1 w 39"/>
                  <a:gd name="T11" fmla="*/ 1 h 81"/>
                  <a:gd name="T12" fmla="*/ 2 w 39"/>
                  <a:gd name="T13" fmla="*/ 1 h 81"/>
                  <a:gd name="T14" fmla="*/ 2 w 39"/>
                  <a:gd name="T15" fmla="*/ 1 h 81"/>
                  <a:gd name="T16" fmla="*/ 3 w 39"/>
                  <a:gd name="T17" fmla="*/ 1 h 81"/>
                  <a:gd name="T18" fmla="*/ 3 w 39"/>
                  <a:gd name="T19" fmla="*/ 1 h 81"/>
                  <a:gd name="T20" fmla="*/ 3 w 39"/>
                  <a:gd name="T21" fmla="*/ 1 h 81"/>
                  <a:gd name="T22" fmla="*/ 3 w 39"/>
                  <a:gd name="T23" fmla="*/ 2 h 81"/>
                  <a:gd name="T24" fmla="*/ 3 w 39"/>
                  <a:gd name="T25" fmla="*/ 2 h 81"/>
                  <a:gd name="T26" fmla="*/ 4 w 39"/>
                  <a:gd name="T27" fmla="*/ 2 h 81"/>
                  <a:gd name="T28" fmla="*/ 4 w 39"/>
                  <a:gd name="T29" fmla="*/ 3 h 81"/>
                  <a:gd name="T30" fmla="*/ 4 w 39"/>
                  <a:gd name="T31" fmla="*/ 3 h 81"/>
                  <a:gd name="T32" fmla="*/ 5 w 39"/>
                  <a:gd name="T33" fmla="*/ 3 h 81"/>
                  <a:gd name="T34" fmla="*/ 5 w 39"/>
                  <a:gd name="T35" fmla="*/ 4 h 81"/>
                  <a:gd name="T36" fmla="*/ 5 w 39"/>
                  <a:gd name="T37" fmla="*/ 4 h 81"/>
                  <a:gd name="T38" fmla="*/ 5 w 39"/>
                  <a:gd name="T39" fmla="*/ 4 h 81"/>
                  <a:gd name="T40" fmla="*/ 5 w 39"/>
                  <a:gd name="T41" fmla="*/ 5 h 81"/>
                  <a:gd name="T42" fmla="*/ 5 w 39"/>
                  <a:gd name="T43" fmla="*/ 6 h 81"/>
                  <a:gd name="T44" fmla="*/ 5 w 39"/>
                  <a:gd name="T45" fmla="*/ 6 h 81"/>
                  <a:gd name="T46" fmla="*/ 5 w 39"/>
                  <a:gd name="T47" fmla="*/ 6 h 81"/>
                  <a:gd name="T48" fmla="*/ 5 w 39"/>
                  <a:gd name="T49" fmla="*/ 6 h 81"/>
                  <a:gd name="T50" fmla="*/ 5 w 39"/>
                  <a:gd name="T51" fmla="*/ 7 h 81"/>
                  <a:gd name="T52" fmla="*/ 5 w 39"/>
                  <a:gd name="T53" fmla="*/ 8 h 81"/>
                  <a:gd name="T54" fmla="*/ 5 w 39"/>
                  <a:gd name="T55" fmla="*/ 8 h 81"/>
                  <a:gd name="T56" fmla="*/ 5 w 39"/>
                  <a:gd name="T57" fmla="*/ 8 h 81"/>
                  <a:gd name="T58" fmla="*/ 5 w 39"/>
                  <a:gd name="T59" fmla="*/ 9 h 81"/>
                  <a:gd name="T60" fmla="*/ 5 w 39"/>
                  <a:gd name="T61" fmla="*/ 9 h 81"/>
                  <a:gd name="T62" fmla="*/ 5 w 39"/>
                  <a:gd name="T63" fmla="*/ 10 h 81"/>
                  <a:gd name="T64" fmla="*/ 5 w 39"/>
                  <a:gd name="T65" fmla="*/ 11 h 81"/>
                  <a:gd name="T66" fmla="*/ 4 w 39"/>
                  <a:gd name="T67" fmla="*/ 11 h 81"/>
                  <a:gd name="T68" fmla="*/ 4 w 39"/>
                  <a:gd name="T69" fmla="*/ 11 h 81"/>
                  <a:gd name="T70" fmla="*/ 4 w 39"/>
                  <a:gd name="T71" fmla="*/ 11 h 81"/>
                  <a:gd name="T72" fmla="*/ 3 w 39"/>
                  <a:gd name="T73" fmla="*/ 12 h 81"/>
                  <a:gd name="T74" fmla="*/ 3 w 39"/>
                  <a:gd name="T75" fmla="*/ 12 h 81"/>
                  <a:gd name="T76" fmla="*/ 3 w 39"/>
                  <a:gd name="T77" fmla="*/ 13 h 81"/>
                  <a:gd name="T78" fmla="*/ 3 w 39"/>
                  <a:gd name="T79" fmla="*/ 13 h 81"/>
                  <a:gd name="T80" fmla="*/ 3 w 39"/>
                  <a:gd name="T81" fmla="*/ 13 h 81"/>
                  <a:gd name="T82" fmla="*/ 2 w 39"/>
                  <a:gd name="T83" fmla="*/ 13 h 81"/>
                  <a:gd name="T84" fmla="*/ 2 w 39"/>
                  <a:gd name="T85" fmla="*/ 13 h 81"/>
                  <a:gd name="T86" fmla="*/ 1 w 39"/>
                  <a:gd name="T87" fmla="*/ 13 h 81"/>
                  <a:gd name="T88" fmla="*/ 1 w 39"/>
                  <a:gd name="T89" fmla="*/ 13 h 81"/>
                  <a:gd name="T90" fmla="*/ 1 w 39"/>
                  <a:gd name="T91" fmla="*/ 14 h 81"/>
                  <a:gd name="T92" fmla="*/ 1 w 39"/>
                  <a:gd name="T93" fmla="*/ 14 h 81"/>
                  <a:gd name="T94" fmla="*/ 1 w 39"/>
                  <a:gd name="T95" fmla="*/ 14 h 81"/>
                  <a:gd name="T96" fmla="*/ 0 w 39"/>
                  <a:gd name="T97" fmla="*/ 14 h 8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9"/>
                  <a:gd name="T148" fmla="*/ 0 h 81"/>
                  <a:gd name="T149" fmla="*/ 39 w 39"/>
                  <a:gd name="T150" fmla="*/ 81 h 8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9" h="81">
                    <a:moveTo>
                      <a:pt x="1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0" y="1"/>
                    </a:lnTo>
                    <a:lnTo>
                      <a:pt x="12" y="2"/>
                    </a:lnTo>
                    <a:lnTo>
                      <a:pt x="14" y="3"/>
                    </a:lnTo>
                    <a:lnTo>
                      <a:pt x="17" y="4"/>
                    </a:lnTo>
                    <a:lnTo>
                      <a:pt x="19" y="5"/>
                    </a:lnTo>
                    <a:lnTo>
                      <a:pt x="21" y="7"/>
                    </a:lnTo>
                    <a:lnTo>
                      <a:pt x="23" y="8"/>
                    </a:lnTo>
                    <a:lnTo>
                      <a:pt x="25" y="10"/>
                    </a:lnTo>
                    <a:lnTo>
                      <a:pt x="27" y="11"/>
                    </a:lnTo>
                    <a:lnTo>
                      <a:pt x="28" y="13"/>
                    </a:lnTo>
                    <a:lnTo>
                      <a:pt x="30" y="15"/>
                    </a:lnTo>
                    <a:lnTo>
                      <a:pt x="31" y="17"/>
                    </a:lnTo>
                    <a:lnTo>
                      <a:pt x="33" y="19"/>
                    </a:lnTo>
                    <a:lnTo>
                      <a:pt x="34" y="21"/>
                    </a:lnTo>
                    <a:lnTo>
                      <a:pt x="35" y="24"/>
                    </a:lnTo>
                    <a:lnTo>
                      <a:pt x="36" y="26"/>
                    </a:lnTo>
                    <a:lnTo>
                      <a:pt x="37" y="28"/>
                    </a:lnTo>
                    <a:lnTo>
                      <a:pt x="38" y="30"/>
                    </a:lnTo>
                    <a:lnTo>
                      <a:pt x="38" y="33"/>
                    </a:lnTo>
                    <a:lnTo>
                      <a:pt x="38" y="35"/>
                    </a:lnTo>
                    <a:lnTo>
                      <a:pt x="39" y="38"/>
                    </a:lnTo>
                    <a:lnTo>
                      <a:pt x="38" y="40"/>
                    </a:lnTo>
                    <a:lnTo>
                      <a:pt x="38" y="43"/>
                    </a:lnTo>
                    <a:lnTo>
                      <a:pt x="38" y="46"/>
                    </a:lnTo>
                    <a:lnTo>
                      <a:pt x="37" y="49"/>
                    </a:lnTo>
                    <a:lnTo>
                      <a:pt x="36" y="52"/>
                    </a:lnTo>
                    <a:lnTo>
                      <a:pt x="35" y="55"/>
                    </a:lnTo>
                    <a:lnTo>
                      <a:pt x="34" y="57"/>
                    </a:lnTo>
                    <a:lnTo>
                      <a:pt x="33" y="60"/>
                    </a:lnTo>
                    <a:lnTo>
                      <a:pt x="31" y="62"/>
                    </a:lnTo>
                    <a:lnTo>
                      <a:pt x="30" y="64"/>
                    </a:lnTo>
                    <a:lnTo>
                      <a:pt x="28" y="66"/>
                    </a:lnTo>
                    <a:lnTo>
                      <a:pt x="27" y="68"/>
                    </a:lnTo>
                    <a:lnTo>
                      <a:pt x="25" y="70"/>
                    </a:lnTo>
                    <a:lnTo>
                      <a:pt x="23" y="72"/>
                    </a:lnTo>
                    <a:lnTo>
                      <a:pt x="21" y="74"/>
                    </a:lnTo>
                    <a:lnTo>
                      <a:pt x="19" y="75"/>
                    </a:lnTo>
                    <a:lnTo>
                      <a:pt x="17" y="77"/>
                    </a:lnTo>
                    <a:lnTo>
                      <a:pt x="14" y="78"/>
                    </a:lnTo>
                    <a:lnTo>
                      <a:pt x="12" y="79"/>
                    </a:lnTo>
                    <a:lnTo>
                      <a:pt x="10" y="80"/>
                    </a:lnTo>
                    <a:lnTo>
                      <a:pt x="8" y="81"/>
                    </a:lnTo>
                    <a:lnTo>
                      <a:pt x="5" y="81"/>
                    </a:lnTo>
                    <a:lnTo>
                      <a:pt x="3" y="81"/>
                    </a:lnTo>
                    <a:lnTo>
                      <a:pt x="0" y="8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59" name="Freeform 7"/>
              <p:cNvSpPr>
                <a:spLocks noChangeArrowheads="1"/>
              </p:cNvSpPr>
              <p:nvPr/>
            </p:nvSpPr>
            <p:spPr bwMode="auto">
              <a:xfrm>
                <a:off x="4071" y="1175"/>
                <a:ext cx="26" cy="54"/>
              </a:xfrm>
              <a:custGeom>
                <a:avLst/>
                <a:gdLst>
                  <a:gd name="T0" fmla="*/ 1 w 39"/>
                  <a:gd name="T1" fmla="*/ 0 h 80"/>
                  <a:gd name="T2" fmla="*/ 1 w 39"/>
                  <a:gd name="T3" fmla="*/ 0 h 80"/>
                  <a:gd name="T4" fmla="*/ 1 w 39"/>
                  <a:gd name="T5" fmla="*/ 0 h 80"/>
                  <a:gd name="T6" fmla="*/ 1 w 39"/>
                  <a:gd name="T7" fmla="*/ 0 h 80"/>
                  <a:gd name="T8" fmla="*/ 1 w 39"/>
                  <a:gd name="T9" fmla="*/ 1 h 80"/>
                  <a:gd name="T10" fmla="*/ 1 w 39"/>
                  <a:gd name="T11" fmla="*/ 1 h 80"/>
                  <a:gd name="T12" fmla="*/ 2 w 39"/>
                  <a:gd name="T13" fmla="*/ 1 h 80"/>
                  <a:gd name="T14" fmla="*/ 2 w 39"/>
                  <a:gd name="T15" fmla="*/ 1 h 80"/>
                  <a:gd name="T16" fmla="*/ 3 w 39"/>
                  <a:gd name="T17" fmla="*/ 1 h 80"/>
                  <a:gd name="T18" fmla="*/ 3 w 39"/>
                  <a:gd name="T19" fmla="*/ 1 h 80"/>
                  <a:gd name="T20" fmla="*/ 3 w 39"/>
                  <a:gd name="T21" fmla="*/ 1 h 80"/>
                  <a:gd name="T22" fmla="*/ 3 w 39"/>
                  <a:gd name="T23" fmla="*/ 1 h 80"/>
                  <a:gd name="T24" fmla="*/ 3 w 39"/>
                  <a:gd name="T25" fmla="*/ 1 h 80"/>
                  <a:gd name="T26" fmla="*/ 4 w 39"/>
                  <a:gd name="T27" fmla="*/ 1 h 80"/>
                  <a:gd name="T28" fmla="*/ 4 w 39"/>
                  <a:gd name="T29" fmla="*/ 2 h 80"/>
                  <a:gd name="T30" fmla="*/ 4 w 39"/>
                  <a:gd name="T31" fmla="*/ 2 h 80"/>
                  <a:gd name="T32" fmla="*/ 5 w 39"/>
                  <a:gd name="T33" fmla="*/ 2 h 80"/>
                  <a:gd name="T34" fmla="*/ 5 w 39"/>
                  <a:gd name="T35" fmla="*/ 3 h 80"/>
                  <a:gd name="T36" fmla="*/ 5 w 39"/>
                  <a:gd name="T37" fmla="*/ 3 h 80"/>
                  <a:gd name="T38" fmla="*/ 5 w 39"/>
                  <a:gd name="T39" fmla="*/ 3 h 80"/>
                  <a:gd name="T40" fmla="*/ 5 w 39"/>
                  <a:gd name="T41" fmla="*/ 3 h 80"/>
                  <a:gd name="T42" fmla="*/ 5 w 39"/>
                  <a:gd name="T43" fmla="*/ 4 h 80"/>
                  <a:gd name="T44" fmla="*/ 5 w 39"/>
                  <a:gd name="T45" fmla="*/ 5 h 80"/>
                  <a:gd name="T46" fmla="*/ 5 w 39"/>
                  <a:gd name="T47" fmla="*/ 5 h 80"/>
                  <a:gd name="T48" fmla="*/ 5 w 39"/>
                  <a:gd name="T49" fmla="*/ 5 h 80"/>
                  <a:gd name="T50" fmla="*/ 5 w 39"/>
                  <a:gd name="T51" fmla="*/ 5 h 80"/>
                  <a:gd name="T52" fmla="*/ 5 w 39"/>
                  <a:gd name="T53" fmla="*/ 6 h 80"/>
                  <a:gd name="T54" fmla="*/ 5 w 39"/>
                  <a:gd name="T55" fmla="*/ 6 h 80"/>
                  <a:gd name="T56" fmla="*/ 5 w 39"/>
                  <a:gd name="T57" fmla="*/ 7 h 80"/>
                  <a:gd name="T58" fmla="*/ 5 w 39"/>
                  <a:gd name="T59" fmla="*/ 7 h 80"/>
                  <a:gd name="T60" fmla="*/ 5 w 39"/>
                  <a:gd name="T61" fmla="*/ 7 h 80"/>
                  <a:gd name="T62" fmla="*/ 5 w 39"/>
                  <a:gd name="T63" fmla="*/ 8 h 80"/>
                  <a:gd name="T64" fmla="*/ 5 w 39"/>
                  <a:gd name="T65" fmla="*/ 8 h 80"/>
                  <a:gd name="T66" fmla="*/ 4 w 39"/>
                  <a:gd name="T67" fmla="*/ 9 h 80"/>
                  <a:gd name="T68" fmla="*/ 4 w 39"/>
                  <a:gd name="T69" fmla="*/ 9 h 80"/>
                  <a:gd name="T70" fmla="*/ 4 w 39"/>
                  <a:gd name="T71" fmla="*/ 9 h 80"/>
                  <a:gd name="T72" fmla="*/ 3 w 39"/>
                  <a:gd name="T73" fmla="*/ 9 h 80"/>
                  <a:gd name="T74" fmla="*/ 3 w 39"/>
                  <a:gd name="T75" fmla="*/ 10 h 80"/>
                  <a:gd name="T76" fmla="*/ 3 w 39"/>
                  <a:gd name="T77" fmla="*/ 10 h 80"/>
                  <a:gd name="T78" fmla="*/ 3 w 39"/>
                  <a:gd name="T79" fmla="*/ 10 h 80"/>
                  <a:gd name="T80" fmla="*/ 3 w 39"/>
                  <a:gd name="T81" fmla="*/ 11 h 80"/>
                  <a:gd name="T82" fmla="*/ 2 w 39"/>
                  <a:gd name="T83" fmla="*/ 11 h 80"/>
                  <a:gd name="T84" fmla="*/ 2 w 39"/>
                  <a:gd name="T85" fmla="*/ 11 h 80"/>
                  <a:gd name="T86" fmla="*/ 1 w 39"/>
                  <a:gd name="T87" fmla="*/ 11 h 80"/>
                  <a:gd name="T88" fmla="*/ 1 w 39"/>
                  <a:gd name="T89" fmla="*/ 11 h 80"/>
                  <a:gd name="T90" fmla="*/ 1 w 39"/>
                  <a:gd name="T91" fmla="*/ 11 h 80"/>
                  <a:gd name="T92" fmla="*/ 1 w 39"/>
                  <a:gd name="T93" fmla="*/ 11 h 80"/>
                  <a:gd name="T94" fmla="*/ 1 w 39"/>
                  <a:gd name="T95" fmla="*/ 11 h 80"/>
                  <a:gd name="T96" fmla="*/ 0 w 39"/>
                  <a:gd name="T97" fmla="*/ 11 h 8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9"/>
                  <a:gd name="T148" fmla="*/ 0 h 80"/>
                  <a:gd name="T149" fmla="*/ 39 w 39"/>
                  <a:gd name="T150" fmla="*/ 80 h 8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9" h="80">
                    <a:moveTo>
                      <a:pt x="1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0" y="1"/>
                    </a:lnTo>
                    <a:lnTo>
                      <a:pt x="12" y="1"/>
                    </a:lnTo>
                    <a:lnTo>
                      <a:pt x="14" y="2"/>
                    </a:lnTo>
                    <a:lnTo>
                      <a:pt x="17" y="3"/>
                    </a:lnTo>
                    <a:lnTo>
                      <a:pt x="19" y="4"/>
                    </a:lnTo>
                    <a:lnTo>
                      <a:pt x="21" y="5"/>
                    </a:lnTo>
                    <a:lnTo>
                      <a:pt x="23" y="7"/>
                    </a:lnTo>
                    <a:lnTo>
                      <a:pt x="25" y="8"/>
                    </a:lnTo>
                    <a:lnTo>
                      <a:pt x="27" y="9"/>
                    </a:lnTo>
                    <a:lnTo>
                      <a:pt x="28" y="11"/>
                    </a:lnTo>
                    <a:lnTo>
                      <a:pt x="30" y="13"/>
                    </a:lnTo>
                    <a:lnTo>
                      <a:pt x="31" y="15"/>
                    </a:lnTo>
                    <a:lnTo>
                      <a:pt x="33" y="17"/>
                    </a:lnTo>
                    <a:lnTo>
                      <a:pt x="34" y="19"/>
                    </a:lnTo>
                    <a:lnTo>
                      <a:pt x="35" y="21"/>
                    </a:lnTo>
                    <a:lnTo>
                      <a:pt x="36" y="24"/>
                    </a:lnTo>
                    <a:lnTo>
                      <a:pt x="37" y="26"/>
                    </a:lnTo>
                    <a:lnTo>
                      <a:pt x="38" y="29"/>
                    </a:lnTo>
                    <a:lnTo>
                      <a:pt x="38" y="32"/>
                    </a:lnTo>
                    <a:lnTo>
                      <a:pt x="38" y="35"/>
                    </a:lnTo>
                    <a:lnTo>
                      <a:pt x="39" y="38"/>
                    </a:lnTo>
                    <a:lnTo>
                      <a:pt x="38" y="40"/>
                    </a:lnTo>
                    <a:lnTo>
                      <a:pt x="38" y="43"/>
                    </a:lnTo>
                    <a:lnTo>
                      <a:pt x="38" y="46"/>
                    </a:lnTo>
                    <a:lnTo>
                      <a:pt x="37" y="49"/>
                    </a:lnTo>
                    <a:lnTo>
                      <a:pt x="36" y="52"/>
                    </a:lnTo>
                    <a:lnTo>
                      <a:pt x="35" y="54"/>
                    </a:lnTo>
                    <a:lnTo>
                      <a:pt x="34" y="57"/>
                    </a:lnTo>
                    <a:lnTo>
                      <a:pt x="33" y="59"/>
                    </a:lnTo>
                    <a:lnTo>
                      <a:pt x="31" y="62"/>
                    </a:lnTo>
                    <a:lnTo>
                      <a:pt x="30" y="64"/>
                    </a:lnTo>
                    <a:lnTo>
                      <a:pt x="28" y="66"/>
                    </a:lnTo>
                    <a:lnTo>
                      <a:pt x="27" y="68"/>
                    </a:lnTo>
                    <a:lnTo>
                      <a:pt x="25" y="70"/>
                    </a:lnTo>
                    <a:lnTo>
                      <a:pt x="23" y="72"/>
                    </a:lnTo>
                    <a:lnTo>
                      <a:pt x="21" y="73"/>
                    </a:lnTo>
                    <a:lnTo>
                      <a:pt x="19" y="75"/>
                    </a:lnTo>
                    <a:lnTo>
                      <a:pt x="17" y="76"/>
                    </a:lnTo>
                    <a:lnTo>
                      <a:pt x="14" y="77"/>
                    </a:lnTo>
                    <a:lnTo>
                      <a:pt x="12" y="78"/>
                    </a:lnTo>
                    <a:lnTo>
                      <a:pt x="10" y="79"/>
                    </a:lnTo>
                    <a:lnTo>
                      <a:pt x="8" y="80"/>
                    </a:lnTo>
                    <a:lnTo>
                      <a:pt x="5" y="80"/>
                    </a:lnTo>
                    <a:lnTo>
                      <a:pt x="3" y="80"/>
                    </a:lnTo>
                    <a:lnTo>
                      <a:pt x="0" y="8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60" name="Freeform 8"/>
              <p:cNvSpPr>
                <a:spLocks noChangeArrowheads="1"/>
              </p:cNvSpPr>
              <p:nvPr/>
            </p:nvSpPr>
            <p:spPr bwMode="auto">
              <a:xfrm>
                <a:off x="4071" y="1229"/>
                <a:ext cx="26" cy="52"/>
              </a:xfrm>
              <a:custGeom>
                <a:avLst/>
                <a:gdLst>
                  <a:gd name="T0" fmla="*/ 0 w 39"/>
                  <a:gd name="T1" fmla="*/ 0 h 78"/>
                  <a:gd name="T2" fmla="*/ 1 w 39"/>
                  <a:gd name="T3" fmla="*/ 1 h 78"/>
                  <a:gd name="T4" fmla="*/ 0 w 39"/>
                  <a:gd name="T5" fmla="*/ 0 h 78"/>
                  <a:gd name="T6" fmla="*/ 1 w 39"/>
                  <a:gd name="T7" fmla="*/ 1 h 78"/>
                  <a:gd name="T8" fmla="*/ 0 w 39"/>
                  <a:gd name="T9" fmla="*/ 0 h 78"/>
                  <a:gd name="T10" fmla="*/ 1 w 39"/>
                  <a:gd name="T11" fmla="*/ 1 h 78"/>
                  <a:gd name="T12" fmla="*/ 1 w 39"/>
                  <a:gd name="T13" fmla="*/ 1 h 78"/>
                  <a:gd name="T14" fmla="*/ 1 w 39"/>
                  <a:gd name="T15" fmla="*/ 1 h 78"/>
                  <a:gd name="T16" fmla="*/ 1 w 39"/>
                  <a:gd name="T17" fmla="*/ 1 h 78"/>
                  <a:gd name="T18" fmla="*/ 1 w 39"/>
                  <a:gd name="T19" fmla="*/ 1 h 78"/>
                  <a:gd name="T20" fmla="*/ 1 w 39"/>
                  <a:gd name="T21" fmla="*/ 1 h 78"/>
                  <a:gd name="T22" fmla="*/ 1 w 39"/>
                  <a:gd name="T23" fmla="*/ 1 h 78"/>
                  <a:gd name="T24" fmla="*/ 1 w 39"/>
                  <a:gd name="T25" fmla="*/ 1 h 78"/>
                  <a:gd name="T26" fmla="*/ 1 w 39"/>
                  <a:gd name="T27" fmla="*/ 1 h 78"/>
                  <a:gd name="T28" fmla="*/ 1 w 39"/>
                  <a:gd name="T29" fmla="*/ 1 h 78"/>
                  <a:gd name="T30" fmla="*/ 2 w 39"/>
                  <a:gd name="T31" fmla="*/ 1 h 78"/>
                  <a:gd name="T32" fmla="*/ 3 w 39"/>
                  <a:gd name="T33" fmla="*/ 1 h 78"/>
                  <a:gd name="T34" fmla="*/ 3 w 39"/>
                  <a:gd name="T35" fmla="*/ 1 h 78"/>
                  <a:gd name="T36" fmla="*/ 4 w 39"/>
                  <a:gd name="T37" fmla="*/ 2 h 78"/>
                  <a:gd name="T38" fmla="*/ 4 w 39"/>
                  <a:gd name="T39" fmla="*/ 2 h 78"/>
                  <a:gd name="T40" fmla="*/ 5 w 39"/>
                  <a:gd name="T41" fmla="*/ 3 h 78"/>
                  <a:gd name="T42" fmla="*/ 5 w 39"/>
                  <a:gd name="T43" fmla="*/ 3 h 78"/>
                  <a:gd name="T44" fmla="*/ 5 w 39"/>
                  <a:gd name="T45" fmla="*/ 4 h 78"/>
                  <a:gd name="T46" fmla="*/ 5 w 39"/>
                  <a:gd name="T47" fmla="*/ 5 h 78"/>
                  <a:gd name="T48" fmla="*/ 5 w 39"/>
                  <a:gd name="T49" fmla="*/ 6 h 78"/>
                  <a:gd name="T50" fmla="*/ 5 w 39"/>
                  <a:gd name="T51" fmla="*/ 6 h 78"/>
                  <a:gd name="T52" fmla="*/ 5 w 39"/>
                  <a:gd name="T53" fmla="*/ 7 h 78"/>
                  <a:gd name="T54" fmla="*/ 5 w 39"/>
                  <a:gd name="T55" fmla="*/ 7 h 78"/>
                  <a:gd name="T56" fmla="*/ 4 w 39"/>
                  <a:gd name="T57" fmla="*/ 8 h 78"/>
                  <a:gd name="T58" fmla="*/ 4 w 39"/>
                  <a:gd name="T59" fmla="*/ 9 h 78"/>
                  <a:gd name="T60" fmla="*/ 3 w 39"/>
                  <a:gd name="T61" fmla="*/ 9 h 78"/>
                  <a:gd name="T62" fmla="*/ 3 w 39"/>
                  <a:gd name="T63" fmla="*/ 9 h 78"/>
                  <a:gd name="T64" fmla="*/ 2 w 39"/>
                  <a:gd name="T65" fmla="*/ 10 h 78"/>
                  <a:gd name="T66" fmla="*/ 1 w 39"/>
                  <a:gd name="T67" fmla="*/ 10 h 78"/>
                  <a:gd name="T68" fmla="*/ 1 w 39"/>
                  <a:gd name="T69" fmla="*/ 10 h 78"/>
                  <a:gd name="T70" fmla="*/ 1 w 39"/>
                  <a:gd name="T71" fmla="*/ 10 h 78"/>
                  <a:gd name="T72" fmla="*/ 0 w 39"/>
                  <a:gd name="T73" fmla="*/ 10 h 78"/>
                  <a:gd name="T74" fmla="*/ 1 w 39"/>
                  <a:gd name="T75" fmla="*/ 10 h 78"/>
                  <a:gd name="T76" fmla="*/ 0 w 39"/>
                  <a:gd name="T77" fmla="*/ 10 h 78"/>
                  <a:gd name="T78" fmla="*/ 1 w 39"/>
                  <a:gd name="T79" fmla="*/ 10 h 78"/>
                  <a:gd name="T80" fmla="*/ 0 w 39"/>
                  <a:gd name="T81" fmla="*/ 10 h 78"/>
                  <a:gd name="T82" fmla="*/ 1 w 39"/>
                  <a:gd name="T83" fmla="*/ 10 h 78"/>
                  <a:gd name="T84" fmla="*/ 1 w 39"/>
                  <a:gd name="T85" fmla="*/ 10 h 78"/>
                  <a:gd name="T86" fmla="*/ 1 w 39"/>
                  <a:gd name="T87" fmla="*/ 10 h 78"/>
                  <a:gd name="T88" fmla="*/ 1 w 39"/>
                  <a:gd name="T89" fmla="*/ 10 h 78"/>
                  <a:gd name="T90" fmla="*/ 1 w 39"/>
                  <a:gd name="T91" fmla="*/ 10 h 78"/>
                  <a:gd name="T92" fmla="*/ 1 w 39"/>
                  <a:gd name="T93" fmla="*/ 10 h 78"/>
                  <a:gd name="T94" fmla="*/ 1 w 39"/>
                  <a:gd name="T95" fmla="*/ 10 h 7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39"/>
                  <a:gd name="T145" fmla="*/ 0 h 78"/>
                  <a:gd name="T146" fmla="*/ 39 w 39"/>
                  <a:gd name="T147" fmla="*/ 78 h 7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39" h="78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8" y="1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4" y="3"/>
                    </a:lnTo>
                    <a:lnTo>
                      <a:pt x="17" y="4"/>
                    </a:lnTo>
                    <a:lnTo>
                      <a:pt x="19" y="5"/>
                    </a:lnTo>
                    <a:lnTo>
                      <a:pt x="21" y="7"/>
                    </a:lnTo>
                    <a:lnTo>
                      <a:pt x="23" y="8"/>
                    </a:lnTo>
                    <a:lnTo>
                      <a:pt x="25" y="9"/>
                    </a:lnTo>
                    <a:lnTo>
                      <a:pt x="27" y="11"/>
                    </a:lnTo>
                    <a:lnTo>
                      <a:pt x="28" y="13"/>
                    </a:lnTo>
                    <a:lnTo>
                      <a:pt x="30" y="15"/>
                    </a:lnTo>
                    <a:lnTo>
                      <a:pt x="31" y="17"/>
                    </a:lnTo>
                    <a:lnTo>
                      <a:pt x="33" y="19"/>
                    </a:lnTo>
                    <a:lnTo>
                      <a:pt x="34" y="21"/>
                    </a:lnTo>
                    <a:lnTo>
                      <a:pt x="35" y="23"/>
                    </a:lnTo>
                    <a:lnTo>
                      <a:pt x="36" y="26"/>
                    </a:lnTo>
                    <a:lnTo>
                      <a:pt x="37" y="28"/>
                    </a:lnTo>
                    <a:lnTo>
                      <a:pt x="38" y="31"/>
                    </a:lnTo>
                    <a:lnTo>
                      <a:pt x="38" y="34"/>
                    </a:lnTo>
                    <a:lnTo>
                      <a:pt x="38" y="37"/>
                    </a:lnTo>
                    <a:lnTo>
                      <a:pt x="39" y="40"/>
                    </a:lnTo>
                    <a:lnTo>
                      <a:pt x="38" y="42"/>
                    </a:lnTo>
                    <a:lnTo>
                      <a:pt x="38" y="44"/>
                    </a:lnTo>
                    <a:lnTo>
                      <a:pt x="38" y="47"/>
                    </a:lnTo>
                    <a:lnTo>
                      <a:pt x="37" y="49"/>
                    </a:lnTo>
                    <a:lnTo>
                      <a:pt x="36" y="51"/>
                    </a:lnTo>
                    <a:lnTo>
                      <a:pt x="35" y="53"/>
                    </a:lnTo>
                    <a:lnTo>
                      <a:pt x="34" y="56"/>
                    </a:lnTo>
                    <a:lnTo>
                      <a:pt x="33" y="58"/>
                    </a:lnTo>
                    <a:lnTo>
                      <a:pt x="31" y="60"/>
                    </a:lnTo>
                    <a:lnTo>
                      <a:pt x="30" y="62"/>
                    </a:lnTo>
                    <a:lnTo>
                      <a:pt x="28" y="64"/>
                    </a:lnTo>
                    <a:lnTo>
                      <a:pt x="27" y="66"/>
                    </a:lnTo>
                    <a:lnTo>
                      <a:pt x="25" y="67"/>
                    </a:lnTo>
                    <a:lnTo>
                      <a:pt x="23" y="69"/>
                    </a:lnTo>
                    <a:lnTo>
                      <a:pt x="21" y="70"/>
                    </a:lnTo>
                    <a:lnTo>
                      <a:pt x="19" y="72"/>
                    </a:lnTo>
                    <a:lnTo>
                      <a:pt x="17" y="73"/>
                    </a:lnTo>
                    <a:lnTo>
                      <a:pt x="14" y="74"/>
                    </a:lnTo>
                    <a:lnTo>
                      <a:pt x="12" y="75"/>
                    </a:lnTo>
                    <a:lnTo>
                      <a:pt x="10" y="76"/>
                    </a:lnTo>
                    <a:lnTo>
                      <a:pt x="8" y="77"/>
                    </a:lnTo>
                    <a:lnTo>
                      <a:pt x="5" y="77"/>
                    </a:lnTo>
                    <a:lnTo>
                      <a:pt x="3" y="77"/>
                    </a:lnTo>
                    <a:lnTo>
                      <a:pt x="1" y="78"/>
                    </a:lnTo>
                    <a:lnTo>
                      <a:pt x="0" y="77"/>
                    </a:lnTo>
                    <a:lnTo>
                      <a:pt x="1" y="78"/>
                    </a:lnTo>
                    <a:lnTo>
                      <a:pt x="0" y="77"/>
                    </a:lnTo>
                    <a:lnTo>
                      <a:pt x="1" y="78"/>
                    </a:lnTo>
                    <a:lnTo>
                      <a:pt x="0" y="77"/>
                    </a:lnTo>
                    <a:lnTo>
                      <a:pt x="1" y="78"/>
                    </a:lnTo>
                    <a:lnTo>
                      <a:pt x="1" y="77"/>
                    </a:lnTo>
                    <a:lnTo>
                      <a:pt x="1" y="7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61" name="Freeform 9"/>
              <p:cNvSpPr>
                <a:spLocks noChangeArrowheads="1"/>
              </p:cNvSpPr>
              <p:nvPr/>
            </p:nvSpPr>
            <p:spPr bwMode="auto">
              <a:xfrm>
                <a:off x="4071" y="952"/>
                <a:ext cx="26" cy="56"/>
              </a:xfrm>
              <a:custGeom>
                <a:avLst/>
                <a:gdLst>
                  <a:gd name="T0" fmla="*/ 1 w 39"/>
                  <a:gd name="T1" fmla="*/ 0 h 82"/>
                  <a:gd name="T2" fmla="*/ 1 w 39"/>
                  <a:gd name="T3" fmla="*/ 0 h 82"/>
                  <a:gd name="T4" fmla="*/ 1 w 39"/>
                  <a:gd name="T5" fmla="*/ 0 h 82"/>
                  <a:gd name="T6" fmla="*/ 1 w 39"/>
                  <a:gd name="T7" fmla="*/ 0 h 82"/>
                  <a:gd name="T8" fmla="*/ 1 w 39"/>
                  <a:gd name="T9" fmla="*/ 1 h 82"/>
                  <a:gd name="T10" fmla="*/ 1 w 39"/>
                  <a:gd name="T11" fmla="*/ 1 h 82"/>
                  <a:gd name="T12" fmla="*/ 2 w 39"/>
                  <a:gd name="T13" fmla="*/ 1 h 82"/>
                  <a:gd name="T14" fmla="*/ 2 w 39"/>
                  <a:gd name="T15" fmla="*/ 1 h 82"/>
                  <a:gd name="T16" fmla="*/ 3 w 39"/>
                  <a:gd name="T17" fmla="*/ 1 h 82"/>
                  <a:gd name="T18" fmla="*/ 3 w 39"/>
                  <a:gd name="T19" fmla="*/ 1 h 82"/>
                  <a:gd name="T20" fmla="*/ 3 w 39"/>
                  <a:gd name="T21" fmla="*/ 1 h 82"/>
                  <a:gd name="T22" fmla="*/ 3 w 39"/>
                  <a:gd name="T23" fmla="*/ 1 h 82"/>
                  <a:gd name="T24" fmla="*/ 3 w 39"/>
                  <a:gd name="T25" fmla="*/ 1 h 82"/>
                  <a:gd name="T26" fmla="*/ 4 w 39"/>
                  <a:gd name="T27" fmla="*/ 2 h 82"/>
                  <a:gd name="T28" fmla="*/ 4 w 39"/>
                  <a:gd name="T29" fmla="*/ 2 h 82"/>
                  <a:gd name="T30" fmla="*/ 4 w 39"/>
                  <a:gd name="T31" fmla="*/ 2 h 82"/>
                  <a:gd name="T32" fmla="*/ 5 w 39"/>
                  <a:gd name="T33" fmla="*/ 3 h 82"/>
                  <a:gd name="T34" fmla="*/ 5 w 39"/>
                  <a:gd name="T35" fmla="*/ 3 h 82"/>
                  <a:gd name="T36" fmla="*/ 5 w 39"/>
                  <a:gd name="T37" fmla="*/ 3 h 82"/>
                  <a:gd name="T38" fmla="*/ 5 w 39"/>
                  <a:gd name="T39" fmla="*/ 3 h 82"/>
                  <a:gd name="T40" fmla="*/ 5 w 39"/>
                  <a:gd name="T41" fmla="*/ 5 h 82"/>
                  <a:gd name="T42" fmla="*/ 5 w 39"/>
                  <a:gd name="T43" fmla="*/ 5 h 82"/>
                  <a:gd name="T44" fmla="*/ 5 w 39"/>
                  <a:gd name="T45" fmla="*/ 5 h 82"/>
                  <a:gd name="T46" fmla="*/ 5 w 39"/>
                  <a:gd name="T47" fmla="*/ 5 h 82"/>
                  <a:gd name="T48" fmla="*/ 5 w 39"/>
                  <a:gd name="T49" fmla="*/ 5 h 82"/>
                  <a:gd name="T50" fmla="*/ 5 w 39"/>
                  <a:gd name="T51" fmla="*/ 6 h 82"/>
                  <a:gd name="T52" fmla="*/ 5 w 39"/>
                  <a:gd name="T53" fmla="*/ 7 h 82"/>
                  <a:gd name="T54" fmla="*/ 5 w 39"/>
                  <a:gd name="T55" fmla="*/ 7 h 82"/>
                  <a:gd name="T56" fmla="*/ 5 w 39"/>
                  <a:gd name="T57" fmla="*/ 8 h 82"/>
                  <a:gd name="T58" fmla="*/ 5 w 39"/>
                  <a:gd name="T59" fmla="*/ 8 h 82"/>
                  <a:gd name="T60" fmla="*/ 5 w 39"/>
                  <a:gd name="T61" fmla="*/ 8 h 82"/>
                  <a:gd name="T62" fmla="*/ 5 w 39"/>
                  <a:gd name="T63" fmla="*/ 8 h 82"/>
                  <a:gd name="T64" fmla="*/ 5 w 39"/>
                  <a:gd name="T65" fmla="*/ 9 h 82"/>
                  <a:gd name="T66" fmla="*/ 4 w 39"/>
                  <a:gd name="T67" fmla="*/ 10 h 82"/>
                  <a:gd name="T68" fmla="*/ 4 w 39"/>
                  <a:gd name="T69" fmla="*/ 10 h 82"/>
                  <a:gd name="T70" fmla="*/ 4 w 39"/>
                  <a:gd name="T71" fmla="*/ 10 h 82"/>
                  <a:gd name="T72" fmla="*/ 3 w 39"/>
                  <a:gd name="T73" fmla="*/ 10 h 82"/>
                  <a:gd name="T74" fmla="*/ 3 w 39"/>
                  <a:gd name="T75" fmla="*/ 11 h 82"/>
                  <a:gd name="T76" fmla="*/ 3 w 39"/>
                  <a:gd name="T77" fmla="*/ 11 h 82"/>
                  <a:gd name="T78" fmla="*/ 3 w 39"/>
                  <a:gd name="T79" fmla="*/ 11 h 82"/>
                  <a:gd name="T80" fmla="*/ 3 w 39"/>
                  <a:gd name="T81" fmla="*/ 12 h 82"/>
                  <a:gd name="T82" fmla="*/ 2 w 39"/>
                  <a:gd name="T83" fmla="*/ 12 h 82"/>
                  <a:gd name="T84" fmla="*/ 2 w 39"/>
                  <a:gd name="T85" fmla="*/ 12 h 82"/>
                  <a:gd name="T86" fmla="*/ 1 w 39"/>
                  <a:gd name="T87" fmla="*/ 12 h 82"/>
                  <a:gd name="T88" fmla="*/ 1 w 39"/>
                  <a:gd name="T89" fmla="*/ 12 h 82"/>
                  <a:gd name="T90" fmla="*/ 1 w 39"/>
                  <a:gd name="T91" fmla="*/ 12 h 82"/>
                  <a:gd name="T92" fmla="*/ 1 w 39"/>
                  <a:gd name="T93" fmla="*/ 12 h 82"/>
                  <a:gd name="T94" fmla="*/ 1 w 39"/>
                  <a:gd name="T95" fmla="*/ 12 h 82"/>
                  <a:gd name="T96" fmla="*/ 0 w 39"/>
                  <a:gd name="T97" fmla="*/ 12 h 8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9"/>
                  <a:gd name="T148" fmla="*/ 0 h 82"/>
                  <a:gd name="T149" fmla="*/ 39 w 39"/>
                  <a:gd name="T150" fmla="*/ 82 h 8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9" h="82">
                    <a:moveTo>
                      <a:pt x="1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0" y="1"/>
                    </a:lnTo>
                    <a:lnTo>
                      <a:pt x="12" y="2"/>
                    </a:lnTo>
                    <a:lnTo>
                      <a:pt x="14" y="3"/>
                    </a:lnTo>
                    <a:lnTo>
                      <a:pt x="17" y="4"/>
                    </a:lnTo>
                    <a:lnTo>
                      <a:pt x="19" y="5"/>
                    </a:lnTo>
                    <a:lnTo>
                      <a:pt x="21" y="7"/>
                    </a:lnTo>
                    <a:lnTo>
                      <a:pt x="23" y="8"/>
                    </a:lnTo>
                    <a:lnTo>
                      <a:pt x="25" y="10"/>
                    </a:lnTo>
                    <a:lnTo>
                      <a:pt x="27" y="11"/>
                    </a:lnTo>
                    <a:lnTo>
                      <a:pt x="28" y="13"/>
                    </a:lnTo>
                    <a:lnTo>
                      <a:pt x="30" y="15"/>
                    </a:lnTo>
                    <a:lnTo>
                      <a:pt x="31" y="17"/>
                    </a:lnTo>
                    <a:lnTo>
                      <a:pt x="33" y="20"/>
                    </a:lnTo>
                    <a:lnTo>
                      <a:pt x="34" y="22"/>
                    </a:lnTo>
                    <a:lnTo>
                      <a:pt x="35" y="24"/>
                    </a:lnTo>
                    <a:lnTo>
                      <a:pt x="36" y="26"/>
                    </a:lnTo>
                    <a:lnTo>
                      <a:pt x="37" y="29"/>
                    </a:lnTo>
                    <a:lnTo>
                      <a:pt x="38" y="31"/>
                    </a:lnTo>
                    <a:lnTo>
                      <a:pt x="38" y="34"/>
                    </a:lnTo>
                    <a:lnTo>
                      <a:pt x="38" y="36"/>
                    </a:lnTo>
                    <a:lnTo>
                      <a:pt x="39" y="39"/>
                    </a:lnTo>
                    <a:lnTo>
                      <a:pt x="38" y="41"/>
                    </a:lnTo>
                    <a:lnTo>
                      <a:pt x="38" y="44"/>
                    </a:lnTo>
                    <a:lnTo>
                      <a:pt x="38" y="47"/>
                    </a:lnTo>
                    <a:lnTo>
                      <a:pt x="37" y="50"/>
                    </a:lnTo>
                    <a:lnTo>
                      <a:pt x="36" y="53"/>
                    </a:lnTo>
                    <a:lnTo>
                      <a:pt x="35" y="55"/>
                    </a:lnTo>
                    <a:lnTo>
                      <a:pt x="34" y="58"/>
                    </a:lnTo>
                    <a:lnTo>
                      <a:pt x="33" y="60"/>
                    </a:lnTo>
                    <a:lnTo>
                      <a:pt x="31" y="63"/>
                    </a:lnTo>
                    <a:lnTo>
                      <a:pt x="30" y="65"/>
                    </a:lnTo>
                    <a:lnTo>
                      <a:pt x="28" y="67"/>
                    </a:lnTo>
                    <a:lnTo>
                      <a:pt x="27" y="69"/>
                    </a:lnTo>
                    <a:lnTo>
                      <a:pt x="25" y="71"/>
                    </a:lnTo>
                    <a:lnTo>
                      <a:pt x="23" y="73"/>
                    </a:lnTo>
                    <a:lnTo>
                      <a:pt x="21" y="74"/>
                    </a:lnTo>
                    <a:lnTo>
                      <a:pt x="19" y="76"/>
                    </a:lnTo>
                    <a:lnTo>
                      <a:pt x="17" y="77"/>
                    </a:lnTo>
                    <a:lnTo>
                      <a:pt x="14" y="78"/>
                    </a:lnTo>
                    <a:lnTo>
                      <a:pt x="12" y="79"/>
                    </a:lnTo>
                    <a:lnTo>
                      <a:pt x="10" y="80"/>
                    </a:lnTo>
                    <a:lnTo>
                      <a:pt x="8" y="81"/>
                    </a:lnTo>
                    <a:lnTo>
                      <a:pt x="5" y="81"/>
                    </a:lnTo>
                    <a:lnTo>
                      <a:pt x="3" y="81"/>
                    </a:lnTo>
                    <a:lnTo>
                      <a:pt x="0" y="8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62" name="Freeform 10"/>
              <p:cNvSpPr>
                <a:spLocks noChangeArrowheads="1"/>
              </p:cNvSpPr>
              <p:nvPr/>
            </p:nvSpPr>
            <p:spPr bwMode="auto">
              <a:xfrm>
                <a:off x="3762" y="916"/>
                <a:ext cx="52" cy="39"/>
              </a:xfrm>
              <a:custGeom>
                <a:avLst/>
                <a:gdLst>
                  <a:gd name="T0" fmla="*/ 0 w 77"/>
                  <a:gd name="T1" fmla="*/ 0 h 58"/>
                  <a:gd name="T2" fmla="*/ 77 w 77"/>
                  <a:gd name="T3" fmla="*/ 58 h 58"/>
                </a:gdLst>
                <a:ahLst/>
                <a:cxnLst/>
                <a:rect l="T0" t="T1" r="T2" b="T3"/>
                <a:pathLst>
                  <a:path w="77" h="58">
                    <a:moveTo>
                      <a:pt x="77" y="29"/>
                    </a:moveTo>
                    <a:lnTo>
                      <a:pt x="76" y="30"/>
                    </a:lnTo>
                    <a:lnTo>
                      <a:pt x="76" y="32"/>
                    </a:lnTo>
                    <a:lnTo>
                      <a:pt x="76" y="34"/>
                    </a:lnTo>
                    <a:lnTo>
                      <a:pt x="75" y="36"/>
                    </a:lnTo>
                    <a:lnTo>
                      <a:pt x="75" y="38"/>
                    </a:lnTo>
                    <a:lnTo>
                      <a:pt x="74" y="39"/>
                    </a:lnTo>
                    <a:lnTo>
                      <a:pt x="73" y="41"/>
                    </a:lnTo>
                    <a:lnTo>
                      <a:pt x="72" y="43"/>
                    </a:lnTo>
                    <a:lnTo>
                      <a:pt x="70" y="44"/>
                    </a:lnTo>
                    <a:lnTo>
                      <a:pt x="69" y="46"/>
                    </a:lnTo>
                    <a:lnTo>
                      <a:pt x="68" y="47"/>
                    </a:lnTo>
                    <a:lnTo>
                      <a:pt x="66" y="49"/>
                    </a:lnTo>
                    <a:lnTo>
                      <a:pt x="64" y="50"/>
                    </a:lnTo>
                    <a:lnTo>
                      <a:pt x="62" y="51"/>
                    </a:lnTo>
                    <a:lnTo>
                      <a:pt x="60" y="52"/>
                    </a:lnTo>
                    <a:lnTo>
                      <a:pt x="58" y="53"/>
                    </a:lnTo>
                    <a:lnTo>
                      <a:pt x="56" y="54"/>
                    </a:lnTo>
                    <a:lnTo>
                      <a:pt x="54" y="55"/>
                    </a:lnTo>
                    <a:lnTo>
                      <a:pt x="51" y="56"/>
                    </a:lnTo>
                    <a:lnTo>
                      <a:pt x="49" y="56"/>
                    </a:lnTo>
                    <a:lnTo>
                      <a:pt x="46" y="57"/>
                    </a:lnTo>
                    <a:lnTo>
                      <a:pt x="43" y="57"/>
                    </a:lnTo>
                    <a:lnTo>
                      <a:pt x="40" y="57"/>
                    </a:lnTo>
                    <a:lnTo>
                      <a:pt x="38" y="58"/>
                    </a:lnTo>
                    <a:lnTo>
                      <a:pt x="35" y="57"/>
                    </a:lnTo>
                    <a:lnTo>
                      <a:pt x="33" y="57"/>
                    </a:lnTo>
                    <a:lnTo>
                      <a:pt x="30" y="57"/>
                    </a:lnTo>
                    <a:lnTo>
                      <a:pt x="28" y="56"/>
                    </a:lnTo>
                    <a:lnTo>
                      <a:pt x="26" y="56"/>
                    </a:lnTo>
                    <a:lnTo>
                      <a:pt x="24" y="55"/>
                    </a:lnTo>
                    <a:lnTo>
                      <a:pt x="21" y="54"/>
                    </a:lnTo>
                    <a:lnTo>
                      <a:pt x="19" y="53"/>
                    </a:lnTo>
                    <a:lnTo>
                      <a:pt x="17" y="52"/>
                    </a:lnTo>
                    <a:lnTo>
                      <a:pt x="15" y="51"/>
                    </a:lnTo>
                    <a:lnTo>
                      <a:pt x="13" y="50"/>
                    </a:lnTo>
                    <a:lnTo>
                      <a:pt x="11" y="49"/>
                    </a:lnTo>
                    <a:lnTo>
                      <a:pt x="10" y="47"/>
                    </a:lnTo>
                    <a:lnTo>
                      <a:pt x="8" y="46"/>
                    </a:lnTo>
                    <a:lnTo>
                      <a:pt x="7" y="44"/>
                    </a:lnTo>
                    <a:lnTo>
                      <a:pt x="5" y="43"/>
                    </a:lnTo>
                    <a:lnTo>
                      <a:pt x="4" y="41"/>
                    </a:lnTo>
                    <a:lnTo>
                      <a:pt x="3" y="39"/>
                    </a:lnTo>
                    <a:lnTo>
                      <a:pt x="2" y="38"/>
                    </a:lnTo>
                    <a:lnTo>
                      <a:pt x="1" y="36"/>
                    </a:lnTo>
                    <a:lnTo>
                      <a:pt x="0" y="34"/>
                    </a:lnTo>
                    <a:lnTo>
                      <a:pt x="0" y="32"/>
                    </a:lnTo>
                    <a:lnTo>
                      <a:pt x="0" y="30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1" y="21"/>
                    </a:lnTo>
                    <a:lnTo>
                      <a:pt x="2" y="20"/>
                    </a:lnTo>
                    <a:lnTo>
                      <a:pt x="3" y="18"/>
                    </a:lnTo>
                    <a:lnTo>
                      <a:pt x="4" y="16"/>
                    </a:lnTo>
                    <a:lnTo>
                      <a:pt x="5" y="15"/>
                    </a:lnTo>
                    <a:lnTo>
                      <a:pt x="7" y="13"/>
                    </a:lnTo>
                    <a:lnTo>
                      <a:pt x="8" y="12"/>
                    </a:lnTo>
                    <a:lnTo>
                      <a:pt x="10" y="10"/>
                    </a:lnTo>
                    <a:lnTo>
                      <a:pt x="11" y="9"/>
                    </a:lnTo>
                    <a:lnTo>
                      <a:pt x="13" y="7"/>
                    </a:lnTo>
                    <a:lnTo>
                      <a:pt x="15" y="6"/>
                    </a:lnTo>
                    <a:lnTo>
                      <a:pt x="17" y="5"/>
                    </a:lnTo>
                    <a:lnTo>
                      <a:pt x="19" y="4"/>
                    </a:lnTo>
                    <a:lnTo>
                      <a:pt x="21" y="3"/>
                    </a:lnTo>
                    <a:lnTo>
                      <a:pt x="24" y="2"/>
                    </a:lnTo>
                    <a:lnTo>
                      <a:pt x="26" y="1"/>
                    </a:lnTo>
                    <a:lnTo>
                      <a:pt x="28" y="1"/>
                    </a:lnTo>
                    <a:lnTo>
                      <a:pt x="30" y="0"/>
                    </a:lnTo>
                    <a:lnTo>
                      <a:pt x="33" y="0"/>
                    </a:lnTo>
                    <a:lnTo>
                      <a:pt x="35" y="0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43" y="0"/>
                    </a:lnTo>
                    <a:lnTo>
                      <a:pt x="46" y="0"/>
                    </a:lnTo>
                    <a:lnTo>
                      <a:pt x="49" y="1"/>
                    </a:lnTo>
                    <a:lnTo>
                      <a:pt x="51" y="1"/>
                    </a:lnTo>
                    <a:lnTo>
                      <a:pt x="54" y="2"/>
                    </a:lnTo>
                    <a:lnTo>
                      <a:pt x="56" y="3"/>
                    </a:lnTo>
                    <a:lnTo>
                      <a:pt x="58" y="4"/>
                    </a:lnTo>
                    <a:lnTo>
                      <a:pt x="60" y="5"/>
                    </a:lnTo>
                    <a:lnTo>
                      <a:pt x="62" y="6"/>
                    </a:lnTo>
                    <a:lnTo>
                      <a:pt x="64" y="7"/>
                    </a:lnTo>
                    <a:lnTo>
                      <a:pt x="66" y="9"/>
                    </a:lnTo>
                    <a:lnTo>
                      <a:pt x="68" y="10"/>
                    </a:lnTo>
                    <a:lnTo>
                      <a:pt x="69" y="12"/>
                    </a:lnTo>
                    <a:lnTo>
                      <a:pt x="70" y="13"/>
                    </a:lnTo>
                    <a:lnTo>
                      <a:pt x="72" y="15"/>
                    </a:lnTo>
                    <a:lnTo>
                      <a:pt x="73" y="16"/>
                    </a:lnTo>
                    <a:lnTo>
                      <a:pt x="74" y="18"/>
                    </a:lnTo>
                    <a:lnTo>
                      <a:pt x="75" y="20"/>
                    </a:lnTo>
                    <a:lnTo>
                      <a:pt x="75" y="21"/>
                    </a:lnTo>
                    <a:lnTo>
                      <a:pt x="76" y="23"/>
                    </a:lnTo>
                    <a:lnTo>
                      <a:pt x="76" y="25"/>
                    </a:lnTo>
                    <a:lnTo>
                      <a:pt x="76" y="27"/>
                    </a:lnTo>
                    <a:lnTo>
                      <a:pt x="77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63" name="Freeform 11"/>
              <p:cNvSpPr>
                <a:spLocks noChangeArrowheads="1"/>
              </p:cNvSpPr>
              <p:nvPr/>
            </p:nvSpPr>
            <p:spPr bwMode="auto">
              <a:xfrm>
                <a:off x="3762" y="1281"/>
                <a:ext cx="52" cy="40"/>
              </a:xfrm>
              <a:custGeom>
                <a:avLst/>
                <a:gdLst>
                  <a:gd name="T0" fmla="*/ 0 w 77"/>
                  <a:gd name="T1" fmla="*/ 0 h 58"/>
                  <a:gd name="T2" fmla="*/ 77 w 77"/>
                  <a:gd name="T3" fmla="*/ 58 h 58"/>
                </a:gdLst>
                <a:ahLst/>
                <a:cxnLst/>
                <a:rect l="T0" t="T1" r="T2" b="T3"/>
                <a:pathLst>
                  <a:path w="77" h="58">
                    <a:moveTo>
                      <a:pt x="77" y="29"/>
                    </a:moveTo>
                    <a:lnTo>
                      <a:pt x="76" y="30"/>
                    </a:lnTo>
                    <a:lnTo>
                      <a:pt x="76" y="32"/>
                    </a:lnTo>
                    <a:lnTo>
                      <a:pt x="76" y="34"/>
                    </a:lnTo>
                    <a:lnTo>
                      <a:pt x="75" y="36"/>
                    </a:lnTo>
                    <a:lnTo>
                      <a:pt x="75" y="37"/>
                    </a:lnTo>
                    <a:lnTo>
                      <a:pt x="74" y="39"/>
                    </a:lnTo>
                    <a:lnTo>
                      <a:pt x="73" y="41"/>
                    </a:lnTo>
                    <a:lnTo>
                      <a:pt x="72" y="42"/>
                    </a:lnTo>
                    <a:lnTo>
                      <a:pt x="70" y="44"/>
                    </a:lnTo>
                    <a:lnTo>
                      <a:pt x="69" y="45"/>
                    </a:lnTo>
                    <a:lnTo>
                      <a:pt x="68" y="47"/>
                    </a:lnTo>
                    <a:lnTo>
                      <a:pt x="66" y="48"/>
                    </a:lnTo>
                    <a:lnTo>
                      <a:pt x="64" y="50"/>
                    </a:lnTo>
                    <a:lnTo>
                      <a:pt x="62" y="51"/>
                    </a:lnTo>
                    <a:lnTo>
                      <a:pt x="60" y="52"/>
                    </a:lnTo>
                    <a:lnTo>
                      <a:pt x="58" y="53"/>
                    </a:lnTo>
                    <a:lnTo>
                      <a:pt x="56" y="54"/>
                    </a:lnTo>
                    <a:lnTo>
                      <a:pt x="54" y="55"/>
                    </a:lnTo>
                    <a:lnTo>
                      <a:pt x="51" y="56"/>
                    </a:lnTo>
                    <a:lnTo>
                      <a:pt x="49" y="56"/>
                    </a:lnTo>
                    <a:lnTo>
                      <a:pt x="46" y="57"/>
                    </a:lnTo>
                    <a:lnTo>
                      <a:pt x="43" y="57"/>
                    </a:lnTo>
                    <a:lnTo>
                      <a:pt x="40" y="57"/>
                    </a:lnTo>
                    <a:lnTo>
                      <a:pt x="38" y="58"/>
                    </a:lnTo>
                    <a:lnTo>
                      <a:pt x="35" y="57"/>
                    </a:lnTo>
                    <a:lnTo>
                      <a:pt x="33" y="57"/>
                    </a:lnTo>
                    <a:lnTo>
                      <a:pt x="30" y="57"/>
                    </a:lnTo>
                    <a:lnTo>
                      <a:pt x="28" y="56"/>
                    </a:lnTo>
                    <a:lnTo>
                      <a:pt x="26" y="56"/>
                    </a:lnTo>
                    <a:lnTo>
                      <a:pt x="24" y="55"/>
                    </a:lnTo>
                    <a:lnTo>
                      <a:pt x="21" y="54"/>
                    </a:lnTo>
                    <a:lnTo>
                      <a:pt x="19" y="53"/>
                    </a:lnTo>
                    <a:lnTo>
                      <a:pt x="17" y="52"/>
                    </a:lnTo>
                    <a:lnTo>
                      <a:pt x="15" y="51"/>
                    </a:lnTo>
                    <a:lnTo>
                      <a:pt x="13" y="50"/>
                    </a:lnTo>
                    <a:lnTo>
                      <a:pt x="11" y="48"/>
                    </a:lnTo>
                    <a:lnTo>
                      <a:pt x="10" y="47"/>
                    </a:lnTo>
                    <a:lnTo>
                      <a:pt x="8" y="45"/>
                    </a:lnTo>
                    <a:lnTo>
                      <a:pt x="7" y="44"/>
                    </a:lnTo>
                    <a:lnTo>
                      <a:pt x="5" y="42"/>
                    </a:lnTo>
                    <a:lnTo>
                      <a:pt x="4" y="41"/>
                    </a:lnTo>
                    <a:lnTo>
                      <a:pt x="3" y="39"/>
                    </a:lnTo>
                    <a:lnTo>
                      <a:pt x="2" y="37"/>
                    </a:lnTo>
                    <a:lnTo>
                      <a:pt x="1" y="36"/>
                    </a:lnTo>
                    <a:lnTo>
                      <a:pt x="0" y="34"/>
                    </a:lnTo>
                    <a:lnTo>
                      <a:pt x="0" y="32"/>
                    </a:lnTo>
                    <a:lnTo>
                      <a:pt x="0" y="30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1" y="21"/>
                    </a:lnTo>
                    <a:lnTo>
                      <a:pt x="2" y="19"/>
                    </a:lnTo>
                    <a:lnTo>
                      <a:pt x="3" y="18"/>
                    </a:lnTo>
                    <a:lnTo>
                      <a:pt x="4" y="16"/>
                    </a:lnTo>
                    <a:lnTo>
                      <a:pt x="5" y="14"/>
                    </a:lnTo>
                    <a:lnTo>
                      <a:pt x="7" y="13"/>
                    </a:lnTo>
                    <a:lnTo>
                      <a:pt x="8" y="11"/>
                    </a:lnTo>
                    <a:lnTo>
                      <a:pt x="10" y="10"/>
                    </a:lnTo>
                    <a:lnTo>
                      <a:pt x="11" y="8"/>
                    </a:lnTo>
                    <a:lnTo>
                      <a:pt x="13" y="7"/>
                    </a:lnTo>
                    <a:lnTo>
                      <a:pt x="15" y="6"/>
                    </a:lnTo>
                    <a:lnTo>
                      <a:pt x="17" y="5"/>
                    </a:lnTo>
                    <a:lnTo>
                      <a:pt x="19" y="4"/>
                    </a:lnTo>
                    <a:lnTo>
                      <a:pt x="21" y="3"/>
                    </a:lnTo>
                    <a:lnTo>
                      <a:pt x="24" y="2"/>
                    </a:lnTo>
                    <a:lnTo>
                      <a:pt x="26" y="1"/>
                    </a:lnTo>
                    <a:lnTo>
                      <a:pt x="28" y="1"/>
                    </a:lnTo>
                    <a:lnTo>
                      <a:pt x="30" y="0"/>
                    </a:lnTo>
                    <a:lnTo>
                      <a:pt x="33" y="0"/>
                    </a:lnTo>
                    <a:lnTo>
                      <a:pt x="35" y="0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43" y="0"/>
                    </a:lnTo>
                    <a:lnTo>
                      <a:pt x="46" y="0"/>
                    </a:lnTo>
                    <a:lnTo>
                      <a:pt x="49" y="1"/>
                    </a:lnTo>
                    <a:lnTo>
                      <a:pt x="51" y="1"/>
                    </a:lnTo>
                    <a:lnTo>
                      <a:pt x="54" y="2"/>
                    </a:lnTo>
                    <a:lnTo>
                      <a:pt x="56" y="3"/>
                    </a:lnTo>
                    <a:lnTo>
                      <a:pt x="58" y="4"/>
                    </a:lnTo>
                    <a:lnTo>
                      <a:pt x="60" y="5"/>
                    </a:lnTo>
                    <a:lnTo>
                      <a:pt x="62" y="6"/>
                    </a:lnTo>
                    <a:lnTo>
                      <a:pt x="64" y="7"/>
                    </a:lnTo>
                    <a:lnTo>
                      <a:pt x="66" y="8"/>
                    </a:lnTo>
                    <a:lnTo>
                      <a:pt x="68" y="10"/>
                    </a:lnTo>
                    <a:lnTo>
                      <a:pt x="69" y="11"/>
                    </a:lnTo>
                    <a:lnTo>
                      <a:pt x="70" y="13"/>
                    </a:lnTo>
                    <a:lnTo>
                      <a:pt x="72" y="14"/>
                    </a:lnTo>
                    <a:lnTo>
                      <a:pt x="73" y="16"/>
                    </a:lnTo>
                    <a:lnTo>
                      <a:pt x="74" y="18"/>
                    </a:lnTo>
                    <a:lnTo>
                      <a:pt x="75" y="19"/>
                    </a:lnTo>
                    <a:lnTo>
                      <a:pt x="75" y="21"/>
                    </a:lnTo>
                    <a:lnTo>
                      <a:pt x="76" y="23"/>
                    </a:lnTo>
                    <a:lnTo>
                      <a:pt x="76" y="25"/>
                    </a:lnTo>
                    <a:lnTo>
                      <a:pt x="76" y="27"/>
                    </a:lnTo>
                    <a:lnTo>
                      <a:pt x="77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64" name="Rectangle 12"/>
              <p:cNvSpPr>
                <a:spLocks noChangeArrowheads="1"/>
              </p:cNvSpPr>
              <p:nvPr/>
            </p:nvSpPr>
            <p:spPr bwMode="auto">
              <a:xfrm>
                <a:off x="3968" y="862"/>
                <a:ext cx="103" cy="511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65" name="Freeform 13"/>
              <p:cNvSpPr>
                <a:spLocks noChangeArrowheads="1"/>
              </p:cNvSpPr>
              <p:nvPr/>
            </p:nvSpPr>
            <p:spPr bwMode="auto">
              <a:xfrm>
                <a:off x="3814" y="937"/>
                <a:ext cx="257" cy="15"/>
              </a:xfrm>
              <a:custGeom>
                <a:avLst/>
                <a:gdLst>
                  <a:gd name="T0" fmla="*/ 0 w 374"/>
                  <a:gd name="T1" fmla="*/ 0 h 24"/>
                  <a:gd name="T2" fmla="*/ 45 w 374"/>
                  <a:gd name="T3" fmla="*/ 0 h 24"/>
                  <a:gd name="T4" fmla="*/ 58 w 374"/>
                  <a:gd name="T5" fmla="*/ 3 h 24"/>
                  <a:gd name="T6" fmla="*/ 0 60000 65536"/>
                  <a:gd name="T7" fmla="*/ 0 60000 65536"/>
                  <a:gd name="T8" fmla="*/ 0 60000 65536"/>
                  <a:gd name="T9" fmla="*/ 0 w 374"/>
                  <a:gd name="T10" fmla="*/ 0 h 24"/>
                  <a:gd name="T11" fmla="*/ 374 w 374"/>
                  <a:gd name="T12" fmla="*/ 24 h 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4" h="24">
                    <a:moveTo>
                      <a:pt x="0" y="0"/>
                    </a:moveTo>
                    <a:lnTo>
                      <a:pt x="297" y="0"/>
                    </a:lnTo>
                    <a:lnTo>
                      <a:pt x="374" y="24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66" name="Freeform 14"/>
              <p:cNvSpPr>
                <a:spLocks noChangeArrowheads="1"/>
              </p:cNvSpPr>
              <p:nvPr/>
            </p:nvSpPr>
            <p:spPr bwMode="auto">
              <a:xfrm>
                <a:off x="3814" y="1281"/>
                <a:ext cx="257" cy="21"/>
              </a:xfrm>
              <a:custGeom>
                <a:avLst/>
                <a:gdLst>
                  <a:gd name="T0" fmla="*/ 0 w 374"/>
                  <a:gd name="T1" fmla="*/ 6 h 29"/>
                  <a:gd name="T2" fmla="*/ 45 w 374"/>
                  <a:gd name="T3" fmla="*/ 6 h 29"/>
                  <a:gd name="T4" fmla="*/ 58 w 374"/>
                  <a:gd name="T5" fmla="*/ 0 h 29"/>
                  <a:gd name="T6" fmla="*/ 0 60000 65536"/>
                  <a:gd name="T7" fmla="*/ 0 60000 65536"/>
                  <a:gd name="T8" fmla="*/ 0 60000 65536"/>
                  <a:gd name="T9" fmla="*/ 0 w 374"/>
                  <a:gd name="T10" fmla="*/ 0 h 29"/>
                  <a:gd name="T11" fmla="*/ 374 w 374"/>
                  <a:gd name="T12" fmla="*/ 29 h 2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4" h="29">
                    <a:moveTo>
                      <a:pt x="0" y="29"/>
                    </a:moveTo>
                    <a:lnTo>
                      <a:pt x="297" y="29"/>
                    </a:lnTo>
                    <a:lnTo>
                      <a:pt x="374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67" name="Freeform 15"/>
              <p:cNvSpPr>
                <a:spLocks noChangeArrowheads="1"/>
              </p:cNvSpPr>
              <p:nvPr/>
            </p:nvSpPr>
            <p:spPr bwMode="auto">
              <a:xfrm>
                <a:off x="3917" y="991"/>
                <a:ext cx="154" cy="37"/>
              </a:xfrm>
              <a:custGeom>
                <a:avLst/>
                <a:gdLst>
                  <a:gd name="T0" fmla="*/ 22 w 226"/>
                  <a:gd name="T1" fmla="*/ 3 h 53"/>
                  <a:gd name="T2" fmla="*/ 22 w 226"/>
                  <a:gd name="T3" fmla="*/ 3 h 53"/>
                  <a:gd name="T4" fmla="*/ 22 w 226"/>
                  <a:gd name="T5" fmla="*/ 3 h 53"/>
                  <a:gd name="T6" fmla="*/ 21 w 226"/>
                  <a:gd name="T7" fmla="*/ 3 h 53"/>
                  <a:gd name="T8" fmla="*/ 20 w 226"/>
                  <a:gd name="T9" fmla="*/ 3 h 53"/>
                  <a:gd name="T10" fmla="*/ 18 w 226"/>
                  <a:gd name="T11" fmla="*/ 4 h 53"/>
                  <a:gd name="T12" fmla="*/ 16 w 226"/>
                  <a:gd name="T13" fmla="*/ 4 h 53"/>
                  <a:gd name="T14" fmla="*/ 14 w 226"/>
                  <a:gd name="T15" fmla="*/ 5 h 53"/>
                  <a:gd name="T16" fmla="*/ 12 w 226"/>
                  <a:gd name="T17" fmla="*/ 6 h 53"/>
                  <a:gd name="T18" fmla="*/ 10 w 226"/>
                  <a:gd name="T19" fmla="*/ 6 h 53"/>
                  <a:gd name="T20" fmla="*/ 7 w 226"/>
                  <a:gd name="T21" fmla="*/ 6 h 53"/>
                  <a:gd name="T22" fmla="*/ 5 w 226"/>
                  <a:gd name="T23" fmla="*/ 6 h 53"/>
                  <a:gd name="T24" fmla="*/ 3 w 226"/>
                  <a:gd name="T25" fmla="*/ 6 h 53"/>
                  <a:gd name="T26" fmla="*/ 3 w 226"/>
                  <a:gd name="T27" fmla="*/ 6 h 53"/>
                  <a:gd name="T28" fmla="*/ 2 w 226"/>
                  <a:gd name="T29" fmla="*/ 5 h 53"/>
                  <a:gd name="T30" fmla="*/ 2 w 226"/>
                  <a:gd name="T31" fmla="*/ 5 h 53"/>
                  <a:gd name="T32" fmla="*/ 1 w 226"/>
                  <a:gd name="T33" fmla="*/ 4 h 53"/>
                  <a:gd name="T34" fmla="*/ 1 w 226"/>
                  <a:gd name="T35" fmla="*/ 4 h 53"/>
                  <a:gd name="T36" fmla="*/ 1 w 226"/>
                  <a:gd name="T37" fmla="*/ 4 h 53"/>
                  <a:gd name="T38" fmla="*/ 1 w 226"/>
                  <a:gd name="T39" fmla="*/ 3 h 53"/>
                  <a:gd name="T40" fmla="*/ 0 w 226"/>
                  <a:gd name="T41" fmla="*/ 3 h 53"/>
                  <a:gd name="T42" fmla="*/ 1 w 226"/>
                  <a:gd name="T43" fmla="*/ 2 h 53"/>
                  <a:gd name="T44" fmla="*/ 1 w 226"/>
                  <a:gd name="T45" fmla="*/ 1 h 53"/>
                  <a:gd name="T46" fmla="*/ 1 w 226"/>
                  <a:gd name="T47" fmla="*/ 1 h 53"/>
                  <a:gd name="T48" fmla="*/ 1 w 226"/>
                  <a:gd name="T49" fmla="*/ 1 h 53"/>
                  <a:gd name="T50" fmla="*/ 2 w 226"/>
                  <a:gd name="T51" fmla="*/ 1 h 53"/>
                  <a:gd name="T52" fmla="*/ 2 w 226"/>
                  <a:gd name="T53" fmla="*/ 1 h 53"/>
                  <a:gd name="T54" fmla="*/ 3 w 226"/>
                  <a:gd name="T55" fmla="*/ 1 h 53"/>
                  <a:gd name="T56" fmla="*/ 3 w 226"/>
                  <a:gd name="T57" fmla="*/ 0 h 53"/>
                  <a:gd name="T58" fmla="*/ 5 w 226"/>
                  <a:gd name="T59" fmla="*/ 0 h 53"/>
                  <a:gd name="T60" fmla="*/ 7 w 226"/>
                  <a:gd name="T61" fmla="*/ 0 h 53"/>
                  <a:gd name="T62" fmla="*/ 10 w 226"/>
                  <a:gd name="T63" fmla="*/ 0 h 53"/>
                  <a:gd name="T64" fmla="*/ 12 w 226"/>
                  <a:gd name="T65" fmla="*/ 0 h 53"/>
                  <a:gd name="T66" fmla="*/ 14 w 226"/>
                  <a:gd name="T67" fmla="*/ 1 h 53"/>
                  <a:gd name="T68" fmla="*/ 16 w 226"/>
                  <a:gd name="T69" fmla="*/ 1 h 53"/>
                  <a:gd name="T70" fmla="*/ 18 w 226"/>
                  <a:gd name="T71" fmla="*/ 1 h 53"/>
                  <a:gd name="T72" fmla="*/ 20 w 226"/>
                  <a:gd name="T73" fmla="*/ 1 h 53"/>
                  <a:gd name="T74" fmla="*/ 21 w 226"/>
                  <a:gd name="T75" fmla="*/ 2 h 53"/>
                  <a:gd name="T76" fmla="*/ 22 w 226"/>
                  <a:gd name="T77" fmla="*/ 2 h 53"/>
                  <a:gd name="T78" fmla="*/ 22 w 226"/>
                  <a:gd name="T79" fmla="*/ 3 h 53"/>
                  <a:gd name="T80" fmla="*/ 22 w 226"/>
                  <a:gd name="T81" fmla="*/ 3 h 5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6"/>
                  <a:gd name="T124" fmla="*/ 0 h 53"/>
                  <a:gd name="T125" fmla="*/ 226 w 226"/>
                  <a:gd name="T126" fmla="*/ 53 h 5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6" h="53">
                    <a:moveTo>
                      <a:pt x="226" y="24"/>
                    </a:moveTo>
                    <a:lnTo>
                      <a:pt x="226" y="24"/>
                    </a:lnTo>
                    <a:lnTo>
                      <a:pt x="221" y="24"/>
                    </a:lnTo>
                    <a:lnTo>
                      <a:pt x="212" y="29"/>
                    </a:lnTo>
                    <a:lnTo>
                      <a:pt x="197" y="29"/>
                    </a:lnTo>
                    <a:lnTo>
                      <a:pt x="183" y="33"/>
                    </a:lnTo>
                    <a:lnTo>
                      <a:pt x="164" y="38"/>
                    </a:lnTo>
                    <a:lnTo>
                      <a:pt x="144" y="43"/>
                    </a:lnTo>
                    <a:lnTo>
                      <a:pt x="120" y="48"/>
                    </a:lnTo>
                    <a:lnTo>
                      <a:pt x="101" y="48"/>
                    </a:lnTo>
                    <a:lnTo>
                      <a:pt x="77" y="53"/>
                    </a:lnTo>
                    <a:lnTo>
                      <a:pt x="58" y="48"/>
                    </a:lnTo>
                    <a:lnTo>
                      <a:pt x="39" y="48"/>
                    </a:lnTo>
                    <a:lnTo>
                      <a:pt x="29" y="48"/>
                    </a:lnTo>
                    <a:lnTo>
                      <a:pt x="24" y="43"/>
                    </a:lnTo>
                    <a:lnTo>
                      <a:pt x="20" y="43"/>
                    </a:lnTo>
                    <a:lnTo>
                      <a:pt x="15" y="38"/>
                    </a:lnTo>
                    <a:lnTo>
                      <a:pt x="10" y="33"/>
                    </a:lnTo>
                    <a:lnTo>
                      <a:pt x="5" y="29"/>
                    </a:lnTo>
                    <a:lnTo>
                      <a:pt x="0" y="24"/>
                    </a:lnTo>
                    <a:lnTo>
                      <a:pt x="5" y="19"/>
                    </a:lnTo>
                    <a:lnTo>
                      <a:pt x="10" y="14"/>
                    </a:lnTo>
                    <a:lnTo>
                      <a:pt x="15" y="9"/>
                    </a:lnTo>
                    <a:lnTo>
                      <a:pt x="20" y="5"/>
                    </a:lnTo>
                    <a:lnTo>
                      <a:pt x="24" y="5"/>
                    </a:lnTo>
                    <a:lnTo>
                      <a:pt x="29" y="5"/>
                    </a:lnTo>
                    <a:lnTo>
                      <a:pt x="39" y="0"/>
                    </a:lnTo>
                    <a:lnTo>
                      <a:pt x="58" y="0"/>
                    </a:lnTo>
                    <a:lnTo>
                      <a:pt x="77" y="0"/>
                    </a:lnTo>
                    <a:lnTo>
                      <a:pt x="101" y="0"/>
                    </a:lnTo>
                    <a:lnTo>
                      <a:pt x="120" y="0"/>
                    </a:lnTo>
                    <a:lnTo>
                      <a:pt x="144" y="5"/>
                    </a:lnTo>
                    <a:lnTo>
                      <a:pt x="164" y="9"/>
                    </a:lnTo>
                    <a:lnTo>
                      <a:pt x="183" y="14"/>
                    </a:lnTo>
                    <a:lnTo>
                      <a:pt x="197" y="14"/>
                    </a:lnTo>
                    <a:lnTo>
                      <a:pt x="212" y="19"/>
                    </a:lnTo>
                    <a:lnTo>
                      <a:pt x="221" y="19"/>
                    </a:lnTo>
                    <a:lnTo>
                      <a:pt x="226" y="24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68" name="Freeform 16"/>
              <p:cNvSpPr>
                <a:spLocks noChangeArrowheads="1"/>
              </p:cNvSpPr>
              <p:nvPr/>
            </p:nvSpPr>
            <p:spPr bwMode="auto">
              <a:xfrm>
                <a:off x="3917" y="1044"/>
                <a:ext cx="154" cy="35"/>
              </a:xfrm>
              <a:custGeom>
                <a:avLst/>
                <a:gdLst>
                  <a:gd name="T0" fmla="*/ 22 w 226"/>
                  <a:gd name="T1" fmla="*/ 3 h 52"/>
                  <a:gd name="T2" fmla="*/ 22 w 226"/>
                  <a:gd name="T3" fmla="*/ 3 h 52"/>
                  <a:gd name="T4" fmla="*/ 22 w 226"/>
                  <a:gd name="T5" fmla="*/ 3 h 52"/>
                  <a:gd name="T6" fmla="*/ 21 w 226"/>
                  <a:gd name="T7" fmla="*/ 3 h 52"/>
                  <a:gd name="T8" fmla="*/ 20 w 226"/>
                  <a:gd name="T9" fmla="*/ 3 h 52"/>
                  <a:gd name="T10" fmla="*/ 18 w 226"/>
                  <a:gd name="T11" fmla="*/ 3 h 52"/>
                  <a:gd name="T12" fmla="*/ 16 w 226"/>
                  <a:gd name="T13" fmla="*/ 4 h 52"/>
                  <a:gd name="T14" fmla="*/ 14 w 226"/>
                  <a:gd name="T15" fmla="*/ 5 h 52"/>
                  <a:gd name="T16" fmla="*/ 12 w 226"/>
                  <a:gd name="T17" fmla="*/ 5 h 52"/>
                  <a:gd name="T18" fmla="*/ 10 w 226"/>
                  <a:gd name="T19" fmla="*/ 5 h 52"/>
                  <a:gd name="T20" fmla="*/ 7 w 226"/>
                  <a:gd name="T21" fmla="*/ 5 h 52"/>
                  <a:gd name="T22" fmla="*/ 5 w 226"/>
                  <a:gd name="T23" fmla="*/ 5 h 52"/>
                  <a:gd name="T24" fmla="*/ 3 w 226"/>
                  <a:gd name="T25" fmla="*/ 5 h 52"/>
                  <a:gd name="T26" fmla="*/ 3 w 226"/>
                  <a:gd name="T27" fmla="*/ 5 h 52"/>
                  <a:gd name="T28" fmla="*/ 2 w 226"/>
                  <a:gd name="T29" fmla="*/ 5 h 52"/>
                  <a:gd name="T30" fmla="*/ 2 w 226"/>
                  <a:gd name="T31" fmla="*/ 4 h 52"/>
                  <a:gd name="T32" fmla="*/ 1 w 226"/>
                  <a:gd name="T33" fmla="*/ 4 h 52"/>
                  <a:gd name="T34" fmla="*/ 1 w 226"/>
                  <a:gd name="T35" fmla="*/ 4 h 52"/>
                  <a:gd name="T36" fmla="*/ 1 w 226"/>
                  <a:gd name="T37" fmla="*/ 3 h 52"/>
                  <a:gd name="T38" fmla="*/ 1 w 226"/>
                  <a:gd name="T39" fmla="*/ 3 h 52"/>
                  <a:gd name="T40" fmla="*/ 0 w 226"/>
                  <a:gd name="T41" fmla="*/ 3 h 52"/>
                  <a:gd name="T42" fmla="*/ 1 w 226"/>
                  <a:gd name="T43" fmla="*/ 2 h 52"/>
                  <a:gd name="T44" fmla="*/ 1 w 226"/>
                  <a:gd name="T45" fmla="*/ 2 h 52"/>
                  <a:gd name="T46" fmla="*/ 1 w 226"/>
                  <a:gd name="T47" fmla="*/ 1 h 52"/>
                  <a:gd name="T48" fmla="*/ 1 w 226"/>
                  <a:gd name="T49" fmla="*/ 1 h 52"/>
                  <a:gd name="T50" fmla="*/ 2 w 226"/>
                  <a:gd name="T51" fmla="*/ 1 h 52"/>
                  <a:gd name="T52" fmla="*/ 2 w 226"/>
                  <a:gd name="T53" fmla="*/ 1 h 52"/>
                  <a:gd name="T54" fmla="*/ 3 w 226"/>
                  <a:gd name="T55" fmla="*/ 1 h 52"/>
                  <a:gd name="T56" fmla="*/ 3 w 226"/>
                  <a:gd name="T57" fmla="*/ 1 h 52"/>
                  <a:gd name="T58" fmla="*/ 5 w 226"/>
                  <a:gd name="T59" fmla="*/ 1 h 52"/>
                  <a:gd name="T60" fmla="*/ 7 w 226"/>
                  <a:gd name="T61" fmla="*/ 0 h 52"/>
                  <a:gd name="T62" fmla="*/ 10 w 226"/>
                  <a:gd name="T63" fmla="*/ 1 h 52"/>
                  <a:gd name="T64" fmla="*/ 12 w 226"/>
                  <a:gd name="T65" fmla="*/ 1 h 52"/>
                  <a:gd name="T66" fmla="*/ 14 w 226"/>
                  <a:gd name="T67" fmla="*/ 1 h 52"/>
                  <a:gd name="T68" fmla="*/ 16 w 226"/>
                  <a:gd name="T69" fmla="*/ 1 h 52"/>
                  <a:gd name="T70" fmla="*/ 18 w 226"/>
                  <a:gd name="T71" fmla="*/ 2 h 52"/>
                  <a:gd name="T72" fmla="*/ 20 w 226"/>
                  <a:gd name="T73" fmla="*/ 2 h 52"/>
                  <a:gd name="T74" fmla="*/ 21 w 226"/>
                  <a:gd name="T75" fmla="*/ 2 h 52"/>
                  <a:gd name="T76" fmla="*/ 22 w 226"/>
                  <a:gd name="T77" fmla="*/ 3 h 52"/>
                  <a:gd name="T78" fmla="*/ 22 w 226"/>
                  <a:gd name="T79" fmla="*/ 3 h 52"/>
                  <a:gd name="T80" fmla="*/ 22 w 226"/>
                  <a:gd name="T81" fmla="*/ 3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6"/>
                  <a:gd name="T124" fmla="*/ 0 h 52"/>
                  <a:gd name="T125" fmla="*/ 226 w 226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6" h="52">
                    <a:moveTo>
                      <a:pt x="226" y="28"/>
                    </a:moveTo>
                    <a:lnTo>
                      <a:pt x="226" y="28"/>
                    </a:lnTo>
                    <a:lnTo>
                      <a:pt x="221" y="28"/>
                    </a:lnTo>
                    <a:lnTo>
                      <a:pt x="212" y="33"/>
                    </a:lnTo>
                    <a:lnTo>
                      <a:pt x="197" y="38"/>
                    </a:lnTo>
                    <a:lnTo>
                      <a:pt x="183" y="38"/>
                    </a:lnTo>
                    <a:lnTo>
                      <a:pt x="164" y="43"/>
                    </a:lnTo>
                    <a:lnTo>
                      <a:pt x="144" y="48"/>
                    </a:lnTo>
                    <a:lnTo>
                      <a:pt x="120" y="52"/>
                    </a:lnTo>
                    <a:lnTo>
                      <a:pt x="101" y="52"/>
                    </a:lnTo>
                    <a:lnTo>
                      <a:pt x="77" y="52"/>
                    </a:lnTo>
                    <a:lnTo>
                      <a:pt x="58" y="52"/>
                    </a:lnTo>
                    <a:lnTo>
                      <a:pt x="39" y="52"/>
                    </a:lnTo>
                    <a:lnTo>
                      <a:pt x="29" y="48"/>
                    </a:lnTo>
                    <a:lnTo>
                      <a:pt x="24" y="48"/>
                    </a:lnTo>
                    <a:lnTo>
                      <a:pt x="20" y="43"/>
                    </a:lnTo>
                    <a:lnTo>
                      <a:pt x="15" y="43"/>
                    </a:lnTo>
                    <a:lnTo>
                      <a:pt x="10" y="38"/>
                    </a:lnTo>
                    <a:lnTo>
                      <a:pt x="5" y="33"/>
                    </a:lnTo>
                    <a:lnTo>
                      <a:pt x="0" y="28"/>
                    </a:lnTo>
                    <a:lnTo>
                      <a:pt x="5" y="24"/>
                    </a:lnTo>
                    <a:lnTo>
                      <a:pt x="10" y="19"/>
                    </a:lnTo>
                    <a:lnTo>
                      <a:pt x="15" y="14"/>
                    </a:lnTo>
                    <a:lnTo>
                      <a:pt x="20" y="9"/>
                    </a:lnTo>
                    <a:lnTo>
                      <a:pt x="24" y="9"/>
                    </a:lnTo>
                    <a:lnTo>
                      <a:pt x="29" y="4"/>
                    </a:lnTo>
                    <a:lnTo>
                      <a:pt x="39" y="4"/>
                    </a:lnTo>
                    <a:lnTo>
                      <a:pt x="58" y="4"/>
                    </a:lnTo>
                    <a:lnTo>
                      <a:pt x="77" y="0"/>
                    </a:lnTo>
                    <a:lnTo>
                      <a:pt x="101" y="4"/>
                    </a:lnTo>
                    <a:lnTo>
                      <a:pt x="120" y="4"/>
                    </a:lnTo>
                    <a:lnTo>
                      <a:pt x="144" y="9"/>
                    </a:lnTo>
                    <a:lnTo>
                      <a:pt x="164" y="9"/>
                    </a:lnTo>
                    <a:lnTo>
                      <a:pt x="183" y="19"/>
                    </a:lnTo>
                    <a:lnTo>
                      <a:pt x="197" y="19"/>
                    </a:lnTo>
                    <a:lnTo>
                      <a:pt x="212" y="24"/>
                    </a:lnTo>
                    <a:lnTo>
                      <a:pt x="221" y="28"/>
                    </a:lnTo>
                    <a:lnTo>
                      <a:pt x="226" y="28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69" name="Freeform 17"/>
              <p:cNvSpPr>
                <a:spLocks noChangeArrowheads="1"/>
              </p:cNvSpPr>
              <p:nvPr/>
            </p:nvSpPr>
            <p:spPr bwMode="auto">
              <a:xfrm>
                <a:off x="3917" y="1100"/>
                <a:ext cx="154" cy="39"/>
              </a:xfrm>
              <a:custGeom>
                <a:avLst/>
                <a:gdLst>
                  <a:gd name="T0" fmla="*/ 22 w 226"/>
                  <a:gd name="T1" fmla="*/ 3 h 58"/>
                  <a:gd name="T2" fmla="*/ 22 w 226"/>
                  <a:gd name="T3" fmla="*/ 3 h 58"/>
                  <a:gd name="T4" fmla="*/ 22 w 226"/>
                  <a:gd name="T5" fmla="*/ 3 h 58"/>
                  <a:gd name="T6" fmla="*/ 21 w 226"/>
                  <a:gd name="T7" fmla="*/ 3 h 58"/>
                  <a:gd name="T8" fmla="*/ 20 w 226"/>
                  <a:gd name="T9" fmla="*/ 3 h 58"/>
                  <a:gd name="T10" fmla="*/ 18 w 226"/>
                  <a:gd name="T11" fmla="*/ 3 h 58"/>
                  <a:gd name="T12" fmla="*/ 16 w 226"/>
                  <a:gd name="T13" fmla="*/ 4 h 58"/>
                  <a:gd name="T14" fmla="*/ 14 w 226"/>
                  <a:gd name="T15" fmla="*/ 5 h 58"/>
                  <a:gd name="T16" fmla="*/ 12 w 226"/>
                  <a:gd name="T17" fmla="*/ 5 h 58"/>
                  <a:gd name="T18" fmla="*/ 10 w 226"/>
                  <a:gd name="T19" fmla="*/ 5 h 58"/>
                  <a:gd name="T20" fmla="*/ 7 w 226"/>
                  <a:gd name="T21" fmla="*/ 5 h 58"/>
                  <a:gd name="T22" fmla="*/ 5 w 226"/>
                  <a:gd name="T23" fmla="*/ 5 h 58"/>
                  <a:gd name="T24" fmla="*/ 3 w 226"/>
                  <a:gd name="T25" fmla="*/ 5 h 58"/>
                  <a:gd name="T26" fmla="*/ 3 w 226"/>
                  <a:gd name="T27" fmla="*/ 5 h 58"/>
                  <a:gd name="T28" fmla="*/ 2 w 226"/>
                  <a:gd name="T29" fmla="*/ 5 h 58"/>
                  <a:gd name="T30" fmla="*/ 2 w 226"/>
                  <a:gd name="T31" fmla="*/ 5 h 58"/>
                  <a:gd name="T32" fmla="*/ 1 w 226"/>
                  <a:gd name="T33" fmla="*/ 4 h 58"/>
                  <a:gd name="T34" fmla="*/ 1 w 226"/>
                  <a:gd name="T35" fmla="*/ 4 h 58"/>
                  <a:gd name="T36" fmla="*/ 1 w 226"/>
                  <a:gd name="T37" fmla="*/ 3 h 58"/>
                  <a:gd name="T38" fmla="*/ 1 w 226"/>
                  <a:gd name="T39" fmla="*/ 3 h 58"/>
                  <a:gd name="T40" fmla="*/ 0 w 226"/>
                  <a:gd name="T41" fmla="*/ 3 h 58"/>
                  <a:gd name="T42" fmla="*/ 1 w 226"/>
                  <a:gd name="T43" fmla="*/ 2 h 58"/>
                  <a:gd name="T44" fmla="*/ 1 w 226"/>
                  <a:gd name="T45" fmla="*/ 2 h 58"/>
                  <a:gd name="T46" fmla="*/ 1 w 226"/>
                  <a:gd name="T47" fmla="*/ 1 h 58"/>
                  <a:gd name="T48" fmla="*/ 1 w 226"/>
                  <a:gd name="T49" fmla="*/ 1 h 58"/>
                  <a:gd name="T50" fmla="*/ 2 w 226"/>
                  <a:gd name="T51" fmla="*/ 1 h 58"/>
                  <a:gd name="T52" fmla="*/ 2 w 226"/>
                  <a:gd name="T53" fmla="*/ 1 h 58"/>
                  <a:gd name="T54" fmla="*/ 3 w 226"/>
                  <a:gd name="T55" fmla="*/ 1 h 58"/>
                  <a:gd name="T56" fmla="*/ 3 w 226"/>
                  <a:gd name="T57" fmla="*/ 1 h 58"/>
                  <a:gd name="T58" fmla="*/ 5 w 226"/>
                  <a:gd name="T59" fmla="*/ 0 h 58"/>
                  <a:gd name="T60" fmla="*/ 7 w 226"/>
                  <a:gd name="T61" fmla="*/ 0 h 58"/>
                  <a:gd name="T62" fmla="*/ 10 w 226"/>
                  <a:gd name="T63" fmla="*/ 0 h 58"/>
                  <a:gd name="T64" fmla="*/ 12 w 226"/>
                  <a:gd name="T65" fmla="*/ 1 h 58"/>
                  <a:gd name="T66" fmla="*/ 14 w 226"/>
                  <a:gd name="T67" fmla="*/ 1 h 58"/>
                  <a:gd name="T68" fmla="*/ 16 w 226"/>
                  <a:gd name="T69" fmla="*/ 1 h 58"/>
                  <a:gd name="T70" fmla="*/ 18 w 226"/>
                  <a:gd name="T71" fmla="*/ 1 h 58"/>
                  <a:gd name="T72" fmla="*/ 20 w 226"/>
                  <a:gd name="T73" fmla="*/ 2 h 58"/>
                  <a:gd name="T74" fmla="*/ 21 w 226"/>
                  <a:gd name="T75" fmla="*/ 2 h 58"/>
                  <a:gd name="T76" fmla="*/ 22 w 226"/>
                  <a:gd name="T77" fmla="*/ 3 h 58"/>
                  <a:gd name="T78" fmla="*/ 22 w 226"/>
                  <a:gd name="T79" fmla="*/ 3 h 58"/>
                  <a:gd name="T80" fmla="*/ 22 w 226"/>
                  <a:gd name="T81" fmla="*/ 3 h 5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6"/>
                  <a:gd name="T124" fmla="*/ 0 h 58"/>
                  <a:gd name="T125" fmla="*/ 226 w 226"/>
                  <a:gd name="T126" fmla="*/ 58 h 5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6" h="58">
                    <a:moveTo>
                      <a:pt x="226" y="29"/>
                    </a:moveTo>
                    <a:lnTo>
                      <a:pt x="226" y="29"/>
                    </a:lnTo>
                    <a:lnTo>
                      <a:pt x="221" y="29"/>
                    </a:lnTo>
                    <a:lnTo>
                      <a:pt x="212" y="34"/>
                    </a:lnTo>
                    <a:lnTo>
                      <a:pt x="197" y="34"/>
                    </a:lnTo>
                    <a:lnTo>
                      <a:pt x="183" y="39"/>
                    </a:lnTo>
                    <a:lnTo>
                      <a:pt x="164" y="43"/>
                    </a:lnTo>
                    <a:lnTo>
                      <a:pt x="144" y="48"/>
                    </a:lnTo>
                    <a:lnTo>
                      <a:pt x="120" y="53"/>
                    </a:lnTo>
                    <a:lnTo>
                      <a:pt x="101" y="53"/>
                    </a:lnTo>
                    <a:lnTo>
                      <a:pt x="77" y="58"/>
                    </a:lnTo>
                    <a:lnTo>
                      <a:pt x="58" y="53"/>
                    </a:lnTo>
                    <a:lnTo>
                      <a:pt x="39" y="53"/>
                    </a:lnTo>
                    <a:lnTo>
                      <a:pt x="29" y="48"/>
                    </a:lnTo>
                    <a:lnTo>
                      <a:pt x="24" y="48"/>
                    </a:lnTo>
                    <a:lnTo>
                      <a:pt x="20" y="48"/>
                    </a:lnTo>
                    <a:lnTo>
                      <a:pt x="15" y="43"/>
                    </a:lnTo>
                    <a:lnTo>
                      <a:pt x="10" y="39"/>
                    </a:lnTo>
                    <a:lnTo>
                      <a:pt x="5" y="34"/>
                    </a:lnTo>
                    <a:lnTo>
                      <a:pt x="0" y="29"/>
                    </a:lnTo>
                    <a:lnTo>
                      <a:pt x="5" y="24"/>
                    </a:lnTo>
                    <a:lnTo>
                      <a:pt x="10" y="19"/>
                    </a:lnTo>
                    <a:lnTo>
                      <a:pt x="15" y="15"/>
                    </a:lnTo>
                    <a:lnTo>
                      <a:pt x="20" y="10"/>
                    </a:lnTo>
                    <a:lnTo>
                      <a:pt x="24" y="10"/>
                    </a:lnTo>
                    <a:lnTo>
                      <a:pt x="29" y="5"/>
                    </a:lnTo>
                    <a:lnTo>
                      <a:pt x="39" y="5"/>
                    </a:lnTo>
                    <a:lnTo>
                      <a:pt x="58" y="0"/>
                    </a:lnTo>
                    <a:lnTo>
                      <a:pt x="77" y="0"/>
                    </a:lnTo>
                    <a:lnTo>
                      <a:pt x="101" y="0"/>
                    </a:lnTo>
                    <a:lnTo>
                      <a:pt x="120" y="5"/>
                    </a:lnTo>
                    <a:lnTo>
                      <a:pt x="144" y="10"/>
                    </a:lnTo>
                    <a:lnTo>
                      <a:pt x="164" y="10"/>
                    </a:lnTo>
                    <a:lnTo>
                      <a:pt x="183" y="15"/>
                    </a:lnTo>
                    <a:lnTo>
                      <a:pt x="197" y="19"/>
                    </a:lnTo>
                    <a:lnTo>
                      <a:pt x="212" y="24"/>
                    </a:lnTo>
                    <a:lnTo>
                      <a:pt x="221" y="29"/>
                    </a:lnTo>
                    <a:lnTo>
                      <a:pt x="226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70" name="Freeform 18"/>
              <p:cNvSpPr>
                <a:spLocks noChangeArrowheads="1"/>
              </p:cNvSpPr>
              <p:nvPr/>
            </p:nvSpPr>
            <p:spPr bwMode="auto">
              <a:xfrm>
                <a:off x="3917" y="1154"/>
                <a:ext cx="154" cy="37"/>
              </a:xfrm>
              <a:custGeom>
                <a:avLst/>
                <a:gdLst>
                  <a:gd name="T0" fmla="*/ 22 w 226"/>
                  <a:gd name="T1" fmla="*/ 3 h 53"/>
                  <a:gd name="T2" fmla="*/ 22 w 226"/>
                  <a:gd name="T3" fmla="*/ 3 h 53"/>
                  <a:gd name="T4" fmla="*/ 22 w 226"/>
                  <a:gd name="T5" fmla="*/ 3 h 53"/>
                  <a:gd name="T6" fmla="*/ 21 w 226"/>
                  <a:gd name="T7" fmla="*/ 4 h 53"/>
                  <a:gd name="T8" fmla="*/ 20 w 226"/>
                  <a:gd name="T9" fmla="*/ 4 h 53"/>
                  <a:gd name="T10" fmla="*/ 18 w 226"/>
                  <a:gd name="T11" fmla="*/ 4 h 53"/>
                  <a:gd name="T12" fmla="*/ 16 w 226"/>
                  <a:gd name="T13" fmla="*/ 5 h 53"/>
                  <a:gd name="T14" fmla="*/ 14 w 226"/>
                  <a:gd name="T15" fmla="*/ 6 h 53"/>
                  <a:gd name="T16" fmla="*/ 12 w 226"/>
                  <a:gd name="T17" fmla="*/ 6 h 53"/>
                  <a:gd name="T18" fmla="*/ 10 w 226"/>
                  <a:gd name="T19" fmla="*/ 6 h 53"/>
                  <a:gd name="T20" fmla="*/ 7 w 226"/>
                  <a:gd name="T21" fmla="*/ 6 h 53"/>
                  <a:gd name="T22" fmla="*/ 5 w 226"/>
                  <a:gd name="T23" fmla="*/ 6 h 53"/>
                  <a:gd name="T24" fmla="*/ 3 w 226"/>
                  <a:gd name="T25" fmla="*/ 6 h 53"/>
                  <a:gd name="T26" fmla="*/ 3 w 226"/>
                  <a:gd name="T27" fmla="*/ 6 h 53"/>
                  <a:gd name="T28" fmla="*/ 2 w 226"/>
                  <a:gd name="T29" fmla="*/ 6 h 53"/>
                  <a:gd name="T30" fmla="*/ 2 w 226"/>
                  <a:gd name="T31" fmla="*/ 5 h 53"/>
                  <a:gd name="T32" fmla="*/ 1 w 226"/>
                  <a:gd name="T33" fmla="*/ 5 h 53"/>
                  <a:gd name="T34" fmla="*/ 1 w 226"/>
                  <a:gd name="T35" fmla="*/ 4 h 53"/>
                  <a:gd name="T36" fmla="*/ 1 w 226"/>
                  <a:gd name="T37" fmla="*/ 4 h 53"/>
                  <a:gd name="T38" fmla="*/ 1 w 226"/>
                  <a:gd name="T39" fmla="*/ 4 h 53"/>
                  <a:gd name="T40" fmla="*/ 0 w 226"/>
                  <a:gd name="T41" fmla="*/ 3 h 53"/>
                  <a:gd name="T42" fmla="*/ 1 w 226"/>
                  <a:gd name="T43" fmla="*/ 3 h 53"/>
                  <a:gd name="T44" fmla="*/ 1 w 226"/>
                  <a:gd name="T45" fmla="*/ 2 h 53"/>
                  <a:gd name="T46" fmla="*/ 1 w 226"/>
                  <a:gd name="T47" fmla="*/ 1 h 53"/>
                  <a:gd name="T48" fmla="*/ 1 w 226"/>
                  <a:gd name="T49" fmla="*/ 1 h 53"/>
                  <a:gd name="T50" fmla="*/ 2 w 226"/>
                  <a:gd name="T51" fmla="*/ 1 h 53"/>
                  <a:gd name="T52" fmla="*/ 2 w 226"/>
                  <a:gd name="T53" fmla="*/ 1 h 53"/>
                  <a:gd name="T54" fmla="*/ 3 w 226"/>
                  <a:gd name="T55" fmla="*/ 1 h 53"/>
                  <a:gd name="T56" fmla="*/ 3 w 226"/>
                  <a:gd name="T57" fmla="*/ 1 h 53"/>
                  <a:gd name="T58" fmla="*/ 5 w 226"/>
                  <a:gd name="T59" fmla="*/ 0 h 53"/>
                  <a:gd name="T60" fmla="*/ 7 w 226"/>
                  <a:gd name="T61" fmla="*/ 0 h 53"/>
                  <a:gd name="T62" fmla="*/ 10 w 226"/>
                  <a:gd name="T63" fmla="*/ 0 h 53"/>
                  <a:gd name="T64" fmla="*/ 12 w 226"/>
                  <a:gd name="T65" fmla="*/ 1 h 53"/>
                  <a:gd name="T66" fmla="*/ 14 w 226"/>
                  <a:gd name="T67" fmla="*/ 1 h 53"/>
                  <a:gd name="T68" fmla="*/ 16 w 226"/>
                  <a:gd name="T69" fmla="*/ 1 h 53"/>
                  <a:gd name="T70" fmla="*/ 18 w 226"/>
                  <a:gd name="T71" fmla="*/ 1 h 53"/>
                  <a:gd name="T72" fmla="*/ 20 w 226"/>
                  <a:gd name="T73" fmla="*/ 2 h 53"/>
                  <a:gd name="T74" fmla="*/ 21 w 226"/>
                  <a:gd name="T75" fmla="*/ 3 h 53"/>
                  <a:gd name="T76" fmla="*/ 22 w 226"/>
                  <a:gd name="T77" fmla="*/ 3 h 53"/>
                  <a:gd name="T78" fmla="*/ 22 w 226"/>
                  <a:gd name="T79" fmla="*/ 3 h 53"/>
                  <a:gd name="T80" fmla="*/ 22 w 226"/>
                  <a:gd name="T81" fmla="*/ 3 h 5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6"/>
                  <a:gd name="T124" fmla="*/ 0 h 53"/>
                  <a:gd name="T125" fmla="*/ 226 w 226"/>
                  <a:gd name="T126" fmla="*/ 53 h 5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6" h="53">
                    <a:moveTo>
                      <a:pt x="226" y="29"/>
                    </a:moveTo>
                    <a:lnTo>
                      <a:pt x="226" y="29"/>
                    </a:lnTo>
                    <a:lnTo>
                      <a:pt x="221" y="29"/>
                    </a:lnTo>
                    <a:lnTo>
                      <a:pt x="212" y="33"/>
                    </a:lnTo>
                    <a:lnTo>
                      <a:pt x="197" y="33"/>
                    </a:lnTo>
                    <a:lnTo>
                      <a:pt x="183" y="38"/>
                    </a:lnTo>
                    <a:lnTo>
                      <a:pt x="164" y="43"/>
                    </a:lnTo>
                    <a:lnTo>
                      <a:pt x="144" y="48"/>
                    </a:lnTo>
                    <a:lnTo>
                      <a:pt x="120" y="48"/>
                    </a:lnTo>
                    <a:lnTo>
                      <a:pt x="101" y="53"/>
                    </a:lnTo>
                    <a:lnTo>
                      <a:pt x="77" y="53"/>
                    </a:lnTo>
                    <a:lnTo>
                      <a:pt x="58" y="53"/>
                    </a:lnTo>
                    <a:lnTo>
                      <a:pt x="39" y="48"/>
                    </a:lnTo>
                    <a:lnTo>
                      <a:pt x="29" y="48"/>
                    </a:lnTo>
                    <a:lnTo>
                      <a:pt x="24" y="48"/>
                    </a:lnTo>
                    <a:lnTo>
                      <a:pt x="20" y="43"/>
                    </a:lnTo>
                    <a:lnTo>
                      <a:pt x="15" y="43"/>
                    </a:lnTo>
                    <a:lnTo>
                      <a:pt x="15" y="38"/>
                    </a:lnTo>
                    <a:lnTo>
                      <a:pt x="10" y="38"/>
                    </a:lnTo>
                    <a:lnTo>
                      <a:pt x="5" y="33"/>
                    </a:lnTo>
                    <a:lnTo>
                      <a:pt x="0" y="29"/>
                    </a:lnTo>
                    <a:lnTo>
                      <a:pt x="5" y="24"/>
                    </a:lnTo>
                    <a:lnTo>
                      <a:pt x="10" y="19"/>
                    </a:lnTo>
                    <a:lnTo>
                      <a:pt x="15" y="14"/>
                    </a:lnTo>
                    <a:lnTo>
                      <a:pt x="15" y="9"/>
                    </a:lnTo>
                    <a:lnTo>
                      <a:pt x="20" y="9"/>
                    </a:lnTo>
                    <a:lnTo>
                      <a:pt x="24" y="9"/>
                    </a:lnTo>
                    <a:lnTo>
                      <a:pt x="29" y="5"/>
                    </a:lnTo>
                    <a:lnTo>
                      <a:pt x="39" y="5"/>
                    </a:lnTo>
                    <a:lnTo>
                      <a:pt x="58" y="0"/>
                    </a:lnTo>
                    <a:lnTo>
                      <a:pt x="77" y="0"/>
                    </a:lnTo>
                    <a:lnTo>
                      <a:pt x="101" y="0"/>
                    </a:lnTo>
                    <a:lnTo>
                      <a:pt x="120" y="5"/>
                    </a:lnTo>
                    <a:lnTo>
                      <a:pt x="144" y="9"/>
                    </a:lnTo>
                    <a:lnTo>
                      <a:pt x="164" y="9"/>
                    </a:lnTo>
                    <a:lnTo>
                      <a:pt x="183" y="14"/>
                    </a:lnTo>
                    <a:lnTo>
                      <a:pt x="197" y="19"/>
                    </a:lnTo>
                    <a:lnTo>
                      <a:pt x="212" y="24"/>
                    </a:lnTo>
                    <a:lnTo>
                      <a:pt x="221" y="24"/>
                    </a:lnTo>
                    <a:lnTo>
                      <a:pt x="226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71" name="Freeform 19"/>
              <p:cNvSpPr>
                <a:spLocks noChangeArrowheads="1"/>
              </p:cNvSpPr>
              <p:nvPr/>
            </p:nvSpPr>
            <p:spPr bwMode="auto">
              <a:xfrm>
                <a:off x="3917" y="1210"/>
                <a:ext cx="154" cy="36"/>
              </a:xfrm>
              <a:custGeom>
                <a:avLst/>
                <a:gdLst>
                  <a:gd name="T0" fmla="*/ 22 w 226"/>
                  <a:gd name="T1" fmla="*/ 3 h 53"/>
                  <a:gd name="T2" fmla="*/ 22 w 226"/>
                  <a:gd name="T3" fmla="*/ 3 h 53"/>
                  <a:gd name="T4" fmla="*/ 22 w 226"/>
                  <a:gd name="T5" fmla="*/ 3 h 53"/>
                  <a:gd name="T6" fmla="*/ 21 w 226"/>
                  <a:gd name="T7" fmla="*/ 3 h 53"/>
                  <a:gd name="T8" fmla="*/ 20 w 226"/>
                  <a:gd name="T9" fmla="*/ 3 h 53"/>
                  <a:gd name="T10" fmla="*/ 18 w 226"/>
                  <a:gd name="T11" fmla="*/ 3 h 53"/>
                  <a:gd name="T12" fmla="*/ 16 w 226"/>
                  <a:gd name="T13" fmla="*/ 5 h 53"/>
                  <a:gd name="T14" fmla="*/ 14 w 226"/>
                  <a:gd name="T15" fmla="*/ 5 h 53"/>
                  <a:gd name="T16" fmla="*/ 12 w 226"/>
                  <a:gd name="T17" fmla="*/ 5 h 53"/>
                  <a:gd name="T18" fmla="*/ 10 w 226"/>
                  <a:gd name="T19" fmla="*/ 5 h 53"/>
                  <a:gd name="T20" fmla="*/ 7 w 226"/>
                  <a:gd name="T21" fmla="*/ 5 h 53"/>
                  <a:gd name="T22" fmla="*/ 5 w 226"/>
                  <a:gd name="T23" fmla="*/ 5 h 53"/>
                  <a:gd name="T24" fmla="*/ 3 w 226"/>
                  <a:gd name="T25" fmla="*/ 5 h 53"/>
                  <a:gd name="T26" fmla="*/ 3 w 226"/>
                  <a:gd name="T27" fmla="*/ 5 h 53"/>
                  <a:gd name="T28" fmla="*/ 2 w 226"/>
                  <a:gd name="T29" fmla="*/ 5 h 53"/>
                  <a:gd name="T30" fmla="*/ 2 w 226"/>
                  <a:gd name="T31" fmla="*/ 5 h 53"/>
                  <a:gd name="T32" fmla="*/ 1 w 226"/>
                  <a:gd name="T33" fmla="*/ 5 h 53"/>
                  <a:gd name="T34" fmla="*/ 1 w 226"/>
                  <a:gd name="T35" fmla="*/ 3 h 53"/>
                  <a:gd name="T36" fmla="*/ 1 w 226"/>
                  <a:gd name="T37" fmla="*/ 3 h 53"/>
                  <a:gd name="T38" fmla="*/ 1 w 226"/>
                  <a:gd name="T39" fmla="*/ 3 h 53"/>
                  <a:gd name="T40" fmla="*/ 0 w 226"/>
                  <a:gd name="T41" fmla="*/ 3 h 53"/>
                  <a:gd name="T42" fmla="*/ 1 w 226"/>
                  <a:gd name="T43" fmla="*/ 2 h 53"/>
                  <a:gd name="T44" fmla="*/ 1 w 226"/>
                  <a:gd name="T45" fmla="*/ 2 h 53"/>
                  <a:gd name="T46" fmla="*/ 1 w 226"/>
                  <a:gd name="T47" fmla="*/ 1 h 53"/>
                  <a:gd name="T48" fmla="*/ 1 w 226"/>
                  <a:gd name="T49" fmla="*/ 1 h 53"/>
                  <a:gd name="T50" fmla="*/ 2 w 226"/>
                  <a:gd name="T51" fmla="*/ 1 h 53"/>
                  <a:gd name="T52" fmla="*/ 2 w 226"/>
                  <a:gd name="T53" fmla="*/ 1 h 53"/>
                  <a:gd name="T54" fmla="*/ 3 w 226"/>
                  <a:gd name="T55" fmla="*/ 1 h 53"/>
                  <a:gd name="T56" fmla="*/ 3 w 226"/>
                  <a:gd name="T57" fmla="*/ 0 h 53"/>
                  <a:gd name="T58" fmla="*/ 5 w 226"/>
                  <a:gd name="T59" fmla="*/ 0 h 53"/>
                  <a:gd name="T60" fmla="*/ 7 w 226"/>
                  <a:gd name="T61" fmla="*/ 0 h 53"/>
                  <a:gd name="T62" fmla="*/ 10 w 226"/>
                  <a:gd name="T63" fmla="*/ 0 h 53"/>
                  <a:gd name="T64" fmla="*/ 12 w 226"/>
                  <a:gd name="T65" fmla="*/ 0 h 53"/>
                  <a:gd name="T66" fmla="*/ 14 w 226"/>
                  <a:gd name="T67" fmla="*/ 1 h 53"/>
                  <a:gd name="T68" fmla="*/ 16 w 226"/>
                  <a:gd name="T69" fmla="*/ 1 h 53"/>
                  <a:gd name="T70" fmla="*/ 18 w 226"/>
                  <a:gd name="T71" fmla="*/ 1 h 53"/>
                  <a:gd name="T72" fmla="*/ 20 w 226"/>
                  <a:gd name="T73" fmla="*/ 2 h 53"/>
                  <a:gd name="T74" fmla="*/ 21 w 226"/>
                  <a:gd name="T75" fmla="*/ 2 h 53"/>
                  <a:gd name="T76" fmla="*/ 22 w 226"/>
                  <a:gd name="T77" fmla="*/ 2 h 53"/>
                  <a:gd name="T78" fmla="*/ 22 w 226"/>
                  <a:gd name="T79" fmla="*/ 3 h 53"/>
                  <a:gd name="T80" fmla="*/ 22 w 226"/>
                  <a:gd name="T81" fmla="*/ 3 h 5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6"/>
                  <a:gd name="T124" fmla="*/ 0 h 53"/>
                  <a:gd name="T125" fmla="*/ 226 w 226"/>
                  <a:gd name="T126" fmla="*/ 53 h 5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6" h="53">
                    <a:moveTo>
                      <a:pt x="226" y="29"/>
                    </a:moveTo>
                    <a:lnTo>
                      <a:pt x="226" y="29"/>
                    </a:lnTo>
                    <a:lnTo>
                      <a:pt x="221" y="29"/>
                    </a:lnTo>
                    <a:lnTo>
                      <a:pt x="212" y="29"/>
                    </a:lnTo>
                    <a:lnTo>
                      <a:pt x="197" y="34"/>
                    </a:lnTo>
                    <a:lnTo>
                      <a:pt x="183" y="39"/>
                    </a:lnTo>
                    <a:lnTo>
                      <a:pt x="164" y="44"/>
                    </a:lnTo>
                    <a:lnTo>
                      <a:pt x="144" y="48"/>
                    </a:lnTo>
                    <a:lnTo>
                      <a:pt x="120" y="48"/>
                    </a:lnTo>
                    <a:lnTo>
                      <a:pt x="101" y="53"/>
                    </a:lnTo>
                    <a:lnTo>
                      <a:pt x="77" y="53"/>
                    </a:lnTo>
                    <a:lnTo>
                      <a:pt x="58" y="53"/>
                    </a:lnTo>
                    <a:lnTo>
                      <a:pt x="39" y="48"/>
                    </a:lnTo>
                    <a:lnTo>
                      <a:pt x="29" y="48"/>
                    </a:lnTo>
                    <a:lnTo>
                      <a:pt x="24" y="48"/>
                    </a:lnTo>
                    <a:lnTo>
                      <a:pt x="20" y="44"/>
                    </a:lnTo>
                    <a:lnTo>
                      <a:pt x="15" y="44"/>
                    </a:lnTo>
                    <a:lnTo>
                      <a:pt x="15" y="39"/>
                    </a:lnTo>
                    <a:lnTo>
                      <a:pt x="10" y="34"/>
                    </a:lnTo>
                    <a:lnTo>
                      <a:pt x="5" y="34"/>
                    </a:lnTo>
                    <a:lnTo>
                      <a:pt x="0" y="29"/>
                    </a:lnTo>
                    <a:lnTo>
                      <a:pt x="5" y="20"/>
                    </a:lnTo>
                    <a:lnTo>
                      <a:pt x="10" y="20"/>
                    </a:lnTo>
                    <a:lnTo>
                      <a:pt x="15" y="15"/>
                    </a:lnTo>
                    <a:lnTo>
                      <a:pt x="15" y="10"/>
                    </a:lnTo>
                    <a:lnTo>
                      <a:pt x="20" y="10"/>
                    </a:lnTo>
                    <a:lnTo>
                      <a:pt x="24" y="5"/>
                    </a:lnTo>
                    <a:lnTo>
                      <a:pt x="29" y="5"/>
                    </a:lnTo>
                    <a:lnTo>
                      <a:pt x="39" y="0"/>
                    </a:lnTo>
                    <a:lnTo>
                      <a:pt x="58" y="0"/>
                    </a:lnTo>
                    <a:lnTo>
                      <a:pt x="77" y="0"/>
                    </a:lnTo>
                    <a:lnTo>
                      <a:pt x="101" y="0"/>
                    </a:lnTo>
                    <a:lnTo>
                      <a:pt x="120" y="0"/>
                    </a:lnTo>
                    <a:lnTo>
                      <a:pt x="144" y="5"/>
                    </a:lnTo>
                    <a:lnTo>
                      <a:pt x="164" y="10"/>
                    </a:lnTo>
                    <a:lnTo>
                      <a:pt x="183" y="15"/>
                    </a:lnTo>
                    <a:lnTo>
                      <a:pt x="197" y="20"/>
                    </a:lnTo>
                    <a:lnTo>
                      <a:pt x="212" y="24"/>
                    </a:lnTo>
                    <a:lnTo>
                      <a:pt x="221" y="24"/>
                    </a:lnTo>
                    <a:lnTo>
                      <a:pt x="226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72" name="Freeform 20"/>
              <p:cNvSpPr>
                <a:spLocks noChangeArrowheads="1"/>
              </p:cNvSpPr>
              <p:nvPr/>
            </p:nvSpPr>
            <p:spPr bwMode="auto">
              <a:xfrm>
                <a:off x="4556" y="1008"/>
                <a:ext cx="31" cy="54"/>
              </a:xfrm>
              <a:custGeom>
                <a:avLst/>
                <a:gdLst>
                  <a:gd name="T0" fmla="*/ 1 w 44"/>
                  <a:gd name="T1" fmla="*/ 0 h 81"/>
                  <a:gd name="T2" fmla="*/ 1 w 44"/>
                  <a:gd name="T3" fmla="*/ 0 h 81"/>
                  <a:gd name="T4" fmla="*/ 1 w 44"/>
                  <a:gd name="T5" fmla="*/ 0 h 81"/>
                  <a:gd name="T6" fmla="*/ 1 w 44"/>
                  <a:gd name="T7" fmla="*/ 0 h 81"/>
                  <a:gd name="T8" fmla="*/ 2 w 44"/>
                  <a:gd name="T9" fmla="*/ 1 h 81"/>
                  <a:gd name="T10" fmla="*/ 3 w 44"/>
                  <a:gd name="T11" fmla="*/ 1 h 81"/>
                  <a:gd name="T12" fmla="*/ 3 w 44"/>
                  <a:gd name="T13" fmla="*/ 1 h 81"/>
                  <a:gd name="T14" fmla="*/ 4 w 44"/>
                  <a:gd name="T15" fmla="*/ 1 h 81"/>
                  <a:gd name="T16" fmla="*/ 4 w 44"/>
                  <a:gd name="T17" fmla="*/ 1 h 81"/>
                  <a:gd name="T18" fmla="*/ 4 w 44"/>
                  <a:gd name="T19" fmla="*/ 1 h 81"/>
                  <a:gd name="T20" fmla="*/ 4 w 44"/>
                  <a:gd name="T21" fmla="*/ 1 h 81"/>
                  <a:gd name="T22" fmla="*/ 5 w 44"/>
                  <a:gd name="T23" fmla="*/ 1 h 81"/>
                  <a:gd name="T24" fmla="*/ 6 w 44"/>
                  <a:gd name="T25" fmla="*/ 1 h 81"/>
                  <a:gd name="T26" fmla="*/ 6 w 44"/>
                  <a:gd name="T27" fmla="*/ 2 h 81"/>
                  <a:gd name="T28" fmla="*/ 6 w 44"/>
                  <a:gd name="T29" fmla="*/ 2 h 81"/>
                  <a:gd name="T30" fmla="*/ 6 w 44"/>
                  <a:gd name="T31" fmla="*/ 2 h 81"/>
                  <a:gd name="T32" fmla="*/ 6 w 44"/>
                  <a:gd name="T33" fmla="*/ 3 h 81"/>
                  <a:gd name="T34" fmla="*/ 6 w 44"/>
                  <a:gd name="T35" fmla="*/ 3 h 81"/>
                  <a:gd name="T36" fmla="*/ 7 w 44"/>
                  <a:gd name="T37" fmla="*/ 3 h 81"/>
                  <a:gd name="T38" fmla="*/ 7 w 44"/>
                  <a:gd name="T39" fmla="*/ 3 h 81"/>
                  <a:gd name="T40" fmla="*/ 8 w 44"/>
                  <a:gd name="T41" fmla="*/ 4 h 81"/>
                  <a:gd name="T42" fmla="*/ 8 w 44"/>
                  <a:gd name="T43" fmla="*/ 4 h 81"/>
                  <a:gd name="T44" fmla="*/ 8 w 44"/>
                  <a:gd name="T45" fmla="*/ 5 h 81"/>
                  <a:gd name="T46" fmla="*/ 8 w 44"/>
                  <a:gd name="T47" fmla="*/ 5 h 81"/>
                  <a:gd name="T48" fmla="*/ 8 w 44"/>
                  <a:gd name="T49" fmla="*/ 5 h 81"/>
                  <a:gd name="T50" fmla="*/ 8 w 44"/>
                  <a:gd name="T51" fmla="*/ 5 h 81"/>
                  <a:gd name="T52" fmla="*/ 8 w 44"/>
                  <a:gd name="T53" fmla="*/ 6 h 81"/>
                  <a:gd name="T54" fmla="*/ 8 w 44"/>
                  <a:gd name="T55" fmla="*/ 6 h 81"/>
                  <a:gd name="T56" fmla="*/ 8 w 44"/>
                  <a:gd name="T57" fmla="*/ 7 h 81"/>
                  <a:gd name="T58" fmla="*/ 7 w 44"/>
                  <a:gd name="T59" fmla="*/ 7 h 81"/>
                  <a:gd name="T60" fmla="*/ 7 w 44"/>
                  <a:gd name="T61" fmla="*/ 7 h 81"/>
                  <a:gd name="T62" fmla="*/ 6 w 44"/>
                  <a:gd name="T63" fmla="*/ 7 h 81"/>
                  <a:gd name="T64" fmla="*/ 6 w 44"/>
                  <a:gd name="T65" fmla="*/ 7 h 81"/>
                  <a:gd name="T66" fmla="*/ 6 w 44"/>
                  <a:gd name="T67" fmla="*/ 8 h 81"/>
                  <a:gd name="T68" fmla="*/ 6 w 44"/>
                  <a:gd name="T69" fmla="*/ 9 h 81"/>
                  <a:gd name="T70" fmla="*/ 6 w 44"/>
                  <a:gd name="T71" fmla="*/ 9 h 81"/>
                  <a:gd name="T72" fmla="*/ 6 w 44"/>
                  <a:gd name="T73" fmla="*/ 9 h 81"/>
                  <a:gd name="T74" fmla="*/ 5 w 44"/>
                  <a:gd name="T75" fmla="*/ 9 h 81"/>
                  <a:gd name="T76" fmla="*/ 4 w 44"/>
                  <a:gd name="T77" fmla="*/ 9 h 81"/>
                  <a:gd name="T78" fmla="*/ 4 w 44"/>
                  <a:gd name="T79" fmla="*/ 10 h 81"/>
                  <a:gd name="T80" fmla="*/ 4 w 44"/>
                  <a:gd name="T81" fmla="*/ 10 h 81"/>
                  <a:gd name="T82" fmla="*/ 4 w 44"/>
                  <a:gd name="T83" fmla="*/ 10 h 81"/>
                  <a:gd name="T84" fmla="*/ 3 w 44"/>
                  <a:gd name="T85" fmla="*/ 10 h 81"/>
                  <a:gd name="T86" fmla="*/ 3 w 44"/>
                  <a:gd name="T87" fmla="*/ 10 h 81"/>
                  <a:gd name="T88" fmla="*/ 2 w 44"/>
                  <a:gd name="T89" fmla="*/ 10 h 81"/>
                  <a:gd name="T90" fmla="*/ 1 w 44"/>
                  <a:gd name="T91" fmla="*/ 10 h 81"/>
                  <a:gd name="T92" fmla="*/ 1 w 44"/>
                  <a:gd name="T93" fmla="*/ 10 h 81"/>
                  <a:gd name="T94" fmla="*/ 1 w 44"/>
                  <a:gd name="T95" fmla="*/ 10 h 81"/>
                  <a:gd name="T96" fmla="*/ 0 w 44"/>
                  <a:gd name="T97" fmla="*/ 11 h 8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4"/>
                  <a:gd name="T148" fmla="*/ 0 h 81"/>
                  <a:gd name="T149" fmla="*/ 44 w 44"/>
                  <a:gd name="T150" fmla="*/ 81 h 8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4" h="81">
                    <a:moveTo>
                      <a:pt x="1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2" y="1"/>
                    </a:lnTo>
                    <a:lnTo>
                      <a:pt x="15" y="2"/>
                    </a:lnTo>
                    <a:lnTo>
                      <a:pt x="17" y="3"/>
                    </a:lnTo>
                    <a:lnTo>
                      <a:pt x="20" y="4"/>
                    </a:lnTo>
                    <a:lnTo>
                      <a:pt x="22" y="5"/>
                    </a:lnTo>
                    <a:lnTo>
                      <a:pt x="25" y="7"/>
                    </a:lnTo>
                    <a:lnTo>
                      <a:pt x="27" y="8"/>
                    </a:lnTo>
                    <a:lnTo>
                      <a:pt x="29" y="10"/>
                    </a:lnTo>
                    <a:lnTo>
                      <a:pt x="31" y="11"/>
                    </a:lnTo>
                    <a:lnTo>
                      <a:pt x="33" y="13"/>
                    </a:lnTo>
                    <a:lnTo>
                      <a:pt x="35" y="15"/>
                    </a:lnTo>
                    <a:lnTo>
                      <a:pt x="36" y="17"/>
                    </a:lnTo>
                    <a:lnTo>
                      <a:pt x="38" y="19"/>
                    </a:lnTo>
                    <a:lnTo>
                      <a:pt x="39" y="21"/>
                    </a:lnTo>
                    <a:lnTo>
                      <a:pt x="40" y="24"/>
                    </a:lnTo>
                    <a:lnTo>
                      <a:pt x="41" y="26"/>
                    </a:lnTo>
                    <a:lnTo>
                      <a:pt x="42" y="28"/>
                    </a:lnTo>
                    <a:lnTo>
                      <a:pt x="43" y="30"/>
                    </a:lnTo>
                    <a:lnTo>
                      <a:pt x="43" y="33"/>
                    </a:lnTo>
                    <a:lnTo>
                      <a:pt x="43" y="35"/>
                    </a:lnTo>
                    <a:lnTo>
                      <a:pt x="44" y="38"/>
                    </a:lnTo>
                    <a:lnTo>
                      <a:pt x="43" y="40"/>
                    </a:lnTo>
                    <a:lnTo>
                      <a:pt x="43" y="43"/>
                    </a:lnTo>
                    <a:lnTo>
                      <a:pt x="43" y="46"/>
                    </a:lnTo>
                    <a:lnTo>
                      <a:pt x="42" y="49"/>
                    </a:lnTo>
                    <a:lnTo>
                      <a:pt x="41" y="52"/>
                    </a:lnTo>
                    <a:lnTo>
                      <a:pt x="40" y="54"/>
                    </a:lnTo>
                    <a:lnTo>
                      <a:pt x="39" y="57"/>
                    </a:lnTo>
                    <a:lnTo>
                      <a:pt x="38" y="59"/>
                    </a:lnTo>
                    <a:lnTo>
                      <a:pt x="36" y="62"/>
                    </a:lnTo>
                    <a:lnTo>
                      <a:pt x="35" y="64"/>
                    </a:lnTo>
                    <a:lnTo>
                      <a:pt x="33" y="66"/>
                    </a:lnTo>
                    <a:lnTo>
                      <a:pt x="31" y="68"/>
                    </a:lnTo>
                    <a:lnTo>
                      <a:pt x="29" y="70"/>
                    </a:lnTo>
                    <a:lnTo>
                      <a:pt x="27" y="72"/>
                    </a:lnTo>
                    <a:lnTo>
                      <a:pt x="25" y="73"/>
                    </a:lnTo>
                    <a:lnTo>
                      <a:pt x="22" y="75"/>
                    </a:lnTo>
                    <a:lnTo>
                      <a:pt x="20" y="76"/>
                    </a:lnTo>
                    <a:lnTo>
                      <a:pt x="17" y="77"/>
                    </a:lnTo>
                    <a:lnTo>
                      <a:pt x="15" y="78"/>
                    </a:lnTo>
                    <a:lnTo>
                      <a:pt x="12" y="79"/>
                    </a:lnTo>
                    <a:lnTo>
                      <a:pt x="9" y="80"/>
                    </a:lnTo>
                    <a:lnTo>
                      <a:pt x="6" y="80"/>
                    </a:lnTo>
                    <a:lnTo>
                      <a:pt x="3" y="80"/>
                    </a:lnTo>
                    <a:lnTo>
                      <a:pt x="0" y="8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73" name="Freeform 21"/>
              <p:cNvSpPr>
                <a:spLocks noChangeArrowheads="1"/>
              </p:cNvSpPr>
              <p:nvPr/>
            </p:nvSpPr>
            <p:spPr bwMode="auto">
              <a:xfrm>
                <a:off x="4556" y="1062"/>
                <a:ext cx="31" cy="56"/>
              </a:xfrm>
              <a:custGeom>
                <a:avLst/>
                <a:gdLst>
                  <a:gd name="T0" fmla="*/ 0 w 44"/>
                  <a:gd name="T1" fmla="*/ 0 h 83"/>
                  <a:gd name="T2" fmla="*/ 1 w 44"/>
                  <a:gd name="T3" fmla="*/ 1 h 83"/>
                  <a:gd name="T4" fmla="*/ 1 w 44"/>
                  <a:gd name="T5" fmla="*/ 0 h 83"/>
                  <a:gd name="T6" fmla="*/ 1 w 44"/>
                  <a:gd name="T7" fmla="*/ 1 h 83"/>
                  <a:gd name="T8" fmla="*/ 1 w 44"/>
                  <a:gd name="T9" fmla="*/ 0 h 83"/>
                  <a:gd name="T10" fmla="*/ 1 w 44"/>
                  <a:gd name="T11" fmla="*/ 1 h 83"/>
                  <a:gd name="T12" fmla="*/ 1 w 44"/>
                  <a:gd name="T13" fmla="*/ 1 h 83"/>
                  <a:gd name="T14" fmla="*/ 1 w 44"/>
                  <a:gd name="T15" fmla="*/ 1 h 83"/>
                  <a:gd name="T16" fmla="*/ 1 w 44"/>
                  <a:gd name="T17" fmla="*/ 1 h 83"/>
                  <a:gd name="T18" fmla="*/ 1 w 44"/>
                  <a:gd name="T19" fmla="*/ 1 h 83"/>
                  <a:gd name="T20" fmla="*/ 1 w 44"/>
                  <a:gd name="T21" fmla="*/ 0 h 83"/>
                  <a:gd name="T22" fmla="*/ 1 w 44"/>
                  <a:gd name="T23" fmla="*/ 1 h 83"/>
                  <a:gd name="T24" fmla="*/ 1 w 44"/>
                  <a:gd name="T25" fmla="*/ 1 h 83"/>
                  <a:gd name="T26" fmla="*/ 2 w 44"/>
                  <a:gd name="T27" fmla="*/ 1 h 83"/>
                  <a:gd name="T28" fmla="*/ 3 w 44"/>
                  <a:gd name="T29" fmla="*/ 1 h 83"/>
                  <a:gd name="T30" fmla="*/ 4 w 44"/>
                  <a:gd name="T31" fmla="*/ 1 h 83"/>
                  <a:gd name="T32" fmla="*/ 4 w 44"/>
                  <a:gd name="T33" fmla="*/ 1 h 83"/>
                  <a:gd name="T34" fmla="*/ 6 w 44"/>
                  <a:gd name="T35" fmla="*/ 1 h 83"/>
                  <a:gd name="T36" fmla="*/ 6 w 44"/>
                  <a:gd name="T37" fmla="*/ 2 h 83"/>
                  <a:gd name="T38" fmla="*/ 6 w 44"/>
                  <a:gd name="T39" fmla="*/ 3 h 83"/>
                  <a:gd name="T40" fmla="*/ 6 w 44"/>
                  <a:gd name="T41" fmla="*/ 3 h 83"/>
                  <a:gd name="T42" fmla="*/ 7 w 44"/>
                  <a:gd name="T43" fmla="*/ 4 h 83"/>
                  <a:gd name="T44" fmla="*/ 8 w 44"/>
                  <a:gd name="T45" fmla="*/ 5 h 83"/>
                  <a:gd name="T46" fmla="*/ 8 w 44"/>
                  <a:gd name="T47" fmla="*/ 5 h 83"/>
                  <a:gd name="T48" fmla="*/ 8 w 44"/>
                  <a:gd name="T49" fmla="*/ 6 h 83"/>
                  <a:gd name="T50" fmla="*/ 8 w 44"/>
                  <a:gd name="T51" fmla="*/ 7 h 83"/>
                  <a:gd name="T52" fmla="*/ 7 w 44"/>
                  <a:gd name="T53" fmla="*/ 7 h 83"/>
                  <a:gd name="T54" fmla="*/ 6 w 44"/>
                  <a:gd name="T55" fmla="*/ 8 h 83"/>
                  <a:gd name="T56" fmla="*/ 6 w 44"/>
                  <a:gd name="T57" fmla="*/ 9 h 83"/>
                  <a:gd name="T58" fmla="*/ 6 w 44"/>
                  <a:gd name="T59" fmla="*/ 9 h 83"/>
                  <a:gd name="T60" fmla="*/ 6 w 44"/>
                  <a:gd name="T61" fmla="*/ 10 h 83"/>
                  <a:gd name="T62" fmla="*/ 4 w 44"/>
                  <a:gd name="T63" fmla="*/ 11 h 83"/>
                  <a:gd name="T64" fmla="*/ 4 w 44"/>
                  <a:gd name="T65" fmla="*/ 11 h 83"/>
                  <a:gd name="T66" fmla="*/ 3 w 44"/>
                  <a:gd name="T67" fmla="*/ 11 h 83"/>
                  <a:gd name="T68" fmla="*/ 2 w 44"/>
                  <a:gd name="T69" fmla="*/ 11 h 83"/>
                  <a:gd name="T70" fmla="*/ 1 w 44"/>
                  <a:gd name="T71" fmla="*/ 11 h 83"/>
                  <a:gd name="T72" fmla="*/ 1 w 44"/>
                  <a:gd name="T73" fmla="*/ 11 h 83"/>
                  <a:gd name="T74" fmla="*/ 1 w 44"/>
                  <a:gd name="T75" fmla="*/ 12 h 83"/>
                  <a:gd name="T76" fmla="*/ 1 w 44"/>
                  <a:gd name="T77" fmla="*/ 11 h 83"/>
                  <a:gd name="T78" fmla="*/ 1 w 44"/>
                  <a:gd name="T79" fmla="*/ 12 h 83"/>
                  <a:gd name="T80" fmla="*/ 1 w 44"/>
                  <a:gd name="T81" fmla="*/ 11 h 83"/>
                  <a:gd name="T82" fmla="*/ 1 w 44"/>
                  <a:gd name="T83" fmla="*/ 12 h 83"/>
                  <a:gd name="T84" fmla="*/ 1 w 44"/>
                  <a:gd name="T85" fmla="*/ 12 h 83"/>
                  <a:gd name="T86" fmla="*/ 1 w 44"/>
                  <a:gd name="T87" fmla="*/ 12 h 83"/>
                  <a:gd name="T88" fmla="*/ 1 w 44"/>
                  <a:gd name="T89" fmla="*/ 12 h 83"/>
                  <a:gd name="T90" fmla="*/ 1 w 44"/>
                  <a:gd name="T91" fmla="*/ 12 h 83"/>
                  <a:gd name="T92" fmla="*/ 1 w 44"/>
                  <a:gd name="T93" fmla="*/ 12 h 83"/>
                  <a:gd name="T94" fmla="*/ 1 w 44"/>
                  <a:gd name="T95" fmla="*/ 12 h 8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4"/>
                  <a:gd name="T145" fmla="*/ 0 h 83"/>
                  <a:gd name="T146" fmla="*/ 44 w 44"/>
                  <a:gd name="T147" fmla="*/ 83 h 8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4" h="83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7" y="1"/>
                    </a:lnTo>
                    <a:lnTo>
                      <a:pt x="9" y="1"/>
                    </a:lnTo>
                    <a:lnTo>
                      <a:pt x="12" y="1"/>
                    </a:lnTo>
                    <a:lnTo>
                      <a:pt x="14" y="2"/>
                    </a:lnTo>
                    <a:lnTo>
                      <a:pt x="17" y="3"/>
                    </a:lnTo>
                    <a:lnTo>
                      <a:pt x="19" y="4"/>
                    </a:lnTo>
                    <a:lnTo>
                      <a:pt x="21" y="5"/>
                    </a:lnTo>
                    <a:lnTo>
                      <a:pt x="23" y="6"/>
                    </a:lnTo>
                    <a:lnTo>
                      <a:pt x="26" y="8"/>
                    </a:lnTo>
                    <a:lnTo>
                      <a:pt x="28" y="9"/>
                    </a:lnTo>
                    <a:lnTo>
                      <a:pt x="30" y="11"/>
                    </a:lnTo>
                    <a:lnTo>
                      <a:pt x="31" y="13"/>
                    </a:lnTo>
                    <a:lnTo>
                      <a:pt x="33" y="15"/>
                    </a:lnTo>
                    <a:lnTo>
                      <a:pt x="35" y="17"/>
                    </a:lnTo>
                    <a:lnTo>
                      <a:pt x="36" y="19"/>
                    </a:lnTo>
                    <a:lnTo>
                      <a:pt x="38" y="21"/>
                    </a:lnTo>
                    <a:lnTo>
                      <a:pt x="39" y="23"/>
                    </a:lnTo>
                    <a:lnTo>
                      <a:pt x="40" y="25"/>
                    </a:lnTo>
                    <a:lnTo>
                      <a:pt x="41" y="28"/>
                    </a:lnTo>
                    <a:lnTo>
                      <a:pt x="42" y="30"/>
                    </a:lnTo>
                    <a:lnTo>
                      <a:pt x="43" y="32"/>
                    </a:lnTo>
                    <a:lnTo>
                      <a:pt x="43" y="35"/>
                    </a:lnTo>
                    <a:lnTo>
                      <a:pt x="43" y="37"/>
                    </a:lnTo>
                    <a:lnTo>
                      <a:pt x="44" y="40"/>
                    </a:lnTo>
                    <a:lnTo>
                      <a:pt x="43" y="42"/>
                    </a:lnTo>
                    <a:lnTo>
                      <a:pt x="43" y="45"/>
                    </a:lnTo>
                    <a:lnTo>
                      <a:pt x="43" y="48"/>
                    </a:lnTo>
                    <a:lnTo>
                      <a:pt x="42" y="51"/>
                    </a:lnTo>
                    <a:lnTo>
                      <a:pt x="41" y="54"/>
                    </a:lnTo>
                    <a:lnTo>
                      <a:pt x="40" y="56"/>
                    </a:lnTo>
                    <a:lnTo>
                      <a:pt x="39" y="59"/>
                    </a:lnTo>
                    <a:lnTo>
                      <a:pt x="38" y="61"/>
                    </a:lnTo>
                    <a:lnTo>
                      <a:pt x="36" y="64"/>
                    </a:lnTo>
                    <a:lnTo>
                      <a:pt x="35" y="66"/>
                    </a:lnTo>
                    <a:lnTo>
                      <a:pt x="33" y="68"/>
                    </a:lnTo>
                    <a:lnTo>
                      <a:pt x="32" y="70"/>
                    </a:lnTo>
                    <a:lnTo>
                      <a:pt x="30" y="72"/>
                    </a:lnTo>
                    <a:lnTo>
                      <a:pt x="28" y="74"/>
                    </a:lnTo>
                    <a:lnTo>
                      <a:pt x="26" y="75"/>
                    </a:lnTo>
                    <a:lnTo>
                      <a:pt x="23" y="77"/>
                    </a:lnTo>
                    <a:lnTo>
                      <a:pt x="21" y="78"/>
                    </a:lnTo>
                    <a:lnTo>
                      <a:pt x="19" y="79"/>
                    </a:lnTo>
                    <a:lnTo>
                      <a:pt x="17" y="80"/>
                    </a:lnTo>
                    <a:lnTo>
                      <a:pt x="14" y="81"/>
                    </a:lnTo>
                    <a:lnTo>
                      <a:pt x="12" y="82"/>
                    </a:lnTo>
                    <a:lnTo>
                      <a:pt x="9" y="82"/>
                    </a:lnTo>
                    <a:lnTo>
                      <a:pt x="7" y="82"/>
                    </a:lnTo>
                    <a:lnTo>
                      <a:pt x="5" y="83"/>
                    </a:lnTo>
                    <a:lnTo>
                      <a:pt x="4" y="82"/>
                    </a:lnTo>
                    <a:lnTo>
                      <a:pt x="4" y="83"/>
                    </a:lnTo>
                    <a:lnTo>
                      <a:pt x="3" y="83"/>
                    </a:lnTo>
                    <a:lnTo>
                      <a:pt x="3" y="82"/>
                    </a:lnTo>
                    <a:lnTo>
                      <a:pt x="2" y="82"/>
                    </a:lnTo>
                    <a:lnTo>
                      <a:pt x="2" y="83"/>
                    </a:lnTo>
                    <a:lnTo>
                      <a:pt x="1" y="82"/>
                    </a:lnTo>
                    <a:lnTo>
                      <a:pt x="1" y="83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74" name="Freeform 22"/>
              <p:cNvSpPr>
                <a:spLocks noChangeArrowheads="1"/>
              </p:cNvSpPr>
              <p:nvPr/>
            </p:nvSpPr>
            <p:spPr bwMode="auto">
              <a:xfrm>
                <a:off x="4556" y="1118"/>
                <a:ext cx="31" cy="57"/>
              </a:xfrm>
              <a:custGeom>
                <a:avLst/>
                <a:gdLst>
                  <a:gd name="T0" fmla="*/ 1 w 44"/>
                  <a:gd name="T1" fmla="*/ 0 h 81"/>
                  <a:gd name="T2" fmla="*/ 1 w 44"/>
                  <a:gd name="T3" fmla="*/ 0 h 81"/>
                  <a:gd name="T4" fmla="*/ 1 w 44"/>
                  <a:gd name="T5" fmla="*/ 0 h 81"/>
                  <a:gd name="T6" fmla="*/ 1 w 44"/>
                  <a:gd name="T7" fmla="*/ 0 h 81"/>
                  <a:gd name="T8" fmla="*/ 2 w 44"/>
                  <a:gd name="T9" fmla="*/ 1 h 81"/>
                  <a:gd name="T10" fmla="*/ 3 w 44"/>
                  <a:gd name="T11" fmla="*/ 1 h 81"/>
                  <a:gd name="T12" fmla="*/ 3 w 44"/>
                  <a:gd name="T13" fmla="*/ 1 h 81"/>
                  <a:gd name="T14" fmla="*/ 4 w 44"/>
                  <a:gd name="T15" fmla="*/ 1 h 81"/>
                  <a:gd name="T16" fmla="*/ 4 w 44"/>
                  <a:gd name="T17" fmla="*/ 1 h 81"/>
                  <a:gd name="T18" fmla="*/ 4 w 44"/>
                  <a:gd name="T19" fmla="*/ 1 h 81"/>
                  <a:gd name="T20" fmla="*/ 4 w 44"/>
                  <a:gd name="T21" fmla="*/ 1 h 81"/>
                  <a:gd name="T22" fmla="*/ 5 w 44"/>
                  <a:gd name="T23" fmla="*/ 2 h 81"/>
                  <a:gd name="T24" fmla="*/ 6 w 44"/>
                  <a:gd name="T25" fmla="*/ 2 h 81"/>
                  <a:gd name="T26" fmla="*/ 6 w 44"/>
                  <a:gd name="T27" fmla="*/ 2 h 81"/>
                  <a:gd name="T28" fmla="*/ 6 w 44"/>
                  <a:gd name="T29" fmla="*/ 3 h 81"/>
                  <a:gd name="T30" fmla="*/ 6 w 44"/>
                  <a:gd name="T31" fmla="*/ 3 h 81"/>
                  <a:gd name="T32" fmla="*/ 6 w 44"/>
                  <a:gd name="T33" fmla="*/ 3 h 81"/>
                  <a:gd name="T34" fmla="*/ 6 w 44"/>
                  <a:gd name="T35" fmla="*/ 4 h 81"/>
                  <a:gd name="T36" fmla="*/ 7 w 44"/>
                  <a:gd name="T37" fmla="*/ 4 h 81"/>
                  <a:gd name="T38" fmla="*/ 7 w 44"/>
                  <a:gd name="T39" fmla="*/ 4 h 81"/>
                  <a:gd name="T40" fmla="*/ 8 w 44"/>
                  <a:gd name="T41" fmla="*/ 5 h 81"/>
                  <a:gd name="T42" fmla="*/ 8 w 44"/>
                  <a:gd name="T43" fmla="*/ 6 h 81"/>
                  <a:gd name="T44" fmla="*/ 8 w 44"/>
                  <a:gd name="T45" fmla="*/ 6 h 81"/>
                  <a:gd name="T46" fmla="*/ 8 w 44"/>
                  <a:gd name="T47" fmla="*/ 6 h 81"/>
                  <a:gd name="T48" fmla="*/ 8 w 44"/>
                  <a:gd name="T49" fmla="*/ 6 h 81"/>
                  <a:gd name="T50" fmla="*/ 8 w 44"/>
                  <a:gd name="T51" fmla="*/ 7 h 81"/>
                  <a:gd name="T52" fmla="*/ 8 w 44"/>
                  <a:gd name="T53" fmla="*/ 8 h 81"/>
                  <a:gd name="T54" fmla="*/ 8 w 44"/>
                  <a:gd name="T55" fmla="*/ 8 h 81"/>
                  <a:gd name="T56" fmla="*/ 8 w 44"/>
                  <a:gd name="T57" fmla="*/ 8 h 81"/>
                  <a:gd name="T58" fmla="*/ 7 w 44"/>
                  <a:gd name="T59" fmla="*/ 9 h 81"/>
                  <a:gd name="T60" fmla="*/ 7 w 44"/>
                  <a:gd name="T61" fmla="*/ 9 h 81"/>
                  <a:gd name="T62" fmla="*/ 6 w 44"/>
                  <a:gd name="T63" fmla="*/ 10 h 81"/>
                  <a:gd name="T64" fmla="*/ 6 w 44"/>
                  <a:gd name="T65" fmla="*/ 11 h 81"/>
                  <a:gd name="T66" fmla="*/ 6 w 44"/>
                  <a:gd name="T67" fmla="*/ 11 h 81"/>
                  <a:gd name="T68" fmla="*/ 6 w 44"/>
                  <a:gd name="T69" fmla="*/ 11 h 81"/>
                  <a:gd name="T70" fmla="*/ 6 w 44"/>
                  <a:gd name="T71" fmla="*/ 11 h 81"/>
                  <a:gd name="T72" fmla="*/ 6 w 44"/>
                  <a:gd name="T73" fmla="*/ 12 h 81"/>
                  <a:gd name="T74" fmla="*/ 5 w 44"/>
                  <a:gd name="T75" fmla="*/ 12 h 81"/>
                  <a:gd name="T76" fmla="*/ 4 w 44"/>
                  <a:gd name="T77" fmla="*/ 13 h 81"/>
                  <a:gd name="T78" fmla="*/ 4 w 44"/>
                  <a:gd name="T79" fmla="*/ 13 h 81"/>
                  <a:gd name="T80" fmla="*/ 4 w 44"/>
                  <a:gd name="T81" fmla="*/ 13 h 81"/>
                  <a:gd name="T82" fmla="*/ 4 w 44"/>
                  <a:gd name="T83" fmla="*/ 13 h 81"/>
                  <a:gd name="T84" fmla="*/ 3 w 44"/>
                  <a:gd name="T85" fmla="*/ 13 h 81"/>
                  <a:gd name="T86" fmla="*/ 3 w 44"/>
                  <a:gd name="T87" fmla="*/ 13 h 81"/>
                  <a:gd name="T88" fmla="*/ 2 w 44"/>
                  <a:gd name="T89" fmla="*/ 13 h 81"/>
                  <a:gd name="T90" fmla="*/ 1 w 44"/>
                  <a:gd name="T91" fmla="*/ 14 h 81"/>
                  <a:gd name="T92" fmla="*/ 1 w 44"/>
                  <a:gd name="T93" fmla="*/ 14 h 81"/>
                  <a:gd name="T94" fmla="*/ 1 w 44"/>
                  <a:gd name="T95" fmla="*/ 14 h 81"/>
                  <a:gd name="T96" fmla="*/ 0 w 44"/>
                  <a:gd name="T97" fmla="*/ 14 h 8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4"/>
                  <a:gd name="T148" fmla="*/ 0 h 81"/>
                  <a:gd name="T149" fmla="*/ 44 w 44"/>
                  <a:gd name="T150" fmla="*/ 81 h 8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4" h="81">
                    <a:moveTo>
                      <a:pt x="1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2" y="1"/>
                    </a:lnTo>
                    <a:lnTo>
                      <a:pt x="15" y="2"/>
                    </a:lnTo>
                    <a:lnTo>
                      <a:pt x="17" y="3"/>
                    </a:lnTo>
                    <a:lnTo>
                      <a:pt x="20" y="4"/>
                    </a:lnTo>
                    <a:lnTo>
                      <a:pt x="22" y="5"/>
                    </a:lnTo>
                    <a:lnTo>
                      <a:pt x="25" y="7"/>
                    </a:lnTo>
                    <a:lnTo>
                      <a:pt x="27" y="8"/>
                    </a:lnTo>
                    <a:lnTo>
                      <a:pt x="29" y="10"/>
                    </a:lnTo>
                    <a:lnTo>
                      <a:pt x="31" y="11"/>
                    </a:lnTo>
                    <a:lnTo>
                      <a:pt x="33" y="13"/>
                    </a:lnTo>
                    <a:lnTo>
                      <a:pt x="35" y="15"/>
                    </a:lnTo>
                    <a:lnTo>
                      <a:pt x="36" y="17"/>
                    </a:lnTo>
                    <a:lnTo>
                      <a:pt x="38" y="19"/>
                    </a:lnTo>
                    <a:lnTo>
                      <a:pt x="39" y="21"/>
                    </a:lnTo>
                    <a:lnTo>
                      <a:pt x="40" y="24"/>
                    </a:lnTo>
                    <a:lnTo>
                      <a:pt x="41" y="26"/>
                    </a:lnTo>
                    <a:lnTo>
                      <a:pt x="42" y="28"/>
                    </a:lnTo>
                    <a:lnTo>
                      <a:pt x="43" y="30"/>
                    </a:lnTo>
                    <a:lnTo>
                      <a:pt x="43" y="33"/>
                    </a:lnTo>
                    <a:lnTo>
                      <a:pt x="43" y="35"/>
                    </a:lnTo>
                    <a:lnTo>
                      <a:pt x="44" y="38"/>
                    </a:lnTo>
                    <a:lnTo>
                      <a:pt x="43" y="40"/>
                    </a:lnTo>
                    <a:lnTo>
                      <a:pt x="43" y="43"/>
                    </a:lnTo>
                    <a:lnTo>
                      <a:pt x="43" y="46"/>
                    </a:lnTo>
                    <a:lnTo>
                      <a:pt x="42" y="49"/>
                    </a:lnTo>
                    <a:lnTo>
                      <a:pt x="41" y="52"/>
                    </a:lnTo>
                    <a:lnTo>
                      <a:pt x="40" y="55"/>
                    </a:lnTo>
                    <a:lnTo>
                      <a:pt x="39" y="57"/>
                    </a:lnTo>
                    <a:lnTo>
                      <a:pt x="38" y="60"/>
                    </a:lnTo>
                    <a:lnTo>
                      <a:pt x="36" y="62"/>
                    </a:lnTo>
                    <a:lnTo>
                      <a:pt x="35" y="64"/>
                    </a:lnTo>
                    <a:lnTo>
                      <a:pt x="33" y="66"/>
                    </a:lnTo>
                    <a:lnTo>
                      <a:pt x="31" y="68"/>
                    </a:lnTo>
                    <a:lnTo>
                      <a:pt x="29" y="70"/>
                    </a:lnTo>
                    <a:lnTo>
                      <a:pt x="27" y="72"/>
                    </a:lnTo>
                    <a:lnTo>
                      <a:pt x="25" y="74"/>
                    </a:lnTo>
                    <a:lnTo>
                      <a:pt x="22" y="75"/>
                    </a:lnTo>
                    <a:lnTo>
                      <a:pt x="20" y="77"/>
                    </a:lnTo>
                    <a:lnTo>
                      <a:pt x="17" y="78"/>
                    </a:lnTo>
                    <a:lnTo>
                      <a:pt x="15" y="79"/>
                    </a:lnTo>
                    <a:lnTo>
                      <a:pt x="12" y="80"/>
                    </a:lnTo>
                    <a:lnTo>
                      <a:pt x="9" y="81"/>
                    </a:lnTo>
                    <a:lnTo>
                      <a:pt x="6" y="81"/>
                    </a:lnTo>
                    <a:lnTo>
                      <a:pt x="3" y="81"/>
                    </a:lnTo>
                    <a:lnTo>
                      <a:pt x="0" y="8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75" name="Freeform 23"/>
              <p:cNvSpPr>
                <a:spLocks noChangeArrowheads="1"/>
              </p:cNvSpPr>
              <p:nvPr/>
            </p:nvSpPr>
            <p:spPr bwMode="auto">
              <a:xfrm>
                <a:off x="4556" y="1175"/>
                <a:ext cx="31" cy="54"/>
              </a:xfrm>
              <a:custGeom>
                <a:avLst/>
                <a:gdLst>
                  <a:gd name="T0" fmla="*/ 1 w 44"/>
                  <a:gd name="T1" fmla="*/ 0 h 80"/>
                  <a:gd name="T2" fmla="*/ 1 w 44"/>
                  <a:gd name="T3" fmla="*/ 0 h 80"/>
                  <a:gd name="T4" fmla="*/ 1 w 44"/>
                  <a:gd name="T5" fmla="*/ 0 h 80"/>
                  <a:gd name="T6" fmla="*/ 1 w 44"/>
                  <a:gd name="T7" fmla="*/ 0 h 80"/>
                  <a:gd name="T8" fmla="*/ 2 w 44"/>
                  <a:gd name="T9" fmla="*/ 1 h 80"/>
                  <a:gd name="T10" fmla="*/ 3 w 44"/>
                  <a:gd name="T11" fmla="*/ 1 h 80"/>
                  <a:gd name="T12" fmla="*/ 3 w 44"/>
                  <a:gd name="T13" fmla="*/ 1 h 80"/>
                  <a:gd name="T14" fmla="*/ 4 w 44"/>
                  <a:gd name="T15" fmla="*/ 1 h 80"/>
                  <a:gd name="T16" fmla="*/ 4 w 44"/>
                  <a:gd name="T17" fmla="*/ 1 h 80"/>
                  <a:gd name="T18" fmla="*/ 4 w 44"/>
                  <a:gd name="T19" fmla="*/ 1 h 80"/>
                  <a:gd name="T20" fmla="*/ 4 w 44"/>
                  <a:gd name="T21" fmla="*/ 1 h 80"/>
                  <a:gd name="T22" fmla="*/ 5 w 44"/>
                  <a:gd name="T23" fmla="*/ 1 h 80"/>
                  <a:gd name="T24" fmla="*/ 6 w 44"/>
                  <a:gd name="T25" fmla="*/ 1 h 80"/>
                  <a:gd name="T26" fmla="*/ 6 w 44"/>
                  <a:gd name="T27" fmla="*/ 1 h 80"/>
                  <a:gd name="T28" fmla="*/ 6 w 44"/>
                  <a:gd name="T29" fmla="*/ 2 h 80"/>
                  <a:gd name="T30" fmla="*/ 6 w 44"/>
                  <a:gd name="T31" fmla="*/ 2 h 80"/>
                  <a:gd name="T32" fmla="*/ 6 w 44"/>
                  <a:gd name="T33" fmla="*/ 2 h 80"/>
                  <a:gd name="T34" fmla="*/ 6 w 44"/>
                  <a:gd name="T35" fmla="*/ 3 h 80"/>
                  <a:gd name="T36" fmla="*/ 7 w 44"/>
                  <a:gd name="T37" fmla="*/ 3 h 80"/>
                  <a:gd name="T38" fmla="*/ 7 w 44"/>
                  <a:gd name="T39" fmla="*/ 3 h 80"/>
                  <a:gd name="T40" fmla="*/ 8 w 44"/>
                  <a:gd name="T41" fmla="*/ 3 h 80"/>
                  <a:gd name="T42" fmla="*/ 8 w 44"/>
                  <a:gd name="T43" fmla="*/ 4 h 80"/>
                  <a:gd name="T44" fmla="*/ 8 w 44"/>
                  <a:gd name="T45" fmla="*/ 5 h 80"/>
                  <a:gd name="T46" fmla="*/ 8 w 44"/>
                  <a:gd name="T47" fmla="*/ 5 h 80"/>
                  <a:gd name="T48" fmla="*/ 8 w 44"/>
                  <a:gd name="T49" fmla="*/ 5 h 80"/>
                  <a:gd name="T50" fmla="*/ 8 w 44"/>
                  <a:gd name="T51" fmla="*/ 5 h 80"/>
                  <a:gd name="T52" fmla="*/ 8 w 44"/>
                  <a:gd name="T53" fmla="*/ 6 h 80"/>
                  <a:gd name="T54" fmla="*/ 8 w 44"/>
                  <a:gd name="T55" fmla="*/ 6 h 80"/>
                  <a:gd name="T56" fmla="*/ 8 w 44"/>
                  <a:gd name="T57" fmla="*/ 7 h 80"/>
                  <a:gd name="T58" fmla="*/ 7 w 44"/>
                  <a:gd name="T59" fmla="*/ 7 h 80"/>
                  <a:gd name="T60" fmla="*/ 7 w 44"/>
                  <a:gd name="T61" fmla="*/ 7 h 80"/>
                  <a:gd name="T62" fmla="*/ 6 w 44"/>
                  <a:gd name="T63" fmla="*/ 8 h 80"/>
                  <a:gd name="T64" fmla="*/ 6 w 44"/>
                  <a:gd name="T65" fmla="*/ 8 h 80"/>
                  <a:gd name="T66" fmla="*/ 6 w 44"/>
                  <a:gd name="T67" fmla="*/ 9 h 80"/>
                  <a:gd name="T68" fmla="*/ 6 w 44"/>
                  <a:gd name="T69" fmla="*/ 9 h 80"/>
                  <a:gd name="T70" fmla="*/ 6 w 44"/>
                  <a:gd name="T71" fmla="*/ 9 h 80"/>
                  <a:gd name="T72" fmla="*/ 6 w 44"/>
                  <a:gd name="T73" fmla="*/ 9 h 80"/>
                  <a:gd name="T74" fmla="*/ 5 w 44"/>
                  <a:gd name="T75" fmla="*/ 10 h 80"/>
                  <a:gd name="T76" fmla="*/ 4 w 44"/>
                  <a:gd name="T77" fmla="*/ 10 h 80"/>
                  <a:gd name="T78" fmla="*/ 4 w 44"/>
                  <a:gd name="T79" fmla="*/ 10 h 80"/>
                  <a:gd name="T80" fmla="*/ 4 w 44"/>
                  <a:gd name="T81" fmla="*/ 11 h 80"/>
                  <a:gd name="T82" fmla="*/ 4 w 44"/>
                  <a:gd name="T83" fmla="*/ 11 h 80"/>
                  <a:gd name="T84" fmla="*/ 3 w 44"/>
                  <a:gd name="T85" fmla="*/ 11 h 80"/>
                  <a:gd name="T86" fmla="*/ 3 w 44"/>
                  <a:gd name="T87" fmla="*/ 11 h 80"/>
                  <a:gd name="T88" fmla="*/ 2 w 44"/>
                  <a:gd name="T89" fmla="*/ 11 h 80"/>
                  <a:gd name="T90" fmla="*/ 1 w 44"/>
                  <a:gd name="T91" fmla="*/ 11 h 80"/>
                  <a:gd name="T92" fmla="*/ 1 w 44"/>
                  <a:gd name="T93" fmla="*/ 11 h 80"/>
                  <a:gd name="T94" fmla="*/ 1 w 44"/>
                  <a:gd name="T95" fmla="*/ 11 h 80"/>
                  <a:gd name="T96" fmla="*/ 0 w 44"/>
                  <a:gd name="T97" fmla="*/ 11 h 8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4"/>
                  <a:gd name="T148" fmla="*/ 0 h 80"/>
                  <a:gd name="T149" fmla="*/ 44 w 44"/>
                  <a:gd name="T150" fmla="*/ 80 h 8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4" h="80">
                    <a:moveTo>
                      <a:pt x="1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2" y="1"/>
                    </a:lnTo>
                    <a:lnTo>
                      <a:pt x="15" y="1"/>
                    </a:lnTo>
                    <a:lnTo>
                      <a:pt x="17" y="2"/>
                    </a:lnTo>
                    <a:lnTo>
                      <a:pt x="20" y="3"/>
                    </a:lnTo>
                    <a:lnTo>
                      <a:pt x="22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8"/>
                    </a:lnTo>
                    <a:lnTo>
                      <a:pt x="31" y="9"/>
                    </a:lnTo>
                    <a:lnTo>
                      <a:pt x="33" y="11"/>
                    </a:lnTo>
                    <a:lnTo>
                      <a:pt x="35" y="13"/>
                    </a:lnTo>
                    <a:lnTo>
                      <a:pt x="36" y="15"/>
                    </a:lnTo>
                    <a:lnTo>
                      <a:pt x="38" y="17"/>
                    </a:lnTo>
                    <a:lnTo>
                      <a:pt x="39" y="19"/>
                    </a:lnTo>
                    <a:lnTo>
                      <a:pt x="40" y="21"/>
                    </a:lnTo>
                    <a:lnTo>
                      <a:pt x="41" y="24"/>
                    </a:lnTo>
                    <a:lnTo>
                      <a:pt x="42" y="26"/>
                    </a:lnTo>
                    <a:lnTo>
                      <a:pt x="43" y="29"/>
                    </a:lnTo>
                    <a:lnTo>
                      <a:pt x="43" y="32"/>
                    </a:lnTo>
                    <a:lnTo>
                      <a:pt x="43" y="35"/>
                    </a:lnTo>
                    <a:lnTo>
                      <a:pt x="44" y="38"/>
                    </a:lnTo>
                    <a:lnTo>
                      <a:pt x="43" y="40"/>
                    </a:lnTo>
                    <a:lnTo>
                      <a:pt x="43" y="43"/>
                    </a:lnTo>
                    <a:lnTo>
                      <a:pt x="43" y="46"/>
                    </a:lnTo>
                    <a:lnTo>
                      <a:pt x="42" y="49"/>
                    </a:lnTo>
                    <a:lnTo>
                      <a:pt x="41" y="52"/>
                    </a:lnTo>
                    <a:lnTo>
                      <a:pt x="40" y="54"/>
                    </a:lnTo>
                    <a:lnTo>
                      <a:pt x="39" y="57"/>
                    </a:lnTo>
                    <a:lnTo>
                      <a:pt x="38" y="59"/>
                    </a:lnTo>
                    <a:lnTo>
                      <a:pt x="36" y="62"/>
                    </a:lnTo>
                    <a:lnTo>
                      <a:pt x="35" y="64"/>
                    </a:lnTo>
                    <a:lnTo>
                      <a:pt x="33" y="66"/>
                    </a:lnTo>
                    <a:lnTo>
                      <a:pt x="31" y="68"/>
                    </a:lnTo>
                    <a:lnTo>
                      <a:pt x="29" y="70"/>
                    </a:lnTo>
                    <a:lnTo>
                      <a:pt x="27" y="72"/>
                    </a:lnTo>
                    <a:lnTo>
                      <a:pt x="25" y="73"/>
                    </a:lnTo>
                    <a:lnTo>
                      <a:pt x="22" y="75"/>
                    </a:lnTo>
                    <a:lnTo>
                      <a:pt x="20" y="76"/>
                    </a:lnTo>
                    <a:lnTo>
                      <a:pt x="17" y="77"/>
                    </a:lnTo>
                    <a:lnTo>
                      <a:pt x="15" y="78"/>
                    </a:lnTo>
                    <a:lnTo>
                      <a:pt x="12" y="79"/>
                    </a:lnTo>
                    <a:lnTo>
                      <a:pt x="9" y="80"/>
                    </a:lnTo>
                    <a:lnTo>
                      <a:pt x="6" y="80"/>
                    </a:lnTo>
                    <a:lnTo>
                      <a:pt x="3" y="80"/>
                    </a:lnTo>
                    <a:lnTo>
                      <a:pt x="0" y="8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76" name="Freeform 24"/>
              <p:cNvSpPr>
                <a:spLocks noChangeArrowheads="1"/>
              </p:cNvSpPr>
              <p:nvPr/>
            </p:nvSpPr>
            <p:spPr bwMode="auto">
              <a:xfrm>
                <a:off x="4556" y="1229"/>
                <a:ext cx="31" cy="52"/>
              </a:xfrm>
              <a:custGeom>
                <a:avLst/>
                <a:gdLst>
                  <a:gd name="T0" fmla="*/ 0 w 43"/>
                  <a:gd name="T1" fmla="*/ 0 h 78"/>
                  <a:gd name="T2" fmla="*/ 0 w 43"/>
                  <a:gd name="T3" fmla="*/ 1 h 78"/>
                  <a:gd name="T4" fmla="*/ 0 w 43"/>
                  <a:gd name="T5" fmla="*/ 0 h 78"/>
                  <a:gd name="T6" fmla="*/ 0 w 43"/>
                  <a:gd name="T7" fmla="*/ 1 h 78"/>
                  <a:gd name="T8" fmla="*/ 1 w 43"/>
                  <a:gd name="T9" fmla="*/ 0 h 78"/>
                  <a:gd name="T10" fmla="*/ 1 w 43"/>
                  <a:gd name="T11" fmla="*/ 1 h 78"/>
                  <a:gd name="T12" fmla="*/ 1 w 43"/>
                  <a:gd name="T13" fmla="*/ 1 h 78"/>
                  <a:gd name="T14" fmla="*/ 1 w 43"/>
                  <a:gd name="T15" fmla="*/ 1 h 78"/>
                  <a:gd name="T16" fmla="*/ 1 w 43"/>
                  <a:gd name="T17" fmla="*/ 1 h 78"/>
                  <a:gd name="T18" fmla="*/ 1 w 43"/>
                  <a:gd name="T19" fmla="*/ 1 h 78"/>
                  <a:gd name="T20" fmla="*/ 1 w 43"/>
                  <a:gd name="T21" fmla="*/ 1 h 78"/>
                  <a:gd name="T22" fmla="*/ 1 w 43"/>
                  <a:gd name="T23" fmla="*/ 1 h 78"/>
                  <a:gd name="T24" fmla="*/ 1 w 43"/>
                  <a:gd name="T25" fmla="*/ 1 h 78"/>
                  <a:gd name="T26" fmla="*/ 2 w 43"/>
                  <a:gd name="T27" fmla="*/ 1 h 78"/>
                  <a:gd name="T28" fmla="*/ 3 w 43"/>
                  <a:gd name="T29" fmla="*/ 1 h 78"/>
                  <a:gd name="T30" fmla="*/ 4 w 43"/>
                  <a:gd name="T31" fmla="*/ 1 h 78"/>
                  <a:gd name="T32" fmla="*/ 4 w 43"/>
                  <a:gd name="T33" fmla="*/ 1 h 78"/>
                  <a:gd name="T34" fmla="*/ 6 w 43"/>
                  <a:gd name="T35" fmla="*/ 1 h 78"/>
                  <a:gd name="T36" fmla="*/ 6 w 43"/>
                  <a:gd name="T37" fmla="*/ 2 h 78"/>
                  <a:gd name="T38" fmla="*/ 6 w 43"/>
                  <a:gd name="T39" fmla="*/ 2 h 78"/>
                  <a:gd name="T40" fmla="*/ 7 w 43"/>
                  <a:gd name="T41" fmla="*/ 3 h 78"/>
                  <a:gd name="T42" fmla="*/ 8 w 43"/>
                  <a:gd name="T43" fmla="*/ 3 h 78"/>
                  <a:gd name="T44" fmla="*/ 9 w 43"/>
                  <a:gd name="T45" fmla="*/ 4 h 78"/>
                  <a:gd name="T46" fmla="*/ 9 w 43"/>
                  <a:gd name="T47" fmla="*/ 5 h 78"/>
                  <a:gd name="T48" fmla="*/ 9 w 43"/>
                  <a:gd name="T49" fmla="*/ 6 h 78"/>
                  <a:gd name="T50" fmla="*/ 9 w 43"/>
                  <a:gd name="T51" fmla="*/ 6 h 78"/>
                  <a:gd name="T52" fmla="*/ 8 w 43"/>
                  <a:gd name="T53" fmla="*/ 7 h 78"/>
                  <a:gd name="T54" fmla="*/ 7 w 43"/>
                  <a:gd name="T55" fmla="*/ 7 h 78"/>
                  <a:gd name="T56" fmla="*/ 6 w 43"/>
                  <a:gd name="T57" fmla="*/ 8 h 78"/>
                  <a:gd name="T58" fmla="*/ 6 w 43"/>
                  <a:gd name="T59" fmla="*/ 9 h 78"/>
                  <a:gd name="T60" fmla="*/ 6 w 43"/>
                  <a:gd name="T61" fmla="*/ 9 h 78"/>
                  <a:gd name="T62" fmla="*/ 4 w 43"/>
                  <a:gd name="T63" fmla="*/ 9 h 78"/>
                  <a:gd name="T64" fmla="*/ 4 w 43"/>
                  <a:gd name="T65" fmla="*/ 10 h 78"/>
                  <a:gd name="T66" fmla="*/ 3 w 43"/>
                  <a:gd name="T67" fmla="*/ 10 h 78"/>
                  <a:gd name="T68" fmla="*/ 2 w 43"/>
                  <a:gd name="T69" fmla="*/ 10 h 78"/>
                  <a:gd name="T70" fmla="*/ 1 w 43"/>
                  <a:gd name="T71" fmla="*/ 10 h 78"/>
                  <a:gd name="T72" fmla="*/ 1 w 43"/>
                  <a:gd name="T73" fmla="*/ 10 h 78"/>
                  <a:gd name="T74" fmla="*/ 1 w 43"/>
                  <a:gd name="T75" fmla="*/ 10 h 78"/>
                  <a:gd name="T76" fmla="*/ 1 w 43"/>
                  <a:gd name="T77" fmla="*/ 10 h 78"/>
                  <a:gd name="T78" fmla="*/ 1 w 43"/>
                  <a:gd name="T79" fmla="*/ 10 h 78"/>
                  <a:gd name="T80" fmla="*/ 1 w 43"/>
                  <a:gd name="T81" fmla="*/ 10 h 78"/>
                  <a:gd name="T82" fmla="*/ 1 w 43"/>
                  <a:gd name="T83" fmla="*/ 10 h 78"/>
                  <a:gd name="T84" fmla="*/ 1 w 43"/>
                  <a:gd name="T85" fmla="*/ 10 h 78"/>
                  <a:gd name="T86" fmla="*/ 1 w 43"/>
                  <a:gd name="T87" fmla="*/ 10 h 78"/>
                  <a:gd name="T88" fmla="*/ 0 w 43"/>
                  <a:gd name="T89" fmla="*/ 10 h 78"/>
                  <a:gd name="T90" fmla="*/ 0 w 43"/>
                  <a:gd name="T91" fmla="*/ 10 h 78"/>
                  <a:gd name="T92" fmla="*/ 0 w 43"/>
                  <a:gd name="T93" fmla="*/ 10 h 78"/>
                  <a:gd name="T94" fmla="*/ 0 w 43"/>
                  <a:gd name="T95" fmla="*/ 10 h 7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3"/>
                  <a:gd name="T145" fmla="*/ 0 h 78"/>
                  <a:gd name="T146" fmla="*/ 43 w 43"/>
                  <a:gd name="T147" fmla="*/ 78 h 7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3" h="78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8" y="1"/>
                    </a:lnTo>
                    <a:lnTo>
                      <a:pt x="11" y="1"/>
                    </a:lnTo>
                    <a:lnTo>
                      <a:pt x="13" y="2"/>
                    </a:lnTo>
                    <a:lnTo>
                      <a:pt x="16" y="2"/>
                    </a:lnTo>
                    <a:lnTo>
                      <a:pt x="18" y="3"/>
                    </a:lnTo>
                    <a:lnTo>
                      <a:pt x="20" y="4"/>
                    </a:lnTo>
                    <a:lnTo>
                      <a:pt x="22" y="5"/>
                    </a:lnTo>
                    <a:lnTo>
                      <a:pt x="25" y="7"/>
                    </a:lnTo>
                    <a:lnTo>
                      <a:pt x="27" y="8"/>
                    </a:lnTo>
                    <a:lnTo>
                      <a:pt x="29" y="9"/>
                    </a:lnTo>
                    <a:lnTo>
                      <a:pt x="30" y="11"/>
                    </a:lnTo>
                    <a:lnTo>
                      <a:pt x="32" y="13"/>
                    </a:lnTo>
                    <a:lnTo>
                      <a:pt x="34" y="15"/>
                    </a:lnTo>
                    <a:lnTo>
                      <a:pt x="35" y="17"/>
                    </a:lnTo>
                    <a:lnTo>
                      <a:pt x="37" y="19"/>
                    </a:lnTo>
                    <a:lnTo>
                      <a:pt x="38" y="21"/>
                    </a:lnTo>
                    <a:lnTo>
                      <a:pt x="39" y="23"/>
                    </a:lnTo>
                    <a:lnTo>
                      <a:pt x="40" y="26"/>
                    </a:lnTo>
                    <a:lnTo>
                      <a:pt x="41" y="28"/>
                    </a:lnTo>
                    <a:lnTo>
                      <a:pt x="42" y="31"/>
                    </a:lnTo>
                    <a:lnTo>
                      <a:pt x="42" y="34"/>
                    </a:lnTo>
                    <a:lnTo>
                      <a:pt x="42" y="37"/>
                    </a:lnTo>
                    <a:lnTo>
                      <a:pt x="43" y="40"/>
                    </a:lnTo>
                    <a:lnTo>
                      <a:pt x="42" y="42"/>
                    </a:lnTo>
                    <a:lnTo>
                      <a:pt x="42" y="44"/>
                    </a:lnTo>
                    <a:lnTo>
                      <a:pt x="42" y="47"/>
                    </a:lnTo>
                    <a:lnTo>
                      <a:pt x="41" y="49"/>
                    </a:lnTo>
                    <a:lnTo>
                      <a:pt x="40" y="51"/>
                    </a:lnTo>
                    <a:lnTo>
                      <a:pt x="39" y="53"/>
                    </a:lnTo>
                    <a:lnTo>
                      <a:pt x="38" y="56"/>
                    </a:lnTo>
                    <a:lnTo>
                      <a:pt x="37" y="58"/>
                    </a:lnTo>
                    <a:lnTo>
                      <a:pt x="35" y="60"/>
                    </a:lnTo>
                    <a:lnTo>
                      <a:pt x="34" y="62"/>
                    </a:lnTo>
                    <a:lnTo>
                      <a:pt x="32" y="64"/>
                    </a:lnTo>
                    <a:lnTo>
                      <a:pt x="31" y="66"/>
                    </a:lnTo>
                    <a:lnTo>
                      <a:pt x="29" y="67"/>
                    </a:lnTo>
                    <a:lnTo>
                      <a:pt x="27" y="69"/>
                    </a:lnTo>
                    <a:lnTo>
                      <a:pt x="25" y="70"/>
                    </a:lnTo>
                    <a:lnTo>
                      <a:pt x="22" y="72"/>
                    </a:lnTo>
                    <a:lnTo>
                      <a:pt x="20" y="73"/>
                    </a:lnTo>
                    <a:lnTo>
                      <a:pt x="18" y="74"/>
                    </a:lnTo>
                    <a:lnTo>
                      <a:pt x="16" y="75"/>
                    </a:lnTo>
                    <a:lnTo>
                      <a:pt x="13" y="76"/>
                    </a:lnTo>
                    <a:lnTo>
                      <a:pt x="11" y="77"/>
                    </a:lnTo>
                    <a:lnTo>
                      <a:pt x="8" y="77"/>
                    </a:lnTo>
                    <a:lnTo>
                      <a:pt x="6" y="77"/>
                    </a:lnTo>
                    <a:lnTo>
                      <a:pt x="4" y="78"/>
                    </a:lnTo>
                    <a:lnTo>
                      <a:pt x="3" y="77"/>
                    </a:lnTo>
                    <a:lnTo>
                      <a:pt x="3" y="78"/>
                    </a:lnTo>
                    <a:lnTo>
                      <a:pt x="3" y="77"/>
                    </a:lnTo>
                    <a:lnTo>
                      <a:pt x="3" y="78"/>
                    </a:lnTo>
                    <a:lnTo>
                      <a:pt x="2" y="78"/>
                    </a:lnTo>
                    <a:lnTo>
                      <a:pt x="2" y="77"/>
                    </a:lnTo>
                    <a:lnTo>
                      <a:pt x="2" y="78"/>
                    </a:lnTo>
                    <a:lnTo>
                      <a:pt x="1" y="78"/>
                    </a:lnTo>
                    <a:lnTo>
                      <a:pt x="0" y="78"/>
                    </a:lnTo>
                    <a:lnTo>
                      <a:pt x="0" y="77"/>
                    </a:lnTo>
                    <a:lnTo>
                      <a:pt x="0" y="7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77" name="Freeform 25"/>
              <p:cNvSpPr>
                <a:spLocks noChangeArrowheads="1"/>
              </p:cNvSpPr>
              <p:nvPr/>
            </p:nvSpPr>
            <p:spPr bwMode="auto">
              <a:xfrm>
                <a:off x="4556" y="952"/>
                <a:ext cx="31" cy="56"/>
              </a:xfrm>
              <a:custGeom>
                <a:avLst/>
                <a:gdLst>
                  <a:gd name="T0" fmla="*/ 1 w 44"/>
                  <a:gd name="T1" fmla="*/ 0 h 82"/>
                  <a:gd name="T2" fmla="*/ 1 w 44"/>
                  <a:gd name="T3" fmla="*/ 0 h 82"/>
                  <a:gd name="T4" fmla="*/ 1 w 44"/>
                  <a:gd name="T5" fmla="*/ 0 h 82"/>
                  <a:gd name="T6" fmla="*/ 1 w 44"/>
                  <a:gd name="T7" fmla="*/ 0 h 82"/>
                  <a:gd name="T8" fmla="*/ 2 w 44"/>
                  <a:gd name="T9" fmla="*/ 1 h 82"/>
                  <a:gd name="T10" fmla="*/ 3 w 44"/>
                  <a:gd name="T11" fmla="*/ 1 h 82"/>
                  <a:gd name="T12" fmla="*/ 3 w 44"/>
                  <a:gd name="T13" fmla="*/ 1 h 82"/>
                  <a:gd name="T14" fmla="*/ 4 w 44"/>
                  <a:gd name="T15" fmla="*/ 1 h 82"/>
                  <a:gd name="T16" fmla="*/ 4 w 44"/>
                  <a:gd name="T17" fmla="*/ 1 h 82"/>
                  <a:gd name="T18" fmla="*/ 4 w 44"/>
                  <a:gd name="T19" fmla="*/ 1 h 82"/>
                  <a:gd name="T20" fmla="*/ 4 w 44"/>
                  <a:gd name="T21" fmla="*/ 1 h 82"/>
                  <a:gd name="T22" fmla="*/ 5 w 44"/>
                  <a:gd name="T23" fmla="*/ 1 h 82"/>
                  <a:gd name="T24" fmla="*/ 6 w 44"/>
                  <a:gd name="T25" fmla="*/ 1 h 82"/>
                  <a:gd name="T26" fmla="*/ 6 w 44"/>
                  <a:gd name="T27" fmla="*/ 2 h 82"/>
                  <a:gd name="T28" fmla="*/ 6 w 44"/>
                  <a:gd name="T29" fmla="*/ 2 h 82"/>
                  <a:gd name="T30" fmla="*/ 6 w 44"/>
                  <a:gd name="T31" fmla="*/ 2 h 82"/>
                  <a:gd name="T32" fmla="*/ 6 w 44"/>
                  <a:gd name="T33" fmla="*/ 3 h 82"/>
                  <a:gd name="T34" fmla="*/ 6 w 44"/>
                  <a:gd name="T35" fmla="*/ 3 h 82"/>
                  <a:gd name="T36" fmla="*/ 7 w 44"/>
                  <a:gd name="T37" fmla="*/ 3 h 82"/>
                  <a:gd name="T38" fmla="*/ 7 w 44"/>
                  <a:gd name="T39" fmla="*/ 3 h 82"/>
                  <a:gd name="T40" fmla="*/ 8 w 44"/>
                  <a:gd name="T41" fmla="*/ 5 h 82"/>
                  <a:gd name="T42" fmla="*/ 8 w 44"/>
                  <a:gd name="T43" fmla="*/ 5 h 82"/>
                  <a:gd name="T44" fmla="*/ 8 w 44"/>
                  <a:gd name="T45" fmla="*/ 5 h 82"/>
                  <a:gd name="T46" fmla="*/ 8 w 44"/>
                  <a:gd name="T47" fmla="*/ 5 h 82"/>
                  <a:gd name="T48" fmla="*/ 8 w 44"/>
                  <a:gd name="T49" fmla="*/ 5 h 82"/>
                  <a:gd name="T50" fmla="*/ 8 w 44"/>
                  <a:gd name="T51" fmla="*/ 6 h 82"/>
                  <a:gd name="T52" fmla="*/ 8 w 44"/>
                  <a:gd name="T53" fmla="*/ 7 h 82"/>
                  <a:gd name="T54" fmla="*/ 8 w 44"/>
                  <a:gd name="T55" fmla="*/ 7 h 82"/>
                  <a:gd name="T56" fmla="*/ 8 w 44"/>
                  <a:gd name="T57" fmla="*/ 8 h 82"/>
                  <a:gd name="T58" fmla="*/ 7 w 44"/>
                  <a:gd name="T59" fmla="*/ 8 h 82"/>
                  <a:gd name="T60" fmla="*/ 7 w 44"/>
                  <a:gd name="T61" fmla="*/ 8 h 82"/>
                  <a:gd name="T62" fmla="*/ 6 w 44"/>
                  <a:gd name="T63" fmla="*/ 8 h 82"/>
                  <a:gd name="T64" fmla="*/ 6 w 44"/>
                  <a:gd name="T65" fmla="*/ 9 h 82"/>
                  <a:gd name="T66" fmla="*/ 6 w 44"/>
                  <a:gd name="T67" fmla="*/ 10 h 82"/>
                  <a:gd name="T68" fmla="*/ 6 w 44"/>
                  <a:gd name="T69" fmla="*/ 10 h 82"/>
                  <a:gd name="T70" fmla="*/ 6 w 44"/>
                  <a:gd name="T71" fmla="*/ 10 h 82"/>
                  <a:gd name="T72" fmla="*/ 6 w 44"/>
                  <a:gd name="T73" fmla="*/ 10 h 82"/>
                  <a:gd name="T74" fmla="*/ 5 w 44"/>
                  <a:gd name="T75" fmla="*/ 11 h 82"/>
                  <a:gd name="T76" fmla="*/ 4 w 44"/>
                  <a:gd name="T77" fmla="*/ 11 h 82"/>
                  <a:gd name="T78" fmla="*/ 4 w 44"/>
                  <a:gd name="T79" fmla="*/ 11 h 82"/>
                  <a:gd name="T80" fmla="*/ 4 w 44"/>
                  <a:gd name="T81" fmla="*/ 12 h 82"/>
                  <a:gd name="T82" fmla="*/ 4 w 44"/>
                  <a:gd name="T83" fmla="*/ 12 h 82"/>
                  <a:gd name="T84" fmla="*/ 3 w 44"/>
                  <a:gd name="T85" fmla="*/ 12 h 82"/>
                  <a:gd name="T86" fmla="*/ 3 w 44"/>
                  <a:gd name="T87" fmla="*/ 12 h 82"/>
                  <a:gd name="T88" fmla="*/ 2 w 44"/>
                  <a:gd name="T89" fmla="*/ 12 h 82"/>
                  <a:gd name="T90" fmla="*/ 1 w 44"/>
                  <a:gd name="T91" fmla="*/ 12 h 82"/>
                  <a:gd name="T92" fmla="*/ 1 w 44"/>
                  <a:gd name="T93" fmla="*/ 12 h 82"/>
                  <a:gd name="T94" fmla="*/ 1 w 44"/>
                  <a:gd name="T95" fmla="*/ 12 h 82"/>
                  <a:gd name="T96" fmla="*/ 0 w 44"/>
                  <a:gd name="T97" fmla="*/ 12 h 8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4"/>
                  <a:gd name="T148" fmla="*/ 0 h 82"/>
                  <a:gd name="T149" fmla="*/ 44 w 44"/>
                  <a:gd name="T150" fmla="*/ 82 h 8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4" h="82">
                    <a:moveTo>
                      <a:pt x="1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2" y="1"/>
                    </a:lnTo>
                    <a:lnTo>
                      <a:pt x="15" y="2"/>
                    </a:lnTo>
                    <a:lnTo>
                      <a:pt x="17" y="3"/>
                    </a:lnTo>
                    <a:lnTo>
                      <a:pt x="20" y="4"/>
                    </a:lnTo>
                    <a:lnTo>
                      <a:pt x="22" y="5"/>
                    </a:lnTo>
                    <a:lnTo>
                      <a:pt x="25" y="7"/>
                    </a:lnTo>
                    <a:lnTo>
                      <a:pt x="27" y="8"/>
                    </a:lnTo>
                    <a:lnTo>
                      <a:pt x="29" y="10"/>
                    </a:lnTo>
                    <a:lnTo>
                      <a:pt x="31" y="11"/>
                    </a:lnTo>
                    <a:lnTo>
                      <a:pt x="33" y="13"/>
                    </a:lnTo>
                    <a:lnTo>
                      <a:pt x="35" y="15"/>
                    </a:lnTo>
                    <a:lnTo>
                      <a:pt x="36" y="17"/>
                    </a:lnTo>
                    <a:lnTo>
                      <a:pt x="38" y="20"/>
                    </a:lnTo>
                    <a:lnTo>
                      <a:pt x="39" y="22"/>
                    </a:lnTo>
                    <a:lnTo>
                      <a:pt x="40" y="24"/>
                    </a:lnTo>
                    <a:lnTo>
                      <a:pt x="41" y="26"/>
                    </a:lnTo>
                    <a:lnTo>
                      <a:pt x="42" y="29"/>
                    </a:lnTo>
                    <a:lnTo>
                      <a:pt x="43" y="31"/>
                    </a:lnTo>
                    <a:lnTo>
                      <a:pt x="43" y="34"/>
                    </a:lnTo>
                    <a:lnTo>
                      <a:pt x="43" y="36"/>
                    </a:lnTo>
                    <a:lnTo>
                      <a:pt x="44" y="39"/>
                    </a:lnTo>
                    <a:lnTo>
                      <a:pt x="43" y="41"/>
                    </a:lnTo>
                    <a:lnTo>
                      <a:pt x="43" y="44"/>
                    </a:lnTo>
                    <a:lnTo>
                      <a:pt x="43" y="47"/>
                    </a:lnTo>
                    <a:lnTo>
                      <a:pt x="42" y="50"/>
                    </a:lnTo>
                    <a:lnTo>
                      <a:pt x="41" y="53"/>
                    </a:lnTo>
                    <a:lnTo>
                      <a:pt x="40" y="55"/>
                    </a:lnTo>
                    <a:lnTo>
                      <a:pt x="39" y="58"/>
                    </a:lnTo>
                    <a:lnTo>
                      <a:pt x="38" y="60"/>
                    </a:lnTo>
                    <a:lnTo>
                      <a:pt x="36" y="63"/>
                    </a:lnTo>
                    <a:lnTo>
                      <a:pt x="35" y="65"/>
                    </a:lnTo>
                    <a:lnTo>
                      <a:pt x="33" y="67"/>
                    </a:lnTo>
                    <a:lnTo>
                      <a:pt x="31" y="69"/>
                    </a:lnTo>
                    <a:lnTo>
                      <a:pt x="29" y="71"/>
                    </a:lnTo>
                    <a:lnTo>
                      <a:pt x="27" y="73"/>
                    </a:lnTo>
                    <a:lnTo>
                      <a:pt x="25" y="74"/>
                    </a:lnTo>
                    <a:lnTo>
                      <a:pt x="22" y="76"/>
                    </a:lnTo>
                    <a:lnTo>
                      <a:pt x="20" y="77"/>
                    </a:lnTo>
                    <a:lnTo>
                      <a:pt x="17" y="78"/>
                    </a:lnTo>
                    <a:lnTo>
                      <a:pt x="15" y="79"/>
                    </a:lnTo>
                    <a:lnTo>
                      <a:pt x="12" y="80"/>
                    </a:lnTo>
                    <a:lnTo>
                      <a:pt x="9" y="81"/>
                    </a:lnTo>
                    <a:lnTo>
                      <a:pt x="6" y="81"/>
                    </a:lnTo>
                    <a:lnTo>
                      <a:pt x="3" y="81"/>
                    </a:lnTo>
                    <a:lnTo>
                      <a:pt x="0" y="8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78" name="Freeform 26"/>
              <p:cNvSpPr>
                <a:spLocks noChangeArrowheads="1"/>
              </p:cNvSpPr>
              <p:nvPr/>
            </p:nvSpPr>
            <p:spPr bwMode="auto">
              <a:xfrm>
                <a:off x="4250" y="916"/>
                <a:ext cx="52" cy="39"/>
              </a:xfrm>
              <a:custGeom>
                <a:avLst/>
                <a:gdLst>
                  <a:gd name="T0" fmla="*/ 0 w 77"/>
                  <a:gd name="T1" fmla="*/ 0 h 58"/>
                  <a:gd name="T2" fmla="*/ 77 w 77"/>
                  <a:gd name="T3" fmla="*/ 58 h 58"/>
                </a:gdLst>
                <a:ahLst/>
                <a:cxnLst/>
                <a:rect l="T0" t="T1" r="T2" b="T3"/>
                <a:pathLst>
                  <a:path w="77" h="58">
                    <a:moveTo>
                      <a:pt x="77" y="29"/>
                    </a:moveTo>
                    <a:lnTo>
                      <a:pt x="76" y="30"/>
                    </a:lnTo>
                    <a:lnTo>
                      <a:pt x="76" y="32"/>
                    </a:lnTo>
                    <a:lnTo>
                      <a:pt x="76" y="34"/>
                    </a:lnTo>
                    <a:lnTo>
                      <a:pt x="75" y="36"/>
                    </a:lnTo>
                    <a:lnTo>
                      <a:pt x="75" y="38"/>
                    </a:lnTo>
                    <a:lnTo>
                      <a:pt x="74" y="39"/>
                    </a:lnTo>
                    <a:lnTo>
                      <a:pt x="73" y="41"/>
                    </a:lnTo>
                    <a:lnTo>
                      <a:pt x="72" y="43"/>
                    </a:lnTo>
                    <a:lnTo>
                      <a:pt x="71" y="44"/>
                    </a:lnTo>
                    <a:lnTo>
                      <a:pt x="69" y="46"/>
                    </a:lnTo>
                    <a:lnTo>
                      <a:pt x="68" y="47"/>
                    </a:lnTo>
                    <a:lnTo>
                      <a:pt x="67" y="49"/>
                    </a:lnTo>
                    <a:lnTo>
                      <a:pt x="65" y="50"/>
                    </a:lnTo>
                    <a:lnTo>
                      <a:pt x="63" y="51"/>
                    </a:lnTo>
                    <a:lnTo>
                      <a:pt x="61" y="52"/>
                    </a:lnTo>
                    <a:lnTo>
                      <a:pt x="59" y="53"/>
                    </a:lnTo>
                    <a:lnTo>
                      <a:pt x="57" y="54"/>
                    </a:lnTo>
                    <a:lnTo>
                      <a:pt x="55" y="55"/>
                    </a:lnTo>
                    <a:lnTo>
                      <a:pt x="52" y="56"/>
                    </a:lnTo>
                    <a:lnTo>
                      <a:pt x="50" y="56"/>
                    </a:lnTo>
                    <a:lnTo>
                      <a:pt x="47" y="57"/>
                    </a:lnTo>
                    <a:lnTo>
                      <a:pt x="44" y="57"/>
                    </a:lnTo>
                    <a:lnTo>
                      <a:pt x="41" y="57"/>
                    </a:lnTo>
                    <a:lnTo>
                      <a:pt x="39" y="58"/>
                    </a:lnTo>
                    <a:lnTo>
                      <a:pt x="36" y="57"/>
                    </a:lnTo>
                    <a:lnTo>
                      <a:pt x="34" y="57"/>
                    </a:lnTo>
                    <a:lnTo>
                      <a:pt x="31" y="57"/>
                    </a:lnTo>
                    <a:lnTo>
                      <a:pt x="29" y="56"/>
                    </a:lnTo>
                    <a:lnTo>
                      <a:pt x="26" y="56"/>
                    </a:lnTo>
                    <a:lnTo>
                      <a:pt x="24" y="55"/>
                    </a:lnTo>
                    <a:lnTo>
                      <a:pt x="22" y="54"/>
                    </a:lnTo>
                    <a:lnTo>
                      <a:pt x="20" y="53"/>
                    </a:lnTo>
                    <a:lnTo>
                      <a:pt x="17" y="52"/>
                    </a:lnTo>
                    <a:lnTo>
                      <a:pt x="15" y="51"/>
                    </a:lnTo>
                    <a:lnTo>
                      <a:pt x="13" y="50"/>
                    </a:lnTo>
                    <a:lnTo>
                      <a:pt x="12" y="49"/>
                    </a:lnTo>
                    <a:lnTo>
                      <a:pt x="10" y="47"/>
                    </a:lnTo>
                    <a:lnTo>
                      <a:pt x="8" y="46"/>
                    </a:lnTo>
                    <a:lnTo>
                      <a:pt x="7" y="44"/>
                    </a:lnTo>
                    <a:lnTo>
                      <a:pt x="5" y="43"/>
                    </a:lnTo>
                    <a:lnTo>
                      <a:pt x="4" y="41"/>
                    </a:lnTo>
                    <a:lnTo>
                      <a:pt x="3" y="39"/>
                    </a:lnTo>
                    <a:lnTo>
                      <a:pt x="2" y="38"/>
                    </a:lnTo>
                    <a:lnTo>
                      <a:pt x="1" y="36"/>
                    </a:lnTo>
                    <a:lnTo>
                      <a:pt x="0" y="34"/>
                    </a:lnTo>
                    <a:lnTo>
                      <a:pt x="0" y="32"/>
                    </a:lnTo>
                    <a:lnTo>
                      <a:pt x="0" y="30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1" y="21"/>
                    </a:lnTo>
                    <a:lnTo>
                      <a:pt x="2" y="20"/>
                    </a:lnTo>
                    <a:lnTo>
                      <a:pt x="3" y="18"/>
                    </a:lnTo>
                    <a:lnTo>
                      <a:pt x="4" y="16"/>
                    </a:lnTo>
                    <a:lnTo>
                      <a:pt x="5" y="15"/>
                    </a:lnTo>
                    <a:lnTo>
                      <a:pt x="7" y="13"/>
                    </a:lnTo>
                    <a:lnTo>
                      <a:pt x="8" y="12"/>
                    </a:lnTo>
                    <a:lnTo>
                      <a:pt x="10" y="10"/>
                    </a:lnTo>
                    <a:lnTo>
                      <a:pt x="11" y="9"/>
                    </a:lnTo>
                    <a:lnTo>
                      <a:pt x="13" y="7"/>
                    </a:lnTo>
                    <a:lnTo>
                      <a:pt x="15" y="6"/>
                    </a:lnTo>
                    <a:lnTo>
                      <a:pt x="17" y="5"/>
                    </a:lnTo>
                    <a:lnTo>
                      <a:pt x="20" y="4"/>
                    </a:lnTo>
                    <a:lnTo>
                      <a:pt x="22" y="3"/>
                    </a:lnTo>
                    <a:lnTo>
                      <a:pt x="24" y="2"/>
                    </a:lnTo>
                    <a:lnTo>
                      <a:pt x="26" y="1"/>
                    </a:lnTo>
                    <a:lnTo>
                      <a:pt x="29" y="1"/>
                    </a:lnTo>
                    <a:lnTo>
                      <a:pt x="31" y="0"/>
                    </a:lnTo>
                    <a:lnTo>
                      <a:pt x="34" y="0"/>
                    </a:lnTo>
                    <a:lnTo>
                      <a:pt x="36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50" y="1"/>
                    </a:lnTo>
                    <a:lnTo>
                      <a:pt x="52" y="1"/>
                    </a:lnTo>
                    <a:lnTo>
                      <a:pt x="55" y="2"/>
                    </a:lnTo>
                    <a:lnTo>
                      <a:pt x="57" y="3"/>
                    </a:lnTo>
                    <a:lnTo>
                      <a:pt x="59" y="4"/>
                    </a:lnTo>
                    <a:lnTo>
                      <a:pt x="61" y="5"/>
                    </a:lnTo>
                    <a:lnTo>
                      <a:pt x="63" y="6"/>
                    </a:lnTo>
                    <a:lnTo>
                      <a:pt x="65" y="7"/>
                    </a:lnTo>
                    <a:lnTo>
                      <a:pt x="66" y="9"/>
                    </a:lnTo>
                    <a:lnTo>
                      <a:pt x="68" y="10"/>
                    </a:lnTo>
                    <a:lnTo>
                      <a:pt x="69" y="12"/>
                    </a:lnTo>
                    <a:lnTo>
                      <a:pt x="71" y="13"/>
                    </a:lnTo>
                    <a:lnTo>
                      <a:pt x="72" y="15"/>
                    </a:lnTo>
                    <a:lnTo>
                      <a:pt x="73" y="16"/>
                    </a:lnTo>
                    <a:lnTo>
                      <a:pt x="74" y="18"/>
                    </a:lnTo>
                    <a:lnTo>
                      <a:pt x="75" y="20"/>
                    </a:lnTo>
                    <a:lnTo>
                      <a:pt x="75" y="21"/>
                    </a:lnTo>
                    <a:lnTo>
                      <a:pt x="76" y="23"/>
                    </a:lnTo>
                    <a:lnTo>
                      <a:pt x="76" y="25"/>
                    </a:lnTo>
                    <a:lnTo>
                      <a:pt x="76" y="27"/>
                    </a:lnTo>
                    <a:lnTo>
                      <a:pt x="77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79" name="Freeform 27"/>
              <p:cNvSpPr>
                <a:spLocks noChangeArrowheads="1"/>
              </p:cNvSpPr>
              <p:nvPr/>
            </p:nvSpPr>
            <p:spPr bwMode="auto">
              <a:xfrm>
                <a:off x="4250" y="1281"/>
                <a:ext cx="52" cy="40"/>
              </a:xfrm>
              <a:custGeom>
                <a:avLst/>
                <a:gdLst>
                  <a:gd name="T0" fmla="*/ 0 w 77"/>
                  <a:gd name="T1" fmla="*/ 0 h 58"/>
                  <a:gd name="T2" fmla="*/ 77 w 77"/>
                  <a:gd name="T3" fmla="*/ 58 h 58"/>
                </a:gdLst>
                <a:ahLst/>
                <a:cxnLst/>
                <a:rect l="T0" t="T1" r="T2" b="T3"/>
                <a:pathLst>
                  <a:path w="77" h="58">
                    <a:moveTo>
                      <a:pt x="77" y="29"/>
                    </a:moveTo>
                    <a:lnTo>
                      <a:pt x="76" y="30"/>
                    </a:lnTo>
                    <a:lnTo>
                      <a:pt x="76" y="32"/>
                    </a:lnTo>
                    <a:lnTo>
                      <a:pt x="76" y="34"/>
                    </a:lnTo>
                    <a:lnTo>
                      <a:pt x="75" y="36"/>
                    </a:lnTo>
                    <a:lnTo>
                      <a:pt x="75" y="37"/>
                    </a:lnTo>
                    <a:lnTo>
                      <a:pt x="74" y="39"/>
                    </a:lnTo>
                    <a:lnTo>
                      <a:pt x="73" y="41"/>
                    </a:lnTo>
                    <a:lnTo>
                      <a:pt x="72" y="42"/>
                    </a:lnTo>
                    <a:lnTo>
                      <a:pt x="71" y="44"/>
                    </a:lnTo>
                    <a:lnTo>
                      <a:pt x="69" y="45"/>
                    </a:lnTo>
                    <a:lnTo>
                      <a:pt x="68" y="47"/>
                    </a:lnTo>
                    <a:lnTo>
                      <a:pt x="67" y="48"/>
                    </a:lnTo>
                    <a:lnTo>
                      <a:pt x="65" y="50"/>
                    </a:lnTo>
                    <a:lnTo>
                      <a:pt x="63" y="51"/>
                    </a:lnTo>
                    <a:lnTo>
                      <a:pt x="61" y="52"/>
                    </a:lnTo>
                    <a:lnTo>
                      <a:pt x="59" y="53"/>
                    </a:lnTo>
                    <a:lnTo>
                      <a:pt x="57" y="54"/>
                    </a:lnTo>
                    <a:lnTo>
                      <a:pt x="55" y="55"/>
                    </a:lnTo>
                    <a:lnTo>
                      <a:pt x="52" y="56"/>
                    </a:lnTo>
                    <a:lnTo>
                      <a:pt x="50" y="56"/>
                    </a:lnTo>
                    <a:lnTo>
                      <a:pt x="47" y="57"/>
                    </a:lnTo>
                    <a:lnTo>
                      <a:pt x="44" y="57"/>
                    </a:lnTo>
                    <a:lnTo>
                      <a:pt x="41" y="57"/>
                    </a:lnTo>
                    <a:lnTo>
                      <a:pt x="39" y="58"/>
                    </a:lnTo>
                    <a:lnTo>
                      <a:pt x="36" y="57"/>
                    </a:lnTo>
                    <a:lnTo>
                      <a:pt x="34" y="57"/>
                    </a:lnTo>
                    <a:lnTo>
                      <a:pt x="31" y="57"/>
                    </a:lnTo>
                    <a:lnTo>
                      <a:pt x="29" y="56"/>
                    </a:lnTo>
                    <a:lnTo>
                      <a:pt x="26" y="56"/>
                    </a:lnTo>
                    <a:lnTo>
                      <a:pt x="24" y="55"/>
                    </a:lnTo>
                    <a:lnTo>
                      <a:pt x="22" y="54"/>
                    </a:lnTo>
                    <a:lnTo>
                      <a:pt x="20" y="53"/>
                    </a:lnTo>
                    <a:lnTo>
                      <a:pt x="17" y="52"/>
                    </a:lnTo>
                    <a:lnTo>
                      <a:pt x="15" y="51"/>
                    </a:lnTo>
                    <a:lnTo>
                      <a:pt x="13" y="50"/>
                    </a:lnTo>
                    <a:lnTo>
                      <a:pt x="12" y="48"/>
                    </a:lnTo>
                    <a:lnTo>
                      <a:pt x="10" y="47"/>
                    </a:lnTo>
                    <a:lnTo>
                      <a:pt x="8" y="45"/>
                    </a:lnTo>
                    <a:lnTo>
                      <a:pt x="7" y="44"/>
                    </a:lnTo>
                    <a:lnTo>
                      <a:pt x="5" y="42"/>
                    </a:lnTo>
                    <a:lnTo>
                      <a:pt x="4" y="41"/>
                    </a:lnTo>
                    <a:lnTo>
                      <a:pt x="3" y="39"/>
                    </a:lnTo>
                    <a:lnTo>
                      <a:pt x="2" y="37"/>
                    </a:lnTo>
                    <a:lnTo>
                      <a:pt x="1" y="36"/>
                    </a:lnTo>
                    <a:lnTo>
                      <a:pt x="0" y="34"/>
                    </a:lnTo>
                    <a:lnTo>
                      <a:pt x="0" y="32"/>
                    </a:lnTo>
                    <a:lnTo>
                      <a:pt x="0" y="30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1" y="21"/>
                    </a:lnTo>
                    <a:lnTo>
                      <a:pt x="2" y="19"/>
                    </a:lnTo>
                    <a:lnTo>
                      <a:pt x="3" y="18"/>
                    </a:lnTo>
                    <a:lnTo>
                      <a:pt x="4" y="16"/>
                    </a:lnTo>
                    <a:lnTo>
                      <a:pt x="5" y="14"/>
                    </a:lnTo>
                    <a:lnTo>
                      <a:pt x="7" y="13"/>
                    </a:lnTo>
                    <a:lnTo>
                      <a:pt x="8" y="11"/>
                    </a:lnTo>
                    <a:lnTo>
                      <a:pt x="10" y="10"/>
                    </a:lnTo>
                    <a:lnTo>
                      <a:pt x="11" y="8"/>
                    </a:lnTo>
                    <a:lnTo>
                      <a:pt x="13" y="7"/>
                    </a:lnTo>
                    <a:lnTo>
                      <a:pt x="15" y="6"/>
                    </a:lnTo>
                    <a:lnTo>
                      <a:pt x="17" y="5"/>
                    </a:lnTo>
                    <a:lnTo>
                      <a:pt x="20" y="4"/>
                    </a:lnTo>
                    <a:lnTo>
                      <a:pt x="22" y="3"/>
                    </a:lnTo>
                    <a:lnTo>
                      <a:pt x="24" y="2"/>
                    </a:lnTo>
                    <a:lnTo>
                      <a:pt x="26" y="1"/>
                    </a:lnTo>
                    <a:lnTo>
                      <a:pt x="29" y="1"/>
                    </a:lnTo>
                    <a:lnTo>
                      <a:pt x="31" y="0"/>
                    </a:lnTo>
                    <a:lnTo>
                      <a:pt x="34" y="0"/>
                    </a:lnTo>
                    <a:lnTo>
                      <a:pt x="36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50" y="1"/>
                    </a:lnTo>
                    <a:lnTo>
                      <a:pt x="52" y="1"/>
                    </a:lnTo>
                    <a:lnTo>
                      <a:pt x="55" y="2"/>
                    </a:lnTo>
                    <a:lnTo>
                      <a:pt x="57" y="3"/>
                    </a:lnTo>
                    <a:lnTo>
                      <a:pt x="59" y="4"/>
                    </a:lnTo>
                    <a:lnTo>
                      <a:pt x="61" y="5"/>
                    </a:lnTo>
                    <a:lnTo>
                      <a:pt x="63" y="6"/>
                    </a:lnTo>
                    <a:lnTo>
                      <a:pt x="65" y="7"/>
                    </a:lnTo>
                    <a:lnTo>
                      <a:pt x="66" y="8"/>
                    </a:lnTo>
                    <a:lnTo>
                      <a:pt x="68" y="10"/>
                    </a:lnTo>
                    <a:lnTo>
                      <a:pt x="69" y="11"/>
                    </a:lnTo>
                    <a:lnTo>
                      <a:pt x="71" y="13"/>
                    </a:lnTo>
                    <a:lnTo>
                      <a:pt x="72" y="14"/>
                    </a:lnTo>
                    <a:lnTo>
                      <a:pt x="73" y="16"/>
                    </a:lnTo>
                    <a:lnTo>
                      <a:pt x="74" y="18"/>
                    </a:lnTo>
                    <a:lnTo>
                      <a:pt x="75" y="19"/>
                    </a:lnTo>
                    <a:lnTo>
                      <a:pt x="75" y="21"/>
                    </a:lnTo>
                    <a:lnTo>
                      <a:pt x="76" y="23"/>
                    </a:lnTo>
                    <a:lnTo>
                      <a:pt x="76" y="25"/>
                    </a:lnTo>
                    <a:lnTo>
                      <a:pt x="76" y="27"/>
                    </a:lnTo>
                    <a:lnTo>
                      <a:pt x="77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80" name="Rectangle 28"/>
              <p:cNvSpPr>
                <a:spLocks noChangeArrowheads="1"/>
              </p:cNvSpPr>
              <p:nvPr/>
            </p:nvSpPr>
            <p:spPr bwMode="auto">
              <a:xfrm>
                <a:off x="4458" y="862"/>
                <a:ext cx="98" cy="511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81" name="Freeform 29"/>
              <p:cNvSpPr>
                <a:spLocks noChangeArrowheads="1"/>
              </p:cNvSpPr>
              <p:nvPr/>
            </p:nvSpPr>
            <p:spPr bwMode="auto">
              <a:xfrm>
                <a:off x="4302" y="937"/>
                <a:ext cx="254" cy="15"/>
              </a:xfrm>
              <a:custGeom>
                <a:avLst/>
                <a:gdLst>
                  <a:gd name="T0" fmla="*/ 0 w 370"/>
                  <a:gd name="T1" fmla="*/ 0 h 24"/>
                  <a:gd name="T2" fmla="*/ 46 w 370"/>
                  <a:gd name="T3" fmla="*/ 0 h 24"/>
                  <a:gd name="T4" fmla="*/ 56 w 370"/>
                  <a:gd name="T5" fmla="*/ 3 h 24"/>
                  <a:gd name="T6" fmla="*/ 0 60000 65536"/>
                  <a:gd name="T7" fmla="*/ 0 60000 65536"/>
                  <a:gd name="T8" fmla="*/ 0 60000 65536"/>
                  <a:gd name="T9" fmla="*/ 0 w 370"/>
                  <a:gd name="T10" fmla="*/ 0 h 24"/>
                  <a:gd name="T11" fmla="*/ 370 w 370"/>
                  <a:gd name="T12" fmla="*/ 24 h 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0" h="24">
                    <a:moveTo>
                      <a:pt x="0" y="0"/>
                    </a:moveTo>
                    <a:lnTo>
                      <a:pt x="298" y="0"/>
                    </a:lnTo>
                    <a:lnTo>
                      <a:pt x="370" y="24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82" name="Freeform 30"/>
              <p:cNvSpPr>
                <a:spLocks noChangeArrowheads="1"/>
              </p:cNvSpPr>
              <p:nvPr/>
            </p:nvSpPr>
            <p:spPr bwMode="auto">
              <a:xfrm>
                <a:off x="4302" y="1281"/>
                <a:ext cx="254" cy="21"/>
              </a:xfrm>
              <a:custGeom>
                <a:avLst/>
                <a:gdLst>
                  <a:gd name="T0" fmla="*/ 0 w 370"/>
                  <a:gd name="T1" fmla="*/ 6 h 29"/>
                  <a:gd name="T2" fmla="*/ 46 w 370"/>
                  <a:gd name="T3" fmla="*/ 6 h 29"/>
                  <a:gd name="T4" fmla="*/ 56 w 370"/>
                  <a:gd name="T5" fmla="*/ 0 h 29"/>
                  <a:gd name="T6" fmla="*/ 0 60000 65536"/>
                  <a:gd name="T7" fmla="*/ 0 60000 65536"/>
                  <a:gd name="T8" fmla="*/ 0 60000 65536"/>
                  <a:gd name="T9" fmla="*/ 0 w 370"/>
                  <a:gd name="T10" fmla="*/ 0 h 29"/>
                  <a:gd name="T11" fmla="*/ 370 w 370"/>
                  <a:gd name="T12" fmla="*/ 29 h 2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0" h="29">
                    <a:moveTo>
                      <a:pt x="0" y="29"/>
                    </a:moveTo>
                    <a:lnTo>
                      <a:pt x="298" y="29"/>
                    </a:lnTo>
                    <a:lnTo>
                      <a:pt x="370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83" name="Freeform 31"/>
              <p:cNvSpPr>
                <a:spLocks noChangeArrowheads="1"/>
              </p:cNvSpPr>
              <p:nvPr/>
            </p:nvSpPr>
            <p:spPr bwMode="auto">
              <a:xfrm>
                <a:off x="4405" y="991"/>
                <a:ext cx="151" cy="37"/>
              </a:xfrm>
              <a:custGeom>
                <a:avLst/>
                <a:gdLst>
                  <a:gd name="T0" fmla="*/ 23 w 221"/>
                  <a:gd name="T1" fmla="*/ 3 h 53"/>
                  <a:gd name="T2" fmla="*/ 23 w 221"/>
                  <a:gd name="T3" fmla="*/ 3 h 53"/>
                  <a:gd name="T4" fmla="*/ 23 w 221"/>
                  <a:gd name="T5" fmla="*/ 3 h 53"/>
                  <a:gd name="T6" fmla="*/ 21 w 221"/>
                  <a:gd name="T7" fmla="*/ 3 h 53"/>
                  <a:gd name="T8" fmla="*/ 20 w 221"/>
                  <a:gd name="T9" fmla="*/ 3 h 53"/>
                  <a:gd name="T10" fmla="*/ 18 w 221"/>
                  <a:gd name="T11" fmla="*/ 4 h 53"/>
                  <a:gd name="T12" fmla="*/ 17 w 221"/>
                  <a:gd name="T13" fmla="*/ 4 h 53"/>
                  <a:gd name="T14" fmla="*/ 14 w 221"/>
                  <a:gd name="T15" fmla="*/ 5 h 53"/>
                  <a:gd name="T16" fmla="*/ 12 w 221"/>
                  <a:gd name="T17" fmla="*/ 6 h 53"/>
                  <a:gd name="T18" fmla="*/ 10 w 221"/>
                  <a:gd name="T19" fmla="*/ 6 h 53"/>
                  <a:gd name="T20" fmla="*/ 8 w 221"/>
                  <a:gd name="T21" fmla="*/ 6 h 53"/>
                  <a:gd name="T22" fmla="*/ 5 w 221"/>
                  <a:gd name="T23" fmla="*/ 6 h 53"/>
                  <a:gd name="T24" fmla="*/ 3 w 221"/>
                  <a:gd name="T25" fmla="*/ 6 h 53"/>
                  <a:gd name="T26" fmla="*/ 3 w 221"/>
                  <a:gd name="T27" fmla="*/ 6 h 53"/>
                  <a:gd name="T28" fmla="*/ 2 w 221"/>
                  <a:gd name="T29" fmla="*/ 5 h 53"/>
                  <a:gd name="T30" fmla="*/ 2 w 221"/>
                  <a:gd name="T31" fmla="*/ 5 h 53"/>
                  <a:gd name="T32" fmla="*/ 1 w 221"/>
                  <a:gd name="T33" fmla="*/ 4 h 53"/>
                  <a:gd name="T34" fmla="*/ 1 w 221"/>
                  <a:gd name="T35" fmla="*/ 4 h 53"/>
                  <a:gd name="T36" fmla="*/ 1 w 221"/>
                  <a:gd name="T37" fmla="*/ 4 h 53"/>
                  <a:gd name="T38" fmla="*/ 0 w 221"/>
                  <a:gd name="T39" fmla="*/ 3 h 53"/>
                  <a:gd name="T40" fmla="*/ 0 w 221"/>
                  <a:gd name="T41" fmla="*/ 3 h 53"/>
                  <a:gd name="T42" fmla="*/ 0 w 221"/>
                  <a:gd name="T43" fmla="*/ 2 h 53"/>
                  <a:gd name="T44" fmla="*/ 1 w 221"/>
                  <a:gd name="T45" fmla="*/ 1 h 53"/>
                  <a:gd name="T46" fmla="*/ 1 w 221"/>
                  <a:gd name="T47" fmla="*/ 1 h 53"/>
                  <a:gd name="T48" fmla="*/ 1 w 221"/>
                  <a:gd name="T49" fmla="*/ 1 h 53"/>
                  <a:gd name="T50" fmla="*/ 2 w 221"/>
                  <a:gd name="T51" fmla="*/ 1 h 53"/>
                  <a:gd name="T52" fmla="*/ 2 w 221"/>
                  <a:gd name="T53" fmla="*/ 1 h 53"/>
                  <a:gd name="T54" fmla="*/ 3 w 221"/>
                  <a:gd name="T55" fmla="*/ 1 h 53"/>
                  <a:gd name="T56" fmla="*/ 3 w 221"/>
                  <a:gd name="T57" fmla="*/ 0 h 53"/>
                  <a:gd name="T58" fmla="*/ 5 w 221"/>
                  <a:gd name="T59" fmla="*/ 0 h 53"/>
                  <a:gd name="T60" fmla="*/ 8 w 221"/>
                  <a:gd name="T61" fmla="*/ 0 h 53"/>
                  <a:gd name="T62" fmla="*/ 10 w 221"/>
                  <a:gd name="T63" fmla="*/ 0 h 53"/>
                  <a:gd name="T64" fmla="*/ 12 w 221"/>
                  <a:gd name="T65" fmla="*/ 0 h 53"/>
                  <a:gd name="T66" fmla="*/ 14 w 221"/>
                  <a:gd name="T67" fmla="*/ 1 h 53"/>
                  <a:gd name="T68" fmla="*/ 17 w 221"/>
                  <a:gd name="T69" fmla="*/ 1 h 53"/>
                  <a:gd name="T70" fmla="*/ 18 w 221"/>
                  <a:gd name="T71" fmla="*/ 1 h 53"/>
                  <a:gd name="T72" fmla="*/ 20 w 221"/>
                  <a:gd name="T73" fmla="*/ 1 h 53"/>
                  <a:gd name="T74" fmla="*/ 21 w 221"/>
                  <a:gd name="T75" fmla="*/ 2 h 53"/>
                  <a:gd name="T76" fmla="*/ 23 w 221"/>
                  <a:gd name="T77" fmla="*/ 2 h 53"/>
                  <a:gd name="T78" fmla="*/ 23 w 221"/>
                  <a:gd name="T79" fmla="*/ 3 h 53"/>
                  <a:gd name="T80" fmla="*/ 23 w 221"/>
                  <a:gd name="T81" fmla="*/ 3 h 5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1"/>
                  <a:gd name="T124" fmla="*/ 0 h 53"/>
                  <a:gd name="T125" fmla="*/ 221 w 221"/>
                  <a:gd name="T126" fmla="*/ 53 h 5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1" h="53">
                    <a:moveTo>
                      <a:pt x="221" y="24"/>
                    </a:moveTo>
                    <a:lnTo>
                      <a:pt x="221" y="24"/>
                    </a:lnTo>
                    <a:lnTo>
                      <a:pt x="211" y="29"/>
                    </a:lnTo>
                    <a:lnTo>
                      <a:pt x="197" y="29"/>
                    </a:lnTo>
                    <a:lnTo>
                      <a:pt x="177" y="33"/>
                    </a:lnTo>
                    <a:lnTo>
                      <a:pt x="163" y="38"/>
                    </a:lnTo>
                    <a:lnTo>
                      <a:pt x="139" y="43"/>
                    </a:lnTo>
                    <a:lnTo>
                      <a:pt x="120" y="48"/>
                    </a:lnTo>
                    <a:lnTo>
                      <a:pt x="96" y="48"/>
                    </a:lnTo>
                    <a:lnTo>
                      <a:pt x="77" y="53"/>
                    </a:lnTo>
                    <a:lnTo>
                      <a:pt x="53" y="48"/>
                    </a:lnTo>
                    <a:lnTo>
                      <a:pt x="38" y="48"/>
                    </a:lnTo>
                    <a:lnTo>
                      <a:pt x="29" y="48"/>
                    </a:lnTo>
                    <a:lnTo>
                      <a:pt x="24" y="43"/>
                    </a:lnTo>
                    <a:lnTo>
                      <a:pt x="19" y="43"/>
                    </a:lnTo>
                    <a:lnTo>
                      <a:pt x="14" y="38"/>
                    </a:lnTo>
                    <a:lnTo>
                      <a:pt x="9" y="38"/>
                    </a:lnTo>
                    <a:lnTo>
                      <a:pt x="5" y="33"/>
                    </a:lnTo>
                    <a:lnTo>
                      <a:pt x="0" y="29"/>
                    </a:lnTo>
                    <a:lnTo>
                      <a:pt x="0" y="24"/>
                    </a:lnTo>
                    <a:lnTo>
                      <a:pt x="0" y="19"/>
                    </a:lnTo>
                    <a:lnTo>
                      <a:pt x="5" y="14"/>
                    </a:lnTo>
                    <a:lnTo>
                      <a:pt x="9" y="9"/>
                    </a:lnTo>
                    <a:lnTo>
                      <a:pt x="14" y="9"/>
                    </a:lnTo>
                    <a:lnTo>
                      <a:pt x="19" y="5"/>
                    </a:lnTo>
                    <a:lnTo>
                      <a:pt x="24" y="5"/>
                    </a:lnTo>
                    <a:lnTo>
                      <a:pt x="29" y="5"/>
                    </a:lnTo>
                    <a:lnTo>
                      <a:pt x="38" y="0"/>
                    </a:lnTo>
                    <a:lnTo>
                      <a:pt x="53" y="0"/>
                    </a:lnTo>
                    <a:lnTo>
                      <a:pt x="77" y="0"/>
                    </a:lnTo>
                    <a:lnTo>
                      <a:pt x="96" y="0"/>
                    </a:lnTo>
                    <a:lnTo>
                      <a:pt x="120" y="0"/>
                    </a:lnTo>
                    <a:lnTo>
                      <a:pt x="139" y="5"/>
                    </a:lnTo>
                    <a:lnTo>
                      <a:pt x="163" y="9"/>
                    </a:lnTo>
                    <a:lnTo>
                      <a:pt x="177" y="14"/>
                    </a:lnTo>
                    <a:lnTo>
                      <a:pt x="197" y="14"/>
                    </a:lnTo>
                    <a:lnTo>
                      <a:pt x="211" y="19"/>
                    </a:lnTo>
                    <a:lnTo>
                      <a:pt x="221" y="19"/>
                    </a:lnTo>
                    <a:lnTo>
                      <a:pt x="221" y="24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84" name="Freeform 32"/>
              <p:cNvSpPr>
                <a:spLocks noChangeArrowheads="1"/>
              </p:cNvSpPr>
              <p:nvPr/>
            </p:nvSpPr>
            <p:spPr bwMode="auto">
              <a:xfrm>
                <a:off x="4405" y="1044"/>
                <a:ext cx="151" cy="35"/>
              </a:xfrm>
              <a:custGeom>
                <a:avLst/>
                <a:gdLst>
                  <a:gd name="T0" fmla="*/ 23 w 221"/>
                  <a:gd name="T1" fmla="*/ 3 h 52"/>
                  <a:gd name="T2" fmla="*/ 23 w 221"/>
                  <a:gd name="T3" fmla="*/ 3 h 52"/>
                  <a:gd name="T4" fmla="*/ 23 w 221"/>
                  <a:gd name="T5" fmla="*/ 3 h 52"/>
                  <a:gd name="T6" fmla="*/ 21 w 221"/>
                  <a:gd name="T7" fmla="*/ 3 h 52"/>
                  <a:gd name="T8" fmla="*/ 20 w 221"/>
                  <a:gd name="T9" fmla="*/ 3 h 52"/>
                  <a:gd name="T10" fmla="*/ 18 w 221"/>
                  <a:gd name="T11" fmla="*/ 3 h 52"/>
                  <a:gd name="T12" fmla="*/ 17 w 221"/>
                  <a:gd name="T13" fmla="*/ 4 h 52"/>
                  <a:gd name="T14" fmla="*/ 14 w 221"/>
                  <a:gd name="T15" fmla="*/ 5 h 52"/>
                  <a:gd name="T16" fmla="*/ 12 w 221"/>
                  <a:gd name="T17" fmla="*/ 5 h 52"/>
                  <a:gd name="T18" fmla="*/ 10 w 221"/>
                  <a:gd name="T19" fmla="*/ 5 h 52"/>
                  <a:gd name="T20" fmla="*/ 8 w 221"/>
                  <a:gd name="T21" fmla="*/ 5 h 52"/>
                  <a:gd name="T22" fmla="*/ 5 w 221"/>
                  <a:gd name="T23" fmla="*/ 5 h 52"/>
                  <a:gd name="T24" fmla="*/ 3 w 221"/>
                  <a:gd name="T25" fmla="*/ 5 h 52"/>
                  <a:gd name="T26" fmla="*/ 3 w 221"/>
                  <a:gd name="T27" fmla="*/ 5 h 52"/>
                  <a:gd name="T28" fmla="*/ 2 w 221"/>
                  <a:gd name="T29" fmla="*/ 5 h 52"/>
                  <a:gd name="T30" fmla="*/ 2 w 221"/>
                  <a:gd name="T31" fmla="*/ 4 h 52"/>
                  <a:gd name="T32" fmla="*/ 1 w 221"/>
                  <a:gd name="T33" fmla="*/ 4 h 52"/>
                  <a:gd name="T34" fmla="*/ 1 w 221"/>
                  <a:gd name="T35" fmla="*/ 4 h 52"/>
                  <a:gd name="T36" fmla="*/ 1 w 221"/>
                  <a:gd name="T37" fmla="*/ 3 h 52"/>
                  <a:gd name="T38" fmla="*/ 0 w 221"/>
                  <a:gd name="T39" fmla="*/ 3 h 52"/>
                  <a:gd name="T40" fmla="*/ 0 w 221"/>
                  <a:gd name="T41" fmla="*/ 3 h 52"/>
                  <a:gd name="T42" fmla="*/ 0 w 221"/>
                  <a:gd name="T43" fmla="*/ 2 h 52"/>
                  <a:gd name="T44" fmla="*/ 1 w 221"/>
                  <a:gd name="T45" fmla="*/ 2 h 52"/>
                  <a:gd name="T46" fmla="*/ 1 w 221"/>
                  <a:gd name="T47" fmla="*/ 1 h 52"/>
                  <a:gd name="T48" fmla="*/ 1 w 221"/>
                  <a:gd name="T49" fmla="*/ 1 h 52"/>
                  <a:gd name="T50" fmla="*/ 2 w 221"/>
                  <a:gd name="T51" fmla="*/ 1 h 52"/>
                  <a:gd name="T52" fmla="*/ 2 w 221"/>
                  <a:gd name="T53" fmla="*/ 1 h 52"/>
                  <a:gd name="T54" fmla="*/ 3 w 221"/>
                  <a:gd name="T55" fmla="*/ 1 h 52"/>
                  <a:gd name="T56" fmla="*/ 3 w 221"/>
                  <a:gd name="T57" fmla="*/ 1 h 52"/>
                  <a:gd name="T58" fmla="*/ 5 w 221"/>
                  <a:gd name="T59" fmla="*/ 1 h 52"/>
                  <a:gd name="T60" fmla="*/ 8 w 221"/>
                  <a:gd name="T61" fmla="*/ 0 h 52"/>
                  <a:gd name="T62" fmla="*/ 10 w 221"/>
                  <a:gd name="T63" fmla="*/ 1 h 52"/>
                  <a:gd name="T64" fmla="*/ 12 w 221"/>
                  <a:gd name="T65" fmla="*/ 1 h 52"/>
                  <a:gd name="T66" fmla="*/ 14 w 221"/>
                  <a:gd name="T67" fmla="*/ 1 h 52"/>
                  <a:gd name="T68" fmla="*/ 17 w 221"/>
                  <a:gd name="T69" fmla="*/ 1 h 52"/>
                  <a:gd name="T70" fmla="*/ 18 w 221"/>
                  <a:gd name="T71" fmla="*/ 2 h 52"/>
                  <a:gd name="T72" fmla="*/ 20 w 221"/>
                  <a:gd name="T73" fmla="*/ 2 h 52"/>
                  <a:gd name="T74" fmla="*/ 21 w 221"/>
                  <a:gd name="T75" fmla="*/ 2 h 52"/>
                  <a:gd name="T76" fmla="*/ 23 w 221"/>
                  <a:gd name="T77" fmla="*/ 3 h 52"/>
                  <a:gd name="T78" fmla="*/ 23 w 221"/>
                  <a:gd name="T79" fmla="*/ 3 h 52"/>
                  <a:gd name="T80" fmla="*/ 23 w 221"/>
                  <a:gd name="T81" fmla="*/ 3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1"/>
                  <a:gd name="T124" fmla="*/ 0 h 52"/>
                  <a:gd name="T125" fmla="*/ 221 w 221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1" h="52">
                    <a:moveTo>
                      <a:pt x="221" y="28"/>
                    </a:moveTo>
                    <a:lnTo>
                      <a:pt x="221" y="28"/>
                    </a:lnTo>
                    <a:lnTo>
                      <a:pt x="211" y="33"/>
                    </a:lnTo>
                    <a:lnTo>
                      <a:pt x="197" y="38"/>
                    </a:lnTo>
                    <a:lnTo>
                      <a:pt x="177" y="38"/>
                    </a:lnTo>
                    <a:lnTo>
                      <a:pt x="163" y="43"/>
                    </a:lnTo>
                    <a:lnTo>
                      <a:pt x="139" y="48"/>
                    </a:lnTo>
                    <a:lnTo>
                      <a:pt x="120" y="52"/>
                    </a:lnTo>
                    <a:lnTo>
                      <a:pt x="96" y="52"/>
                    </a:lnTo>
                    <a:lnTo>
                      <a:pt x="77" y="52"/>
                    </a:lnTo>
                    <a:lnTo>
                      <a:pt x="53" y="52"/>
                    </a:lnTo>
                    <a:lnTo>
                      <a:pt x="38" y="52"/>
                    </a:lnTo>
                    <a:lnTo>
                      <a:pt x="29" y="48"/>
                    </a:lnTo>
                    <a:lnTo>
                      <a:pt x="24" y="48"/>
                    </a:lnTo>
                    <a:lnTo>
                      <a:pt x="19" y="43"/>
                    </a:lnTo>
                    <a:lnTo>
                      <a:pt x="14" y="43"/>
                    </a:lnTo>
                    <a:lnTo>
                      <a:pt x="9" y="43"/>
                    </a:lnTo>
                    <a:lnTo>
                      <a:pt x="5" y="38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0" y="24"/>
                    </a:lnTo>
                    <a:lnTo>
                      <a:pt x="5" y="19"/>
                    </a:lnTo>
                    <a:lnTo>
                      <a:pt x="9" y="14"/>
                    </a:lnTo>
                    <a:lnTo>
                      <a:pt x="14" y="14"/>
                    </a:lnTo>
                    <a:lnTo>
                      <a:pt x="19" y="9"/>
                    </a:lnTo>
                    <a:lnTo>
                      <a:pt x="24" y="9"/>
                    </a:lnTo>
                    <a:lnTo>
                      <a:pt x="29" y="4"/>
                    </a:lnTo>
                    <a:lnTo>
                      <a:pt x="38" y="4"/>
                    </a:lnTo>
                    <a:lnTo>
                      <a:pt x="53" y="4"/>
                    </a:lnTo>
                    <a:lnTo>
                      <a:pt x="77" y="0"/>
                    </a:lnTo>
                    <a:lnTo>
                      <a:pt x="96" y="4"/>
                    </a:lnTo>
                    <a:lnTo>
                      <a:pt x="120" y="4"/>
                    </a:lnTo>
                    <a:lnTo>
                      <a:pt x="139" y="9"/>
                    </a:lnTo>
                    <a:lnTo>
                      <a:pt x="163" y="9"/>
                    </a:lnTo>
                    <a:lnTo>
                      <a:pt x="177" y="19"/>
                    </a:lnTo>
                    <a:lnTo>
                      <a:pt x="197" y="19"/>
                    </a:lnTo>
                    <a:lnTo>
                      <a:pt x="211" y="24"/>
                    </a:lnTo>
                    <a:lnTo>
                      <a:pt x="221" y="28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85" name="Freeform 33"/>
              <p:cNvSpPr>
                <a:spLocks noChangeArrowheads="1"/>
              </p:cNvSpPr>
              <p:nvPr/>
            </p:nvSpPr>
            <p:spPr bwMode="auto">
              <a:xfrm>
                <a:off x="4405" y="1100"/>
                <a:ext cx="151" cy="39"/>
              </a:xfrm>
              <a:custGeom>
                <a:avLst/>
                <a:gdLst>
                  <a:gd name="T0" fmla="*/ 23 w 221"/>
                  <a:gd name="T1" fmla="*/ 3 h 58"/>
                  <a:gd name="T2" fmla="*/ 23 w 221"/>
                  <a:gd name="T3" fmla="*/ 3 h 58"/>
                  <a:gd name="T4" fmla="*/ 23 w 221"/>
                  <a:gd name="T5" fmla="*/ 3 h 58"/>
                  <a:gd name="T6" fmla="*/ 21 w 221"/>
                  <a:gd name="T7" fmla="*/ 3 h 58"/>
                  <a:gd name="T8" fmla="*/ 20 w 221"/>
                  <a:gd name="T9" fmla="*/ 3 h 58"/>
                  <a:gd name="T10" fmla="*/ 18 w 221"/>
                  <a:gd name="T11" fmla="*/ 3 h 58"/>
                  <a:gd name="T12" fmla="*/ 17 w 221"/>
                  <a:gd name="T13" fmla="*/ 4 h 58"/>
                  <a:gd name="T14" fmla="*/ 14 w 221"/>
                  <a:gd name="T15" fmla="*/ 5 h 58"/>
                  <a:gd name="T16" fmla="*/ 12 w 221"/>
                  <a:gd name="T17" fmla="*/ 5 h 58"/>
                  <a:gd name="T18" fmla="*/ 10 w 221"/>
                  <a:gd name="T19" fmla="*/ 5 h 58"/>
                  <a:gd name="T20" fmla="*/ 8 w 221"/>
                  <a:gd name="T21" fmla="*/ 5 h 58"/>
                  <a:gd name="T22" fmla="*/ 5 w 221"/>
                  <a:gd name="T23" fmla="*/ 5 h 58"/>
                  <a:gd name="T24" fmla="*/ 3 w 221"/>
                  <a:gd name="T25" fmla="*/ 5 h 58"/>
                  <a:gd name="T26" fmla="*/ 3 w 221"/>
                  <a:gd name="T27" fmla="*/ 5 h 58"/>
                  <a:gd name="T28" fmla="*/ 2 w 221"/>
                  <a:gd name="T29" fmla="*/ 5 h 58"/>
                  <a:gd name="T30" fmla="*/ 2 w 221"/>
                  <a:gd name="T31" fmla="*/ 5 h 58"/>
                  <a:gd name="T32" fmla="*/ 1 w 221"/>
                  <a:gd name="T33" fmla="*/ 4 h 58"/>
                  <a:gd name="T34" fmla="*/ 1 w 221"/>
                  <a:gd name="T35" fmla="*/ 4 h 58"/>
                  <a:gd name="T36" fmla="*/ 1 w 221"/>
                  <a:gd name="T37" fmla="*/ 3 h 58"/>
                  <a:gd name="T38" fmla="*/ 0 w 221"/>
                  <a:gd name="T39" fmla="*/ 3 h 58"/>
                  <a:gd name="T40" fmla="*/ 0 w 221"/>
                  <a:gd name="T41" fmla="*/ 3 h 58"/>
                  <a:gd name="T42" fmla="*/ 0 w 221"/>
                  <a:gd name="T43" fmla="*/ 2 h 58"/>
                  <a:gd name="T44" fmla="*/ 1 w 221"/>
                  <a:gd name="T45" fmla="*/ 2 h 58"/>
                  <a:gd name="T46" fmla="*/ 1 w 221"/>
                  <a:gd name="T47" fmla="*/ 1 h 58"/>
                  <a:gd name="T48" fmla="*/ 1 w 221"/>
                  <a:gd name="T49" fmla="*/ 1 h 58"/>
                  <a:gd name="T50" fmla="*/ 2 w 221"/>
                  <a:gd name="T51" fmla="*/ 1 h 58"/>
                  <a:gd name="T52" fmla="*/ 2 w 221"/>
                  <a:gd name="T53" fmla="*/ 1 h 58"/>
                  <a:gd name="T54" fmla="*/ 3 w 221"/>
                  <a:gd name="T55" fmla="*/ 1 h 58"/>
                  <a:gd name="T56" fmla="*/ 3 w 221"/>
                  <a:gd name="T57" fmla="*/ 1 h 58"/>
                  <a:gd name="T58" fmla="*/ 5 w 221"/>
                  <a:gd name="T59" fmla="*/ 0 h 58"/>
                  <a:gd name="T60" fmla="*/ 8 w 221"/>
                  <a:gd name="T61" fmla="*/ 0 h 58"/>
                  <a:gd name="T62" fmla="*/ 10 w 221"/>
                  <a:gd name="T63" fmla="*/ 0 h 58"/>
                  <a:gd name="T64" fmla="*/ 12 w 221"/>
                  <a:gd name="T65" fmla="*/ 1 h 58"/>
                  <a:gd name="T66" fmla="*/ 14 w 221"/>
                  <a:gd name="T67" fmla="*/ 1 h 58"/>
                  <a:gd name="T68" fmla="*/ 17 w 221"/>
                  <a:gd name="T69" fmla="*/ 1 h 58"/>
                  <a:gd name="T70" fmla="*/ 18 w 221"/>
                  <a:gd name="T71" fmla="*/ 1 h 58"/>
                  <a:gd name="T72" fmla="*/ 20 w 221"/>
                  <a:gd name="T73" fmla="*/ 2 h 58"/>
                  <a:gd name="T74" fmla="*/ 21 w 221"/>
                  <a:gd name="T75" fmla="*/ 2 h 58"/>
                  <a:gd name="T76" fmla="*/ 23 w 221"/>
                  <a:gd name="T77" fmla="*/ 3 h 58"/>
                  <a:gd name="T78" fmla="*/ 23 w 221"/>
                  <a:gd name="T79" fmla="*/ 3 h 58"/>
                  <a:gd name="T80" fmla="*/ 23 w 221"/>
                  <a:gd name="T81" fmla="*/ 3 h 5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1"/>
                  <a:gd name="T124" fmla="*/ 0 h 58"/>
                  <a:gd name="T125" fmla="*/ 221 w 221"/>
                  <a:gd name="T126" fmla="*/ 58 h 5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1" h="58">
                    <a:moveTo>
                      <a:pt x="221" y="29"/>
                    </a:moveTo>
                    <a:lnTo>
                      <a:pt x="221" y="29"/>
                    </a:lnTo>
                    <a:lnTo>
                      <a:pt x="211" y="34"/>
                    </a:lnTo>
                    <a:lnTo>
                      <a:pt x="197" y="34"/>
                    </a:lnTo>
                    <a:lnTo>
                      <a:pt x="177" y="39"/>
                    </a:lnTo>
                    <a:lnTo>
                      <a:pt x="163" y="43"/>
                    </a:lnTo>
                    <a:lnTo>
                      <a:pt x="139" y="48"/>
                    </a:lnTo>
                    <a:lnTo>
                      <a:pt x="120" y="53"/>
                    </a:lnTo>
                    <a:lnTo>
                      <a:pt x="96" y="53"/>
                    </a:lnTo>
                    <a:lnTo>
                      <a:pt x="77" y="58"/>
                    </a:lnTo>
                    <a:lnTo>
                      <a:pt x="53" y="53"/>
                    </a:lnTo>
                    <a:lnTo>
                      <a:pt x="38" y="53"/>
                    </a:lnTo>
                    <a:lnTo>
                      <a:pt x="29" y="48"/>
                    </a:lnTo>
                    <a:lnTo>
                      <a:pt x="24" y="48"/>
                    </a:lnTo>
                    <a:lnTo>
                      <a:pt x="19" y="48"/>
                    </a:lnTo>
                    <a:lnTo>
                      <a:pt x="14" y="43"/>
                    </a:lnTo>
                    <a:lnTo>
                      <a:pt x="9" y="43"/>
                    </a:lnTo>
                    <a:lnTo>
                      <a:pt x="5" y="39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0" y="24"/>
                    </a:lnTo>
                    <a:lnTo>
                      <a:pt x="5" y="19"/>
                    </a:lnTo>
                    <a:lnTo>
                      <a:pt x="9" y="15"/>
                    </a:lnTo>
                    <a:lnTo>
                      <a:pt x="14" y="15"/>
                    </a:lnTo>
                    <a:lnTo>
                      <a:pt x="19" y="10"/>
                    </a:lnTo>
                    <a:lnTo>
                      <a:pt x="24" y="10"/>
                    </a:lnTo>
                    <a:lnTo>
                      <a:pt x="29" y="5"/>
                    </a:lnTo>
                    <a:lnTo>
                      <a:pt x="38" y="5"/>
                    </a:lnTo>
                    <a:lnTo>
                      <a:pt x="53" y="0"/>
                    </a:lnTo>
                    <a:lnTo>
                      <a:pt x="77" y="0"/>
                    </a:lnTo>
                    <a:lnTo>
                      <a:pt x="96" y="0"/>
                    </a:lnTo>
                    <a:lnTo>
                      <a:pt x="120" y="5"/>
                    </a:lnTo>
                    <a:lnTo>
                      <a:pt x="139" y="10"/>
                    </a:lnTo>
                    <a:lnTo>
                      <a:pt x="163" y="10"/>
                    </a:lnTo>
                    <a:lnTo>
                      <a:pt x="177" y="15"/>
                    </a:lnTo>
                    <a:lnTo>
                      <a:pt x="197" y="19"/>
                    </a:lnTo>
                    <a:lnTo>
                      <a:pt x="211" y="24"/>
                    </a:lnTo>
                    <a:lnTo>
                      <a:pt x="221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86" name="Freeform 34"/>
              <p:cNvSpPr>
                <a:spLocks noChangeArrowheads="1"/>
              </p:cNvSpPr>
              <p:nvPr/>
            </p:nvSpPr>
            <p:spPr bwMode="auto">
              <a:xfrm>
                <a:off x="4405" y="1154"/>
                <a:ext cx="151" cy="37"/>
              </a:xfrm>
              <a:custGeom>
                <a:avLst/>
                <a:gdLst>
                  <a:gd name="T0" fmla="*/ 23 w 221"/>
                  <a:gd name="T1" fmla="*/ 3 h 53"/>
                  <a:gd name="T2" fmla="*/ 23 w 221"/>
                  <a:gd name="T3" fmla="*/ 3 h 53"/>
                  <a:gd name="T4" fmla="*/ 23 w 221"/>
                  <a:gd name="T5" fmla="*/ 3 h 53"/>
                  <a:gd name="T6" fmla="*/ 21 w 221"/>
                  <a:gd name="T7" fmla="*/ 4 h 53"/>
                  <a:gd name="T8" fmla="*/ 20 w 221"/>
                  <a:gd name="T9" fmla="*/ 4 h 53"/>
                  <a:gd name="T10" fmla="*/ 18 w 221"/>
                  <a:gd name="T11" fmla="*/ 4 h 53"/>
                  <a:gd name="T12" fmla="*/ 17 w 221"/>
                  <a:gd name="T13" fmla="*/ 5 h 53"/>
                  <a:gd name="T14" fmla="*/ 14 w 221"/>
                  <a:gd name="T15" fmla="*/ 6 h 53"/>
                  <a:gd name="T16" fmla="*/ 12 w 221"/>
                  <a:gd name="T17" fmla="*/ 6 h 53"/>
                  <a:gd name="T18" fmla="*/ 10 w 221"/>
                  <a:gd name="T19" fmla="*/ 6 h 53"/>
                  <a:gd name="T20" fmla="*/ 8 w 221"/>
                  <a:gd name="T21" fmla="*/ 6 h 53"/>
                  <a:gd name="T22" fmla="*/ 5 w 221"/>
                  <a:gd name="T23" fmla="*/ 6 h 53"/>
                  <a:gd name="T24" fmla="*/ 3 w 221"/>
                  <a:gd name="T25" fmla="*/ 6 h 53"/>
                  <a:gd name="T26" fmla="*/ 3 w 221"/>
                  <a:gd name="T27" fmla="*/ 6 h 53"/>
                  <a:gd name="T28" fmla="*/ 2 w 221"/>
                  <a:gd name="T29" fmla="*/ 6 h 53"/>
                  <a:gd name="T30" fmla="*/ 2 w 221"/>
                  <a:gd name="T31" fmla="*/ 5 h 53"/>
                  <a:gd name="T32" fmla="*/ 1 w 221"/>
                  <a:gd name="T33" fmla="*/ 5 h 53"/>
                  <a:gd name="T34" fmla="*/ 1 w 221"/>
                  <a:gd name="T35" fmla="*/ 4 h 53"/>
                  <a:gd name="T36" fmla="*/ 1 w 221"/>
                  <a:gd name="T37" fmla="*/ 4 h 53"/>
                  <a:gd name="T38" fmla="*/ 0 w 221"/>
                  <a:gd name="T39" fmla="*/ 4 h 53"/>
                  <a:gd name="T40" fmla="*/ 0 w 221"/>
                  <a:gd name="T41" fmla="*/ 3 h 53"/>
                  <a:gd name="T42" fmla="*/ 0 w 221"/>
                  <a:gd name="T43" fmla="*/ 3 h 53"/>
                  <a:gd name="T44" fmla="*/ 1 w 221"/>
                  <a:gd name="T45" fmla="*/ 2 h 53"/>
                  <a:gd name="T46" fmla="*/ 1 w 221"/>
                  <a:gd name="T47" fmla="*/ 1 h 53"/>
                  <a:gd name="T48" fmla="*/ 1 w 221"/>
                  <a:gd name="T49" fmla="*/ 1 h 53"/>
                  <a:gd name="T50" fmla="*/ 2 w 221"/>
                  <a:gd name="T51" fmla="*/ 1 h 53"/>
                  <a:gd name="T52" fmla="*/ 2 w 221"/>
                  <a:gd name="T53" fmla="*/ 1 h 53"/>
                  <a:gd name="T54" fmla="*/ 3 w 221"/>
                  <a:gd name="T55" fmla="*/ 1 h 53"/>
                  <a:gd name="T56" fmla="*/ 3 w 221"/>
                  <a:gd name="T57" fmla="*/ 1 h 53"/>
                  <a:gd name="T58" fmla="*/ 5 w 221"/>
                  <a:gd name="T59" fmla="*/ 0 h 53"/>
                  <a:gd name="T60" fmla="*/ 8 w 221"/>
                  <a:gd name="T61" fmla="*/ 0 h 53"/>
                  <a:gd name="T62" fmla="*/ 10 w 221"/>
                  <a:gd name="T63" fmla="*/ 0 h 53"/>
                  <a:gd name="T64" fmla="*/ 12 w 221"/>
                  <a:gd name="T65" fmla="*/ 1 h 53"/>
                  <a:gd name="T66" fmla="*/ 14 w 221"/>
                  <a:gd name="T67" fmla="*/ 1 h 53"/>
                  <a:gd name="T68" fmla="*/ 17 w 221"/>
                  <a:gd name="T69" fmla="*/ 1 h 53"/>
                  <a:gd name="T70" fmla="*/ 18 w 221"/>
                  <a:gd name="T71" fmla="*/ 1 h 53"/>
                  <a:gd name="T72" fmla="*/ 20 w 221"/>
                  <a:gd name="T73" fmla="*/ 2 h 53"/>
                  <a:gd name="T74" fmla="*/ 21 w 221"/>
                  <a:gd name="T75" fmla="*/ 3 h 53"/>
                  <a:gd name="T76" fmla="*/ 23 w 221"/>
                  <a:gd name="T77" fmla="*/ 3 h 53"/>
                  <a:gd name="T78" fmla="*/ 23 w 221"/>
                  <a:gd name="T79" fmla="*/ 3 h 53"/>
                  <a:gd name="T80" fmla="*/ 23 w 221"/>
                  <a:gd name="T81" fmla="*/ 3 h 5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1"/>
                  <a:gd name="T124" fmla="*/ 0 h 53"/>
                  <a:gd name="T125" fmla="*/ 221 w 221"/>
                  <a:gd name="T126" fmla="*/ 53 h 5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1" h="53">
                    <a:moveTo>
                      <a:pt x="221" y="29"/>
                    </a:moveTo>
                    <a:lnTo>
                      <a:pt x="221" y="29"/>
                    </a:lnTo>
                    <a:lnTo>
                      <a:pt x="211" y="33"/>
                    </a:lnTo>
                    <a:lnTo>
                      <a:pt x="197" y="33"/>
                    </a:lnTo>
                    <a:lnTo>
                      <a:pt x="177" y="38"/>
                    </a:lnTo>
                    <a:lnTo>
                      <a:pt x="163" y="43"/>
                    </a:lnTo>
                    <a:lnTo>
                      <a:pt x="139" y="48"/>
                    </a:lnTo>
                    <a:lnTo>
                      <a:pt x="120" y="48"/>
                    </a:lnTo>
                    <a:lnTo>
                      <a:pt x="96" y="53"/>
                    </a:lnTo>
                    <a:lnTo>
                      <a:pt x="77" y="53"/>
                    </a:lnTo>
                    <a:lnTo>
                      <a:pt x="53" y="53"/>
                    </a:lnTo>
                    <a:lnTo>
                      <a:pt x="38" y="48"/>
                    </a:lnTo>
                    <a:lnTo>
                      <a:pt x="29" y="48"/>
                    </a:lnTo>
                    <a:lnTo>
                      <a:pt x="24" y="48"/>
                    </a:lnTo>
                    <a:lnTo>
                      <a:pt x="19" y="43"/>
                    </a:lnTo>
                    <a:lnTo>
                      <a:pt x="14" y="43"/>
                    </a:lnTo>
                    <a:lnTo>
                      <a:pt x="9" y="38"/>
                    </a:lnTo>
                    <a:lnTo>
                      <a:pt x="5" y="38"/>
                    </a:lnTo>
                    <a:lnTo>
                      <a:pt x="0" y="33"/>
                    </a:lnTo>
                    <a:lnTo>
                      <a:pt x="0" y="29"/>
                    </a:lnTo>
                    <a:lnTo>
                      <a:pt x="0" y="24"/>
                    </a:lnTo>
                    <a:lnTo>
                      <a:pt x="5" y="19"/>
                    </a:lnTo>
                    <a:lnTo>
                      <a:pt x="9" y="14"/>
                    </a:lnTo>
                    <a:lnTo>
                      <a:pt x="14" y="9"/>
                    </a:lnTo>
                    <a:lnTo>
                      <a:pt x="19" y="9"/>
                    </a:lnTo>
                    <a:lnTo>
                      <a:pt x="24" y="9"/>
                    </a:lnTo>
                    <a:lnTo>
                      <a:pt x="29" y="5"/>
                    </a:lnTo>
                    <a:lnTo>
                      <a:pt x="38" y="5"/>
                    </a:lnTo>
                    <a:lnTo>
                      <a:pt x="53" y="0"/>
                    </a:lnTo>
                    <a:lnTo>
                      <a:pt x="77" y="0"/>
                    </a:lnTo>
                    <a:lnTo>
                      <a:pt x="96" y="0"/>
                    </a:lnTo>
                    <a:lnTo>
                      <a:pt x="120" y="5"/>
                    </a:lnTo>
                    <a:lnTo>
                      <a:pt x="139" y="9"/>
                    </a:lnTo>
                    <a:lnTo>
                      <a:pt x="163" y="9"/>
                    </a:lnTo>
                    <a:lnTo>
                      <a:pt x="177" y="14"/>
                    </a:lnTo>
                    <a:lnTo>
                      <a:pt x="197" y="19"/>
                    </a:lnTo>
                    <a:lnTo>
                      <a:pt x="211" y="24"/>
                    </a:lnTo>
                    <a:lnTo>
                      <a:pt x="221" y="24"/>
                    </a:lnTo>
                    <a:lnTo>
                      <a:pt x="221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87" name="Freeform 35"/>
              <p:cNvSpPr>
                <a:spLocks noChangeArrowheads="1"/>
              </p:cNvSpPr>
              <p:nvPr/>
            </p:nvSpPr>
            <p:spPr bwMode="auto">
              <a:xfrm>
                <a:off x="4405" y="1210"/>
                <a:ext cx="151" cy="36"/>
              </a:xfrm>
              <a:custGeom>
                <a:avLst/>
                <a:gdLst>
                  <a:gd name="T0" fmla="*/ 23 w 221"/>
                  <a:gd name="T1" fmla="*/ 3 h 53"/>
                  <a:gd name="T2" fmla="*/ 23 w 221"/>
                  <a:gd name="T3" fmla="*/ 3 h 53"/>
                  <a:gd name="T4" fmla="*/ 23 w 221"/>
                  <a:gd name="T5" fmla="*/ 3 h 53"/>
                  <a:gd name="T6" fmla="*/ 21 w 221"/>
                  <a:gd name="T7" fmla="*/ 3 h 53"/>
                  <a:gd name="T8" fmla="*/ 20 w 221"/>
                  <a:gd name="T9" fmla="*/ 3 h 53"/>
                  <a:gd name="T10" fmla="*/ 18 w 221"/>
                  <a:gd name="T11" fmla="*/ 3 h 53"/>
                  <a:gd name="T12" fmla="*/ 17 w 221"/>
                  <a:gd name="T13" fmla="*/ 5 h 53"/>
                  <a:gd name="T14" fmla="*/ 14 w 221"/>
                  <a:gd name="T15" fmla="*/ 5 h 53"/>
                  <a:gd name="T16" fmla="*/ 12 w 221"/>
                  <a:gd name="T17" fmla="*/ 5 h 53"/>
                  <a:gd name="T18" fmla="*/ 10 w 221"/>
                  <a:gd name="T19" fmla="*/ 5 h 53"/>
                  <a:gd name="T20" fmla="*/ 8 w 221"/>
                  <a:gd name="T21" fmla="*/ 5 h 53"/>
                  <a:gd name="T22" fmla="*/ 5 w 221"/>
                  <a:gd name="T23" fmla="*/ 5 h 53"/>
                  <a:gd name="T24" fmla="*/ 3 w 221"/>
                  <a:gd name="T25" fmla="*/ 5 h 53"/>
                  <a:gd name="T26" fmla="*/ 3 w 221"/>
                  <a:gd name="T27" fmla="*/ 5 h 53"/>
                  <a:gd name="T28" fmla="*/ 2 w 221"/>
                  <a:gd name="T29" fmla="*/ 5 h 53"/>
                  <a:gd name="T30" fmla="*/ 2 w 221"/>
                  <a:gd name="T31" fmla="*/ 5 h 53"/>
                  <a:gd name="T32" fmla="*/ 1 w 221"/>
                  <a:gd name="T33" fmla="*/ 5 h 53"/>
                  <a:gd name="T34" fmla="*/ 1 w 221"/>
                  <a:gd name="T35" fmla="*/ 3 h 53"/>
                  <a:gd name="T36" fmla="*/ 1 w 221"/>
                  <a:gd name="T37" fmla="*/ 3 h 53"/>
                  <a:gd name="T38" fmla="*/ 0 w 221"/>
                  <a:gd name="T39" fmla="*/ 3 h 53"/>
                  <a:gd name="T40" fmla="*/ 0 w 221"/>
                  <a:gd name="T41" fmla="*/ 3 h 53"/>
                  <a:gd name="T42" fmla="*/ 0 w 221"/>
                  <a:gd name="T43" fmla="*/ 2 h 53"/>
                  <a:gd name="T44" fmla="*/ 1 w 221"/>
                  <a:gd name="T45" fmla="*/ 2 h 53"/>
                  <a:gd name="T46" fmla="*/ 1 w 221"/>
                  <a:gd name="T47" fmla="*/ 1 h 53"/>
                  <a:gd name="T48" fmla="*/ 1 w 221"/>
                  <a:gd name="T49" fmla="*/ 1 h 53"/>
                  <a:gd name="T50" fmla="*/ 2 w 221"/>
                  <a:gd name="T51" fmla="*/ 1 h 53"/>
                  <a:gd name="T52" fmla="*/ 2 w 221"/>
                  <a:gd name="T53" fmla="*/ 1 h 53"/>
                  <a:gd name="T54" fmla="*/ 3 w 221"/>
                  <a:gd name="T55" fmla="*/ 1 h 53"/>
                  <a:gd name="T56" fmla="*/ 3 w 221"/>
                  <a:gd name="T57" fmla="*/ 0 h 53"/>
                  <a:gd name="T58" fmla="*/ 5 w 221"/>
                  <a:gd name="T59" fmla="*/ 0 h 53"/>
                  <a:gd name="T60" fmla="*/ 8 w 221"/>
                  <a:gd name="T61" fmla="*/ 0 h 53"/>
                  <a:gd name="T62" fmla="*/ 10 w 221"/>
                  <a:gd name="T63" fmla="*/ 0 h 53"/>
                  <a:gd name="T64" fmla="*/ 12 w 221"/>
                  <a:gd name="T65" fmla="*/ 0 h 53"/>
                  <a:gd name="T66" fmla="*/ 14 w 221"/>
                  <a:gd name="T67" fmla="*/ 1 h 53"/>
                  <a:gd name="T68" fmla="*/ 17 w 221"/>
                  <a:gd name="T69" fmla="*/ 1 h 53"/>
                  <a:gd name="T70" fmla="*/ 18 w 221"/>
                  <a:gd name="T71" fmla="*/ 1 h 53"/>
                  <a:gd name="T72" fmla="*/ 20 w 221"/>
                  <a:gd name="T73" fmla="*/ 2 h 53"/>
                  <a:gd name="T74" fmla="*/ 21 w 221"/>
                  <a:gd name="T75" fmla="*/ 2 h 53"/>
                  <a:gd name="T76" fmla="*/ 23 w 221"/>
                  <a:gd name="T77" fmla="*/ 2 h 53"/>
                  <a:gd name="T78" fmla="*/ 23 w 221"/>
                  <a:gd name="T79" fmla="*/ 3 h 53"/>
                  <a:gd name="T80" fmla="*/ 23 w 221"/>
                  <a:gd name="T81" fmla="*/ 3 h 5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1"/>
                  <a:gd name="T124" fmla="*/ 0 h 53"/>
                  <a:gd name="T125" fmla="*/ 221 w 221"/>
                  <a:gd name="T126" fmla="*/ 53 h 5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1" h="53">
                    <a:moveTo>
                      <a:pt x="221" y="29"/>
                    </a:moveTo>
                    <a:lnTo>
                      <a:pt x="221" y="29"/>
                    </a:lnTo>
                    <a:lnTo>
                      <a:pt x="211" y="29"/>
                    </a:lnTo>
                    <a:lnTo>
                      <a:pt x="197" y="34"/>
                    </a:lnTo>
                    <a:lnTo>
                      <a:pt x="177" y="39"/>
                    </a:lnTo>
                    <a:lnTo>
                      <a:pt x="163" y="44"/>
                    </a:lnTo>
                    <a:lnTo>
                      <a:pt x="139" y="48"/>
                    </a:lnTo>
                    <a:lnTo>
                      <a:pt x="120" y="48"/>
                    </a:lnTo>
                    <a:lnTo>
                      <a:pt x="96" y="53"/>
                    </a:lnTo>
                    <a:lnTo>
                      <a:pt x="77" y="53"/>
                    </a:lnTo>
                    <a:lnTo>
                      <a:pt x="53" y="53"/>
                    </a:lnTo>
                    <a:lnTo>
                      <a:pt x="38" y="48"/>
                    </a:lnTo>
                    <a:lnTo>
                      <a:pt x="29" y="48"/>
                    </a:lnTo>
                    <a:lnTo>
                      <a:pt x="24" y="48"/>
                    </a:lnTo>
                    <a:lnTo>
                      <a:pt x="19" y="44"/>
                    </a:lnTo>
                    <a:lnTo>
                      <a:pt x="14" y="44"/>
                    </a:lnTo>
                    <a:lnTo>
                      <a:pt x="9" y="39"/>
                    </a:lnTo>
                    <a:lnTo>
                      <a:pt x="5" y="34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0" y="20"/>
                    </a:lnTo>
                    <a:lnTo>
                      <a:pt x="5" y="20"/>
                    </a:lnTo>
                    <a:lnTo>
                      <a:pt x="9" y="15"/>
                    </a:lnTo>
                    <a:lnTo>
                      <a:pt x="14" y="10"/>
                    </a:lnTo>
                    <a:lnTo>
                      <a:pt x="19" y="10"/>
                    </a:lnTo>
                    <a:lnTo>
                      <a:pt x="24" y="5"/>
                    </a:lnTo>
                    <a:lnTo>
                      <a:pt x="29" y="5"/>
                    </a:lnTo>
                    <a:lnTo>
                      <a:pt x="38" y="0"/>
                    </a:lnTo>
                    <a:lnTo>
                      <a:pt x="53" y="0"/>
                    </a:lnTo>
                    <a:lnTo>
                      <a:pt x="77" y="0"/>
                    </a:lnTo>
                    <a:lnTo>
                      <a:pt x="96" y="0"/>
                    </a:lnTo>
                    <a:lnTo>
                      <a:pt x="120" y="0"/>
                    </a:lnTo>
                    <a:lnTo>
                      <a:pt x="139" y="5"/>
                    </a:lnTo>
                    <a:lnTo>
                      <a:pt x="163" y="10"/>
                    </a:lnTo>
                    <a:lnTo>
                      <a:pt x="177" y="15"/>
                    </a:lnTo>
                    <a:lnTo>
                      <a:pt x="197" y="20"/>
                    </a:lnTo>
                    <a:lnTo>
                      <a:pt x="211" y="24"/>
                    </a:lnTo>
                    <a:lnTo>
                      <a:pt x="221" y="24"/>
                    </a:lnTo>
                    <a:lnTo>
                      <a:pt x="221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88" name="Freeform 36"/>
              <p:cNvSpPr>
                <a:spLocks noChangeArrowheads="1"/>
              </p:cNvSpPr>
              <p:nvPr/>
            </p:nvSpPr>
            <p:spPr bwMode="auto">
              <a:xfrm>
                <a:off x="5044" y="1008"/>
                <a:ext cx="31" cy="54"/>
              </a:xfrm>
              <a:custGeom>
                <a:avLst/>
                <a:gdLst>
                  <a:gd name="T0" fmla="*/ 1 w 44"/>
                  <a:gd name="T1" fmla="*/ 0 h 81"/>
                  <a:gd name="T2" fmla="*/ 1 w 44"/>
                  <a:gd name="T3" fmla="*/ 0 h 81"/>
                  <a:gd name="T4" fmla="*/ 1 w 44"/>
                  <a:gd name="T5" fmla="*/ 0 h 81"/>
                  <a:gd name="T6" fmla="*/ 1 w 44"/>
                  <a:gd name="T7" fmla="*/ 0 h 81"/>
                  <a:gd name="T8" fmla="*/ 2 w 44"/>
                  <a:gd name="T9" fmla="*/ 1 h 81"/>
                  <a:gd name="T10" fmla="*/ 3 w 44"/>
                  <a:gd name="T11" fmla="*/ 1 h 81"/>
                  <a:gd name="T12" fmla="*/ 3 w 44"/>
                  <a:gd name="T13" fmla="*/ 1 h 81"/>
                  <a:gd name="T14" fmla="*/ 4 w 44"/>
                  <a:gd name="T15" fmla="*/ 1 h 81"/>
                  <a:gd name="T16" fmla="*/ 4 w 44"/>
                  <a:gd name="T17" fmla="*/ 1 h 81"/>
                  <a:gd name="T18" fmla="*/ 4 w 44"/>
                  <a:gd name="T19" fmla="*/ 1 h 81"/>
                  <a:gd name="T20" fmla="*/ 4 w 44"/>
                  <a:gd name="T21" fmla="*/ 1 h 81"/>
                  <a:gd name="T22" fmla="*/ 5 w 44"/>
                  <a:gd name="T23" fmla="*/ 1 h 81"/>
                  <a:gd name="T24" fmla="*/ 6 w 44"/>
                  <a:gd name="T25" fmla="*/ 1 h 81"/>
                  <a:gd name="T26" fmla="*/ 6 w 44"/>
                  <a:gd name="T27" fmla="*/ 2 h 81"/>
                  <a:gd name="T28" fmla="*/ 6 w 44"/>
                  <a:gd name="T29" fmla="*/ 2 h 81"/>
                  <a:gd name="T30" fmla="*/ 6 w 44"/>
                  <a:gd name="T31" fmla="*/ 2 h 81"/>
                  <a:gd name="T32" fmla="*/ 6 w 44"/>
                  <a:gd name="T33" fmla="*/ 3 h 81"/>
                  <a:gd name="T34" fmla="*/ 6 w 44"/>
                  <a:gd name="T35" fmla="*/ 3 h 81"/>
                  <a:gd name="T36" fmla="*/ 7 w 44"/>
                  <a:gd name="T37" fmla="*/ 3 h 81"/>
                  <a:gd name="T38" fmla="*/ 7 w 44"/>
                  <a:gd name="T39" fmla="*/ 3 h 81"/>
                  <a:gd name="T40" fmla="*/ 8 w 44"/>
                  <a:gd name="T41" fmla="*/ 4 h 81"/>
                  <a:gd name="T42" fmla="*/ 8 w 44"/>
                  <a:gd name="T43" fmla="*/ 4 h 81"/>
                  <a:gd name="T44" fmla="*/ 8 w 44"/>
                  <a:gd name="T45" fmla="*/ 5 h 81"/>
                  <a:gd name="T46" fmla="*/ 8 w 44"/>
                  <a:gd name="T47" fmla="*/ 5 h 81"/>
                  <a:gd name="T48" fmla="*/ 8 w 44"/>
                  <a:gd name="T49" fmla="*/ 5 h 81"/>
                  <a:gd name="T50" fmla="*/ 8 w 44"/>
                  <a:gd name="T51" fmla="*/ 5 h 81"/>
                  <a:gd name="T52" fmla="*/ 8 w 44"/>
                  <a:gd name="T53" fmla="*/ 6 h 81"/>
                  <a:gd name="T54" fmla="*/ 8 w 44"/>
                  <a:gd name="T55" fmla="*/ 6 h 81"/>
                  <a:gd name="T56" fmla="*/ 8 w 44"/>
                  <a:gd name="T57" fmla="*/ 7 h 81"/>
                  <a:gd name="T58" fmla="*/ 7 w 44"/>
                  <a:gd name="T59" fmla="*/ 7 h 81"/>
                  <a:gd name="T60" fmla="*/ 7 w 44"/>
                  <a:gd name="T61" fmla="*/ 7 h 81"/>
                  <a:gd name="T62" fmla="*/ 6 w 44"/>
                  <a:gd name="T63" fmla="*/ 7 h 81"/>
                  <a:gd name="T64" fmla="*/ 6 w 44"/>
                  <a:gd name="T65" fmla="*/ 7 h 81"/>
                  <a:gd name="T66" fmla="*/ 6 w 44"/>
                  <a:gd name="T67" fmla="*/ 8 h 81"/>
                  <a:gd name="T68" fmla="*/ 6 w 44"/>
                  <a:gd name="T69" fmla="*/ 9 h 81"/>
                  <a:gd name="T70" fmla="*/ 6 w 44"/>
                  <a:gd name="T71" fmla="*/ 9 h 81"/>
                  <a:gd name="T72" fmla="*/ 6 w 44"/>
                  <a:gd name="T73" fmla="*/ 9 h 81"/>
                  <a:gd name="T74" fmla="*/ 5 w 44"/>
                  <a:gd name="T75" fmla="*/ 9 h 81"/>
                  <a:gd name="T76" fmla="*/ 4 w 44"/>
                  <a:gd name="T77" fmla="*/ 9 h 81"/>
                  <a:gd name="T78" fmla="*/ 4 w 44"/>
                  <a:gd name="T79" fmla="*/ 10 h 81"/>
                  <a:gd name="T80" fmla="*/ 4 w 44"/>
                  <a:gd name="T81" fmla="*/ 10 h 81"/>
                  <a:gd name="T82" fmla="*/ 4 w 44"/>
                  <a:gd name="T83" fmla="*/ 10 h 81"/>
                  <a:gd name="T84" fmla="*/ 3 w 44"/>
                  <a:gd name="T85" fmla="*/ 10 h 81"/>
                  <a:gd name="T86" fmla="*/ 3 w 44"/>
                  <a:gd name="T87" fmla="*/ 10 h 81"/>
                  <a:gd name="T88" fmla="*/ 2 w 44"/>
                  <a:gd name="T89" fmla="*/ 10 h 81"/>
                  <a:gd name="T90" fmla="*/ 1 w 44"/>
                  <a:gd name="T91" fmla="*/ 10 h 81"/>
                  <a:gd name="T92" fmla="*/ 1 w 44"/>
                  <a:gd name="T93" fmla="*/ 10 h 81"/>
                  <a:gd name="T94" fmla="*/ 1 w 44"/>
                  <a:gd name="T95" fmla="*/ 10 h 81"/>
                  <a:gd name="T96" fmla="*/ 0 w 44"/>
                  <a:gd name="T97" fmla="*/ 11 h 8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4"/>
                  <a:gd name="T148" fmla="*/ 0 h 81"/>
                  <a:gd name="T149" fmla="*/ 44 w 44"/>
                  <a:gd name="T150" fmla="*/ 81 h 8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4" h="81">
                    <a:moveTo>
                      <a:pt x="1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2" y="1"/>
                    </a:lnTo>
                    <a:lnTo>
                      <a:pt x="15" y="2"/>
                    </a:lnTo>
                    <a:lnTo>
                      <a:pt x="17" y="3"/>
                    </a:lnTo>
                    <a:lnTo>
                      <a:pt x="20" y="4"/>
                    </a:lnTo>
                    <a:lnTo>
                      <a:pt x="22" y="5"/>
                    </a:lnTo>
                    <a:lnTo>
                      <a:pt x="25" y="7"/>
                    </a:lnTo>
                    <a:lnTo>
                      <a:pt x="27" y="8"/>
                    </a:lnTo>
                    <a:lnTo>
                      <a:pt x="29" y="10"/>
                    </a:lnTo>
                    <a:lnTo>
                      <a:pt x="31" y="11"/>
                    </a:lnTo>
                    <a:lnTo>
                      <a:pt x="33" y="13"/>
                    </a:lnTo>
                    <a:lnTo>
                      <a:pt x="35" y="15"/>
                    </a:lnTo>
                    <a:lnTo>
                      <a:pt x="36" y="17"/>
                    </a:lnTo>
                    <a:lnTo>
                      <a:pt x="38" y="19"/>
                    </a:lnTo>
                    <a:lnTo>
                      <a:pt x="39" y="21"/>
                    </a:lnTo>
                    <a:lnTo>
                      <a:pt x="40" y="24"/>
                    </a:lnTo>
                    <a:lnTo>
                      <a:pt x="41" y="26"/>
                    </a:lnTo>
                    <a:lnTo>
                      <a:pt x="42" y="28"/>
                    </a:lnTo>
                    <a:lnTo>
                      <a:pt x="43" y="30"/>
                    </a:lnTo>
                    <a:lnTo>
                      <a:pt x="43" y="33"/>
                    </a:lnTo>
                    <a:lnTo>
                      <a:pt x="43" y="35"/>
                    </a:lnTo>
                    <a:lnTo>
                      <a:pt x="44" y="38"/>
                    </a:lnTo>
                    <a:lnTo>
                      <a:pt x="43" y="40"/>
                    </a:lnTo>
                    <a:lnTo>
                      <a:pt x="43" y="43"/>
                    </a:lnTo>
                    <a:lnTo>
                      <a:pt x="43" y="46"/>
                    </a:lnTo>
                    <a:lnTo>
                      <a:pt x="42" y="49"/>
                    </a:lnTo>
                    <a:lnTo>
                      <a:pt x="41" y="52"/>
                    </a:lnTo>
                    <a:lnTo>
                      <a:pt x="40" y="54"/>
                    </a:lnTo>
                    <a:lnTo>
                      <a:pt x="39" y="57"/>
                    </a:lnTo>
                    <a:lnTo>
                      <a:pt x="38" y="59"/>
                    </a:lnTo>
                    <a:lnTo>
                      <a:pt x="36" y="62"/>
                    </a:lnTo>
                    <a:lnTo>
                      <a:pt x="35" y="64"/>
                    </a:lnTo>
                    <a:lnTo>
                      <a:pt x="33" y="66"/>
                    </a:lnTo>
                    <a:lnTo>
                      <a:pt x="31" y="68"/>
                    </a:lnTo>
                    <a:lnTo>
                      <a:pt x="29" y="70"/>
                    </a:lnTo>
                    <a:lnTo>
                      <a:pt x="27" y="72"/>
                    </a:lnTo>
                    <a:lnTo>
                      <a:pt x="25" y="73"/>
                    </a:lnTo>
                    <a:lnTo>
                      <a:pt x="22" y="75"/>
                    </a:lnTo>
                    <a:lnTo>
                      <a:pt x="20" y="76"/>
                    </a:lnTo>
                    <a:lnTo>
                      <a:pt x="17" y="77"/>
                    </a:lnTo>
                    <a:lnTo>
                      <a:pt x="15" y="78"/>
                    </a:lnTo>
                    <a:lnTo>
                      <a:pt x="12" y="79"/>
                    </a:lnTo>
                    <a:lnTo>
                      <a:pt x="9" y="80"/>
                    </a:lnTo>
                    <a:lnTo>
                      <a:pt x="6" y="80"/>
                    </a:lnTo>
                    <a:lnTo>
                      <a:pt x="3" y="80"/>
                    </a:lnTo>
                    <a:lnTo>
                      <a:pt x="0" y="8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89" name="Freeform 37"/>
              <p:cNvSpPr>
                <a:spLocks noChangeArrowheads="1"/>
              </p:cNvSpPr>
              <p:nvPr/>
            </p:nvSpPr>
            <p:spPr bwMode="auto">
              <a:xfrm>
                <a:off x="5044" y="1062"/>
                <a:ext cx="31" cy="56"/>
              </a:xfrm>
              <a:custGeom>
                <a:avLst/>
                <a:gdLst>
                  <a:gd name="T0" fmla="*/ 0 w 44"/>
                  <a:gd name="T1" fmla="*/ 0 h 83"/>
                  <a:gd name="T2" fmla="*/ 1 w 44"/>
                  <a:gd name="T3" fmla="*/ 1 h 83"/>
                  <a:gd name="T4" fmla="*/ 0 w 44"/>
                  <a:gd name="T5" fmla="*/ 0 h 83"/>
                  <a:gd name="T6" fmla="*/ 1 w 44"/>
                  <a:gd name="T7" fmla="*/ 1 h 83"/>
                  <a:gd name="T8" fmla="*/ 0 w 44"/>
                  <a:gd name="T9" fmla="*/ 0 h 83"/>
                  <a:gd name="T10" fmla="*/ 1 w 44"/>
                  <a:gd name="T11" fmla="*/ 1 h 83"/>
                  <a:gd name="T12" fmla="*/ 0 w 44"/>
                  <a:gd name="T13" fmla="*/ 1 h 83"/>
                  <a:gd name="T14" fmla="*/ 1 w 44"/>
                  <a:gd name="T15" fmla="*/ 1 h 83"/>
                  <a:gd name="T16" fmla="*/ 1 w 44"/>
                  <a:gd name="T17" fmla="*/ 1 h 83"/>
                  <a:gd name="T18" fmla="*/ 1 w 44"/>
                  <a:gd name="T19" fmla="*/ 1 h 83"/>
                  <a:gd name="T20" fmla="*/ 1 w 44"/>
                  <a:gd name="T21" fmla="*/ 0 h 83"/>
                  <a:gd name="T22" fmla="*/ 1 w 44"/>
                  <a:gd name="T23" fmla="*/ 1 h 83"/>
                  <a:gd name="T24" fmla="*/ 1 w 44"/>
                  <a:gd name="T25" fmla="*/ 1 h 83"/>
                  <a:gd name="T26" fmla="*/ 1 w 44"/>
                  <a:gd name="T27" fmla="*/ 1 h 83"/>
                  <a:gd name="T28" fmla="*/ 3 w 44"/>
                  <a:gd name="T29" fmla="*/ 1 h 83"/>
                  <a:gd name="T30" fmla="*/ 4 w 44"/>
                  <a:gd name="T31" fmla="*/ 1 h 83"/>
                  <a:gd name="T32" fmla="*/ 4 w 44"/>
                  <a:gd name="T33" fmla="*/ 1 h 83"/>
                  <a:gd name="T34" fmla="*/ 5 w 44"/>
                  <a:gd name="T35" fmla="*/ 1 h 83"/>
                  <a:gd name="T36" fmla="*/ 6 w 44"/>
                  <a:gd name="T37" fmla="*/ 2 h 83"/>
                  <a:gd name="T38" fmla="*/ 6 w 44"/>
                  <a:gd name="T39" fmla="*/ 3 h 83"/>
                  <a:gd name="T40" fmla="*/ 6 w 44"/>
                  <a:gd name="T41" fmla="*/ 3 h 83"/>
                  <a:gd name="T42" fmla="*/ 7 w 44"/>
                  <a:gd name="T43" fmla="*/ 4 h 83"/>
                  <a:gd name="T44" fmla="*/ 8 w 44"/>
                  <a:gd name="T45" fmla="*/ 5 h 83"/>
                  <a:gd name="T46" fmla="*/ 8 w 44"/>
                  <a:gd name="T47" fmla="*/ 5 h 83"/>
                  <a:gd name="T48" fmla="*/ 8 w 44"/>
                  <a:gd name="T49" fmla="*/ 6 h 83"/>
                  <a:gd name="T50" fmla="*/ 8 w 44"/>
                  <a:gd name="T51" fmla="*/ 7 h 83"/>
                  <a:gd name="T52" fmla="*/ 7 w 44"/>
                  <a:gd name="T53" fmla="*/ 7 h 83"/>
                  <a:gd name="T54" fmla="*/ 6 w 44"/>
                  <a:gd name="T55" fmla="*/ 8 h 83"/>
                  <a:gd name="T56" fmla="*/ 6 w 44"/>
                  <a:gd name="T57" fmla="*/ 9 h 83"/>
                  <a:gd name="T58" fmla="*/ 6 w 44"/>
                  <a:gd name="T59" fmla="*/ 9 h 83"/>
                  <a:gd name="T60" fmla="*/ 5 w 44"/>
                  <a:gd name="T61" fmla="*/ 10 h 83"/>
                  <a:gd name="T62" fmla="*/ 4 w 44"/>
                  <a:gd name="T63" fmla="*/ 11 h 83"/>
                  <a:gd name="T64" fmla="*/ 4 w 44"/>
                  <a:gd name="T65" fmla="*/ 11 h 83"/>
                  <a:gd name="T66" fmla="*/ 3 w 44"/>
                  <a:gd name="T67" fmla="*/ 11 h 83"/>
                  <a:gd name="T68" fmla="*/ 1 w 44"/>
                  <a:gd name="T69" fmla="*/ 11 h 83"/>
                  <a:gd name="T70" fmla="*/ 1 w 44"/>
                  <a:gd name="T71" fmla="*/ 11 h 83"/>
                  <a:gd name="T72" fmla="*/ 0 w 44"/>
                  <a:gd name="T73" fmla="*/ 11 h 83"/>
                  <a:gd name="T74" fmla="*/ 1 w 44"/>
                  <a:gd name="T75" fmla="*/ 12 h 83"/>
                  <a:gd name="T76" fmla="*/ 0 w 44"/>
                  <a:gd name="T77" fmla="*/ 11 h 83"/>
                  <a:gd name="T78" fmla="*/ 1 w 44"/>
                  <a:gd name="T79" fmla="*/ 12 h 83"/>
                  <a:gd name="T80" fmla="*/ 0 w 44"/>
                  <a:gd name="T81" fmla="*/ 11 h 83"/>
                  <a:gd name="T82" fmla="*/ 1 w 44"/>
                  <a:gd name="T83" fmla="*/ 12 h 83"/>
                  <a:gd name="T84" fmla="*/ 0 w 44"/>
                  <a:gd name="T85" fmla="*/ 12 h 83"/>
                  <a:gd name="T86" fmla="*/ 1 w 44"/>
                  <a:gd name="T87" fmla="*/ 12 h 83"/>
                  <a:gd name="T88" fmla="*/ 1 w 44"/>
                  <a:gd name="T89" fmla="*/ 12 h 83"/>
                  <a:gd name="T90" fmla="*/ 1 w 44"/>
                  <a:gd name="T91" fmla="*/ 12 h 83"/>
                  <a:gd name="T92" fmla="*/ 1 w 44"/>
                  <a:gd name="T93" fmla="*/ 12 h 83"/>
                  <a:gd name="T94" fmla="*/ 1 w 44"/>
                  <a:gd name="T95" fmla="*/ 12 h 8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4"/>
                  <a:gd name="T145" fmla="*/ 0 h 83"/>
                  <a:gd name="T146" fmla="*/ 44 w 44"/>
                  <a:gd name="T147" fmla="*/ 83 h 8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4" h="83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6" y="1"/>
                    </a:lnTo>
                    <a:lnTo>
                      <a:pt x="9" y="1"/>
                    </a:lnTo>
                    <a:lnTo>
                      <a:pt x="12" y="2"/>
                    </a:lnTo>
                    <a:lnTo>
                      <a:pt x="15" y="3"/>
                    </a:lnTo>
                    <a:lnTo>
                      <a:pt x="17" y="4"/>
                    </a:lnTo>
                    <a:lnTo>
                      <a:pt x="20" y="5"/>
                    </a:lnTo>
                    <a:lnTo>
                      <a:pt x="22" y="6"/>
                    </a:lnTo>
                    <a:lnTo>
                      <a:pt x="25" y="8"/>
                    </a:lnTo>
                    <a:lnTo>
                      <a:pt x="27" y="9"/>
                    </a:lnTo>
                    <a:lnTo>
                      <a:pt x="29" y="11"/>
                    </a:lnTo>
                    <a:lnTo>
                      <a:pt x="31" y="13"/>
                    </a:lnTo>
                    <a:lnTo>
                      <a:pt x="33" y="15"/>
                    </a:lnTo>
                    <a:lnTo>
                      <a:pt x="35" y="17"/>
                    </a:lnTo>
                    <a:lnTo>
                      <a:pt x="36" y="19"/>
                    </a:lnTo>
                    <a:lnTo>
                      <a:pt x="38" y="21"/>
                    </a:lnTo>
                    <a:lnTo>
                      <a:pt x="39" y="23"/>
                    </a:lnTo>
                    <a:lnTo>
                      <a:pt x="40" y="25"/>
                    </a:lnTo>
                    <a:lnTo>
                      <a:pt x="41" y="28"/>
                    </a:lnTo>
                    <a:lnTo>
                      <a:pt x="42" y="30"/>
                    </a:lnTo>
                    <a:lnTo>
                      <a:pt x="43" y="32"/>
                    </a:lnTo>
                    <a:lnTo>
                      <a:pt x="43" y="35"/>
                    </a:lnTo>
                    <a:lnTo>
                      <a:pt x="43" y="37"/>
                    </a:lnTo>
                    <a:lnTo>
                      <a:pt x="44" y="40"/>
                    </a:lnTo>
                    <a:lnTo>
                      <a:pt x="43" y="42"/>
                    </a:lnTo>
                    <a:lnTo>
                      <a:pt x="43" y="45"/>
                    </a:lnTo>
                    <a:lnTo>
                      <a:pt x="43" y="48"/>
                    </a:lnTo>
                    <a:lnTo>
                      <a:pt x="42" y="51"/>
                    </a:lnTo>
                    <a:lnTo>
                      <a:pt x="41" y="54"/>
                    </a:lnTo>
                    <a:lnTo>
                      <a:pt x="40" y="56"/>
                    </a:lnTo>
                    <a:lnTo>
                      <a:pt x="39" y="59"/>
                    </a:lnTo>
                    <a:lnTo>
                      <a:pt x="38" y="61"/>
                    </a:lnTo>
                    <a:lnTo>
                      <a:pt x="36" y="64"/>
                    </a:lnTo>
                    <a:lnTo>
                      <a:pt x="35" y="66"/>
                    </a:lnTo>
                    <a:lnTo>
                      <a:pt x="33" y="68"/>
                    </a:lnTo>
                    <a:lnTo>
                      <a:pt x="31" y="70"/>
                    </a:lnTo>
                    <a:lnTo>
                      <a:pt x="29" y="72"/>
                    </a:lnTo>
                    <a:lnTo>
                      <a:pt x="27" y="74"/>
                    </a:lnTo>
                    <a:lnTo>
                      <a:pt x="25" y="75"/>
                    </a:lnTo>
                    <a:lnTo>
                      <a:pt x="22" y="77"/>
                    </a:lnTo>
                    <a:lnTo>
                      <a:pt x="20" y="78"/>
                    </a:lnTo>
                    <a:lnTo>
                      <a:pt x="17" y="79"/>
                    </a:lnTo>
                    <a:lnTo>
                      <a:pt x="15" y="80"/>
                    </a:lnTo>
                    <a:lnTo>
                      <a:pt x="12" y="81"/>
                    </a:lnTo>
                    <a:lnTo>
                      <a:pt x="9" y="82"/>
                    </a:lnTo>
                    <a:lnTo>
                      <a:pt x="6" y="82"/>
                    </a:lnTo>
                    <a:lnTo>
                      <a:pt x="3" y="82"/>
                    </a:lnTo>
                    <a:lnTo>
                      <a:pt x="1" y="83"/>
                    </a:lnTo>
                    <a:lnTo>
                      <a:pt x="0" y="82"/>
                    </a:lnTo>
                    <a:lnTo>
                      <a:pt x="1" y="83"/>
                    </a:lnTo>
                    <a:lnTo>
                      <a:pt x="0" y="82"/>
                    </a:lnTo>
                    <a:lnTo>
                      <a:pt x="1" y="83"/>
                    </a:lnTo>
                    <a:lnTo>
                      <a:pt x="0" y="82"/>
                    </a:lnTo>
                    <a:lnTo>
                      <a:pt x="1" y="83"/>
                    </a:lnTo>
                    <a:lnTo>
                      <a:pt x="0" y="83"/>
                    </a:lnTo>
                    <a:lnTo>
                      <a:pt x="1" y="83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90" name="Freeform 38"/>
              <p:cNvSpPr>
                <a:spLocks noChangeArrowheads="1"/>
              </p:cNvSpPr>
              <p:nvPr/>
            </p:nvSpPr>
            <p:spPr bwMode="auto">
              <a:xfrm>
                <a:off x="5044" y="1118"/>
                <a:ext cx="31" cy="57"/>
              </a:xfrm>
              <a:custGeom>
                <a:avLst/>
                <a:gdLst>
                  <a:gd name="T0" fmla="*/ 1 w 44"/>
                  <a:gd name="T1" fmla="*/ 0 h 81"/>
                  <a:gd name="T2" fmla="*/ 1 w 44"/>
                  <a:gd name="T3" fmla="*/ 0 h 81"/>
                  <a:gd name="T4" fmla="*/ 1 w 44"/>
                  <a:gd name="T5" fmla="*/ 0 h 81"/>
                  <a:gd name="T6" fmla="*/ 1 w 44"/>
                  <a:gd name="T7" fmla="*/ 0 h 81"/>
                  <a:gd name="T8" fmla="*/ 2 w 44"/>
                  <a:gd name="T9" fmla="*/ 1 h 81"/>
                  <a:gd name="T10" fmla="*/ 3 w 44"/>
                  <a:gd name="T11" fmla="*/ 1 h 81"/>
                  <a:gd name="T12" fmla="*/ 3 w 44"/>
                  <a:gd name="T13" fmla="*/ 1 h 81"/>
                  <a:gd name="T14" fmla="*/ 4 w 44"/>
                  <a:gd name="T15" fmla="*/ 1 h 81"/>
                  <a:gd name="T16" fmla="*/ 4 w 44"/>
                  <a:gd name="T17" fmla="*/ 1 h 81"/>
                  <a:gd name="T18" fmla="*/ 4 w 44"/>
                  <a:gd name="T19" fmla="*/ 1 h 81"/>
                  <a:gd name="T20" fmla="*/ 4 w 44"/>
                  <a:gd name="T21" fmla="*/ 1 h 81"/>
                  <a:gd name="T22" fmla="*/ 5 w 44"/>
                  <a:gd name="T23" fmla="*/ 2 h 81"/>
                  <a:gd name="T24" fmla="*/ 6 w 44"/>
                  <a:gd name="T25" fmla="*/ 2 h 81"/>
                  <a:gd name="T26" fmla="*/ 6 w 44"/>
                  <a:gd name="T27" fmla="*/ 2 h 81"/>
                  <a:gd name="T28" fmla="*/ 6 w 44"/>
                  <a:gd name="T29" fmla="*/ 3 h 81"/>
                  <a:gd name="T30" fmla="*/ 6 w 44"/>
                  <a:gd name="T31" fmla="*/ 3 h 81"/>
                  <a:gd name="T32" fmla="*/ 6 w 44"/>
                  <a:gd name="T33" fmla="*/ 3 h 81"/>
                  <a:gd name="T34" fmla="*/ 6 w 44"/>
                  <a:gd name="T35" fmla="*/ 4 h 81"/>
                  <a:gd name="T36" fmla="*/ 7 w 44"/>
                  <a:gd name="T37" fmla="*/ 4 h 81"/>
                  <a:gd name="T38" fmla="*/ 7 w 44"/>
                  <a:gd name="T39" fmla="*/ 4 h 81"/>
                  <a:gd name="T40" fmla="*/ 8 w 44"/>
                  <a:gd name="T41" fmla="*/ 5 h 81"/>
                  <a:gd name="T42" fmla="*/ 8 w 44"/>
                  <a:gd name="T43" fmla="*/ 6 h 81"/>
                  <a:gd name="T44" fmla="*/ 8 w 44"/>
                  <a:gd name="T45" fmla="*/ 6 h 81"/>
                  <a:gd name="T46" fmla="*/ 8 w 44"/>
                  <a:gd name="T47" fmla="*/ 6 h 81"/>
                  <a:gd name="T48" fmla="*/ 8 w 44"/>
                  <a:gd name="T49" fmla="*/ 6 h 81"/>
                  <a:gd name="T50" fmla="*/ 8 w 44"/>
                  <a:gd name="T51" fmla="*/ 7 h 81"/>
                  <a:gd name="T52" fmla="*/ 8 w 44"/>
                  <a:gd name="T53" fmla="*/ 8 h 81"/>
                  <a:gd name="T54" fmla="*/ 8 w 44"/>
                  <a:gd name="T55" fmla="*/ 8 h 81"/>
                  <a:gd name="T56" fmla="*/ 8 w 44"/>
                  <a:gd name="T57" fmla="*/ 8 h 81"/>
                  <a:gd name="T58" fmla="*/ 7 w 44"/>
                  <a:gd name="T59" fmla="*/ 9 h 81"/>
                  <a:gd name="T60" fmla="*/ 7 w 44"/>
                  <a:gd name="T61" fmla="*/ 9 h 81"/>
                  <a:gd name="T62" fmla="*/ 6 w 44"/>
                  <a:gd name="T63" fmla="*/ 10 h 81"/>
                  <a:gd name="T64" fmla="*/ 6 w 44"/>
                  <a:gd name="T65" fmla="*/ 11 h 81"/>
                  <a:gd name="T66" fmla="*/ 6 w 44"/>
                  <a:gd name="T67" fmla="*/ 11 h 81"/>
                  <a:gd name="T68" fmla="*/ 6 w 44"/>
                  <a:gd name="T69" fmla="*/ 11 h 81"/>
                  <a:gd name="T70" fmla="*/ 6 w 44"/>
                  <a:gd name="T71" fmla="*/ 11 h 81"/>
                  <a:gd name="T72" fmla="*/ 6 w 44"/>
                  <a:gd name="T73" fmla="*/ 12 h 81"/>
                  <a:gd name="T74" fmla="*/ 5 w 44"/>
                  <a:gd name="T75" fmla="*/ 12 h 81"/>
                  <a:gd name="T76" fmla="*/ 4 w 44"/>
                  <a:gd name="T77" fmla="*/ 13 h 81"/>
                  <a:gd name="T78" fmla="*/ 4 w 44"/>
                  <a:gd name="T79" fmla="*/ 13 h 81"/>
                  <a:gd name="T80" fmla="*/ 4 w 44"/>
                  <a:gd name="T81" fmla="*/ 13 h 81"/>
                  <a:gd name="T82" fmla="*/ 4 w 44"/>
                  <a:gd name="T83" fmla="*/ 13 h 81"/>
                  <a:gd name="T84" fmla="*/ 3 w 44"/>
                  <a:gd name="T85" fmla="*/ 13 h 81"/>
                  <a:gd name="T86" fmla="*/ 3 w 44"/>
                  <a:gd name="T87" fmla="*/ 13 h 81"/>
                  <a:gd name="T88" fmla="*/ 2 w 44"/>
                  <a:gd name="T89" fmla="*/ 13 h 81"/>
                  <a:gd name="T90" fmla="*/ 1 w 44"/>
                  <a:gd name="T91" fmla="*/ 14 h 81"/>
                  <a:gd name="T92" fmla="*/ 1 w 44"/>
                  <a:gd name="T93" fmla="*/ 14 h 81"/>
                  <a:gd name="T94" fmla="*/ 1 w 44"/>
                  <a:gd name="T95" fmla="*/ 14 h 81"/>
                  <a:gd name="T96" fmla="*/ 0 w 44"/>
                  <a:gd name="T97" fmla="*/ 14 h 8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4"/>
                  <a:gd name="T148" fmla="*/ 0 h 81"/>
                  <a:gd name="T149" fmla="*/ 44 w 44"/>
                  <a:gd name="T150" fmla="*/ 81 h 8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4" h="81">
                    <a:moveTo>
                      <a:pt x="1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2" y="1"/>
                    </a:lnTo>
                    <a:lnTo>
                      <a:pt x="15" y="2"/>
                    </a:lnTo>
                    <a:lnTo>
                      <a:pt x="17" y="3"/>
                    </a:lnTo>
                    <a:lnTo>
                      <a:pt x="20" y="4"/>
                    </a:lnTo>
                    <a:lnTo>
                      <a:pt x="22" y="5"/>
                    </a:lnTo>
                    <a:lnTo>
                      <a:pt x="25" y="7"/>
                    </a:lnTo>
                    <a:lnTo>
                      <a:pt x="27" y="8"/>
                    </a:lnTo>
                    <a:lnTo>
                      <a:pt x="29" y="10"/>
                    </a:lnTo>
                    <a:lnTo>
                      <a:pt x="31" y="11"/>
                    </a:lnTo>
                    <a:lnTo>
                      <a:pt x="33" y="13"/>
                    </a:lnTo>
                    <a:lnTo>
                      <a:pt x="35" y="15"/>
                    </a:lnTo>
                    <a:lnTo>
                      <a:pt x="36" y="17"/>
                    </a:lnTo>
                    <a:lnTo>
                      <a:pt x="38" y="19"/>
                    </a:lnTo>
                    <a:lnTo>
                      <a:pt x="39" y="21"/>
                    </a:lnTo>
                    <a:lnTo>
                      <a:pt x="40" y="24"/>
                    </a:lnTo>
                    <a:lnTo>
                      <a:pt x="41" y="26"/>
                    </a:lnTo>
                    <a:lnTo>
                      <a:pt x="42" y="28"/>
                    </a:lnTo>
                    <a:lnTo>
                      <a:pt x="43" y="30"/>
                    </a:lnTo>
                    <a:lnTo>
                      <a:pt x="43" y="33"/>
                    </a:lnTo>
                    <a:lnTo>
                      <a:pt x="43" y="35"/>
                    </a:lnTo>
                    <a:lnTo>
                      <a:pt x="44" y="38"/>
                    </a:lnTo>
                    <a:lnTo>
                      <a:pt x="43" y="40"/>
                    </a:lnTo>
                    <a:lnTo>
                      <a:pt x="43" y="43"/>
                    </a:lnTo>
                    <a:lnTo>
                      <a:pt x="43" y="46"/>
                    </a:lnTo>
                    <a:lnTo>
                      <a:pt x="42" y="49"/>
                    </a:lnTo>
                    <a:lnTo>
                      <a:pt x="41" y="52"/>
                    </a:lnTo>
                    <a:lnTo>
                      <a:pt x="40" y="55"/>
                    </a:lnTo>
                    <a:lnTo>
                      <a:pt x="39" y="57"/>
                    </a:lnTo>
                    <a:lnTo>
                      <a:pt x="38" y="60"/>
                    </a:lnTo>
                    <a:lnTo>
                      <a:pt x="36" y="62"/>
                    </a:lnTo>
                    <a:lnTo>
                      <a:pt x="35" y="64"/>
                    </a:lnTo>
                    <a:lnTo>
                      <a:pt x="33" y="66"/>
                    </a:lnTo>
                    <a:lnTo>
                      <a:pt x="31" y="68"/>
                    </a:lnTo>
                    <a:lnTo>
                      <a:pt x="29" y="70"/>
                    </a:lnTo>
                    <a:lnTo>
                      <a:pt x="27" y="72"/>
                    </a:lnTo>
                    <a:lnTo>
                      <a:pt x="25" y="74"/>
                    </a:lnTo>
                    <a:lnTo>
                      <a:pt x="22" y="75"/>
                    </a:lnTo>
                    <a:lnTo>
                      <a:pt x="20" y="77"/>
                    </a:lnTo>
                    <a:lnTo>
                      <a:pt x="17" y="78"/>
                    </a:lnTo>
                    <a:lnTo>
                      <a:pt x="15" y="79"/>
                    </a:lnTo>
                    <a:lnTo>
                      <a:pt x="12" y="80"/>
                    </a:lnTo>
                    <a:lnTo>
                      <a:pt x="9" y="81"/>
                    </a:lnTo>
                    <a:lnTo>
                      <a:pt x="6" y="81"/>
                    </a:lnTo>
                    <a:lnTo>
                      <a:pt x="3" y="81"/>
                    </a:lnTo>
                    <a:lnTo>
                      <a:pt x="0" y="8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91" name="Freeform 39"/>
              <p:cNvSpPr>
                <a:spLocks noChangeArrowheads="1"/>
              </p:cNvSpPr>
              <p:nvPr/>
            </p:nvSpPr>
            <p:spPr bwMode="auto">
              <a:xfrm>
                <a:off x="5044" y="1175"/>
                <a:ext cx="31" cy="54"/>
              </a:xfrm>
              <a:custGeom>
                <a:avLst/>
                <a:gdLst>
                  <a:gd name="T0" fmla="*/ 1 w 44"/>
                  <a:gd name="T1" fmla="*/ 0 h 80"/>
                  <a:gd name="T2" fmla="*/ 1 w 44"/>
                  <a:gd name="T3" fmla="*/ 0 h 80"/>
                  <a:gd name="T4" fmla="*/ 1 w 44"/>
                  <a:gd name="T5" fmla="*/ 0 h 80"/>
                  <a:gd name="T6" fmla="*/ 1 w 44"/>
                  <a:gd name="T7" fmla="*/ 0 h 80"/>
                  <a:gd name="T8" fmla="*/ 2 w 44"/>
                  <a:gd name="T9" fmla="*/ 1 h 80"/>
                  <a:gd name="T10" fmla="*/ 3 w 44"/>
                  <a:gd name="T11" fmla="*/ 1 h 80"/>
                  <a:gd name="T12" fmla="*/ 3 w 44"/>
                  <a:gd name="T13" fmla="*/ 1 h 80"/>
                  <a:gd name="T14" fmla="*/ 4 w 44"/>
                  <a:gd name="T15" fmla="*/ 1 h 80"/>
                  <a:gd name="T16" fmla="*/ 4 w 44"/>
                  <a:gd name="T17" fmla="*/ 1 h 80"/>
                  <a:gd name="T18" fmla="*/ 4 w 44"/>
                  <a:gd name="T19" fmla="*/ 1 h 80"/>
                  <a:gd name="T20" fmla="*/ 4 w 44"/>
                  <a:gd name="T21" fmla="*/ 1 h 80"/>
                  <a:gd name="T22" fmla="*/ 5 w 44"/>
                  <a:gd name="T23" fmla="*/ 1 h 80"/>
                  <a:gd name="T24" fmla="*/ 6 w 44"/>
                  <a:gd name="T25" fmla="*/ 1 h 80"/>
                  <a:gd name="T26" fmla="*/ 6 w 44"/>
                  <a:gd name="T27" fmla="*/ 1 h 80"/>
                  <a:gd name="T28" fmla="*/ 6 w 44"/>
                  <a:gd name="T29" fmla="*/ 2 h 80"/>
                  <a:gd name="T30" fmla="*/ 6 w 44"/>
                  <a:gd name="T31" fmla="*/ 2 h 80"/>
                  <a:gd name="T32" fmla="*/ 6 w 44"/>
                  <a:gd name="T33" fmla="*/ 2 h 80"/>
                  <a:gd name="T34" fmla="*/ 6 w 44"/>
                  <a:gd name="T35" fmla="*/ 3 h 80"/>
                  <a:gd name="T36" fmla="*/ 7 w 44"/>
                  <a:gd name="T37" fmla="*/ 3 h 80"/>
                  <a:gd name="T38" fmla="*/ 7 w 44"/>
                  <a:gd name="T39" fmla="*/ 3 h 80"/>
                  <a:gd name="T40" fmla="*/ 8 w 44"/>
                  <a:gd name="T41" fmla="*/ 3 h 80"/>
                  <a:gd name="T42" fmla="*/ 8 w 44"/>
                  <a:gd name="T43" fmla="*/ 4 h 80"/>
                  <a:gd name="T44" fmla="*/ 8 w 44"/>
                  <a:gd name="T45" fmla="*/ 5 h 80"/>
                  <a:gd name="T46" fmla="*/ 8 w 44"/>
                  <a:gd name="T47" fmla="*/ 5 h 80"/>
                  <a:gd name="T48" fmla="*/ 8 w 44"/>
                  <a:gd name="T49" fmla="*/ 5 h 80"/>
                  <a:gd name="T50" fmla="*/ 8 w 44"/>
                  <a:gd name="T51" fmla="*/ 5 h 80"/>
                  <a:gd name="T52" fmla="*/ 8 w 44"/>
                  <a:gd name="T53" fmla="*/ 6 h 80"/>
                  <a:gd name="T54" fmla="*/ 8 w 44"/>
                  <a:gd name="T55" fmla="*/ 6 h 80"/>
                  <a:gd name="T56" fmla="*/ 8 w 44"/>
                  <a:gd name="T57" fmla="*/ 7 h 80"/>
                  <a:gd name="T58" fmla="*/ 7 w 44"/>
                  <a:gd name="T59" fmla="*/ 7 h 80"/>
                  <a:gd name="T60" fmla="*/ 7 w 44"/>
                  <a:gd name="T61" fmla="*/ 7 h 80"/>
                  <a:gd name="T62" fmla="*/ 6 w 44"/>
                  <a:gd name="T63" fmla="*/ 8 h 80"/>
                  <a:gd name="T64" fmla="*/ 6 w 44"/>
                  <a:gd name="T65" fmla="*/ 8 h 80"/>
                  <a:gd name="T66" fmla="*/ 6 w 44"/>
                  <a:gd name="T67" fmla="*/ 9 h 80"/>
                  <a:gd name="T68" fmla="*/ 6 w 44"/>
                  <a:gd name="T69" fmla="*/ 9 h 80"/>
                  <a:gd name="T70" fmla="*/ 6 w 44"/>
                  <a:gd name="T71" fmla="*/ 9 h 80"/>
                  <a:gd name="T72" fmla="*/ 6 w 44"/>
                  <a:gd name="T73" fmla="*/ 9 h 80"/>
                  <a:gd name="T74" fmla="*/ 5 w 44"/>
                  <a:gd name="T75" fmla="*/ 10 h 80"/>
                  <a:gd name="T76" fmla="*/ 4 w 44"/>
                  <a:gd name="T77" fmla="*/ 10 h 80"/>
                  <a:gd name="T78" fmla="*/ 4 w 44"/>
                  <a:gd name="T79" fmla="*/ 10 h 80"/>
                  <a:gd name="T80" fmla="*/ 4 w 44"/>
                  <a:gd name="T81" fmla="*/ 11 h 80"/>
                  <a:gd name="T82" fmla="*/ 4 w 44"/>
                  <a:gd name="T83" fmla="*/ 11 h 80"/>
                  <a:gd name="T84" fmla="*/ 3 w 44"/>
                  <a:gd name="T85" fmla="*/ 11 h 80"/>
                  <a:gd name="T86" fmla="*/ 3 w 44"/>
                  <a:gd name="T87" fmla="*/ 11 h 80"/>
                  <a:gd name="T88" fmla="*/ 2 w 44"/>
                  <a:gd name="T89" fmla="*/ 11 h 80"/>
                  <a:gd name="T90" fmla="*/ 1 w 44"/>
                  <a:gd name="T91" fmla="*/ 11 h 80"/>
                  <a:gd name="T92" fmla="*/ 1 w 44"/>
                  <a:gd name="T93" fmla="*/ 11 h 80"/>
                  <a:gd name="T94" fmla="*/ 1 w 44"/>
                  <a:gd name="T95" fmla="*/ 11 h 80"/>
                  <a:gd name="T96" fmla="*/ 0 w 44"/>
                  <a:gd name="T97" fmla="*/ 11 h 8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4"/>
                  <a:gd name="T148" fmla="*/ 0 h 80"/>
                  <a:gd name="T149" fmla="*/ 44 w 44"/>
                  <a:gd name="T150" fmla="*/ 80 h 8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4" h="80">
                    <a:moveTo>
                      <a:pt x="1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2" y="1"/>
                    </a:lnTo>
                    <a:lnTo>
                      <a:pt x="15" y="1"/>
                    </a:lnTo>
                    <a:lnTo>
                      <a:pt x="17" y="2"/>
                    </a:lnTo>
                    <a:lnTo>
                      <a:pt x="20" y="3"/>
                    </a:lnTo>
                    <a:lnTo>
                      <a:pt x="22" y="4"/>
                    </a:lnTo>
                    <a:lnTo>
                      <a:pt x="25" y="5"/>
                    </a:lnTo>
                    <a:lnTo>
                      <a:pt x="27" y="7"/>
                    </a:lnTo>
                    <a:lnTo>
                      <a:pt x="29" y="8"/>
                    </a:lnTo>
                    <a:lnTo>
                      <a:pt x="31" y="9"/>
                    </a:lnTo>
                    <a:lnTo>
                      <a:pt x="33" y="11"/>
                    </a:lnTo>
                    <a:lnTo>
                      <a:pt x="35" y="13"/>
                    </a:lnTo>
                    <a:lnTo>
                      <a:pt x="36" y="15"/>
                    </a:lnTo>
                    <a:lnTo>
                      <a:pt x="38" y="17"/>
                    </a:lnTo>
                    <a:lnTo>
                      <a:pt x="39" y="19"/>
                    </a:lnTo>
                    <a:lnTo>
                      <a:pt x="40" y="21"/>
                    </a:lnTo>
                    <a:lnTo>
                      <a:pt x="41" y="24"/>
                    </a:lnTo>
                    <a:lnTo>
                      <a:pt x="42" y="26"/>
                    </a:lnTo>
                    <a:lnTo>
                      <a:pt x="43" y="29"/>
                    </a:lnTo>
                    <a:lnTo>
                      <a:pt x="43" y="32"/>
                    </a:lnTo>
                    <a:lnTo>
                      <a:pt x="43" y="35"/>
                    </a:lnTo>
                    <a:lnTo>
                      <a:pt x="44" y="38"/>
                    </a:lnTo>
                    <a:lnTo>
                      <a:pt x="43" y="40"/>
                    </a:lnTo>
                    <a:lnTo>
                      <a:pt x="43" y="43"/>
                    </a:lnTo>
                    <a:lnTo>
                      <a:pt x="43" y="46"/>
                    </a:lnTo>
                    <a:lnTo>
                      <a:pt x="42" y="49"/>
                    </a:lnTo>
                    <a:lnTo>
                      <a:pt x="41" y="52"/>
                    </a:lnTo>
                    <a:lnTo>
                      <a:pt x="40" y="54"/>
                    </a:lnTo>
                    <a:lnTo>
                      <a:pt x="39" y="57"/>
                    </a:lnTo>
                    <a:lnTo>
                      <a:pt x="38" y="59"/>
                    </a:lnTo>
                    <a:lnTo>
                      <a:pt x="36" y="62"/>
                    </a:lnTo>
                    <a:lnTo>
                      <a:pt x="35" y="64"/>
                    </a:lnTo>
                    <a:lnTo>
                      <a:pt x="33" y="66"/>
                    </a:lnTo>
                    <a:lnTo>
                      <a:pt x="31" y="68"/>
                    </a:lnTo>
                    <a:lnTo>
                      <a:pt x="29" y="70"/>
                    </a:lnTo>
                    <a:lnTo>
                      <a:pt x="27" y="72"/>
                    </a:lnTo>
                    <a:lnTo>
                      <a:pt x="25" y="73"/>
                    </a:lnTo>
                    <a:lnTo>
                      <a:pt x="22" y="75"/>
                    </a:lnTo>
                    <a:lnTo>
                      <a:pt x="20" y="76"/>
                    </a:lnTo>
                    <a:lnTo>
                      <a:pt x="17" y="77"/>
                    </a:lnTo>
                    <a:lnTo>
                      <a:pt x="15" y="78"/>
                    </a:lnTo>
                    <a:lnTo>
                      <a:pt x="12" y="79"/>
                    </a:lnTo>
                    <a:lnTo>
                      <a:pt x="9" y="80"/>
                    </a:lnTo>
                    <a:lnTo>
                      <a:pt x="6" y="80"/>
                    </a:lnTo>
                    <a:lnTo>
                      <a:pt x="3" y="80"/>
                    </a:lnTo>
                    <a:lnTo>
                      <a:pt x="0" y="8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92" name="Freeform 40"/>
              <p:cNvSpPr>
                <a:spLocks noChangeArrowheads="1"/>
              </p:cNvSpPr>
              <p:nvPr/>
            </p:nvSpPr>
            <p:spPr bwMode="auto">
              <a:xfrm>
                <a:off x="5044" y="1229"/>
                <a:ext cx="31" cy="52"/>
              </a:xfrm>
              <a:custGeom>
                <a:avLst/>
                <a:gdLst>
                  <a:gd name="T0" fmla="*/ 0 w 44"/>
                  <a:gd name="T1" fmla="*/ 0 h 78"/>
                  <a:gd name="T2" fmla="*/ 1 w 44"/>
                  <a:gd name="T3" fmla="*/ 1 h 78"/>
                  <a:gd name="T4" fmla="*/ 0 w 44"/>
                  <a:gd name="T5" fmla="*/ 0 h 78"/>
                  <a:gd name="T6" fmla="*/ 1 w 44"/>
                  <a:gd name="T7" fmla="*/ 1 h 78"/>
                  <a:gd name="T8" fmla="*/ 0 w 44"/>
                  <a:gd name="T9" fmla="*/ 0 h 78"/>
                  <a:gd name="T10" fmla="*/ 1 w 44"/>
                  <a:gd name="T11" fmla="*/ 1 h 78"/>
                  <a:gd name="T12" fmla="*/ 0 w 44"/>
                  <a:gd name="T13" fmla="*/ 1 h 78"/>
                  <a:gd name="T14" fmla="*/ 1 w 44"/>
                  <a:gd name="T15" fmla="*/ 1 h 78"/>
                  <a:gd name="T16" fmla="*/ 1 w 44"/>
                  <a:gd name="T17" fmla="*/ 1 h 78"/>
                  <a:gd name="T18" fmla="*/ 1 w 44"/>
                  <a:gd name="T19" fmla="*/ 1 h 78"/>
                  <a:gd name="T20" fmla="*/ 1 w 44"/>
                  <a:gd name="T21" fmla="*/ 1 h 78"/>
                  <a:gd name="T22" fmla="*/ 1 w 44"/>
                  <a:gd name="T23" fmla="*/ 1 h 78"/>
                  <a:gd name="T24" fmla="*/ 1 w 44"/>
                  <a:gd name="T25" fmla="*/ 1 h 78"/>
                  <a:gd name="T26" fmla="*/ 1 w 44"/>
                  <a:gd name="T27" fmla="*/ 1 h 78"/>
                  <a:gd name="T28" fmla="*/ 3 w 44"/>
                  <a:gd name="T29" fmla="*/ 1 h 78"/>
                  <a:gd name="T30" fmla="*/ 4 w 44"/>
                  <a:gd name="T31" fmla="*/ 1 h 78"/>
                  <a:gd name="T32" fmla="*/ 4 w 44"/>
                  <a:gd name="T33" fmla="*/ 1 h 78"/>
                  <a:gd name="T34" fmla="*/ 5 w 44"/>
                  <a:gd name="T35" fmla="*/ 1 h 78"/>
                  <a:gd name="T36" fmla="*/ 6 w 44"/>
                  <a:gd name="T37" fmla="*/ 2 h 78"/>
                  <a:gd name="T38" fmla="*/ 6 w 44"/>
                  <a:gd name="T39" fmla="*/ 2 h 78"/>
                  <a:gd name="T40" fmla="*/ 6 w 44"/>
                  <a:gd name="T41" fmla="*/ 3 h 78"/>
                  <a:gd name="T42" fmla="*/ 7 w 44"/>
                  <a:gd name="T43" fmla="*/ 3 h 78"/>
                  <a:gd name="T44" fmla="*/ 8 w 44"/>
                  <a:gd name="T45" fmla="*/ 4 h 78"/>
                  <a:gd name="T46" fmla="*/ 8 w 44"/>
                  <a:gd name="T47" fmla="*/ 5 h 78"/>
                  <a:gd name="T48" fmla="*/ 8 w 44"/>
                  <a:gd name="T49" fmla="*/ 6 h 78"/>
                  <a:gd name="T50" fmla="*/ 8 w 44"/>
                  <a:gd name="T51" fmla="*/ 6 h 78"/>
                  <a:gd name="T52" fmla="*/ 7 w 44"/>
                  <a:gd name="T53" fmla="*/ 7 h 78"/>
                  <a:gd name="T54" fmla="*/ 6 w 44"/>
                  <a:gd name="T55" fmla="*/ 7 h 78"/>
                  <a:gd name="T56" fmla="*/ 6 w 44"/>
                  <a:gd name="T57" fmla="*/ 8 h 78"/>
                  <a:gd name="T58" fmla="*/ 6 w 44"/>
                  <a:gd name="T59" fmla="*/ 9 h 78"/>
                  <a:gd name="T60" fmla="*/ 5 w 44"/>
                  <a:gd name="T61" fmla="*/ 9 h 78"/>
                  <a:gd name="T62" fmla="*/ 4 w 44"/>
                  <a:gd name="T63" fmla="*/ 9 h 78"/>
                  <a:gd name="T64" fmla="*/ 4 w 44"/>
                  <a:gd name="T65" fmla="*/ 10 h 78"/>
                  <a:gd name="T66" fmla="*/ 3 w 44"/>
                  <a:gd name="T67" fmla="*/ 10 h 78"/>
                  <a:gd name="T68" fmla="*/ 1 w 44"/>
                  <a:gd name="T69" fmla="*/ 10 h 78"/>
                  <a:gd name="T70" fmla="*/ 1 w 44"/>
                  <a:gd name="T71" fmla="*/ 10 h 78"/>
                  <a:gd name="T72" fmla="*/ 0 w 44"/>
                  <a:gd name="T73" fmla="*/ 10 h 78"/>
                  <a:gd name="T74" fmla="*/ 1 w 44"/>
                  <a:gd name="T75" fmla="*/ 10 h 78"/>
                  <a:gd name="T76" fmla="*/ 0 w 44"/>
                  <a:gd name="T77" fmla="*/ 10 h 78"/>
                  <a:gd name="T78" fmla="*/ 1 w 44"/>
                  <a:gd name="T79" fmla="*/ 10 h 78"/>
                  <a:gd name="T80" fmla="*/ 0 w 44"/>
                  <a:gd name="T81" fmla="*/ 10 h 78"/>
                  <a:gd name="T82" fmla="*/ 1 w 44"/>
                  <a:gd name="T83" fmla="*/ 10 h 78"/>
                  <a:gd name="T84" fmla="*/ 0 w 44"/>
                  <a:gd name="T85" fmla="*/ 10 h 78"/>
                  <a:gd name="T86" fmla="*/ 1 w 44"/>
                  <a:gd name="T87" fmla="*/ 10 h 78"/>
                  <a:gd name="T88" fmla="*/ 1 w 44"/>
                  <a:gd name="T89" fmla="*/ 10 h 78"/>
                  <a:gd name="T90" fmla="*/ 1 w 44"/>
                  <a:gd name="T91" fmla="*/ 10 h 78"/>
                  <a:gd name="T92" fmla="*/ 1 w 44"/>
                  <a:gd name="T93" fmla="*/ 10 h 78"/>
                  <a:gd name="T94" fmla="*/ 1 w 44"/>
                  <a:gd name="T95" fmla="*/ 10 h 7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4"/>
                  <a:gd name="T145" fmla="*/ 0 h 78"/>
                  <a:gd name="T146" fmla="*/ 44 w 44"/>
                  <a:gd name="T147" fmla="*/ 78 h 7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4" h="78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6" y="1"/>
                    </a:lnTo>
                    <a:lnTo>
                      <a:pt x="9" y="1"/>
                    </a:lnTo>
                    <a:lnTo>
                      <a:pt x="12" y="2"/>
                    </a:lnTo>
                    <a:lnTo>
                      <a:pt x="15" y="2"/>
                    </a:lnTo>
                    <a:lnTo>
                      <a:pt x="17" y="3"/>
                    </a:lnTo>
                    <a:lnTo>
                      <a:pt x="20" y="4"/>
                    </a:lnTo>
                    <a:lnTo>
                      <a:pt x="22" y="5"/>
                    </a:lnTo>
                    <a:lnTo>
                      <a:pt x="25" y="7"/>
                    </a:lnTo>
                    <a:lnTo>
                      <a:pt x="27" y="8"/>
                    </a:lnTo>
                    <a:lnTo>
                      <a:pt x="29" y="9"/>
                    </a:lnTo>
                    <a:lnTo>
                      <a:pt x="31" y="11"/>
                    </a:lnTo>
                    <a:lnTo>
                      <a:pt x="33" y="13"/>
                    </a:lnTo>
                    <a:lnTo>
                      <a:pt x="35" y="15"/>
                    </a:lnTo>
                    <a:lnTo>
                      <a:pt x="36" y="17"/>
                    </a:lnTo>
                    <a:lnTo>
                      <a:pt x="38" y="19"/>
                    </a:lnTo>
                    <a:lnTo>
                      <a:pt x="39" y="21"/>
                    </a:lnTo>
                    <a:lnTo>
                      <a:pt x="40" y="23"/>
                    </a:lnTo>
                    <a:lnTo>
                      <a:pt x="41" y="26"/>
                    </a:lnTo>
                    <a:lnTo>
                      <a:pt x="42" y="28"/>
                    </a:lnTo>
                    <a:lnTo>
                      <a:pt x="43" y="31"/>
                    </a:lnTo>
                    <a:lnTo>
                      <a:pt x="43" y="34"/>
                    </a:lnTo>
                    <a:lnTo>
                      <a:pt x="43" y="37"/>
                    </a:lnTo>
                    <a:lnTo>
                      <a:pt x="44" y="40"/>
                    </a:lnTo>
                    <a:lnTo>
                      <a:pt x="43" y="42"/>
                    </a:lnTo>
                    <a:lnTo>
                      <a:pt x="43" y="44"/>
                    </a:lnTo>
                    <a:lnTo>
                      <a:pt x="43" y="47"/>
                    </a:lnTo>
                    <a:lnTo>
                      <a:pt x="42" y="49"/>
                    </a:lnTo>
                    <a:lnTo>
                      <a:pt x="41" y="51"/>
                    </a:lnTo>
                    <a:lnTo>
                      <a:pt x="40" y="53"/>
                    </a:lnTo>
                    <a:lnTo>
                      <a:pt x="39" y="56"/>
                    </a:lnTo>
                    <a:lnTo>
                      <a:pt x="38" y="58"/>
                    </a:lnTo>
                    <a:lnTo>
                      <a:pt x="36" y="60"/>
                    </a:lnTo>
                    <a:lnTo>
                      <a:pt x="35" y="62"/>
                    </a:lnTo>
                    <a:lnTo>
                      <a:pt x="33" y="64"/>
                    </a:lnTo>
                    <a:lnTo>
                      <a:pt x="31" y="66"/>
                    </a:lnTo>
                    <a:lnTo>
                      <a:pt x="29" y="67"/>
                    </a:lnTo>
                    <a:lnTo>
                      <a:pt x="27" y="69"/>
                    </a:lnTo>
                    <a:lnTo>
                      <a:pt x="25" y="70"/>
                    </a:lnTo>
                    <a:lnTo>
                      <a:pt x="22" y="72"/>
                    </a:lnTo>
                    <a:lnTo>
                      <a:pt x="20" y="73"/>
                    </a:lnTo>
                    <a:lnTo>
                      <a:pt x="17" y="74"/>
                    </a:lnTo>
                    <a:lnTo>
                      <a:pt x="15" y="75"/>
                    </a:lnTo>
                    <a:lnTo>
                      <a:pt x="12" y="76"/>
                    </a:lnTo>
                    <a:lnTo>
                      <a:pt x="9" y="77"/>
                    </a:lnTo>
                    <a:lnTo>
                      <a:pt x="6" y="77"/>
                    </a:lnTo>
                    <a:lnTo>
                      <a:pt x="3" y="77"/>
                    </a:lnTo>
                    <a:lnTo>
                      <a:pt x="1" y="78"/>
                    </a:lnTo>
                    <a:lnTo>
                      <a:pt x="0" y="77"/>
                    </a:lnTo>
                    <a:lnTo>
                      <a:pt x="1" y="78"/>
                    </a:lnTo>
                    <a:lnTo>
                      <a:pt x="0" y="77"/>
                    </a:lnTo>
                    <a:lnTo>
                      <a:pt x="1" y="78"/>
                    </a:lnTo>
                    <a:lnTo>
                      <a:pt x="0" y="77"/>
                    </a:lnTo>
                    <a:lnTo>
                      <a:pt x="1" y="78"/>
                    </a:lnTo>
                    <a:lnTo>
                      <a:pt x="0" y="78"/>
                    </a:lnTo>
                    <a:lnTo>
                      <a:pt x="1" y="78"/>
                    </a:lnTo>
                    <a:lnTo>
                      <a:pt x="1" y="77"/>
                    </a:lnTo>
                    <a:lnTo>
                      <a:pt x="1" y="7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93" name="Freeform 41"/>
              <p:cNvSpPr>
                <a:spLocks noChangeArrowheads="1"/>
              </p:cNvSpPr>
              <p:nvPr/>
            </p:nvSpPr>
            <p:spPr bwMode="auto">
              <a:xfrm>
                <a:off x="5044" y="952"/>
                <a:ext cx="27" cy="56"/>
              </a:xfrm>
              <a:custGeom>
                <a:avLst/>
                <a:gdLst>
                  <a:gd name="T0" fmla="*/ 1 w 39"/>
                  <a:gd name="T1" fmla="*/ 0 h 82"/>
                  <a:gd name="T2" fmla="*/ 1 w 39"/>
                  <a:gd name="T3" fmla="*/ 0 h 82"/>
                  <a:gd name="T4" fmla="*/ 1 w 39"/>
                  <a:gd name="T5" fmla="*/ 0 h 82"/>
                  <a:gd name="T6" fmla="*/ 1 w 39"/>
                  <a:gd name="T7" fmla="*/ 0 h 82"/>
                  <a:gd name="T8" fmla="*/ 2 w 39"/>
                  <a:gd name="T9" fmla="*/ 1 h 82"/>
                  <a:gd name="T10" fmla="*/ 2 w 39"/>
                  <a:gd name="T11" fmla="*/ 1 h 82"/>
                  <a:gd name="T12" fmla="*/ 3 w 39"/>
                  <a:gd name="T13" fmla="*/ 1 h 82"/>
                  <a:gd name="T14" fmla="*/ 3 w 39"/>
                  <a:gd name="T15" fmla="*/ 1 h 82"/>
                  <a:gd name="T16" fmla="*/ 3 w 39"/>
                  <a:gd name="T17" fmla="*/ 1 h 82"/>
                  <a:gd name="T18" fmla="*/ 4 w 39"/>
                  <a:gd name="T19" fmla="*/ 1 h 82"/>
                  <a:gd name="T20" fmla="*/ 4 w 39"/>
                  <a:gd name="T21" fmla="*/ 1 h 82"/>
                  <a:gd name="T22" fmla="*/ 4 w 39"/>
                  <a:gd name="T23" fmla="*/ 1 h 82"/>
                  <a:gd name="T24" fmla="*/ 4 w 39"/>
                  <a:gd name="T25" fmla="*/ 1 h 82"/>
                  <a:gd name="T26" fmla="*/ 5 w 39"/>
                  <a:gd name="T27" fmla="*/ 2 h 82"/>
                  <a:gd name="T28" fmla="*/ 5 w 39"/>
                  <a:gd name="T29" fmla="*/ 2 h 82"/>
                  <a:gd name="T30" fmla="*/ 6 w 39"/>
                  <a:gd name="T31" fmla="*/ 2 h 82"/>
                  <a:gd name="T32" fmla="*/ 6 w 39"/>
                  <a:gd name="T33" fmla="*/ 3 h 82"/>
                  <a:gd name="T34" fmla="*/ 6 w 39"/>
                  <a:gd name="T35" fmla="*/ 3 h 82"/>
                  <a:gd name="T36" fmla="*/ 6 w 39"/>
                  <a:gd name="T37" fmla="*/ 3 h 82"/>
                  <a:gd name="T38" fmla="*/ 6 w 39"/>
                  <a:gd name="T39" fmla="*/ 3 h 82"/>
                  <a:gd name="T40" fmla="*/ 6 w 39"/>
                  <a:gd name="T41" fmla="*/ 5 h 82"/>
                  <a:gd name="T42" fmla="*/ 6 w 39"/>
                  <a:gd name="T43" fmla="*/ 5 h 82"/>
                  <a:gd name="T44" fmla="*/ 6 w 39"/>
                  <a:gd name="T45" fmla="*/ 5 h 82"/>
                  <a:gd name="T46" fmla="*/ 6 w 39"/>
                  <a:gd name="T47" fmla="*/ 5 h 82"/>
                  <a:gd name="T48" fmla="*/ 6 w 39"/>
                  <a:gd name="T49" fmla="*/ 5 h 82"/>
                  <a:gd name="T50" fmla="*/ 6 w 39"/>
                  <a:gd name="T51" fmla="*/ 6 h 82"/>
                  <a:gd name="T52" fmla="*/ 6 w 39"/>
                  <a:gd name="T53" fmla="*/ 7 h 82"/>
                  <a:gd name="T54" fmla="*/ 6 w 39"/>
                  <a:gd name="T55" fmla="*/ 7 h 82"/>
                  <a:gd name="T56" fmla="*/ 6 w 39"/>
                  <a:gd name="T57" fmla="*/ 8 h 82"/>
                  <a:gd name="T58" fmla="*/ 6 w 39"/>
                  <a:gd name="T59" fmla="*/ 8 h 82"/>
                  <a:gd name="T60" fmla="*/ 6 w 39"/>
                  <a:gd name="T61" fmla="*/ 8 h 82"/>
                  <a:gd name="T62" fmla="*/ 6 w 39"/>
                  <a:gd name="T63" fmla="*/ 8 h 82"/>
                  <a:gd name="T64" fmla="*/ 6 w 39"/>
                  <a:gd name="T65" fmla="*/ 9 h 82"/>
                  <a:gd name="T66" fmla="*/ 6 w 39"/>
                  <a:gd name="T67" fmla="*/ 10 h 82"/>
                  <a:gd name="T68" fmla="*/ 5 w 39"/>
                  <a:gd name="T69" fmla="*/ 10 h 82"/>
                  <a:gd name="T70" fmla="*/ 5 w 39"/>
                  <a:gd name="T71" fmla="*/ 10 h 82"/>
                  <a:gd name="T72" fmla="*/ 5 w 39"/>
                  <a:gd name="T73" fmla="*/ 10 h 82"/>
                  <a:gd name="T74" fmla="*/ 4 w 39"/>
                  <a:gd name="T75" fmla="*/ 11 h 82"/>
                  <a:gd name="T76" fmla="*/ 4 w 39"/>
                  <a:gd name="T77" fmla="*/ 11 h 82"/>
                  <a:gd name="T78" fmla="*/ 4 w 39"/>
                  <a:gd name="T79" fmla="*/ 11 h 82"/>
                  <a:gd name="T80" fmla="*/ 3 w 39"/>
                  <a:gd name="T81" fmla="*/ 12 h 82"/>
                  <a:gd name="T82" fmla="*/ 3 w 39"/>
                  <a:gd name="T83" fmla="*/ 12 h 82"/>
                  <a:gd name="T84" fmla="*/ 3 w 39"/>
                  <a:gd name="T85" fmla="*/ 12 h 82"/>
                  <a:gd name="T86" fmla="*/ 2 w 39"/>
                  <a:gd name="T87" fmla="*/ 12 h 82"/>
                  <a:gd name="T88" fmla="*/ 2 w 39"/>
                  <a:gd name="T89" fmla="*/ 12 h 82"/>
                  <a:gd name="T90" fmla="*/ 1 w 39"/>
                  <a:gd name="T91" fmla="*/ 12 h 82"/>
                  <a:gd name="T92" fmla="*/ 1 w 39"/>
                  <a:gd name="T93" fmla="*/ 12 h 82"/>
                  <a:gd name="T94" fmla="*/ 1 w 39"/>
                  <a:gd name="T95" fmla="*/ 12 h 82"/>
                  <a:gd name="T96" fmla="*/ 0 w 39"/>
                  <a:gd name="T97" fmla="*/ 12 h 8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9"/>
                  <a:gd name="T148" fmla="*/ 0 h 82"/>
                  <a:gd name="T149" fmla="*/ 39 w 39"/>
                  <a:gd name="T150" fmla="*/ 82 h 8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9" h="82">
                    <a:moveTo>
                      <a:pt x="1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2" y="1"/>
                    </a:lnTo>
                    <a:lnTo>
                      <a:pt x="14" y="2"/>
                    </a:lnTo>
                    <a:lnTo>
                      <a:pt x="17" y="3"/>
                    </a:lnTo>
                    <a:lnTo>
                      <a:pt x="19" y="4"/>
                    </a:lnTo>
                    <a:lnTo>
                      <a:pt x="21" y="5"/>
                    </a:lnTo>
                    <a:lnTo>
                      <a:pt x="23" y="7"/>
                    </a:lnTo>
                    <a:lnTo>
                      <a:pt x="25" y="8"/>
                    </a:lnTo>
                    <a:lnTo>
                      <a:pt x="27" y="10"/>
                    </a:lnTo>
                    <a:lnTo>
                      <a:pt x="28" y="11"/>
                    </a:lnTo>
                    <a:lnTo>
                      <a:pt x="30" y="13"/>
                    </a:lnTo>
                    <a:lnTo>
                      <a:pt x="31" y="15"/>
                    </a:lnTo>
                    <a:lnTo>
                      <a:pt x="33" y="17"/>
                    </a:lnTo>
                    <a:lnTo>
                      <a:pt x="34" y="20"/>
                    </a:lnTo>
                    <a:lnTo>
                      <a:pt x="35" y="22"/>
                    </a:lnTo>
                    <a:lnTo>
                      <a:pt x="36" y="24"/>
                    </a:lnTo>
                    <a:lnTo>
                      <a:pt x="37" y="26"/>
                    </a:lnTo>
                    <a:lnTo>
                      <a:pt x="37" y="29"/>
                    </a:lnTo>
                    <a:lnTo>
                      <a:pt x="38" y="31"/>
                    </a:lnTo>
                    <a:lnTo>
                      <a:pt x="38" y="34"/>
                    </a:lnTo>
                    <a:lnTo>
                      <a:pt x="38" y="36"/>
                    </a:lnTo>
                    <a:lnTo>
                      <a:pt x="39" y="39"/>
                    </a:lnTo>
                    <a:lnTo>
                      <a:pt x="38" y="41"/>
                    </a:lnTo>
                    <a:lnTo>
                      <a:pt x="38" y="44"/>
                    </a:lnTo>
                    <a:lnTo>
                      <a:pt x="38" y="47"/>
                    </a:lnTo>
                    <a:lnTo>
                      <a:pt x="37" y="50"/>
                    </a:lnTo>
                    <a:lnTo>
                      <a:pt x="37" y="53"/>
                    </a:lnTo>
                    <a:lnTo>
                      <a:pt x="36" y="55"/>
                    </a:lnTo>
                    <a:lnTo>
                      <a:pt x="35" y="58"/>
                    </a:lnTo>
                    <a:lnTo>
                      <a:pt x="34" y="60"/>
                    </a:lnTo>
                    <a:lnTo>
                      <a:pt x="33" y="63"/>
                    </a:lnTo>
                    <a:lnTo>
                      <a:pt x="31" y="65"/>
                    </a:lnTo>
                    <a:lnTo>
                      <a:pt x="30" y="67"/>
                    </a:lnTo>
                    <a:lnTo>
                      <a:pt x="29" y="69"/>
                    </a:lnTo>
                    <a:lnTo>
                      <a:pt x="27" y="71"/>
                    </a:lnTo>
                    <a:lnTo>
                      <a:pt x="25" y="73"/>
                    </a:lnTo>
                    <a:lnTo>
                      <a:pt x="23" y="74"/>
                    </a:lnTo>
                    <a:lnTo>
                      <a:pt x="21" y="76"/>
                    </a:lnTo>
                    <a:lnTo>
                      <a:pt x="19" y="77"/>
                    </a:lnTo>
                    <a:lnTo>
                      <a:pt x="17" y="78"/>
                    </a:lnTo>
                    <a:lnTo>
                      <a:pt x="14" y="79"/>
                    </a:lnTo>
                    <a:lnTo>
                      <a:pt x="12" y="80"/>
                    </a:lnTo>
                    <a:lnTo>
                      <a:pt x="9" y="81"/>
                    </a:lnTo>
                    <a:lnTo>
                      <a:pt x="6" y="81"/>
                    </a:lnTo>
                    <a:lnTo>
                      <a:pt x="3" y="81"/>
                    </a:lnTo>
                    <a:lnTo>
                      <a:pt x="0" y="8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94" name="Freeform 42"/>
              <p:cNvSpPr>
                <a:spLocks noChangeArrowheads="1"/>
              </p:cNvSpPr>
              <p:nvPr/>
            </p:nvSpPr>
            <p:spPr bwMode="auto">
              <a:xfrm>
                <a:off x="4738" y="916"/>
                <a:ext cx="51" cy="39"/>
              </a:xfrm>
              <a:custGeom>
                <a:avLst/>
                <a:gdLst>
                  <a:gd name="T0" fmla="*/ 0 w 76"/>
                  <a:gd name="T1" fmla="*/ 0 h 58"/>
                  <a:gd name="T2" fmla="*/ 76 w 76"/>
                  <a:gd name="T3" fmla="*/ 58 h 58"/>
                </a:gdLst>
                <a:ahLst/>
                <a:cxnLst/>
                <a:rect l="T0" t="T1" r="T2" b="T3"/>
                <a:pathLst>
                  <a:path w="76" h="58">
                    <a:moveTo>
                      <a:pt x="76" y="29"/>
                    </a:moveTo>
                    <a:lnTo>
                      <a:pt x="75" y="30"/>
                    </a:lnTo>
                    <a:lnTo>
                      <a:pt x="75" y="32"/>
                    </a:lnTo>
                    <a:lnTo>
                      <a:pt x="75" y="34"/>
                    </a:lnTo>
                    <a:lnTo>
                      <a:pt x="74" y="36"/>
                    </a:lnTo>
                    <a:lnTo>
                      <a:pt x="73" y="38"/>
                    </a:lnTo>
                    <a:lnTo>
                      <a:pt x="72" y="39"/>
                    </a:lnTo>
                    <a:lnTo>
                      <a:pt x="71" y="41"/>
                    </a:lnTo>
                    <a:lnTo>
                      <a:pt x="70" y="43"/>
                    </a:lnTo>
                    <a:lnTo>
                      <a:pt x="68" y="44"/>
                    </a:lnTo>
                    <a:lnTo>
                      <a:pt x="67" y="46"/>
                    </a:lnTo>
                    <a:lnTo>
                      <a:pt x="65" y="47"/>
                    </a:lnTo>
                    <a:lnTo>
                      <a:pt x="64" y="49"/>
                    </a:lnTo>
                    <a:lnTo>
                      <a:pt x="62" y="50"/>
                    </a:lnTo>
                    <a:lnTo>
                      <a:pt x="60" y="51"/>
                    </a:lnTo>
                    <a:lnTo>
                      <a:pt x="58" y="52"/>
                    </a:lnTo>
                    <a:lnTo>
                      <a:pt x="56" y="53"/>
                    </a:lnTo>
                    <a:lnTo>
                      <a:pt x="54" y="54"/>
                    </a:lnTo>
                    <a:lnTo>
                      <a:pt x="51" y="55"/>
                    </a:lnTo>
                    <a:lnTo>
                      <a:pt x="49" y="56"/>
                    </a:lnTo>
                    <a:lnTo>
                      <a:pt x="47" y="56"/>
                    </a:lnTo>
                    <a:lnTo>
                      <a:pt x="45" y="57"/>
                    </a:lnTo>
                    <a:lnTo>
                      <a:pt x="42" y="57"/>
                    </a:lnTo>
                    <a:lnTo>
                      <a:pt x="40" y="57"/>
                    </a:lnTo>
                    <a:lnTo>
                      <a:pt x="38" y="58"/>
                    </a:lnTo>
                    <a:lnTo>
                      <a:pt x="35" y="57"/>
                    </a:lnTo>
                    <a:lnTo>
                      <a:pt x="32" y="57"/>
                    </a:lnTo>
                    <a:lnTo>
                      <a:pt x="29" y="57"/>
                    </a:lnTo>
                    <a:lnTo>
                      <a:pt x="26" y="56"/>
                    </a:lnTo>
                    <a:lnTo>
                      <a:pt x="24" y="56"/>
                    </a:lnTo>
                    <a:lnTo>
                      <a:pt x="21" y="55"/>
                    </a:lnTo>
                    <a:lnTo>
                      <a:pt x="19" y="54"/>
                    </a:lnTo>
                    <a:lnTo>
                      <a:pt x="17" y="53"/>
                    </a:lnTo>
                    <a:lnTo>
                      <a:pt x="15" y="52"/>
                    </a:lnTo>
                    <a:lnTo>
                      <a:pt x="13" y="51"/>
                    </a:lnTo>
                    <a:lnTo>
                      <a:pt x="11" y="50"/>
                    </a:lnTo>
                    <a:lnTo>
                      <a:pt x="10" y="49"/>
                    </a:lnTo>
                    <a:lnTo>
                      <a:pt x="8" y="47"/>
                    </a:lnTo>
                    <a:lnTo>
                      <a:pt x="7" y="46"/>
                    </a:lnTo>
                    <a:lnTo>
                      <a:pt x="5" y="44"/>
                    </a:lnTo>
                    <a:lnTo>
                      <a:pt x="4" y="43"/>
                    </a:lnTo>
                    <a:lnTo>
                      <a:pt x="3" y="41"/>
                    </a:lnTo>
                    <a:lnTo>
                      <a:pt x="2" y="39"/>
                    </a:lnTo>
                    <a:lnTo>
                      <a:pt x="1" y="38"/>
                    </a:lnTo>
                    <a:lnTo>
                      <a:pt x="1" y="36"/>
                    </a:lnTo>
                    <a:lnTo>
                      <a:pt x="0" y="34"/>
                    </a:lnTo>
                    <a:lnTo>
                      <a:pt x="0" y="32"/>
                    </a:lnTo>
                    <a:lnTo>
                      <a:pt x="0" y="30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1" y="21"/>
                    </a:lnTo>
                    <a:lnTo>
                      <a:pt x="1" y="20"/>
                    </a:lnTo>
                    <a:lnTo>
                      <a:pt x="2" y="18"/>
                    </a:lnTo>
                    <a:lnTo>
                      <a:pt x="3" y="16"/>
                    </a:lnTo>
                    <a:lnTo>
                      <a:pt x="4" y="15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8" y="10"/>
                    </a:lnTo>
                    <a:lnTo>
                      <a:pt x="9" y="9"/>
                    </a:lnTo>
                    <a:lnTo>
                      <a:pt x="11" y="7"/>
                    </a:lnTo>
                    <a:lnTo>
                      <a:pt x="13" y="6"/>
                    </a:lnTo>
                    <a:lnTo>
                      <a:pt x="15" y="5"/>
                    </a:lnTo>
                    <a:lnTo>
                      <a:pt x="17" y="4"/>
                    </a:lnTo>
                    <a:lnTo>
                      <a:pt x="19" y="3"/>
                    </a:lnTo>
                    <a:lnTo>
                      <a:pt x="21" y="2"/>
                    </a:lnTo>
                    <a:lnTo>
                      <a:pt x="24" y="1"/>
                    </a:lnTo>
                    <a:lnTo>
                      <a:pt x="26" y="1"/>
                    </a:lnTo>
                    <a:lnTo>
                      <a:pt x="29" y="0"/>
                    </a:lnTo>
                    <a:lnTo>
                      <a:pt x="32" y="0"/>
                    </a:lnTo>
                    <a:lnTo>
                      <a:pt x="35" y="0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5" y="0"/>
                    </a:lnTo>
                    <a:lnTo>
                      <a:pt x="47" y="1"/>
                    </a:lnTo>
                    <a:lnTo>
                      <a:pt x="49" y="1"/>
                    </a:lnTo>
                    <a:lnTo>
                      <a:pt x="51" y="2"/>
                    </a:lnTo>
                    <a:lnTo>
                      <a:pt x="54" y="3"/>
                    </a:lnTo>
                    <a:lnTo>
                      <a:pt x="56" y="4"/>
                    </a:lnTo>
                    <a:lnTo>
                      <a:pt x="58" y="5"/>
                    </a:lnTo>
                    <a:lnTo>
                      <a:pt x="60" y="6"/>
                    </a:lnTo>
                    <a:lnTo>
                      <a:pt x="62" y="7"/>
                    </a:lnTo>
                    <a:lnTo>
                      <a:pt x="64" y="9"/>
                    </a:lnTo>
                    <a:lnTo>
                      <a:pt x="65" y="10"/>
                    </a:lnTo>
                    <a:lnTo>
                      <a:pt x="67" y="12"/>
                    </a:lnTo>
                    <a:lnTo>
                      <a:pt x="68" y="13"/>
                    </a:lnTo>
                    <a:lnTo>
                      <a:pt x="70" y="15"/>
                    </a:lnTo>
                    <a:lnTo>
                      <a:pt x="71" y="16"/>
                    </a:lnTo>
                    <a:lnTo>
                      <a:pt x="72" y="18"/>
                    </a:lnTo>
                    <a:lnTo>
                      <a:pt x="73" y="20"/>
                    </a:lnTo>
                    <a:lnTo>
                      <a:pt x="74" y="21"/>
                    </a:lnTo>
                    <a:lnTo>
                      <a:pt x="75" y="23"/>
                    </a:lnTo>
                    <a:lnTo>
                      <a:pt x="75" y="25"/>
                    </a:lnTo>
                    <a:lnTo>
                      <a:pt x="75" y="27"/>
                    </a:lnTo>
                    <a:lnTo>
                      <a:pt x="75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95" name="Freeform 43"/>
              <p:cNvSpPr>
                <a:spLocks noChangeArrowheads="1"/>
              </p:cNvSpPr>
              <p:nvPr/>
            </p:nvSpPr>
            <p:spPr bwMode="auto">
              <a:xfrm>
                <a:off x="4738" y="1281"/>
                <a:ext cx="51" cy="40"/>
              </a:xfrm>
              <a:custGeom>
                <a:avLst/>
                <a:gdLst>
                  <a:gd name="T0" fmla="*/ 0 w 76"/>
                  <a:gd name="T1" fmla="*/ 0 h 58"/>
                  <a:gd name="T2" fmla="*/ 76 w 76"/>
                  <a:gd name="T3" fmla="*/ 58 h 58"/>
                </a:gdLst>
                <a:ahLst/>
                <a:cxnLst/>
                <a:rect l="T0" t="T1" r="T2" b="T3"/>
                <a:pathLst>
                  <a:path w="76" h="58">
                    <a:moveTo>
                      <a:pt x="76" y="29"/>
                    </a:moveTo>
                    <a:lnTo>
                      <a:pt x="75" y="30"/>
                    </a:lnTo>
                    <a:lnTo>
                      <a:pt x="75" y="32"/>
                    </a:lnTo>
                    <a:lnTo>
                      <a:pt x="75" y="34"/>
                    </a:lnTo>
                    <a:lnTo>
                      <a:pt x="74" y="36"/>
                    </a:lnTo>
                    <a:lnTo>
                      <a:pt x="73" y="37"/>
                    </a:lnTo>
                    <a:lnTo>
                      <a:pt x="72" y="39"/>
                    </a:lnTo>
                    <a:lnTo>
                      <a:pt x="71" y="41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7" y="45"/>
                    </a:lnTo>
                    <a:lnTo>
                      <a:pt x="65" y="47"/>
                    </a:lnTo>
                    <a:lnTo>
                      <a:pt x="64" y="48"/>
                    </a:lnTo>
                    <a:lnTo>
                      <a:pt x="62" y="50"/>
                    </a:lnTo>
                    <a:lnTo>
                      <a:pt x="60" y="51"/>
                    </a:lnTo>
                    <a:lnTo>
                      <a:pt x="58" y="52"/>
                    </a:lnTo>
                    <a:lnTo>
                      <a:pt x="56" y="53"/>
                    </a:lnTo>
                    <a:lnTo>
                      <a:pt x="54" y="54"/>
                    </a:lnTo>
                    <a:lnTo>
                      <a:pt x="51" y="55"/>
                    </a:lnTo>
                    <a:lnTo>
                      <a:pt x="49" y="56"/>
                    </a:lnTo>
                    <a:lnTo>
                      <a:pt x="47" y="56"/>
                    </a:lnTo>
                    <a:lnTo>
                      <a:pt x="45" y="57"/>
                    </a:lnTo>
                    <a:lnTo>
                      <a:pt x="42" y="57"/>
                    </a:lnTo>
                    <a:lnTo>
                      <a:pt x="40" y="57"/>
                    </a:lnTo>
                    <a:lnTo>
                      <a:pt x="38" y="58"/>
                    </a:lnTo>
                    <a:lnTo>
                      <a:pt x="35" y="57"/>
                    </a:lnTo>
                    <a:lnTo>
                      <a:pt x="32" y="57"/>
                    </a:lnTo>
                    <a:lnTo>
                      <a:pt x="29" y="57"/>
                    </a:lnTo>
                    <a:lnTo>
                      <a:pt x="26" y="56"/>
                    </a:lnTo>
                    <a:lnTo>
                      <a:pt x="24" y="56"/>
                    </a:lnTo>
                    <a:lnTo>
                      <a:pt x="21" y="55"/>
                    </a:lnTo>
                    <a:lnTo>
                      <a:pt x="19" y="54"/>
                    </a:lnTo>
                    <a:lnTo>
                      <a:pt x="17" y="53"/>
                    </a:lnTo>
                    <a:lnTo>
                      <a:pt x="15" y="52"/>
                    </a:lnTo>
                    <a:lnTo>
                      <a:pt x="13" y="51"/>
                    </a:lnTo>
                    <a:lnTo>
                      <a:pt x="11" y="50"/>
                    </a:lnTo>
                    <a:lnTo>
                      <a:pt x="10" y="48"/>
                    </a:lnTo>
                    <a:lnTo>
                      <a:pt x="8" y="47"/>
                    </a:lnTo>
                    <a:lnTo>
                      <a:pt x="7" y="45"/>
                    </a:lnTo>
                    <a:lnTo>
                      <a:pt x="5" y="44"/>
                    </a:lnTo>
                    <a:lnTo>
                      <a:pt x="4" y="42"/>
                    </a:lnTo>
                    <a:lnTo>
                      <a:pt x="3" y="41"/>
                    </a:lnTo>
                    <a:lnTo>
                      <a:pt x="2" y="39"/>
                    </a:lnTo>
                    <a:lnTo>
                      <a:pt x="1" y="37"/>
                    </a:lnTo>
                    <a:lnTo>
                      <a:pt x="1" y="36"/>
                    </a:lnTo>
                    <a:lnTo>
                      <a:pt x="0" y="34"/>
                    </a:lnTo>
                    <a:lnTo>
                      <a:pt x="0" y="32"/>
                    </a:lnTo>
                    <a:lnTo>
                      <a:pt x="0" y="30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1" y="21"/>
                    </a:lnTo>
                    <a:lnTo>
                      <a:pt x="1" y="19"/>
                    </a:lnTo>
                    <a:lnTo>
                      <a:pt x="2" y="18"/>
                    </a:lnTo>
                    <a:lnTo>
                      <a:pt x="3" y="16"/>
                    </a:lnTo>
                    <a:lnTo>
                      <a:pt x="4" y="14"/>
                    </a:lnTo>
                    <a:lnTo>
                      <a:pt x="5" y="13"/>
                    </a:lnTo>
                    <a:lnTo>
                      <a:pt x="7" y="11"/>
                    </a:lnTo>
                    <a:lnTo>
                      <a:pt x="8" y="10"/>
                    </a:lnTo>
                    <a:lnTo>
                      <a:pt x="9" y="8"/>
                    </a:lnTo>
                    <a:lnTo>
                      <a:pt x="11" y="7"/>
                    </a:lnTo>
                    <a:lnTo>
                      <a:pt x="13" y="6"/>
                    </a:lnTo>
                    <a:lnTo>
                      <a:pt x="15" y="5"/>
                    </a:lnTo>
                    <a:lnTo>
                      <a:pt x="17" y="4"/>
                    </a:lnTo>
                    <a:lnTo>
                      <a:pt x="19" y="3"/>
                    </a:lnTo>
                    <a:lnTo>
                      <a:pt x="21" y="2"/>
                    </a:lnTo>
                    <a:lnTo>
                      <a:pt x="24" y="1"/>
                    </a:lnTo>
                    <a:lnTo>
                      <a:pt x="26" y="1"/>
                    </a:lnTo>
                    <a:lnTo>
                      <a:pt x="29" y="0"/>
                    </a:lnTo>
                    <a:lnTo>
                      <a:pt x="32" y="0"/>
                    </a:lnTo>
                    <a:lnTo>
                      <a:pt x="35" y="0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5" y="0"/>
                    </a:lnTo>
                    <a:lnTo>
                      <a:pt x="47" y="1"/>
                    </a:lnTo>
                    <a:lnTo>
                      <a:pt x="49" y="1"/>
                    </a:lnTo>
                    <a:lnTo>
                      <a:pt x="51" y="2"/>
                    </a:lnTo>
                    <a:lnTo>
                      <a:pt x="54" y="3"/>
                    </a:lnTo>
                    <a:lnTo>
                      <a:pt x="56" y="4"/>
                    </a:lnTo>
                    <a:lnTo>
                      <a:pt x="58" y="5"/>
                    </a:lnTo>
                    <a:lnTo>
                      <a:pt x="60" y="6"/>
                    </a:lnTo>
                    <a:lnTo>
                      <a:pt x="62" y="7"/>
                    </a:lnTo>
                    <a:lnTo>
                      <a:pt x="64" y="8"/>
                    </a:lnTo>
                    <a:lnTo>
                      <a:pt x="65" y="10"/>
                    </a:lnTo>
                    <a:lnTo>
                      <a:pt x="67" y="11"/>
                    </a:lnTo>
                    <a:lnTo>
                      <a:pt x="68" y="13"/>
                    </a:lnTo>
                    <a:lnTo>
                      <a:pt x="70" y="14"/>
                    </a:lnTo>
                    <a:lnTo>
                      <a:pt x="71" y="16"/>
                    </a:lnTo>
                    <a:lnTo>
                      <a:pt x="72" y="18"/>
                    </a:lnTo>
                    <a:lnTo>
                      <a:pt x="73" y="19"/>
                    </a:lnTo>
                    <a:lnTo>
                      <a:pt x="74" y="21"/>
                    </a:lnTo>
                    <a:lnTo>
                      <a:pt x="75" y="23"/>
                    </a:lnTo>
                    <a:lnTo>
                      <a:pt x="75" y="25"/>
                    </a:lnTo>
                    <a:lnTo>
                      <a:pt x="75" y="27"/>
                    </a:lnTo>
                    <a:lnTo>
                      <a:pt x="75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96" name="Rectangle 44"/>
              <p:cNvSpPr>
                <a:spLocks noChangeArrowheads="1"/>
              </p:cNvSpPr>
              <p:nvPr/>
            </p:nvSpPr>
            <p:spPr bwMode="auto">
              <a:xfrm>
                <a:off x="4942" y="862"/>
                <a:ext cx="102" cy="511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97" name="Freeform 45"/>
              <p:cNvSpPr>
                <a:spLocks noChangeArrowheads="1"/>
              </p:cNvSpPr>
              <p:nvPr/>
            </p:nvSpPr>
            <p:spPr bwMode="auto">
              <a:xfrm>
                <a:off x="4789" y="937"/>
                <a:ext cx="255" cy="15"/>
              </a:xfrm>
              <a:custGeom>
                <a:avLst/>
                <a:gdLst>
                  <a:gd name="T0" fmla="*/ 0 w 370"/>
                  <a:gd name="T1" fmla="*/ 0 h 24"/>
                  <a:gd name="T2" fmla="*/ 46 w 370"/>
                  <a:gd name="T3" fmla="*/ 0 h 24"/>
                  <a:gd name="T4" fmla="*/ 57 w 370"/>
                  <a:gd name="T5" fmla="*/ 3 h 24"/>
                  <a:gd name="T6" fmla="*/ 0 60000 65536"/>
                  <a:gd name="T7" fmla="*/ 0 60000 65536"/>
                  <a:gd name="T8" fmla="*/ 0 60000 65536"/>
                  <a:gd name="T9" fmla="*/ 0 w 370"/>
                  <a:gd name="T10" fmla="*/ 0 h 24"/>
                  <a:gd name="T11" fmla="*/ 370 w 370"/>
                  <a:gd name="T12" fmla="*/ 24 h 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0" h="24">
                    <a:moveTo>
                      <a:pt x="0" y="0"/>
                    </a:moveTo>
                    <a:lnTo>
                      <a:pt x="298" y="0"/>
                    </a:lnTo>
                    <a:lnTo>
                      <a:pt x="370" y="24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98" name="Freeform 46"/>
              <p:cNvSpPr>
                <a:spLocks noChangeArrowheads="1"/>
              </p:cNvSpPr>
              <p:nvPr/>
            </p:nvSpPr>
            <p:spPr bwMode="auto">
              <a:xfrm>
                <a:off x="4789" y="1281"/>
                <a:ext cx="255" cy="21"/>
              </a:xfrm>
              <a:custGeom>
                <a:avLst/>
                <a:gdLst>
                  <a:gd name="T0" fmla="*/ 0 w 370"/>
                  <a:gd name="T1" fmla="*/ 6 h 29"/>
                  <a:gd name="T2" fmla="*/ 46 w 370"/>
                  <a:gd name="T3" fmla="*/ 6 h 29"/>
                  <a:gd name="T4" fmla="*/ 57 w 370"/>
                  <a:gd name="T5" fmla="*/ 0 h 29"/>
                  <a:gd name="T6" fmla="*/ 0 60000 65536"/>
                  <a:gd name="T7" fmla="*/ 0 60000 65536"/>
                  <a:gd name="T8" fmla="*/ 0 60000 65536"/>
                  <a:gd name="T9" fmla="*/ 0 w 370"/>
                  <a:gd name="T10" fmla="*/ 0 h 29"/>
                  <a:gd name="T11" fmla="*/ 370 w 370"/>
                  <a:gd name="T12" fmla="*/ 29 h 2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70" h="29">
                    <a:moveTo>
                      <a:pt x="0" y="29"/>
                    </a:moveTo>
                    <a:lnTo>
                      <a:pt x="298" y="29"/>
                    </a:lnTo>
                    <a:lnTo>
                      <a:pt x="370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99" name="Freeform 47"/>
              <p:cNvSpPr>
                <a:spLocks noChangeArrowheads="1"/>
              </p:cNvSpPr>
              <p:nvPr/>
            </p:nvSpPr>
            <p:spPr bwMode="auto">
              <a:xfrm>
                <a:off x="4893" y="991"/>
                <a:ext cx="151" cy="37"/>
              </a:xfrm>
              <a:custGeom>
                <a:avLst/>
                <a:gdLst>
                  <a:gd name="T0" fmla="*/ 23 w 221"/>
                  <a:gd name="T1" fmla="*/ 3 h 53"/>
                  <a:gd name="T2" fmla="*/ 23 w 221"/>
                  <a:gd name="T3" fmla="*/ 3 h 53"/>
                  <a:gd name="T4" fmla="*/ 22 w 221"/>
                  <a:gd name="T5" fmla="*/ 3 h 53"/>
                  <a:gd name="T6" fmla="*/ 21 w 221"/>
                  <a:gd name="T7" fmla="*/ 3 h 53"/>
                  <a:gd name="T8" fmla="*/ 20 w 221"/>
                  <a:gd name="T9" fmla="*/ 3 h 53"/>
                  <a:gd name="T10" fmla="*/ 18 w 221"/>
                  <a:gd name="T11" fmla="*/ 4 h 53"/>
                  <a:gd name="T12" fmla="*/ 16 w 221"/>
                  <a:gd name="T13" fmla="*/ 4 h 53"/>
                  <a:gd name="T14" fmla="*/ 14 w 221"/>
                  <a:gd name="T15" fmla="*/ 5 h 53"/>
                  <a:gd name="T16" fmla="*/ 12 w 221"/>
                  <a:gd name="T17" fmla="*/ 6 h 53"/>
                  <a:gd name="T18" fmla="*/ 10 w 221"/>
                  <a:gd name="T19" fmla="*/ 6 h 53"/>
                  <a:gd name="T20" fmla="*/ 8 w 221"/>
                  <a:gd name="T21" fmla="*/ 6 h 53"/>
                  <a:gd name="T22" fmla="*/ 5 w 221"/>
                  <a:gd name="T23" fmla="*/ 6 h 53"/>
                  <a:gd name="T24" fmla="*/ 3 w 221"/>
                  <a:gd name="T25" fmla="*/ 6 h 53"/>
                  <a:gd name="T26" fmla="*/ 3 w 221"/>
                  <a:gd name="T27" fmla="*/ 6 h 53"/>
                  <a:gd name="T28" fmla="*/ 2 w 221"/>
                  <a:gd name="T29" fmla="*/ 5 h 53"/>
                  <a:gd name="T30" fmla="*/ 2 w 221"/>
                  <a:gd name="T31" fmla="*/ 5 h 53"/>
                  <a:gd name="T32" fmla="*/ 1 w 221"/>
                  <a:gd name="T33" fmla="*/ 4 h 53"/>
                  <a:gd name="T34" fmla="*/ 1 w 221"/>
                  <a:gd name="T35" fmla="*/ 4 h 53"/>
                  <a:gd name="T36" fmla="*/ 1 w 221"/>
                  <a:gd name="T37" fmla="*/ 4 h 53"/>
                  <a:gd name="T38" fmla="*/ 0 w 221"/>
                  <a:gd name="T39" fmla="*/ 3 h 53"/>
                  <a:gd name="T40" fmla="*/ 0 w 221"/>
                  <a:gd name="T41" fmla="*/ 3 h 53"/>
                  <a:gd name="T42" fmla="*/ 0 w 221"/>
                  <a:gd name="T43" fmla="*/ 2 h 53"/>
                  <a:gd name="T44" fmla="*/ 1 w 221"/>
                  <a:gd name="T45" fmla="*/ 1 h 53"/>
                  <a:gd name="T46" fmla="*/ 1 w 221"/>
                  <a:gd name="T47" fmla="*/ 1 h 53"/>
                  <a:gd name="T48" fmla="*/ 1 w 221"/>
                  <a:gd name="T49" fmla="*/ 1 h 53"/>
                  <a:gd name="T50" fmla="*/ 2 w 221"/>
                  <a:gd name="T51" fmla="*/ 1 h 53"/>
                  <a:gd name="T52" fmla="*/ 2 w 221"/>
                  <a:gd name="T53" fmla="*/ 1 h 53"/>
                  <a:gd name="T54" fmla="*/ 3 w 221"/>
                  <a:gd name="T55" fmla="*/ 1 h 53"/>
                  <a:gd name="T56" fmla="*/ 3 w 221"/>
                  <a:gd name="T57" fmla="*/ 0 h 53"/>
                  <a:gd name="T58" fmla="*/ 5 w 221"/>
                  <a:gd name="T59" fmla="*/ 0 h 53"/>
                  <a:gd name="T60" fmla="*/ 8 w 221"/>
                  <a:gd name="T61" fmla="*/ 0 h 53"/>
                  <a:gd name="T62" fmla="*/ 10 w 221"/>
                  <a:gd name="T63" fmla="*/ 0 h 53"/>
                  <a:gd name="T64" fmla="*/ 12 w 221"/>
                  <a:gd name="T65" fmla="*/ 0 h 53"/>
                  <a:gd name="T66" fmla="*/ 14 w 221"/>
                  <a:gd name="T67" fmla="*/ 1 h 53"/>
                  <a:gd name="T68" fmla="*/ 16 w 221"/>
                  <a:gd name="T69" fmla="*/ 1 h 53"/>
                  <a:gd name="T70" fmla="*/ 18 w 221"/>
                  <a:gd name="T71" fmla="*/ 1 h 53"/>
                  <a:gd name="T72" fmla="*/ 20 w 221"/>
                  <a:gd name="T73" fmla="*/ 1 h 53"/>
                  <a:gd name="T74" fmla="*/ 21 w 221"/>
                  <a:gd name="T75" fmla="*/ 2 h 53"/>
                  <a:gd name="T76" fmla="*/ 22 w 221"/>
                  <a:gd name="T77" fmla="*/ 2 h 53"/>
                  <a:gd name="T78" fmla="*/ 23 w 221"/>
                  <a:gd name="T79" fmla="*/ 3 h 53"/>
                  <a:gd name="T80" fmla="*/ 23 w 221"/>
                  <a:gd name="T81" fmla="*/ 3 h 5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1"/>
                  <a:gd name="T124" fmla="*/ 0 h 53"/>
                  <a:gd name="T125" fmla="*/ 221 w 221"/>
                  <a:gd name="T126" fmla="*/ 53 h 5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1" h="53">
                    <a:moveTo>
                      <a:pt x="221" y="24"/>
                    </a:moveTo>
                    <a:lnTo>
                      <a:pt x="221" y="24"/>
                    </a:lnTo>
                    <a:lnTo>
                      <a:pt x="216" y="24"/>
                    </a:lnTo>
                    <a:lnTo>
                      <a:pt x="207" y="29"/>
                    </a:lnTo>
                    <a:lnTo>
                      <a:pt x="192" y="29"/>
                    </a:lnTo>
                    <a:lnTo>
                      <a:pt x="178" y="33"/>
                    </a:lnTo>
                    <a:lnTo>
                      <a:pt x="159" y="38"/>
                    </a:lnTo>
                    <a:lnTo>
                      <a:pt x="139" y="43"/>
                    </a:lnTo>
                    <a:lnTo>
                      <a:pt x="120" y="48"/>
                    </a:lnTo>
                    <a:lnTo>
                      <a:pt x="96" y="48"/>
                    </a:lnTo>
                    <a:lnTo>
                      <a:pt x="72" y="53"/>
                    </a:lnTo>
                    <a:lnTo>
                      <a:pt x="53" y="48"/>
                    </a:lnTo>
                    <a:lnTo>
                      <a:pt x="39" y="48"/>
                    </a:lnTo>
                    <a:lnTo>
                      <a:pt x="29" y="48"/>
                    </a:lnTo>
                    <a:lnTo>
                      <a:pt x="19" y="43"/>
                    </a:lnTo>
                    <a:lnTo>
                      <a:pt x="15" y="38"/>
                    </a:lnTo>
                    <a:lnTo>
                      <a:pt x="10" y="38"/>
                    </a:lnTo>
                    <a:lnTo>
                      <a:pt x="5" y="33"/>
                    </a:lnTo>
                    <a:lnTo>
                      <a:pt x="0" y="29"/>
                    </a:lnTo>
                    <a:lnTo>
                      <a:pt x="0" y="24"/>
                    </a:lnTo>
                    <a:lnTo>
                      <a:pt x="0" y="19"/>
                    </a:lnTo>
                    <a:lnTo>
                      <a:pt x="5" y="14"/>
                    </a:lnTo>
                    <a:lnTo>
                      <a:pt x="10" y="9"/>
                    </a:lnTo>
                    <a:lnTo>
                      <a:pt x="15" y="9"/>
                    </a:lnTo>
                    <a:lnTo>
                      <a:pt x="19" y="5"/>
                    </a:lnTo>
                    <a:lnTo>
                      <a:pt x="29" y="5"/>
                    </a:lnTo>
                    <a:lnTo>
                      <a:pt x="39" y="0"/>
                    </a:lnTo>
                    <a:lnTo>
                      <a:pt x="53" y="0"/>
                    </a:lnTo>
                    <a:lnTo>
                      <a:pt x="72" y="0"/>
                    </a:lnTo>
                    <a:lnTo>
                      <a:pt x="96" y="0"/>
                    </a:lnTo>
                    <a:lnTo>
                      <a:pt x="120" y="0"/>
                    </a:lnTo>
                    <a:lnTo>
                      <a:pt x="139" y="5"/>
                    </a:lnTo>
                    <a:lnTo>
                      <a:pt x="159" y="9"/>
                    </a:lnTo>
                    <a:lnTo>
                      <a:pt x="178" y="14"/>
                    </a:lnTo>
                    <a:lnTo>
                      <a:pt x="192" y="14"/>
                    </a:lnTo>
                    <a:lnTo>
                      <a:pt x="207" y="19"/>
                    </a:lnTo>
                    <a:lnTo>
                      <a:pt x="216" y="19"/>
                    </a:lnTo>
                    <a:lnTo>
                      <a:pt x="221" y="24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00" name="Freeform 48"/>
              <p:cNvSpPr>
                <a:spLocks noChangeArrowheads="1"/>
              </p:cNvSpPr>
              <p:nvPr/>
            </p:nvSpPr>
            <p:spPr bwMode="auto">
              <a:xfrm>
                <a:off x="4893" y="1044"/>
                <a:ext cx="151" cy="35"/>
              </a:xfrm>
              <a:custGeom>
                <a:avLst/>
                <a:gdLst>
                  <a:gd name="T0" fmla="*/ 23 w 221"/>
                  <a:gd name="T1" fmla="*/ 3 h 52"/>
                  <a:gd name="T2" fmla="*/ 23 w 221"/>
                  <a:gd name="T3" fmla="*/ 3 h 52"/>
                  <a:gd name="T4" fmla="*/ 22 w 221"/>
                  <a:gd name="T5" fmla="*/ 3 h 52"/>
                  <a:gd name="T6" fmla="*/ 21 w 221"/>
                  <a:gd name="T7" fmla="*/ 3 h 52"/>
                  <a:gd name="T8" fmla="*/ 20 w 221"/>
                  <a:gd name="T9" fmla="*/ 3 h 52"/>
                  <a:gd name="T10" fmla="*/ 18 w 221"/>
                  <a:gd name="T11" fmla="*/ 3 h 52"/>
                  <a:gd name="T12" fmla="*/ 16 w 221"/>
                  <a:gd name="T13" fmla="*/ 4 h 52"/>
                  <a:gd name="T14" fmla="*/ 14 w 221"/>
                  <a:gd name="T15" fmla="*/ 5 h 52"/>
                  <a:gd name="T16" fmla="*/ 12 w 221"/>
                  <a:gd name="T17" fmla="*/ 5 h 52"/>
                  <a:gd name="T18" fmla="*/ 10 w 221"/>
                  <a:gd name="T19" fmla="*/ 5 h 52"/>
                  <a:gd name="T20" fmla="*/ 8 w 221"/>
                  <a:gd name="T21" fmla="*/ 5 h 52"/>
                  <a:gd name="T22" fmla="*/ 5 w 221"/>
                  <a:gd name="T23" fmla="*/ 5 h 52"/>
                  <a:gd name="T24" fmla="*/ 3 w 221"/>
                  <a:gd name="T25" fmla="*/ 5 h 52"/>
                  <a:gd name="T26" fmla="*/ 3 w 221"/>
                  <a:gd name="T27" fmla="*/ 5 h 52"/>
                  <a:gd name="T28" fmla="*/ 2 w 221"/>
                  <a:gd name="T29" fmla="*/ 5 h 52"/>
                  <a:gd name="T30" fmla="*/ 2 w 221"/>
                  <a:gd name="T31" fmla="*/ 4 h 52"/>
                  <a:gd name="T32" fmla="*/ 1 w 221"/>
                  <a:gd name="T33" fmla="*/ 4 h 52"/>
                  <a:gd name="T34" fmla="*/ 1 w 221"/>
                  <a:gd name="T35" fmla="*/ 4 h 52"/>
                  <a:gd name="T36" fmla="*/ 1 w 221"/>
                  <a:gd name="T37" fmla="*/ 3 h 52"/>
                  <a:gd name="T38" fmla="*/ 0 w 221"/>
                  <a:gd name="T39" fmla="*/ 3 h 52"/>
                  <a:gd name="T40" fmla="*/ 0 w 221"/>
                  <a:gd name="T41" fmla="*/ 3 h 52"/>
                  <a:gd name="T42" fmla="*/ 0 w 221"/>
                  <a:gd name="T43" fmla="*/ 2 h 52"/>
                  <a:gd name="T44" fmla="*/ 1 w 221"/>
                  <a:gd name="T45" fmla="*/ 2 h 52"/>
                  <a:gd name="T46" fmla="*/ 1 w 221"/>
                  <a:gd name="T47" fmla="*/ 1 h 52"/>
                  <a:gd name="T48" fmla="*/ 1 w 221"/>
                  <a:gd name="T49" fmla="*/ 1 h 52"/>
                  <a:gd name="T50" fmla="*/ 2 w 221"/>
                  <a:gd name="T51" fmla="*/ 1 h 52"/>
                  <a:gd name="T52" fmla="*/ 2 w 221"/>
                  <a:gd name="T53" fmla="*/ 1 h 52"/>
                  <a:gd name="T54" fmla="*/ 3 w 221"/>
                  <a:gd name="T55" fmla="*/ 1 h 52"/>
                  <a:gd name="T56" fmla="*/ 3 w 221"/>
                  <a:gd name="T57" fmla="*/ 1 h 52"/>
                  <a:gd name="T58" fmla="*/ 5 w 221"/>
                  <a:gd name="T59" fmla="*/ 1 h 52"/>
                  <a:gd name="T60" fmla="*/ 8 w 221"/>
                  <a:gd name="T61" fmla="*/ 0 h 52"/>
                  <a:gd name="T62" fmla="*/ 10 w 221"/>
                  <a:gd name="T63" fmla="*/ 1 h 52"/>
                  <a:gd name="T64" fmla="*/ 12 w 221"/>
                  <a:gd name="T65" fmla="*/ 1 h 52"/>
                  <a:gd name="T66" fmla="*/ 14 w 221"/>
                  <a:gd name="T67" fmla="*/ 1 h 52"/>
                  <a:gd name="T68" fmla="*/ 16 w 221"/>
                  <a:gd name="T69" fmla="*/ 1 h 52"/>
                  <a:gd name="T70" fmla="*/ 18 w 221"/>
                  <a:gd name="T71" fmla="*/ 2 h 52"/>
                  <a:gd name="T72" fmla="*/ 20 w 221"/>
                  <a:gd name="T73" fmla="*/ 2 h 52"/>
                  <a:gd name="T74" fmla="*/ 21 w 221"/>
                  <a:gd name="T75" fmla="*/ 2 h 52"/>
                  <a:gd name="T76" fmla="*/ 22 w 221"/>
                  <a:gd name="T77" fmla="*/ 3 h 52"/>
                  <a:gd name="T78" fmla="*/ 23 w 221"/>
                  <a:gd name="T79" fmla="*/ 3 h 52"/>
                  <a:gd name="T80" fmla="*/ 23 w 221"/>
                  <a:gd name="T81" fmla="*/ 3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1"/>
                  <a:gd name="T124" fmla="*/ 0 h 52"/>
                  <a:gd name="T125" fmla="*/ 221 w 221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1" h="52">
                    <a:moveTo>
                      <a:pt x="221" y="28"/>
                    </a:moveTo>
                    <a:lnTo>
                      <a:pt x="221" y="28"/>
                    </a:lnTo>
                    <a:lnTo>
                      <a:pt x="216" y="28"/>
                    </a:lnTo>
                    <a:lnTo>
                      <a:pt x="207" y="33"/>
                    </a:lnTo>
                    <a:lnTo>
                      <a:pt x="192" y="38"/>
                    </a:lnTo>
                    <a:lnTo>
                      <a:pt x="178" y="38"/>
                    </a:lnTo>
                    <a:lnTo>
                      <a:pt x="159" y="43"/>
                    </a:lnTo>
                    <a:lnTo>
                      <a:pt x="139" y="48"/>
                    </a:lnTo>
                    <a:lnTo>
                      <a:pt x="120" y="52"/>
                    </a:lnTo>
                    <a:lnTo>
                      <a:pt x="96" y="52"/>
                    </a:lnTo>
                    <a:lnTo>
                      <a:pt x="72" y="52"/>
                    </a:lnTo>
                    <a:lnTo>
                      <a:pt x="53" y="52"/>
                    </a:lnTo>
                    <a:lnTo>
                      <a:pt x="39" y="52"/>
                    </a:lnTo>
                    <a:lnTo>
                      <a:pt x="29" y="48"/>
                    </a:lnTo>
                    <a:lnTo>
                      <a:pt x="19" y="48"/>
                    </a:lnTo>
                    <a:lnTo>
                      <a:pt x="19" y="43"/>
                    </a:lnTo>
                    <a:lnTo>
                      <a:pt x="15" y="43"/>
                    </a:lnTo>
                    <a:lnTo>
                      <a:pt x="10" y="43"/>
                    </a:lnTo>
                    <a:lnTo>
                      <a:pt x="5" y="38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0" y="24"/>
                    </a:lnTo>
                    <a:lnTo>
                      <a:pt x="5" y="19"/>
                    </a:lnTo>
                    <a:lnTo>
                      <a:pt x="10" y="14"/>
                    </a:lnTo>
                    <a:lnTo>
                      <a:pt x="15" y="14"/>
                    </a:lnTo>
                    <a:lnTo>
                      <a:pt x="19" y="9"/>
                    </a:lnTo>
                    <a:lnTo>
                      <a:pt x="29" y="4"/>
                    </a:lnTo>
                    <a:lnTo>
                      <a:pt x="39" y="4"/>
                    </a:lnTo>
                    <a:lnTo>
                      <a:pt x="53" y="4"/>
                    </a:lnTo>
                    <a:lnTo>
                      <a:pt x="72" y="0"/>
                    </a:lnTo>
                    <a:lnTo>
                      <a:pt x="96" y="4"/>
                    </a:lnTo>
                    <a:lnTo>
                      <a:pt x="120" y="4"/>
                    </a:lnTo>
                    <a:lnTo>
                      <a:pt x="139" y="9"/>
                    </a:lnTo>
                    <a:lnTo>
                      <a:pt x="159" y="9"/>
                    </a:lnTo>
                    <a:lnTo>
                      <a:pt x="178" y="19"/>
                    </a:lnTo>
                    <a:lnTo>
                      <a:pt x="192" y="19"/>
                    </a:lnTo>
                    <a:lnTo>
                      <a:pt x="207" y="24"/>
                    </a:lnTo>
                    <a:lnTo>
                      <a:pt x="216" y="28"/>
                    </a:lnTo>
                    <a:lnTo>
                      <a:pt x="221" y="28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01" name="Freeform 49"/>
              <p:cNvSpPr>
                <a:spLocks noChangeArrowheads="1"/>
              </p:cNvSpPr>
              <p:nvPr/>
            </p:nvSpPr>
            <p:spPr bwMode="auto">
              <a:xfrm>
                <a:off x="4893" y="1100"/>
                <a:ext cx="151" cy="39"/>
              </a:xfrm>
              <a:custGeom>
                <a:avLst/>
                <a:gdLst>
                  <a:gd name="T0" fmla="*/ 23 w 221"/>
                  <a:gd name="T1" fmla="*/ 3 h 58"/>
                  <a:gd name="T2" fmla="*/ 23 w 221"/>
                  <a:gd name="T3" fmla="*/ 3 h 58"/>
                  <a:gd name="T4" fmla="*/ 22 w 221"/>
                  <a:gd name="T5" fmla="*/ 3 h 58"/>
                  <a:gd name="T6" fmla="*/ 21 w 221"/>
                  <a:gd name="T7" fmla="*/ 3 h 58"/>
                  <a:gd name="T8" fmla="*/ 20 w 221"/>
                  <a:gd name="T9" fmla="*/ 3 h 58"/>
                  <a:gd name="T10" fmla="*/ 18 w 221"/>
                  <a:gd name="T11" fmla="*/ 3 h 58"/>
                  <a:gd name="T12" fmla="*/ 16 w 221"/>
                  <a:gd name="T13" fmla="*/ 4 h 58"/>
                  <a:gd name="T14" fmla="*/ 14 w 221"/>
                  <a:gd name="T15" fmla="*/ 5 h 58"/>
                  <a:gd name="T16" fmla="*/ 12 w 221"/>
                  <a:gd name="T17" fmla="*/ 5 h 58"/>
                  <a:gd name="T18" fmla="*/ 10 w 221"/>
                  <a:gd name="T19" fmla="*/ 5 h 58"/>
                  <a:gd name="T20" fmla="*/ 8 w 221"/>
                  <a:gd name="T21" fmla="*/ 5 h 58"/>
                  <a:gd name="T22" fmla="*/ 5 w 221"/>
                  <a:gd name="T23" fmla="*/ 5 h 58"/>
                  <a:gd name="T24" fmla="*/ 3 w 221"/>
                  <a:gd name="T25" fmla="*/ 5 h 58"/>
                  <a:gd name="T26" fmla="*/ 3 w 221"/>
                  <a:gd name="T27" fmla="*/ 5 h 58"/>
                  <a:gd name="T28" fmla="*/ 2 w 221"/>
                  <a:gd name="T29" fmla="*/ 5 h 58"/>
                  <a:gd name="T30" fmla="*/ 2 w 221"/>
                  <a:gd name="T31" fmla="*/ 5 h 58"/>
                  <a:gd name="T32" fmla="*/ 1 w 221"/>
                  <a:gd name="T33" fmla="*/ 4 h 58"/>
                  <a:gd name="T34" fmla="*/ 1 w 221"/>
                  <a:gd name="T35" fmla="*/ 4 h 58"/>
                  <a:gd name="T36" fmla="*/ 1 w 221"/>
                  <a:gd name="T37" fmla="*/ 3 h 58"/>
                  <a:gd name="T38" fmla="*/ 0 w 221"/>
                  <a:gd name="T39" fmla="*/ 3 h 58"/>
                  <a:gd name="T40" fmla="*/ 0 w 221"/>
                  <a:gd name="T41" fmla="*/ 3 h 58"/>
                  <a:gd name="T42" fmla="*/ 0 w 221"/>
                  <a:gd name="T43" fmla="*/ 2 h 58"/>
                  <a:gd name="T44" fmla="*/ 1 w 221"/>
                  <a:gd name="T45" fmla="*/ 2 h 58"/>
                  <a:gd name="T46" fmla="*/ 1 w 221"/>
                  <a:gd name="T47" fmla="*/ 1 h 58"/>
                  <a:gd name="T48" fmla="*/ 1 w 221"/>
                  <a:gd name="T49" fmla="*/ 1 h 58"/>
                  <a:gd name="T50" fmla="*/ 2 w 221"/>
                  <a:gd name="T51" fmla="*/ 1 h 58"/>
                  <a:gd name="T52" fmla="*/ 2 w 221"/>
                  <a:gd name="T53" fmla="*/ 1 h 58"/>
                  <a:gd name="T54" fmla="*/ 3 w 221"/>
                  <a:gd name="T55" fmla="*/ 1 h 58"/>
                  <a:gd name="T56" fmla="*/ 3 w 221"/>
                  <a:gd name="T57" fmla="*/ 1 h 58"/>
                  <a:gd name="T58" fmla="*/ 5 w 221"/>
                  <a:gd name="T59" fmla="*/ 0 h 58"/>
                  <a:gd name="T60" fmla="*/ 8 w 221"/>
                  <a:gd name="T61" fmla="*/ 0 h 58"/>
                  <a:gd name="T62" fmla="*/ 10 w 221"/>
                  <a:gd name="T63" fmla="*/ 0 h 58"/>
                  <a:gd name="T64" fmla="*/ 12 w 221"/>
                  <a:gd name="T65" fmla="*/ 1 h 58"/>
                  <a:gd name="T66" fmla="*/ 14 w 221"/>
                  <a:gd name="T67" fmla="*/ 1 h 58"/>
                  <a:gd name="T68" fmla="*/ 16 w 221"/>
                  <a:gd name="T69" fmla="*/ 1 h 58"/>
                  <a:gd name="T70" fmla="*/ 18 w 221"/>
                  <a:gd name="T71" fmla="*/ 1 h 58"/>
                  <a:gd name="T72" fmla="*/ 20 w 221"/>
                  <a:gd name="T73" fmla="*/ 2 h 58"/>
                  <a:gd name="T74" fmla="*/ 21 w 221"/>
                  <a:gd name="T75" fmla="*/ 2 h 58"/>
                  <a:gd name="T76" fmla="*/ 22 w 221"/>
                  <a:gd name="T77" fmla="*/ 3 h 58"/>
                  <a:gd name="T78" fmla="*/ 23 w 221"/>
                  <a:gd name="T79" fmla="*/ 3 h 58"/>
                  <a:gd name="T80" fmla="*/ 23 w 221"/>
                  <a:gd name="T81" fmla="*/ 3 h 5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1"/>
                  <a:gd name="T124" fmla="*/ 0 h 58"/>
                  <a:gd name="T125" fmla="*/ 221 w 221"/>
                  <a:gd name="T126" fmla="*/ 58 h 5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1" h="58">
                    <a:moveTo>
                      <a:pt x="221" y="29"/>
                    </a:moveTo>
                    <a:lnTo>
                      <a:pt x="221" y="29"/>
                    </a:lnTo>
                    <a:lnTo>
                      <a:pt x="216" y="29"/>
                    </a:lnTo>
                    <a:lnTo>
                      <a:pt x="207" y="34"/>
                    </a:lnTo>
                    <a:lnTo>
                      <a:pt x="192" y="34"/>
                    </a:lnTo>
                    <a:lnTo>
                      <a:pt x="178" y="39"/>
                    </a:lnTo>
                    <a:lnTo>
                      <a:pt x="159" y="43"/>
                    </a:lnTo>
                    <a:lnTo>
                      <a:pt x="139" y="48"/>
                    </a:lnTo>
                    <a:lnTo>
                      <a:pt x="120" y="53"/>
                    </a:lnTo>
                    <a:lnTo>
                      <a:pt x="96" y="53"/>
                    </a:lnTo>
                    <a:lnTo>
                      <a:pt x="72" y="58"/>
                    </a:lnTo>
                    <a:lnTo>
                      <a:pt x="53" y="53"/>
                    </a:lnTo>
                    <a:lnTo>
                      <a:pt x="39" y="53"/>
                    </a:lnTo>
                    <a:lnTo>
                      <a:pt x="29" y="48"/>
                    </a:lnTo>
                    <a:lnTo>
                      <a:pt x="19" y="48"/>
                    </a:lnTo>
                    <a:lnTo>
                      <a:pt x="15" y="43"/>
                    </a:lnTo>
                    <a:lnTo>
                      <a:pt x="10" y="43"/>
                    </a:lnTo>
                    <a:lnTo>
                      <a:pt x="5" y="39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0" y="24"/>
                    </a:lnTo>
                    <a:lnTo>
                      <a:pt x="5" y="19"/>
                    </a:lnTo>
                    <a:lnTo>
                      <a:pt x="10" y="15"/>
                    </a:lnTo>
                    <a:lnTo>
                      <a:pt x="15" y="15"/>
                    </a:lnTo>
                    <a:lnTo>
                      <a:pt x="19" y="10"/>
                    </a:lnTo>
                    <a:lnTo>
                      <a:pt x="29" y="5"/>
                    </a:lnTo>
                    <a:lnTo>
                      <a:pt x="39" y="5"/>
                    </a:lnTo>
                    <a:lnTo>
                      <a:pt x="53" y="0"/>
                    </a:lnTo>
                    <a:lnTo>
                      <a:pt x="72" y="0"/>
                    </a:lnTo>
                    <a:lnTo>
                      <a:pt x="96" y="0"/>
                    </a:lnTo>
                    <a:lnTo>
                      <a:pt x="120" y="5"/>
                    </a:lnTo>
                    <a:lnTo>
                      <a:pt x="139" y="10"/>
                    </a:lnTo>
                    <a:lnTo>
                      <a:pt x="159" y="10"/>
                    </a:lnTo>
                    <a:lnTo>
                      <a:pt x="178" y="15"/>
                    </a:lnTo>
                    <a:lnTo>
                      <a:pt x="192" y="19"/>
                    </a:lnTo>
                    <a:lnTo>
                      <a:pt x="207" y="24"/>
                    </a:lnTo>
                    <a:lnTo>
                      <a:pt x="216" y="29"/>
                    </a:lnTo>
                    <a:lnTo>
                      <a:pt x="221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02" name="Freeform 50"/>
              <p:cNvSpPr>
                <a:spLocks noChangeArrowheads="1"/>
              </p:cNvSpPr>
              <p:nvPr/>
            </p:nvSpPr>
            <p:spPr bwMode="auto">
              <a:xfrm>
                <a:off x="4893" y="1154"/>
                <a:ext cx="151" cy="37"/>
              </a:xfrm>
              <a:custGeom>
                <a:avLst/>
                <a:gdLst>
                  <a:gd name="T0" fmla="*/ 23 w 221"/>
                  <a:gd name="T1" fmla="*/ 3 h 53"/>
                  <a:gd name="T2" fmla="*/ 23 w 221"/>
                  <a:gd name="T3" fmla="*/ 3 h 53"/>
                  <a:gd name="T4" fmla="*/ 22 w 221"/>
                  <a:gd name="T5" fmla="*/ 3 h 53"/>
                  <a:gd name="T6" fmla="*/ 21 w 221"/>
                  <a:gd name="T7" fmla="*/ 4 h 53"/>
                  <a:gd name="T8" fmla="*/ 20 w 221"/>
                  <a:gd name="T9" fmla="*/ 4 h 53"/>
                  <a:gd name="T10" fmla="*/ 18 w 221"/>
                  <a:gd name="T11" fmla="*/ 4 h 53"/>
                  <a:gd name="T12" fmla="*/ 16 w 221"/>
                  <a:gd name="T13" fmla="*/ 5 h 53"/>
                  <a:gd name="T14" fmla="*/ 14 w 221"/>
                  <a:gd name="T15" fmla="*/ 6 h 53"/>
                  <a:gd name="T16" fmla="*/ 12 w 221"/>
                  <a:gd name="T17" fmla="*/ 6 h 53"/>
                  <a:gd name="T18" fmla="*/ 10 w 221"/>
                  <a:gd name="T19" fmla="*/ 6 h 53"/>
                  <a:gd name="T20" fmla="*/ 8 w 221"/>
                  <a:gd name="T21" fmla="*/ 6 h 53"/>
                  <a:gd name="T22" fmla="*/ 5 w 221"/>
                  <a:gd name="T23" fmla="*/ 6 h 53"/>
                  <a:gd name="T24" fmla="*/ 3 w 221"/>
                  <a:gd name="T25" fmla="*/ 6 h 53"/>
                  <a:gd name="T26" fmla="*/ 3 w 221"/>
                  <a:gd name="T27" fmla="*/ 6 h 53"/>
                  <a:gd name="T28" fmla="*/ 2 w 221"/>
                  <a:gd name="T29" fmla="*/ 6 h 53"/>
                  <a:gd name="T30" fmla="*/ 2 w 221"/>
                  <a:gd name="T31" fmla="*/ 5 h 53"/>
                  <a:gd name="T32" fmla="*/ 1 w 221"/>
                  <a:gd name="T33" fmla="*/ 5 h 53"/>
                  <a:gd name="T34" fmla="*/ 1 w 221"/>
                  <a:gd name="T35" fmla="*/ 4 h 53"/>
                  <a:gd name="T36" fmla="*/ 1 w 221"/>
                  <a:gd name="T37" fmla="*/ 4 h 53"/>
                  <a:gd name="T38" fmla="*/ 0 w 221"/>
                  <a:gd name="T39" fmla="*/ 4 h 53"/>
                  <a:gd name="T40" fmla="*/ 0 w 221"/>
                  <a:gd name="T41" fmla="*/ 3 h 53"/>
                  <a:gd name="T42" fmla="*/ 0 w 221"/>
                  <a:gd name="T43" fmla="*/ 3 h 53"/>
                  <a:gd name="T44" fmla="*/ 1 w 221"/>
                  <a:gd name="T45" fmla="*/ 2 h 53"/>
                  <a:gd name="T46" fmla="*/ 1 w 221"/>
                  <a:gd name="T47" fmla="*/ 1 h 53"/>
                  <a:gd name="T48" fmla="*/ 1 w 221"/>
                  <a:gd name="T49" fmla="*/ 1 h 53"/>
                  <a:gd name="T50" fmla="*/ 2 w 221"/>
                  <a:gd name="T51" fmla="*/ 1 h 53"/>
                  <a:gd name="T52" fmla="*/ 2 w 221"/>
                  <a:gd name="T53" fmla="*/ 1 h 53"/>
                  <a:gd name="T54" fmla="*/ 3 w 221"/>
                  <a:gd name="T55" fmla="*/ 1 h 53"/>
                  <a:gd name="T56" fmla="*/ 3 w 221"/>
                  <a:gd name="T57" fmla="*/ 1 h 53"/>
                  <a:gd name="T58" fmla="*/ 5 w 221"/>
                  <a:gd name="T59" fmla="*/ 0 h 53"/>
                  <a:gd name="T60" fmla="*/ 8 w 221"/>
                  <a:gd name="T61" fmla="*/ 0 h 53"/>
                  <a:gd name="T62" fmla="*/ 10 w 221"/>
                  <a:gd name="T63" fmla="*/ 0 h 53"/>
                  <a:gd name="T64" fmla="*/ 12 w 221"/>
                  <a:gd name="T65" fmla="*/ 1 h 53"/>
                  <a:gd name="T66" fmla="*/ 14 w 221"/>
                  <a:gd name="T67" fmla="*/ 1 h 53"/>
                  <a:gd name="T68" fmla="*/ 16 w 221"/>
                  <a:gd name="T69" fmla="*/ 1 h 53"/>
                  <a:gd name="T70" fmla="*/ 18 w 221"/>
                  <a:gd name="T71" fmla="*/ 1 h 53"/>
                  <a:gd name="T72" fmla="*/ 20 w 221"/>
                  <a:gd name="T73" fmla="*/ 2 h 53"/>
                  <a:gd name="T74" fmla="*/ 21 w 221"/>
                  <a:gd name="T75" fmla="*/ 3 h 53"/>
                  <a:gd name="T76" fmla="*/ 22 w 221"/>
                  <a:gd name="T77" fmla="*/ 3 h 53"/>
                  <a:gd name="T78" fmla="*/ 23 w 221"/>
                  <a:gd name="T79" fmla="*/ 3 h 53"/>
                  <a:gd name="T80" fmla="*/ 23 w 221"/>
                  <a:gd name="T81" fmla="*/ 3 h 5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1"/>
                  <a:gd name="T124" fmla="*/ 0 h 53"/>
                  <a:gd name="T125" fmla="*/ 221 w 221"/>
                  <a:gd name="T126" fmla="*/ 53 h 5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1" h="53">
                    <a:moveTo>
                      <a:pt x="221" y="29"/>
                    </a:moveTo>
                    <a:lnTo>
                      <a:pt x="221" y="29"/>
                    </a:lnTo>
                    <a:lnTo>
                      <a:pt x="216" y="29"/>
                    </a:lnTo>
                    <a:lnTo>
                      <a:pt x="207" y="33"/>
                    </a:lnTo>
                    <a:lnTo>
                      <a:pt x="192" y="33"/>
                    </a:lnTo>
                    <a:lnTo>
                      <a:pt x="178" y="38"/>
                    </a:lnTo>
                    <a:lnTo>
                      <a:pt x="159" y="43"/>
                    </a:lnTo>
                    <a:lnTo>
                      <a:pt x="139" y="48"/>
                    </a:lnTo>
                    <a:lnTo>
                      <a:pt x="120" y="48"/>
                    </a:lnTo>
                    <a:lnTo>
                      <a:pt x="96" y="53"/>
                    </a:lnTo>
                    <a:lnTo>
                      <a:pt x="72" y="53"/>
                    </a:lnTo>
                    <a:lnTo>
                      <a:pt x="53" y="53"/>
                    </a:lnTo>
                    <a:lnTo>
                      <a:pt x="39" y="48"/>
                    </a:lnTo>
                    <a:lnTo>
                      <a:pt x="29" y="48"/>
                    </a:lnTo>
                    <a:lnTo>
                      <a:pt x="19" y="48"/>
                    </a:lnTo>
                    <a:lnTo>
                      <a:pt x="19" y="43"/>
                    </a:lnTo>
                    <a:lnTo>
                      <a:pt x="15" y="43"/>
                    </a:lnTo>
                    <a:lnTo>
                      <a:pt x="10" y="38"/>
                    </a:lnTo>
                    <a:lnTo>
                      <a:pt x="5" y="38"/>
                    </a:lnTo>
                    <a:lnTo>
                      <a:pt x="0" y="33"/>
                    </a:lnTo>
                    <a:lnTo>
                      <a:pt x="0" y="29"/>
                    </a:lnTo>
                    <a:lnTo>
                      <a:pt x="0" y="24"/>
                    </a:lnTo>
                    <a:lnTo>
                      <a:pt x="5" y="19"/>
                    </a:lnTo>
                    <a:lnTo>
                      <a:pt x="10" y="14"/>
                    </a:lnTo>
                    <a:lnTo>
                      <a:pt x="15" y="9"/>
                    </a:lnTo>
                    <a:lnTo>
                      <a:pt x="19" y="9"/>
                    </a:lnTo>
                    <a:lnTo>
                      <a:pt x="29" y="5"/>
                    </a:lnTo>
                    <a:lnTo>
                      <a:pt x="39" y="5"/>
                    </a:lnTo>
                    <a:lnTo>
                      <a:pt x="53" y="0"/>
                    </a:lnTo>
                    <a:lnTo>
                      <a:pt x="72" y="0"/>
                    </a:lnTo>
                    <a:lnTo>
                      <a:pt x="96" y="0"/>
                    </a:lnTo>
                    <a:lnTo>
                      <a:pt x="120" y="5"/>
                    </a:lnTo>
                    <a:lnTo>
                      <a:pt x="139" y="9"/>
                    </a:lnTo>
                    <a:lnTo>
                      <a:pt x="159" y="9"/>
                    </a:lnTo>
                    <a:lnTo>
                      <a:pt x="178" y="14"/>
                    </a:lnTo>
                    <a:lnTo>
                      <a:pt x="192" y="19"/>
                    </a:lnTo>
                    <a:lnTo>
                      <a:pt x="207" y="24"/>
                    </a:lnTo>
                    <a:lnTo>
                      <a:pt x="216" y="24"/>
                    </a:lnTo>
                    <a:lnTo>
                      <a:pt x="221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03" name="Freeform 51"/>
              <p:cNvSpPr>
                <a:spLocks noChangeArrowheads="1"/>
              </p:cNvSpPr>
              <p:nvPr/>
            </p:nvSpPr>
            <p:spPr bwMode="auto">
              <a:xfrm>
                <a:off x="4893" y="1210"/>
                <a:ext cx="151" cy="36"/>
              </a:xfrm>
              <a:custGeom>
                <a:avLst/>
                <a:gdLst>
                  <a:gd name="T0" fmla="*/ 23 w 221"/>
                  <a:gd name="T1" fmla="*/ 3 h 53"/>
                  <a:gd name="T2" fmla="*/ 23 w 221"/>
                  <a:gd name="T3" fmla="*/ 3 h 53"/>
                  <a:gd name="T4" fmla="*/ 22 w 221"/>
                  <a:gd name="T5" fmla="*/ 3 h 53"/>
                  <a:gd name="T6" fmla="*/ 21 w 221"/>
                  <a:gd name="T7" fmla="*/ 3 h 53"/>
                  <a:gd name="T8" fmla="*/ 20 w 221"/>
                  <a:gd name="T9" fmla="*/ 3 h 53"/>
                  <a:gd name="T10" fmla="*/ 18 w 221"/>
                  <a:gd name="T11" fmla="*/ 3 h 53"/>
                  <a:gd name="T12" fmla="*/ 16 w 221"/>
                  <a:gd name="T13" fmla="*/ 5 h 53"/>
                  <a:gd name="T14" fmla="*/ 14 w 221"/>
                  <a:gd name="T15" fmla="*/ 5 h 53"/>
                  <a:gd name="T16" fmla="*/ 12 w 221"/>
                  <a:gd name="T17" fmla="*/ 5 h 53"/>
                  <a:gd name="T18" fmla="*/ 10 w 221"/>
                  <a:gd name="T19" fmla="*/ 5 h 53"/>
                  <a:gd name="T20" fmla="*/ 8 w 221"/>
                  <a:gd name="T21" fmla="*/ 5 h 53"/>
                  <a:gd name="T22" fmla="*/ 5 w 221"/>
                  <a:gd name="T23" fmla="*/ 5 h 53"/>
                  <a:gd name="T24" fmla="*/ 3 w 221"/>
                  <a:gd name="T25" fmla="*/ 5 h 53"/>
                  <a:gd name="T26" fmla="*/ 3 w 221"/>
                  <a:gd name="T27" fmla="*/ 5 h 53"/>
                  <a:gd name="T28" fmla="*/ 2 w 221"/>
                  <a:gd name="T29" fmla="*/ 5 h 53"/>
                  <a:gd name="T30" fmla="*/ 2 w 221"/>
                  <a:gd name="T31" fmla="*/ 5 h 53"/>
                  <a:gd name="T32" fmla="*/ 1 w 221"/>
                  <a:gd name="T33" fmla="*/ 5 h 53"/>
                  <a:gd name="T34" fmla="*/ 1 w 221"/>
                  <a:gd name="T35" fmla="*/ 3 h 53"/>
                  <a:gd name="T36" fmla="*/ 1 w 221"/>
                  <a:gd name="T37" fmla="*/ 3 h 53"/>
                  <a:gd name="T38" fmla="*/ 0 w 221"/>
                  <a:gd name="T39" fmla="*/ 3 h 53"/>
                  <a:gd name="T40" fmla="*/ 0 w 221"/>
                  <a:gd name="T41" fmla="*/ 3 h 53"/>
                  <a:gd name="T42" fmla="*/ 0 w 221"/>
                  <a:gd name="T43" fmla="*/ 2 h 53"/>
                  <a:gd name="T44" fmla="*/ 1 w 221"/>
                  <a:gd name="T45" fmla="*/ 2 h 53"/>
                  <a:gd name="T46" fmla="*/ 1 w 221"/>
                  <a:gd name="T47" fmla="*/ 1 h 53"/>
                  <a:gd name="T48" fmla="*/ 1 w 221"/>
                  <a:gd name="T49" fmla="*/ 1 h 53"/>
                  <a:gd name="T50" fmla="*/ 2 w 221"/>
                  <a:gd name="T51" fmla="*/ 1 h 53"/>
                  <a:gd name="T52" fmla="*/ 2 w 221"/>
                  <a:gd name="T53" fmla="*/ 1 h 53"/>
                  <a:gd name="T54" fmla="*/ 3 w 221"/>
                  <a:gd name="T55" fmla="*/ 1 h 53"/>
                  <a:gd name="T56" fmla="*/ 3 w 221"/>
                  <a:gd name="T57" fmla="*/ 0 h 53"/>
                  <a:gd name="T58" fmla="*/ 5 w 221"/>
                  <a:gd name="T59" fmla="*/ 0 h 53"/>
                  <a:gd name="T60" fmla="*/ 8 w 221"/>
                  <a:gd name="T61" fmla="*/ 0 h 53"/>
                  <a:gd name="T62" fmla="*/ 10 w 221"/>
                  <a:gd name="T63" fmla="*/ 0 h 53"/>
                  <a:gd name="T64" fmla="*/ 12 w 221"/>
                  <a:gd name="T65" fmla="*/ 0 h 53"/>
                  <a:gd name="T66" fmla="*/ 14 w 221"/>
                  <a:gd name="T67" fmla="*/ 1 h 53"/>
                  <a:gd name="T68" fmla="*/ 16 w 221"/>
                  <a:gd name="T69" fmla="*/ 1 h 53"/>
                  <a:gd name="T70" fmla="*/ 18 w 221"/>
                  <a:gd name="T71" fmla="*/ 1 h 53"/>
                  <a:gd name="T72" fmla="*/ 20 w 221"/>
                  <a:gd name="T73" fmla="*/ 2 h 53"/>
                  <a:gd name="T74" fmla="*/ 21 w 221"/>
                  <a:gd name="T75" fmla="*/ 2 h 53"/>
                  <a:gd name="T76" fmla="*/ 22 w 221"/>
                  <a:gd name="T77" fmla="*/ 2 h 53"/>
                  <a:gd name="T78" fmla="*/ 23 w 221"/>
                  <a:gd name="T79" fmla="*/ 3 h 53"/>
                  <a:gd name="T80" fmla="*/ 23 w 221"/>
                  <a:gd name="T81" fmla="*/ 3 h 5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1"/>
                  <a:gd name="T124" fmla="*/ 0 h 53"/>
                  <a:gd name="T125" fmla="*/ 221 w 221"/>
                  <a:gd name="T126" fmla="*/ 53 h 5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1" h="53">
                    <a:moveTo>
                      <a:pt x="221" y="29"/>
                    </a:moveTo>
                    <a:lnTo>
                      <a:pt x="221" y="29"/>
                    </a:lnTo>
                    <a:lnTo>
                      <a:pt x="216" y="29"/>
                    </a:lnTo>
                    <a:lnTo>
                      <a:pt x="207" y="29"/>
                    </a:lnTo>
                    <a:lnTo>
                      <a:pt x="192" y="34"/>
                    </a:lnTo>
                    <a:lnTo>
                      <a:pt x="178" y="39"/>
                    </a:lnTo>
                    <a:lnTo>
                      <a:pt x="159" y="44"/>
                    </a:lnTo>
                    <a:lnTo>
                      <a:pt x="139" y="48"/>
                    </a:lnTo>
                    <a:lnTo>
                      <a:pt x="120" y="48"/>
                    </a:lnTo>
                    <a:lnTo>
                      <a:pt x="96" y="53"/>
                    </a:lnTo>
                    <a:lnTo>
                      <a:pt x="72" y="53"/>
                    </a:lnTo>
                    <a:lnTo>
                      <a:pt x="53" y="53"/>
                    </a:lnTo>
                    <a:lnTo>
                      <a:pt x="39" y="48"/>
                    </a:lnTo>
                    <a:lnTo>
                      <a:pt x="29" y="48"/>
                    </a:lnTo>
                    <a:lnTo>
                      <a:pt x="19" y="48"/>
                    </a:lnTo>
                    <a:lnTo>
                      <a:pt x="19" y="44"/>
                    </a:lnTo>
                    <a:lnTo>
                      <a:pt x="15" y="44"/>
                    </a:lnTo>
                    <a:lnTo>
                      <a:pt x="10" y="39"/>
                    </a:lnTo>
                    <a:lnTo>
                      <a:pt x="5" y="34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0" y="20"/>
                    </a:lnTo>
                    <a:lnTo>
                      <a:pt x="5" y="20"/>
                    </a:lnTo>
                    <a:lnTo>
                      <a:pt x="10" y="15"/>
                    </a:lnTo>
                    <a:lnTo>
                      <a:pt x="15" y="10"/>
                    </a:lnTo>
                    <a:lnTo>
                      <a:pt x="19" y="10"/>
                    </a:lnTo>
                    <a:lnTo>
                      <a:pt x="19" y="5"/>
                    </a:lnTo>
                    <a:lnTo>
                      <a:pt x="29" y="5"/>
                    </a:lnTo>
                    <a:lnTo>
                      <a:pt x="39" y="0"/>
                    </a:lnTo>
                    <a:lnTo>
                      <a:pt x="53" y="0"/>
                    </a:lnTo>
                    <a:lnTo>
                      <a:pt x="72" y="0"/>
                    </a:lnTo>
                    <a:lnTo>
                      <a:pt x="96" y="0"/>
                    </a:lnTo>
                    <a:lnTo>
                      <a:pt x="120" y="0"/>
                    </a:lnTo>
                    <a:lnTo>
                      <a:pt x="139" y="5"/>
                    </a:lnTo>
                    <a:lnTo>
                      <a:pt x="159" y="10"/>
                    </a:lnTo>
                    <a:lnTo>
                      <a:pt x="178" y="15"/>
                    </a:lnTo>
                    <a:lnTo>
                      <a:pt x="192" y="20"/>
                    </a:lnTo>
                    <a:lnTo>
                      <a:pt x="207" y="24"/>
                    </a:lnTo>
                    <a:lnTo>
                      <a:pt x="216" y="24"/>
                    </a:lnTo>
                    <a:lnTo>
                      <a:pt x="221" y="2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3" name="Group 94"/>
              <p:cNvGrpSpPr>
                <a:grpSpLocks/>
              </p:cNvGrpSpPr>
              <p:nvPr/>
            </p:nvGrpSpPr>
            <p:grpSpPr bwMode="auto">
              <a:xfrm rot="10800000">
                <a:off x="3470" y="487"/>
                <a:ext cx="218" cy="159"/>
                <a:chOff x="3470" y="487"/>
                <a:chExt cx="218" cy="159"/>
              </a:xfrm>
            </p:grpSpPr>
            <p:sp>
              <p:nvSpPr>
                <p:cNvPr id="83033" name="Line 52"/>
                <p:cNvSpPr>
                  <a:spLocks noChangeShapeType="1"/>
                </p:cNvSpPr>
                <p:nvPr/>
              </p:nvSpPr>
              <p:spPr bwMode="auto">
                <a:xfrm>
                  <a:off x="3470" y="646"/>
                  <a:ext cx="218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3034" name="Line 53"/>
                <p:cNvSpPr>
                  <a:spLocks noChangeShapeType="1"/>
                </p:cNvSpPr>
                <p:nvPr/>
              </p:nvSpPr>
              <p:spPr bwMode="auto">
                <a:xfrm>
                  <a:off x="3527" y="594"/>
                  <a:ext cx="108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3035" name="Line 54"/>
                <p:cNvSpPr>
                  <a:spLocks noChangeShapeType="1"/>
                </p:cNvSpPr>
                <p:nvPr/>
              </p:nvSpPr>
              <p:spPr bwMode="auto">
                <a:xfrm>
                  <a:off x="3470" y="541"/>
                  <a:ext cx="218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3036" name="Line 55"/>
                <p:cNvSpPr>
                  <a:spLocks noChangeShapeType="1"/>
                </p:cNvSpPr>
                <p:nvPr/>
              </p:nvSpPr>
              <p:spPr bwMode="auto">
                <a:xfrm>
                  <a:off x="3527" y="487"/>
                  <a:ext cx="108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83005" name="Freeform 56"/>
              <p:cNvSpPr>
                <a:spLocks noChangeArrowheads="1"/>
              </p:cNvSpPr>
              <p:nvPr/>
            </p:nvSpPr>
            <p:spPr bwMode="auto">
              <a:xfrm>
                <a:off x="4391" y="516"/>
                <a:ext cx="57" cy="52"/>
              </a:xfrm>
              <a:custGeom>
                <a:avLst/>
                <a:gdLst>
                  <a:gd name="T0" fmla="*/ 0 w 81"/>
                  <a:gd name="T1" fmla="*/ 0 h 77"/>
                  <a:gd name="T2" fmla="*/ 81 w 81"/>
                  <a:gd name="T3" fmla="*/ 77 h 77"/>
                </a:gdLst>
                <a:ahLst/>
                <a:cxnLst/>
                <a:rect l="T0" t="T1" r="T2" b="T3"/>
                <a:pathLst>
                  <a:path w="81" h="77">
                    <a:moveTo>
                      <a:pt x="81" y="38"/>
                    </a:moveTo>
                    <a:lnTo>
                      <a:pt x="80" y="40"/>
                    </a:lnTo>
                    <a:lnTo>
                      <a:pt x="80" y="42"/>
                    </a:lnTo>
                    <a:lnTo>
                      <a:pt x="80" y="45"/>
                    </a:lnTo>
                    <a:lnTo>
                      <a:pt x="79" y="47"/>
                    </a:lnTo>
                    <a:lnTo>
                      <a:pt x="78" y="50"/>
                    </a:lnTo>
                    <a:lnTo>
                      <a:pt x="77" y="52"/>
                    </a:lnTo>
                    <a:lnTo>
                      <a:pt x="76" y="54"/>
                    </a:lnTo>
                    <a:lnTo>
                      <a:pt x="75" y="56"/>
                    </a:lnTo>
                    <a:lnTo>
                      <a:pt x="73" y="59"/>
                    </a:lnTo>
                    <a:lnTo>
                      <a:pt x="72" y="61"/>
                    </a:lnTo>
                    <a:lnTo>
                      <a:pt x="70" y="63"/>
                    </a:lnTo>
                    <a:lnTo>
                      <a:pt x="68" y="64"/>
                    </a:lnTo>
                    <a:lnTo>
                      <a:pt x="66" y="66"/>
                    </a:lnTo>
                    <a:lnTo>
                      <a:pt x="64" y="68"/>
                    </a:lnTo>
                    <a:lnTo>
                      <a:pt x="62" y="69"/>
                    </a:lnTo>
                    <a:lnTo>
                      <a:pt x="59" y="71"/>
                    </a:lnTo>
                    <a:lnTo>
                      <a:pt x="57" y="72"/>
                    </a:lnTo>
                    <a:lnTo>
                      <a:pt x="54" y="73"/>
                    </a:lnTo>
                    <a:lnTo>
                      <a:pt x="52" y="74"/>
                    </a:lnTo>
                    <a:lnTo>
                      <a:pt x="49" y="75"/>
                    </a:lnTo>
                    <a:lnTo>
                      <a:pt x="46" y="76"/>
                    </a:lnTo>
                    <a:lnTo>
                      <a:pt x="43" y="76"/>
                    </a:lnTo>
                    <a:lnTo>
                      <a:pt x="40" y="76"/>
                    </a:lnTo>
                    <a:lnTo>
                      <a:pt x="38" y="77"/>
                    </a:lnTo>
                    <a:lnTo>
                      <a:pt x="35" y="76"/>
                    </a:lnTo>
                    <a:lnTo>
                      <a:pt x="33" y="76"/>
                    </a:lnTo>
                    <a:lnTo>
                      <a:pt x="30" y="76"/>
                    </a:lnTo>
                    <a:lnTo>
                      <a:pt x="28" y="75"/>
                    </a:lnTo>
                    <a:lnTo>
                      <a:pt x="26" y="74"/>
                    </a:lnTo>
                    <a:lnTo>
                      <a:pt x="24" y="73"/>
                    </a:lnTo>
                    <a:lnTo>
                      <a:pt x="21" y="72"/>
                    </a:lnTo>
                    <a:lnTo>
                      <a:pt x="19" y="71"/>
                    </a:lnTo>
                    <a:lnTo>
                      <a:pt x="17" y="69"/>
                    </a:lnTo>
                    <a:lnTo>
                      <a:pt x="15" y="68"/>
                    </a:lnTo>
                    <a:lnTo>
                      <a:pt x="13" y="66"/>
                    </a:lnTo>
                    <a:lnTo>
                      <a:pt x="11" y="65"/>
                    </a:lnTo>
                    <a:lnTo>
                      <a:pt x="10" y="63"/>
                    </a:lnTo>
                    <a:lnTo>
                      <a:pt x="8" y="61"/>
                    </a:lnTo>
                    <a:lnTo>
                      <a:pt x="7" y="59"/>
                    </a:lnTo>
                    <a:lnTo>
                      <a:pt x="5" y="56"/>
                    </a:lnTo>
                    <a:lnTo>
                      <a:pt x="4" y="54"/>
                    </a:lnTo>
                    <a:lnTo>
                      <a:pt x="3" y="52"/>
                    </a:lnTo>
                    <a:lnTo>
                      <a:pt x="2" y="50"/>
                    </a:lnTo>
                    <a:lnTo>
                      <a:pt x="1" y="47"/>
                    </a:lnTo>
                    <a:lnTo>
                      <a:pt x="0" y="45"/>
                    </a:lnTo>
                    <a:lnTo>
                      <a:pt x="0" y="42"/>
                    </a:lnTo>
                    <a:lnTo>
                      <a:pt x="0" y="40"/>
                    </a:lnTo>
                    <a:lnTo>
                      <a:pt x="0" y="38"/>
                    </a:lnTo>
                    <a:lnTo>
                      <a:pt x="0" y="35"/>
                    </a:lnTo>
                    <a:lnTo>
                      <a:pt x="0" y="32"/>
                    </a:lnTo>
                    <a:lnTo>
                      <a:pt x="0" y="29"/>
                    </a:lnTo>
                    <a:lnTo>
                      <a:pt x="1" y="26"/>
                    </a:lnTo>
                    <a:lnTo>
                      <a:pt x="2" y="24"/>
                    </a:lnTo>
                    <a:lnTo>
                      <a:pt x="3" y="21"/>
                    </a:lnTo>
                    <a:lnTo>
                      <a:pt x="4" y="19"/>
                    </a:lnTo>
                    <a:lnTo>
                      <a:pt x="5" y="17"/>
                    </a:lnTo>
                    <a:lnTo>
                      <a:pt x="7" y="15"/>
                    </a:lnTo>
                    <a:lnTo>
                      <a:pt x="8" y="13"/>
                    </a:lnTo>
                    <a:lnTo>
                      <a:pt x="10" y="11"/>
                    </a:lnTo>
                    <a:lnTo>
                      <a:pt x="11" y="10"/>
                    </a:lnTo>
                    <a:lnTo>
                      <a:pt x="13" y="8"/>
                    </a:lnTo>
                    <a:lnTo>
                      <a:pt x="15" y="7"/>
                    </a:lnTo>
                    <a:lnTo>
                      <a:pt x="17" y="5"/>
                    </a:lnTo>
                    <a:lnTo>
                      <a:pt x="19" y="4"/>
                    </a:lnTo>
                    <a:lnTo>
                      <a:pt x="21" y="3"/>
                    </a:lnTo>
                    <a:lnTo>
                      <a:pt x="24" y="2"/>
                    </a:lnTo>
                    <a:lnTo>
                      <a:pt x="26" y="1"/>
                    </a:lnTo>
                    <a:lnTo>
                      <a:pt x="28" y="1"/>
                    </a:lnTo>
                    <a:lnTo>
                      <a:pt x="30" y="0"/>
                    </a:lnTo>
                    <a:lnTo>
                      <a:pt x="33" y="0"/>
                    </a:lnTo>
                    <a:lnTo>
                      <a:pt x="35" y="0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43" y="0"/>
                    </a:lnTo>
                    <a:lnTo>
                      <a:pt x="46" y="0"/>
                    </a:lnTo>
                    <a:lnTo>
                      <a:pt x="49" y="1"/>
                    </a:lnTo>
                    <a:lnTo>
                      <a:pt x="52" y="1"/>
                    </a:lnTo>
                    <a:lnTo>
                      <a:pt x="54" y="2"/>
                    </a:lnTo>
                    <a:lnTo>
                      <a:pt x="57" y="3"/>
                    </a:lnTo>
                    <a:lnTo>
                      <a:pt x="59" y="4"/>
                    </a:lnTo>
                    <a:lnTo>
                      <a:pt x="62" y="5"/>
                    </a:lnTo>
                    <a:lnTo>
                      <a:pt x="64" y="7"/>
                    </a:lnTo>
                    <a:lnTo>
                      <a:pt x="66" y="8"/>
                    </a:lnTo>
                    <a:lnTo>
                      <a:pt x="68" y="9"/>
                    </a:lnTo>
                    <a:lnTo>
                      <a:pt x="70" y="11"/>
                    </a:lnTo>
                    <a:lnTo>
                      <a:pt x="72" y="13"/>
                    </a:lnTo>
                    <a:lnTo>
                      <a:pt x="73" y="15"/>
                    </a:lnTo>
                    <a:lnTo>
                      <a:pt x="75" y="17"/>
                    </a:lnTo>
                    <a:lnTo>
                      <a:pt x="76" y="19"/>
                    </a:lnTo>
                    <a:lnTo>
                      <a:pt x="77" y="21"/>
                    </a:lnTo>
                    <a:lnTo>
                      <a:pt x="78" y="24"/>
                    </a:lnTo>
                    <a:lnTo>
                      <a:pt x="79" y="26"/>
                    </a:lnTo>
                    <a:lnTo>
                      <a:pt x="80" y="29"/>
                    </a:lnTo>
                    <a:lnTo>
                      <a:pt x="80" y="32"/>
                    </a:lnTo>
                    <a:lnTo>
                      <a:pt x="80" y="35"/>
                    </a:lnTo>
                    <a:lnTo>
                      <a:pt x="80" y="38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06" name="Freeform 57"/>
              <p:cNvSpPr>
                <a:spLocks noChangeArrowheads="1"/>
              </p:cNvSpPr>
              <p:nvPr/>
            </p:nvSpPr>
            <p:spPr bwMode="auto">
              <a:xfrm>
                <a:off x="4552" y="512"/>
                <a:ext cx="57" cy="56"/>
              </a:xfrm>
              <a:custGeom>
                <a:avLst/>
                <a:gdLst>
                  <a:gd name="T0" fmla="*/ 0 w 81"/>
                  <a:gd name="T1" fmla="*/ 0 h 82"/>
                  <a:gd name="T2" fmla="*/ 81 w 81"/>
                  <a:gd name="T3" fmla="*/ 82 h 82"/>
                </a:gdLst>
                <a:ahLst/>
                <a:cxnLst/>
                <a:rect l="T0" t="T1" r="T2" b="T3"/>
                <a:pathLst>
                  <a:path w="81" h="82">
                    <a:moveTo>
                      <a:pt x="81" y="43"/>
                    </a:moveTo>
                    <a:lnTo>
                      <a:pt x="80" y="45"/>
                    </a:lnTo>
                    <a:lnTo>
                      <a:pt x="80" y="47"/>
                    </a:lnTo>
                    <a:lnTo>
                      <a:pt x="80" y="50"/>
                    </a:lnTo>
                    <a:lnTo>
                      <a:pt x="79" y="52"/>
                    </a:lnTo>
                    <a:lnTo>
                      <a:pt x="78" y="55"/>
                    </a:lnTo>
                    <a:lnTo>
                      <a:pt x="77" y="57"/>
                    </a:lnTo>
                    <a:lnTo>
                      <a:pt x="76" y="59"/>
                    </a:lnTo>
                    <a:lnTo>
                      <a:pt x="75" y="61"/>
                    </a:lnTo>
                    <a:lnTo>
                      <a:pt x="73" y="64"/>
                    </a:lnTo>
                    <a:lnTo>
                      <a:pt x="72" y="66"/>
                    </a:lnTo>
                    <a:lnTo>
                      <a:pt x="70" y="68"/>
                    </a:lnTo>
                    <a:lnTo>
                      <a:pt x="69" y="69"/>
                    </a:lnTo>
                    <a:lnTo>
                      <a:pt x="67" y="71"/>
                    </a:lnTo>
                    <a:lnTo>
                      <a:pt x="65" y="73"/>
                    </a:lnTo>
                    <a:lnTo>
                      <a:pt x="63" y="74"/>
                    </a:lnTo>
                    <a:lnTo>
                      <a:pt x="61" y="76"/>
                    </a:lnTo>
                    <a:lnTo>
                      <a:pt x="59" y="77"/>
                    </a:lnTo>
                    <a:lnTo>
                      <a:pt x="56" y="78"/>
                    </a:lnTo>
                    <a:lnTo>
                      <a:pt x="54" y="79"/>
                    </a:lnTo>
                    <a:lnTo>
                      <a:pt x="52" y="80"/>
                    </a:lnTo>
                    <a:lnTo>
                      <a:pt x="50" y="81"/>
                    </a:lnTo>
                    <a:lnTo>
                      <a:pt x="47" y="81"/>
                    </a:lnTo>
                    <a:lnTo>
                      <a:pt x="45" y="81"/>
                    </a:lnTo>
                    <a:lnTo>
                      <a:pt x="43" y="82"/>
                    </a:lnTo>
                    <a:lnTo>
                      <a:pt x="40" y="81"/>
                    </a:lnTo>
                    <a:lnTo>
                      <a:pt x="37" y="81"/>
                    </a:lnTo>
                    <a:lnTo>
                      <a:pt x="34" y="81"/>
                    </a:lnTo>
                    <a:lnTo>
                      <a:pt x="31" y="80"/>
                    </a:lnTo>
                    <a:lnTo>
                      <a:pt x="28" y="79"/>
                    </a:lnTo>
                    <a:lnTo>
                      <a:pt x="26" y="78"/>
                    </a:lnTo>
                    <a:lnTo>
                      <a:pt x="23" y="77"/>
                    </a:lnTo>
                    <a:lnTo>
                      <a:pt x="21" y="76"/>
                    </a:lnTo>
                    <a:lnTo>
                      <a:pt x="18" y="74"/>
                    </a:lnTo>
                    <a:lnTo>
                      <a:pt x="16" y="73"/>
                    </a:lnTo>
                    <a:lnTo>
                      <a:pt x="14" y="71"/>
                    </a:lnTo>
                    <a:lnTo>
                      <a:pt x="12" y="70"/>
                    </a:lnTo>
                    <a:lnTo>
                      <a:pt x="10" y="68"/>
                    </a:lnTo>
                    <a:lnTo>
                      <a:pt x="8" y="66"/>
                    </a:lnTo>
                    <a:lnTo>
                      <a:pt x="7" y="64"/>
                    </a:lnTo>
                    <a:lnTo>
                      <a:pt x="5" y="61"/>
                    </a:lnTo>
                    <a:lnTo>
                      <a:pt x="4" y="59"/>
                    </a:lnTo>
                    <a:lnTo>
                      <a:pt x="3" y="57"/>
                    </a:lnTo>
                    <a:lnTo>
                      <a:pt x="2" y="55"/>
                    </a:lnTo>
                    <a:lnTo>
                      <a:pt x="1" y="52"/>
                    </a:lnTo>
                    <a:lnTo>
                      <a:pt x="0" y="50"/>
                    </a:lnTo>
                    <a:lnTo>
                      <a:pt x="0" y="47"/>
                    </a:lnTo>
                    <a:lnTo>
                      <a:pt x="0" y="45"/>
                    </a:lnTo>
                    <a:lnTo>
                      <a:pt x="0" y="43"/>
                    </a:lnTo>
                    <a:lnTo>
                      <a:pt x="0" y="40"/>
                    </a:lnTo>
                    <a:lnTo>
                      <a:pt x="0" y="37"/>
                    </a:lnTo>
                    <a:lnTo>
                      <a:pt x="0" y="34"/>
                    </a:lnTo>
                    <a:lnTo>
                      <a:pt x="1" y="31"/>
                    </a:lnTo>
                    <a:lnTo>
                      <a:pt x="2" y="28"/>
                    </a:lnTo>
                    <a:lnTo>
                      <a:pt x="3" y="26"/>
                    </a:lnTo>
                    <a:lnTo>
                      <a:pt x="4" y="23"/>
                    </a:lnTo>
                    <a:lnTo>
                      <a:pt x="5" y="21"/>
                    </a:lnTo>
                    <a:lnTo>
                      <a:pt x="7" y="18"/>
                    </a:lnTo>
                    <a:lnTo>
                      <a:pt x="8" y="16"/>
                    </a:lnTo>
                    <a:lnTo>
                      <a:pt x="10" y="14"/>
                    </a:lnTo>
                    <a:lnTo>
                      <a:pt x="12" y="12"/>
                    </a:lnTo>
                    <a:lnTo>
                      <a:pt x="14" y="10"/>
                    </a:lnTo>
                    <a:lnTo>
                      <a:pt x="16" y="8"/>
                    </a:lnTo>
                    <a:lnTo>
                      <a:pt x="18" y="7"/>
                    </a:lnTo>
                    <a:lnTo>
                      <a:pt x="21" y="5"/>
                    </a:lnTo>
                    <a:lnTo>
                      <a:pt x="23" y="4"/>
                    </a:lnTo>
                    <a:lnTo>
                      <a:pt x="26" y="3"/>
                    </a:lnTo>
                    <a:lnTo>
                      <a:pt x="28" y="2"/>
                    </a:lnTo>
                    <a:lnTo>
                      <a:pt x="31" y="1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40" y="0"/>
                    </a:lnTo>
                    <a:lnTo>
                      <a:pt x="43" y="0"/>
                    </a:lnTo>
                    <a:lnTo>
                      <a:pt x="45" y="0"/>
                    </a:lnTo>
                    <a:lnTo>
                      <a:pt x="47" y="0"/>
                    </a:lnTo>
                    <a:lnTo>
                      <a:pt x="50" y="0"/>
                    </a:lnTo>
                    <a:lnTo>
                      <a:pt x="52" y="1"/>
                    </a:lnTo>
                    <a:lnTo>
                      <a:pt x="54" y="2"/>
                    </a:lnTo>
                    <a:lnTo>
                      <a:pt x="56" y="3"/>
                    </a:lnTo>
                    <a:lnTo>
                      <a:pt x="59" y="4"/>
                    </a:lnTo>
                    <a:lnTo>
                      <a:pt x="61" y="5"/>
                    </a:lnTo>
                    <a:lnTo>
                      <a:pt x="63" y="7"/>
                    </a:lnTo>
                    <a:lnTo>
                      <a:pt x="65" y="8"/>
                    </a:lnTo>
                    <a:lnTo>
                      <a:pt x="67" y="10"/>
                    </a:lnTo>
                    <a:lnTo>
                      <a:pt x="69" y="12"/>
                    </a:lnTo>
                    <a:lnTo>
                      <a:pt x="70" y="14"/>
                    </a:lnTo>
                    <a:lnTo>
                      <a:pt x="72" y="16"/>
                    </a:lnTo>
                    <a:lnTo>
                      <a:pt x="73" y="18"/>
                    </a:lnTo>
                    <a:lnTo>
                      <a:pt x="75" y="21"/>
                    </a:lnTo>
                    <a:lnTo>
                      <a:pt x="76" y="23"/>
                    </a:lnTo>
                    <a:lnTo>
                      <a:pt x="77" y="26"/>
                    </a:lnTo>
                    <a:lnTo>
                      <a:pt x="78" y="28"/>
                    </a:lnTo>
                    <a:lnTo>
                      <a:pt x="79" y="31"/>
                    </a:lnTo>
                    <a:lnTo>
                      <a:pt x="80" y="34"/>
                    </a:lnTo>
                    <a:lnTo>
                      <a:pt x="80" y="37"/>
                    </a:lnTo>
                    <a:lnTo>
                      <a:pt x="80" y="40"/>
                    </a:lnTo>
                    <a:lnTo>
                      <a:pt x="80" y="43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07" name="Freeform 58"/>
              <p:cNvSpPr>
                <a:spLocks noChangeArrowheads="1"/>
              </p:cNvSpPr>
              <p:nvPr/>
            </p:nvSpPr>
            <p:spPr bwMode="auto">
              <a:xfrm>
                <a:off x="4068" y="300"/>
                <a:ext cx="53" cy="53"/>
              </a:xfrm>
              <a:custGeom>
                <a:avLst/>
                <a:gdLst>
                  <a:gd name="T0" fmla="*/ 0 w 77"/>
                  <a:gd name="T1" fmla="*/ 0 h 77"/>
                  <a:gd name="T2" fmla="*/ 77 w 77"/>
                  <a:gd name="T3" fmla="*/ 77 h 77"/>
                </a:gdLst>
                <a:ahLst/>
                <a:cxnLst/>
                <a:rect l="T0" t="T1" r="T2" b="T3"/>
                <a:pathLst>
                  <a:path w="77" h="77">
                    <a:moveTo>
                      <a:pt x="77" y="39"/>
                    </a:moveTo>
                    <a:lnTo>
                      <a:pt x="76" y="41"/>
                    </a:lnTo>
                    <a:lnTo>
                      <a:pt x="76" y="43"/>
                    </a:lnTo>
                    <a:lnTo>
                      <a:pt x="76" y="46"/>
                    </a:lnTo>
                    <a:lnTo>
                      <a:pt x="75" y="48"/>
                    </a:lnTo>
                    <a:lnTo>
                      <a:pt x="74" y="50"/>
                    </a:lnTo>
                    <a:lnTo>
                      <a:pt x="73" y="52"/>
                    </a:lnTo>
                    <a:lnTo>
                      <a:pt x="72" y="55"/>
                    </a:lnTo>
                    <a:lnTo>
                      <a:pt x="71" y="57"/>
                    </a:lnTo>
                    <a:lnTo>
                      <a:pt x="69" y="59"/>
                    </a:lnTo>
                    <a:lnTo>
                      <a:pt x="68" y="61"/>
                    </a:lnTo>
                    <a:lnTo>
                      <a:pt x="66" y="63"/>
                    </a:lnTo>
                    <a:lnTo>
                      <a:pt x="65" y="65"/>
                    </a:lnTo>
                    <a:lnTo>
                      <a:pt x="63" y="66"/>
                    </a:lnTo>
                    <a:lnTo>
                      <a:pt x="61" y="68"/>
                    </a:lnTo>
                    <a:lnTo>
                      <a:pt x="59" y="69"/>
                    </a:lnTo>
                    <a:lnTo>
                      <a:pt x="57" y="71"/>
                    </a:lnTo>
                    <a:lnTo>
                      <a:pt x="55" y="72"/>
                    </a:lnTo>
                    <a:lnTo>
                      <a:pt x="52" y="73"/>
                    </a:lnTo>
                    <a:lnTo>
                      <a:pt x="50" y="74"/>
                    </a:lnTo>
                    <a:lnTo>
                      <a:pt x="48" y="75"/>
                    </a:lnTo>
                    <a:lnTo>
                      <a:pt x="46" y="76"/>
                    </a:lnTo>
                    <a:lnTo>
                      <a:pt x="43" y="76"/>
                    </a:lnTo>
                    <a:lnTo>
                      <a:pt x="41" y="76"/>
                    </a:lnTo>
                    <a:lnTo>
                      <a:pt x="39" y="77"/>
                    </a:lnTo>
                    <a:lnTo>
                      <a:pt x="36" y="76"/>
                    </a:lnTo>
                    <a:lnTo>
                      <a:pt x="33" y="76"/>
                    </a:lnTo>
                    <a:lnTo>
                      <a:pt x="30" y="76"/>
                    </a:lnTo>
                    <a:lnTo>
                      <a:pt x="27" y="75"/>
                    </a:lnTo>
                    <a:lnTo>
                      <a:pt x="25" y="74"/>
                    </a:lnTo>
                    <a:lnTo>
                      <a:pt x="22" y="73"/>
                    </a:lnTo>
                    <a:lnTo>
                      <a:pt x="20" y="72"/>
                    </a:lnTo>
                    <a:lnTo>
                      <a:pt x="18" y="71"/>
                    </a:lnTo>
                    <a:lnTo>
                      <a:pt x="16" y="69"/>
                    </a:lnTo>
                    <a:lnTo>
                      <a:pt x="14" y="68"/>
                    </a:lnTo>
                    <a:lnTo>
                      <a:pt x="12" y="66"/>
                    </a:lnTo>
                    <a:lnTo>
                      <a:pt x="10" y="65"/>
                    </a:lnTo>
                    <a:lnTo>
                      <a:pt x="8" y="63"/>
                    </a:lnTo>
                    <a:lnTo>
                      <a:pt x="7" y="61"/>
                    </a:lnTo>
                    <a:lnTo>
                      <a:pt x="6" y="59"/>
                    </a:lnTo>
                    <a:lnTo>
                      <a:pt x="4" y="57"/>
                    </a:lnTo>
                    <a:lnTo>
                      <a:pt x="3" y="55"/>
                    </a:lnTo>
                    <a:lnTo>
                      <a:pt x="2" y="52"/>
                    </a:lnTo>
                    <a:lnTo>
                      <a:pt x="1" y="50"/>
                    </a:lnTo>
                    <a:lnTo>
                      <a:pt x="1" y="48"/>
                    </a:lnTo>
                    <a:lnTo>
                      <a:pt x="0" y="46"/>
                    </a:lnTo>
                    <a:lnTo>
                      <a:pt x="0" y="43"/>
                    </a:lnTo>
                    <a:lnTo>
                      <a:pt x="0" y="41"/>
                    </a:lnTo>
                    <a:lnTo>
                      <a:pt x="0" y="39"/>
                    </a:lnTo>
                    <a:lnTo>
                      <a:pt x="0" y="36"/>
                    </a:lnTo>
                    <a:lnTo>
                      <a:pt x="0" y="34"/>
                    </a:lnTo>
                    <a:lnTo>
                      <a:pt x="0" y="31"/>
                    </a:lnTo>
                    <a:lnTo>
                      <a:pt x="1" y="29"/>
                    </a:lnTo>
                    <a:lnTo>
                      <a:pt x="1" y="26"/>
                    </a:lnTo>
                    <a:lnTo>
                      <a:pt x="2" y="24"/>
                    </a:lnTo>
                    <a:lnTo>
                      <a:pt x="3" y="22"/>
                    </a:lnTo>
                    <a:lnTo>
                      <a:pt x="4" y="20"/>
                    </a:lnTo>
                    <a:lnTo>
                      <a:pt x="6" y="17"/>
                    </a:lnTo>
                    <a:lnTo>
                      <a:pt x="7" y="15"/>
                    </a:lnTo>
                    <a:lnTo>
                      <a:pt x="8" y="13"/>
                    </a:lnTo>
                    <a:lnTo>
                      <a:pt x="10" y="12"/>
                    </a:lnTo>
                    <a:lnTo>
                      <a:pt x="12" y="10"/>
                    </a:lnTo>
                    <a:lnTo>
                      <a:pt x="14" y="8"/>
                    </a:lnTo>
                    <a:lnTo>
                      <a:pt x="16" y="7"/>
                    </a:lnTo>
                    <a:lnTo>
                      <a:pt x="18" y="5"/>
                    </a:lnTo>
                    <a:lnTo>
                      <a:pt x="20" y="4"/>
                    </a:lnTo>
                    <a:lnTo>
                      <a:pt x="22" y="3"/>
                    </a:lnTo>
                    <a:lnTo>
                      <a:pt x="25" y="2"/>
                    </a:lnTo>
                    <a:lnTo>
                      <a:pt x="27" y="1"/>
                    </a:lnTo>
                    <a:lnTo>
                      <a:pt x="30" y="0"/>
                    </a:lnTo>
                    <a:lnTo>
                      <a:pt x="33" y="0"/>
                    </a:lnTo>
                    <a:lnTo>
                      <a:pt x="36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6" y="0"/>
                    </a:lnTo>
                    <a:lnTo>
                      <a:pt x="48" y="1"/>
                    </a:lnTo>
                    <a:lnTo>
                      <a:pt x="50" y="2"/>
                    </a:lnTo>
                    <a:lnTo>
                      <a:pt x="52" y="3"/>
                    </a:lnTo>
                    <a:lnTo>
                      <a:pt x="55" y="4"/>
                    </a:lnTo>
                    <a:lnTo>
                      <a:pt x="57" y="5"/>
                    </a:lnTo>
                    <a:lnTo>
                      <a:pt x="59" y="7"/>
                    </a:lnTo>
                    <a:lnTo>
                      <a:pt x="61" y="8"/>
                    </a:lnTo>
                    <a:lnTo>
                      <a:pt x="63" y="10"/>
                    </a:lnTo>
                    <a:lnTo>
                      <a:pt x="65" y="11"/>
                    </a:lnTo>
                    <a:lnTo>
                      <a:pt x="66" y="13"/>
                    </a:lnTo>
                    <a:lnTo>
                      <a:pt x="68" y="15"/>
                    </a:lnTo>
                    <a:lnTo>
                      <a:pt x="69" y="17"/>
                    </a:lnTo>
                    <a:lnTo>
                      <a:pt x="71" y="20"/>
                    </a:lnTo>
                    <a:lnTo>
                      <a:pt x="72" y="22"/>
                    </a:lnTo>
                    <a:lnTo>
                      <a:pt x="73" y="24"/>
                    </a:lnTo>
                    <a:lnTo>
                      <a:pt x="74" y="26"/>
                    </a:lnTo>
                    <a:lnTo>
                      <a:pt x="75" y="29"/>
                    </a:lnTo>
                    <a:lnTo>
                      <a:pt x="76" y="31"/>
                    </a:lnTo>
                    <a:lnTo>
                      <a:pt x="76" y="34"/>
                    </a:lnTo>
                    <a:lnTo>
                      <a:pt x="76" y="36"/>
                    </a:lnTo>
                    <a:lnTo>
                      <a:pt x="76" y="3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08" name="Freeform 59"/>
              <p:cNvSpPr>
                <a:spLocks noChangeArrowheads="1"/>
              </p:cNvSpPr>
              <p:nvPr/>
            </p:nvSpPr>
            <p:spPr bwMode="auto">
              <a:xfrm>
                <a:off x="3906" y="300"/>
                <a:ext cx="54" cy="53"/>
              </a:xfrm>
              <a:custGeom>
                <a:avLst/>
                <a:gdLst>
                  <a:gd name="T0" fmla="*/ 0 w 77"/>
                  <a:gd name="T1" fmla="*/ 0 h 77"/>
                  <a:gd name="T2" fmla="*/ 77 w 77"/>
                  <a:gd name="T3" fmla="*/ 77 h 77"/>
                </a:gdLst>
                <a:ahLst/>
                <a:cxnLst/>
                <a:rect l="T0" t="T1" r="T2" b="T3"/>
                <a:pathLst>
                  <a:path w="77" h="77">
                    <a:moveTo>
                      <a:pt x="77" y="39"/>
                    </a:moveTo>
                    <a:lnTo>
                      <a:pt x="76" y="41"/>
                    </a:lnTo>
                    <a:lnTo>
                      <a:pt x="76" y="43"/>
                    </a:lnTo>
                    <a:lnTo>
                      <a:pt x="76" y="46"/>
                    </a:lnTo>
                    <a:lnTo>
                      <a:pt x="75" y="48"/>
                    </a:lnTo>
                    <a:lnTo>
                      <a:pt x="74" y="50"/>
                    </a:lnTo>
                    <a:lnTo>
                      <a:pt x="73" y="52"/>
                    </a:lnTo>
                    <a:lnTo>
                      <a:pt x="72" y="55"/>
                    </a:lnTo>
                    <a:lnTo>
                      <a:pt x="71" y="57"/>
                    </a:lnTo>
                    <a:lnTo>
                      <a:pt x="69" y="59"/>
                    </a:lnTo>
                    <a:lnTo>
                      <a:pt x="68" y="61"/>
                    </a:lnTo>
                    <a:lnTo>
                      <a:pt x="66" y="63"/>
                    </a:lnTo>
                    <a:lnTo>
                      <a:pt x="65" y="65"/>
                    </a:lnTo>
                    <a:lnTo>
                      <a:pt x="63" y="66"/>
                    </a:lnTo>
                    <a:lnTo>
                      <a:pt x="61" y="68"/>
                    </a:lnTo>
                    <a:lnTo>
                      <a:pt x="59" y="69"/>
                    </a:lnTo>
                    <a:lnTo>
                      <a:pt x="56" y="71"/>
                    </a:lnTo>
                    <a:lnTo>
                      <a:pt x="54" y="72"/>
                    </a:lnTo>
                    <a:lnTo>
                      <a:pt x="52" y="73"/>
                    </a:lnTo>
                    <a:lnTo>
                      <a:pt x="50" y="74"/>
                    </a:lnTo>
                    <a:lnTo>
                      <a:pt x="47" y="75"/>
                    </a:lnTo>
                    <a:lnTo>
                      <a:pt x="45" y="76"/>
                    </a:lnTo>
                    <a:lnTo>
                      <a:pt x="42" y="76"/>
                    </a:lnTo>
                    <a:lnTo>
                      <a:pt x="40" y="76"/>
                    </a:lnTo>
                    <a:lnTo>
                      <a:pt x="38" y="77"/>
                    </a:lnTo>
                    <a:lnTo>
                      <a:pt x="35" y="76"/>
                    </a:lnTo>
                    <a:lnTo>
                      <a:pt x="32" y="76"/>
                    </a:lnTo>
                    <a:lnTo>
                      <a:pt x="29" y="76"/>
                    </a:lnTo>
                    <a:lnTo>
                      <a:pt x="26" y="75"/>
                    </a:lnTo>
                    <a:lnTo>
                      <a:pt x="24" y="74"/>
                    </a:lnTo>
                    <a:lnTo>
                      <a:pt x="21" y="73"/>
                    </a:lnTo>
                    <a:lnTo>
                      <a:pt x="19" y="72"/>
                    </a:lnTo>
                    <a:lnTo>
                      <a:pt x="17" y="71"/>
                    </a:lnTo>
                    <a:lnTo>
                      <a:pt x="15" y="69"/>
                    </a:lnTo>
                    <a:lnTo>
                      <a:pt x="13" y="68"/>
                    </a:lnTo>
                    <a:lnTo>
                      <a:pt x="11" y="66"/>
                    </a:lnTo>
                    <a:lnTo>
                      <a:pt x="10" y="65"/>
                    </a:lnTo>
                    <a:lnTo>
                      <a:pt x="8" y="63"/>
                    </a:lnTo>
                    <a:lnTo>
                      <a:pt x="7" y="61"/>
                    </a:lnTo>
                    <a:lnTo>
                      <a:pt x="5" y="59"/>
                    </a:lnTo>
                    <a:lnTo>
                      <a:pt x="4" y="57"/>
                    </a:lnTo>
                    <a:lnTo>
                      <a:pt x="3" y="55"/>
                    </a:lnTo>
                    <a:lnTo>
                      <a:pt x="2" y="52"/>
                    </a:lnTo>
                    <a:lnTo>
                      <a:pt x="1" y="50"/>
                    </a:lnTo>
                    <a:lnTo>
                      <a:pt x="1" y="48"/>
                    </a:lnTo>
                    <a:lnTo>
                      <a:pt x="0" y="46"/>
                    </a:lnTo>
                    <a:lnTo>
                      <a:pt x="0" y="43"/>
                    </a:lnTo>
                    <a:lnTo>
                      <a:pt x="0" y="41"/>
                    </a:lnTo>
                    <a:lnTo>
                      <a:pt x="0" y="39"/>
                    </a:lnTo>
                    <a:lnTo>
                      <a:pt x="0" y="36"/>
                    </a:lnTo>
                    <a:lnTo>
                      <a:pt x="0" y="34"/>
                    </a:lnTo>
                    <a:lnTo>
                      <a:pt x="0" y="31"/>
                    </a:lnTo>
                    <a:lnTo>
                      <a:pt x="1" y="29"/>
                    </a:lnTo>
                    <a:lnTo>
                      <a:pt x="1" y="26"/>
                    </a:lnTo>
                    <a:lnTo>
                      <a:pt x="2" y="24"/>
                    </a:lnTo>
                    <a:lnTo>
                      <a:pt x="3" y="22"/>
                    </a:lnTo>
                    <a:lnTo>
                      <a:pt x="4" y="20"/>
                    </a:lnTo>
                    <a:lnTo>
                      <a:pt x="5" y="17"/>
                    </a:lnTo>
                    <a:lnTo>
                      <a:pt x="7" y="15"/>
                    </a:lnTo>
                    <a:lnTo>
                      <a:pt x="8" y="13"/>
                    </a:lnTo>
                    <a:lnTo>
                      <a:pt x="9" y="12"/>
                    </a:lnTo>
                    <a:lnTo>
                      <a:pt x="11" y="10"/>
                    </a:lnTo>
                    <a:lnTo>
                      <a:pt x="13" y="8"/>
                    </a:lnTo>
                    <a:lnTo>
                      <a:pt x="15" y="7"/>
                    </a:lnTo>
                    <a:lnTo>
                      <a:pt x="17" y="5"/>
                    </a:lnTo>
                    <a:lnTo>
                      <a:pt x="19" y="4"/>
                    </a:lnTo>
                    <a:lnTo>
                      <a:pt x="21" y="3"/>
                    </a:lnTo>
                    <a:lnTo>
                      <a:pt x="24" y="2"/>
                    </a:lnTo>
                    <a:lnTo>
                      <a:pt x="26" y="1"/>
                    </a:lnTo>
                    <a:lnTo>
                      <a:pt x="29" y="0"/>
                    </a:lnTo>
                    <a:lnTo>
                      <a:pt x="32" y="0"/>
                    </a:lnTo>
                    <a:lnTo>
                      <a:pt x="35" y="0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5" y="0"/>
                    </a:lnTo>
                    <a:lnTo>
                      <a:pt x="47" y="1"/>
                    </a:lnTo>
                    <a:lnTo>
                      <a:pt x="50" y="2"/>
                    </a:lnTo>
                    <a:lnTo>
                      <a:pt x="52" y="3"/>
                    </a:lnTo>
                    <a:lnTo>
                      <a:pt x="54" y="4"/>
                    </a:lnTo>
                    <a:lnTo>
                      <a:pt x="56" y="5"/>
                    </a:lnTo>
                    <a:lnTo>
                      <a:pt x="59" y="7"/>
                    </a:lnTo>
                    <a:lnTo>
                      <a:pt x="61" y="8"/>
                    </a:lnTo>
                    <a:lnTo>
                      <a:pt x="63" y="10"/>
                    </a:lnTo>
                    <a:lnTo>
                      <a:pt x="64" y="11"/>
                    </a:lnTo>
                    <a:lnTo>
                      <a:pt x="66" y="13"/>
                    </a:lnTo>
                    <a:lnTo>
                      <a:pt x="68" y="15"/>
                    </a:lnTo>
                    <a:lnTo>
                      <a:pt x="69" y="17"/>
                    </a:lnTo>
                    <a:lnTo>
                      <a:pt x="71" y="20"/>
                    </a:lnTo>
                    <a:lnTo>
                      <a:pt x="72" y="22"/>
                    </a:lnTo>
                    <a:lnTo>
                      <a:pt x="73" y="24"/>
                    </a:lnTo>
                    <a:lnTo>
                      <a:pt x="74" y="26"/>
                    </a:lnTo>
                    <a:lnTo>
                      <a:pt x="75" y="29"/>
                    </a:lnTo>
                    <a:lnTo>
                      <a:pt x="76" y="31"/>
                    </a:lnTo>
                    <a:lnTo>
                      <a:pt x="76" y="34"/>
                    </a:lnTo>
                    <a:lnTo>
                      <a:pt x="76" y="36"/>
                    </a:lnTo>
                    <a:lnTo>
                      <a:pt x="76" y="39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09" name="Freeform 60"/>
              <p:cNvSpPr>
                <a:spLocks noChangeArrowheads="1"/>
              </p:cNvSpPr>
              <p:nvPr/>
            </p:nvSpPr>
            <p:spPr bwMode="auto">
              <a:xfrm>
                <a:off x="4879" y="405"/>
                <a:ext cx="53" cy="55"/>
              </a:xfrm>
              <a:custGeom>
                <a:avLst/>
                <a:gdLst>
                  <a:gd name="T0" fmla="*/ 0 w 77"/>
                  <a:gd name="T1" fmla="*/ 0 h 81"/>
                  <a:gd name="T2" fmla="*/ 77 w 77"/>
                  <a:gd name="T3" fmla="*/ 81 h 81"/>
                </a:gdLst>
                <a:ahLst/>
                <a:cxnLst/>
                <a:rect l="T0" t="T1" r="T2" b="T3"/>
                <a:pathLst>
                  <a:path w="77" h="81">
                    <a:moveTo>
                      <a:pt x="77" y="43"/>
                    </a:moveTo>
                    <a:lnTo>
                      <a:pt x="76" y="45"/>
                    </a:lnTo>
                    <a:lnTo>
                      <a:pt x="76" y="47"/>
                    </a:lnTo>
                    <a:lnTo>
                      <a:pt x="76" y="50"/>
                    </a:lnTo>
                    <a:lnTo>
                      <a:pt x="75" y="52"/>
                    </a:lnTo>
                    <a:lnTo>
                      <a:pt x="75" y="54"/>
                    </a:lnTo>
                    <a:lnTo>
                      <a:pt x="74" y="56"/>
                    </a:lnTo>
                    <a:lnTo>
                      <a:pt x="73" y="59"/>
                    </a:lnTo>
                    <a:lnTo>
                      <a:pt x="72" y="61"/>
                    </a:lnTo>
                    <a:lnTo>
                      <a:pt x="70" y="63"/>
                    </a:lnTo>
                    <a:lnTo>
                      <a:pt x="69" y="65"/>
                    </a:lnTo>
                    <a:lnTo>
                      <a:pt x="68" y="67"/>
                    </a:lnTo>
                    <a:lnTo>
                      <a:pt x="66" y="69"/>
                    </a:lnTo>
                    <a:lnTo>
                      <a:pt x="64" y="70"/>
                    </a:lnTo>
                    <a:lnTo>
                      <a:pt x="62" y="72"/>
                    </a:lnTo>
                    <a:lnTo>
                      <a:pt x="60" y="73"/>
                    </a:lnTo>
                    <a:lnTo>
                      <a:pt x="58" y="75"/>
                    </a:lnTo>
                    <a:lnTo>
                      <a:pt x="56" y="76"/>
                    </a:lnTo>
                    <a:lnTo>
                      <a:pt x="54" y="77"/>
                    </a:lnTo>
                    <a:lnTo>
                      <a:pt x="51" y="78"/>
                    </a:lnTo>
                    <a:lnTo>
                      <a:pt x="49" y="79"/>
                    </a:lnTo>
                    <a:lnTo>
                      <a:pt x="46" y="80"/>
                    </a:lnTo>
                    <a:lnTo>
                      <a:pt x="43" y="80"/>
                    </a:lnTo>
                    <a:lnTo>
                      <a:pt x="40" y="80"/>
                    </a:lnTo>
                    <a:lnTo>
                      <a:pt x="38" y="81"/>
                    </a:lnTo>
                    <a:lnTo>
                      <a:pt x="35" y="80"/>
                    </a:lnTo>
                    <a:lnTo>
                      <a:pt x="33" y="80"/>
                    </a:lnTo>
                    <a:lnTo>
                      <a:pt x="30" y="80"/>
                    </a:lnTo>
                    <a:lnTo>
                      <a:pt x="28" y="79"/>
                    </a:lnTo>
                    <a:lnTo>
                      <a:pt x="26" y="78"/>
                    </a:lnTo>
                    <a:lnTo>
                      <a:pt x="24" y="77"/>
                    </a:lnTo>
                    <a:lnTo>
                      <a:pt x="21" y="76"/>
                    </a:lnTo>
                    <a:lnTo>
                      <a:pt x="19" y="75"/>
                    </a:lnTo>
                    <a:lnTo>
                      <a:pt x="17" y="73"/>
                    </a:lnTo>
                    <a:lnTo>
                      <a:pt x="15" y="72"/>
                    </a:lnTo>
                    <a:lnTo>
                      <a:pt x="13" y="70"/>
                    </a:lnTo>
                    <a:lnTo>
                      <a:pt x="11" y="69"/>
                    </a:lnTo>
                    <a:lnTo>
                      <a:pt x="10" y="67"/>
                    </a:lnTo>
                    <a:lnTo>
                      <a:pt x="8" y="65"/>
                    </a:lnTo>
                    <a:lnTo>
                      <a:pt x="7" y="63"/>
                    </a:lnTo>
                    <a:lnTo>
                      <a:pt x="5" y="61"/>
                    </a:lnTo>
                    <a:lnTo>
                      <a:pt x="4" y="59"/>
                    </a:lnTo>
                    <a:lnTo>
                      <a:pt x="3" y="56"/>
                    </a:lnTo>
                    <a:lnTo>
                      <a:pt x="2" y="54"/>
                    </a:lnTo>
                    <a:lnTo>
                      <a:pt x="1" y="52"/>
                    </a:lnTo>
                    <a:lnTo>
                      <a:pt x="0" y="50"/>
                    </a:lnTo>
                    <a:lnTo>
                      <a:pt x="0" y="47"/>
                    </a:lnTo>
                    <a:lnTo>
                      <a:pt x="0" y="45"/>
                    </a:lnTo>
                    <a:lnTo>
                      <a:pt x="0" y="43"/>
                    </a:lnTo>
                    <a:lnTo>
                      <a:pt x="0" y="40"/>
                    </a:lnTo>
                    <a:lnTo>
                      <a:pt x="0" y="37"/>
                    </a:lnTo>
                    <a:lnTo>
                      <a:pt x="0" y="34"/>
                    </a:lnTo>
                    <a:lnTo>
                      <a:pt x="1" y="31"/>
                    </a:lnTo>
                    <a:lnTo>
                      <a:pt x="2" y="28"/>
                    </a:lnTo>
                    <a:lnTo>
                      <a:pt x="3" y="26"/>
                    </a:lnTo>
                    <a:lnTo>
                      <a:pt x="4" y="23"/>
                    </a:lnTo>
                    <a:lnTo>
                      <a:pt x="5" y="21"/>
                    </a:lnTo>
                    <a:lnTo>
                      <a:pt x="7" y="18"/>
                    </a:lnTo>
                    <a:lnTo>
                      <a:pt x="8" y="16"/>
                    </a:lnTo>
                    <a:lnTo>
                      <a:pt x="10" y="14"/>
                    </a:lnTo>
                    <a:lnTo>
                      <a:pt x="11" y="12"/>
                    </a:lnTo>
                    <a:lnTo>
                      <a:pt x="13" y="10"/>
                    </a:lnTo>
                    <a:lnTo>
                      <a:pt x="15" y="8"/>
                    </a:lnTo>
                    <a:lnTo>
                      <a:pt x="17" y="7"/>
                    </a:lnTo>
                    <a:lnTo>
                      <a:pt x="19" y="5"/>
                    </a:lnTo>
                    <a:lnTo>
                      <a:pt x="21" y="4"/>
                    </a:lnTo>
                    <a:lnTo>
                      <a:pt x="24" y="3"/>
                    </a:lnTo>
                    <a:lnTo>
                      <a:pt x="26" y="2"/>
                    </a:lnTo>
                    <a:lnTo>
                      <a:pt x="28" y="1"/>
                    </a:lnTo>
                    <a:lnTo>
                      <a:pt x="30" y="0"/>
                    </a:lnTo>
                    <a:lnTo>
                      <a:pt x="33" y="0"/>
                    </a:lnTo>
                    <a:lnTo>
                      <a:pt x="35" y="0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43" y="0"/>
                    </a:lnTo>
                    <a:lnTo>
                      <a:pt x="46" y="0"/>
                    </a:lnTo>
                    <a:lnTo>
                      <a:pt x="49" y="1"/>
                    </a:lnTo>
                    <a:lnTo>
                      <a:pt x="51" y="2"/>
                    </a:lnTo>
                    <a:lnTo>
                      <a:pt x="54" y="3"/>
                    </a:lnTo>
                    <a:lnTo>
                      <a:pt x="56" y="4"/>
                    </a:lnTo>
                    <a:lnTo>
                      <a:pt x="58" y="5"/>
                    </a:lnTo>
                    <a:lnTo>
                      <a:pt x="60" y="7"/>
                    </a:lnTo>
                    <a:lnTo>
                      <a:pt x="62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68" y="14"/>
                    </a:lnTo>
                    <a:lnTo>
                      <a:pt x="69" y="16"/>
                    </a:lnTo>
                    <a:lnTo>
                      <a:pt x="70" y="18"/>
                    </a:lnTo>
                    <a:lnTo>
                      <a:pt x="72" y="21"/>
                    </a:lnTo>
                    <a:lnTo>
                      <a:pt x="73" y="23"/>
                    </a:lnTo>
                    <a:lnTo>
                      <a:pt x="74" y="26"/>
                    </a:lnTo>
                    <a:lnTo>
                      <a:pt x="75" y="28"/>
                    </a:lnTo>
                    <a:lnTo>
                      <a:pt x="75" y="31"/>
                    </a:lnTo>
                    <a:lnTo>
                      <a:pt x="76" y="34"/>
                    </a:lnTo>
                    <a:lnTo>
                      <a:pt x="76" y="37"/>
                    </a:lnTo>
                    <a:lnTo>
                      <a:pt x="76" y="40"/>
                    </a:lnTo>
                    <a:lnTo>
                      <a:pt x="76" y="43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10" name="Freeform 61"/>
              <p:cNvSpPr>
                <a:spLocks noChangeArrowheads="1"/>
              </p:cNvSpPr>
              <p:nvPr/>
            </p:nvSpPr>
            <p:spPr bwMode="auto">
              <a:xfrm>
                <a:off x="5040" y="405"/>
                <a:ext cx="57" cy="55"/>
              </a:xfrm>
              <a:custGeom>
                <a:avLst/>
                <a:gdLst>
                  <a:gd name="T0" fmla="*/ 0 w 82"/>
                  <a:gd name="T1" fmla="*/ 0 h 81"/>
                  <a:gd name="T2" fmla="*/ 82 w 82"/>
                  <a:gd name="T3" fmla="*/ 81 h 81"/>
                </a:gdLst>
                <a:ahLst/>
                <a:cxnLst/>
                <a:rect l="T0" t="T1" r="T2" b="T3"/>
                <a:pathLst>
                  <a:path w="82" h="81">
                    <a:moveTo>
                      <a:pt x="82" y="43"/>
                    </a:moveTo>
                    <a:lnTo>
                      <a:pt x="81" y="45"/>
                    </a:lnTo>
                    <a:lnTo>
                      <a:pt x="81" y="47"/>
                    </a:lnTo>
                    <a:lnTo>
                      <a:pt x="81" y="50"/>
                    </a:lnTo>
                    <a:lnTo>
                      <a:pt x="80" y="52"/>
                    </a:lnTo>
                    <a:lnTo>
                      <a:pt x="79" y="54"/>
                    </a:lnTo>
                    <a:lnTo>
                      <a:pt x="78" y="56"/>
                    </a:lnTo>
                    <a:lnTo>
                      <a:pt x="77" y="59"/>
                    </a:lnTo>
                    <a:lnTo>
                      <a:pt x="76" y="61"/>
                    </a:lnTo>
                    <a:lnTo>
                      <a:pt x="74" y="63"/>
                    </a:lnTo>
                    <a:lnTo>
                      <a:pt x="73" y="65"/>
                    </a:lnTo>
                    <a:lnTo>
                      <a:pt x="71" y="67"/>
                    </a:lnTo>
                    <a:lnTo>
                      <a:pt x="69" y="69"/>
                    </a:lnTo>
                    <a:lnTo>
                      <a:pt x="67" y="70"/>
                    </a:lnTo>
                    <a:lnTo>
                      <a:pt x="65" y="72"/>
                    </a:lnTo>
                    <a:lnTo>
                      <a:pt x="63" y="73"/>
                    </a:lnTo>
                    <a:lnTo>
                      <a:pt x="60" y="75"/>
                    </a:lnTo>
                    <a:lnTo>
                      <a:pt x="58" y="76"/>
                    </a:lnTo>
                    <a:lnTo>
                      <a:pt x="55" y="77"/>
                    </a:lnTo>
                    <a:lnTo>
                      <a:pt x="53" y="78"/>
                    </a:lnTo>
                    <a:lnTo>
                      <a:pt x="50" y="79"/>
                    </a:lnTo>
                    <a:lnTo>
                      <a:pt x="47" y="80"/>
                    </a:lnTo>
                    <a:lnTo>
                      <a:pt x="44" y="80"/>
                    </a:lnTo>
                    <a:lnTo>
                      <a:pt x="41" y="80"/>
                    </a:lnTo>
                    <a:lnTo>
                      <a:pt x="39" y="81"/>
                    </a:lnTo>
                    <a:lnTo>
                      <a:pt x="36" y="80"/>
                    </a:lnTo>
                    <a:lnTo>
                      <a:pt x="34" y="80"/>
                    </a:lnTo>
                    <a:lnTo>
                      <a:pt x="31" y="80"/>
                    </a:lnTo>
                    <a:lnTo>
                      <a:pt x="29" y="79"/>
                    </a:lnTo>
                    <a:lnTo>
                      <a:pt x="26" y="78"/>
                    </a:lnTo>
                    <a:lnTo>
                      <a:pt x="24" y="77"/>
                    </a:lnTo>
                    <a:lnTo>
                      <a:pt x="22" y="76"/>
                    </a:lnTo>
                    <a:lnTo>
                      <a:pt x="20" y="75"/>
                    </a:lnTo>
                    <a:lnTo>
                      <a:pt x="17" y="73"/>
                    </a:lnTo>
                    <a:lnTo>
                      <a:pt x="15" y="72"/>
                    </a:lnTo>
                    <a:lnTo>
                      <a:pt x="13" y="70"/>
                    </a:lnTo>
                    <a:lnTo>
                      <a:pt x="12" y="69"/>
                    </a:lnTo>
                    <a:lnTo>
                      <a:pt x="10" y="67"/>
                    </a:lnTo>
                    <a:lnTo>
                      <a:pt x="8" y="65"/>
                    </a:lnTo>
                    <a:lnTo>
                      <a:pt x="7" y="63"/>
                    </a:lnTo>
                    <a:lnTo>
                      <a:pt x="5" y="61"/>
                    </a:lnTo>
                    <a:lnTo>
                      <a:pt x="4" y="59"/>
                    </a:lnTo>
                    <a:lnTo>
                      <a:pt x="3" y="56"/>
                    </a:lnTo>
                    <a:lnTo>
                      <a:pt x="2" y="54"/>
                    </a:lnTo>
                    <a:lnTo>
                      <a:pt x="1" y="52"/>
                    </a:lnTo>
                    <a:lnTo>
                      <a:pt x="0" y="50"/>
                    </a:lnTo>
                    <a:lnTo>
                      <a:pt x="0" y="47"/>
                    </a:lnTo>
                    <a:lnTo>
                      <a:pt x="0" y="45"/>
                    </a:lnTo>
                    <a:lnTo>
                      <a:pt x="0" y="43"/>
                    </a:lnTo>
                    <a:lnTo>
                      <a:pt x="0" y="40"/>
                    </a:lnTo>
                    <a:lnTo>
                      <a:pt x="0" y="37"/>
                    </a:lnTo>
                    <a:lnTo>
                      <a:pt x="0" y="34"/>
                    </a:lnTo>
                    <a:lnTo>
                      <a:pt x="1" y="31"/>
                    </a:lnTo>
                    <a:lnTo>
                      <a:pt x="2" y="28"/>
                    </a:lnTo>
                    <a:lnTo>
                      <a:pt x="3" y="26"/>
                    </a:lnTo>
                    <a:lnTo>
                      <a:pt x="4" y="23"/>
                    </a:lnTo>
                    <a:lnTo>
                      <a:pt x="5" y="21"/>
                    </a:lnTo>
                    <a:lnTo>
                      <a:pt x="7" y="18"/>
                    </a:lnTo>
                    <a:lnTo>
                      <a:pt x="8" y="16"/>
                    </a:lnTo>
                    <a:lnTo>
                      <a:pt x="10" y="14"/>
                    </a:lnTo>
                    <a:lnTo>
                      <a:pt x="11" y="12"/>
                    </a:lnTo>
                    <a:lnTo>
                      <a:pt x="13" y="10"/>
                    </a:lnTo>
                    <a:lnTo>
                      <a:pt x="15" y="8"/>
                    </a:lnTo>
                    <a:lnTo>
                      <a:pt x="17" y="7"/>
                    </a:lnTo>
                    <a:lnTo>
                      <a:pt x="20" y="5"/>
                    </a:lnTo>
                    <a:lnTo>
                      <a:pt x="22" y="4"/>
                    </a:lnTo>
                    <a:lnTo>
                      <a:pt x="24" y="3"/>
                    </a:lnTo>
                    <a:lnTo>
                      <a:pt x="26" y="2"/>
                    </a:lnTo>
                    <a:lnTo>
                      <a:pt x="29" y="1"/>
                    </a:lnTo>
                    <a:lnTo>
                      <a:pt x="31" y="0"/>
                    </a:lnTo>
                    <a:lnTo>
                      <a:pt x="34" y="0"/>
                    </a:lnTo>
                    <a:lnTo>
                      <a:pt x="36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50" y="1"/>
                    </a:lnTo>
                    <a:lnTo>
                      <a:pt x="53" y="2"/>
                    </a:lnTo>
                    <a:lnTo>
                      <a:pt x="55" y="3"/>
                    </a:lnTo>
                    <a:lnTo>
                      <a:pt x="58" y="4"/>
                    </a:lnTo>
                    <a:lnTo>
                      <a:pt x="60" y="5"/>
                    </a:lnTo>
                    <a:lnTo>
                      <a:pt x="63" y="7"/>
                    </a:lnTo>
                    <a:lnTo>
                      <a:pt x="65" y="8"/>
                    </a:lnTo>
                    <a:lnTo>
                      <a:pt x="67" y="10"/>
                    </a:lnTo>
                    <a:lnTo>
                      <a:pt x="69" y="12"/>
                    </a:lnTo>
                    <a:lnTo>
                      <a:pt x="71" y="14"/>
                    </a:lnTo>
                    <a:lnTo>
                      <a:pt x="73" y="16"/>
                    </a:lnTo>
                    <a:lnTo>
                      <a:pt x="74" y="18"/>
                    </a:lnTo>
                    <a:lnTo>
                      <a:pt x="76" y="21"/>
                    </a:lnTo>
                    <a:lnTo>
                      <a:pt x="77" y="23"/>
                    </a:lnTo>
                    <a:lnTo>
                      <a:pt x="78" y="26"/>
                    </a:lnTo>
                    <a:lnTo>
                      <a:pt x="79" y="28"/>
                    </a:lnTo>
                    <a:lnTo>
                      <a:pt x="80" y="31"/>
                    </a:lnTo>
                    <a:lnTo>
                      <a:pt x="81" y="34"/>
                    </a:lnTo>
                    <a:lnTo>
                      <a:pt x="81" y="37"/>
                    </a:lnTo>
                    <a:lnTo>
                      <a:pt x="81" y="40"/>
                    </a:lnTo>
                    <a:lnTo>
                      <a:pt x="82" y="43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11" name="Freeform 62"/>
              <p:cNvSpPr>
                <a:spLocks noChangeArrowheads="1"/>
              </p:cNvSpPr>
              <p:nvPr/>
            </p:nvSpPr>
            <p:spPr bwMode="auto">
              <a:xfrm>
                <a:off x="3580" y="646"/>
                <a:ext cx="1732" cy="107"/>
              </a:xfrm>
              <a:custGeom>
                <a:avLst/>
                <a:gdLst>
                  <a:gd name="T0" fmla="*/ 0 w 2520"/>
                  <a:gd name="T1" fmla="*/ 0 h 158"/>
                  <a:gd name="T2" fmla="*/ 0 w 2520"/>
                  <a:gd name="T3" fmla="*/ 22 h 158"/>
                  <a:gd name="T4" fmla="*/ 386 w 2520"/>
                  <a:gd name="T5" fmla="*/ 22 h 158"/>
                  <a:gd name="T6" fmla="*/ 0 60000 65536"/>
                  <a:gd name="T7" fmla="*/ 0 60000 65536"/>
                  <a:gd name="T8" fmla="*/ 0 60000 65536"/>
                  <a:gd name="T9" fmla="*/ 0 w 2520"/>
                  <a:gd name="T10" fmla="*/ 0 h 158"/>
                  <a:gd name="T11" fmla="*/ 2520 w 2520"/>
                  <a:gd name="T12" fmla="*/ 158 h 15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20" h="158">
                    <a:moveTo>
                      <a:pt x="0" y="0"/>
                    </a:moveTo>
                    <a:lnTo>
                      <a:pt x="0" y="158"/>
                    </a:lnTo>
                    <a:lnTo>
                      <a:pt x="2520" y="15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12" name="Freeform 63"/>
              <p:cNvSpPr>
                <a:spLocks noChangeArrowheads="1"/>
              </p:cNvSpPr>
              <p:nvPr/>
            </p:nvSpPr>
            <p:spPr bwMode="auto">
              <a:xfrm>
                <a:off x="3580" y="434"/>
                <a:ext cx="218" cy="53"/>
              </a:xfrm>
              <a:custGeom>
                <a:avLst/>
                <a:gdLst>
                  <a:gd name="T0" fmla="*/ 0 w 317"/>
                  <a:gd name="T1" fmla="*/ 12 h 77"/>
                  <a:gd name="T2" fmla="*/ 0 w 317"/>
                  <a:gd name="T3" fmla="*/ 0 h 77"/>
                  <a:gd name="T4" fmla="*/ 49 w 317"/>
                  <a:gd name="T5" fmla="*/ 0 h 77"/>
                  <a:gd name="T6" fmla="*/ 0 60000 65536"/>
                  <a:gd name="T7" fmla="*/ 0 60000 65536"/>
                  <a:gd name="T8" fmla="*/ 0 60000 65536"/>
                  <a:gd name="T9" fmla="*/ 0 w 317"/>
                  <a:gd name="T10" fmla="*/ 0 h 77"/>
                  <a:gd name="T11" fmla="*/ 317 w 317"/>
                  <a:gd name="T12" fmla="*/ 77 h 7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7" h="77">
                    <a:moveTo>
                      <a:pt x="0" y="77"/>
                    </a:moveTo>
                    <a:lnTo>
                      <a:pt x="0" y="0"/>
                    </a:lnTo>
                    <a:lnTo>
                      <a:pt x="317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13" name="Freeform 64"/>
              <p:cNvSpPr>
                <a:spLocks noChangeArrowheads="1"/>
              </p:cNvSpPr>
              <p:nvPr/>
            </p:nvSpPr>
            <p:spPr bwMode="auto">
              <a:xfrm>
                <a:off x="3798" y="327"/>
                <a:ext cx="593" cy="214"/>
              </a:xfrm>
              <a:custGeom>
                <a:avLst/>
                <a:gdLst>
                  <a:gd name="T0" fmla="*/ 24 w 864"/>
                  <a:gd name="T1" fmla="*/ 0 h 316"/>
                  <a:gd name="T2" fmla="*/ 0 w 864"/>
                  <a:gd name="T3" fmla="*/ 0 h 316"/>
                  <a:gd name="T4" fmla="*/ 0 w 864"/>
                  <a:gd name="T5" fmla="*/ 45 h 316"/>
                  <a:gd name="T6" fmla="*/ 131 w 864"/>
                  <a:gd name="T7" fmla="*/ 45 h 3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4"/>
                  <a:gd name="T13" fmla="*/ 0 h 316"/>
                  <a:gd name="T14" fmla="*/ 864 w 864"/>
                  <a:gd name="T15" fmla="*/ 316 h 3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4" h="316">
                    <a:moveTo>
                      <a:pt x="158" y="0"/>
                    </a:moveTo>
                    <a:lnTo>
                      <a:pt x="0" y="0"/>
                    </a:lnTo>
                    <a:lnTo>
                      <a:pt x="0" y="316"/>
                    </a:lnTo>
                    <a:lnTo>
                      <a:pt x="864" y="31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14" name="Freeform 65"/>
              <p:cNvSpPr>
                <a:spLocks noChangeArrowheads="1"/>
              </p:cNvSpPr>
              <p:nvPr/>
            </p:nvSpPr>
            <p:spPr bwMode="auto">
              <a:xfrm>
                <a:off x="4121" y="327"/>
                <a:ext cx="650" cy="214"/>
              </a:xfrm>
              <a:custGeom>
                <a:avLst/>
                <a:gdLst>
                  <a:gd name="T0" fmla="*/ 0 w 946"/>
                  <a:gd name="T1" fmla="*/ 0 h 316"/>
                  <a:gd name="T2" fmla="*/ 145 w 946"/>
                  <a:gd name="T3" fmla="*/ 0 h 316"/>
                  <a:gd name="T4" fmla="*/ 145 w 946"/>
                  <a:gd name="T5" fmla="*/ 45 h 316"/>
                  <a:gd name="T6" fmla="*/ 109 w 946"/>
                  <a:gd name="T7" fmla="*/ 45 h 3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46"/>
                  <a:gd name="T13" fmla="*/ 0 h 316"/>
                  <a:gd name="T14" fmla="*/ 946 w 946"/>
                  <a:gd name="T15" fmla="*/ 316 h 3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46" h="316">
                    <a:moveTo>
                      <a:pt x="0" y="0"/>
                    </a:moveTo>
                    <a:lnTo>
                      <a:pt x="946" y="0"/>
                    </a:lnTo>
                    <a:lnTo>
                      <a:pt x="946" y="316"/>
                    </a:lnTo>
                    <a:lnTo>
                      <a:pt x="710" y="31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15" name="Line 66"/>
              <p:cNvSpPr>
                <a:spLocks noChangeShapeType="1"/>
              </p:cNvSpPr>
              <p:nvPr/>
            </p:nvSpPr>
            <p:spPr bwMode="auto">
              <a:xfrm rot="19800000">
                <a:off x="3945" y="364"/>
                <a:ext cx="13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16" name="Line 67"/>
              <p:cNvSpPr>
                <a:spLocks noChangeShapeType="1"/>
              </p:cNvSpPr>
              <p:nvPr/>
            </p:nvSpPr>
            <p:spPr bwMode="auto">
              <a:xfrm rot="19800000">
                <a:off x="4435" y="579"/>
                <a:ext cx="13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17" name="Line 68"/>
              <p:cNvSpPr>
                <a:spLocks noChangeShapeType="1"/>
              </p:cNvSpPr>
              <p:nvPr/>
            </p:nvSpPr>
            <p:spPr bwMode="auto">
              <a:xfrm>
                <a:off x="4771" y="434"/>
                <a:ext cx="10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18" name="Line 69"/>
              <p:cNvSpPr>
                <a:spLocks noChangeShapeType="1"/>
              </p:cNvSpPr>
              <p:nvPr/>
            </p:nvSpPr>
            <p:spPr bwMode="auto">
              <a:xfrm>
                <a:off x="5097" y="434"/>
                <a:ext cx="21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19" name="Line 70"/>
              <p:cNvSpPr>
                <a:spLocks noChangeShapeType="1"/>
              </p:cNvSpPr>
              <p:nvPr/>
            </p:nvSpPr>
            <p:spPr bwMode="auto">
              <a:xfrm rot="19860000">
                <a:off x="4922" y="478"/>
                <a:ext cx="136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20" name="Freeform 71"/>
              <p:cNvSpPr>
                <a:spLocks noChangeArrowheads="1"/>
              </p:cNvSpPr>
              <p:nvPr/>
            </p:nvSpPr>
            <p:spPr bwMode="auto">
              <a:xfrm>
                <a:off x="5205" y="434"/>
                <a:ext cx="215" cy="212"/>
              </a:xfrm>
              <a:custGeom>
                <a:avLst/>
                <a:gdLst>
                  <a:gd name="T0" fmla="*/ 23 w 312"/>
                  <a:gd name="T1" fmla="*/ 0 h 312"/>
                  <a:gd name="T2" fmla="*/ 23 w 312"/>
                  <a:gd name="T3" fmla="*/ 23 h 312"/>
                  <a:gd name="T4" fmla="*/ 0 w 312"/>
                  <a:gd name="T5" fmla="*/ 23 h 312"/>
                  <a:gd name="T6" fmla="*/ 0 w 312"/>
                  <a:gd name="T7" fmla="*/ 46 h 312"/>
                  <a:gd name="T8" fmla="*/ 48 w 312"/>
                  <a:gd name="T9" fmla="*/ 46 h 312"/>
                  <a:gd name="T10" fmla="*/ 48 w 312"/>
                  <a:gd name="T11" fmla="*/ 23 h 312"/>
                  <a:gd name="T12" fmla="*/ 23 w 312"/>
                  <a:gd name="T13" fmla="*/ 23 h 3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2"/>
                  <a:gd name="T22" fmla="*/ 0 h 312"/>
                  <a:gd name="T23" fmla="*/ 312 w 312"/>
                  <a:gd name="T24" fmla="*/ 312 h 3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2" h="312">
                    <a:moveTo>
                      <a:pt x="154" y="0"/>
                    </a:moveTo>
                    <a:lnTo>
                      <a:pt x="154" y="158"/>
                    </a:lnTo>
                    <a:lnTo>
                      <a:pt x="0" y="158"/>
                    </a:lnTo>
                    <a:lnTo>
                      <a:pt x="0" y="312"/>
                    </a:lnTo>
                    <a:lnTo>
                      <a:pt x="312" y="312"/>
                    </a:lnTo>
                    <a:lnTo>
                      <a:pt x="312" y="158"/>
                    </a:lnTo>
                    <a:lnTo>
                      <a:pt x="154" y="15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21" name="Line 72"/>
              <p:cNvSpPr>
                <a:spLocks noChangeShapeType="1"/>
              </p:cNvSpPr>
              <p:nvPr/>
            </p:nvSpPr>
            <p:spPr bwMode="auto">
              <a:xfrm>
                <a:off x="5312" y="646"/>
                <a:ext cx="0" cy="10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pic>
            <p:nvPicPr>
              <p:cNvPr id="83022" name="Picture 77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4724" y="1066"/>
                <a:ext cx="103" cy="11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</p:pic>
          <p:pic>
            <p:nvPicPr>
              <p:cNvPr id="83023" name="Picture 78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745" y="1066"/>
                <a:ext cx="122" cy="11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</p:pic>
          <p:pic>
            <p:nvPicPr>
              <p:cNvPr id="83024" name="Picture 7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233" y="1069"/>
                <a:ext cx="103" cy="116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</p:pic>
          <p:sp>
            <p:nvSpPr>
              <p:cNvPr id="83025" name="Line 91"/>
              <p:cNvSpPr>
                <a:spLocks noChangeShapeType="1"/>
              </p:cNvSpPr>
              <p:nvPr/>
            </p:nvSpPr>
            <p:spPr bwMode="auto">
              <a:xfrm>
                <a:off x="4014" y="393"/>
                <a:ext cx="0" cy="4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26" name="Line 92"/>
              <p:cNvSpPr>
                <a:spLocks noChangeShapeType="1"/>
              </p:cNvSpPr>
              <p:nvPr/>
            </p:nvSpPr>
            <p:spPr bwMode="auto">
              <a:xfrm flipH="1">
                <a:off x="4991" y="484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27" name="Line 93"/>
              <p:cNvSpPr>
                <a:spLocks noChangeShapeType="1"/>
              </p:cNvSpPr>
              <p:nvPr/>
            </p:nvSpPr>
            <p:spPr bwMode="auto">
              <a:xfrm flipH="1">
                <a:off x="4513" y="582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28" name="Text Box 95"/>
              <p:cNvSpPr txBox="1">
                <a:spLocks noChangeArrowheads="1"/>
              </p:cNvSpPr>
              <p:nvPr/>
            </p:nvSpPr>
            <p:spPr bwMode="auto">
              <a:xfrm>
                <a:off x="3288" y="436"/>
                <a:ext cx="226" cy="21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83029" name="Text Box 96"/>
              <p:cNvSpPr txBox="1">
                <a:spLocks noChangeArrowheads="1"/>
              </p:cNvSpPr>
              <p:nvPr/>
            </p:nvSpPr>
            <p:spPr bwMode="auto">
              <a:xfrm>
                <a:off x="3923" y="89"/>
                <a:ext cx="226" cy="23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83030" name="Text Box 97"/>
              <p:cNvSpPr txBox="1">
                <a:spLocks noChangeArrowheads="1"/>
              </p:cNvSpPr>
              <p:nvPr/>
            </p:nvSpPr>
            <p:spPr bwMode="auto">
              <a:xfrm>
                <a:off x="4410" y="314"/>
                <a:ext cx="226" cy="23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83031" name="Text Box 98"/>
              <p:cNvSpPr txBox="1">
                <a:spLocks noChangeArrowheads="1"/>
              </p:cNvSpPr>
              <p:nvPr/>
            </p:nvSpPr>
            <p:spPr bwMode="auto">
              <a:xfrm>
                <a:off x="4876" y="204"/>
                <a:ext cx="226" cy="23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83032" name="Text Box 99"/>
              <p:cNvSpPr txBox="1">
                <a:spLocks noChangeArrowheads="1"/>
              </p:cNvSpPr>
              <p:nvPr/>
            </p:nvSpPr>
            <p:spPr bwMode="auto">
              <a:xfrm>
                <a:off x="5409" y="482"/>
                <a:ext cx="363" cy="21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 dirty="0">
                    <a:solidFill>
                      <a:schemeClr val="tx1"/>
                    </a:solidFill>
                  </a:rPr>
                  <a:t>KM</a:t>
                </a:r>
              </a:p>
            </p:txBody>
          </p:sp>
        </p:grpSp>
        <p:sp>
          <p:nvSpPr>
            <p:cNvPr id="96" name="Rectangle 95"/>
            <p:cNvSpPr/>
            <p:nvPr/>
          </p:nvSpPr>
          <p:spPr>
            <a:xfrm>
              <a:off x="953046" y="2500306"/>
              <a:ext cx="285752" cy="285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1749342" y="2500306"/>
              <a:ext cx="285752" cy="285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2547352" y="2475922"/>
              <a:ext cx="285752" cy="285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3" name="ZoneTexte 92"/>
            <p:cNvSpPr txBox="1"/>
            <p:nvPr/>
          </p:nvSpPr>
          <p:spPr>
            <a:xfrm>
              <a:off x="928662" y="2428868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A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94" name="ZoneTexte 93"/>
            <p:cNvSpPr txBox="1"/>
            <p:nvPr/>
          </p:nvSpPr>
          <p:spPr>
            <a:xfrm>
              <a:off x="1726672" y="2428918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95" name="ZoneTexte 94"/>
            <p:cNvSpPr txBox="1"/>
            <p:nvPr/>
          </p:nvSpPr>
          <p:spPr>
            <a:xfrm>
              <a:off x="2524682" y="2428868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0" name="Text Box 111"/>
          <p:cNvSpPr txBox="1">
            <a:spLocks noChangeArrowheads="1"/>
          </p:cNvSpPr>
          <p:nvPr/>
        </p:nvSpPr>
        <p:spPr bwMode="auto">
          <a:xfrm>
            <a:off x="6138890" y="3124201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1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اكتب خطوات التشغيل.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9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99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99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99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99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99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99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99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99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781" grpId="0"/>
      <p:bldP spid="199782" grpId="0"/>
      <p:bldP spid="199790" grpId="0"/>
      <p:bldP spid="199791" grpId="0"/>
      <p:bldP spid="199792" grpId="0"/>
      <p:bldP spid="199793" grpId="0"/>
      <p:bldP spid="199794" grpId="0"/>
      <p:bldP spid="199795" grpId="0"/>
      <p:bldP spid="199796" grpId="0"/>
      <p:bldP spid="100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204"/>
          <p:cNvGrpSpPr/>
          <p:nvPr/>
        </p:nvGrpSpPr>
        <p:grpSpPr>
          <a:xfrm>
            <a:off x="357158" y="928670"/>
            <a:ext cx="2105960" cy="2869443"/>
            <a:chOff x="-214346" y="3716356"/>
            <a:chExt cx="2105960" cy="2869443"/>
          </a:xfrm>
        </p:grpSpPr>
        <p:sp>
          <p:nvSpPr>
            <p:cNvPr id="10" name="Rectangle 176"/>
            <p:cNvSpPr>
              <a:spLocks noChangeArrowheads="1"/>
            </p:cNvSpPr>
            <p:nvPr/>
          </p:nvSpPr>
          <p:spPr bwMode="auto">
            <a:xfrm>
              <a:off x="376874" y="3737819"/>
              <a:ext cx="30970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b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11" name="Rectangle 177"/>
            <p:cNvSpPr>
              <a:spLocks noChangeArrowheads="1"/>
            </p:cNvSpPr>
            <p:nvPr/>
          </p:nvSpPr>
          <p:spPr bwMode="auto">
            <a:xfrm>
              <a:off x="895614" y="3737180"/>
              <a:ext cx="29848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a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78"/>
            <p:cNvSpPr>
              <a:spLocks noChangeArrowheads="1"/>
            </p:cNvSpPr>
            <p:nvPr/>
          </p:nvSpPr>
          <p:spPr bwMode="auto">
            <a:xfrm>
              <a:off x="1362663" y="3734385"/>
              <a:ext cx="503664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KM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84"/>
            <p:cNvSpPr>
              <a:spLocks noChangeArrowheads="1"/>
            </p:cNvSpPr>
            <p:nvPr/>
          </p:nvSpPr>
          <p:spPr bwMode="auto">
            <a:xfrm>
              <a:off x="907577" y="4071145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4" name="Rectangle 186"/>
            <p:cNvSpPr>
              <a:spLocks noChangeArrowheads="1"/>
            </p:cNvSpPr>
            <p:nvPr/>
          </p:nvSpPr>
          <p:spPr bwMode="auto">
            <a:xfrm>
              <a:off x="898052" y="4375727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5" name="Rectangle 187"/>
            <p:cNvSpPr>
              <a:spLocks noChangeArrowheads="1"/>
            </p:cNvSpPr>
            <p:nvPr/>
          </p:nvSpPr>
          <p:spPr bwMode="auto">
            <a:xfrm>
              <a:off x="907577" y="4677310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6" name="Rectangle 188"/>
            <p:cNvSpPr>
              <a:spLocks noChangeArrowheads="1"/>
            </p:cNvSpPr>
            <p:nvPr/>
          </p:nvSpPr>
          <p:spPr bwMode="auto">
            <a:xfrm>
              <a:off x="901227" y="4977139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7" name="Rectangle 189"/>
            <p:cNvSpPr>
              <a:spLocks noChangeArrowheads="1"/>
            </p:cNvSpPr>
            <p:nvPr/>
          </p:nvSpPr>
          <p:spPr bwMode="auto">
            <a:xfrm>
              <a:off x="383702" y="4081618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8" name="Rectangle 190"/>
            <p:cNvSpPr>
              <a:spLocks noChangeArrowheads="1"/>
            </p:cNvSpPr>
            <p:nvPr/>
          </p:nvSpPr>
          <p:spPr bwMode="auto">
            <a:xfrm>
              <a:off x="377352" y="4371604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9" name="Rectangle 191"/>
            <p:cNvSpPr>
              <a:spLocks noChangeArrowheads="1"/>
            </p:cNvSpPr>
            <p:nvPr/>
          </p:nvSpPr>
          <p:spPr bwMode="auto">
            <a:xfrm>
              <a:off x="369414" y="4674135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20" name="Rectangle 192"/>
            <p:cNvSpPr>
              <a:spLocks noChangeArrowheads="1"/>
            </p:cNvSpPr>
            <p:nvPr/>
          </p:nvSpPr>
          <p:spPr bwMode="auto">
            <a:xfrm>
              <a:off x="375764" y="4980314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21" name="Rectangle 193"/>
            <p:cNvSpPr>
              <a:spLocks noChangeArrowheads="1"/>
            </p:cNvSpPr>
            <p:nvPr/>
          </p:nvSpPr>
          <p:spPr bwMode="auto">
            <a:xfrm>
              <a:off x="1436214" y="4071145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22" name="Rectangle 194"/>
            <p:cNvSpPr>
              <a:spLocks noChangeArrowheads="1"/>
            </p:cNvSpPr>
            <p:nvPr/>
          </p:nvSpPr>
          <p:spPr bwMode="auto">
            <a:xfrm>
              <a:off x="1438750" y="4377315"/>
              <a:ext cx="29848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23" name="Rectangle 195"/>
            <p:cNvSpPr>
              <a:spLocks noChangeArrowheads="1"/>
            </p:cNvSpPr>
            <p:nvPr/>
          </p:nvSpPr>
          <p:spPr bwMode="auto">
            <a:xfrm>
              <a:off x="1426689" y="4674135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24" name="Rectangle 196"/>
            <p:cNvSpPr>
              <a:spLocks noChangeArrowheads="1"/>
            </p:cNvSpPr>
            <p:nvPr/>
          </p:nvSpPr>
          <p:spPr bwMode="auto">
            <a:xfrm>
              <a:off x="1440977" y="4988251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25" name="Rectangle 184"/>
            <p:cNvSpPr>
              <a:spLocks noChangeArrowheads="1"/>
            </p:cNvSpPr>
            <p:nvPr/>
          </p:nvSpPr>
          <p:spPr bwMode="auto">
            <a:xfrm>
              <a:off x="899847" y="5302843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26" name="Rectangle 186"/>
            <p:cNvSpPr>
              <a:spLocks noChangeArrowheads="1"/>
            </p:cNvSpPr>
            <p:nvPr/>
          </p:nvSpPr>
          <p:spPr bwMode="auto">
            <a:xfrm>
              <a:off x="890322" y="5607425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27" name="Rectangle 187"/>
            <p:cNvSpPr>
              <a:spLocks noChangeArrowheads="1"/>
            </p:cNvSpPr>
            <p:nvPr/>
          </p:nvSpPr>
          <p:spPr bwMode="auto">
            <a:xfrm>
              <a:off x="899847" y="5897256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28" name="Rectangle 188"/>
            <p:cNvSpPr>
              <a:spLocks noChangeArrowheads="1"/>
            </p:cNvSpPr>
            <p:nvPr/>
          </p:nvSpPr>
          <p:spPr bwMode="auto">
            <a:xfrm>
              <a:off x="893497" y="6231111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29" name="Rectangle 189"/>
            <p:cNvSpPr>
              <a:spLocks noChangeArrowheads="1"/>
            </p:cNvSpPr>
            <p:nvPr/>
          </p:nvSpPr>
          <p:spPr bwMode="auto">
            <a:xfrm>
              <a:off x="375972" y="5299668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30" name="Rectangle 190"/>
            <p:cNvSpPr>
              <a:spLocks noChangeArrowheads="1"/>
            </p:cNvSpPr>
            <p:nvPr/>
          </p:nvSpPr>
          <p:spPr bwMode="auto">
            <a:xfrm>
              <a:off x="369622" y="5603302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31" name="Rectangle 191"/>
            <p:cNvSpPr>
              <a:spLocks noChangeArrowheads="1"/>
            </p:cNvSpPr>
            <p:nvPr/>
          </p:nvSpPr>
          <p:spPr bwMode="auto">
            <a:xfrm>
              <a:off x="361684" y="5905833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32" name="Rectangle 192"/>
            <p:cNvSpPr>
              <a:spLocks noChangeArrowheads="1"/>
            </p:cNvSpPr>
            <p:nvPr/>
          </p:nvSpPr>
          <p:spPr bwMode="auto">
            <a:xfrm>
              <a:off x="368034" y="6212012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33" name="Rectangle 193"/>
            <p:cNvSpPr>
              <a:spLocks noChangeArrowheads="1"/>
            </p:cNvSpPr>
            <p:nvPr/>
          </p:nvSpPr>
          <p:spPr bwMode="auto">
            <a:xfrm>
              <a:off x="1445736" y="5302843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4" name="Rectangle 194"/>
            <p:cNvSpPr>
              <a:spLocks noChangeArrowheads="1"/>
            </p:cNvSpPr>
            <p:nvPr/>
          </p:nvSpPr>
          <p:spPr bwMode="auto">
            <a:xfrm>
              <a:off x="1434624" y="5609013"/>
              <a:ext cx="29848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  <a:sym typeface="Symbol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5" name="Rectangle 195"/>
            <p:cNvSpPr>
              <a:spLocks noChangeArrowheads="1"/>
            </p:cNvSpPr>
            <p:nvPr/>
          </p:nvSpPr>
          <p:spPr bwMode="auto">
            <a:xfrm>
              <a:off x="1436211" y="5919481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6" name="Rectangle 196"/>
            <p:cNvSpPr>
              <a:spLocks noChangeArrowheads="1"/>
            </p:cNvSpPr>
            <p:nvPr/>
          </p:nvSpPr>
          <p:spPr bwMode="auto">
            <a:xfrm>
              <a:off x="1450499" y="6247245"/>
              <a:ext cx="29848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  <a:sym typeface="Symbol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7" name="Rectangle 176"/>
            <p:cNvSpPr>
              <a:spLocks noChangeArrowheads="1"/>
            </p:cNvSpPr>
            <p:nvPr/>
          </p:nvSpPr>
          <p:spPr bwMode="auto">
            <a:xfrm>
              <a:off x="-101044" y="3728400"/>
              <a:ext cx="29848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c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8" name="Rectangle 189"/>
            <p:cNvSpPr>
              <a:spLocks noChangeArrowheads="1"/>
            </p:cNvSpPr>
            <p:nvPr/>
          </p:nvSpPr>
          <p:spPr bwMode="auto">
            <a:xfrm>
              <a:off x="-119755" y="4067177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39" name="Rectangle 190"/>
            <p:cNvSpPr>
              <a:spLocks noChangeArrowheads="1"/>
            </p:cNvSpPr>
            <p:nvPr/>
          </p:nvSpPr>
          <p:spPr bwMode="auto">
            <a:xfrm>
              <a:off x="-126105" y="4370811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40" name="Rectangle 191"/>
            <p:cNvSpPr>
              <a:spLocks noChangeArrowheads="1"/>
            </p:cNvSpPr>
            <p:nvPr/>
          </p:nvSpPr>
          <p:spPr bwMode="auto">
            <a:xfrm>
              <a:off x="-134043" y="4673342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41" name="Rectangle 192"/>
            <p:cNvSpPr>
              <a:spLocks noChangeArrowheads="1"/>
            </p:cNvSpPr>
            <p:nvPr/>
          </p:nvSpPr>
          <p:spPr bwMode="auto">
            <a:xfrm>
              <a:off x="-127693" y="4979521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grpSp>
          <p:nvGrpSpPr>
            <p:cNvPr id="42" name="Groupe 190"/>
            <p:cNvGrpSpPr>
              <a:grpSpLocks/>
            </p:cNvGrpSpPr>
            <p:nvPr/>
          </p:nvGrpSpPr>
          <p:grpSpPr bwMode="auto">
            <a:xfrm>
              <a:off x="-214346" y="3716356"/>
              <a:ext cx="2105960" cy="2830512"/>
              <a:chOff x="481013" y="1144588"/>
              <a:chExt cx="2105960" cy="2830512"/>
            </a:xfrm>
          </p:grpSpPr>
          <p:cxnSp>
            <p:nvCxnSpPr>
              <p:cNvPr id="47" name="Connecteur droit 46"/>
              <p:cNvCxnSpPr/>
              <p:nvPr/>
            </p:nvCxnSpPr>
            <p:spPr bwMode="auto">
              <a:xfrm>
                <a:off x="492125" y="1154113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/>
              <p:cNvCxnSpPr/>
              <p:nvPr/>
            </p:nvCxnSpPr>
            <p:spPr bwMode="auto">
              <a:xfrm>
                <a:off x="492125" y="1511300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48"/>
              <p:cNvCxnSpPr/>
              <p:nvPr/>
            </p:nvCxnSpPr>
            <p:spPr bwMode="auto">
              <a:xfrm>
                <a:off x="488950" y="1804988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49"/>
              <p:cNvCxnSpPr/>
              <p:nvPr/>
            </p:nvCxnSpPr>
            <p:spPr bwMode="auto">
              <a:xfrm>
                <a:off x="488950" y="2106613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Connecteur droit 50"/>
              <p:cNvCxnSpPr/>
              <p:nvPr/>
            </p:nvCxnSpPr>
            <p:spPr bwMode="auto">
              <a:xfrm>
                <a:off x="488950" y="2413000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Connecteur droit 51"/>
              <p:cNvCxnSpPr/>
              <p:nvPr/>
            </p:nvCxnSpPr>
            <p:spPr bwMode="auto">
              <a:xfrm>
                <a:off x="481013" y="2733675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Connecteur droit 52"/>
              <p:cNvCxnSpPr/>
              <p:nvPr/>
            </p:nvCxnSpPr>
            <p:spPr bwMode="auto">
              <a:xfrm rot="5400000">
                <a:off x="-429419" y="2559844"/>
                <a:ext cx="2828925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Connecteur droit 53"/>
              <p:cNvCxnSpPr/>
              <p:nvPr/>
            </p:nvCxnSpPr>
            <p:spPr bwMode="auto">
              <a:xfrm rot="5400000">
                <a:off x="70644" y="2559844"/>
                <a:ext cx="2828925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Connecteur droit 54"/>
              <p:cNvCxnSpPr/>
              <p:nvPr/>
            </p:nvCxnSpPr>
            <p:spPr bwMode="auto">
              <a:xfrm rot="5400000">
                <a:off x="623094" y="2559844"/>
                <a:ext cx="2828925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Connecteur droit 55"/>
              <p:cNvCxnSpPr/>
              <p:nvPr/>
            </p:nvCxnSpPr>
            <p:spPr bwMode="auto">
              <a:xfrm rot="5400000">
                <a:off x="1171716" y="2559844"/>
                <a:ext cx="2828925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Connecteur droit 56"/>
              <p:cNvCxnSpPr/>
              <p:nvPr/>
            </p:nvCxnSpPr>
            <p:spPr bwMode="auto">
              <a:xfrm>
                <a:off x="490538" y="3036888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" name="Connecteur droit 57"/>
              <p:cNvCxnSpPr/>
              <p:nvPr/>
            </p:nvCxnSpPr>
            <p:spPr bwMode="auto">
              <a:xfrm>
                <a:off x="490538" y="3338513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Connecteur droit 58"/>
              <p:cNvCxnSpPr/>
              <p:nvPr/>
            </p:nvCxnSpPr>
            <p:spPr bwMode="auto">
              <a:xfrm>
                <a:off x="490538" y="3644900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Connecteur droit 59"/>
              <p:cNvCxnSpPr/>
              <p:nvPr/>
            </p:nvCxnSpPr>
            <p:spPr bwMode="auto">
              <a:xfrm>
                <a:off x="482600" y="3961452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Connecteur droit 60"/>
              <p:cNvCxnSpPr/>
              <p:nvPr/>
            </p:nvCxnSpPr>
            <p:spPr bwMode="auto">
              <a:xfrm rot="5400000">
                <a:off x="-933449" y="2559050"/>
                <a:ext cx="2830512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3" name="Rectangle 189"/>
            <p:cNvSpPr>
              <a:spLocks noChangeArrowheads="1"/>
            </p:cNvSpPr>
            <p:nvPr/>
          </p:nvSpPr>
          <p:spPr bwMode="auto">
            <a:xfrm>
              <a:off x="-127485" y="5298875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44" name="Rectangle 190"/>
            <p:cNvSpPr>
              <a:spLocks noChangeArrowheads="1"/>
            </p:cNvSpPr>
            <p:nvPr/>
          </p:nvSpPr>
          <p:spPr bwMode="auto">
            <a:xfrm>
              <a:off x="-133835" y="5602509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45" name="Rectangle 191"/>
            <p:cNvSpPr>
              <a:spLocks noChangeArrowheads="1"/>
            </p:cNvSpPr>
            <p:nvPr/>
          </p:nvSpPr>
          <p:spPr bwMode="auto">
            <a:xfrm>
              <a:off x="-141773" y="5905040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46" name="Rectangle 192"/>
            <p:cNvSpPr>
              <a:spLocks noChangeArrowheads="1"/>
            </p:cNvSpPr>
            <p:nvPr/>
          </p:nvSpPr>
          <p:spPr bwMode="auto">
            <a:xfrm>
              <a:off x="-135423" y="6211219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62" name="Groupe 209"/>
          <p:cNvGrpSpPr/>
          <p:nvPr/>
        </p:nvGrpSpPr>
        <p:grpSpPr>
          <a:xfrm>
            <a:off x="3486475" y="357166"/>
            <a:ext cx="2306306" cy="1562104"/>
            <a:chOff x="3486475" y="571480"/>
            <a:chExt cx="2306306" cy="1562104"/>
          </a:xfrm>
        </p:grpSpPr>
        <p:sp>
          <p:nvSpPr>
            <p:cNvPr id="63" name="Text Box 752"/>
            <p:cNvSpPr txBox="1">
              <a:spLocks noChangeArrowheads="1"/>
            </p:cNvSpPr>
            <p:nvPr/>
          </p:nvSpPr>
          <p:spPr bwMode="auto">
            <a:xfrm>
              <a:off x="3849681" y="1142984"/>
              <a:ext cx="1943100" cy="2857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00     01  </a:t>
              </a:r>
              <a:r>
                <a:rPr lang="ar-DZ" sz="1600" b="1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 11   10 </a:t>
              </a:r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64" name="Text Box 753"/>
            <p:cNvSpPr txBox="1">
              <a:spLocks noChangeArrowheads="1"/>
            </p:cNvSpPr>
            <p:nvPr/>
          </p:nvSpPr>
          <p:spPr bwMode="auto">
            <a:xfrm>
              <a:off x="3675056" y="1460484"/>
              <a:ext cx="285750" cy="5746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  <a:p>
              <a:pPr eaLnBrk="0" hangingPunct="0">
                <a:defRPr/>
              </a:pPr>
              <a:endParaRPr lang="ar-DZ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eaLnBrk="0" hangingPunct="0">
                <a:defRPr/>
              </a:pPr>
              <a:endParaRPr lang="fr-FR" sz="1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65" name="Groupe 307"/>
            <p:cNvGrpSpPr>
              <a:grpSpLocks/>
            </p:cNvGrpSpPr>
            <p:nvPr/>
          </p:nvGrpSpPr>
          <p:grpSpPr bwMode="auto">
            <a:xfrm>
              <a:off x="3643306" y="1142984"/>
              <a:ext cx="2020888" cy="990600"/>
              <a:chOff x="4543425" y="828675"/>
              <a:chExt cx="2020888" cy="990600"/>
            </a:xfrm>
          </p:grpSpPr>
          <p:grpSp>
            <p:nvGrpSpPr>
              <p:cNvPr id="78" name="Groupe 196"/>
              <p:cNvGrpSpPr>
                <a:grpSpLocks/>
              </p:cNvGrpSpPr>
              <p:nvPr/>
            </p:nvGrpSpPr>
            <p:grpSpPr bwMode="auto">
              <a:xfrm>
                <a:off x="4818063" y="1103313"/>
                <a:ext cx="1746250" cy="715962"/>
                <a:chOff x="3143240" y="1857364"/>
                <a:chExt cx="1746316" cy="715174"/>
              </a:xfrm>
            </p:grpSpPr>
            <p:sp>
              <p:nvSpPr>
                <p:cNvPr id="80" name="Rectangle 79"/>
                <p:cNvSpPr/>
                <p:nvPr/>
              </p:nvSpPr>
              <p:spPr bwMode="auto">
                <a:xfrm>
                  <a:off x="3143240" y="1857364"/>
                  <a:ext cx="1746316" cy="713589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81" name="Connecteur droit 80"/>
                <p:cNvCxnSpPr>
                  <a:stCxn id="80" idx="0"/>
                  <a:endCxn id="80" idx="2"/>
                </p:cNvCxnSpPr>
                <p:nvPr/>
              </p:nvCxnSpPr>
              <p:spPr bwMode="auto">
                <a:xfrm rot="16200000" flipH="1">
                  <a:off x="3659603" y="2214156"/>
                  <a:ext cx="713589" cy="3175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Connecteur droit 81"/>
                <p:cNvCxnSpPr/>
                <p:nvPr/>
              </p:nvCxnSpPr>
              <p:spPr bwMode="auto">
                <a:xfrm rot="16200000" flipH="1">
                  <a:off x="3215880" y="2213365"/>
                  <a:ext cx="713589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Connecteur droit 82"/>
                <p:cNvCxnSpPr/>
                <p:nvPr/>
              </p:nvCxnSpPr>
              <p:spPr bwMode="auto">
                <a:xfrm rot="16200000" flipH="1">
                  <a:off x="4073163" y="2213365"/>
                  <a:ext cx="713589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Connecteur droit 83"/>
                <p:cNvCxnSpPr>
                  <a:stCxn id="80" idx="1"/>
                  <a:endCxn id="80" idx="3"/>
                </p:cNvCxnSpPr>
                <p:nvPr/>
              </p:nvCxnSpPr>
              <p:spPr bwMode="auto">
                <a:xfrm rot="10800000" flipH="1">
                  <a:off x="3143240" y="2214158"/>
                  <a:ext cx="1746316" cy="1586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9" name="Line 754"/>
              <p:cNvSpPr>
                <a:spLocks noChangeShapeType="1"/>
              </p:cNvSpPr>
              <p:nvPr/>
            </p:nvSpPr>
            <p:spPr bwMode="auto">
              <a:xfrm flipH="1" flipV="1">
                <a:off x="4543425" y="828675"/>
                <a:ext cx="285750" cy="28575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66" name="Text Box 755"/>
            <p:cNvSpPr txBox="1">
              <a:spLocks noChangeArrowheads="1"/>
            </p:cNvSpPr>
            <p:nvPr/>
          </p:nvSpPr>
          <p:spPr bwMode="auto">
            <a:xfrm>
              <a:off x="3636956" y="935022"/>
              <a:ext cx="506416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ba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7" name="Text Box 756"/>
            <p:cNvSpPr txBox="1">
              <a:spLocks noChangeArrowheads="1"/>
            </p:cNvSpPr>
            <p:nvPr/>
          </p:nvSpPr>
          <p:spPr bwMode="auto">
            <a:xfrm>
              <a:off x="3486475" y="1163622"/>
              <a:ext cx="2857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c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774"/>
            <p:cNvSpPr>
              <a:spLocks noChangeArrowheads="1"/>
            </p:cNvSpPr>
            <p:nvPr/>
          </p:nvSpPr>
          <p:spPr bwMode="auto">
            <a:xfrm>
              <a:off x="3662356" y="1784334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69" name="Text Box 775"/>
            <p:cNvSpPr txBox="1">
              <a:spLocks noChangeArrowheads="1"/>
            </p:cNvSpPr>
            <p:nvPr/>
          </p:nvSpPr>
          <p:spPr bwMode="auto">
            <a:xfrm>
              <a:off x="3992556" y="1425559"/>
              <a:ext cx="287338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0" name="Text Box 776"/>
            <p:cNvSpPr txBox="1">
              <a:spLocks noChangeArrowheads="1"/>
            </p:cNvSpPr>
            <p:nvPr/>
          </p:nvSpPr>
          <p:spPr bwMode="auto">
            <a:xfrm>
              <a:off x="4397369" y="1444609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1" name="Text Box 777"/>
            <p:cNvSpPr txBox="1">
              <a:spLocks noChangeArrowheads="1"/>
            </p:cNvSpPr>
            <p:nvPr/>
          </p:nvSpPr>
          <p:spPr bwMode="auto">
            <a:xfrm>
              <a:off x="4853022" y="1430322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2" name="Text Box 778"/>
            <p:cNvSpPr txBox="1">
              <a:spLocks noChangeArrowheads="1"/>
            </p:cNvSpPr>
            <p:nvPr/>
          </p:nvSpPr>
          <p:spPr bwMode="auto">
            <a:xfrm>
              <a:off x="5289544" y="1435084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3" name="Text Box 779"/>
            <p:cNvSpPr txBox="1">
              <a:spLocks noChangeArrowheads="1"/>
            </p:cNvSpPr>
            <p:nvPr/>
          </p:nvSpPr>
          <p:spPr bwMode="auto">
            <a:xfrm>
              <a:off x="3978269" y="1787509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4" name="Text Box 780"/>
            <p:cNvSpPr txBox="1">
              <a:spLocks noChangeArrowheads="1"/>
            </p:cNvSpPr>
            <p:nvPr/>
          </p:nvSpPr>
          <p:spPr bwMode="auto">
            <a:xfrm>
              <a:off x="4406894" y="1796581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sym typeface="Symbol"/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5" name="Text Box 781"/>
            <p:cNvSpPr txBox="1">
              <a:spLocks noChangeArrowheads="1"/>
            </p:cNvSpPr>
            <p:nvPr/>
          </p:nvSpPr>
          <p:spPr bwMode="auto">
            <a:xfrm>
              <a:off x="4862547" y="1780333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6" name="Text Box 782"/>
            <p:cNvSpPr txBox="1">
              <a:spLocks noChangeArrowheads="1"/>
            </p:cNvSpPr>
            <p:nvPr/>
          </p:nvSpPr>
          <p:spPr bwMode="auto">
            <a:xfrm>
              <a:off x="5289544" y="1795220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5072066" y="571480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u="sng" dirty="0" smtClean="0">
                  <a:solidFill>
                    <a:schemeClr val="tx1"/>
                  </a:solidFill>
                </a:rPr>
                <a:t>KM</a:t>
              </a:r>
              <a:endParaRPr lang="fr-FR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85" name="ZoneTexte 84"/>
          <p:cNvSpPr txBox="1"/>
          <p:nvPr/>
        </p:nvSpPr>
        <p:spPr>
          <a:xfrm>
            <a:off x="3929058" y="2000240"/>
            <a:ext cx="178595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</a:rPr>
              <a:t>KM = </a:t>
            </a:r>
            <a:r>
              <a:rPr lang="fr-FR" b="1" dirty="0" err="1" smtClean="0">
                <a:solidFill>
                  <a:schemeClr val="tx1"/>
                </a:solidFill>
              </a:rPr>
              <a:t>ac</a:t>
            </a:r>
            <a:r>
              <a:rPr lang="fr-FR" b="1" dirty="0" smtClean="0">
                <a:solidFill>
                  <a:schemeClr val="tx1"/>
                </a:solidFill>
              </a:rPr>
              <a:t> + </a:t>
            </a:r>
            <a:r>
              <a:rPr lang="fr-FR" b="1" dirty="0" err="1" smtClean="0">
                <a:solidFill>
                  <a:schemeClr val="tx1"/>
                </a:solidFill>
              </a:rPr>
              <a:t>bc</a:t>
            </a:r>
            <a:endParaRPr lang="fr-FR" b="1" dirty="0">
              <a:solidFill>
                <a:schemeClr val="tx1"/>
              </a:solidFill>
            </a:endParaRPr>
          </a:p>
        </p:txBody>
      </p:sp>
      <p:grpSp>
        <p:nvGrpSpPr>
          <p:cNvPr id="135" name="Groupe 134"/>
          <p:cNvGrpSpPr/>
          <p:nvPr/>
        </p:nvGrpSpPr>
        <p:grpSpPr>
          <a:xfrm>
            <a:off x="5072066" y="3000372"/>
            <a:ext cx="3478660" cy="2730013"/>
            <a:chOff x="3500430" y="2630482"/>
            <a:chExt cx="3478660" cy="2730013"/>
          </a:xfrm>
        </p:grpSpPr>
        <p:cxnSp>
          <p:nvCxnSpPr>
            <p:cNvPr id="7" name="Connecteur en angle 6"/>
            <p:cNvCxnSpPr/>
            <p:nvPr/>
          </p:nvCxnSpPr>
          <p:spPr>
            <a:xfrm flipV="1">
              <a:off x="5643570" y="4687798"/>
              <a:ext cx="468000" cy="252000"/>
            </a:xfrm>
            <a:prstGeom prst="bentConnector3">
              <a:avLst>
                <a:gd name="adj1" fmla="val 50000"/>
              </a:avLst>
            </a:prstGeom>
            <a:ln>
              <a:headEnd type="oval" w="sm" len="sm"/>
              <a:tailEnd type="none" w="sm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8" name="Line 7"/>
            <p:cNvSpPr>
              <a:spLocks noChangeAspect="1" noChangeShapeType="1"/>
            </p:cNvSpPr>
            <p:nvPr/>
          </p:nvSpPr>
          <p:spPr bwMode="auto">
            <a:xfrm>
              <a:off x="3652830" y="2978145"/>
              <a:ext cx="0" cy="237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9" name="Line 8"/>
            <p:cNvSpPr>
              <a:spLocks noChangeAspect="1" noChangeShapeType="1"/>
            </p:cNvSpPr>
            <p:nvPr/>
          </p:nvSpPr>
          <p:spPr bwMode="auto">
            <a:xfrm>
              <a:off x="3652830" y="3221032"/>
              <a:ext cx="2857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" name="Line 9"/>
            <p:cNvSpPr>
              <a:spLocks noChangeAspect="1" noChangeShapeType="1"/>
            </p:cNvSpPr>
            <p:nvPr/>
          </p:nvSpPr>
          <p:spPr bwMode="auto">
            <a:xfrm>
              <a:off x="3932230" y="3825238"/>
              <a:ext cx="0" cy="151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1" name="AutoShape 10"/>
            <p:cNvSpPr>
              <a:spLocks noChangeAspect="1" noChangeArrowheads="1"/>
            </p:cNvSpPr>
            <p:nvPr/>
          </p:nvSpPr>
          <p:spPr bwMode="auto">
            <a:xfrm rot="10800000">
              <a:off x="3778243" y="3457570"/>
              <a:ext cx="312738" cy="236538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" name="Line 11"/>
            <p:cNvSpPr>
              <a:spLocks noChangeAspect="1" noChangeShapeType="1"/>
            </p:cNvSpPr>
            <p:nvPr/>
          </p:nvSpPr>
          <p:spPr bwMode="auto">
            <a:xfrm>
              <a:off x="3938580" y="3221032"/>
              <a:ext cx="0" cy="23812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3" name="Oval 12"/>
            <p:cNvSpPr>
              <a:spLocks noChangeAspect="1" noChangeArrowheads="1"/>
            </p:cNvSpPr>
            <p:nvPr/>
          </p:nvSpPr>
          <p:spPr bwMode="auto">
            <a:xfrm>
              <a:off x="3867143" y="3698870"/>
              <a:ext cx="134938" cy="117475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4" name="Line 14"/>
            <p:cNvSpPr>
              <a:spLocks noChangeAspect="1" noChangeShapeType="1"/>
            </p:cNvSpPr>
            <p:nvPr/>
          </p:nvSpPr>
          <p:spPr bwMode="auto">
            <a:xfrm>
              <a:off x="4219568" y="2984495"/>
              <a:ext cx="0" cy="237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5" name="Line 15"/>
            <p:cNvSpPr>
              <a:spLocks noChangeAspect="1" noChangeShapeType="1"/>
            </p:cNvSpPr>
            <p:nvPr/>
          </p:nvSpPr>
          <p:spPr bwMode="auto">
            <a:xfrm>
              <a:off x="4219568" y="3213734"/>
              <a:ext cx="2857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" name="Line 16"/>
            <p:cNvSpPr>
              <a:spLocks noChangeAspect="1" noChangeShapeType="1"/>
            </p:cNvSpPr>
            <p:nvPr/>
          </p:nvSpPr>
          <p:spPr bwMode="auto">
            <a:xfrm>
              <a:off x="4498968" y="3831588"/>
              <a:ext cx="0" cy="151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7" name="AutoShape 17"/>
            <p:cNvSpPr>
              <a:spLocks noChangeAspect="1" noChangeArrowheads="1"/>
            </p:cNvSpPr>
            <p:nvPr/>
          </p:nvSpPr>
          <p:spPr bwMode="auto">
            <a:xfrm rot="10800000">
              <a:off x="4344981" y="3463920"/>
              <a:ext cx="312738" cy="236538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8" name="Line 18"/>
            <p:cNvSpPr>
              <a:spLocks noChangeAspect="1" noChangeShapeType="1"/>
            </p:cNvSpPr>
            <p:nvPr/>
          </p:nvSpPr>
          <p:spPr bwMode="auto">
            <a:xfrm>
              <a:off x="4505318" y="3213734"/>
              <a:ext cx="0" cy="23971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9" name="Oval 19"/>
            <p:cNvSpPr>
              <a:spLocks noChangeAspect="1" noChangeArrowheads="1"/>
            </p:cNvSpPr>
            <p:nvPr/>
          </p:nvSpPr>
          <p:spPr bwMode="auto">
            <a:xfrm>
              <a:off x="4433881" y="3705220"/>
              <a:ext cx="134938" cy="1190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0" name="Line 20"/>
            <p:cNvSpPr>
              <a:spLocks noChangeShapeType="1"/>
            </p:cNvSpPr>
            <p:nvPr/>
          </p:nvSpPr>
          <p:spPr bwMode="auto">
            <a:xfrm>
              <a:off x="4803160" y="4129094"/>
              <a:ext cx="768972" cy="0"/>
            </a:xfrm>
            <a:prstGeom prst="line">
              <a:avLst/>
            </a:prstGeom>
            <a:ln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1" name="Line 21"/>
            <p:cNvSpPr>
              <a:spLocks noChangeAspect="1" noChangeShapeType="1"/>
            </p:cNvSpPr>
            <p:nvPr/>
          </p:nvSpPr>
          <p:spPr bwMode="auto">
            <a:xfrm>
              <a:off x="3651244" y="4411672"/>
              <a:ext cx="1728000" cy="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2" name="Text Box 27"/>
            <p:cNvSpPr txBox="1">
              <a:spLocks noChangeAspect="1" noChangeArrowheads="1"/>
            </p:cNvSpPr>
            <p:nvPr/>
          </p:nvSpPr>
          <p:spPr bwMode="auto">
            <a:xfrm>
              <a:off x="3500430" y="2665407"/>
              <a:ext cx="704851" cy="5048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03" name="Text Box 28"/>
            <p:cNvSpPr txBox="1">
              <a:spLocks noChangeAspect="1" noChangeArrowheads="1"/>
            </p:cNvSpPr>
            <p:nvPr/>
          </p:nvSpPr>
          <p:spPr bwMode="auto">
            <a:xfrm>
              <a:off x="4052880" y="2655882"/>
              <a:ext cx="704851" cy="5048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04" name="Line 32"/>
            <p:cNvSpPr>
              <a:spLocks noChangeAspect="1" noChangeShapeType="1"/>
            </p:cNvSpPr>
            <p:nvPr/>
          </p:nvSpPr>
          <p:spPr bwMode="auto">
            <a:xfrm>
              <a:off x="4805356" y="2952745"/>
              <a:ext cx="0" cy="237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5" name="Line 33"/>
            <p:cNvSpPr>
              <a:spLocks noChangeAspect="1" noChangeShapeType="1"/>
            </p:cNvSpPr>
            <p:nvPr/>
          </p:nvSpPr>
          <p:spPr bwMode="auto">
            <a:xfrm>
              <a:off x="4805356" y="3239176"/>
              <a:ext cx="2873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6" name="Line 34"/>
            <p:cNvSpPr>
              <a:spLocks noChangeAspect="1" noChangeShapeType="1"/>
            </p:cNvSpPr>
            <p:nvPr/>
          </p:nvSpPr>
          <p:spPr bwMode="auto">
            <a:xfrm>
              <a:off x="5084756" y="3799838"/>
              <a:ext cx="0" cy="151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7" name="AutoShape 35"/>
            <p:cNvSpPr>
              <a:spLocks noChangeAspect="1" noChangeArrowheads="1"/>
            </p:cNvSpPr>
            <p:nvPr/>
          </p:nvSpPr>
          <p:spPr bwMode="auto">
            <a:xfrm rot="10800000">
              <a:off x="4930769" y="3475714"/>
              <a:ext cx="312738" cy="236538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8" name="Line 36"/>
            <p:cNvSpPr>
              <a:spLocks noChangeAspect="1" noChangeShapeType="1"/>
            </p:cNvSpPr>
            <p:nvPr/>
          </p:nvSpPr>
          <p:spPr bwMode="auto">
            <a:xfrm>
              <a:off x="5092694" y="3239176"/>
              <a:ext cx="0" cy="23971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9" name="Oval 37"/>
            <p:cNvSpPr>
              <a:spLocks noChangeAspect="1" noChangeArrowheads="1"/>
            </p:cNvSpPr>
            <p:nvPr/>
          </p:nvSpPr>
          <p:spPr bwMode="auto">
            <a:xfrm>
              <a:off x="5019669" y="3717014"/>
              <a:ext cx="134938" cy="1190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0" name="Text Box 38"/>
            <p:cNvSpPr txBox="1">
              <a:spLocks noChangeAspect="1" noChangeArrowheads="1"/>
            </p:cNvSpPr>
            <p:nvPr/>
          </p:nvSpPr>
          <p:spPr bwMode="auto">
            <a:xfrm>
              <a:off x="4651368" y="2630482"/>
              <a:ext cx="703263" cy="5048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a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11" name="Rectangle 77"/>
            <p:cNvSpPr>
              <a:spLocks noChangeAspect="1" noChangeArrowheads="1"/>
            </p:cNvSpPr>
            <p:nvPr/>
          </p:nvSpPr>
          <p:spPr bwMode="auto">
            <a:xfrm>
              <a:off x="6475426" y="4319594"/>
              <a:ext cx="503664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en-GB" sz="1600" b="1" dirty="0">
                  <a:solidFill>
                    <a:schemeClr val="tx1"/>
                  </a:solidFill>
                </a:rPr>
                <a:t>K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M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12" name="Connecteur en angle 111"/>
            <p:cNvCxnSpPr/>
            <p:nvPr/>
          </p:nvCxnSpPr>
          <p:spPr>
            <a:xfrm>
              <a:off x="5687114" y="4265168"/>
              <a:ext cx="360000" cy="144000"/>
            </a:xfrm>
            <a:prstGeom prst="bentConnector3">
              <a:avLst>
                <a:gd name="adj1" fmla="val 56432"/>
              </a:avLst>
            </a:prstGeom>
            <a:ln>
              <a:headEnd type="oval" w="sm" len="sm"/>
              <a:tailEnd type="none" w="sm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4" name="Lune 113"/>
            <p:cNvSpPr/>
            <p:nvPr/>
          </p:nvSpPr>
          <p:spPr>
            <a:xfrm rot="10800000">
              <a:off x="6000760" y="4322772"/>
              <a:ext cx="324000" cy="432000"/>
            </a:xfrm>
            <a:prstGeom prst="moon">
              <a:avLst>
                <a:gd name="adj" fmla="val 82836"/>
              </a:avLst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7" name="AutoShape 39"/>
            <p:cNvSpPr>
              <a:spLocks noChangeAspect="1" noChangeArrowheads="1"/>
            </p:cNvSpPr>
            <p:nvPr/>
          </p:nvSpPr>
          <p:spPr bwMode="auto">
            <a:xfrm>
              <a:off x="5357818" y="4067862"/>
              <a:ext cx="331788" cy="400050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8" name="Line 20"/>
            <p:cNvSpPr>
              <a:spLocks noChangeShapeType="1"/>
            </p:cNvSpPr>
            <p:nvPr/>
          </p:nvSpPr>
          <p:spPr bwMode="auto">
            <a:xfrm>
              <a:off x="4803160" y="4817394"/>
              <a:ext cx="768972" cy="0"/>
            </a:xfrm>
            <a:prstGeom prst="line">
              <a:avLst/>
            </a:prstGeom>
            <a:ln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9" name="Line 21"/>
            <p:cNvSpPr>
              <a:spLocks noChangeAspect="1" noChangeShapeType="1"/>
            </p:cNvSpPr>
            <p:nvPr/>
          </p:nvSpPr>
          <p:spPr bwMode="auto">
            <a:xfrm>
              <a:off x="4211922" y="5087952"/>
              <a:ext cx="1332000" cy="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3" name="AutoShape 39"/>
            <p:cNvSpPr>
              <a:spLocks noChangeAspect="1" noChangeArrowheads="1"/>
            </p:cNvSpPr>
            <p:nvPr/>
          </p:nvSpPr>
          <p:spPr bwMode="auto">
            <a:xfrm>
              <a:off x="5357818" y="4743462"/>
              <a:ext cx="331788" cy="400050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130" name="Connecteur droit 129"/>
            <p:cNvCxnSpPr/>
            <p:nvPr/>
          </p:nvCxnSpPr>
          <p:spPr>
            <a:xfrm flipV="1">
              <a:off x="6318164" y="4513270"/>
              <a:ext cx="216000" cy="1686"/>
            </a:xfrm>
            <a:prstGeom prst="lin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31" name="ZoneTexte 130"/>
          <p:cNvSpPr txBox="1"/>
          <p:nvPr/>
        </p:nvSpPr>
        <p:spPr>
          <a:xfrm>
            <a:off x="8001024" y="142852"/>
            <a:ext cx="1000132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FF0000"/>
                </a:solidFill>
              </a:rPr>
              <a:t>الحل:</a:t>
            </a:r>
            <a:endParaRPr lang="fr-FR" sz="2000" b="1" u="sng" dirty="0">
              <a:solidFill>
                <a:srgbClr val="FF0000"/>
              </a:solidFill>
            </a:endParaRPr>
          </a:p>
        </p:txBody>
      </p:sp>
      <p:sp>
        <p:nvSpPr>
          <p:cNvPr id="132" name="Rectangle à coins arrondis 131"/>
          <p:cNvSpPr/>
          <p:nvPr/>
        </p:nvSpPr>
        <p:spPr>
          <a:xfrm>
            <a:off x="4832352" y="1617650"/>
            <a:ext cx="785818" cy="2520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" name="Rectangle à coins arrondis 132"/>
          <p:cNvSpPr/>
          <p:nvPr/>
        </p:nvSpPr>
        <p:spPr>
          <a:xfrm>
            <a:off x="4378324" y="1617650"/>
            <a:ext cx="785818" cy="2520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131" grpId="0"/>
      <p:bldP spid="132" grpId="0" animBg="1"/>
      <p:bldP spid="133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Connecteur droit 55"/>
          <p:cNvCxnSpPr/>
          <p:nvPr/>
        </p:nvCxnSpPr>
        <p:spPr>
          <a:xfrm rot="16200000" flipH="1">
            <a:off x="-266505" y="2272853"/>
            <a:ext cx="3420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1357290" y="3982854"/>
            <a:ext cx="357190" cy="2857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1611" name="Text Box 59"/>
          <p:cNvSpPr txBox="1">
            <a:spLocks noChangeArrowheads="1"/>
          </p:cNvSpPr>
          <p:nvPr/>
        </p:nvSpPr>
        <p:spPr bwMode="auto">
          <a:xfrm>
            <a:off x="3348038" y="158750"/>
            <a:ext cx="3240087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نظام </a:t>
            </a:r>
            <a:r>
              <a:rPr lang="ar-DZ" sz="2000" b="1" u="sng" dirty="0" err="1">
                <a:solidFill>
                  <a:srgbClr val="0000FF"/>
                </a:solidFill>
                <a:cs typeface="Arabic Transparent" pitchFamily="2" charset="-78"/>
              </a:rPr>
              <a:t>الي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 لرفع الحاويات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2" name="Group 142"/>
          <p:cNvGrpSpPr>
            <a:grpSpLocks/>
          </p:cNvGrpSpPr>
          <p:nvPr/>
        </p:nvGrpSpPr>
        <p:grpSpPr bwMode="auto">
          <a:xfrm>
            <a:off x="398463" y="284163"/>
            <a:ext cx="3529012" cy="4840287"/>
            <a:chOff x="251" y="179"/>
            <a:chExt cx="2223" cy="3049"/>
          </a:xfrm>
        </p:grpSpPr>
        <p:grpSp>
          <p:nvGrpSpPr>
            <p:cNvPr id="3" name="Group 141"/>
            <p:cNvGrpSpPr>
              <a:grpSpLocks/>
            </p:cNvGrpSpPr>
            <p:nvPr/>
          </p:nvGrpSpPr>
          <p:grpSpPr bwMode="auto">
            <a:xfrm>
              <a:off x="251" y="179"/>
              <a:ext cx="2223" cy="3049"/>
              <a:chOff x="251" y="179"/>
              <a:chExt cx="2223" cy="3049"/>
            </a:xfrm>
          </p:grpSpPr>
          <p:grpSp>
            <p:nvGrpSpPr>
              <p:cNvPr id="4" name="Group 60"/>
              <p:cNvGrpSpPr>
                <a:grpSpLocks noChangeAspect="1"/>
              </p:cNvGrpSpPr>
              <p:nvPr/>
            </p:nvGrpSpPr>
            <p:grpSpPr bwMode="auto">
              <a:xfrm flipH="1">
                <a:off x="292" y="179"/>
                <a:ext cx="671" cy="402"/>
                <a:chOff x="1691" y="2521"/>
                <a:chExt cx="1218" cy="673"/>
              </a:xfrm>
            </p:grpSpPr>
            <p:sp>
              <p:nvSpPr>
                <p:cNvPr id="83994" name="AutoShape 61"/>
                <p:cNvSpPr>
                  <a:spLocks noChangeAspect="1" noChangeArrowheads="1"/>
                </p:cNvSpPr>
                <p:nvPr/>
              </p:nvSpPr>
              <p:spPr bwMode="auto">
                <a:xfrm>
                  <a:off x="1691" y="2789"/>
                  <a:ext cx="538" cy="100"/>
                </a:xfrm>
                <a:prstGeom prst="roundRect">
                  <a:avLst>
                    <a:gd name="adj" fmla="val 29657"/>
                  </a:avLst>
                </a:prstGeom>
                <a:gradFill rotWithShape="1">
                  <a:gsLst>
                    <a:gs pos="0">
                      <a:srgbClr val="6C6C6C"/>
                    </a:gs>
                    <a:gs pos="50000">
                      <a:srgbClr val="EAEAEA"/>
                    </a:gs>
                    <a:gs pos="100000">
                      <a:srgbClr val="6C6C6C"/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3995" name="AutoShape 62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2207" y="2425"/>
                  <a:ext cx="454" cy="85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rgbClr val="1C378A"/>
                    </a:gs>
                    <a:gs pos="50000">
                      <a:srgbClr val="3366FF"/>
                    </a:gs>
                    <a:gs pos="100000">
                      <a:srgbClr val="1C378A"/>
                    </a:gs>
                  </a:gsLst>
                  <a:lin ang="0" scaled="1"/>
                </a:gradFill>
                <a:ln w="9525">
                  <a:round/>
                  <a:headEnd/>
                  <a:tailEnd/>
                </a:ln>
                <a:scene3d>
                  <a:camera prst="legacyObliqueFron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3366FF"/>
                  </a:extrusionClr>
                </a:sp3d>
              </p:spPr>
              <p:txBody>
                <a:bodyPr>
                  <a:flatTx/>
                </a:bodyPr>
                <a:lstStyle/>
                <a:p>
                  <a:endParaRPr lang="fr-FR"/>
                </a:p>
              </p:txBody>
            </p:sp>
            <p:grpSp>
              <p:nvGrpSpPr>
                <p:cNvPr id="5" name="Group 63"/>
                <p:cNvGrpSpPr>
                  <a:grpSpLocks noChangeAspect="1"/>
                </p:cNvGrpSpPr>
                <p:nvPr/>
              </p:nvGrpSpPr>
              <p:grpSpPr bwMode="auto">
                <a:xfrm>
                  <a:off x="2108" y="2699"/>
                  <a:ext cx="627" cy="305"/>
                  <a:chOff x="6975" y="5151"/>
                  <a:chExt cx="615" cy="256"/>
                </a:xfrm>
              </p:grpSpPr>
              <p:grpSp>
                <p:nvGrpSpPr>
                  <p:cNvPr id="6" name="Group 6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975" y="5151"/>
                    <a:ext cx="607" cy="196"/>
                    <a:chOff x="6975" y="5151"/>
                    <a:chExt cx="607" cy="196"/>
                  </a:xfrm>
                </p:grpSpPr>
                <p:sp>
                  <p:nvSpPr>
                    <p:cNvPr id="84019" name="Line 6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975" y="5151"/>
                      <a:ext cx="60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4020" name="Line 66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975" y="5215"/>
                      <a:ext cx="60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4021" name="Line 6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975" y="5279"/>
                      <a:ext cx="60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4022" name="Line 6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975" y="5347"/>
                      <a:ext cx="60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84016" name="Line 6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83" y="5279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4017" name="Line 7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83" y="5343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4018" name="Line 7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83" y="5407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83997" name="Line 72"/>
                <p:cNvSpPr>
                  <a:spLocks noChangeAspect="1" noChangeShapeType="1"/>
                </p:cNvSpPr>
                <p:nvPr/>
              </p:nvSpPr>
              <p:spPr bwMode="auto">
                <a:xfrm>
                  <a:off x="2168" y="2619"/>
                  <a:ext cx="589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3998" name="AutoShape 73" descr="60 %"/>
                <p:cNvSpPr>
                  <a:spLocks noChangeAspect="1"/>
                </p:cNvSpPr>
                <p:nvPr/>
              </p:nvSpPr>
              <p:spPr bwMode="auto">
                <a:xfrm>
                  <a:off x="1994" y="2604"/>
                  <a:ext cx="174" cy="472"/>
                </a:xfrm>
                <a:prstGeom prst="leftBracket">
                  <a:avLst>
                    <a:gd name="adj" fmla="val 22605"/>
                  </a:avLst>
                </a:prstGeom>
                <a:pattFill prst="pct60">
                  <a:fgClr>
                    <a:srgbClr val="000000"/>
                  </a:fgClr>
                  <a:bgClr>
                    <a:srgbClr val="0000FF"/>
                  </a:bgClr>
                </a:patt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3999" name="AutoShape 74" descr="60 %"/>
                <p:cNvSpPr>
                  <a:spLocks noChangeAspect="1"/>
                </p:cNvSpPr>
                <p:nvPr/>
              </p:nvSpPr>
              <p:spPr bwMode="auto">
                <a:xfrm flipH="1">
                  <a:off x="2735" y="2607"/>
                  <a:ext cx="174" cy="472"/>
                </a:xfrm>
                <a:prstGeom prst="leftBracket">
                  <a:avLst>
                    <a:gd name="adj" fmla="val 22605"/>
                  </a:avLst>
                </a:prstGeom>
                <a:pattFill prst="pct60">
                  <a:fgClr>
                    <a:srgbClr val="000000"/>
                  </a:fgClr>
                  <a:bgClr>
                    <a:srgbClr val="0000FF"/>
                  </a:bgClr>
                </a:patt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4000" name="AutoShape 75"/>
                <p:cNvSpPr>
                  <a:spLocks noChangeAspect="1" noChangeArrowheads="1"/>
                </p:cNvSpPr>
                <p:nvPr/>
              </p:nvSpPr>
              <p:spPr bwMode="auto">
                <a:xfrm>
                  <a:off x="2284" y="2521"/>
                  <a:ext cx="320" cy="164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rgbClr val="003B3B"/>
                    </a:gs>
                    <a:gs pos="50000">
                      <a:srgbClr val="008080"/>
                    </a:gs>
                    <a:gs pos="100000">
                      <a:srgbClr val="003B3B"/>
                    </a:gs>
                  </a:gsLst>
                  <a:lin ang="5400000" scaled="1"/>
                </a:gradFill>
                <a:ln w="9525">
                  <a:round/>
                  <a:headEnd/>
                  <a:tailEnd/>
                </a:ln>
                <a:scene3d>
                  <a:camera prst="legacyPerspectiveTopRight"/>
                  <a:lightRig rig="legacyFlat3" dir="b"/>
                </a:scene3d>
                <a:sp3d extrusionH="100000" prstMaterial="legacyMatte">
                  <a:bevelT w="13500" h="13500" prst="angle"/>
                  <a:bevelB w="13500" h="13500" prst="angle"/>
                  <a:extrusionClr>
                    <a:srgbClr val="008080"/>
                  </a:extrusionClr>
                </a:sp3d>
              </p:spPr>
              <p:txBody>
                <a:bodyPr>
                  <a:flatTx/>
                </a:bodyPr>
                <a:lstStyle/>
                <a:p>
                  <a:endParaRPr lang="fr-FR"/>
                </a:p>
              </p:txBody>
            </p:sp>
            <p:sp>
              <p:nvSpPr>
                <p:cNvPr id="84001" name="Line 76"/>
                <p:cNvSpPr>
                  <a:spLocks noChangeAspect="1" noChangeShapeType="1"/>
                </p:cNvSpPr>
                <p:nvPr/>
              </p:nvSpPr>
              <p:spPr bwMode="auto">
                <a:xfrm>
                  <a:off x="1850" y="2793"/>
                  <a:ext cx="0" cy="9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7" name="Group 77"/>
                <p:cNvGrpSpPr>
                  <a:grpSpLocks noChangeAspect="1"/>
                </p:cNvGrpSpPr>
                <p:nvPr/>
              </p:nvGrpSpPr>
              <p:grpSpPr bwMode="auto">
                <a:xfrm>
                  <a:off x="1889" y="2795"/>
                  <a:ext cx="111" cy="91"/>
                  <a:chOff x="3356" y="4383"/>
                  <a:chExt cx="186" cy="153"/>
                </a:xfrm>
              </p:grpSpPr>
              <p:grpSp>
                <p:nvGrpSpPr>
                  <p:cNvPr id="8" name="Group 7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356" y="4383"/>
                    <a:ext cx="64" cy="153"/>
                    <a:chOff x="3356" y="4383"/>
                    <a:chExt cx="64" cy="153"/>
                  </a:xfrm>
                </p:grpSpPr>
                <p:sp>
                  <p:nvSpPr>
                    <p:cNvPr id="84013" name="Line 7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356" y="4383"/>
                      <a:ext cx="0" cy="153"/>
                    </a:xfrm>
                    <a:prstGeom prst="line">
                      <a:avLst/>
                    </a:prstGeom>
                    <a:noFill/>
                    <a:ln w="222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4014" name="Line 8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420" y="4383"/>
                      <a:ext cx="0" cy="153"/>
                    </a:xfrm>
                    <a:prstGeom prst="line">
                      <a:avLst/>
                    </a:prstGeom>
                    <a:noFill/>
                    <a:ln w="222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9" name="Group 8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478" y="4383"/>
                    <a:ext cx="64" cy="153"/>
                    <a:chOff x="3356" y="4383"/>
                    <a:chExt cx="64" cy="153"/>
                  </a:xfrm>
                </p:grpSpPr>
                <p:sp>
                  <p:nvSpPr>
                    <p:cNvPr id="84011" name="Line 8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356" y="4383"/>
                      <a:ext cx="0" cy="153"/>
                    </a:xfrm>
                    <a:prstGeom prst="line">
                      <a:avLst/>
                    </a:prstGeom>
                    <a:noFill/>
                    <a:ln w="222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4012" name="Line 8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420" y="4383"/>
                      <a:ext cx="0" cy="153"/>
                    </a:xfrm>
                    <a:prstGeom prst="line">
                      <a:avLst/>
                    </a:prstGeom>
                    <a:noFill/>
                    <a:ln w="222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0" name="Group 84"/>
                <p:cNvGrpSpPr>
                  <a:grpSpLocks noChangeAspect="1"/>
                </p:cNvGrpSpPr>
                <p:nvPr/>
              </p:nvGrpSpPr>
              <p:grpSpPr bwMode="auto">
                <a:xfrm>
                  <a:off x="2063" y="3065"/>
                  <a:ext cx="774" cy="129"/>
                  <a:chOff x="8095" y="6075"/>
                  <a:chExt cx="1287" cy="213"/>
                </a:xfrm>
              </p:grpSpPr>
              <p:sp>
                <p:nvSpPr>
                  <p:cNvPr id="84006" name="Line 8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260" y="6075"/>
                    <a:ext cx="980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4007" name="AutoShape 86"/>
                  <p:cNvSpPr>
                    <a:spLocks noChangeAspect="1" noChangeArrowheads="1"/>
                  </p:cNvSpPr>
                  <p:nvPr/>
                </p:nvSpPr>
                <p:spPr bwMode="auto">
                  <a:xfrm rot="10800000" flipH="1">
                    <a:off x="8255" y="6089"/>
                    <a:ext cx="969" cy="13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2251 w 21600"/>
                      <a:gd name="T13" fmla="*/ 2160 h 21600"/>
                      <a:gd name="T14" fmla="*/ 19349 w 21600"/>
                      <a:gd name="T15" fmla="*/ 19440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886" y="21600"/>
                        </a:lnTo>
                        <a:lnTo>
                          <a:pt x="20714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Front"/>
                    <a:lightRig rig="legacyFlat3" dir="b"/>
                  </a:scene3d>
                  <a:sp3d extrusionH="430200" prstMaterial="legacyMatte">
                    <a:bevelT w="13500" h="13500" prst="angle"/>
                    <a:bevelB w="13500" h="13500" prst="angle"/>
                    <a:extrusionClr>
                      <a:srgbClr val="808080"/>
                    </a:extrusionClr>
                  </a:sp3d>
                </p:spPr>
                <p:txBody>
                  <a:bodyPr>
                    <a:flatTx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84008" name="Rectangle 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095" y="6163"/>
                    <a:ext cx="1287" cy="125"/>
                  </a:xfrm>
                  <a:prstGeom prst="rect">
                    <a:avLst/>
                  </a:prstGeom>
                  <a:solidFill>
                    <a:srgbClr val="808080"/>
                  </a:solidFill>
                  <a:ln w="158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84004" name="Rectangle 88"/>
                <p:cNvSpPr>
                  <a:spLocks noChangeAspect="1" noChangeArrowheads="1"/>
                </p:cNvSpPr>
                <p:nvPr/>
              </p:nvSpPr>
              <p:spPr bwMode="auto">
                <a:xfrm>
                  <a:off x="2158" y="2599"/>
                  <a:ext cx="16" cy="48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4005" name="Rectangle 89"/>
                <p:cNvSpPr>
                  <a:spLocks noChangeAspect="1" noChangeArrowheads="1"/>
                </p:cNvSpPr>
                <p:nvPr/>
              </p:nvSpPr>
              <p:spPr bwMode="auto">
                <a:xfrm>
                  <a:off x="2729" y="2593"/>
                  <a:ext cx="16" cy="48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83992" name="AutoShape 90"/>
              <p:cNvSpPr>
                <a:spLocks noChangeArrowheads="1"/>
              </p:cNvSpPr>
              <p:nvPr/>
            </p:nvSpPr>
            <p:spPr bwMode="auto">
              <a:xfrm>
                <a:off x="266" y="721"/>
                <a:ext cx="589" cy="2495"/>
              </a:xfrm>
              <a:prstGeom prst="roundRect">
                <a:avLst>
                  <a:gd name="adj" fmla="val 16667"/>
                </a:avLst>
              </a:prstGeom>
              <a:solidFill>
                <a:srgbClr val="DDDDDD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3993" name="Rectangle 92" descr="40 %"/>
              <p:cNvSpPr>
                <a:spLocks noChangeArrowheads="1"/>
              </p:cNvSpPr>
              <p:nvPr/>
            </p:nvSpPr>
            <p:spPr bwMode="auto">
              <a:xfrm>
                <a:off x="251" y="3091"/>
                <a:ext cx="2223" cy="137"/>
              </a:xfrm>
              <a:prstGeom prst="rect">
                <a:avLst/>
              </a:prstGeom>
              <a:pattFill prst="pct40">
                <a:fgClr>
                  <a:schemeClr val="accent1"/>
                </a:fgClr>
                <a:bgClr>
                  <a:schemeClr val="tx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83990" name="Rectangle 91" descr="blanc)"/>
            <p:cNvSpPr>
              <a:spLocks noChangeArrowheads="1"/>
            </p:cNvSpPr>
            <p:nvPr/>
          </p:nvSpPr>
          <p:spPr bwMode="auto">
            <a:xfrm>
              <a:off x="457" y="603"/>
              <a:ext cx="172" cy="2476"/>
            </a:xfrm>
            <a:prstGeom prst="rect">
              <a:avLst/>
            </a:prstGeom>
            <a:pattFill prst="dkUpDiag">
              <a:fgClr>
                <a:schemeClr val="accent1"/>
              </a:fgClr>
              <a:bgClr>
                <a:schemeClr val="tx1"/>
              </a:bgClr>
            </a:pattFill>
            <a:ln w="762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1" name="Group 96"/>
          <p:cNvGrpSpPr>
            <a:grpSpLocks/>
          </p:cNvGrpSpPr>
          <p:nvPr/>
        </p:nvGrpSpPr>
        <p:grpSpPr bwMode="auto">
          <a:xfrm>
            <a:off x="998538" y="4005263"/>
            <a:ext cx="2016125" cy="863600"/>
            <a:chOff x="1066" y="2523"/>
            <a:chExt cx="1270" cy="544"/>
          </a:xfrm>
        </p:grpSpPr>
        <p:sp>
          <p:nvSpPr>
            <p:cNvPr id="151649" name="Rectangle 97"/>
            <p:cNvSpPr>
              <a:spLocks noChangeArrowheads="1"/>
            </p:cNvSpPr>
            <p:nvPr/>
          </p:nvSpPr>
          <p:spPr bwMode="auto">
            <a:xfrm>
              <a:off x="1066" y="2523"/>
              <a:ext cx="1270" cy="544"/>
            </a:xfrm>
            <a:prstGeom prst="rect">
              <a:avLst/>
            </a:prstGeom>
            <a:gradFill rotWithShape="1">
              <a:gsLst>
                <a:gs pos="0">
                  <a:srgbClr val="996633"/>
                </a:gs>
                <a:gs pos="50000">
                  <a:schemeClr val="bg2"/>
                </a:gs>
                <a:gs pos="100000">
                  <a:srgbClr val="996633"/>
                </a:gs>
              </a:gsLst>
              <a:lin ang="0" scaled="1"/>
            </a:gra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3988" name="Text Box 98"/>
            <p:cNvSpPr txBox="1">
              <a:spLocks noChangeArrowheads="1"/>
            </p:cNvSpPr>
            <p:nvPr/>
          </p:nvSpPr>
          <p:spPr bwMode="auto">
            <a:xfrm>
              <a:off x="1314" y="2568"/>
              <a:ext cx="907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ar-DZ" b="1">
                  <a:solidFill>
                    <a:schemeClr val="accent1"/>
                  </a:solidFill>
                  <a:cs typeface="Arabic Transparent" pitchFamily="2" charset="-78"/>
                </a:rPr>
                <a:t>حاوية</a:t>
              </a:r>
            </a:p>
            <a:p>
              <a:pPr algn="ctr">
                <a:spcBef>
                  <a:spcPct val="50000"/>
                </a:spcBef>
              </a:pPr>
              <a:r>
                <a:rPr lang="fr-FR" b="1">
                  <a:solidFill>
                    <a:schemeClr val="accent1"/>
                  </a:solidFill>
                  <a:cs typeface="Arabic Transparent" pitchFamily="2" charset="-78"/>
                </a:rPr>
                <a:t>Container</a:t>
              </a:r>
            </a:p>
          </p:txBody>
        </p:sp>
      </p:grpSp>
      <p:sp>
        <p:nvSpPr>
          <p:cNvPr id="59" name="Text Box 59"/>
          <p:cNvSpPr txBox="1">
            <a:spLocks noChangeArrowheads="1"/>
          </p:cNvSpPr>
          <p:nvPr/>
        </p:nvSpPr>
        <p:spPr bwMode="auto">
          <a:xfrm>
            <a:off x="3348038" y="158750"/>
            <a:ext cx="3240087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نظام </a:t>
            </a:r>
            <a:r>
              <a:rPr lang="ar-DZ" sz="2000" b="1" u="sng" dirty="0" smtClean="0">
                <a:solidFill>
                  <a:srgbClr val="0000FF"/>
                </a:solidFill>
                <a:cs typeface="Arabic Transparent" pitchFamily="2" charset="-78"/>
              </a:rPr>
              <a:t>ألي 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لرفع الحاويات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60" name="Text Box 170"/>
          <p:cNvSpPr txBox="1">
            <a:spLocks noChangeArrowheads="1"/>
          </p:cNvSpPr>
          <p:nvPr/>
        </p:nvSpPr>
        <p:spPr bwMode="auto">
          <a:xfrm>
            <a:off x="7165975" y="692150"/>
            <a:ext cx="18002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2000" b="1" u="sng">
                <a:solidFill>
                  <a:srgbClr val="FF3300"/>
                </a:solidFill>
                <a:cs typeface="Arabic Transparent" pitchFamily="2" charset="-78"/>
              </a:rPr>
              <a:t>وصف التشغيل:</a:t>
            </a:r>
            <a:endParaRPr lang="fr-FR" sz="2000" b="1" u="sng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61" name="Text Box 171"/>
          <p:cNvSpPr txBox="1">
            <a:spLocks noChangeArrowheads="1"/>
          </p:cNvSpPr>
          <p:nvPr/>
        </p:nvSpPr>
        <p:spPr bwMode="auto">
          <a:xfrm>
            <a:off x="3997325" y="976313"/>
            <a:ext cx="489585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ـ صعود ونزول الحاوية يكون بسرعتين ( بطيئة وسريعة).</a:t>
            </a:r>
            <a:endParaRPr lang="en-US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2" name="Text Box 172"/>
          <p:cNvSpPr txBox="1">
            <a:spLocks noChangeArrowheads="1"/>
          </p:cNvSpPr>
          <p:nvPr/>
        </p:nvSpPr>
        <p:spPr bwMode="auto">
          <a:xfrm>
            <a:off x="4051300" y="1295400"/>
            <a:ext cx="4895850" cy="1128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ـ علبة التشغيل تحتوي على :</a:t>
            </a:r>
          </a:p>
          <a:p>
            <a:pPr algn="r" rtl="1">
              <a:spcBef>
                <a:spcPct val="50000"/>
              </a:spcBef>
            </a:pP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       ـ زرين ضاغطين </a:t>
            </a:r>
            <a:r>
              <a:rPr lang="fr-FR" sz="1700" b="1" dirty="0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700" b="1" baseline="-25000" dirty="0">
                <a:solidFill>
                  <a:schemeClr val="tx1"/>
                </a:solidFill>
                <a:cs typeface="Arabic Transparent" pitchFamily="2" charset="-78"/>
              </a:rPr>
              <a:t>1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 و  </a:t>
            </a:r>
            <a:r>
              <a:rPr lang="fr-FR" sz="1700" b="1" dirty="0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700" b="1" baseline="-25000" dirty="0">
                <a:solidFill>
                  <a:schemeClr val="tx1"/>
                </a:solidFill>
                <a:cs typeface="Arabic Transparent" pitchFamily="2" charset="-78"/>
              </a:rPr>
              <a:t>2</a:t>
            </a:r>
            <a:r>
              <a:rPr lang="ar-DZ" sz="1700" b="1" baseline="-25000" dirty="0">
                <a:solidFill>
                  <a:schemeClr val="tx1"/>
                </a:solidFill>
                <a:cs typeface="Arabic Transparent" pitchFamily="2" charset="-78"/>
              </a:rPr>
              <a:t> ..</a:t>
            </a:r>
          </a:p>
          <a:p>
            <a:pPr algn="r" rtl="1">
              <a:spcBef>
                <a:spcPct val="50000"/>
              </a:spcBef>
            </a:pPr>
            <a:r>
              <a:rPr lang="ar-DZ" sz="1700" b="1" baseline="-25000" dirty="0">
                <a:solidFill>
                  <a:schemeClr val="tx1"/>
                </a:solidFill>
                <a:cs typeface="Arabic Transparent" pitchFamily="2" charset="-78"/>
              </a:rPr>
              <a:t>           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baseline="-25000" dirty="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مبدل </a:t>
            </a:r>
            <a:r>
              <a:rPr lang="fr-FR" sz="1700" b="1" dirty="0">
                <a:solidFill>
                  <a:schemeClr val="tx1"/>
                </a:solidFill>
                <a:cs typeface="Arabic Transparent" pitchFamily="2" charset="-78"/>
              </a:rPr>
              <a:t>k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( </a:t>
            </a:r>
            <a:r>
              <a:rPr lang="fr-FR" sz="1700" b="1" dirty="0">
                <a:solidFill>
                  <a:schemeClr val="tx1"/>
                </a:solidFill>
                <a:cs typeface="Arabic Transparent" pitchFamily="2" charset="-78"/>
              </a:rPr>
              <a:t>commutateur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).</a:t>
            </a:r>
            <a:endParaRPr lang="en-US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3" name="Text Box 173"/>
          <p:cNvSpPr txBox="1">
            <a:spLocks noChangeArrowheads="1"/>
          </p:cNvSpPr>
          <p:nvPr/>
        </p:nvSpPr>
        <p:spPr bwMode="auto">
          <a:xfrm>
            <a:off x="8097838" y="2430463"/>
            <a:ext cx="792162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حيث: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4" name="Text Box 174"/>
          <p:cNvSpPr txBox="1">
            <a:spLocks noChangeArrowheads="1"/>
          </p:cNvSpPr>
          <p:nvPr/>
        </p:nvSpPr>
        <p:spPr bwMode="auto">
          <a:xfrm>
            <a:off x="4784725" y="2901950"/>
            <a:ext cx="410527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 : يتحكم في الصعود البطيء  للحاوية.</a:t>
            </a:r>
            <a:r>
              <a:rPr lang="fr-FR" sz="1600" b="1">
                <a:solidFill>
                  <a:schemeClr val="tx1"/>
                </a:solidFill>
                <a:cs typeface="Arabic Transparent" pitchFamily="2" charset="-78"/>
              </a:rPr>
              <a:t>KM1</a:t>
            </a: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-  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5" name="Text Box 175"/>
          <p:cNvSpPr txBox="1">
            <a:spLocks noChangeArrowheads="1"/>
          </p:cNvSpPr>
          <p:nvPr/>
        </p:nvSpPr>
        <p:spPr bwMode="auto">
          <a:xfrm>
            <a:off x="4784725" y="3292475"/>
            <a:ext cx="410527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 : يتحكم في النزول البطيء  للحاوية.</a:t>
            </a:r>
            <a:r>
              <a:rPr lang="fr-FR" sz="1600" b="1">
                <a:solidFill>
                  <a:schemeClr val="tx1"/>
                </a:solidFill>
                <a:cs typeface="Arabic Transparent" pitchFamily="2" charset="-78"/>
              </a:rPr>
              <a:t>KM2</a:t>
            </a: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-  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6" name="Text Box 176"/>
          <p:cNvSpPr txBox="1">
            <a:spLocks noChangeArrowheads="1"/>
          </p:cNvSpPr>
          <p:nvPr/>
        </p:nvSpPr>
        <p:spPr bwMode="auto">
          <a:xfrm>
            <a:off x="4787900" y="3687763"/>
            <a:ext cx="410527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 : يتحكم في الصعود السريع  للحاوية.</a:t>
            </a:r>
            <a:r>
              <a:rPr lang="fr-FR" sz="1600" b="1">
                <a:solidFill>
                  <a:schemeClr val="tx1"/>
                </a:solidFill>
                <a:cs typeface="Arabic Transparent" pitchFamily="2" charset="-78"/>
              </a:rPr>
              <a:t>KM3</a:t>
            </a: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-  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7" name="Text Box 177"/>
          <p:cNvSpPr txBox="1">
            <a:spLocks noChangeArrowheads="1"/>
          </p:cNvSpPr>
          <p:nvPr/>
        </p:nvSpPr>
        <p:spPr bwMode="auto">
          <a:xfrm>
            <a:off x="4784725" y="4087813"/>
            <a:ext cx="410527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 : يتحكم في النزول السريع  للحاوية.</a:t>
            </a:r>
            <a:r>
              <a:rPr lang="fr-FR" sz="1600" b="1">
                <a:solidFill>
                  <a:schemeClr val="tx1"/>
                </a:solidFill>
                <a:cs typeface="Arabic Transparent" pitchFamily="2" charset="-78"/>
              </a:rPr>
              <a:t>KM4</a:t>
            </a: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-  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8" name="Text Box 178"/>
          <p:cNvSpPr txBox="1">
            <a:spLocks noChangeArrowheads="1"/>
          </p:cNvSpPr>
          <p:nvPr/>
        </p:nvSpPr>
        <p:spPr bwMode="auto">
          <a:xfrm>
            <a:off x="7092950" y="4773613"/>
            <a:ext cx="18002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2000" b="1" u="sng">
                <a:solidFill>
                  <a:srgbClr val="FF3300"/>
                </a:solidFill>
                <a:cs typeface="Arabic Transparent" pitchFamily="2" charset="-78"/>
              </a:rPr>
              <a:t>مراحل التشغيل:</a:t>
            </a:r>
            <a:endParaRPr lang="fr-FR" sz="2000" b="1" u="sng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69" name="Text Box 179"/>
          <p:cNvSpPr txBox="1">
            <a:spLocks noChangeArrowheads="1"/>
          </p:cNvSpPr>
          <p:nvPr/>
        </p:nvSpPr>
        <p:spPr bwMode="auto">
          <a:xfrm>
            <a:off x="4068763" y="5133975"/>
            <a:ext cx="4897437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700" b="1" u="sng">
                <a:solidFill>
                  <a:schemeClr val="tx1"/>
                </a:solidFill>
                <a:cs typeface="Arabic Transparent" pitchFamily="2" charset="-78"/>
              </a:rPr>
              <a:t>1 ـ</a:t>
            </a: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 الحاوية مملوءة و المبدل في وضعية ( </a:t>
            </a:r>
            <a:r>
              <a:rPr lang="fr-FR" sz="1700" b="1">
                <a:solidFill>
                  <a:schemeClr val="tx1"/>
                </a:solidFill>
                <a:cs typeface="Arabic Transparent" pitchFamily="2" charset="-78"/>
              </a:rPr>
              <a:t>k=0)</a:t>
            </a: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):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0" name="Text Box 180"/>
          <p:cNvSpPr txBox="1">
            <a:spLocks noChangeArrowheads="1"/>
          </p:cNvSpPr>
          <p:nvPr/>
        </p:nvSpPr>
        <p:spPr bwMode="auto">
          <a:xfrm>
            <a:off x="3997325" y="5546725"/>
            <a:ext cx="4464050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ـ الضغط على  </a:t>
            </a:r>
            <a:r>
              <a:rPr lang="fr-FR" sz="1700" b="1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700" b="1" baseline="-25000">
                <a:solidFill>
                  <a:schemeClr val="tx1"/>
                </a:solidFill>
                <a:cs typeface="Arabic Transparent" pitchFamily="2" charset="-78"/>
              </a:rPr>
              <a:t>2</a:t>
            </a:r>
            <a:r>
              <a:rPr lang="ar-DZ" sz="1700" b="1" baseline="-2500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يؤدي الى  الصعود البطيء للحاوية.</a:t>
            </a:r>
            <a:r>
              <a:rPr lang="ar-DZ" sz="1700" b="1" baseline="-25000">
                <a:solidFill>
                  <a:schemeClr val="tx1"/>
                </a:solidFill>
                <a:cs typeface="Arabic Transparent" pitchFamily="2" charset="-78"/>
              </a:rPr>
              <a:t>   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1" name="Text Box 181"/>
          <p:cNvSpPr txBox="1">
            <a:spLocks noChangeArrowheads="1"/>
          </p:cNvSpPr>
          <p:nvPr/>
        </p:nvSpPr>
        <p:spPr bwMode="auto">
          <a:xfrm>
            <a:off x="4021138" y="5849938"/>
            <a:ext cx="446405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ـ الضغط على  </a:t>
            </a:r>
            <a:r>
              <a:rPr lang="fr-FR" sz="1700" b="1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700" b="1" baseline="-25000">
                <a:solidFill>
                  <a:schemeClr val="tx1"/>
                </a:solidFill>
                <a:cs typeface="Arabic Transparent" pitchFamily="2" charset="-78"/>
              </a:rPr>
              <a:t>1</a:t>
            </a:r>
            <a:r>
              <a:rPr lang="ar-DZ" sz="1700" b="1" baseline="-2500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يؤدي الى  النزول البطيء للحاوية.</a:t>
            </a:r>
            <a:r>
              <a:rPr lang="ar-DZ" sz="1700" b="1" baseline="-25000">
                <a:solidFill>
                  <a:schemeClr val="tx1"/>
                </a:solidFill>
                <a:cs typeface="Arabic Transparent" pitchFamily="2" charset="-78"/>
              </a:rPr>
              <a:t>   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2" name="Text Box 182"/>
          <p:cNvSpPr txBox="1">
            <a:spLocks noChangeArrowheads="1"/>
          </p:cNvSpPr>
          <p:nvPr/>
        </p:nvSpPr>
        <p:spPr bwMode="auto">
          <a:xfrm>
            <a:off x="2700338" y="6176963"/>
            <a:ext cx="5802312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ـ الضغط على 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700" b="1" baseline="-25000" dirty="0" smtClean="0">
                <a:solidFill>
                  <a:schemeClr val="tx1"/>
                </a:solidFill>
                <a:cs typeface="Arabic Transparent" pitchFamily="2" charset="-78"/>
              </a:rPr>
              <a:t>1</a:t>
            </a:r>
            <a:r>
              <a:rPr lang="ar-DZ" sz="1700" b="1" baseline="-25000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و </a:t>
            </a:r>
            <a:r>
              <a:rPr lang="fr-FR" sz="1700" b="1" dirty="0">
                <a:solidFill>
                  <a:schemeClr val="tx1"/>
                </a:solidFill>
                <a:cs typeface="Arabic Transparent" pitchFamily="2" charset="-78"/>
              </a:rPr>
              <a:t>  S</a:t>
            </a:r>
            <a:r>
              <a:rPr lang="fr-FR" sz="1700" b="1" baseline="-25000" dirty="0">
                <a:solidFill>
                  <a:schemeClr val="tx1"/>
                </a:solidFill>
                <a:cs typeface="Arabic Transparent" pitchFamily="2" charset="-78"/>
              </a:rPr>
              <a:t>2</a:t>
            </a:r>
            <a:r>
              <a:rPr lang="ar-DZ" sz="1700" b="1" baseline="-25000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في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أن 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واحد </a:t>
            </a:r>
            <a:r>
              <a:rPr lang="ar-DZ" sz="1700" b="1" baseline="-25000" dirty="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يؤدي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إلى  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الصعود البطيء للحاوية.</a:t>
            </a:r>
            <a:r>
              <a:rPr lang="ar-DZ" sz="1700" b="1" baseline="-25000" dirty="0">
                <a:solidFill>
                  <a:schemeClr val="tx1"/>
                </a:solidFill>
                <a:cs typeface="Arabic Transparent" pitchFamily="2" charset="-78"/>
              </a:rPr>
              <a:t>   </a:t>
            </a:r>
            <a:endParaRPr lang="fr-FR" sz="1700" b="1" baseline="-250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3" name="Rectangle 183"/>
          <p:cNvSpPr>
            <a:spLocks noChangeArrowheads="1"/>
          </p:cNvSpPr>
          <p:nvPr/>
        </p:nvSpPr>
        <p:spPr bwMode="auto">
          <a:xfrm>
            <a:off x="7834313" y="127000"/>
            <a:ext cx="10668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المسالة </a:t>
            </a:r>
            <a:r>
              <a:rPr lang="ar-DZ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7</a:t>
            </a:r>
            <a:r>
              <a:rPr lang="fr-FR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en-US" b="1" u="sng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4" name="ZoneTexte 73"/>
          <p:cNvSpPr txBox="1"/>
          <p:nvPr/>
        </p:nvSpPr>
        <p:spPr>
          <a:xfrm>
            <a:off x="0" y="5929330"/>
            <a:ext cx="150016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DZ" sz="2000" b="1" dirty="0" smtClean="0">
                <a:solidFill>
                  <a:srgbClr val="FF0000"/>
                </a:solidFill>
              </a:rPr>
              <a:t>اضغط وانتظر</a:t>
            </a:r>
            <a:endParaRPr lang="fr-FR" sz="2000" b="1" dirty="0">
              <a:solidFill>
                <a:srgbClr val="FF0000"/>
              </a:solidFill>
            </a:endParaRPr>
          </a:p>
        </p:txBody>
      </p:sp>
      <p:grpSp>
        <p:nvGrpSpPr>
          <p:cNvPr id="87" name="Groupe 86"/>
          <p:cNvGrpSpPr/>
          <p:nvPr/>
        </p:nvGrpSpPr>
        <p:grpSpPr>
          <a:xfrm>
            <a:off x="2714612" y="241586"/>
            <a:ext cx="1214446" cy="972836"/>
            <a:chOff x="2714612" y="241586"/>
            <a:chExt cx="1214446" cy="972836"/>
          </a:xfrm>
        </p:grpSpPr>
        <p:grpSp>
          <p:nvGrpSpPr>
            <p:cNvPr id="75" name="Groupe 178"/>
            <p:cNvGrpSpPr/>
            <p:nvPr/>
          </p:nvGrpSpPr>
          <p:grpSpPr>
            <a:xfrm>
              <a:off x="2714612" y="571480"/>
              <a:ext cx="1214446" cy="642942"/>
              <a:chOff x="7215206" y="158887"/>
              <a:chExt cx="1500198" cy="839038"/>
            </a:xfrm>
          </p:grpSpPr>
          <p:pic>
            <p:nvPicPr>
              <p:cNvPr id="76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215206" y="207350"/>
                <a:ext cx="1304925" cy="790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77" name="ZoneTexte 76"/>
              <p:cNvSpPr txBox="1"/>
              <p:nvPr/>
            </p:nvSpPr>
            <p:spPr>
              <a:xfrm>
                <a:off x="8072462" y="158887"/>
                <a:ext cx="642942" cy="400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solidFill>
                      <a:schemeClr val="tx1"/>
                    </a:solidFill>
                  </a:rPr>
                  <a:t>0</a:t>
                </a:r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ZoneTexte 77"/>
              <p:cNvSpPr txBox="1"/>
              <p:nvPr/>
            </p:nvSpPr>
            <p:spPr>
              <a:xfrm>
                <a:off x="7267458" y="162038"/>
                <a:ext cx="642942" cy="400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solidFill>
                      <a:schemeClr val="tx1"/>
                    </a:solidFill>
                  </a:rPr>
                  <a:t>1</a:t>
                </a:r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9" name="ZoneTexte 78"/>
            <p:cNvSpPr txBox="1"/>
            <p:nvPr/>
          </p:nvSpPr>
          <p:spPr>
            <a:xfrm>
              <a:off x="3048233" y="241586"/>
              <a:ext cx="462647" cy="40011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chemeClr val="tx1"/>
                  </a:solidFill>
                </a:rPr>
                <a:t>K</a:t>
              </a:r>
              <a:endParaRPr lang="fr-FR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3" name="Groupe 82"/>
          <p:cNvGrpSpPr/>
          <p:nvPr/>
        </p:nvGrpSpPr>
        <p:grpSpPr>
          <a:xfrm>
            <a:off x="3000364" y="1357298"/>
            <a:ext cx="967946" cy="886528"/>
            <a:chOff x="3000364" y="1357298"/>
            <a:chExt cx="967946" cy="886528"/>
          </a:xfrm>
        </p:grpSpPr>
        <p:grpSp>
          <p:nvGrpSpPr>
            <p:cNvPr id="86" name="Groupe 85"/>
            <p:cNvGrpSpPr>
              <a:grpSpLocks noChangeAspect="1"/>
            </p:cNvGrpSpPr>
            <p:nvPr/>
          </p:nvGrpSpPr>
          <p:grpSpPr>
            <a:xfrm>
              <a:off x="3000364" y="1357298"/>
              <a:ext cx="504000" cy="882000"/>
              <a:chOff x="3000364" y="1357298"/>
              <a:chExt cx="571504" cy="1000132"/>
            </a:xfrm>
          </p:grpSpPr>
          <p:sp>
            <p:nvSpPr>
              <p:cNvPr id="80" name="Rectangle à coins arrondis 79"/>
              <p:cNvSpPr/>
              <p:nvPr/>
            </p:nvSpPr>
            <p:spPr>
              <a:xfrm>
                <a:off x="3000364" y="1357298"/>
                <a:ext cx="571504" cy="1000132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  <a:shade val="30000"/>
                      <a:satMod val="115000"/>
                    </a:schemeClr>
                  </a:gs>
                  <a:gs pos="50000">
                    <a:schemeClr val="bg1">
                      <a:lumMod val="50000"/>
                      <a:shade val="67500"/>
                      <a:satMod val="115000"/>
                    </a:schemeClr>
                  </a:gs>
                  <a:gs pos="100000">
                    <a:schemeClr val="bg1">
                      <a:lumMod val="5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38100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4" name="Bouée 83"/>
              <p:cNvSpPr>
                <a:spLocks noChangeAspect="1"/>
              </p:cNvSpPr>
              <p:nvPr/>
            </p:nvSpPr>
            <p:spPr>
              <a:xfrm>
                <a:off x="3129592" y="1959296"/>
                <a:ext cx="324000" cy="324000"/>
              </a:xfrm>
              <a:prstGeom prst="donut">
                <a:avLst>
                  <a:gd name="adj" fmla="val 24796"/>
                </a:avLst>
              </a:prstGeom>
              <a:solidFill>
                <a:srgbClr val="FFC000"/>
              </a:solidFill>
              <a:ln w="381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Bouée 84"/>
              <p:cNvSpPr>
                <a:spLocks noChangeAspect="1"/>
              </p:cNvSpPr>
              <p:nvPr/>
            </p:nvSpPr>
            <p:spPr>
              <a:xfrm>
                <a:off x="3126394" y="1456032"/>
                <a:ext cx="324000" cy="324000"/>
              </a:xfrm>
              <a:prstGeom prst="donut">
                <a:avLst>
                  <a:gd name="adj" fmla="val 24796"/>
                </a:avLst>
              </a:prstGeom>
              <a:solidFill>
                <a:schemeClr val="accent2">
                  <a:lumMod val="75000"/>
                </a:schemeClr>
              </a:solidFill>
              <a:ln w="381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1" name="Rectangle 80"/>
            <p:cNvSpPr/>
            <p:nvPr/>
          </p:nvSpPr>
          <p:spPr>
            <a:xfrm>
              <a:off x="3435792" y="1843716"/>
              <a:ext cx="532518" cy="40011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ar-DZ" sz="2000" b="1" dirty="0" smtClean="0">
                  <a:solidFill>
                    <a:srgbClr val="000000"/>
                  </a:solidFill>
                  <a:cs typeface="Arabic Transparent" pitchFamily="2" charset="-78"/>
                </a:rPr>
                <a:t> </a:t>
              </a:r>
              <a:r>
                <a:rPr lang="fr-FR" sz="2000" b="1" dirty="0" smtClean="0">
                  <a:solidFill>
                    <a:srgbClr val="000000"/>
                  </a:solidFill>
                  <a:cs typeface="Arabic Transparent" pitchFamily="2" charset="-78"/>
                </a:rPr>
                <a:t>S</a:t>
              </a:r>
              <a:r>
                <a:rPr lang="fr-FR" sz="2000" b="1" baseline="-25000" dirty="0" smtClean="0">
                  <a:solidFill>
                    <a:srgbClr val="000000"/>
                  </a:solidFill>
                  <a:cs typeface="Arabic Transparent" pitchFamily="2" charset="-78"/>
                </a:rPr>
                <a:t>2</a:t>
              </a:r>
              <a:endParaRPr lang="fr-FR" sz="2000" dirty="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500430" y="1404638"/>
              <a:ext cx="450764" cy="40011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sz="2000" b="1" dirty="0" smtClean="0">
                  <a:solidFill>
                    <a:srgbClr val="000000"/>
                  </a:solidFill>
                  <a:cs typeface="Arabic Transparent" pitchFamily="2" charset="-78"/>
                </a:rPr>
                <a:t>S</a:t>
              </a:r>
              <a:r>
                <a:rPr lang="fr-FR" sz="2000" b="1" baseline="-25000" dirty="0" smtClean="0">
                  <a:solidFill>
                    <a:srgbClr val="000000"/>
                  </a:solidFill>
                  <a:cs typeface="Arabic Transparent" pitchFamily="2" charset="-78"/>
                </a:rPr>
                <a:t>1</a:t>
              </a:r>
              <a:endParaRPr lang="fr-FR" sz="2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1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88889E-6 2.96296E-6 L 8.88889E-6 -0.33611 " pathEditMode="relative" ptsTypes="AA">
                                      <p:cBhvr>
                                        <p:cTn id="4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625 " pathEditMode="relative" ptsTypes="AA">
                                      <p:cBhvr>
                                        <p:cTn id="46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0.3331 L -4.44444E-6 0.002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2588 L -1.94444E-6 0.003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7" grpId="1" animBg="1"/>
      <p:bldP spid="57" grpId="2" animBg="1"/>
      <p:bldP spid="151611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Text Box 4"/>
          <p:cNvSpPr txBox="1">
            <a:spLocks noChangeArrowheads="1"/>
          </p:cNvSpPr>
          <p:nvPr/>
        </p:nvSpPr>
        <p:spPr bwMode="auto">
          <a:xfrm>
            <a:off x="3851275" y="228600"/>
            <a:ext cx="4897438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700" b="1" u="sng">
                <a:solidFill>
                  <a:schemeClr val="tx1"/>
                </a:solidFill>
                <a:cs typeface="Arabic Transparent" pitchFamily="2" charset="-78"/>
              </a:rPr>
              <a:t>2 ـ</a:t>
            </a: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 الحاوية فارغة و المبدل في وضعية ( </a:t>
            </a:r>
            <a:r>
              <a:rPr lang="fr-FR" sz="1700" b="1">
                <a:solidFill>
                  <a:schemeClr val="tx1"/>
                </a:solidFill>
                <a:cs typeface="Arabic Transparent" pitchFamily="2" charset="-78"/>
              </a:rPr>
              <a:t>k=1)</a:t>
            </a: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):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2581" name="Text Box 5"/>
          <p:cNvSpPr txBox="1">
            <a:spLocks noChangeArrowheads="1"/>
          </p:cNvSpPr>
          <p:nvPr/>
        </p:nvSpPr>
        <p:spPr bwMode="auto">
          <a:xfrm>
            <a:off x="3779838" y="641350"/>
            <a:ext cx="4464050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ـ الضغط على  </a:t>
            </a:r>
            <a:r>
              <a:rPr lang="fr-FR" sz="1700" b="1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700" b="1" baseline="-25000">
                <a:solidFill>
                  <a:schemeClr val="tx1"/>
                </a:solidFill>
                <a:cs typeface="Arabic Transparent" pitchFamily="2" charset="-78"/>
              </a:rPr>
              <a:t>2</a:t>
            </a:r>
            <a:r>
              <a:rPr lang="ar-DZ" sz="1700" b="1" baseline="-2500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يؤدي الى  الصعود السريع للحاوية.</a:t>
            </a:r>
            <a:r>
              <a:rPr lang="ar-DZ" sz="1700" b="1" baseline="-25000">
                <a:solidFill>
                  <a:schemeClr val="tx1"/>
                </a:solidFill>
                <a:cs typeface="Arabic Transparent" pitchFamily="2" charset="-78"/>
              </a:rPr>
              <a:t>   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2582" name="Text Box 6"/>
          <p:cNvSpPr txBox="1">
            <a:spLocks noChangeArrowheads="1"/>
          </p:cNvSpPr>
          <p:nvPr/>
        </p:nvSpPr>
        <p:spPr bwMode="auto">
          <a:xfrm>
            <a:off x="3803650" y="944563"/>
            <a:ext cx="446405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ـ الضغط على  </a:t>
            </a:r>
            <a:r>
              <a:rPr lang="fr-FR" sz="1700" b="1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700" b="1" baseline="-25000">
                <a:solidFill>
                  <a:schemeClr val="tx1"/>
                </a:solidFill>
                <a:cs typeface="Arabic Transparent" pitchFamily="2" charset="-78"/>
              </a:rPr>
              <a:t>1</a:t>
            </a:r>
            <a:r>
              <a:rPr lang="ar-DZ" sz="1700" b="1" baseline="-2500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يؤدي الى  النزول السريع للحاوية.</a:t>
            </a:r>
            <a:r>
              <a:rPr lang="ar-DZ" sz="1700" b="1" baseline="-25000">
                <a:solidFill>
                  <a:schemeClr val="tx1"/>
                </a:solidFill>
                <a:cs typeface="Arabic Transparent" pitchFamily="2" charset="-78"/>
              </a:rPr>
              <a:t>   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2583" name="Text Box 7"/>
          <p:cNvSpPr txBox="1">
            <a:spLocks noChangeArrowheads="1"/>
          </p:cNvSpPr>
          <p:nvPr/>
        </p:nvSpPr>
        <p:spPr bwMode="auto">
          <a:xfrm>
            <a:off x="2555875" y="1271588"/>
            <a:ext cx="5729288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ـ الضغط على </a:t>
            </a:r>
            <a:r>
              <a:rPr lang="fr-FR" sz="1700" b="1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700" b="1" baseline="-25000">
                <a:solidFill>
                  <a:schemeClr val="tx1"/>
                </a:solidFill>
                <a:cs typeface="Arabic Transparent" pitchFamily="2" charset="-78"/>
              </a:rPr>
              <a:t>1</a:t>
            </a:r>
            <a:r>
              <a:rPr lang="ar-DZ" sz="1700" b="1" baseline="-2500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و </a:t>
            </a:r>
            <a:r>
              <a:rPr lang="fr-FR" sz="1700" b="1">
                <a:solidFill>
                  <a:schemeClr val="tx1"/>
                </a:solidFill>
                <a:cs typeface="Arabic Transparent" pitchFamily="2" charset="-78"/>
              </a:rPr>
              <a:t>  S</a:t>
            </a:r>
            <a:r>
              <a:rPr lang="fr-FR" sz="1700" b="1" baseline="-25000">
                <a:solidFill>
                  <a:schemeClr val="tx1"/>
                </a:solidFill>
                <a:cs typeface="Arabic Transparent" pitchFamily="2" charset="-78"/>
              </a:rPr>
              <a:t>2</a:t>
            </a:r>
            <a:r>
              <a:rPr lang="ar-DZ" sz="1700" b="1" baseline="-2500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في ان واحد </a:t>
            </a:r>
            <a:r>
              <a:rPr lang="ar-DZ" sz="1700" b="1" baseline="-2500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يؤدي الى  الصعود السريع للحاوية.</a:t>
            </a:r>
            <a:r>
              <a:rPr lang="ar-DZ" sz="1700" b="1" baseline="-25000">
                <a:solidFill>
                  <a:schemeClr val="tx1"/>
                </a:solidFill>
                <a:cs typeface="Arabic Transparent" pitchFamily="2" charset="-78"/>
              </a:rPr>
              <a:t>   </a:t>
            </a:r>
            <a:endParaRPr lang="fr-FR" sz="1700" b="1" baseline="-250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2584" name="Text Box 8"/>
          <p:cNvSpPr txBox="1">
            <a:spLocks noChangeArrowheads="1"/>
          </p:cNvSpPr>
          <p:nvPr/>
        </p:nvSpPr>
        <p:spPr bwMode="auto">
          <a:xfrm>
            <a:off x="3132138" y="1925638"/>
            <a:ext cx="5616575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700" b="1" u="sng">
                <a:solidFill>
                  <a:schemeClr val="tx1"/>
                </a:solidFill>
                <a:cs typeface="Arabic Transparent" pitchFamily="2" charset="-78"/>
              </a:rPr>
              <a:t>3 ـ</a:t>
            </a: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 في كل الحالات وذا كان  </a:t>
            </a:r>
            <a:r>
              <a:rPr lang="fr-FR" sz="1700" b="1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700" b="1" baseline="-25000">
                <a:solidFill>
                  <a:schemeClr val="tx1"/>
                </a:solidFill>
                <a:cs typeface="Arabic Transparent" pitchFamily="2" charset="-78"/>
              </a:rPr>
              <a:t>2</a:t>
            </a:r>
            <a:r>
              <a:rPr lang="fr-FR" sz="1700" b="1">
                <a:solidFill>
                  <a:schemeClr val="tx1"/>
                </a:solidFill>
                <a:cs typeface="Arabic Transparent" pitchFamily="2" charset="-78"/>
              </a:rPr>
              <a:t> = S</a:t>
            </a:r>
            <a:r>
              <a:rPr lang="fr-FR" sz="1700" b="1" baseline="-25000">
                <a:solidFill>
                  <a:schemeClr val="tx1"/>
                </a:solidFill>
                <a:cs typeface="Arabic Transparent" pitchFamily="2" charset="-78"/>
              </a:rPr>
              <a:t>1</a:t>
            </a:r>
            <a:r>
              <a:rPr lang="fr-FR" sz="1700" b="1">
                <a:solidFill>
                  <a:schemeClr val="tx1"/>
                </a:solidFill>
                <a:cs typeface="Arabic Transparent" pitchFamily="2" charset="-78"/>
              </a:rPr>
              <a:t> = 0</a:t>
            </a: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  يؤدي الى التوقف المحرك.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2585" name="Text Box 9"/>
          <p:cNvSpPr txBox="1">
            <a:spLocks noChangeArrowheads="1"/>
          </p:cNvSpPr>
          <p:nvPr/>
        </p:nvSpPr>
        <p:spPr bwMode="auto">
          <a:xfrm>
            <a:off x="6443663" y="2636838"/>
            <a:ext cx="208756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2000" b="1" u="sng">
                <a:solidFill>
                  <a:srgbClr val="FF3300"/>
                </a:solidFill>
                <a:cs typeface="Arabic Transparent" pitchFamily="2" charset="-78"/>
              </a:rPr>
              <a:t>المطلوب:</a:t>
            </a:r>
            <a:endParaRPr lang="fr-FR" sz="2000" b="1" u="sng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152586" name="Text Box 10"/>
          <p:cNvSpPr txBox="1">
            <a:spLocks noChangeArrowheads="1"/>
          </p:cNvSpPr>
          <p:nvPr/>
        </p:nvSpPr>
        <p:spPr bwMode="auto">
          <a:xfrm>
            <a:off x="5940425" y="3068638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1 ـ حدد متغيرات الدخول.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2587" name="Text Box 11"/>
          <p:cNvSpPr txBox="1">
            <a:spLocks noChangeArrowheads="1"/>
          </p:cNvSpPr>
          <p:nvPr/>
        </p:nvSpPr>
        <p:spPr bwMode="auto">
          <a:xfrm>
            <a:off x="5940425" y="3424238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2 ـ حدد المخارج.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2588" name="Text Box 12"/>
          <p:cNvSpPr txBox="1">
            <a:spLocks noChangeArrowheads="1"/>
          </p:cNvSpPr>
          <p:nvPr/>
        </p:nvSpPr>
        <p:spPr bwMode="auto">
          <a:xfrm>
            <a:off x="4932363" y="3800475"/>
            <a:ext cx="3382962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3 ـ استخرج جدول الحقيقة للتشغيل.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2589" name="Text Box 13"/>
          <p:cNvSpPr txBox="1">
            <a:spLocks noChangeArrowheads="1"/>
          </p:cNvSpPr>
          <p:nvPr/>
        </p:nvSpPr>
        <p:spPr bwMode="auto">
          <a:xfrm>
            <a:off x="4932363" y="4195763"/>
            <a:ext cx="3382962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4 ـ استخرج  المعادلة المنطقية للتشغيل 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2590" name="Text Box 14"/>
          <p:cNvSpPr txBox="1">
            <a:spLocks noChangeArrowheads="1"/>
          </p:cNvSpPr>
          <p:nvPr/>
        </p:nvSpPr>
        <p:spPr bwMode="auto">
          <a:xfrm>
            <a:off x="3348038" y="4578350"/>
            <a:ext cx="4984750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5 ـ اختزل  المعادلة المنطقية للتشغيل بواسطة جدول كارنو.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2591" name="Text Box 15"/>
          <p:cNvSpPr txBox="1">
            <a:spLocks noChangeArrowheads="1"/>
          </p:cNvSpPr>
          <p:nvPr/>
        </p:nvSpPr>
        <p:spPr bwMode="auto">
          <a:xfrm>
            <a:off x="2051050" y="4924425"/>
            <a:ext cx="6281738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6 ـ مثل المعادلة المنطقية للتشغيل بواسطة المخطط الكهربائي ثم  المخطط المنطقي.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2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52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52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52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5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52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52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52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52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0" grpId="0"/>
      <p:bldP spid="152581" grpId="0"/>
      <p:bldP spid="152582" grpId="0"/>
      <p:bldP spid="152583" grpId="0"/>
      <p:bldP spid="152584" grpId="0"/>
      <p:bldP spid="152585" grpId="0"/>
      <p:bldP spid="152586" grpId="0"/>
      <p:bldP spid="152587" grpId="0"/>
      <p:bldP spid="152588" grpId="0"/>
      <p:bldP spid="152589" grpId="0"/>
      <p:bldP spid="152590" grpId="0"/>
      <p:bldP spid="152591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96" name="Rectangle 96"/>
          <p:cNvSpPr>
            <a:spLocks noChangeArrowheads="1"/>
          </p:cNvSpPr>
          <p:nvPr/>
        </p:nvSpPr>
        <p:spPr bwMode="auto">
          <a:xfrm>
            <a:off x="5961063" y="5413375"/>
            <a:ext cx="6270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94" name="Rectangle 94"/>
          <p:cNvSpPr>
            <a:spLocks noChangeArrowheads="1"/>
          </p:cNvSpPr>
          <p:nvPr/>
        </p:nvSpPr>
        <p:spPr bwMode="auto">
          <a:xfrm>
            <a:off x="5332413" y="5413375"/>
            <a:ext cx="6286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53692" name="Rectangle 92"/>
          <p:cNvSpPr>
            <a:spLocks noChangeArrowheads="1"/>
          </p:cNvSpPr>
          <p:nvPr/>
        </p:nvSpPr>
        <p:spPr bwMode="auto">
          <a:xfrm>
            <a:off x="4705350" y="5413375"/>
            <a:ext cx="6270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90" name="Rectangle 90"/>
          <p:cNvSpPr>
            <a:spLocks noChangeArrowheads="1"/>
          </p:cNvSpPr>
          <p:nvPr/>
        </p:nvSpPr>
        <p:spPr bwMode="auto">
          <a:xfrm>
            <a:off x="4078288" y="5413375"/>
            <a:ext cx="6270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88" name="Rectangle 88"/>
          <p:cNvSpPr>
            <a:spLocks noChangeArrowheads="1"/>
          </p:cNvSpPr>
          <p:nvPr/>
        </p:nvSpPr>
        <p:spPr bwMode="auto">
          <a:xfrm>
            <a:off x="3451225" y="5413375"/>
            <a:ext cx="6270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0</a:t>
            </a:r>
          </a:p>
        </p:txBody>
      </p:sp>
      <p:sp>
        <p:nvSpPr>
          <p:cNvPr id="153686" name="Rectangle 86"/>
          <p:cNvSpPr>
            <a:spLocks noChangeArrowheads="1"/>
          </p:cNvSpPr>
          <p:nvPr/>
        </p:nvSpPr>
        <p:spPr bwMode="auto">
          <a:xfrm>
            <a:off x="2822575" y="5413375"/>
            <a:ext cx="6286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1</a:t>
            </a:r>
          </a:p>
        </p:txBody>
      </p:sp>
      <p:sp>
        <p:nvSpPr>
          <p:cNvPr id="153684" name="Rectangle 84"/>
          <p:cNvSpPr>
            <a:spLocks noChangeArrowheads="1"/>
          </p:cNvSpPr>
          <p:nvPr/>
        </p:nvSpPr>
        <p:spPr bwMode="auto">
          <a:xfrm>
            <a:off x="2195513" y="5413375"/>
            <a:ext cx="6270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1</a:t>
            </a:r>
          </a:p>
        </p:txBody>
      </p:sp>
      <p:sp>
        <p:nvSpPr>
          <p:cNvPr id="153660" name="Rectangle 60"/>
          <p:cNvSpPr>
            <a:spLocks noChangeArrowheads="1"/>
          </p:cNvSpPr>
          <p:nvPr/>
        </p:nvSpPr>
        <p:spPr bwMode="auto">
          <a:xfrm>
            <a:off x="5961063" y="5748338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59" name="Rectangle 59"/>
          <p:cNvSpPr>
            <a:spLocks noChangeArrowheads="1"/>
          </p:cNvSpPr>
          <p:nvPr/>
        </p:nvSpPr>
        <p:spPr bwMode="auto">
          <a:xfrm>
            <a:off x="5332413" y="5748338"/>
            <a:ext cx="6286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53658" name="Rectangle 58"/>
          <p:cNvSpPr>
            <a:spLocks noChangeArrowheads="1"/>
          </p:cNvSpPr>
          <p:nvPr/>
        </p:nvSpPr>
        <p:spPr bwMode="auto">
          <a:xfrm>
            <a:off x="4705350" y="5748338"/>
            <a:ext cx="6270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57" name="Rectangle 57"/>
          <p:cNvSpPr>
            <a:spLocks noChangeArrowheads="1"/>
          </p:cNvSpPr>
          <p:nvPr/>
        </p:nvSpPr>
        <p:spPr bwMode="auto">
          <a:xfrm>
            <a:off x="4078288" y="5748338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56" name="Rectangle 56"/>
          <p:cNvSpPr>
            <a:spLocks noChangeArrowheads="1"/>
          </p:cNvSpPr>
          <p:nvPr/>
        </p:nvSpPr>
        <p:spPr bwMode="auto">
          <a:xfrm>
            <a:off x="3451225" y="5748338"/>
            <a:ext cx="6270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1</a:t>
            </a:r>
          </a:p>
        </p:txBody>
      </p:sp>
      <p:sp>
        <p:nvSpPr>
          <p:cNvPr id="153655" name="Rectangle 55"/>
          <p:cNvSpPr>
            <a:spLocks noChangeArrowheads="1"/>
          </p:cNvSpPr>
          <p:nvPr/>
        </p:nvSpPr>
        <p:spPr bwMode="auto">
          <a:xfrm>
            <a:off x="2822575" y="5748338"/>
            <a:ext cx="6286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1</a:t>
            </a:r>
          </a:p>
        </p:txBody>
      </p:sp>
      <p:sp>
        <p:nvSpPr>
          <p:cNvPr id="153654" name="Rectangle 54"/>
          <p:cNvSpPr>
            <a:spLocks noChangeArrowheads="1"/>
          </p:cNvSpPr>
          <p:nvPr/>
        </p:nvSpPr>
        <p:spPr bwMode="auto">
          <a:xfrm>
            <a:off x="2195513" y="5748338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1</a:t>
            </a:r>
          </a:p>
        </p:txBody>
      </p:sp>
      <p:sp>
        <p:nvSpPr>
          <p:cNvPr id="153653" name="Rectangle 53"/>
          <p:cNvSpPr>
            <a:spLocks noChangeArrowheads="1"/>
          </p:cNvSpPr>
          <p:nvPr/>
        </p:nvSpPr>
        <p:spPr bwMode="auto">
          <a:xfrm>
            <a:off x="5961063" y="5078413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53652" name="Rectangle 52"/>
          <p:cNvSpPr>
            <a:spLocks noChangeArrowheads="1"/>
          </p:cNvSpPr>
          <p:nvPr/>
        </p:nvSpPr>
        <p:spPr bwMode="auto">
          <a:xfrm>
            <a:off x="5332413" y="5078413"/>
            <a:ext cx="6286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51" name="Rectangle 51"/>
          <p:cNvSpPr>
            <a:spLocks noChangeArrowheads="1"/>
          </p:cNvSpPr>
          <p:nvPr/>
        </p:nvSpPr>
        <p:spPr bwMode="auto">
          <a:xfrm>
            <a:off x="4705350" y="5078413"/>
            <a:ext cx="6270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50" name="Rectangle 50"/>
          <p:cNvSpPr>
            <a:spLocks noChangeArrowheads="1"/>
          </p:cNvSpPr>
          <p:nvPr/>
        </p:nvSpPr>
        <p:spPr bwMode="auto">
          <a:xfrm>
            <a:off x="4078288" y="5078413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49" name="Rectangle 49"/>
          <p:cNvSpPr>
            <a:spLocks noChangeArrowheads="1"/>
          </p:cNvSpPr>
          <p:nvPr/>
        </p:nvSpPr>
        <p:spPr bwMode="auto">
          <a:xfrm>
            <a:off x="3451225" y="5078413"/>
            <a:ext cx="6270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1</a:t>
            </a:r>
          </a:p>
        </p:txBody>
      </p:sp>
      <p:sp>
        <p:nvSpPr>
          <p:cNvPr id="153648" name="Rectangle 48"/>
          <p:cNvSpPr>
            <a:spLocks noChangeArrowheads="1"/>
          </p:cNvSpPr>
          <p:nvPr/>
        </p:nvSpPr>
        <p:spPr bwMode="auto">
          <a:xfrm>
            <a:off x="2822575" y="5078413"/>
            <a:ext cx="6286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0</a:t>
            </a:r>
          </a:p>
        </p:txBody>
      </p:sp>
      <p:sp>
        <p:nvSpPr>
          <p:cNvPr id="153647" name="Rectangle 47"/>
          <p:cNvSpPr>
            <a:spLocks noChangeArrowheads="1"/>
          </p:cNvSpPr>
          <p:nvPr/>
        </p:nvSpPr>
        <p:spPr bwMode="auto">
          <a:xfrm>
            <a:off x="2195513" y="5078413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1</a:t>
            </a:r>
          </a:p>
        </p:txBody>
      </p:sp>
      <p:sp>
        <p:nvSpPr>
          <p:cNvPr id="153646" name="Rectangle 46"/>
          <p:cNvSpPr>
            <a:spLocks noChangeArrowheads="1"/>
          </p:cNvSpPr>
          <p:nvPr/>
        </p:nvSpPr>
        <p:spPr bwMode="auto">
          <a:xfrm>
            <a:off x="5961063" y="4743450"/>
            <a:ext cx="6270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45" name="Rectangle 45"/>
          <p:cNvSpPr>
            <a:spLocks noChangeArrowheads="1"/>
          </p:cNvSpPr>
          <p:nvPr/>
        </p:nvSpPr>
        <p:spPr bwMode="auto">
          <a:xfrm>
            <a:off x="5332413" y="4743450"/>
            <a:ext cx="6286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44" name="Rectangle 44"/>
          <p:cNvSpPr>
            <a:spLocks noChangeArrowheads="1"/>
          </p:cNvSpPr>
          <p:nvPr/>
        </p:nvSpPr>
        <p:spPr bwMode="auto">
          <a:xfrm>
            <a:off x="4705350" y="4743450"/>
            <a:ext cx="6270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43" name="Rectangle 43"/>
          <p:cNvSpPr>
            <a:spLocks noChangeArrowheads="1"/>
          </p:cNvSpPr>
          <p:nvPr/>
        </p:nvSpPr>
        <p:spPr bwMode="auto">
          <a:xfrm>
            <a:off x="4078288" y="4743450"/>
            <a:ext cx="6270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42" name="Rectangle 42"/>
          <p:cNvSpPr>
            <a:spLocks noChangeArrowheads="1"/>
          </p:cNvSpPr>
          <p:nvPr/>
        </p:nvSpPr>
        <p:spPr bwMode="auto">
          <a:xfrm>
            <a:off x="3451225" y="4743450"/>
            <a:ext cx="6270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0</a:t>
            </a:r>
          </a:p>
        </p:txBody>
      </p:sp>
      <p:sp>
        <p:nvSpPr>
          <p:cNvPr id="153641" name="Rectangle 41"/>
          <p:cNvSpPr>
            <a:spLocks noChangeArrowheads="1"/>
          </p:cNvSpPr>
          <p:nvPr/>
        </p:nvSpPr>
        <p:spPr bwMode="auto">
          <a:xfrm>
            <a:off x="2822575" y="4743450"/>
            <a:ext cx="6286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0</a:t>
            </a:r>
          </a:p>
        </p:txBody>
      </p:sp>
      <p:sp>
        <p:nvSpPr>
          <p:cNvPr id="153640" name="Rectangle 40"/>
          <p:cNvSpPr>
            <a:spLocks noChangeArrowheads="1"/>
          </p:cNvSpPr>
          <p:nvPr/>
        </p:nvSpPr>
        <p:spPr bwMode="auto">
          <a:xfrm>
            <a:off x="2195513" y="4743450"/>
            <a:ext cx="6270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1</a:t>
            </a:r>
          </a:p>
        </p:txBody>
      </p:sp>
      <p:sp>
        <p:nvSpPr>
          <p:cNvPr id="153639" name="Rectangle 39"/>
          <p:cNvSpPr>
            <a:spLocks noChangeArrowheads="1"/>
          </p:cNvSpPr>
          <p:nvPr/>
        </p:nvSpPr>
        <p:spPr bwMode="auto">
          <a:xfrm>
            <a:off x="5961063" y="4408488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38" name="Rectangle 38"/>
          <p:cNvSpPr>
            <a:spLocks noChangeArrowheads="1"/>
          </p:cNvSpPr>
          <p:nvPr/>
        </p:nvSpPr>
        <p:spPr bwMode="auto">
          <a:xfrm>
            <a:off x="5332413" y="4408488"/>
            <a:ext cx="6286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37" name="Rectangle 37"/>
          <p:cNvSpPr>
            <a:spLocks noChangeArrowheads="1"/>
          </p:cNvSpPr>
          <p:nvPr/>
        </p:nvSpPr>
        <p:spPr bwMode="auto">
          <a:xfrm>
            <a:off x="4705350" y="4408488"/>
            <a:ext cx="6270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36" name="Rectangle 36"/>
          <p:cNvSpPr>
            <a:spLocks noChangeArrowheads="1"/>
          </p:cNvSpPr>
          <p:nvPr/>
        </p:nvSpPr>
        <p:spPr bwMode="auto">
          <a:xfrm>
            <a:off x="4078288" y="4408488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53635" name="Rectangle 35"/>
          <p:cNvSpPr>
            <a:spLocks noChangeArrowheads="1"/>
          </p:cNvSpPr>
          <p:nvPr/>
        </p:nvSpPr>
        <p:spPr bwMode="auto">
          <a:xfrm>
            <a:off x="3451225" y="4408488"/>
            <a:ext cx="6270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1</a:t>
            </a:r>
          </a:p>
        </p:txBody>
      </p:sp>
      <p:sp>
        <p:nvSpPr>
          <p:cNvPr id="153634" name="Rectangle 34"/>
          <p:cNvSpPr>
            <a:spLocks noChangeArrowheads="1"/>
          </p:cNvSpPr>
          <p:nvPr/>
        </p:nvSpPr>
        <p:spPr bwMode="auto">
          <a:xfrm>
            <a:off x="2822575" y="4408488"/>
            <a:ext cx="6286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1</a:t>
            </a:r>
          </a:p>
        </p:txBody>
      </p:sp>
      <p:sp>
        <p:nvSpPr>
          <p:cNvPr id="153633" name="Rectangle 33"/>
          <p:cNvSpPr>
            <a:spLocks noChangeArrowheads="1"/>
          </p:cNvSpPr>
          <p:nvPr/>
        </p:nvSpPr>
        <p:spPr bwMode="auto">
          <a:xfrm>
            <a:off x="2195513" y="4408488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0</a:t>
            </a:r>
          </a:p>
        </p:txBody>
      </p:sp>
      <p:sp>
        <p:nvSpPr>
          <p:cNvPr id="153632" name="Rectangle 32"/>
          <p:cNvSpPr>
            <a:spLocks noChangeArrowheads="1"/>
          </p:cNvSpPr>
          <p:nvPr/>
        </p:nvSpPr>
        <p:spPr bwMode="auto">
          <a:xfrm>
            <a:off x="5961063" y="4073525"/>
            <a:ext cx="6270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31" name="Rectangle 31"/>
          <p:cNvSpPr>
            <a:spLocks noChangeArrowheads="1"/>
          </p:cNvSpPr>
          <p:nvPr/>
        </p:nvSpPr>
        <p:spPr bwMode="auto">
          <a:xfrm>
            <a:off x="5332413" y="4073525"/>
            <a:ext cx="6286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30" name="Rectangle 30"/>
          <p:cNvSpPr>
            <a:spLocks noChangeArrowheads="1"/>
          </p:cNvSpPr>
          <p:nvPr/>
        </p:nvSpPr>
        <p:spPr bwMode="auto">
          <a:xfrm>
            <a:off x="4705350" y="4073525"/>
            <a:ext cx="6270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29" name="Rectangle 29"/>
          <p:cNvSpPr>
            <a:spLocks noChangeArrowheads="1"/>
          </p:cNvSpPr>
          <p:nvPr/>
        </p:nvSpPr>
        <p:spPr bwMode="auto">
          <a:xfrm>
            <a:off x="4078288" y="4073525"/>
            <a:ext cx="6270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53628" name="Rectangle 28"/>
          <p:cNvSpPr>
            <a:spLocks noChangeArrowheads="1"/>
          </p:cNvSpPr>
          <p:nvPr/>
        </p:nvSpPr>
        <p:spPr bwMode="auto">
          <a:xfrm>
            <a:off x="3451225" y="4073525"/>
            <a:ext cx="6270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0</a:t>
            </a:r>
          </a:p>
        </p:txBody>
      </p:sp>
      <p:sp>
        <p:nvSpPr>
          <p:cNvPr id="153627" name="Rectangle 27"/>
          <p:cNvSpPr>
            <a:spLocks noChangeArrowheads="1"/>
          </p:cNvSpPr>
          <p:nvPr/>
        </p:nvSpPr>
        <p:spPr bwMode="auto">
          <a:xfrm>
            <a:off x="2822575" y="4073525"/>
            <a:ext cx="6286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1</a:t>
            </a:r>
          </a:p>
        </p:txBody>
      </p:sp>
      <p:sp>
        <p:nvSpPr>
          <p:cNvPr id="153626" name="Rectangle 26"/>
          <p:cNvSpPr>
            <a:spLocks noChangeArrowheads="1"/>
          </p:cNvSpPr>
          <p:nvPr/>
        </p:nvSpPr>
        <p:spPr bwMode="auto">
          <a:xfrm>
            <a:off x="2195513" y="4073525"/>
            <a:ext cx="6270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0</a:t>
            </a:r>
          </a:p>
        </p:txBody>
      </p:sp>
      <p:sp>
        <p:nvSpPr>
          <p:cNvPr id="153625" name="Rectangle 25"/>
          <p:cNvSpPr>
            <a:spLocks noChangeArrowheads="1"/>
          </p:cNvSpPr>
          <p:nvPr/>
        </p:nvSpPr>
        <p:spPr bwMode="auto">
          <a:xfrm>
            <a:off x="5961063" y="3738563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24" name="Rectangle 24"/>
          <p:cNvSpPr>
            <a:spLocks noChangeArrowheads="1"/>
          </p:cNvSpPr>
          <p:nvPr/>
        </p:nvSpPr>
        <p:spPr bwMode="auto">
          <a:xfrm>
            <a:off x="5332413" y="3738563"/>
            <a:ext cx="6286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23" name="Rectangle 23"/>
          <p:cNvSpPr>
            <a:spLocks noChangeArrowheads="1"/>
          </p:cNvSpPr>
          <p:nvPr/>
        </p:nvSpPr>
        <p:spPr bwMode="auto">
          <a:xfrm>
            <a:off x="4705350" y="3738563"/>
            <a:ext cx="6270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53622" name="Rectangle 22"/>
          <p:cNvSpPr>
            <a:spLocks noChangeArrowheads="1"/>
          </p:cNvSpPr>
          <p:nvPr/>
        </p:nvSpPr>
        <p:spPr bwMode="auto">
          <a:xfrm>
            <a:off x="4078288" y="3738563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21" name="Rectangle 21"/>
          <p:cNvSpPr>
            <a:spLocks noChangeArrowheads="1"/>
          </p:cNvSpPr>
          <p:nvPr/>
        </p:nvSpPr>
        <p:spPr bwMode="auto">
          <a:xfrm>
            <a:off x="3451225" y="3738563"/>
            <a:ext cx="6270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1</a:t>
            </a:r>
          </a:p>
        </p:txBody>
      </p:sp>
      <p:sp>
        <p:nvSpPr>
          <p:cNvPr id="153620" name="Rectangle 20"/>
          <p:cNvSpPr>
            <a:spLocks noChangeArrowheads="1"/>
          </p:cNvSpPr>
          <p:nvPr/>
        </p:nvSpPr>
        <p:spPr bwMode="auto">
          <a:xfrm>
            <a:off x="2822575" y="3738563"/>
            <a:ext cx="6286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 dirty="0">
                <a:solidFill>
                  <a:srgbClr val="006600"/>
                </a:solidFill>
              </a:rPr>
              <a:t>0</a:t>
            </a:r>
          </a:p>
        </p:txBody>
      </p:sp>
      <p:sp>
        <p:nvSpPr>
          <p:cNvPr id="153619" name="Rectangle 19"/>
          <p:cNvSpPr>
            <a:spLocks noChangeArrowheads="1"/>
          </p:cNvSpPr>
          <p:nvPr/>
        </p:nvSpPr>
        <p:spPr bwMode="auto">
          <a:xfrm>
            <a:off x="2195513" y="3738563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0</a:t>
            </a:r>
          </a:p>
        </p:txBody>
      </p:sp>
      <p:sp>
        <p:nvSpPr>
          <p:cNvPr id="153618" name="Rectangle 18"/>
          <p:cNvSpPr>
            <a:spLocks noChangeArrowheads="1"/>
          </p:cNvSpPr>
          <p:nvPr/>
        </p:nvSpPr>
        <p:spPr bwMode="auto">
          <a:xfrm>
            <a:off x="5961063" y="3403600"/>
            <a:ext cx="6270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17" name="Rectangle 17"/>
          <p:cNvSpPr>
            <a:spLocks noChangeArrowheads="1"/>
          </p:cNvSpPr>
          <p:nvPr/>
        </p:nvSpPr>
        <p:spPr bwMode="auto">
          <a:xfrm>
            <a:off x="5332413" y="3403600"/>
            <a:ext cx="6286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16" name="Rectangle 16"/>
          <p:cNvSpPr>
            <a:spLocks noChangeArrowheads="1"/>
          </p:cNvSpPr>
          <p:nvPr/>
        </p:nvSpPr>
        <p:spPr bwMode="auto">
          <a:xfrm>
            <a:off x="4705350" y="3403600"/>
            <a:ext cx="6270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15" name="Rectangle 15"/>
          <p:cNvSpPr>
            <a:spLocks noChangeArrowheads="1"/>
          </p:cNvSpPr>
          <p:nvPr/>
        </p:nvSpPr>
        <p:spPr bwMode="auto">
          <a:xfrm>
            <a:off x="4078288" y="3403600"/>
            <a:ext cx="6270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3614" name="Rectangle 14"/>
          <p:cNvSpPr>
            <a:spLocks noChangeArrowheads="1"/>
          </p:cNvSpPr>
          <p:nvPr/>
        </p:nvSpPr>
        <p:spPr bwMode="auto">
          <a:xfrm>
            <a:off x="3451225" y="3403600"/>
            <a:ext cx="627063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0</a:t>
            </a:r>
          </a:p>
        </p:txBody>
      </p:sp>
      <p:sp>
        <p:nvSpPr>
          <p:cNvPr id="153613" name="Rectangle 13"/>
          <p:cNvSpPr>
            <a:spLocks noChangeArrowheads="1"/>
          </p:cNvSpPr>
          <p:nvPr/>
        </p:nvSpPr>
        <p:spPr bwMode="auto">
          <a:xfrm>
            <a:off x="2822575" y="3403600"/>
            <a:ext cx="62865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0</a:t>
            </a:r>
          </a:p>
        </p:txBody>
      </p:sp>
      <p:sp>
        <p:nvSpPr>
          <p:cNvPr id="153612" name="Rectangle 12"/>
          <p:cNvSpPr>
            <a:spLocks noChangeArrowheads="1"/>
          </p:cNvSpPr>
          <p:nvPr/>
        </p:nvSpPr>
        <p:spPr bwMode="auto">
          <a:xfrm>
            <a:off x="2195513" y="3403600"/>
            <a:ext cx="62706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6600"/>
                </a:solidFill>
              </a:rPr>
              <a:t>0</a:t>
            </a:r>
          </a:p>
        </p:txBody>
      </p:sp>
      <p:sp>
        <p:nvSpPr>
          <p:cNvPr id="153611" name="Rectangle 11"/>
          <p:cNvSpPr>
            <a:spLocks noChangeArrowheads="1"/>
          </p:cNvSpPr>
          <p:nvPr/>
        </p:nvSpPr>
        <p:spPr bwMode="auto">
          <a:xfrm>
            <a:off x="5961063" y="3068638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00FF"/>
                </a:solidFill>
              </a:rPr>
              <a:t>KM4</a:t>
            </a:r>
          </a:p>
        </p:txBody>
      </p:sp>
      <p:sp>
        <p:nvSpPr>
          <p:cNvPr id="153610" name="Rectangle 10"/>
          <p:cNvSpPr>
            <a:spLocks noChangeArrowheads="1"/>
          </p:cNvSpPr>
          <p:nvPr/>
        </p:nvSpPr>
        <p:spPr bwMode="auto">
          <a:xfrm>
            <a:off x="5332413" y="3068638"/>
            <a:ext cx="6286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00FF"/>
                </a:solidFill>
              </a:rPr>
              <a:t>KM3</a:t>
            </a:r>
          </a:p>
        </p:txBody>
      </p:sp>
      <p:sp>
        <p:nvSpPr>
          <p:cNvPr id="153609" name="Rectangle 9"/>
          <p:cNvSpPr>
            <a:spLocks noChangeArrowheads="1"/>
          </p:cNvSpPr>
          <p:nvPr/>
        </p:nvSpPr>
        <p:spPr bwMode="auto">
          <a:xfrm>
            <a:off x="4705350" y="3068638"/>
            <a:ext cx="6270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00FF"/>
                </a:solidFill>
              </a:rPr>
              <a:t>KM2</a:t>
            </a:r>
          </a:p>
        </p:txBody>
      </p:sp>
      <p:sp>
        <p:nvSpPr>
          <p:cNvPr id="153608" name="Rectangle 8"/>
          <p:cNvSpPr>
            <a:spLocks noChangeArrowheads="1"/>
          </p:cNvSpPr>
          <p:nvPr/>
        </p:nvSpPr>
        <p:spPr bwMode="auto">
          <a:xfrm>
            <a:off x="4078288" y="3068638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00FF"/>
                </a:solidFill>
              </a:rPr>
              <a:t>KM1</a:t>
            </a:r>
          </a:p>
        </p:txBody>
      </p:sp>
      <p:sp>
        <p:nvSpPr>
          <p:cNvPr id="153607" name="Rectangle 7"/>
          <p:cNvSpPr>
            <a:spLocks noChangeArrowheads="1"/>
          </p:cNvSpPr>
          <p:nvPr/>
        </p:nvSpPr>
        <p:spPr bwMode="auto">
          <a:xfrm>
            <a:off x="3451225" y="3068638"/>
            <a:ext cx="627063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00FF"/>
                </a:solidFill>
              </a:rPr>
              <a:t>S</a:t>
            </a:r>
            <a:r>
              <a:rPr lang="fr-FR" sz="1600" b="1" baseline="-25000">
                <a:solidFill>
                  <a:srgbClr val="0000FF"/>
                </a:solidFill>
              </a:rPr>
              <a:t>1</a:t>
            </a:r>
            <a:endParaRPr lang="fr-FR" sz="1600" b="1">
              <a:solidFill>
                <a:srgbClr val="0000FF"/>
              </a:solidFill>
            </a:endParaRPr>
          </a:p>
        </p:txBody>
      </p:sp>
      <p:sp>
        <p:nvSpPr>
          <p:cNvPr id="153606" name="Rectangle 6"/>
          <p:cNvSpPr>
            <a:spLocks noChangeArrowheads="1"/>
          </p:cNvSpPr>
          <p:nvPr/>
        </p:nvSpPr>
        <p:spPr bwMode="auto">
          <a:xfrm>
            <a:off x="2822575" y="3068638"/>
            <a:ext cx="6286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00FF"/>
                </a:solidFill>
              </a:rPr>
              <a:t>S</a:t>
            </a:r>
            <a:r>
              <a:rPr lang="fr-FR" sz="1600" b="1" baseline="-25000">
                <a:solidFill>
                  <a:srgbClr val="0000FF"/>
                </a:solidFill>
              </a:rPr>
              <a:t>2</a:t>
            </a:r>
            <a:endParaRPr lang="fr-FR" sz="1600" b="1">
              <a:solidFill>
                <a:srgbClr val="0000FF"/>
              </a:solidFill>
            </a:endParaRPr>
          </a:p>
        </p:txBody>
      </p:sp>
      <p:sp>
        <p:nvSpPr>
          <p:cNvPr id="153605" name="Rectangle 5"/>
          <p:cNvSpPr>
            <a:spLocks noChangeArrowheads="1"/>
          </p:cNvSpPr>
          <p:nvPr/>
        </p:nvSpPr>
        <p:spPr bwMode="auto">
          <a:xfrm>
            <a:off x="2195513" y="3068638"/>
            <a:ext cx="62706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</a:pPr>
            <a:r>
              <a:rPr lang="fr-FR" sz="1600" b="1">
                <a:solidFill>
                  <a:srgbClr val="0000FF"/>
                </a:solidFill>
              </a:rPr>
              <a:t>K</a:t>
            </a:r>
          </a:p>
        </p:txBody>
      </p:sp>
      <p:sp>
        <p:nvSpPr>
          <p:cNvPr id="153661" name="Line 61"/>
          <p:cNvSpPr>
            <a:spLocks noChangeShapeType="1"/>
          </p:cNvSpPr>
          <p:nvPr/>
        </p:nvSpPr>
        <p:spPr bwMode="auto">
          <a:xfrm>
            <a:off x="2195513" y="3068638"/>
            <a:ext cx="4392612" cy="15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62" name="Line 62"/>
          <p:cNvSpPr>
            <a:spLocks noChangeShapeType="1"/>
          </p:cNvSpPr>
          <p:nvPr/>
        </p:nvSpPr>
        <p:spPr bwMode="auto">
          <a:xfrm>
            <a:off x="2195513" y="3403600"/>
            <a:ext cx="4392612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63" name="Line 63"/>
          <p:cNvSpPr>
            <a:spLocks noChangeShapeType="1"/>
          </p:cNvSpPr>
          <p:nvPr/>
        </p:nvSpPr>
        <p:spPr bwMode="auto">
          <a:xfrm>
            <a:off x="2195513" y="3738563"/>
            <a:ext cx="4392612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64" name="Line 64"/>
          <p:cNvSpPr>
            <a:spLocks noChangeShapeType="1"/>
          </p:cNvSpPr>
          <p:nvPr/>
        </p:nvSpPr>
        <p:spPr bwMode="auto">
          <a:xfrm>
            <a:off x="2195513" y="4073525"/>
            <a:ext cx="4392612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65" name="Line 65"/>
          <p:cNvSpPr>
            <a:spLocks noChangeShapeType="1"/>
          </p:cNvSpPr>
          <p:nvPr/>
        </p:nvSpPr>
        <p:spPr bwMode="auto">
          <a:xfrm>
            <a:off x="2195513" y="4408488"/>
            <a:ext cx="4392612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66" name="Line 66"/>
          <p:cNvSpPr>
            <a:spLocks noChangeShapeType="1"/>
          </p:cNvSpPr>
          <p:nvPr/>
        </p:nvSpPr>
        <p:spPr bwMode="auto">
          <a:xfrm>
            <a:off x="2195513" y="4743450"/>
            <a:ext cx="4392612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67" name="Line 67"/>
          <p:cNvSpPr>
            <a:spLocks noChangeShapeType="1"/>
          </p:cNvSpPr>
          <p:nvPr/>
        </p:nvSpPr>
        <p:spPr bwMode="auto">
          <a:xfrm>
            <a:off x="2195513" y="5078413"/>
            <a:ext cx="4392612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68" name="Line 68"/>
          <p:cNvSpPr>
            <a:spLocks noChangeShapeType="1"/>
          </p:cNvSpPr>
          <p:nvPr/>
        </p:nvSpPr>
        <p:spPr bwMode="auto">
          <a:xfrm>
            <a:off x="2195513" y="5413375"/>
            <a:ext cx="4392612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69" name="Line 69"/>
          <p:cNvSpPr>
            <a:spLocks noChangeShapeType="1"/>
          </p:cNvSpPr>
          <p:nvPr/>
        </p:nvSpPr>
        <p:spPr bwMode="auto">
          <a:xfrm>
            <a:off x="2195513" y="6083300"/>
            <a:ext cx="4392612" cy="15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70" name="Line 70"/>
          <p:cNvSpPr>
            <a:spLocks noChangeShapeType="1"/>
          </p:cNvSpPr>
          <p:nvPr/>
        </p:nvSpPr>
        <p:spPr bwMode="auto">
          <a:xfrm>
            <a:off x="2195513" y="3068638"/>
            <a:ext cx="1587" cy="3014662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71" name="Line 71"/>
          <p:cNvSpPr>
            <a:spLocks noChangeShapeType="1"/>
          </p:cNvSpPr>
          <p:nvPr/>
        </p:nvSpPr>
        <p:spPr bwMode="auto">
          <a:xfrm>
            <a:off x="2822575" y="3068638"/>
            <a:ext cx="1588" cy="3014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72" name="Line 72"/>
          <p:cNvSpPr>
            <a:spLocks noChangeShapeType="1"/>
          </p:cNvSpPr>
          <p:nvPr/>
        </p:nvSpPr>
        <p:spPr bwMode="auto">
          <a:xfrm>
            <a:off x="3451225" y="3068638"/>
            <a:ext cx="1588" cy="3014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73" name="Line 73"/>
          <p:cNvSpPr>
            <a:spLocks noChangeShapeType="1"/>
          </p:cNvSpPr>
          <p:nvPr/>
        </p:nvSpPr>
        <p:spPr bwMode="auto">
          <a:xfrm>
            <a:off x="4078288" y="3068638"/>
            <a:ext cx="1587" cy="3014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74" name="Line 74"/>
          <p:cNvSpPr>
            <a:spLocks noChangeShapeType="1"/>
          </p:cNvSpPr>
          <p:nvPr/>
        </p:nvSpPr>
        <p:spPr bwMode="auto">
          <a:xfrm>
            <a:off x="4705350" y="3068638"/>
            <a:ext cx="1588" cy="3014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75" name="Line 75"/>
          <p:cNvSpPr>
            <a:spLocks noChangeShapeType="1"/>
          </p:cNvSpPr>
          <p:nvPr/>
        </p:nvSpPr>
        <p:spPr bwMode="auto">
          <a:xfrm>
            <a:off x="5332413" y="3068638"/>
            <a:ext cx="1587" cy="3014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76" name="Line 76"/>
          <p:cNvSpPr>
            <a:spLocks noChangeShapeType="1"/>
          </p:cNvSpPr>
          <p:nvPr/>
        </p:nvSpPr>
        <p:spPr bwMode="auto">
          <a:xfrm>
            <a:off x="5961063" y="3068638"/>
            <a:ext cx="1587" cy="3014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77" name="Line 77"/>
          <p:cNvSpPr>
            <a:spLocks noChangeShapeType="1"/>
          </p:cNvSpPr>
          <p:nvPr/>
        </p:nvSpPr>
        <p:spPr bwMode="auto">
          <a:xfrm>
            <a:off x="6588125" y="3068638"/>
            <a:ext cx="1588" cy="3014662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85" name="Line 85"/>
          <p:cNvSpPr>
            <a:spLocks noChangeShapeType="1"/>
          </p:cNvSpPr>
          <p:nvPr/>
        </p:nvSpPr>
        <p:spPr bwMode="auto">
          <a:xfrm>
            <a:off x="2195513" y="5748338"/>
            <a:ext cx="4392612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699" name="Rectangle 99"/>
          <p:cNvSpPr>
            <a:spLocks noChangeArrowheads="1"/>
          </p:cNvSpPr>
          <p:nvPr/>
        </p:nvSpPr>
        <p:spPr bwMode="auto">
          <a:xfrm>
            <a:off x="8140700" y="120650"/>
            <a:ext cx="6556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الحل :</a:t>
            </a:r>
          </a:p>
        </p:txBody>
      </p:sp>
      <p:sp>
        <p:nvSpPr>
          <p:cNvPr id="153700" name="Rectangle 100"/>
          <p:cNvSpPr>
            <a:spLocks noChangeArrowheads="1"/>
          </p:cNvSpPr>
          <p:nvPr/>
        </p:nvSpPr>
        <p:spPr bwMode="auto">
          <a:xfrm>
            <a:off x="7051675" y="407988"/>
            <a:ext cx="17938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 متغيرات الدخول :</a:t>
            </a:r>
          </a:p>
        </p:txBody>
      </p:sp>
      <p:sp>
        <p:nvSpPr>
          <p:cNvPr id="153701" name="Rectangle 101"/>
          <p:cNvSpPr>
            <a:spLocks noChangeArrowheads="1"/>
          </p:cNvSpPr>
          <p:nvPr/>
        </p:nvSpPr>
        <p:spPr bwMode="auto">
          <a:xfrm>
            <a:off x="5683250" y="768350"/>
            <a:ext cx="248761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مداخل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K  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و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S</a:t>
            </a:r>
            <a:r>
              <a:rPr lang="fr-FR" b="1" baseline="-250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و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S</a:t>
            </a:r>
            <a:r>
              <a:rPr lang="fr-FR" b="1" baseline="-250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3702" name="AutoShape 102"/>
          <p:cNvSpPr>
            <a:spLocks noChangeAspect="1" noChangeArrowheads="1"/>
          </p:cNvSpPr>
          <p:nvPr/>
        </p:nvSpPr>
        <p:spPr bwMode="auto">
          <a:xfrm>
            <a:off x="5340350" y="869950"/>
            <a:ext cx="403225" cy="150813"/>
          </a:xfrm>
          <a:prstGeom prst="leftArrow">
            <a:avLst>
              <a:gd name="adj1" fmla="val 50000"/>
              <a:gd name="adj2" fmla="val 66842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03" name="Rectangle 103"/>
          <p:cNvSpPr>
            <a:spLocks noChangeArrowheads="1"/>
          </p:cNvSpPr>
          <p:nvPr/>
        </p:nvSpPr>
        <p:spPr bwMode="auto">
          <a:xfrm>
            <a:off x="4349750" y="768350"/>
            <a:ext cx="103265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8 توفيقات</a:t>
            </a:r>
            <a:r>
              <a:rPr lang="fr-FR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153704" name="AutoShape 104"/>
          <p:cNvSpPr>
            <a:spLocks noChangeAspect="1" noChangeArrowheads="1"/>
          </p:cNvSpPr>
          <p:nvPr/>
        </p:nvSpPr>
        <p:spPr bwMode="auto">
          <a:xfrm>
            <a:off x="3932238" y="898525"/>
            <a:ext cx="403225" cy="150813"/>
          </a:xfrm>
          <a:prstGeom prst="leftArrow">
            <a:avLst>
              <a:gd name="adj1" fmla="val 50000"/>
              <a:gd name="adj2" fmla="val 66842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05" name="Rectangle 105"/>
          <p:cNvSpPr>
            <a:spLocks noChangeArrowheads="1"/>
          </p:cNvSpPr>
          <p:nvPr/>
        </p:nvSpPr>
        <p:spPr bwMode="auto">
          <a:xfrm>
            <a:off x="2555875" y="765175"/>
            <a:ext cx="19812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>
                <a:solidFill>
                  <a:schemeClr val="tx1"/>
                </a:solidFill>
              </a:rPr>
              <a:t>          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( 2</a:t>
            </a:r>
            <a:r>
              <a:rPr lang="ar-DZ" b="1" baseline="3000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حالات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en-US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3706" name="Rectangle 106"/>
          <p:cNvSpPr>
            <a:spLocks noChangeArrowheads="1"/>
          </p:cNvSpPr>
          <p:nvPr/>
        </p:nvSpPr>
        <p:spPr bwMode="auto">
          <a:xfrm>
            <a:off x="7670800" y="1128713"/>
            <a:ext cx="121761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 المخارج :</a:t>
            </a:r>
          </a:p>
        </p:txBody>
      </p:sp>
      <p:sp>
        <p:nvSpPr>
          <p:cNvPr id="153707" name="Rectangle 107"/>
          <p:cNvSpPr>
            <a:spLocks noChangeArrowheads="1"/>
          </p:cNvSpPr>
          <p:nvPr/>
        </p:nvSpPr>
        <p:spPr bwMode="auto">
          <a:xfrm>
            <a:off x="3348038" y="1481138"/>
            <a:ext cx="46561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4 مخارج :  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KM1  </a:t>
            </a:r>
            <a:r>
              <a:rPr lang="en-US" b="1">
                <a:solidFill>
                  <a:schemeClr val="tx1"/>
                </a:solidFill>
                <a:cs typeface="Times New Roman" pitchFamily="18" charset="0"/>
              </a:rPr>
              <a:t>,  KM2  ,  KM3  ,  KM4</a:t>
            </a:r>
          </a:p>
        </p:txBody>
      </p:sp>
      <p:sp>
        <p:nvSpPr>
          <p:cNvPr id="153764" name="Text Box 164"/>
          <p:cNvSpPr txBox="1">
            <a:spLocks noChangeArrowheads="1"/>
          </p:cNvSpPr>
          <p:nvPr/>
        </p:nvSpPr>
        <p:spPr bwMode="auto">
          <a:xfrm>
            <a:off x="6443663" y="2349500"/>
            <a:ext cx="2303462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3 ـ جدول الحقيقة للتشغيل.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3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3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3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53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53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53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3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53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53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53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53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5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5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53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53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53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53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5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53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5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53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153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3" dur="500"/>
                                        <p:tgtEl>
                                          <p:spTgt spid="15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6" dur="500"/>
                                        <p:tgtEl>
                                          <p:spTgt spid="15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15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5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15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8" dur="500"/>
                                        <p:tgtEl>
                                          <p:spTgt spid="153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3" dur="500"/>
                                        <p:tgtEl>
                                          <p:spTgt spid="15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8" dur="500"/>
                                        <p:tgtEl>
                                          <p:spTgt spid="15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3" dur="500"/>
                                        <p:tgtEl>
                                          <p:spTgt spid="153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8" dur="500"/>
                                        <p:tgtEl>
                                          <p:spTgt spid="153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3" dur="500"/>
                                        <p:tgtEl>
                                          <p:spTgt spid="153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8" dur="500"/>
                                        <p:tgtEl>
                                          <p:spTgt spid="153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3" dur="500"/>
                                        <p:tgtEl>
                                          <p:spTgt spid="153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8" dur="500"/>
                                        <p:tgtEl>
                                          <p:spTgt spid="153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3" dur="500"/>
                                        <p:tgtEl>
                                          <p:spTgt spid="153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8" dur="500"/>
                                        <p:tgtEl>
                                          <p:spTgt spid="153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3" dur="500"/>
                                        <p:tgtEl>
                                          <p:spTgt spid="153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8" dur="500"/>
                                        <p:tgtEl>
                                          <p:spTgt spid="153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3" dur="500"/>
                                        <p:tgtEl>
                                          <p:spTgt spid="153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8" dur="500"/>
                                        <p:tgtEl>
                                          <p:spTgt spid="153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3" dur="500"/>
                                        <p:tgtEl>
                                          <p:spTgt spid="153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8" dur="500"/>
                                        <p:tgtEl>
                                          <p:spTgt spid="153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3" dur="500"/>
                                        <p:tgtEl>
                                          <p:spTgt spid="15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8" dur="500"/>
                                        <p:tgtEl>
                                          <p:spTgt spid="153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3" dur="500"/>
                                        <p:tgtEl>
                                          <p:spTgt spid="153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8" dur="500"/>
                                        <p:tgtEl>
                                          <p:spTgt spid="153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3" dur="500"/>
                                        <p:tgtEl>
                                          <p:spTgt spid="153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8" dur="500"/>
                                        <p:tgtEl>
                                          <p:spTgt spid="153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3" dur="500"/>
                                        <p:tgtEl>
                                          <p:spTgt spid="15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8" dur="500"/>
                                        <p:tgtEl>
                                          <p:spTgt spid="153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3" dur="500"/>
                                        <p:tgtEl>
                                          <p:spTgt spid="153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8" dur="500"/>
                                        <p:tgtEl>
                                          <p:spTgt spid="153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3" dur="500"/>
                                        <p:tgtEl>
                                          <p:spTgt spid="153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8" dur="500"/>
                                        <p:tgtEl>
                                          <p:spTgt spid="153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3" dur="500"/>
                                        <p:tgtEl>
                                          <p:spTgt spid="153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8" dur="500"/>
                                        <p:tgtEl>
                                          <p:spTgt spid="15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3" dur="500"/>
                                        <p:tgtEl>
                                          <p:spTgt spid="153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8" dur="500"/>
                                        <p:tgtEl>
                                          <p:spTgt spid="153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3" dur="500"/>
                                        <p:tgtEl>
                                          <p:spTgt spid="153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8" dur="500"/>
                                        <p:tgtEl>
                                          <p:spTgt spid="153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3" dur="500"/>
                                        <p:tgtEl>
                                          <p:spTgt spid="153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8" dur="500"/>
                                        <p:tgtEl>
                                          <p:spTgt spid="153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3" dur="500"/>
                                        <p:tgtEl>
                                          <p:spTgt spid="153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8" dur="500"/>
                                        <p:tgtEl>
                                          <p:spTgt spid="153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3" dur="500"/>
                                        <p:tgtEl>
                                          <p:spTgt spid="153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8" dur="500"/>
                                        <p:tgtEl>
                                          <p:spTgt spid="15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3" dur="500"/>
                                        <p:tgtEl>
                                          <p:spTgt spid="153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8" dur="500"/>
                                        <p:tgtEl>
                                          <p:spTgt spid="153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3" dur="500"/>
                                        <p:tgtEl>
                                          <p:spTgt spid="153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8" dur="500"/>
                                        <p:tgtEl>
                                          <p:spTgt spid="153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3" dur="500"/>
                                        <p:tgtEl>
                                          <p:spTgt spid="153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8" dur="500"/>
                                        <p:tgtEl>
                                          <p:spTgt spid="153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3" dur="500"/>
                                        <p:tgtEl>
                                          <p:spTgt spid="153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8" dur="500"/>
                                        <p:tgtEl>
                                          <p:spTgt spid="153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3" dur="500"/>
                                        <p:tgtEl>
                                          <p:spTgt spid="153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8" dur="500"/>
                                        <p:tgtEl>
                                          <p:spTgt spid="153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3" dur="500"/>
                                        <p:tgtEl>
                                          <p:spTgt spid="153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8" dur="500"/>
                                        <p:tgtEl>
                                          <p:spTgt spid="153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3" dur="500"/>
                                        <p:tgtEl>
                                          <p:spTgt spid="153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8" dur="500"/>
                                        <p:tgtEl>
                                          <p:spTgt spid="153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3" dur="500"/>
                                        <p:tgtEl>
                                          <p:spTgt spid="153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8" dur="500"/>
                                        <p:tgtEl>
                                          <p:spTgt spid="153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3" dur="500"/>
                                        <p:tgtEl>
                                          <p:spTgt spid="153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8" dur="500"/>
                                        <p:tgtEl>
                                          <p:spTgt spid="153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3" dur="500"/>
                                        <p:tgtEl>
                                          <p:spTgt spid="153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8" dur="500"/>
                                        <p:tgtEl>
                                          <p:spTgt spid="153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3" dur="500"/>
                                        <p:tgtEl>
                                          <p:spTgt spid="153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>
                      <p:stCondLst>
                        <p:cond delay="indefinite"/>
                      </p:stCondLst>
                      <p:childTnLst>
                        <p:par>
                          <p:cTn id="435" fill="hold">
                            <p:stCondLst>
                              <p:cond delay="0"/>
                            </p:stCondLst>
                            <p:childTnLst>
                              <p:par>
                                <p:cTn id="436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8" dur="500"/>
                                        <p:tgtEl>
                                          <p:spTgt spid="153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3" dur="500"/>
                                        <p:tgtEl>
                                          <p:spTgt spid="153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8" dur="500"/>
                                        <p:tgtEl>
                                          <p:spTgt spid="153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9" fill="hold">
                      <p:stCondLst>
                        <p:cond delay="indefinite"/>
                      </p:stCondLst>
                      <p:childTnLst>
                        <p:par>
                          <p:cTn id="450" fill="hold">
                            <p:stCondLst>
                              <p:cond delay="0"/>
                            </p:stCondLst>
                            <p:childTnLst>
                              <p:par>
                                <p:cTn id="45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3" dur="500"/>
                                        <p:tgtEl>
                                          <p:spTgt spid="153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8" dur="500"/>
                                        <p:tgtEl>
                                          <p:spTgt spid="153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3" dur="500"/>
                                        <p:tgtEl>
                                          <p:spTgt spid="153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4" fill="hold">
                      <p:stCondLst>
                        <p:cond delay="indefinite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8" dur="500"/>
                                        <p:tgtEl>
                                          <p:spTgt spid="153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9" fill="hold">
                      <p:stCondLst>
                        <p:cond delay="indefinite"/>
                      </p:stCondLst>
                      <p:childTnLst>
                        <p:par>
                          <p:cTn id="470" fill="hold">
                            <p:stCondLst>
                              <p:cond delay="0"/>
                            </p:stCondLst>
                            <p:childTnLst>
                              <p:par>
                                <p:cTn id="471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3" dur="500"/>
                                        <p:tgtEl>
                                          <p:spTgt spid="153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4" fill="hold">
                      <p:stCondLst>
                        <p:cond delay="indefinite"/>
                      </p:stCondLst>
                      <p:childTnLst>
                        <p:par>
                          <p:cTn id="475" fill="hold">
                            <p:stCondLst>
                              <p:cond delay="0"/>
                            </p:stCondLst>
                            <p:childTnLst>
                              <p:par>
                                <p:cTn id="47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8" dur="500"/>
                                        <p:tgtEl>
                                          <p:spTgt spid="153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3" dur="500"/>
                                        <p:tgtEl>
                                          <p:spTgt spid="153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4" fill="hold">
                      <p:stCondLst>
                        <p:cond delay="indefinite"/>
                      </p:stCondLst>
                      <p:childTnLst>
                        <p:par>
                          <p:cTn id="485" fill="hold">
                            <p:stCondLst>
                              <p:cond delay="0"/>
                            </p:stCondLst>
                            <p:childTnLst>
                              <p:par>
                                <p:cTn id="48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8" dur="500"/>
                                        <p:tgtEl>
                                          <p:spTgt spid="153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9" fill="hold">
                      <p:stCondLst>
                        <p:cond delay="indefinite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3" dur="500"/>
                                        <p:tgtEl>
                                          <p:spTgt spid="153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4" fill="hold">
                      <p:stCondLst>
                        <p:cond delay="indefinite"/>
                      </p:stCondLst>
                      <p:childTnLst>
                        <p:par>
                          <p:cTn id="495" fill="hold">
                            <p:stCondLst>
                              <p:cond delay="0"/>
                            </p:stCondLst>
                            <p:childTnLst>
                              <p:par>
                                <p:cTn id="496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8" dur="500"/>
                                        <p:tgtEl>
                                          <p:spTgt spid="15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9" fill="hold">
                      <p:stCondLst>
                        <p:cond delay="indefinite"/>
                      </p:stCondLst>
                      <p:childTnLst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3" dur="500"/>
                                        <p:tgtEl>
                                          <p:spTgt spid="153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4" fill="hold">
                      <p:stCondLst>
                        <p:cond delay="indefinite"/>
                      </p:stCondLst>
                      <p:childTnLst>
                        <p:par>
                          <p:cTn id="505" fill="hold">
                            <p:stCondLst>
                              <p:cond delay="0"/>
                            </p:stCondLst>
                            <p:childTnLst>
                              <p:par>
                                <p:cTn id="506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8" dur="500"/>
                                        <p:tgtEl>
                                          <p:spTgt spid="153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9" fill="hold">
                      <p:stCondLst>
                        <p:cond delay="indefinite"/>
                      </p:stCondLst>
                      <p:childTnLst>
                        <p:par>
                          <p:cTn id="510" fill="hold">
                            <p:stCondLst>
                              <p:cond delay="0"/>
                            </p:stCondLst>
                            <p:childTnLst>
                              <p:par>
                                <p:cTn id="5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3" dur="500"/>
                                        <p:tgtEl>
                                          <p:spTgt spid="153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4" fill="hold">
                      <p:stCondLst>
                        <p:cond delay="indefinite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8" dur="500"/>
                                        <p:tgtEl>
                                          <p:spTgt spid="153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>
                      <p:stCondLst>
                        <p:cond delay="indefinite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3" dur="500"/>
                                        <p:tgtEl>
                                          <p:spTgt spid="153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4" fill="hold">
                      <p:stCondLst>
                        <p:cond delay="indefinite"/>
                      </p:stCondLst>
                      <p:childTnLst>
                        <p:par>
                          <p:cTn id="525" fill="hold">
                            <p:stCondLst>
                              <p:cond delay="0"/>
                            </p:stCondLst>
                            <p:childTnLst>
                              <p:par>
                                <p:cTn id="5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8" dur="500"/>
                                        <p:tgtEl>
                                          <p:spTgt spid="153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9" fill="hold">
                      <p:stCondLst>
                        <p:cond delay="indefinite"/>
                      </p:stCondLst>
                      <p:childTnLst>
                        <p:par>
                          <p:cTn id="530" fill="hold">
                            <p:stCondLst>
                              <p:cond delay="0"/>
                            </p:stCondLst>
                            <p:childTnLst>
                              <p:par>
                                <p:cTn id="531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3" dur="500"/>
                                        <p:tgtEl>
                                          <p:spTgt spid="153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4" fill="hold">
                      <p:stCondLst>
                        <p:cond delay="indefinite"/>
                      </p:stCondLst>
                      <p:childTnLst>
                        <p:par>
                          <p:cTn id="535" fill="hold">
                            <p:stCondLst>
                              <p:cond delay="0"/>
                            </p:stCondLst>
                            <p:childTnLst>
                              <p:par>
                                <p:cTn id="536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8" dur="500"/>
                                        <p:tgtEl>
                                          <p:spTgt spid="15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9" fill="hold">
                      <p:stCondLst>
                        <p:cond delay="indefinite"/>
                      </p:stCondLst>
                      <p:childTnLst>
                        <p:par>
                          <p:cTn id="540" fill="hold">
                            <p:stCondLst>
                              <p:cond delay="0"/>
                            </p:stCondLst>
                            <p:childTnLst>
                              <p:par>
                                <p:cTn id="541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3" dur="500"/>
                                        <p:tgtEl>
                                          <p:spTgt spid="153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4" fill="hold">
                      <p:stCondLst>
                        <p:cond delay="indefinite"/>
                      </p:stCondLst>
                      <p:childTnLst>
                        <p:par>
                          <p:cTn id="545" fill="hold">
                            <p:stCondLst>
                              <p:cond delay="0"/>
                            </p:stCondLst>
                            <p:childTnLst>
                              <p:par>
                                <p:cTn id="5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8" dur="500"/>
                                        <p:tgtEl>
                                          <p:spTgt spid="153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3" dur="500"/>
                                        <p:tgtEl>
                                          <p:spTgt spid="153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4" fill="hold">
                      <p:stCondLst>
                        <p:cond delay="indefinite"/>
                      </p:stCondLst>
                      <p:childTnLst>
                        <p:par>
                          <p:cTn id="555" fill="hold">
                            <p:stCondLst>
                              <p:cond delay="0"/>
                            </p:stCondLst>
                            <p:childTnLst>
                              <p:par>
                                <p:cTn id="5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8" dur="500"/>
                                        <p:tgtEl>
                                          <p:spTgt spid="153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9" fill="hold">
                      <p:stCondLst>
                        <p:cond delay="indefinite"/>
                      </p:stCondLst>
                      <p:childTnLst>
                        <p:par>
                          <p:cTn id="560" fill="hold">
                            <p:stCondLst>
                              <p:cond delay="0"/>
                            </p:stCondLst>
                            <p:childTnLst>
                              <p:par>
                                <p:cTn id="56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3" dur="500"/>
                                        <p:tgtEl>
                                          <p:spTgt spid="153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96" grpId="0"/>
      <p:bldP spid="153694" grpId="0"/>
      <p:bldP spid="153692" grpId="0"/>
      <p:bldP spid="153690" grpId="0"/>
      <p:bldP spid="153688" grpId="0"/>
      <p:bldP spid="153688" grpId="1"/>
      <p:bldP spid="153686" grpId="0"/>
      <p:bldP spid="153686" grpId="1"/>
      <p:bldP spid="153684" grpId="0"/>
      <p:bldP spid="153684" grpId="1"/>
      <p:bldP spid="153660" grpId="0"/>
      <p:bldP spid="153659" grpId="0"/>
      <p:bldP spid="153658" grpId="0"/>
      <p:bldP spid="153657" grpId="0"/>
      <p:bldP spid="153656" grpId="0"/>
      <p:bldP spid="153656" grpId="1"/>
      <p:bldP spid="153655" grpId="0"/>
      <p:bldP spid="153655" grpId="1"/>
      <p:bldP spid="153654" grpId="0"/>
      <p:bldP spid="153654" grpId="1"/>
      <p:bldP spid="153653" grpId="0"/>
      <p:bldP spid="153652" grpId="0"/>
      <p:bldP spid="153651" grpId="0"/>
      <p:bldP spid="153650" grpId="0"/>
      <p:bldP spid="153649" grpId="0"/>
      <p:bldP spid="153649" grpId="1"/>
      <p:bldP spid="153648" grpId="0"/>
      <p:bldP spid="153648" grpId="1"/>
      <p:bldP spid="153647" grpId="0"/>
      <p:bldP spid="153647" grpId="1"/>
      <p:bldP spid="153646" grpId="0"/>
      <p:bldP spid="153645" grpId="0"/>
      <p:bldP spid="153644" grpId="0"/>
      <p:bldP spid="153643" grpId="0"/>
      <p:bldP spid="153642" grpId="0"/>
      <p:bldP spid="153642" grpId="1"/>
      <p:bldP spid="153641" grpId="0"/>
      <p:bldP spid="153641" grpId="1"/>
      <p:bldP spid="153640" grpId="0"/>
      <p:bldP spid="153640" grpId="1"/>
      <p:bldP spid="153639" grpId="0"/>
      <p:bldP spid="153638" grpId="0"/>
      <p:bldP spid="153637" grpId="0"/>
      <p:bldP spid="153636" grpId="0"/>
      <p:bldP spid="153635" grpId="0"/>
      <p:bldP spid="153635" grpId="1"/>
      <p:bldP spid="153634" grpId="0"/>
      <p:bldP spid="153634" grpId="1"/>
      <p:bldP spid="153633" grpId="0"/>
      <p:bldP spid="153633" grpId="1"/>
      <p:bldP spid="153632" grpId="0"/>
      <p:bldP spid="153631" grpId="0"/>
      <p:bldP spid="153630" grpId="0"/>
      <p:bldP spid="153629" grpId="0"/>
      <p:bldP spid="153628" grpId="0"/>
      <p:bldP spid="153628" grpId="1"/>
      <p:bldP spid="153627" grpId="0"/>
      <p:bldP spid="153627" grpId="1"/>
      <p:bldP spid="153626" grpId="0"/>
      <p:bldP spid="153626" grpId="1"/>
      <p:bldP spid="153625" grpId="0"/>
      <p:bldP spid="153624" grpId="0"/>
      <p:bldP spid="153623" grpId="0"/>
      <p:bldP spid="153622" grpId="0"/>
      <p:bldP spid="153621" grpId="0"/>
      <p:bldP spid="153621" grpId="1"/>
      <p:bldP spid="153620" grpId="0"/>
      <p:bldP spid="153620" grpId="1"/>
      <p:bldP spid="153619" grpId="0"/>
      <p:bldP spid="153619" grpId="1"/>
      <p:bldP spid="153618" grpId="0"/>
      <p:bldP spid="153617" grpId="0"/>
      <p:bldP spid="153616" grpId="0"/>
      <p:bldP spid="153615" grpId="0"/>
      <p:bldP spid="153614" grpId="0"/>
      <p:bldP spid="153614" grpId="1"/>
      <p:bldP spid="153613" grpId="0"/>
      <p:bldP spid="153613" grpId="1"/>
      <p:bldP spid="153612" grpId="0"/>
      <p:bldP spid="153612" grpId="1"/>
      <p:bldP spid="153611" grpId="0"/>
      <p:bldP spid="153610" grpId="0"/>
      <p:bldP spid="153609" grpId="0"/>
      <p:bldP spid="153608" grpId="0"/>
      <p:bldP spid="153607" grpId="0"/>
      <p:bldP spid="153606" grpId="0"/>
      <p:bldP spid="153605" grpId="0"/>
      <p:bldP spid="153661" grpId="0" animBg="1"/>
      <p:bldP spid="153662" grpId="0" animBg="1"/>
      <p:bldP spid="153663" grpId="0" animBg="1"/>
      <p:bldP spid="153664" grpId="0" animBg="1"/>
      <p:bldP spid="153665" grpId="0" animBg="1"/>
      <p:bldP spid="153666" grpId="0" animBg="1"/>
      <p:bldP spid="153667" grpId="0" animBg="1"/>
      <p:bldP spid="153668" grpId="0" animBg="1"/>
      <p:bldP spid="153669" grpId="0" animBg="1"/>
      <p:bldP spid="153670" grpId="0" animBg="1"/>
      <p:bldP spid="153671" grpId="0" animBg="1"/>
      <p:bldP spid="153672" grpId="0" animBg="1"/>
      <p:bldP spid="153673" grpId="0" animBg="1"/>
      <p:bldP spid="153674" grpId="0" animBg="1"/>
      <p:bldP spid="153675" grpId="0" animBg="1"/>
      <p:bldP spid="153676" grpId="0" animBg="1"/>
      <p:bldP spid="153677" grpId="0" animBg="1"/>
      <p:bldP spid="153685" grpId="0" animBg="1"/>
      <p:bldP spid="153699" grpId="0"/>
      <p:bldP spid="153700" grpId="0"/>
      <p:bldP spid="153701" grpId="0"/>
      <p:bldP spid="153702" grpId="0" animBg="1"/>
      <p:bldP spid="153703" grpId="0"/>
      <p:bldP spid="153704" grpId="0" animBg="1"/>
      <p:bldP spid="153705" grpId="0"/>
      <p:bldP spid="153706" grpId="0"/>
      <p:bldP spid="153707" grpId="0"/>
      <p:bldP spid="153764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AutoShape 3"/>
          <p:cNvSpPr>
            <a:spLocks noChangeAspect="1" noChangeArrowheads="1"/>
          </p:cNvSpPr>
          <p:nvPr/>
        </p:nvSpPr>
        <p:spPr bwMode="auto">
          <a:xfrm>
            <a:off x="3995738" y="4032250"/>
            <a:ext cx="474662" cy="177800"/>
          </a:xfrm>
          <a:prstGeom prst="rightArrow">
            <a:avLst>
              <a:gd name="adj1" fmla="val 50000"/>
              <a:gd name="adj2" fmla="val 66741"/>
            </a:avLst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60917" name="Group 149"/>
          <p:cNvGraphicFramePr>
            <a:graphicFrameLocks noGrp="1"/>
          </p:cNvGraphicFramePr>
          <p:nvPr>
            <p:ph/>
          </p:nvPr>
        </p:nvGraphicFramePr>
        <p:xfrm>
          <a:off x="252413" y="268288"/>
          <a:ext cx="4248150" cy="2743200"/>
        </p:xfrm>
        <a:graphic>
          <a:graphicData uri="http://schemas.openxmlformats.org/drawingml/2006/table">
            <a:tbl>
              <a:tblPr/>
              <a:tblGrid>
                <a:gridCol w="606425"/>
                <a:gridCol w="608012"/>
                <a:gridCol w="606425"/>
                <a:gridCol w="606425"/>
                <a:gridCol w="606425"/>
                <a:gridCol w="608013"/>
                <a:gridCol w="606425"/>
              </a:tblGrid>
              <a:tr h="187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</a:t>
                      </a:r>
                      <a:r>
                        <a:rPr kumimoji="0" lang="fr-FR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</a:t>
                      </a:r>
                      <a:r>
                        <a:rPr kumimoji="0" lang="fr-FR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KM1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KM2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KM3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KM4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143"/>
          <p:cNvGrpSpPr>
            <a:grpSpLocks/>
          </p:cNvGrpSpPr>
          <p:nvPr/>
        </p:nvGrpSpPr>
        <p:grpSpPr bwMode="auto">
          <a:xfrm>
            <a:off x="250825" y="3113088"/>
            <a:ext cx="3654425" cy="1501775"/>
            <a:chOff x="158" y="1961"/>
            <a:chExt cx="2302" cy="946"/>
          </a:xfrm>
        </p:grpSpPr>
        <p:sp>
          <p:nvSpPr>
            <p:cNvPr id="87162" name="AutoShape 2"/>
            <p:cNvSpPr>
              <a:spLocks noChangeAspect="1" noChangeArrowheads="1"/>
            </p:cNvSpPr>
            <p:nvPr/>
          </p:nvSpPr>
          <p:spPr bwMode="auto">
            <a:xfrm>
              <a:off x="158" y="2495"/>
              <a:ext cx="299" cy="112"/>
            </a:xfrm>
            <a:prstGeom prst="rightArrow">
              <a:avLst>
                <a:gd name="adj1" fmla="val 50000"/>
                <a:gd name="adj2" fmla="val 66741"/>
              </a:avLst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63" name="Rectangle 4"/>
            <p:cNvSpPr>
              <a:spLocks noChangeAspect="1" noChangeArrowheads="1"/>
            </p:cNvSpPr>
            <p:nvPr/>
          </p:nvSpPr>
          <p:spPr bwMode="auto">
            <a:xfrm>
              <a:off x="1977" y="2600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7164" name="Rectangle 5"/>
            <p:cNvSpPr>
              <a:spLocks noChangeAspect="1" noChangeArrowheads="1"/>
            </p:cNvSpPr>
            <p:nvPr/>
          </p:nvSpPr>
          <p:spPr bwMode="auto">
            <a:xfrm>
              <a:off x="1645" y="2600"/>
              <a:ext cx="332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7165" name="Rectangle 6"/>
            <p:cNvSpPr>
              <a:spLocks noChangeAspect="1" noChangeArrowheads="1"/>
            </p:cNvSpPr>
            <p:nvPr/>
          </p:nvSpPr>
          <p:spPr bwMode="auto">
            <a:xfrm>
              <a:off x="1312" y="2600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7166" name="Rectangle 7"/>
            <p:cNvSpPr>
              <a:spLocks noChangeAspect="1" noChangeArrowheads="1"/>
            </p:cNvSpPr>
            <p:nvPr/>
          </p:nvSpPr>
          <p:spPr bwMode="auto">
            <a:xfrm>
              <a:off x="979" y="2600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7167" name="Rectangle 8"/>
            <p:cNvSpPr>
              <a:spLocks noChangeAspect="1" noChangeArrowheads="1"/>
            </p:cNvSpPr>
            <p:nvPr/>
          </p:nvSpPr>
          <p:spPr bwMode="auto">
            <a:xfrm>
              <a:off x="1977" y="2293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7168" name="Rectangle 9"/>
            <p:cNvSpPr>
              <a:spLocks noChangeAspect="1" noChangeArrowheads="1"/>
            </p:cNvSpPr>
            <p:nvPr/>
          </p:nvSpPr>
          <p:spPr bwMode="auto">
            <a:xfrm>
              <a:off x="1645" y="2293"/>
              <a:ext cx="332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7169" name="Rectangle 10"/>
            <p:cNvSpPr>
              <a:spLocks noChangeAspect="1" noChangeArrowheads="1"/>
            </p:cNvSpPr>
            <p:nvPr/>
          </p:nvSpPr>
          <p:spPr bwMode="auto">
            <a:xfrm>
              <a:off x="1312" y="2293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87170" name="Rectangle 11"/>
            <p:cNvSpPr>
              <a:spLocks noChangeAspect="1" noChangeArrowheads="1"/>
            </p:cNvSpPr>
            <p:nvPr/>
          </p:nvSpPr>
          <p:spPr bwMode="auto">
            <a:xfrm>
              <a:off x="979" y="2293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87171" name="Line 12"/>
            <p:cNvSpPr>
              <a:spLocks noChangeAspect="1" noChangeShapeType="1"/>
            </p:cNvSpPr>
            <p:nvPr/>
          </p:nvSpPr>
          <p:spPr bwMode="auto">
            <a:xfrm>
              <a:off x="979" y="2293"/>
              <a:ext cx="1331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72" name="Line 13"/>
            <p:cNvSpPr>
              <a:spLocks noChangeAspect="1" noChangeShapeType="1"/>
            </p:cNvSpPr>
            <p:nvPr/>
          </p:nvSpPr>
          <p:spPr bwMode="auto">
            <a:xfrm>
              <a:off x="979" y="2907"/>
              <a:ext cx="1331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73" name="Line 14"/>
            <p:cNvSpPr>
              <a:spLocks noChangeAspect="1" noChangeShapeType="1"/>
            </p:cNvSpPr>
            <p:nvPr/>
          </p:nvSpPr>
          <p:spPr bwMode="auto">
            <a:xfrm>
              <a:off x="979" y="2293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74" name="Line 15"/>
            <p:cNvSpPr>
              <a:spLocks noChangeAspect="1" noChangeShapeType="1"/>
            </p:cNvSpPr>
            <p:nvPr/>
          </p:nvSpPr>
          <p:spPr bwMode="auto">
            <a:xfrm>
              <a:off x="2310" y="2293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75" name="Line 16"/>
            <p:cNvSpPr>
              <a:spLocks noChangeAspect="1" noChangeShapeType="1"/>
            </p:cNvSpPr>
            <p:nvPr/>
          </p:nvSpPr>
          <p:spPr bwMode="auto">
            <a:xfrm>
              <a:off x="979" y="2600"/>
              <a:ext cx="1331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76" name="Line 17"/>
            <p:cNvSpPr>
              <a:spLocks noChangeAspect="1" noChangeShapeType="1"/>
            </p:cNvSpPr>
            <p:nvPr/>
          </p:nvSpPr>
          <p:spPr bwMode="auto">
            <a:xfrm>
              <a:off x="1312" y="2293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77" name="Line 18"/>
            <p:cNvSpPr>
              <a:spLocks noChangeAspect="1" noChangeShapeType="1"/>
            </p:cNvSpPr>
            <p:nvPr/>
          </p:nvSpPr>
          <p:spPr bwMode="auto">
            <a:xfrm>
              <a:off x="1645" y="2293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78" name="Line 19"/>
            <p:cNvSpPr>
              <a:spLocks noChangeAspect="1" noChangeShapeType="1"/>
            </p:cNvSpPr>
            <p:nvPr/>
          </p:nvSpPr>
          <p:spPr bwMode="auto">
            <a:xfrm>
              <a:off x="1977" y="2293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79" name="Text Box 20"/>
            <p:cNvSpPr txBox="1">
              <a:spLocks noChangeAspect="1" noChangeArrowheads="1"/>
            </p:cNvSpPr>
            <p:nvPr/>
          </p:nvSpPr>
          <p:spPr bwMode="auto">
            <a:xfrm>
              <a:off x="974" y="2132"/>
              <a:ext cx="1486" cy="27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chemeClr val="tx1"/>
                  </a:solidFill>
                </a:rPr>
                <a:t> 00        01      11      10</a:t>
              </a:r>
            </a:p>
          </p:txBody>
        </p:sp>
        <p:sp>
          <p:nvSpPr>
            <p:cNvPr id="87180" name="Text Box 21"/>
            <p:cNvSpPr txBox="1">
              <a:spLocks noChangeAspect="1" noChangeArrowheads="1"/>
            </p:cNvSpPr>
            <p:nvPr/>
          </p:nvSpPr>
          <p:spPr bwMode="auto">
            <a:xfrm>
              <a:off x="805" y="2350"/>
              <a:ext cx="236" cy="27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  <a:p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87181" name="Line 22"/>
            <p:cNvSpPr>
              <a:spLocks noChangeAspect="1" noChangeShapeType="1"/>
            </p:cNvSpPr>
            <p:nvPr/>
          </p:nvSpPr>
          <p:spPr bwMode="auto">
            <a:xfrm flipH="1" flipV="1">
              <a:off x="755" y="2068"/>
              <a:ext cx="235" cy="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82" name="Text Box 23"/>
            <p:cNvSpPr txBox="1">
              <a:spLocks noChangeAspect="1" noChangeArrowheads="1"/>
            </p:cNvSpPr>
            <p:nvPr/>
          </p:nvSpPr>
          <p:spPr bwMode="auto">
            <a:xfrm>
              <a:off x="739" y="1961"/>
              <a:ext cx="558" cy="27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00FF"/>
                  </a:solidFill>
                </a:rPr>
                <a:t>S</a:t>
              </a:r>
              <a:r>
                <a:rPr lang="fr-FR" sz="1600" b="1" baseline="-25000">
                  <a:solidFill>
                    <a:srgbClr val="0000FF"/>
                  </a:solidFill>
                </a:rPr>
                <a:t>2</a:t>
              </a:r>
              <a:r>
                <a:rPr lang="fr-FR" sz="1600" b="1">
                  <a:solidFill>
                    <a:srgbClr val="0000FF"/>
                  </a:solidFill>
                </a:rPr>
                <a:t>S</a:t>
              </a:r>
              <a:r>
                <a:rPr lang="fr-FR" sz="1600" b="1" baseline="-25000">
                  <a:solidFill>
                    <a:srgbClr val="0000FF"/>
                  </a:solidFill>
                </a:rPr>
                <a:t>1</a:t>
              </a:r>
              <a:endParaRPr lang="fr-FR" sz="1600" b="1"/>
            </a:p>
          </p:txBody>
        </p:sp>
        <p:sp>
          <p:nvSpPr>
            <p:cNvPr id="87183" name="Text Box 24"/>
            <p:cNvSpPr txBox="1">
              <a:spLocks noChangeAspect="1" noChangeArrowheads="1"/>
            </p:cNvSpPr>
            <p:nvPr/>
          </p:nvSpPr>
          <p:spPr bwMode="auto">
            <a:xfrm>
              <a:off x="692" y="2165"/>
              <a:ext cx="235" cy="27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00FF"/>
                  </a:solidFill>
                </a:rPr>
                <a:t>K</a:t>
              </a:r>
              <a:endParaRPr lang="fr-FR" sz="1600" b="1"/>
            </a:p>
          </p:txBody>
        </p:sp>
        <p:sp>
          <p:nvSpPr>
            <p:cNvPr id="87184" name="Rectangle 107"/>
            <p:cNvSpPr>
              <a:spLocks noChangeArrowheads="1"/>
            </p:cNvSpPr>
            <p:nvPr/>
          </p:nvSpPr>
          <p:spPr bwMode="auto">
            <a:xfrm>
              <a:off x="782" y="2666"/>
              <a:ext cx="187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</p:grpSp>
      <p:sp>
        <p:nvSpPr>
          <p:cNvPr id="160876" name="Text Box 108"/>
          <p:cNvSpPr txBox="1">
            <a:spLocks noChangeArrowheads="1"/>
          </p:cNvSpPr>
          <p:nvPr/>
        </p:nvSpPr>
        <p:spPr bwMode="auto">
          <a:xfrm>
            <a:off x="7019925" y="2743200"/>
            <a:ext cx="18002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>
                <a:solidFill>
                  <a:schemeClr val="tx1"/>
                </a:solidFill>
              </a:rPr>
              <a:t>المخرج :  </a:t>
            </a:r>
            <a:r>
              <a:rPr lang="fr-FR" b="1" u="sng">
                <a:solidFill>
                  <a:schemeClr val="tx1"/>
                </a:solidFill>
              </a:rPr>
              <a:t>KM1</a:t>
            </a:r>
          </a:p>
        </p:txBody>
      </p:sp>
      <p:sp>
        <p:nvSpPr>
          <p:cNvPr id="160877" name="AutoShape 109"/>
          <p:cNvSpPr>
            <a:spLocks noChangeArrowheads="1"/>
          </p:cNvSpPr>
          <p:nvPr/>
        </p:nvSpPr>
        <p:spPr bwMode="auto">
          <a:xfrm>
            <a:off x="2698750" y="3694113"/>
            <a:ext cx="863600" cy="35877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0878" name="Text Box 110"/>
          <p:cNvSpPr txBox="1">
            <a:spLocks noChangeArrowheads="1"/>
          </p:cNvSpPr>
          <p:nvPr/>
        </p:nvSpPr>
        <p:spPr bwMode="auto">
          <a:xfrm>
            <a:off x="7164388" y="4830763"/>
            <a:ext cx="18002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>
                <a:solidFill>
                  <a:schemeClr val="tx1"/>
                </a:solidFill>
              </a:rPr>
              <a:t>المخرج :  </a:t>
            </a:r>
            <a:r>
              <a:rPr lang="fr-FR" b="1" u="sng">
                <a:solidFill>
                  <a:schemeClr val="tx1"/>
                </a:solidFill>
              </a:rPr>
              <a:t>KM2</a:t>
            </a:r>
          </a:p>
        </p:txBody>
      </p:sp>
      <p:sp>
        <p:nvSpPr>
          <p:cNvPr id="160880" name="AutoShape 112"/>
          <p:cNvSpPr>
            <a:spLocks noChangeAspect="1" noChangeArrowheads="1"/>
          </p:cNvSpPr>
          <p:nvPr/>
        </p:nvSpPr>
        <p:spPr bwMode="auto">
          <a:xfrm>
            <a:off x="3995738" y="5976938"/>
            <a:ext cx="474662" cy="177800"/>
          </a:xfrm>
          <a:prstGeom prst="rightArrow">
            <a:avLst>
              <a:gd name="adj1" fmla="val 50000"/>
              <a:gd name="adj2" fmla="val 66741"/>
            </a:avLst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145"/>
          <p:cNvGrpSpPr>
            <a:grpSpLocks/>
          </p:cNvGrpSpPr>
          <p:nvPr/>
        </p:nvGrpSpPr>
        <p:grpSpPr bwMode="auto">
          <a:xfrm>
            <a:off x="250825" y="5057775"/>
            <a:ext cx="3654425" cy="1501775"/>
            <a:chOff x="158" y="3186"/>
            <a:chExt cx="2302" cy="946"/>
          </a:xfrm>
        </p:grpSpPr>
        <p:sp>
          <p:nvSpPr>
            <p:cNvPr id="87139" name="AutoShape 111"/>
            <p:cNvSpPr>
              <a:spLocks noChangeAspect="1" noChangeArrowheads="1"/>
            </p:cNvSpPr>
            <p:nvPr/>
          </p:nvSpPr>
          <p:spPr bwMode="auto">
            <a:xfrm>
              <a:off x="158" y="3720"/>
              <a:ext cx="299" cy="112"/>
            </a:xfrm>
            <a:prstGeom prst="rightArrow">
              <a:avLst>
                <a:gd name="adj1" fmla="val 50000"/>
                <a:gd name="adj2" fmla="val 66741"/>
              </a:avLst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40" name="Rectangle 113"/>
            <p:cNvSpPr>
              <a:spLocks noChangeAspect="1" noChangeArrowheads="1"/>
            </p:cNvSpPr>
            <p:nvPr/>
          </p:nvSpPr>
          <p:spPr bwMode="auto">
            <a:xfrm>
              <a:off x="1977" y="3825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7141" name="Rectangle 114"/>
            <p:cNvSpPr>
              <a:spLocks noChangeAspect="1" noChangeArrowheads="1"/>
            </p:cNvSpPr>
            <p:nvPr/>
          </p:nvSpPr>
          <p:spPr bwMode="auto">
            <a:xfrm>
              <a:off x="1645" y="3825"/>
              <a:ext cx="332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7142" name="Rectangle 115"/>
            <p:cNvSpPr>
              <a:spLocks noChangeAspect="1" noChangeArrowheads="1"/>
            </p:cNvSpPr>
            <p:nvPr/>
          </p:nvSpPr>
          <p:spPr bwMode="auto">
            <a:xfrm>
              <a:off x="1312" y="3825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7143" name="Rectangle 116"/>
            <p:cNvSpPr>
              <a:spLocks noChangeAspect="1" noChangeArrowheads="1"/>
            </p:cNvSpPr>
            <p:nvPr/>
          </p:nvSpPr>
          <p:spPr bwMode="auto">
            <a:xfrm>
              <a:off x="979" y="3825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7144" name="Rectangle 117"/>
            <p:cNvSpPr>
              <a:spLocks noChangeAspect="1" noChangeArrowheads="1"/>
            </p:cNvSpPr>
            <p:nvPr/>
          </p:nvSpPr>
          <p:spPr bwMode="auto">
            <a:xfrm>
              <a:off x="1977" y="3518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7145" name="Rectangle 118"/>
            <p:cNvSpPr>
              <a:spLocks noChangeAspect="1" noChangeArrowheads="1"/>
            </p:cNvSpPr>
            <p:nvPr/>
          </p:nvSpPr>
          <p:spPr bwMode="auto">
            <a:xfrm>
              <a:off x="1645" y="3518"/>
              <a:ext cx="332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7146" name="Rectangle 119"/>
            <p:cNvSpPr>
              <a:spLocks noChangeAspect="1" noChangeArrowheads="1"/>
            </p:cNvSpPr>
            <p:nvPr/>
          </p:nvSpPr>
          <p:spPr bwMode="auto">
            <a:xfrm>
              <a:off x="1312" y="3518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7147" name="Rectangle 120"/>
            <p:cNvSpPr>
              <a:spLocks noChangeAspect="1" noChangeArrowheads="1"/>
            </p:cNvSpPr>
            <p:nvPr/>
          </p:nvSpPr>
          <p:spPr bwMode="auto">
            <a:xfrm>
              <a:off x="979" y="3518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87148" name="Line 121"/>
            <p:cNvSpPr>
              <a:spLocks noChangeAspect="1" noChangeShapeType="1"/>
            </p:cNvSpPr>
            <p:nvPr/>
          </p:nvSpPr>
          <p:spPr bwMode="auto">
            <a:xfrm>
              <a:off x="979" y="3518"/>
              <a:ext cx="1331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49" name="Line 122"/>
            <p:cNvSpPr>
              <a:spLocks noChangeAspect="1" noChangeShapeType="1"/>
            </p:cNvSpPr>
            <p:nvPr/>
          </p:nvSpPr>
          <p:spPr bwMode="auto">
            <a:xfrm>
              <a:off x="979" y="4132"/>
              <a:ext cx="1331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50" name="Line 123"/>
            <p:cNvSpPr>
              <a:spLocks noChangeAspect="1" noChangeShapeType="1"/>
            </p:cNvSpPr>
            <p:nvPr/>
          </p:nvSpPr>
          <p:spPr bwMode="auto">
            <a:xfrm>
              <a:off x="979" y="3518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51" name="Line 124"/>
            <p:cNvSpPr>
              <a:spLocks noChangeAspect="1" noChangeShapeType="1"/>
            </p:cNvSpPr>
            <p:nvPr/>
          </p:nvSpPr>
          <p:spPr bwMode="auto">
            <a:xfrm>
              <a:off x="2310" y="3518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52" name="Line 125"/>
            <p:cNvSpPr>
              <a:spLocks noChangeAspect="1" noChangeShapeType="1"/>
            </p:cNvSpPr>
            <p:nvPr/>
          </p:nvSpPr>
          <p:spPr bwMode="auto">
            <a:xfrm>
              <a:off x="979" y="3825"/>
              <a:ext cx="1331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53" name="Line 126"/>
            <p:cNvSpPr>
              <a:spLocks noChangeAspect="1" noChangeShapeType="1"/>
            </p:cNvSpPr>
            <p:nvPr/>
          </p:nvSpPr>
          <p:spPr bwMode="auto">
            <a:xfrm>
              <a:off x="1312" y="3518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54" name="Line 127"/>
            <p:cNvSpPr>
              <a:spLocks noChangeAspect="1" noChangeShapeType="1"/>
            </p:cNvSpPr>
            <p:nvPr/>
          </p:nvSpPr>
          <p:spPr bwMode="auto">
            <a:xfrm>
              <a:off x="1645" y="3518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55" name="Line 128"/>
            <p:cNvSpPr>
              <a:spLocks noChangeAspect="1" noChangeShapeType="1"/>
            </p:cNvSpPr>
            <p:nvPr/>
          </p:nvSpPr>
          <p:spPr bwMode="auto">
            <a:xfrm>
              <a:off x="1977" y="3518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56" name="Text Box 129"/>
            <p:cNvSpPr txBox="1">
              <a:spLocks noChangeAspect="1" noChangeArrowheads="1"/>
            </p:cNvSpPr>
            <p:nvPr/>
          </p:nvSpPr>
          <p:spPr bwMode="auto">
            <a:xfrm>
              <a:off x="974" y="3357"/>
              <a:ext cx="1486" cy="27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chemeClr val="tx1"/>
                  </a:solidFill>
                </a:rPr>
                <a:t> 00        01      11      10</a:t>
              </a:r>
            </a:p>
          </p:txBody>
        </p:sp>
        <p:sp>
          <p:nvSpPr>
            <p:cNvPr id="87157" name="Text Box 130"/>
            <p:cNvSpPr txBox="1">
              <a:spLocks noChangeAspect="1" noChangeArrowheads="1"/>
            </p:cNvSpPr>
            <p:nvPr/>
          </p:nvSpPr>
          <p:spPr bwMode="auto">
            <a:xfrm>
              <a:off x="805" y="3575"/>
              <a:ext cx="236" cy="27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  <a:p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87158" name="Line 131"/>
            <p:cNvSpPr>
              <a:spLocks noChangeAspect="1" noChangeShapeType="1"/>
            </p:cNvSpPr>
            <p:nvPr/>
          </p:nvSpPr>
          <p:spPr bwMode="auto">
            <a:xfrm flipH="1" flipV="1">
              <a:off x="755" y="3293"/>
              <a:ext cx="235" cy="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59" name="Text Box 132"/>
            <p:cNvSpPr txBox="1">
              <a:spLocks noChangeAspect="1" noChangeArrowheads="1"/>
            </p:cNvSpPr>
            <p:nvPr/>
          </p:nvSpPr>
          <p:spPr bwMode="auto">
            <a:xfrm>
              <a:off x="739" y="3186"/>
              <a:ext cx="558" cy="27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  <a:r>
                <a:rPr lang="fr-FR" sz="1600" b="1" baseline="-25000" dirty="0">
                  <a:solidFill>
                    <a:srgbClr val="0000FF"/>
                  </a:solidFill>
                </a:rPr>
                <a:t>2</a:t>
              </a: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  <a:r>
                <a:rPr lang="fr-FR" sz="1600" b="1" baseline="-25000" dirty="0">
                  <a:solidFill>
                    <a:srgbClr val="0000FF"/>
                  </a:solidFill>
                </a:rPr>
                <a:t>1</a:t>
              </a:r>
              <a:endParaRPr lang="fr-FR" sz="1600" b="1" dirty="0"/>
            </a:p>
          </p:txBody>
        </p:sp>
        <p:sp>
          <p:nvSpPr>
            <p:cNvPr id="87160" name="Text Box 133"/>
            <p:cNvSpPr txBox="1">
              <a:spLocks noChangeAspect="1" noChangeArrowheads="1"/>
            </p:cNvSpPr>
            <p:nvPr/>
          </p:nvSpPr>
          <p:spPr bwMode="auto">
            <a:xfrm>
              <a:off x="692" y="3390"/>
              <a:ext cx="235" cy="27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00FF"/>
                  </a:solidFill>
                </a:rPr>
                <a:t>K</a:t>
              </a:r>
              <a:endParaRPr lang="fr-FR" sz="1600" b="1"/>
            </a:p>
          </p:txBody>
        </p:sp>
        <p:sp>
          <p:nvSpPr>
            <p:cNvPr id="87161" name="Rectangle 134"/>
            <p:cNvSpPr>
              <a:spLocks noChangeArrowheads="1"/>
            </p:cNvSpPr>
            <p:nvPr/>
          </p:nvSpPr>
          <p:spPr bwMode="auto">
            <a:xfrm>
              <a:off x="782" y="3891"/>
              <a:ext cx="187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</p:grpSp>
      <p:sp>
        <p:nvSpPr>
          <p:cNvPr id="160903" name="AutoShape 135"/>
          <p:cNvSpPr>
            <a:spLocks noChangeArrowheads="1"/>
          </p:cNvSpPr>
          <p:nvPr/>
        </p:nvSpPr>
        <p:spPr bwMode="auto">
          <a:xfrm>
            <a:off x="2141538" y="5657850"/>
            <a:ext cx="360362" cy="35877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" name="Group 136"/>
          <p:cNvGrpSpPr>
            <a:grpSpLocks/>
          </p:cNvGrpSpPr>
          <p:nvPr/>
        </p:nvGrpSpPr>
        <p:grpSpPr bwMode="auto">
          <a:xfrm>
            <a:off x="4592638" y="3892550"/>
            <a:ext cx="1506537" cy="366713"/>
            <a:chOff x="2893" y="2340"/>
            <a:chExt cx="949" cy="231"/>
          </a:xfrm>
          <a:noFill/>
        </p:grpSpPr>
        <p:sp>
          <p:nvSpPr>
            <p:cNvPr id="87137" name="Rectangle 137"/>
            <p:cNvSpPr>
              <a:spLocks noChangeArrowheads="1"/>
            </p:cNvSpPr>
            <p:nvPr/>
          </p:nvSpPr>
          <p:spPr bwMode="auto">
            <a:xfrm>
              <a:off x="2893" y="2340"/>
              <a:ext cx="94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en-GB" b="1"/>
                <a:t> </a:t>
              </a:r>
              <a:r>
                <a:rPr lang="en-GB" b="1">
                  <a:solidFill>
                    <a:srgbClr val="0000FF"/>
                  </a:solidFill>
                  <a:cs typeface="Times New Roman" pitchFamily="18" charset="0"/>
                </a:rPr>
                <a:t>K</a:t>
              </a:r>
              <a:r>
                <a:rPr lang="fr-FR" b="1">
                  <a:solidFill>
                    <a:srgbClr val="0000FF"/>
                  </a:solidFill>
                  <a:cs typeface="Times New Roman" pitchFamily="18" charset="0"/>
                </a:rPr>
                <a:t>M1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 = 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2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.K</a:t>
              </a:r>
              <a:r>
                <a:rPr lang="fr-FR" b="1"/>
                <a:t> </a:t>
              </a:r>
            </a:p>
          </p:txBody>
        </p:sp>
        <p:sp>
          <p:nvSpPr>
            <p:cNvPr id="87138" name="Line 138"/>
            <p:cNvSpPr>
              <a:spLocks noChangeShapeType="1"/>
            </p:cNvSpPr>
            <p:nvPr/>
          </p:nvSpPr>
          <p:spPr bwMode="auto">
            <a:xfrm>
              <a:off x="3642" y="2358"/>
              <a:ext cx="9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139"/>
          <p:cNvGrpSpPr>
            <a:grpSpLocks/>
          </p:cNvGrpSpPr>
          <p:nvPr/>
        </p:nvGrpSpPr>
        <p:grpSpPr bwMode="auto">
          <a:xfrm>
            <a:off x="4592638" y="5907088"/>
            <a:ext cx="2211387" cy="366712"/>
            <a:chOff x="2893" y="3609"/>
            <a:chExt cx="1393" cy="231"/>
          </a:xfrm>
          <a:noFill/>
        </p:grpSpPr>
        <p:sp>
          <p:nvSpPr>
            <p:cNvPr id="87134" name="Rectangle 140"/>
            <p:cNvSpPr>
              <a:spLocks noChangeArrowheads="1"/>
            </p:cNvSpPr>
            <p:nvPr/>
          </p:nvSpPr>
          <p:spPr bwMode="auto">
            <a:xfrm>
              <a:off x="2893" y="3609"/>
              <a:ext cx="1393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en-GB" b="1"/>
                <a:t> </a:t>
              </a:r>
              <a:r>
                <a:rPr lang="en-GB" b="1">
                  <a:solidFill>
                    <a:srgbClr val="0000FF"/>
                  </a:solidFill>
                  <a:cs typeface="Times New Roman" pitchFamily="18" charset="0"/>
                </a:rPr>
                <a:t>K</a:t>
              </a:r>
              <a:r>
                <a:rPr lang="fr-FR" b="1">
                  <a:solidFill>
                    <a:srgbClr val="0000FF"/>
                  </a:solidFill>
                  <a:cs typeface="Times New Roman" pitchFamily="18" charset="0"/>
                </a:rPr>
                <a:t>M2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 = 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1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2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.K</a:t>
              </a:r>
              <a:r>
                <a:rPr lang="fr-FR" b="1"/>
                <a:t> </a:t>
              </a:r>
            </a:p>
          </p:txBody>
        </p:sp>
        <p:sp>
          <p:nvSpPr>
            <p:cNvPr id="87135" name="Line 141"/>
            <p:cNvSpPr>
              <a:spLocks noChangeShapeType="1"/>
            </p:cNvSpPr>
            <p:nvPr/>
          </p:nvSpPr>
          <p:spPr bwMode="auto">
            <a:xfrm>
              <a:off x="3833" y="3629"/>
              <a:ext cx="9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36" name="Line 142"/>
            <p:cNvSpPr>
              <a:spLocks noChangeShapeType="1"/>
            </p:cNvSpPr>
            <p:nvPr/>
          </p:nvSpPr>
          <p:spPr bwMode="auto">
            <a:xfrm>
              <a:off x="3640" y="3629"/>
              <a:ext cx="9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0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0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0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60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6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60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animBg="1"/>
      <p:bldP spid="160876" grpId="0"/>
      <p:bldP spid="160877" grpId="0" animBg="1"/>
      <p:bldP spid="160878" grpId="0"/>
      <p:bldP spid="160880" grpId="0" animBg="1"/>
      <p:bldP spid="160903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AutoShape 3"/>
          <p:cNvSpPr>
            <a:spLocks noChangeAspect="1" noChangeArrowheads="1"/>
          </p:cNvSpPr>
          <p:nvPr/>
        </p:nvSpPr>
        <p:spPr bwMode="auto">
          <a:xfrm>
            <a:off x="3995738" y="3976688"/>
            <a:ext cx="474662" cy="177800"/>
          </a:xfrm>
          <a:prstGeom prst="rightArrow">
            <a:avLst>
              <a:gd name="adj1" fmla="val 50000"/>
              <a:gd name="adj2" fmla="val 66741"/>
            </a:avLst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57847" name="Group 151"/>
          <p:cNvGraphicFramePr>
            <a:graphicFrameLocks noGrp="1"/>
          </p:cNvGraphicFramePr>
          <p:nvPr>
            <p:ph/>
          </p:nvPr>
        </p:nvGraphicFramePr>
        <p:xfrm>
          <a:off x="157163" y="157163"/>
          <a:ext cx="4248150" cy="2743200"/>
        </p:xfrm>
        <a:graphic>
          <a:graphicData uri="http://schemas.openxmlformats.org/drawingml/2006/table">
            <a:tbl>
              <a:tblPr/>
              <a:tblGrid>
                <a:gridCol w="606425"/>
                <a:gridCol w="608012"/>
                <a:gridCol w="606425"/>
                <a:gridCol w="606425"/>
                <a:gridCol w="606425"/>
                <a:gridCol w="608013"/>
                <a:gridCol w="606425"/>
              </a:tblGrid>
              <a:tr h="187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</a:t>
                      </a:r>
                      <a:r>
                        <a:rPr kumimoji="0" lang="fr-FR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</a:t>
                      </a:r>
                      <a:r>
                        <a:rPr kumimoji="0" lang="fr-FR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KM1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KM2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KM3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KM4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145"/>
          <p:cNvGrpSpPr>
            <a:grpSpLocks/>
          </p:cNvGrpSpPr>
          <p:nvPr/>
        </p:nvGrpSpPr>
        <p:grpSpPr bwMode="auto">
          <a:xfrm>
            <a:off x="250825" y="3057525"/>
            <a:ext cx="3654425" cy="1501775"/>
            <a:chOff x="158" y="1926"/>
            <a:chExt cx="2302" cy="946"/>
          </a:xfrm>
        </p:grpSpPr>
        <p:sp>
          <p:nvSpPr>
            <p:cNvPr id="88183" name="AutoShape 2"/>
            <p:cNvSpPr>
              <a:spLocks noChangeAspect="1" noChangeArrowheads="1"/>
            </p:cNvSpPr>
            <p:nvPr/>
          </p:nvSpPr>
          <p:spPr bwMode="auto">
            <a:xfrm>
              <a:off x="158" y="2460"/>
              <a:ext cx="299" cy="112"/>
            </a:xfrm>
            <a:prstGeom prst="rightArrow">
              <a:avLst>
                <a:gd name="adj1" fmla="val 50000"/>
                <a:gd name="adj2" fmla="val 66741"/>
              </a:avLst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84" name="Rectangle 4"/>
            <p:cNvSpPr>
              <a:spLocks noChangeAspect="1" noChangeArrowheads="1"/>
            </p:cNvSpPr>
            <p:nvPr/>
          </p:nvSpPr>
          <p:spPr bwMode="auto">
            <a:xfrm>
              <a:off x="1977" y="2565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85" name="Rectangle 5"/>
            <p:cNvSpPr>
              <a:spLocks noChangeAspect="1" noChangeArrowheads="1"/>
            </p:cNvSpPr>
            <p:nvPr/>
          </p:nvSpPr>
          <p:spPr bwMode="auto">
            <a:xfrm>
              <a:off x="1645" y="2565"/>
              <a:ext cx="332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86" name="Rectangle 6"/>
            <p:cNvSpPr>
              <a:spLocks noChangeAspect="1" noChangeArrowheads="1"/>
            </p:cNvSpPr>
            <p:nvPr/>
          </p:nvSpPr>
          <p:spPr bwMode="auto">
            <a:xfrm>
              <a:off x="1312" y="2565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87" name="Rectangle 7"/>
            <p:cNvSpPr>
              <a:spLocks noChangeAspect="1" noChangeArrowheads="1"/>
            </p:cNvSpPr>
            <p:nvPr/>
          </p:nvSpPr>
          <p:spPr bwMode="auto">
            <a:xfrm>
              <a:off x="979" y="2565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88" name="Rectangle 8"/>
            <p:cNvSpPr>
              <a:spLocks noChangeAspect="1" noChangeArrowheads="1"/>
            </p:cNvSpPr>
            <p:nvPr/>
          </p:nvSpPr>
          <p:spPr bwMode="auto">
            <a:xfrm>
              <a:off x="1977" y="2258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89" name="Rectangle 9"/>
            <p:cNvSpPr>
              <a:spLocks noChangeAspect="1" noChangeArrowheads="1"/>
            </p:cNvSpPr>
            <p:nvPr/>
          </p:nvSpPr>
          <p:spPr bwMode="auto">
            <a:xfrm>
              <a:off x="1645" y="2258"/>
              <a:ext cx="332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90" name="Rectangle 10"/>
            <p:cNvSpPr>
              <a:spLocks noChangeAspect="1" noChangeArrowheads="1"/>
            </p:cNvSpPr>
            <p:nvPr/>
          </p:nvSpPr>
          <p:spPr bwMode="auto">
            <a:xfrm>
              <a:off x="1312" y="2258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91" name="Rectangle 11"/>
            <p:cNvSpPr>
              <a:spLocks noChangeAspect="1" noChangeArrowheads="1"/>
            </p:cNvSpPr>
            <p:nvPr/>
          </p:nvSpPr>
          <p:spPr bwMode="auto">
            <a:xfrm>
              <a:off x="979" y="2258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92" name="Line 12"/>
            <p:cNvSpPr>
              <a:spLocks noChangeAspect="1" noChangeShapeType="1"/>
            </p:cNvSpPr>
            <p:nvPr/>
          </p:nvSpPr>
          <p:spPr bwMode="auto">
            <a:xfrm>
              <a:off x="979" y="2258"/>
              <a:ext cx="1331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93" name="Line 13"/>
            <p:cNvSpPr>
              <a:spLocks noChangeAspect="1" noChangeShapeType="1"/>
            </p:cNvSpPr>
            <p:nvPr/>
          </p:nvSpPr>
          <p:spPr bwMode="auto">
            <a:xfrm>
              <a:off x="979" y="2872"/>
              <a:ext cx="1331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94" name="Line 14"/>
            <p:cNvSpPr>
              <a:spLocks noChangeAspect="1" noChangeShapeType="1"/>
            </p:cNvSpPr>
            <p:nvPr/>
          </p:nvSpPr>
          <p:spPr bwMode="auto">
            <a:xfrm>
              <a:off x="979" y="2258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95" name="Line 15"/>
            <p:cNvSpPr>
              <a:spLocks noChangeAspect="1" noChangeShapeType="1"/>
            </p:cNvSpPr>
            <p:nvPr/>
          </p:nvSpPr>
          <p:spPr bwMode="auto">
            <a:xfrm>
              <a:off x="2310" y="2258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96" name="Line 16"/>
            <p:cNvSpPr>
              <a:spLocks noChangeAspect="1" noChangeShapeType="1"/>
            </p:cNvSpPr>
            <p:nvPr/>
          </p:nvSpPr>
          <p:spPr bwMode="auto">
            <a:xfrm>
              <a:off x="979" y="2565"/>
              <a:ext cx="1331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97" name="Line 17"/>
            <p:cNvSpPr>
              <a:spLocks noChangeAspect="1" noChangeShapeType="1"/>
            </p:cNvSpPr>
            <p:nvPr/>
          </p:nvSpPr>
          <p:spPr bwMode="auto">
            <a:xfrm>
              <a:off x="1312" y="2258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98" name="Line 18"/>
            <p:cNvSpPr>
              <a:spLocks noChangeAspect="1" noChangeShapeType="1"/>
            </p:cNvSpPr>
            <p:nvPr/>
          </p:nvSpPr>
          <p:spPr bwMode="auto">
            <a:xfrm>
              <a:off x="1645" y="2258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99" name="Line 19"/>
            <p:cNvSpPr>
              <a:spLocks noChangeAspect="1" noChangeShapeType="1"/>
            </p:cNvSpPr>
            <p:nvPr/>
          </p:nvSpPr>
          <p:spPr bwMode="auto">
            <a:xfrm>
              <a:off x="1977" y="2258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00" name="Text Box 20"/>
            <p:cNvSpPr txBox="1">
              <a:spLocks noChangeAspect="1" noChangeArrowheads="1"/>
            </p:cNvSpPr>
            <p:nvPr/>
          </p:nvSpPr>
          <p:spPr bwMode="auto">
            <a:xfrm>
              <a:off x="974" y="2097"/>
              <a:ext cx="1486" cy="27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chemeClr val="tx1"/>
                  </a:solidFill>
                </a:rPr>
                <a:t> 00        01      11      10</a:t>
              </a:r>
            </a:p>
          </p:txBody>
        </p:sp>
        <p:sp>
          <p:nvSpPr>
            <p:cNvPr id="88201" name="Text Box 21"/>
            <p:cNvSpPr txBox="1">
              <a:spLocks noChangeAspect="1" noChangeArrowheads="1"/>
            </p:cNvSpPr>
            <p:nvPr/>
          </p:nvSpPr>
          <p:spPr bwMode="auto">
            <a:xfrm>
              <a:off x="805" y="2315"/>
              <a:ext cx="236" cy="27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  <a:p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88202" name="Line 22"/>
            <p:cNvSpPr>
              <a:spLocks noChangeAspect="1" noChangeShapeType="1"/>
            </p:cNvSpPr>
            <p:nvPr/>
          </p:nvSpPr>
          <p:spPr bwMode="auto">
            <a:xfrm flipH="1" flipV="1">
              <a:off x="755" y="2033"/>
              <a:ext cx="235" cy="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03" name="Text Box 23"/>
            <p:cNvSpPr txBox="1">
              <a:spLocks noChangeAspect="1" noChangeArrowheads="1"/>
            </p:cNvSpPr>
            <p:nvPr/>
          </p:nvSpPr>
          <p:spPr bwMode="auto">
            <a:xfrm>
              <a:off x="739" y="1926"/>
              <a:ext cx="558" cy="27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00FF"/>
                  </a:solidFill>
                </a:rPr>
                <a:t>S</a:t>
              </a:r>
              <a:r>
                <a:rPr lang="fr-FR" sz="1600" b="1" baseline="-25000">
                  <a:solidFill>
                    <a:srgbClr val="0000FF"/>
                  </a:solidFill>
                </a:rPr>
                <a:t>2</a:t>
              </a:r>
              <a:r>
                <a:rPr lang="fr-FR" sz="1600" b="1">
                  <a:solidFill>
                    <a:srgbClr val="0000FF"/>
                  </a:solidFill>
                </a:rPr>
                <a:t>S</a:t>
              </a:r>
              <a:r>
                <a:rPr lang="fr-FR" sz="1600" b="1" baseline="-25000">
                  <a:solidFill>
                    <a:srgbClr val="0000FF"/>
                  </a:solidFill>
                </a:rPr>
                <a:t>1</a:t>
              </a:r>
              <a:endParaRPr lang="fr-FR" sz="1600" b="1"/>
            </a:p>
          </p:txBody>
        </p:sp>
        <p:sp>
          <p:nvSpPr>
            <p:cNvPr id="88204" name="Text Box 24"/>
            <p:cNvSpPr txBox="1">
              <a:spLocks noChangeAspect="1" noChangeArrowheads="1"/>
            </p:cNvSpPr>
            <p:nvPr/>
          </p:nvSpPr>
          <p:spPr bwMode="auto">
            <a:xfrm>
              <a:off x="692" y="2130"/>
              <a:ext cx="235" cy="27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00FF"/>
                  </a:solidFill>
                </a:rPr>
                <a:t>K</a:t>
              </a:r>
              <a:endParaRPr lang="fr-FR" sz="1600" b="1"/>
            </a:p>
          </p:txBody>
        </p:sp>
        <p:sp>
          <p:nvSpPr>
            <p:cNvPr id="88205" name="Rectangle 107"/>
            <p:cNvSpPr>
              <a:spLocks noChangeArrowheads="1"/>
            </p:cNvSpPr>
            <p:nvPr/>
          </p:nvSpPr>
          <p:spPr bwMode="auto">
            <a:xfrm>
              <a:off x="782" y="2631"/>
              <a:ext cx="187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</p:grpSp>
      <p:sp>
        <p:nvSpPr>
          <p:cNvPr id="157804" name="Text Box 108"/>
          <p:cNvSpPr txBox="1">
            <a:spLocks noChangeArrowheads="1"/>
          </p:cNvSpPr>
          <p:nvPr/>
        </p:nvSpPr>
        <p:spPr bwMode="auto">
          <a:xfrm>
            <a:off x="7019925" y="2687638"/>
            <a:ext cx="18002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>
                <a:solidFill>
                  <a:schemeClr val="tx1"/>
                </a:solidFill>
              </a:rPr>
              <a:t>المخرج :  </a:t>
            </a:r>
            <a:r>
              <a:rPr lang="fr-FR" b="1" u="sng">
                <a:solidFill>
                  <a:schemeClr val="tx1"/>
                </a:solidFill>
              </a:rPr>
              <a:t>KM3</a:t>
            </a:r>
          </a:p>
        </p:txBody>
      </p:sp>
      <p:sp>
        <p:nvSpPr>
          <p:cNvPr id="157805" name="AutoShape 109"/>
          <p:cNvSpPr>
            <a:spLocks noChangeArrowheads="1"/>
          </p:cNvSpPr>
          <p:nvPr/>
        </p:nvSpPr>
        <p:spPr bwMode="auto">
          <a:xfrm>
            <a:off x="2700338" y="4127500"/>
            <a:ext cx="863600" cy="35877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7806" name="Text Box 110"/>
          <p:cNvSpPr txBox="1">
            <a:spLocks noChangeArrowheads="1"/>
          </p:cNvSpPr>
          <p:nvPr/>
        </p:nvSpPr>
        <p:spPr bwMode="auto">
          <a:xfrm>
            <a:off x="7164388" y="4775200"/>
            <a:ext cx="18002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>
                <a:solidFill>
                  <a:schemeClr val="tx1"/>
                </a:solidFill>
              </a:rPr>
              <a:t>المخرج :  </a:t>
            </a:r>
            <a:r>
              <a:rPr lang="fr-FR" b="1" u="sng">
                <a:solidFill>
                  <a:schemeClr val="tx1"/>
                </a:solidFill>
              </a:rPr>
              <a:t>KM4</a:t>
            </a:r>
          </a:p>
        </p:txBody>
      </p:sp>
      <p:sp>
        <p:nvSpPr>
          <p:cNvPr id="157808" name="AutoShape 112"/>
          <p:cNvSpPr>
            <a:spLocks noChangeAspect="1" noChangeArrowheads="1"/>
          </p:cNvSpPr>
          <p:nvPr/>
        </p:nvSpPr>
        <p:spPr bwMode="auto">
          <a:xfrm>
            <a:off x="3995738" y="5921375"/>
            <a:ext cx="474662" cy="177800"/>
          </a:xfrm>
          <a:prstGeom prst="rightArrow">
            <a:avLst>
              <a:gd name="adj1" fmla="val 50000"/>
              <a:gd name="adj2" fmla="val 66741"/>
            </a:avLst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146"/>
          <p:cNvGrpSpPr>
            <a:grpSpLocks/>
          </p:cNvGrpSpPr>
          <p:nvPr/>
        </p:nvGrpSpPr>
        <p:grpSpPr bwMode="auto">
          <a:xfrm>
            <a:off x="250825" y="5002213"/>
            <a:ext cx="3654425" cy="1501775"/>
            <a:chOff x="158" y="3151"/>
            <a:chExt cx="2302" cy="946"/>
          </a:xfrm>
        </p:grpSpPr>
        <p:sp>
          <p:nvSpPr>
            <p:cNvPr id="88160" name="AutoShape 111"/>
            <p:cNvSpPr>
              <a:spLocks noChangeAspect="1" noChangeArrowheads="1"/>
            </p:cNvSpPr>
            <p:nvPr/>
          </p:nvSpPr>
          <p:spPr bwMode="auto">
            <a:xfrm>
              <a:off x="158" y="3685"/>
              <a:ext cx="299" cy="112"/>
            </a:xfrm>
            <a:prstGeom prst="rightArrow">
              <a:avLst>
                <a:gd name="adj1" fmla="val 50000"/>
                <a:gd name="adj2" fmla="val 66741"/>
              </a:avLst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61" name="Rectangle 113"/>
            <p:cNvSpPr>
              <a:spLocks noChangeAspect="1" noChangeArrowheads="1"/>
            </p:cNvSpPr>
            <p:nvPr/>
          </p:nvSpPr>
          <p:spPr bwMode="auto">
            <a:xfrm>
              <a:off x="1977" y="3790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62" name="Rectangle 114"/>
            <p:cNvSpPr>
              <a:spLocks noChangeAspect="1" noChangeArrowheads="1"/>
            </p:cNvSpPr>
            <p:nvPr/>
          </p:nvSpPr>
          <p:spPr bwMode="auto">
            <a:xfrm>
              <a:off x="1645" y="3790"/>
              <a:ext cx="332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63" name="Rectangle 115"/>
            <p:cNvSpPr>
              <a:spLocks noChangeAspect="1" noChangeArrowheads="1"/>
            </p:cNvSpPr>
            <p:nvPr/>
          </p:nvSpPr>
          <p:spPr bwMode="auto">
            <a:xfrm>
              <a:off x="1312" y="3790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64" name="Rectangle 116"/>
            <p:cNvSpPr>
              <a:spLocks noChangeAspect="1" noChangeArrowheads="1"/>
            </p:cNvSpPr>
            <p:nvPr/>
          </p:nvSpPr>
          <p:spPr bwMode="auto">
            <a:xfrm>
              <a:off x="979" y="3790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65" name="Rectangle 117"/>
            <p:cNvSpPr>
              <a:spLocks noChangeAspect="1" noChangeArrowheads="1"/>
            </p:cNvSpPr>
            <p:nvPr/>
          </p:nvSpPr>
          <p:spPr bwMode="auto">
            <a:xfrm>
              <a:off x="1977" y="3483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66" name="Rectangle 118"/>
            <p:cNvSpPr>
              <a:spLocks noChangeAspect="1" noChangeArrowheads="1"/>
            </p:cNvSpPr>
            <p:nvPr/>
          </p:nvSpPr>
          <p:spPr bwMode="auto">
            <a:xfrm>
              <a:off x="1645" y="3483"/>
              <a:ext cx="332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88167" name="Rectangle 119"/>
            <p:cNvSpPr>
              <a:spLocks noChangeAspect="1" noChangeArrowheads="1"/>
            </p:cNvSpPr>
            <p:nvPr/>
          </p:nvSpPr>
          <p:spPr bwMode="auto">
            <a:xfrm>
              <a:off x="1312" y="3483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68" name="Rectangle 120"/>
            <p:cNvSpPr>
              <a:spLocks noChangeAspect="1" noChangeArrowheads="1"/>
            </p:cNvSpPr>
            <p:nvPr/>
          </p:nvSpPr>
          <p:spPr bwMode="auto">
            <a:xfrm>
              <a:off x="979" y="3483"/>
              <a:ext cx="333" cy="3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169" name="Line 121"/>
            <p:cNvSpPr>
              <a:spLocks noChangeAspect="1" noChangeShapeType="1"/>
            </p:cNvSpPr>
            <p:nvPr/>
          </p:nvSpPr>
          <p:spPr bwMode="auto">
            <a:xfrm>
              <a:off x="979" y="3483"/>
              <a:ext cx="1331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70" name="Line 122"/>
            <p:cNvSpPr>
              <a:spLocks noChangeAspect="1" noChangeShapeType="1"/>
            </p:cNvSpPr>
            <p:nvPr/>
          </p:nvSpPr>
          <p:spPr bwMode="auto">
            <a:xfrm>
              <a:off x="979" y="4097"/>
              <a:ext cx="1331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71" name="Line 123"/>
            <p:cNvSpPr>
              <a:spLocks noChangeAspect="1" noChangeShapeType="1"/>
            </p:cNvSpPr>
            <p:nvPr/>
          </p:nvSpPr>
          <p:spPr bwMode="auto">
            <a:xfrm>
              <a:off x="979" y="3483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72" name="Line 124"/>
            <p:cNvSpPr>
              <a:spLocks noChangeAspect="1" noChangeShapeType="1"/>
            </p:cNvSpPr>
            <p:nvPr/>
          </p:nvSpPr>
          <p:spPr bwMode="auto">
            <a:xfrm>
              <a:off x="2310" y="3483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73" name="Line 125"/>
            <p:cNvSpPr>
              <a:spLocks noChangeAspect="1" noChangeShapeType="1"/>
            </p:cNvSpPr>
            <p:nvPr/>
          </p:nvSpPr>
          <p:spPr bwMode="auto">
            <a:xfrm>
              <a:off x="979" y="3790"/>
              <a:ext cx="1331" cy="0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74" name="Line 126"/>
            <p:cNvSpPr>
              <a:spLocks noChangeAspect="1" noChangeShapeType="1"/>
            </p:cNvSpPr>
            <p:nvPr/>
          </p:nvSpPr>
          <p:spPr bwMode="auto">
            <a:xfrm>
              <a:off x="1312" y="3483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75" name="Line 127"/>
            <p:cNvSpPr>
              <a:spLocks noChangeAspect="1" noChangeShapeType="1"/>
            </p:cNvSpPr>
            <p:nvPr/>
          </p:nvSpPr>
          <p:spPr bwMode="auto">
            <a:xfrm>
              <a:off x="1645" y="3483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76" name="Line 128"/>
            <p:cNvSpPr>
              <a:spLocks noChangeAspect="1" noChangeShapeType="1"/>
            </p:cNvSpPr>
            <p:nvPr/>
          </p:nvSpPr>
          <p:spPr bwMode="auto">
            <a:xfrm>
              <a:off x="1977" y="3483"/>
              <a:ext cx="0" cy="614"/>
            </a:xfrm>
            <a:prstGeom prst="line">
              <a:avLst/>
            </a:prstGeom>
            <a:no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77" name="Text Box 129"/>
            <p:cNvSpPr txBox="1">
              <a:spLocks noChangeAspect="1" noChangeArrowheads="1"/>
            </p:cNvSpPr>
            <p:nvPr/>
          </p:nvSpPr>
          <p:spPr bwMode="auto">
            <a:xfrm>
              <a:off x="974" y="3322"/>
              <a:ext cx="1486" cy="27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chemeClr val="tx1"/>
                  </a:solidFill>
                </a:rPr>
                <a:t> 00        01      11      10</a:t>
              </a:r>
            </a:p>
          </p:txBody>
        </p:sp>
        <p:sp>
          <p:nvSpPr>
            <p:cNvPr id="88178" name="Text Box 130"/>
            <p:cNvSpPr txBox="1">
              <a:spLocks noChangeAspect="1" noChangeArrowheads="1"/>
            </p:cNvSpPr>
            <p:nvPr/>
          </p:nvSpPr>
          <p:spPr bwMode="auto">
            <a:xfrm>
              <a:off x="805" y="3540"/>
              <a:ext cx="236" cy="27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chemeClr val="tx1"/>
                  </a:solidFill>
                </a:rPr>
                <a:t>0</a:t>
              </a:r>
            </a:p>
            <a:p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88179" name="Line 131"/>
            <p:cNvSpPr>
              <a:spLocks noChangeAspect="1" noChangeShapeType="1"/>
            </p:cNvSpPr>
            <p:nvPr/>
          </p:nvSpPr>
          <p:spPr bwMode="auto">
            <a:xfrm flipH="1" flipV="1">
              <a:off x="755" y="3258"/>
              <a:ext cx="235" cy="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80" name="Text Box 132"/>
            <p:cNvSpPr txBox="1">
              <a:spLocks noChangeAspect="1" noChangeArrowheads="1"/>
            </p:cNvSpPr>
            <p:nvPr/>
          </p:nvSpPr>
          <p:spPr bwMode="auto">
            <a:xfrm>
              <a:off x="739" y="3151"/>
              <a:ext cx="558" cy="27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  <a:r>
                <a:rPr lang="fr-FR" sz="1600" b="1" baseline="-25000" dirty="0">
                  <a:solidFill>
                    <a:srgbClr val="0000FF"/>
                  </a:solidFill>
                </a:rPr>
                <a:t>2</a:t>
              </a:r>
              <a:r>
                <a:rPr lang="fr-FR" sz="1600" b="1" dirty="0">
                  <a:solidFill>
                    <a:srgbClr val="0000FF"/>
                  </a:solidFill>
                </a:rPr>
                <a:t>S</a:t>
              </a:r>
              <a:r>
                <a:rPr lang="fr-FR" sz="1600" b="1" baseline="-25000" dirty="0">
                  <a:solidFill>
                    <a:srgbClr val="0000FF"/>
                  </a:solidFill>
                </a:rPr>
                <a:t>1</a:t>
              </a:r>
              <a:endParaRPr lang="fr-FR" sz="1600" b="1" dirty="0"/>
            </a:p>
          </p:txBody>
        </p:sp>
        <p:sp>
          <p:nvSpPr>
            <p:cNvPr id="88181" name="Text Box 133"/>
            <p:cNvSpPr txBox="1">
              <a:spLocks noChangeAspect="1" noChangeArrowheads="1"/>
            </p:cNvSpPr>
            <p:nvPr/>
          </p:nvSpPr>
          <p:spPr bwMode="auto">
            <a:xfrm>
              <a:off x="692" y="3355"/>
              <a:ext cx="235" cy="27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00FF"/>
                  </a:solidFill>
                </a:rPr>
                <a:t>K</a:t>
              </a:r>
              <a:endParaRPr lang="fr-FR" sz="1600" b="1"/>
            </a:p>
          </p:txBody>
        </p:sp>
        <p:sp>
          <p:nvSpPr>
            <p:cNvPr id="88182" name="Rectangle 134"/>
            <p:cNvSpPr>
              <a:spLocks noChangeArrowheads="1"/>
            </p:cNvSpPr>
            <p:nvPr/>
          </p:nvSpPr>
          <p:spPr bwMode="auto">
            <a:xfrm>
              <a:off x="782" y="3856"/>
              <a:ext cx="187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sz="1600" b="1">
                  <a:solidFill>
                    <a:schemeClr val="tx1"/>
                  </a:solidFill>
                </a:rPr>
                <a:t>1</a:t>
              </a:r>
            </a:p>
          </p:txBody>
        </p:sp>
      </p:grpSp>
      <p:sp>
        <p:nvSpPr>
          <p:cNvPr id="157831" name="AutoShape 135"/>
          <p:cNvSpPr>
            <a:spLocks noChangeArrowheads="1"/>
          </p:cNvSpPr>
          <p:nvPr/>
        </p:nvSpPr>
        <p:spPr bwMode="auto">
          <a:xfrm>
            <a:off x="2141538" y="6072188"/>
            <a:ext cx="360362" cy="35877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7833" name="Rectangle 137"/>
          <p:cNvSpPr>
            <a:spLocks noChangeArrowheads="1"/>
          </p:cNvSpPr>
          <p:nvPr/>
        </p:nvSpPr>
        <p:spPr bwMode="auto">
          <a:xfrm>
            <a:off x="4592638" y="3836988"/>
            <a:ext cx="15065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en-GB" b="1"/>
              <a:t> </a:t>
            </a:r>
            <a:r>
              <a:rPr lang="en-GB" b="1">
                <a:solidFill>
                  <a:srgbClr val="0000FF"/>
                </a:solidFill>
                <a:cs typeface="Times New Roman" pitchFamily="18" charset="0"/>
              </a:rPr>
              <a:t>K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M3</a:t>
            </a:r>
            <a:r>
              <a:rPr lang="en-GB" b="1">
                <a:solidFill>
                  <a:srgbClr val="000000"/>
                </a:solidFill>
                <a:cs typeface="Times New Roman" pitchFamily="18" charset="0"/>
              </a:rPr>
              <a:t> = S</a:t>
            </a:r>
            <a:r>
              <a:rPr lang="en-GB" b="1" baseline="-2500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en-GB" b="1">
                <a:solidFill>
                  <a:srgbClr val="000000"/>
                </a:solidFill>
                <a:cs typeface="Times New Roman" pitchFamily="18" charset="0"/>
              </a:rPr>
              <a:t>.K</a:t>
            </a:r>
            <a:r>
              <a:rPr lang="fr-FR" b="1"/>
              <a:t> </a:t>
            </a:r>
          </a:p>
        </p:txBody>
      </p:sp>
      <p:grpSp>
        <p:nvGrpSpPr>
          <p:cNvPr id="4" name="Group 144"/>
          <p:cNvGrpSpPr>
            <a:grpSpLocks/>
          </p:cNvGrpSpPr>
          <p:nvPr/>
        </p:nvGrpSpPr>
        <p:grpSpPr bwMode="auto">
          <a:xfrm>
            <a:off x="4592638" y="5851525"/>
            <a:ext cx="2211387" cy="366713"/>
            <a:chOff x="2893" y="3609"/>
            <a:chExt cx="1393" cy="231"/>
          </a:xfrm>
          <a:noFill/>
        </p:grpSpPr>
        <p:sp>
          <p:nvSpPr>
            <p:cNvPr id="88158" name="Rectangle 140"/>
            <p:cNvSpPr>
              <a:spLocks noChangeArrowheads="1"/>
            </p:cNvSpPr>
            <p:nvPr/>
          </p:nvSpPr>
          <p:spPr bwMode="auto">
            <a:xfrm>
              <a:off x="2893" y="3609"/>
              <a:ext cx="1393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en-GB" b="1"/>
                <a:t> </a:t>
              </a:r>
              <a:r>
                <a:rPr lang="en-GB" b="1">
                  <a:solidFill>
                    <a:srgbClr val="0000FF"/>
                  </a:solidFill>
                  <a:cs typeface="Times New Roman" pitchFamily="18" charset="0"/>
                </a:rPr>
                <a:t>K</a:t>
              </a:r>
              <a:r>
                <a:rPr lang="fr-FR" b="1">
                  <a:solidFill>
                    <a:srgbClr val="0000FF"/>
                  </a:solidFill>
                  <a:cs typeface="Times New Roman" pitchFamily="18" charset="0"/>
                </a:rPr>
                <a:t>M4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 = 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1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2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.K</a:t>
              </a:r>
              <a:r>
                <a:rPr lang="fr-FR" b="1"/>
                <a:t> </a:t>
              </a:r>
            </a:p>
          </p:txBody>
        </p:sp>
        <p:sp>
          <p:nvSpPr>
            <p:cNvPr id="88159" name="Line 143"/>
            <p:cNvSpPr>
              <a:spLocks noChangeShapeType="1"/>
            </p:cNvSpPr>
            <p:nvPr/>
          </p:nvSpPr>
          <p:spPr bwMode="auto">
            <a:xfrm>
              <a:off x="3640" y="3623"/>
              <a:ext cx="91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57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7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7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57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57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7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5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57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9" grpId="0" animBg="1"/>
      <p:bldP spid="157804" grpId="0"/>
      <p:bldP spid="157805" grpId="0" animBg="1"/>
      <p:bldP spid="157806" grpId="0"/>
      <p:bldP spid="157808" grpId="0" animBg="1"/>
      <p:bldP spid="157831" grpId="0" animBg="1"/>
      <p:bldP spid="15783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4"/>
          <p:cNvGrpSpPr>
            <a:grpSpLocks/>
          </p:cNvGrpSpPr>
          <p:nvPr/>
        </p:nvGrpSpPr>
        <p:grpSpPr bwMode="auto">
          <a:xfrm>
            <a:off x="400050" y="404813"/>
            <a:ext cx="1506538" cy="366712"/>
            <a:chOff x="2893" y="2340"/>
            <a:chExt cx="949" cy="231"/>
          </a:xfrm>
          <a:noFill/>
        </p:grpSpPr>
        <p:sp>
          <p:nvSpPr>
            <p:cNvPr id="89133" name="Rectangle 65"/>
            <p:cNvSpPr>
              <a:spLocks noChangeArrowheads="1"/>
            </p:cNvSpPr>
            <p:nvPr/>
          </p:nvSpPr>
          <p:spPr bwMode="auto">
            <a:xfrm>
              <a:off x="2893" y="2340"/>
              <a:ext cx="94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en-GB" b="1"/>
                <a:t> </a:t>
              </a:r>
              <a:r>
                <a:rPr lang="en-GB" b="1">
                  <a:solidFill>
                    <a:srgbClr val="0000FF"/>
                  </a:solidFill>
                  <a:cs typeface="Times New Roman" pitchFamily="18" charset="0"/>
                </a:rPr>
                <a:t>K</a:t>
              </a:r>
              <a:r>
                <a:rPr lang="fr-FR" b="1">
                  <a:solidFill>
                    <a:srgbClr val="0000FF"/>
                  </a:solidFill>
                  <a:cs typeface="Times New Roman" pitchFamily="18" charset="0"/>
                </a:rPr>
                <a:t>M1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 = 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2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.K</a:t>
              </a:r>
              <a:r>
                <a:rPr lang="fr-FR" b="1"/>
                <a:t> </a:t>
              </a:r>
            </a:p>
          </p:txBody>
        </p:sp>
        <p:sp>
          <p:nvSpPr>
            <p:cNvPr id="89134" name="Line 66"/>
            <p:cNvSpPr>
              <a:spLocks noChangeShapeType="1"/>
            </p:cNvSpPr>
            <p:nvPr/>
          </p:nvSpPr>
          <p:spPr bwMode="auto">
            <a:xfrm>
              <a:off x="3651" y="2341"/>
              <a:ext cx="91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 67"/>
          <p:cNvGrpSpPr>
            <a:grpSpLocks/>
          </p:cNvGrpSpPr>
          <p:nvPr/>
        </p:nvGrpSpPr>
        <p:grpSpPr bwMode="auto">
          <a:xfrm>
            <a:off x="395288" y="822325"/>
            <a:ext cx="2211387" cy="366713"/>
            <a:chOff x="2893" y="3609"/>
            <a:chExt cx="1393" cy="231"/>
          </a:xfrm>
          <a:noFill/>
        </p:grpSpPr>
        <p:sp>
          <p:nvSpPr>
            <p:cNvPr id="89130" name="Rectangle 68"/>
            <p:cNvSpPr>
              <a:spLocks noChangeArrowheads="1"/>
            </p:cNvSpPr>
            <p:nvPr/>
          </p:nvSpPr>
          <p:spPr bwMode="auto">
            <a:xfrm>
              <a:off x="2893" y="3609"/>
              <a:ext cx="1393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en-GB" b="1"/>
                <a:t> </a:t>
              </a:r>
              <a:r>
                <a:rPr lang="en-GB" b="1">
                  <a:solidFill>
                    <a:srgbClr val="0000FF"/>
                  </a:solidFill>
                  <a:cs typeface="Times New Roman" pitchFamily="18" charset="0"/>
                </a:rPr>
                <a:t>K</a:t>
              </a:r>
              <a:r>
                <a:rPr lang="fr-FR" b="1">
                  <a:solidFill>
                    <a:srgbClr val="0000FF"/>
                  </a:solidFill>
                  <a:cs typeface="Times New Roman" pitchFamily="18" charset="0"/>
                </a:rPr>
                <a:t>M2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 = 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1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2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.K</a:t>
              </a:r>
              <a:r>
                <a:rPr lang="fr-FR" b="1"/>
                <a:t> </a:t>
              </a:r>
            </a:p>
          </p:txBody>
        </p:sp>
        <p:sp>
          <p:nvSpPr>
            <p:cNvPr id="89131" name="Line 69"/>
            <p:cNvSpPr>
              <a:spLocks noChangeShapeType="1"/>
            </p:cNvSpPr>
            <p:nvPr/>
          </p:nvSpPr>
          <p:spPr bwMode="auto">
            <a:xfrm>
              <a:off x="3833" y="3612"/>
              <a:ext cx="9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32" name="Line 70"/>
            <p:cNvSpPr>
              <a:spLocks noChangeShapeType="1"/>
            </p:cNvSpPr>
            <p:nvPr/>
          </p:nvSpPr>
          <p:spPr bwMode="auto">
            <a:xfrm>
              <a:off x="3640" y="3612"/>
              <a:ext cx="9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8791" name="Rectangle 71"/>
          <p:cNvSpPr>
            <a:spLocks noChangeArrowheads="1"/>
          </p:cNvSpPr>
          <p:nvPr/>
        </p:nvSpPr>
        <p:spPr bwMode="auto">
          <a:xfrm>
            <a:off x="400050" y="1231900"/>
            <a:ext cx="15065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en-GB" b="1"/>
              <a:t> </a:t>
            </a:r>
            <a:r>
              <a:rPr lang="en-GB" b="1">
                <a:solidFill>
                  <a:srgbClr val="0000FF"/>
                </a:solidFill>
                <a:cs typeface="Times New Roman" pitchFamily="18" charset="0"/>
              </a:rPr>
              <a:t>K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M3</a:t>
            </a:r>
            <a:r>
              <a:rPr lang="en-GB" b="1">
                <a:solidFill>
                  <a:srgbClr val="000000"/>
                </a:solidFill>
                <a:cs typeface="Times New Roman" pitchFamily="18" charset="0"/>
              </a:rPr>
              <a:t> = S</a:t>
            </a:r>
            <a:r>
              <a:rPr lang="en-GB" b="1" baseline="-2500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en-GB" b="1">
                <a:solidFill>
                  <a:srgbClr val="000000"/>
                </a:solidFill>
                <a:cs typeface="Times New Roman" pitchFamily="18" charset="0"/>
              </a:rPr>
              <a:t>.K</a:t>
            </a:r>
            <a:r>
              <a:rPr lang="fr-FR" b="1"/>
              <a:t> </a:t>
            </a:r>
          </a:p>
        </p:txBody>
      </p:sp>
      <p:grpSp>
        <p:nvGrpSpPr>
          <p:cNvPr id="4" name="Group 72"/>
          <p:cNvGrpSpPr>
            <a:grpSpLocks/>
          </p:cNvGrpSpPr>
          <p:nvPr/>
        </p:nvGrpSpPr>
        <p:grpSpPr bwMode="auto">
          <a:xfrm>
            <a:off x="396875" y="1666875"/>
            <a:ext cx="2211388" cy="366713"/>
            <a:chOff x="2893" y="3609"/>
            <a:chExt cx="1393" cy="231"/>
          </a:xfrm>
          <a:noFill/>
        </p:grpSpPr>
        <p:sp>
          <p:nvSpPr>
            <p:cNvPr id="89128" name="Rectangle 73"/>
            <p:cNvSpPr>
              <a:spLocks noChangeArrowheads="1"/>
            </p:cNvSpPr>
            <p:nvPr/>
          </p:nvSpPr>
          <p:spPr bwMode="auto">
            <a:xfrm>
              <a:off x="2893" y="3609"/>
              <a:ext cx="1393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en-GB" b="1"/>
                <a:t> </a:t>
              </a:r>
              <a:r>
                <a:rPr lang="en-GB" b="1">
                  <a:solidFill>
                    <a:srgbClr val="0000FF"/>
                  </a:solidFill>
                  <a:cs typeface="Times New Roman" pitchFamily="18" charset="0"/>
                </a:rPr>
                <a:t>K</a:t>
              </a:r>
              <a:r>
                <a:rPr lang="fr-FR" b="1">
                  <a:solidFill>
                    <a:srgbClr val="0000FF"/>
                  </a:solidFill>
                  <a:cs typeface="Times New Roman" pitchFamily="18" charset="0"/>
                </a:rPr>
                <a:t>M4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 = 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1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2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.K</a:t>
              </a:r>
              <a:r>
                <a:rPr lang="fr-FR" b="1"/>
                <a:t> </a:t>
              </a:r>
            </a:p>
          </p:txBody>
        </p:sp>
        <p:sp>
          <p:nvSpPr>
            <p:cNvPr id="89129" name="Line 74"/>
            <p:cNvSpPr>
              <a:spLocks noChangeShapeType="1"/>
            </p:cNvSpPr>
            <p:nvPr/>
          </p:nvSpPr>
          <p:spPr bwMode="auto">
            <a:xfrm>
              <a:off x="3640" y="3623"/>
              <a:ext cx="91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8796" name="Rectangle 76"/>
          <p:cNvSpPr>
            <a:spLocks noChangeArrowheads="1"/>
          </p:cNvSpPr>
          <p:nvPr/>
        </p:nvSpPr>
        <p:spPr bwMode="auto">
          <a:xfrm>
            <a:off x="4427538" y="260350"/>
            <a:ext cx="4368800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1700" b="1" u="sng">
                <a:solidFill>
                  <a:schemeClr val="tx1"/>
                </a:solidFill>
                <a:cs typeface="Arabic Transparent" pitchFamily="2" charset="-78"/>
              </a:rPr>
              <a:t>تمثيل المعادلة المنطقية للتشغيل بواسطة المخطط الكهربائي.</a:t>
            </a:r>
            <a:endParaRPr lang="fr-FR" sz="1700" b="1" u="sng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158934" name="Picture 2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492375"/>
            <a:ext cx="5976938" cy="380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215"/>
          <p:cNvGrpSpPr>
            <a:grpSpLocks noChangeAspect="1"/>
          </p:cNvGrpSpPr>
          <p:nvPr/>
        </p:nvGrpSpPr>
        <p:grpSpPr bwMode="auto">
          <a:xfrm flipH="1">
            <a:off x="7178675" y="3697288"/>
            <a:ext cx="1843088" cy="1104900"/>
            <a:chOff x="1691" y="2521"/>
            <a:chExt cx="1218" cy="673"/>
          </a:xfrm>
        </p:grpSpPr>
        <p:sp>
          <p:nvSpPr>
            <p:cNvPr id="89099" name="AutoShape 216"/>
            <p:cNvSpPr>
              <a:spLocks noChangeAspect="1" noChangeArrowheads="1"/>
            </p:cNvSpPr>
            <p:nvPr/>
          </p:nvSpPr>
          <p:spPr bwMode="auto">
            <a:xfrm>
              <a:off x="1691" y="2789"/>
              <a:ext cx="538" cy="100"/>
            </a:xfrm>
            <a:prstGeom prst="roundRect">
              <a:avLst>
                <a:gd name="adj" fmla="val 29657"/>
              </a:avLst>
            </a:prstGeom>
            <a:gradFill rotWithShape="1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00" name="AutoShape 217"/>
            <p:cNvSpPr>
              <a:spLocks noChangeAspect="1" noChangeArrowheads="1"/>
            </p:cNvSpPr>
            <p:nvPr/>
          </p:nvSpPr>
          <p:spPr bwMode="auto">
            <a:xfrm rot="5400000">
              <a:off x="2207" y="2425"/>
              <a:ext cx="454" cy="85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C378A"/>
                </a:gs>
                <a:gs pos="50000">
                  <a:srgbClr val="3366FF"/>
                </a:gs>
                <a:gs pos="100000">
                  <a:srgbClr val="1C378A"/>
                </a:gs>
              </a:gsLst>
              <a:lin ang="0" scaled="1"/>
            </a:gradFill>
            <a:ln w="9525">
              <a:round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3366FF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grpSp>
          <p:nvGrpSpPr>
            <p:cNvPr id="6" name="Group 218"/>
            <p:cNvGrpSpPr>
              <a:grpSpLocks noChangeAspect="1"/>
            </p:cNvGrpSpPr>
            <p:nvPr/>
          </p:nvGrpSpPr>
          <p:grpSpPr bwMode="auto">
            <a:xfrm>
              <a:off x="2108" y="2699"/>
              <a:ext cx="627" cy="305"/>
              <a:chOff x="6975" y="5151"/>
              <a:chExt cx="615" cy="256"/>
            </a:xfrm>
          </p:grpSpPr>
          <p:grpSp>
            <p:nvGrpSpPr>
              <p:cNvPr id="7" name="Group 219"/>
              <p:cNvGrpSpPr>
                <a:grpSpLocks noChangeAspect="1"/>
              </p:cNvGrpSpPr>
              <p:nvPr/>
            </p:nvGrpSpPr>
            <p:grpSpPr bwMode="auto">
              <a:xfrm>
                <a:off x="6975" y="5151"/>
                <a:ext cx="607" cy="196"/>
                <a:chOff x="6975" y="5151"/>
                <a:chExt cx="607" cy="196"/>
              </a:xfrm>
            </p:grpSpPr>
            <p:sp>
              <p:nvSpPr>
                <p:cNvPr id="89124" name="Line 220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151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9125" name="Line 221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15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9126" name="Line 222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79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9127" name="Line 223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347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89121" name="Line 224"/>
              <p:cNvSpPr>
                <a:spLocks noChangeAspect="1" noChangeShapeType="1"/>
              </p:cNvSpPr>
              <p:nvPr/>
            </p:nvSpPr>
            <p:spPr bwMode="auto">
              <a:xfrm>
                <a:off x="6983" y="5279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122" name="Line 225"/>
              <p:cNvSpPr>
                <a:spLocks noChangeAspect="1" noChangeShapeType="1"/>
              </p:cNvSpPr>
              <p:nvPr/>
            </p:nvSpPr>
            <p:spPr bwMode="auto">
              <a:xfrm>
                <a:off x="6983" y="5343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123" name="Line 226"/>
              <p:cNvSpPr>
                <a:spLocks noChangeAspect="1" noChangeShapeType="1"/>
              </p:cNvSpPr>
              <p:nvPr/>
            </p:nvSpPr>
            <p:spPr bwMode="auto">
              <a:xfrm>
                <a:off x="6983" y="5407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9102" name="Line 227"/>
            <p:cNvSpPr>
              <a:spLocks noChangeAspect="1" noChangeShapeType="1"/>
            </p:cNvSpPr>
            <p:nvPr/>
          </p:nvSpPr>
          <p:spPr bwMode="auto">
            <a:xfrm>
              <a:off x="2168" y="2619"/>
              <a:ext cx="589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03" name="AutoShape 228" descr="60 %"/>
            <p:cNvSpPr>
              <a:spLocks noChangeAspect="1"/>
            </p:cNvSpPr>
            <p:nvPr/>
          </p:nvSpPr>
          <p:spPr bwMode="auto">
            <a:xfrm>
              <a:off x="1994" y="2604"/>
              <a:ext cx="174" cy="472"/>
            </a:xfrm>
            <a:prstGeom prst="leftBracket">
              <a:avLst>
                <a:gd name="adj" fmla="val 22605"/>
              </a:avLst>
            </a:prstGeom>
            <a:pattFill prst="pct60">
              <a:fgClr>
                <a:srgbClr val="000000"/>
              </a:fgClr>
              <a:bgClr>
                <a:srgbClr val="0000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04" name="AutoShape 229" descr="60 %"/>
            <p:cNvSpPr>
              <a:spLocks noChangeAspect="1"/>
            </p:cNvSpPr>
            <p:nvPr/>
          </p:nvSpPr>
          <p:spPr bwMode="auto">
            <a:xfrm flipH="1">
              <a:off x="2735" y="2607"/>
              <a:ext cx="174" cy="472"/>
            </a:xfrm>
            <a:prstGeom prst="leftBracket">
              <a:avLst>
                <a:gd name="adj" fmla="val 22605"/>
              </a:avLst>
            </a:prstGeom>
            <a:pattFill prst="pct60">
              <a:fgClr>
                <a:srgbClr val="000000"/>
              </a:fgClr>
              <a:bgClr>
                <a:srgbClr val="0000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05" name="AutoShape 230"/>
            <p:cNvSpPr>
              <a:spLocks noChangeAspect="1" noChangeArrowheads="1"/>
            </p:cNvSpPr>
            <p:nvPr/>
          </p:nvSpPr>
          <p:spPr bwMode="auto">
            <a:xfrm>
              <a:off x="2284" y="2521"/>
              <a:ext cx="320" cy="16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B3B"/>
                </a:gs>
                <a:gs pos="50000">
                  <a:srgbClr val="008080"/>
                </a:gs>
                <a:gs pos="100000">
                  <a:srgbClr val="003B3B"/>
                </a:gs>
              </a:gsLst>
              <a:lin ang="5400000" scaled="1"/>
            </a:gradFill>
            <a:ln w="9525">
              <a:round/>
              <a:headEnd/>
              <a:tailEnd/>
            </a:ln>
            <a:scene3d>
              <a:camera prst="legacyPerspectiv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808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89106" name="Line 231"/>
            <p:cNvSpPr>
              <a:spLocks noChangeAspect="1" noChangeShapeType="1"/>
            </p:cNvSpPr>
            <p:nvPr/>
          </p:nvSpPr>
          <p:spPr bwMode="auto">
            <a:xfrm>
              <a:off x="1850" y="2793"/>
              <a:ext cx="0" cy="93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8" name="Group 232"/>
            <p:cNvGrpSpPr>
              <a:grpSpLocks noChangeAspect="1"/>
            </p:cNvGrpSpPr>
            <p:nvPr/>
          </p:nvGrpSpPr>
          <p:grpSpPr bwMode="auto">
            <a:xfrm>
              <a:off x="1889" y="2795"/>
              <a:ext cx="111" cy="91"/>
              <a:chOff x="3356" y="4383"/>
              <a:chExt cx="186" cy="153"/>
            </a:xfrm>
          </p:grpSpPr>
          <p:grpSp>
            <p:nvGrpSpPr>
              <p:cNvPr id="9" name="Group 233"/>
              <p:cNvGrpSpPr>
                <a:grpSpLocks noChangeAspect="1"/>
              </p:cNvGrpSpPr>
              <p:nvPr/>
            </p:nvGrpSpPr>
            <p:grpSpPr bwMode="auto">
              <a:xfrm>
                <a:off x="3356" y="4383"/>
                <a:ext cx="64" cy="153"/>
                <a:chOff x="3356" y="4383"/>
                <a:chExt cx="64" cy="153"/>
              </a:xfrm>
            </p:grpSpPr>
            <p:sp>
              <p:nvSpPr>
                <p:cNvPr id="89118" name="Line 234"/>
                <p:cNvSpPr>
                  <a:spLocks noChangeAspect="1" noChangeShapeType="1"/>
                </p:cNvSpPr>
                <p:nvPr/>
              </p:nvSpPr>
              <p:spPr bwMode="auto">
                <a:xfrm>
                  <a:off x="3356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9119" name="Line 235"/>
                <p:cNvSpPr>
                  <a:spLocks noChangeAspect="1" noChangeShapeType="1"/>
                </p:cNvSpPr>
                <p:nvPr/>
              </p:nvSpPr>
              <p:spPr bwMode="auto">
                <a:xfrm>
                  <a:off x="3420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0" name="Group 236"/>
              <p:cNvGrpSpPr>
                <a:grpSpLocks noChangeAspect="1"/>
              </p:cNvGrpSpPr>
              <p:nvPr/>
            </p:nvGrpSpPr>
            <p:grpSpPr bwMode="auto">
              <a:xfrm>
                <a:off x="3478" y="4383"/>
                <a:ext cx="64" cy="153"/>
                <a:chOff x="3356" y="4383"/>
                <a:chExt cx="64" cy="153"/>
              </a:xfrm>
            </p:grpSpPr>
            <p:sp>
              <p:nvSpPr>
                <p:cNvPr id="89116" name="Line 237"/>
                <p:cNvSpPr>
                  <a:spLocks noChangeAspect="1" noChangeShapeType="1"/>
                </p:cNvSpPr>
                <p:nvPr/>
              </p:nvSpPr>
              <p:spPr bwMode="auto">
                <a:xfrm>
                  <a:off x="3356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9117" name="Line 238"/>
                <p:cNvSpPr>
                  <a:spLocks noChangeAspect="1" noChangeShapeType="1"/>
                </p:cNvSpPr>
                <p:nvPr/>
              </p:nvSpPr>
              <p:spPr bwMode="auto">
                <a:xfrm>
                  <a:off x="3420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1" name="Group 239"/>
            <p:cNvGrpSpPr>
              <a:grpSpLocks noChangeAspect="1"/>
            </p:cNvGrpSpPr>
            <p:nvPr/>
          </p:nvGrpSpPr>
          <p:grpSpPr bwMode="auto">
            <a:xfrm>
              <a:off x="2063" y="3065"/>
              <a:ext cx="774" cy="129"/>
              <a:chOff x="8095" y="6075"/>
              <a:chExt cx="1287" cy="213"/>
            </a:xfrm>
          </p:grpSpPr>
          <p:sp>
            <p:nvSpPr>
              <p:cNvPr id="89111" name="Line 240"/>
              <p:cNvSpPr>
                <a:spLocks noChangeAspect="1" noChangeShapeType="1"/>
              </p:cNvSpPr>
              <p:nvPr/>
            </p:nvSpPr>
            <p:spPr bwMode="auto">
              <a:xfrm>
                <a:off x="8260" y="6075"/>
                <a:ext cx="98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112" name="AutoShape 241"/>
              <p:cNvSpPr>
                <a:spLocks noChangeAspect="1" noChangeArrowheads="1"/>
              </p:cNvSpPr>
              <p:nvPr/>
            </p:nvSpPr>
            <p:spPr bwMode="auto">
              <a:xfrm rot="10800000" flipH="1">
                <a:off x="8255" y="6089"/>
                <a:ext cx="969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251 w 21600"/>
                  <a:gd name="T13" fmla="*/ 2160 h 21600"/>
                  <a:gd name="T14" fmla="*/ 19349 w 21600"/>
                  <a:gd name="T15" fmla="*/ 1944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86" y="21600"/>
                    </a:lnTo>
                    <a:lnTo>
                      <a:pt x="2071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miter lim="800000"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sp>
            <p:nvSpPr>
              <p:cNvPr id="89113" name="Rectangle 242"/>
              <p:cNvSpPr>
                <a:spLocks noChangeAspect="1" noChangeArrowheads="1"/>
              </p:cNvSpPr>
              <p:nvPr/>
            </p:nvSpPr>
            <p:spPr bwMode="auto">
              <a:xfrm>
                <a:off x="8095" y="6163"/>
                <a:ext cx="1287" cy="125"/>
              </a:xfrm>
              <a:prstGeom prst="rect">
                <a:avLst/>
              </a:prstGeom>
              <a:solidFill>
                <a:srgbClr val="808080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9109" name="Rectangle 243"/>
            <p:cNvSpPr>
              <a:spLocks noChangeAspect="1" noChangeArrowheads="1"/>
            </p:cNvSpPr>
            <p:nvPr/>
          </p:nvSpPr>
          <p:spPr bwMode="auto">
            <a:xfrm>
              <a:off x="2158" y="2599"/>
              <a:ext cx="16" cy="48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10" name="Rectangle 244"/>
            <p:cNvSpPr>
              <a:spLocks noChangeAspect="1" noChangeArrowheads="1"/>
            </p:cNvSpPr>
            <p:nvPr/>
          </p:nvSpPr>
          <p:spPr bwMode="auto">
            <a:xfrm>
              <a:off x="2729" y="2593"/>
              <a:ext cx="16" cy="48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8965" name="AutoShape 245"/>
          <p:cNvSpPr>
            <a:spLocks noChangeArrowheads="1"/>
          </p:cNvSpPr>
          <p:nvPr/>
        </p:nvSpPr>
        <p:spPr bwMode="auto">
          <a:xfrm>
            <a:off x="6227763" y="4005263"/>
            <a:ext cx="792162" cy="503237"/>
          </a:xfrm>
          <a:prstGeom prst="rightArrow">
            <a:avLst>
              <a:gd name="adj1" fmla="val 50000"/>
              <a:gd name="adj2" fmla="val 39353"/>
            </a:avLst>
          </a:pr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58966" name="Picture 24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1412875"/>
            <a:ext cx="15240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8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58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8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5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91" grpId="0"/>
      <p:bldP spid="158796" grpId="0"/>
      <p:bldP spid="158965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9" name="Rectangle 5"/>
          <p:cNvSpPr>
            <a:spLocks noChangeArrowheads="1"/>
          </p:cNvSpPr>
          <p:nvPr/>
        </p:nvSpPr>
        <p:spPr bwMode="auto">
          <a:xfrm>
            <a:off x="4643438" y="333375"/>
            <a:ext cx="4262437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1700" b="1" u="sng" dirty="0">
                <a:solidFill>
                  <a:schemeClr val="tx1"/>
                </a:solidFill>
                <a:cs typeface="Arabic Transparent" pitchFamily="2" charset="-78"/>
              </a:rPr>
              <a:t>تمثيل المعادلة المنطقية للتشغيل بواسطة المخطط المنطقي.</a:t>
            </a:r>
            <a:endParaRPr lang="fr-FR" sz="1700" b="1" u="sng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395288" y="765175"/>
            <a:ext cx="1506537" cy="366713"/>
            <a:chOff x="2893" y="2340"/>
            <a:chExt cx="949" cy="231"/>
          </a:xfrm>
          <a:noFill/>
        </p:grpSpPr>
        <p:sp>
          <p:nvSpPr>
            <p:cNvPr id="90171" name="Rectangle 55"/>
            <p:cNvSpPr>
              <a:spLocks noChangeArrowheads="1"/>
            </p:cNvSpPr>
            <p:nvPr/>
          </p:nvSpPr>
          <p:spPr bwMode="auto">
            <a:xfrm>
              <a:off x="2893" y="2340"/>
              <a:ext cx="949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en-GB" b="1"/>
                <a:t> </a:t>
              </a:r>
              <a:r>
                <a:rPr lang="en-GB" b="1">
                  <a:solidFill>
                    <a:srgbClr val="0000FF"/>
                  </a:solidFill>
                  <a:cs typeface="Times New Roman" pitchFamily="18" charset="0"/>
                </a:rPr>
                <a:t>K</a:t>
              </a:r>
              <a:r>
                <a:rPr lang="fr-FR" b="1">
                  <a:solidFill>
                    <a:srgbClr val="0000FF"/>
                  </a:solidFill>
                  <a:cs typeface="Times New Roman" pitchFamily="18" charset="0"/>
                </a:rPr>
                <a:t>M1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 = 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2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.K</a:t>
              </a:r>
              <a:r>
                <a:rPr lang="fr-FR" b="1"/>
                <a:t> </a:t>
              </a:r>
            </a:p>
          </p:txBody>
        </p:sp>
        <p:sp>
          <p:nvSpPr>
            <p:cNvPr id="90172" name="Line 56"/>
            <p:cNvSpPr>
              <a:spLocks noChangeShapeType="1"/>
            </p:cNvSpPr>
            <p:nvPr/>
          </p:nvSpPr>
          <p:spPr bwMode="auto">
            <a:xfrm>
              <a:off x="3651" y="2358"/>
              <a:ext cx="9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 57"/>
          <p:cNvGrpSpPr>
            <a:grpSpLocks/>
          </p:cNvGrpSpPr>
          <p:nvPr/>
        </p:nvGrpSpPr>
        <p:grpSpPr bwMode="auto">
          <a:xfrm>
            <a:off x="390525" y="1182688"/>
            <a:ext cx="2211388" cy="366712"/>
            <a:chOff x="2893" y="3609"/>
            <a:chExt cx="1393" cy="231"/>
          </a:xfrm>
          <a:noFill/>
        </p:grpSpPr>
        <p:sp>
          <p:nvSpPr>
            <p:cNvPr id="90168" name="Rectangle 58"/>
            <p:cNvSpPr>
              <a:spLocks noChangeArrowheads="1"/>
            </p:cNvSpPr>
            <p:nvPr/>
          </p:nvSpPr>
          <p:spPr bwMode="auto">
            <a:xfrm>
              <a:off x="2893" y="3609"/>
              <a:ext cx="1393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en-GB" b="1"/>
                <a:t> </a:t>
              </a:r>
              <a:r>
                <a:rPr lang="en-GB" b="1">
                  <a:solidFill>
                    <a:srgbClr val="0000FF"/>
                  </a:solidFill>
                  <a:cs typeface="Times New Roman" pitchFamily="18" charset="0"/>
                </a:rPr>
                <a:t>K</a:t>
              </a:r>
              <a:r>
                <a:rPr lang="fr-FR" b="1">
                  <a:solidFill>
                    <a:srgbClr val="0000FF"/>
                  </a:solidFill>
                  <a:cs typeface="Times New Roman" pitchFamily="18" charset="0"/>
                </a:rPr>
                <a:t>M2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 = 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1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2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.K</a:t>
              </a:r>
              <a:r>
                <a:rPr lang="fr-FR" b="1"/>
                <a:t> </a:t>
              </a:r>
            </a:p>
          </p:txBody>
        </p:sp>
        <p:sp>
          <p:nvSpPr>
            <p:cNvPr id="90169" name="Line 59"/>
            <p:cNvSpPr>
              <a:spLocks noChangeShapeType="1"/>
            </p:cNvSpPr>
            <p:nvPr/>
          </p:nvSpPr>
          <p:spPr bwMode="auto">
            <a:xfrm>
              <a:off x="3833" y="3629"/>
              <a:ext cx="9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70" name="Line 60"/>
            <p:cNvSpPr>
              <a:spLocks noChangeShapeType="1"/>
            </p:cNvSpPr>
            <p:nvPr/>
          </p:nvSpPr>
          <p:spPr bwMode="auto">
            <a:xfrm>
              <a:off x="3640" y="3629"/>
              <a:ext cx="9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59805" name="Rectangle 61"/>
          <p:cNvSpPr>
            <a:spLocks noChangeArrowheads="1"/>
          </p:cNvSpPr>
          <p:nvPr/>
        </p:nvSpPr>
        <p:spPr bwMode="auto">
          <a:xfrm>
            <a:off x="395288" y="1592263"/>
            <a:ext cx="15065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en-GB" b="1"/>
              <a:t> </a:t>
            </a:r>
            <a:r>
              <a:rPr lang="en-GB" b="1">
                <a:solidFill>
                  <a:srgbClr val="0000FF"/>
                </a:solidFill>
                <a:cs typeface="Times New Roman" pitchFamily="18" charset="0"/>
              </a:rPr>
              <a:t>K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M3</a:t>
            </a:r>
            <a:r>
              <a:rPr lang="en-GB" b="1">
                <a:solidFill>
                  <a:srgbClr val="000000"/>
                </a:solidFill>
                <a:cs typeface="Times New Roman" pitchFamily="18" charset="0"/>
              </a:rPr>
              <a:t> = S</a:t>
            </a:r>
            <a:r>
              <a:rPr lang="en-GB" b="1" baseline="-2500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en-GB" b="1">
                <a:solidFill>
                  <a:srgbClr val="000000"/>
                </a:solidFill>
                <a:cs typeface="Times New Roman" pitchFamily="18" charset="0"/>
              </a:rPr>
              <a:t>.K</a:t>
            </a:r>
            <a:r>
              <a:rPr lang="fr-FR" b="1"/>
              <a:t> </a:t>
            </a:r>
          </a:p>
        </p:txBody>
      </p:sp>
      <p:grpSp>
        <p:nvGrpSpPr>
          <p:cNvPr id="4" name="Group 62"/>
          <p:cNvGrpSpPr>
            <a:grpSpLocks/>
          </p:cNvGrpSpPr>
          <p:nvPr/>
        </p:nvGrpSpPr>
        <p:grpSpPr bwMode="auto">
          <a:xfrm>
            <a:off x="392113" y="2027238"/>
            <a:ext cx="2211387" cy="366712"/>
            <a:chOff x="2893" y="3609"/>
            <a:chExt cx="1393" cy="231"/>
          </a:xfrm>
          <a:noFill/>
        </p:grpSpPr>
        <p:sp>
          <p:nvSpPr>
            <p:cNvPr id="90166" name="Rectangle 63"/>
            <p:cNvSpPr>
              <a:spLocks noChangeArrowheads="1"/>
            </p:cNvSpPr>
            <p:nvPr/>
          </p:nvSpPr>
          <p:spPr bwMode="auto">
            <a:xfrm>
              <a:off x="2893" y="3609"/>
              <a:ext cx="1393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r>
                <a:rPr lang="en-GB" b="1"/>
                <a:t> </a:t>
              </a:r>
              <a:r>
                <a:rPr lang="en-GB" b="1">
                  <a:solidFill>
                    <a:srgbClr val="0000FF"/>
                  </a:solidFill>
                  <a:cs typeface="Times New Roman" pitchFamily="18" charset="0"/>
                </a:rPr>
                <a:t>K</a:t>
              </a:r>
              <a:r>
                <a:rPr lang="fr-FR" b="1">
                  <a:solidFill>
                    <a:srgbClr val="0000FF"/>
                  </a:solidFill>
                  <a:cs typeface="Times New Roman" pitchFamily="18" charset="0"/>
                </a:rPr>
                <a:t>M4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 = 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1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.S</a:t>
              </a:r>
              <a:r>
                <a:rPr lang="en-GB" b="1" baseline="-25000">
                  <a:solidFill>
                    <a:srgbClr val="000000"/>
                  </a:solidFill>
                  <a:cs typeface="Times New Roman" pitchFamily="18" charset="0"/>
                </a:rPr>
                <a:t>2</a:t>
              </a:r>
              <a:r>
                <a:rPr lang="en-GB" b="1">
                  <a:solidFill>
                    <a:srgbClr val="000000"/>
                  </a:solidFill>
                  <a:cs typeface="Times New Roman" pitchFamily="18" charset="0"/>
                </a:rPr>
                <a:t>.K</a:t>
              </a:r>
              <a:r>
                <a:rPr lang="fr-FR" b="1"/>
                <a:t> </a:t>
              </a:r>
            </a:p>
          </p:txBody>
        </p:sp>
        <p:sp>
          <p:nvSpPr>
            <p:cNvPr id="90167" name="Line 64"/>
            <p:cNvSpPr>
              <a:spLocks noChangeShapeType="1"/>
            </p:cNvSpPr>
            <p:nvPr/>
          </p:nvSpPr>
          <p:spPr bwMode="auto">
            <a:xfrm>
              <a:off x="3640" y="3640"/>
              <a:ext cx="9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83"/>
          <p:cNvGrpSpPr>
            <a:grpSpLocks/>
          </p:cNvGrpSpPr>
          <p:nvPr/>
        </p:nvGrpSpPr>
        <p:grpSpPr bwMode="auto">
          <a:xfrm>
            <a:off x="2006604" y="2547940"/>
            <a:ext cx="3113090" cy="3719515"/>
            <a:chOff x="2113" y="1524"/>
            <a:chExt cx="1961" cy="2343"/>
          </a:xfrm>
        </p:grpSpPr>
        <p:sp>
          <p:nvSpPr>
            <p:cNvPr id="90123" name="Line 7"/>
            <p:cNvSpPr>
              <a:spLocks noChangeAspect="1" noChangeShapeType="1"/>
            </p:cNvSpPr>
            <p:nvPr/>
          </p:nvSpPr>
          <p:spPr bwMode="auto">
            <a:xfrm>
              <a:off x="2209" y="1735"/>
              <a:ext cx="0" cy="2132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24" name="Line 8"/>
            <p:cNvSpPr>
              <a:spLocks noChangeAspect="1" noChangeShapeType="1"/>
            </p:cNvSpPr>
            <p:nvPr/>
          </p:nvSpPr>
          <p:spPr bwMode="auto">
            <a:xfrm>
              <a:off x="2209" y="1888"/>
              <a:ext cx="18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25" name="Line 9"/>
            <p:cNvSpPr>
              <a:spLocks noChangeAspect="1" noChangeShapeType="1"/>
            </p:cNvSpPr>
            <p:nvPr/>
          </p:nvSpPr>
          <p:spPr bwMode="auto">
            <a:xfrm>
              <a:off x="2385" y="2271"/>
              <a:ext cx="0" cy="158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26" name="AutoShape 10"/>
            <p:cNvSpPr>
              <a:spLocks noChangeAspect="1" noChangeArrowheads="1"/>
            </p:cNvSpPr>
            <p:nvPr/>
          </p:nvSpPr>
          <p:spPr bwMode="auto">
            <a:xfrm rot="10800000">
              <a:off x="2288" y="2037"/>
              <a:ext cx="197" cy="149"/>
            </a:xfrm>
            <a:prstGeom prst="triangle">
              <a:avLst>
                <a:gd name="adj" fmla="val 50000"/>
              </a:avLst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27" name="Line 11"/>
            <p:cNvSpPr>
              <a:spLocks noChangeAspect="1" noChangeShapeType="1"/>
            </p:cNvSpPr>
            <p:nvPr/>
          </p:nvSpPr>
          <p:spPr bwMode="auto">
            <a:xfrm>
              <a:off x="2389" y="1888"/>
              <a:ext cx="0" cy="15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28" name="Oval 12"/>
            <p:cNvSpPr>
              <a:spLocks noChangeAspect="1" noChangeArrowheads="1"/>
            </p:cNvSpPr>
            <p:nvPr/>
          </p:nvSpPr>
          <p:spPr bwMode="auto">
            <a:xfrm>
              <a:off x="2344" y="2189"/>
              <a:ext cx="85" cy="74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29" name="Line 14"/>
            <p:cNvSpPr>
              <a:spLocks noChangeAspect="1" noChangeShapeType="1"/>
            </p:cNvSpPr>
            <p:nvPr/>
          </p:nvSpPr>
          <p:spPr bwMode="auto">
            <a:xfrm>
              <a:off x="2566" y="1739"/>
              <a:ext cx="0" cy="2109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30" name="Line 15"/>
            <p:cNvSpPr>
              <a:spLocks noChangeAspect="1" noChangeShapeType="1"/>
            </p:cNvSpPr>
            <p:nvPr/>
          </p:nvSpPr>
          <p:spPr bwMode="auto">
            <a:xfrm>
              <a:off x="2566" y="1892"/>
              <a:ext cx="18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31" name="Line 16"/>
            <p:cNvSpPr>
              <a:spLocks noChangeAspect="1" noChangeShapeType="1"/>
            </p:cNvSpPr>
            <p:nvPr/>
          </p:nvSpPr>
          <p:spPr bwMode="auto">
            <a:xfrm>
              <a:off x="2742" y="2275"/>
              <a:ext cx="0" cy="158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32" name="AutoShape 17"/>
            <p:cNvSpPr>
              <a:spLocks noChangeAspect="1" noChangeArrowheads="1"/>
            </p:cNvSpPr>
            <p:nvPr/>
          </p:nvSpPr>
          <p:spPr bwMode="auto">
            <a:xfrm rot="10800000">
              <a:off x="2645" y="2041"/>
              <a:ext cx="197" cy="149"/>
            </a:xfrm>
            <a:prstGeom prst="triangle">
              <a:avLst>
                <a:gd name="adj" fmla="val 50000"/>
              </a:avLst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33" name="Line 18"/>
            <p:cNvSpPr>
              <a:spLocks noChangeAspect="1" noChangeShapeType="1"/>
            </p:cNvSpPr>
            <p:nvPr/>
          </p:nvSpPr>
          <p:spPr bwMode="auto">
            <a:xfrm>
              <a:off x="2746" y="1892"/>
              <a:ext cx="0" cy="151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34" name="Oval 19"/>
            <p:cNvSpPr>
              <a:spLocks noChangeAspect="1" noChangeArrowheads="1"/>
            </p:cNvSpPr>
            <p:nvPr/>
          </p:nvSpPr>
          <p:spPr bwMode="auto">
            <a:xfrm>
              <a:off x="2701" y="2193"/>
              <a:ext cx="85" cy="75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35" name="Line 20"/>
            <p:cNvSpPr>
              <a:spLocks noChangeAspect="1" noChangeShapeType="1"/>
            </p:cNvSpPr>
            <p:nvPr/>
          </p:nvSpPr>
          <p:spPr bwMode="auto">
            <a:xfrm>
              <a:off x="2567" y="2377"/>
              <a:ext cx="722" cy="0"/>
            </a:xfrm>
            <a:prstGeom prst="line">
              <a:avLst/>
            </a:prstGeom>
            <a:ln w="19050"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36" name="Line 21"/>
            <p:cNvSpPr>
              <a:spLocks noChangeAspect="1" noChangeShapeType="1"/>
            </p:cNvSpPr>
            <p:nvPr/>
          </p:nvSpPr>
          <p:spPr bwMode="auto">
            <a:xfrm>
              <a:off x="2385" y="2559"/>
              <a:ext cx="916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37" name="Line 22"/>
            <p:cNvSpPr>
              <a:spLocks noChangeAspect="1" noChangeShapeType="1"/>
            </p:cNvSpPr>
            <p:nvPr/>
          </p:nvSpPr>
          <p:spPr bwMode="auto">
            <a:xfrm>
              <a:off x="2936" y="2778"/>
              <a:ext cx="363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38" name="Line 23"/>
            <p:cNvSpPr>
              <a:spLocks noChangeAspect="1" noChangeShapeType="1"/>
            </p:cNvSpPr>
            <p:nvPr/>
          </p:nvSpPr>
          <p:spPr bwMode="auto">
            <a:xfrm>
              <a:off x="2742" y="2876"/>
              <a:ext cx="544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39" name="Text Box 27"/>
            <p:cNvSpPr txBox="1">
              <a:spLocks noChangeAspect="1" noChangeArrowheads="1"/>
            </p:cNvSpPr>
            <p:nvPr/>
          </p:nvSpPr>
          <p:spPr bwMode="auto">
            <a:xfrm>
              <a:off x="2113" y="1538"/>
              <a:ext cx="444" cy="31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dirty="0">
                  <a:solidFill>
                    <a:schemeClr val="tx1"/>
                  </a:solidFill>
                </a:rPr>
                <a:t>K</a:t>
              </a:r>
            </a:p>
          </p:txBody>
        </p:sp>
        <p:sp>
          <p:nvSpPr>
            <p:cNvPr id="90140" name="Text Box 28"/>
            <p:cNvSpPr txBox="1">
              <a:spLocks noChangeAspect="1" noChangeArrowheads="1"/>
            </p:cNvSpPr>
            <p:nvPr/>
          </p:nvSpPr>
          <p:spPr bwMode="auto">
            <a:xfrm>
              <a:off x="2461" y="1532"/>
              <a:ext cx="444" cy="31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dirty="0">
                  <a:solidFill>
                    <a:schemeClr val="tx1"/>
                  </a:solidFill>
                </a:rPr>
                <a:t>S</a:t>
              </a:r>
              <a:r>
                <a:rPr lang="fr-FR" baseline="-25000" dirty="0">
                  <a:solidFill>
                    <a:schemeClr val="tx1"/>
                  </a:solidFill>
                </a:rPr>
                <a:t>2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90141" name="Line 32"/>
            <p:cNvSpPr>
              <a:spLocks noChangeAspect="1" noChangeShapeType="1"/>
            </p:cNvSpPr>
            <p:nvPr/>
          </p:nvSpPr>
          <p:spPr bwMode="auto">
            <a:xfrm>
              <a:off x="2935" y="1719"/>
              <a:ext cx="0" cy="2148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42" name="Line 33"/>
            <p:cNvSpPr>
              <a:spLocks noChangeAspect="1" noChangeShapeType="1"/>
            </p:cNvSpPr>
            <p:nvPr/>
          </p:nvSpPr>
          <p:spPr bwMode="auto">
            <a:xfrm>
              <a:off x="2935" y="1872"/>
              <a:ext cx="181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43" name="Line 34"/>
            <p:cNvSpPr>
              <a:spLocks noChangeAspect="1" noChangeShapeType="1"/>
            </p:cNvSpPr>
            <p:nvPr/>
          </p:nvSpPr>
          <p:spPr bwMode="auto">
            <a:xfrm>
              <a:off x="3111" y="2255"/>
              <a:ext cx="0" cy="158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44" name="AutoShape 35"/>
            <p:cNvSpPr>
              <a:spLocks noChangeAspect="1" noChangeArrowheads="1"/>
            </p:cNvSpPr>
            <p:nvPr/>
          </p:nvSpPr>
          <p:spPr bwMode="auto">
            <a:xfrm rot="10800000">
              <a:off x="3014" y="2021"/>
              <a:ext cx="197" cy="149"/>
            </a:xfrm>
            <a:prstGeom prst="triangle">
              <a:avLst>
                <a:gd name="adj" fmla="val 50000"/>
              </a:avLst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45" name="Line 36"/>
            <p:cNvSpPr>
              <a:spLocks noChangeAspect="1" noChangeShapeType="1"/>
            </p:cNvSpPr>
            <p:nvPr/>
          </p:nvSpPr>
          <p:spPr bwMode="auto">
            <a:xfrm>
              <a:off x="3116" y="1872"/>
              <a:ext cx="0" cy="151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46" name="Oval 37"/>
            <p:cNvSpPr>
              <a:spLocks noChangeAspect="1" noChangeArrowheads="1"/>
            </p:cNvSpPr>
            <p:nvPr/>
          </p:nvSpPr>
          <p:spPr bwMode="auto">
            <a:xfrm>
              <a:off x="3070" y="2173"/>
              <a:ext cx="85" cy="75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47" name="Text Box 38"/>
            <p:cNvSpPr txBox="1">
              <a:spLocks noChangeAspect="1" noChangeArrowheads="1"/>
            </p:cNvSpPr>
            <p:nvPr/>
          </p:nvSpPr>
          <p:spPr bwMode="auto">
            <a:xfrm>
              <a:off x="2838" y="1524"/>
              <a:ext cx="443" cy="31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dirty="0">
                  <a:solidFill>
                    <a:schemeClr val="tx1"/>
                  </a:solidFill>
                </a:rPr>
                <a:t>S</a:t>
              </a:r>
              <a:r>
                <a:rPr lang="fr-FR" baseline="-25000" dirty="0">
                  <a:solidFill>
                    <a:schemeClr val="tx1"/>
                  </a:solidFill>
                </a:rPr>
                <a:t>1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90148" name="AutoShape 39"/>
            <p:cNvSpPr>
              <a:spLocks noChangeAspect="1" noChangeArrowheads="1"/>
            </p:cNvSpPr>
            <p:nvPr/>
          </p:nvSpPr>
          <p:spPr bwMode="auto">
            <a:xfrm>
              <a:off x="3298" y="2351"/>
              <a:ext cx="209" cy="252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49" name="AutoShape 40"/>
            <p:cNvSpPr>
              <a:spLocks noChangeAspect="1" noChangeArrowheads="1"/>
            </p:cNvSpPr>
            <p:nvPr/>
          </p:nvSpPr>
          <p:spPr bwMode="auto">
            <a:xfrm>
              <a:off x="3289" y="2759"/>
              <a:ext cx="209" cy="252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50" name="Line 65"/>
            <p:cNvSpPr>
              <a:spLocks noChangeAspect="1" noChangeShapeType="1"/>
            </p:cNvSpPr>
            <p:nvPr/>
          </p:nvSpPr>
          <p:spPr bwMode="auto">
            <a:xfrm flipV="1">
              <a:off x="2385" y="2977"/>
              <a:ext cx="899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51" name="Line 66"/>
            <p:cNvSpPr>
              <a:spLocks noChangeAspect="1" noChangeShapeType="1"/>
            </p:cNvSpPr>
            <p:nvPr/>
          </p:nvSpPr>
          <p:spPr bwMode="auto">
            <a:xfrm>
              <a:off x="2567" y="3184"/>
              <a:ext cx="726" cy="0"/>
            </a:xfrm>
            <a:prstGeom prst="line">
              <a:avLst/>
            </a:prstGeom>
            <a:ln w="19050"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52" name="Line 67"/>
            <p:cNvSpPr>
              <a:spLocks noChangeAspect="1" noChangeShapeType="1"/>
            </p:cNvSpPr>
            <p:nvPr/>
          </p:nvSpPr>
          <p:spPr bwMode="auto">
            <a:xfrm>
              <a:off x="2211" y="3379"/>
              <a:ext cx="1068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53" name="AutoShape 68"/>
            <p:cNvSpPr>
              <a:spLocks noChangeAspect="1" noChangeArrowheads="1"/>
            </p:cNvSpPr>
            <p:nvPr/>
          </p:nvSpPr>
          <p:spPr bwMode="auto">
            <a:xfrm>
              <a:off x="3286" y="3158"/>
              <a:ext cx="209" cy="253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54" name="Line 69"/>
            <p:cNvSpPr>
              <a:spLocks noChangeAspect="1" noChangeShapeType="1"/>
            </p:cNvSpPr>
            <p:nvPr/>
          </p:nvSpPr>
          <p:spPr bwMode="auto">
            <a:xfrm>
              <a:off x="2936" y="3585"/>
              <a:ext cx="363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55" name="Line 70"/>
            <p:cNvSpPr>
              <a:spLocks noChangeAspect="1" noChangeShapeType="1"/>
            </p:cNvSpPr>
            <p:nvPr/>
          </p:nvSpPr>
          <p:spPr bwMode="auto">
            <a:xfrm>
              <a:off x="2742" y="3689"/>
              <a:ext cx="567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56" name="AutoShape 71"/>
            <p:cNvSpPr>
              <a:spLocks noChangeAspect="1" noChangeArrowheads="1"/>
            </p:cNvSpPr>
            <p:nvPr/>
          </p:nvSpPr>
          <p:spPr bwMode="auto">
            <a:xfrm>
              <a:off x="3301" y="3559"/>
              <a:ext cx="209" cy="253"/>
            </a:xfrm>
            <a:prstGeom prst="flowChartDelay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57" name="Line 72"/>
            <p:cNvSpPr>
              <a:spLocks noChangeAspect="1" noChangeShapeType="1"/>
            </p:cNvSpPr>
            <p:nvPr/>
          </p:nvSpPr>
          <p:spPr bwMode="auto">
            <a:xfrm flipV="1">
              <a:off x="2210" y="3778"/>
              <a:ext cx="1089" cy="0"/>
            </a:xfrm>
            <a:prstGeom prst="line">
              <a:avLst/>
            </a:prstGeom>
            <a:ln w="19050"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58" name="Line 73"/>
            <p:cNvSpPr>
              <a:spLocks noChangeAspect="1" noChangeShapeType="1"/>
            </p:cNvSpPr>
            <p:nvPr/>
          </p:nvSpPr>
          <p:spPr bwMode="auto">
            <a:xfrm>
              <a:off x="3512" y="2473"/>
              <a:ext cx="181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59" name="Line 74"/>
            <p:cNvSpPr>
              <a:spLocks noChangeAspect="1" noChangeShapeType="1"/>
            </p:cNvSpPr>
            <p:nvPr/>
          </p:nvSpPr>
          <p:spPr bwMode="auto">
            <a:xfrm>
              <a:off x="3503" y="2880"/>
              <a:ext cx="181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60" name="Line 75"/>
            <p:cNvSpPr>
              <a:spLocks noChangeAspect="1" noChangeShapeType="1"/>
            </p:cNvSpPr>
            <p:nvPr/>
          </p:nvSpPr>
          <p:spPr bwMode="auto">
            <a:xfrm>
              <a:off x="3500" y="3280"/>
              <a:ext cx="181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61" name="Line 76"/>
            <p:cNvSpPr>
              <a:spLocks noChangeAspect="1" noChangeShapeType="1"/>
            </p:cNvSpPr>
            <p:nvPr/>
          </p:nvSpPr>
          <p:spPr bwMode="auto">
            <a:xfrm>
              <a:off x="3506" y="3675"/>
              <a:ext cx="181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162" name="Rectangle 77"/>
            <p:cNvSpPr>
              <a:spLocks noChangeAspect="1" noChangeArrowheads="1"/>
            </p:cNvSpPr>
            <p:nvPr/>
          </p:nvSpPr>
          <p:spPr bwMode="auto">
            <a:xfrm>
              <a:off x="3687" y="2345"/>
              <a:ext cx="382" cy="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en-GB" sz="1600">
                  <a:solidFill>
                    <a:schemeClr val="tx1"/>
                  </a:solidFill>
                </a:rPr>
                <a:t>K</a:t>
              </a:r>
              <a:r>
                <a:rPr lang="fr-FR" sz="1600">
                  <a:solidFill>
                    <a:schemeClr val="tx1"/>
                  </a:solidFill>
                </a:rPr>
                <a:t>M1</a:t>
              </a:r>
            </a:p>
          </p:txBody>
        </p:sp>
        <p:sp>
          <p:nvSpPr>
            <p:cNvPr id="90163" name="Rectangle 78"/>
            <p:cNvSpPr>
              <a:spLocks noChangeAspect="1" noChangeArrowheads="1"/>
            </p:cNvSpPr>
            <p:nvPr/>
          </p:nvSpPr>
          <p:spPr bwMode="auto">
            <a:xfrm>
              <a:off x="3689" y="2765"/>
              <a:ext cx="382" cy="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en-GB" sz="1600">
                  <a:solidFill>
                    <a:schemeClr val="tx1"/>
                  </a:solidFill>
                </a:rPr>
                <a:t>K</a:t>
              </a:r>
              <a:r>
                <a:rPr lang="fr-FR" sz="1600">
                  <a:solidFill>
                    <a:schemeClr val="tx1"/>
                  </a:solidFill>
                </a:rPr>
                <a:t>M2</a:t>
              </a:r>
            </a:p>
          </p:txBody>
        </p:sp>
        <p:sp>
          <p:nvSpPr>
            <p:cNvPr id="90164" name="Rectangle 79"/>
            <p:cNvSpPr>
              <a:spLocks noChangeAspect="1" noChangeArrowheads="1"/>
            </p:cNvSpPr>
            <p:nvPr/>
          </p:nvSpPr>
          <p:spPr bwMode="auto">
            <a:xfrm>
              <a:off x="3674" y="3165"/>
              <a:ext cx="382" cy="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en-GB" sz="1600">
                  <a:solidFill>
                    <a:schemeClr val="tx1"/>
                  </a:solidFill>
                </a:rPr>
                <a:t>K</a:t>
              </a:r>
              <a:r>
                <a:rPr lang="fr-FR" sz="1600">
                  <a:solidFill>
                    <a:schemeClr val="tx1"/>
                  </a:solidFill>
                </a:rPr>
                <a:t>M3</a:t>
              </a:r>
            </a:p>
          </p:txBody>
        </p:sp>
        <p:sp>
          <p:nvSpPr>
            <p:cNvPr id="90165" name="Rectangle 80"/>
            <p:cNvSpPr>
              <a:spLocks noChangeAspect="1" noChangeArrowheads="1"/>
            </p:cNvSpPr>
            <p:nvPr/>
          </p:nvSpPr>
          <p:spPr bwMode="auto">
            <a:xfrm>
              <a:off x="3692" y="3573"/>
              <a:ext cx="382" cy="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en-GB" sz="1600">
                  <a:solidFill>
                    <a:schemeClr val="tx1"/>
                  </a:solidFill>
                </a:rPr>
                <a:t>K</a:t>
              </a:r>
              <a:r>
                <a:rPr lang="fr-FR" sz="1600">
                  <a:solidFill>
                    <a:schemeClr val="tx1"/>
                  </a:solidFill>
                </a:rPr>
                <a:t>M4</a:t>
              </a:r>
            </a:p>
          </p:txBody>
        </p:sp>
      </p:grpSp>
      <p:pic>
        <p:nvPicPr>
          <p:cNvPr id="159826" name="Picture 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325" y="1851025"/>
            <a:ext cx="2663825" cy="213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828" name="Picture 8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4149725"/>
            <a:ext cx="2881312" cy="221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829" name="Picture 8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3938" y="1341438"/>
            <a:ext cx="1728787" cy="133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9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9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59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59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9" grpId="0"/>
      <p:bldP spid="159805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58888" y="1557338"/>
            <a:ext cx="5776912" cy="3679825"/>
            <a:chOff x="759" y="1430"/>
            <a:chExt cx="3639" cy="2318"/>
          </a:xfrm>
        </p:grpSpPr>
        <p:sp>
          <p:nvSpPr>
            <p:cNvPr id="91139" name="Text Box 3"/>
            <p:cNvSpPr txBox="1">
              <a:spLocks noChangeAspect="1" noChangeArrowheads="1"/>
            </p:cNvSpPr>
            <p:nvPr/>
          </p:nvSpPr>
          <p:spPr bwMode="auto">
            <a:xfrm>
              <a:off x="2224" y="3481"/>
              <a:ext cx="331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/>
                <a:t>S</a:t>
              </a:r>
              <a:r>
                <a:rPr lang="fr-FR" sz="1600" b="1" baseline="-25000"/>
                <a:t>2</a:t>
              </a:r>
              <a:endParaRPr lang="fr-FR" sz="1600" b="1"/>
            </a:p>
          </p:txBody>
        </p:sp>
        <p:sp>
          <p:nvSpPr>
            <p:cNvPr id="91140" name="Line 4"/>
            <p:cNvSpPr>
              <a:spLocks noChangeShapeType="1"/>
            </p:cNvSpPr>
            <p:nvPr/>
          </p:nvSpPr>
          <p:spPr bwMode="auto">
            <a:xfrm>
              <a:off x="839" y="1616"/>
              <a:ext cx="0" cy="21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759" y="1430"/>
              <a:ext cx="3639" cy="2126"/>
              <a:chOff x="759" y="1430"/>
              <a:chExt cx="3639" cy="2126"/>
            </a:xfrm>
          </p:grpSpPr>
          <p:sp>
            <p:nvSpPr>
              <p:cNvPr id="91142" name="Line 6"/>
              <p:cNvSpPr>
                <a:spLocks noChangeAspect="1" noChangeShapeType="1"/>
              </p:cNvSpPr>
              <p:nvPr/>
            </p:nvSpPr>
            <p:spPr bwMode="auto">
              <a:xfrm>
                <a:off x="4241" y="1661"/>
                <a:ext cx="0" cy="18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43" name="Line 7"/>
              <p:cNvSpPr>
                <a:spLocks noChangeAspect="1" noChangeShapeType="1"/>
              </p:cNvSpPr>
              <p:nvPr/>
            </p:nvSpPr>
            <p:spPr bwMode="auto">
              <a:xfrm>
                <a:off x="839" y="2564"/>
                <a:ext cx="38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44" name="Line 8"/>
              <p:cNvSpPr>
                <a:spLocks noChangeShapeType="1"/>
              </p:cNvSpPr>
              <p:nvPr/>
            </p:nvSpPr>
            <p:spPr bwMode="auto">
              <a:xfrm>
                <a:off x="1359" y="2564"/>
                <a:ext cx="69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45" name="Line 9"/>
              <p:cNvSpPr>
                <a:spLocks noChangeAspect="1" noChangeShapeType="1"/>
              </p:cNvSpPr>
              <p:nvPr/>
            </p:nvSpPr>
            <p:spPr bwMode="auto">
              <a:xfrm flipH="1">
                <a:off x="1227" y="2564"/>
                <a:ext cx="132" cy="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46" name="Text Box 10"/>
              <p:cNvSpPr txBox="1">
                <a:spLocks noChangeAspect="1" noChangeArrowheads="1"/>
              </p:cNvSpPr>
              <p:nvPr/>
            </p:nvSpPr>
            <p:spPr bwMode="auto">
              <a:xfrm>
                <a:off x="1172" y="2334"/>
                <a:ext cx="265" cy="1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 sz="1600" b="1"/>
                  <a:t>S</a:t>
                </a:r>
                <a:r>
                  <a:rPr lang="fr-FR" sz="1600" b="1" baseline="-25000"/>
                  <a:t>1</a:t>
                </a:r>
                <a:endParaRPr lang="fr-FR" sz="1600" b="1"/>
              </a:p>
            </p:txBody>
          </p:sp>
          <p:sp>
            <p:nvSpPr>
              <p:cNvPr id="91147" name="Text Box 11"/>
              <p:cNvSpPr txBox="1">
                <a:spLocks noChangeArrowheads="1"/>
              </p:cNvSpPr>
              <p:nvPr/>
            </p:nvSpPr>
            <p:spPr bwMode="auto">
              <a:xfrm>
                <a:off x="759" y="1430"/>
                <a:ext cx="27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/>
                  <a:t>P</a:t>
                </a:r>
              </a:p>
            </p:txBody>
          </p:sp>
          <p:sp>
            <p:nvSpPr>
              <p:cNvPr id="91148" name="Text Box 12"/>
              <p:cNvSpPr txBox="1">
                <a:spLocks noChangeArrowheads="1"/>
              </p:cNvSpPr>
              <p:nvPr/>
            </p:nvSpPr>
            <p:spPr bwMode="auto">
              <a:xfrm>
                <a:off x="4126" y="1480"/>
                <a:ext cx="27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/>
                  <a:t>N</a:t>
                </a:r>
              </a:p>
            </p:txBody>
          </p:sp>
          <p:sp>
            <p:nvSpPr>
              <p:cNvPr id="91149" name="Line 13"/>
              <p:cNvSpPr>
                <a:spLocks noChangeAspect="1" noChangeShapeType="1"/>
              </p:cNvSpPr>
              <p:nvPr/>
            </p:nvSpPr>
            <p:spPr bwMode="auto">
              <a:xfrm flipH="1">
                <a:off x="2237" y="3422"/>
                <a:ext cx="132" cy="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50" name="Line 14"/>
              <p:cNvSpPr>
                <a:spLocks noChangeAspect="1" noChangeShapeType="1"/>
              </p:cNvSpPr>
              <p:nvPr/>
            </p:nvSpPr>
            <p:spPr bwMode="auto">
              <a:xfrm flipV="1">
                <a:off x="2243" y="2873"/>
                <a:ext cx="0" cy="1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51" name="Line 15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245" y="2929"/>
                <a:ext cx="132" cy="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52" name="Line 16"/>
              <p:cNvSpPr>
                <a:spLocks noChangeAspect="1" noChangeShapeType="1"/>
              </p:cNvSpPr>
              <p:nvPr/>
            </p:nvSpPr>
            <p:spPr bwMode="auto">
              <a:xfrm>
                <a:off x="2297" y="2973"/>
                <a:ext cx="0" cy="49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53" name="Text Box 17"/>
              <p:cNvSpPr txBox="1">
                <a:spLocks noChangeAspect="1" noChangeArrowheads="1"/>
              </p:cNvSpPr>
              <p:nvPr/>
            </p:nvSpPr>
            <p:spPr bwMode="auto">
              <a:xfrm>
                <a:off x="2147" y="2704"/>
                <a:ext cx="331" cy="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 sz="1600" b="1"/>
                  <a:t>S</a:t>
                </a:r>
                <a:r>
                  <a:rPr lang="fr-FR" sz="1600" b="1" baseline="-25000"/>
                  <a:t>2</a:t>
                </a:r>
                <a:endParaRPr lang="fr-FR" sz="1600" b="1"/>
              </a:p>
            </p:txBody>
          </p:sp>
          <p:sp>
            <p:nvSpPr>
              <p:cNvPr id="91154" name="Line 18"/>
              <p:cNvSpPr>
                <a:spLocks noChangeShapeType="1"/>
              </p:cNvSpPr>
              <p:nvPr/>
            </p:nvSpPr>
            <p:spPr bwMode="auto">
              <a:xfrm>
                <a:off x="2207" y="2728"/>
                <a:ext cx="6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55" name="Line 19"/>
              <p:cNvSpPr>
                <a:spLocks noChangeShapeType="1"/>
              </p:cNvSpPr>
              <p:nvPr/>
            </p:nvSpPr>
            <p:spPr bwMode="auto">
              <a:xfrm flipH="1">
                <a:off x="2055" y="3011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56" name="Line 20"/>
              <p:cNvSpPr>
                <a:spLocks noChangeShapeType="1"/>
              </p:cNvSpPr>
              <p:nvPr/>
            </p:nvSpPr>
            <p:spPr bwMode="auto">
              <a:xfrm flipH="1">
                <a:off x="2379" y="3029"/>
                <a:ext cx="1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57" name="Line 21"/>
              <p:cNvSpPr>
                <a:spLocks noChangeShapeType="1"/>
              </p:cNvSpPr>
              <p:nvPr/>
            </p:nvSpPr>
            <p:spPr bwMode="auto">
              <a:xfrm flipH="1">
                <a:off x="839" y="3416"/>
                <a:ext cx="14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58" name="Line 22"/>
              <p:cNvSpPr>
                <a:spLocks noChangeShapeType="1"/>
              </p:cNvSpPr>
              <p:nvPr/>
            </p:nvSpPr>
            <p:spPr bwMode="auto">
              <a:xfrm flipH="1">
                <a:off x="2374" y="3418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59" name="Line 23"/>
              <p:cNvSpPr>
                <a:spLocks noChangeShapeType="1"/>
              </p:cNvSpPr>
              <p:nvPr/>
            </p:nvSpPr>
            <p:spPr bwMode="auto">
              <a:xfrm>
                <a:off x="2795" y="2026"/>
                <a:ext cx="0" cy="126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" name="Group 24"/>
              <p:cNvGrpSpPr>
                <a:grpSpLocks/>
              </p:cNvGrpSpPr>
              <p:nvPr/>
            </p:nvGrpSpPr>
            <p:grpSpPr bwMode="auto">
              <a:xfrm>
                <a:off x="2571" y="1745"/>
                <a:ext cx="501" cy="324"/>
                <a:chOff x="3069" y="1546"/>
                <a:chExt cx="501" cy="324"/>
              </a:xfrm>
            </p:grpSpPr>
            <p:sp>
              <p:nvSpPr>
                <p:cNvPr id="91199" name="Line 2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253" y="1727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1200" name="Line 26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3251" y="1771"/>
                  <a:ext cx="132" cy="99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1201" name="Text Box 2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160" y="1546"/>
                  <a:ext cx="331" cy="2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fr-FR" sz="1600" b="1"/>
                    <a:t>K</a:t>
                  </a:r>
                </a:p>
              </p:txBody>
            </p:sp>
            <p:sp>
              <p:nvSpPr>
                <p:cNvPr id="91202" name="Line 28"/>
                <p:cNvSpPr>
                  <a:spLocks noChangeShapeType="1"/>
                </p:cNvSpPr>
                <p:nvPr/>
              </p:nvSpPr>
              <p:spPr bwMode="auto">
                <a:xfrm>
                  <a:off x="3213" y="1567"/>
                  <a:ext cx="6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5" name="Group 29"/>
                <p:cNvGrpSpPr>
                  <a:grpSpLocks/>
                </p:cNvGrpSpPr>
                <p:nvPr/>
              </p:nvGrpSpPr>
              <p:grpSpPr bwMode="auto">
                <a:xfrm>
                  <a:off x="3069" y="1863"/>
                  <a:ext cx="501" cy="6"/>
                  <a:chOff x="2608" y="1842"/>
                  <a:chExt cx="501" cy="6"/>
                </a:xfrm>
              </p:grpSpPr>
              <p:sp>
                <p:nvSpPr>
                  <p:cNvPr id="91204" name="Line 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08" y="1842"/>
                    <a:ext cx="181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1205" name="Line 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928" y="1848"/>
                    <a:ext cx="181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91161" name="Line 32"/>
              <p:cNvSpPr>
                <a:spLocks noChangeAspect="1" noChangeShapeType="1"/>
              </p:cNvSpPr>
              <p:nvPr/>
            </p:nvSpPr>
            <p:spPr bwMode="auto">
              <a:xfrm flipH="1">
                <a:off x="2744" y="3231"/>
                <a:ext cx="132" cy="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62" name="Text Box 33"/>
              <p:cNvSpPr txBox="1">
                <a:spLocks noChangeAspect="1" noChangeArrowheads="1"/>
              </p:cNvSpPr>
              <p:nvPr/>
            </p:nvSpPr>
            <p:spPr bwMode="auto">
              <a:xfrm>
                <a:off x="2730" y="3290"/>
                <a:ext cx="331" cy="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 sz="1600" b="1"/>
                  <a:t>K</a:t>
                </a:r>
              </a:p>
            </p:txBody>
          </p:sp>
          <p:grpSp>
            <p:nvGrpSpPr>
              <p:cNvPr id="6" name="Group 34"/>
              <p:cNvGrpSpPr>
                <a:grpSpLocks/>
              </p:cNvGrpSpPr>
              <p:nvPr/>
            </p:nvGrpSpPr>
            <p:grpSpPr bwMode="auto">
              <a:xfrm>
                <a:off x="2554" y="3223"/>
                <a:ext cx="501" cy="6"/>
                <a:chOff x="2608" y="1842"/>
                <a:chExt cx="501" cy="6"/>
              </a:xfrm>
            </p:grpSpPr>
            <p:sp>
              <p:nvSpPr>
                <p:cNvPr id="91197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2608" y="1842"/>
                  <a:ext cx="18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1198" name="Line 36"/>
                <p:cNvSpPr>
                  <a:spLocks noChangeShapeType="1"/>
                </p:cNvSpPr>
                <p:nvPr/>
              </p:nvSpPr>
              <p:spPr bwMode="auto">
                <a:xfrm flipH="1">
                  <a:off x="2928" y="1848"/>
                  <a:ext cx="18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91164" name="Line 37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245" y="1763"/>
                <a:ext cx="132" cy="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65" name="Line 38"/>
              <p:cNvSpPr>
                <a:spLocks noChangeAspect="1" noChangeShapeType="1"/>
              </p:cNvSpPr>
              <p:nvPr/>
            </p:nvSpPr>
            <p:spPr bwMode="auto">
              <a:xfrm>
                <a:off x="2255" y="2241"/>
                <a:ext cx="0" cy="1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66" name="Line 39"/>
              <p:cNvSpPr>
                <a:spLocks noChangeAspect="1" noChangeShapeType="1"/>
              </p:cNvSpPr>
              <p:nvPr/>
            </p:nvSpPr>
            <p:spPr bwMode="auto">
              <a:xfrm flipH="1">
                <a:off x="2253" y="2236"/>
                <a:ext cx="132" cy="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67" name="Line 40"/>
              <p:cNvSpPr>
                <a:spLocks noChangeShapeType="1"/>
              </p:cNvSpPr>
              <p:nvPr/>
            </p:nvSpPr>
            <p:spPr bwMode="auto">
              <a:xfrm flipV="1">
                <a:off x="2305" y="1810"/>
                <a:ext cx="0" cy="47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68" name="Line 41"/>
              <p:cNvSpPr>
                <a:spLocks noChangeShapeType="1"/>
              </p:cNvSpPr>
              <p:nvPr/>
            </p:nvSpPr>
            <p:spPr bwMode="auto">
              <a:xfrm flipH="1" flipV="1">
                <a:off x="2059" y="2240"/>
                <a:ext cx="19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69" name="Line 42"/>
              <p:cNvSpPr>
                <a:spLocks noChangeShapeType="1"/>
              </p:cNvSpPr>
              <p:nvPr/>
            </p:nvSpPr>
            <p:spPr bwMode="auto">
              <a:xfrm flipH="1" flipV="1">
                <a:off x="2387" y="2238"/>
                <a:ext cx="17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70" name="Line 43"/>
              <p:cNvSpPr>
                <a:spLocks noChangeShapeType="1"/>
              </p:cNvSpPr>
              <p:nvPr/>
            </p:nvSpPr>
            <p:spPr bwMode="auto">
              <a:xfrm flipH="1">
                <a:off x="839" y="1856"/>
                <a:ext cx="14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71" name="Line 44"/>
              <p:cNvSpPr>
                <a:spLocks noChangeShapeType="1"/>
              </p:cNvSpPr>
              <p:nvPr/>
            </p:nvSpPr>
            <p:spPr bwMode="auto">
              <a:xfrm flipH="1" flipV="1">
                <a:off x="2382" y="1862"/>
                <a:ext cx="1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72" name="Line 45"/>
              <p:cNvSpPr>
                <a:spLocks noChangeShapeType="1"/>
              </p:cNvSpPr>
              <p:nvPr/>
            </p:nvSpPr>
            <p:spPr bwMode="auto">
              <a:xfrm flipH="1">
                <a:off x="2055" y="2242"/>
                <a:ext cx="0" cy="7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73" name="Line 46"/>
              <p:cNvSpPr>
                <a:spLocks noChangeShapeType="1"/>
              </p:cNvSpPr>
              <p:nvPr/>
            </p:nvSpPr>
            <p:spPr bwMode="auto">
              <a:xfrm>
                <a:off x="2553" y="3030"/>
                <a:ext cx="0" cy="3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74" name="Line 47"/>
              <p:cNvSpPr>
                <a:spLocks noChangeShapeType="1"/>
              </p:cNvSpPr>
              <p:nvPr/>
            </p:nvSpPr>
            <p:spPr bwMode="auto">
              <a:xfrm>
                <a:off x="2563" y="1861"/>
                <a:ext cx="0" cy="3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75" name="AutoShape 48"/>
              <p:cNvSpPr>
                <a:spLocks/>
              </p:cNvSpPr>
              <p:nvPr/>
            </p:nvSpPr>
            <p:spPr bwMode="auto">
              <a:xfrm>
                <a:off x="3079" y="1851"/>
                <a:ext cx="1162" cy="409"/>
              </a:xfrm>
              <a:prstGeom prst="leftBracket">
                <a:avLst>
                  <a:gd name="adj" fmla="val 0"/>
                </a:avLst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sp>
            <p:nvSpPr>
              <p:cNvPr id="91176" name="AutoShape 49"/>
              <p:cNvSpPr>
                <a:spLocks/>
              </p:cNvSpPr>
              <p:nvPr/>
            </p:nvSpPr>
            <p:spPr bwMode="auto">
              <a:xfrm>
                <a:off x="3061" y="3011"/>
                <a:ext cx="1180" cy="409"/>
              </a:xfrm>
              <a:prstGeom prst="leftBracket">
                <a:avLst>
                  <a:gd name="adj" fmla="val 0"/>
                </a:avLst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grpSp>
            <p:nvGrpSpPr>
              <p:cNvPr id="7" name="Group 50"/>
              <p:cNvGrpSpPr>
                <a:grpSpLocks/>
              </p:cNvGrpSpPr>
              <p:nvPr/>
            </p:nvGrpSpPr>
            <p:grpSpPr bwMode="auto">
              <a:xfrm>
                <a:off x="3652" y="1749"/>
                <a:ext cx="136" cy="219"/>
                <a:chOff x="4241" y="2115"/>
                <a:chExt cx="136" cy="272"/>
              </a:xfrm>
            </p:grpSpPr>
            <p:sp>
              <p:nvSpPr>
                <p:cNvPr id="91195" name="Rectangle 51"/>
                <p:cNvSpPr>
                  <a:spLocks noChangeArrowheads="1"/>
                </p:cNvSpPr>
                <p:nvPr/>
              </p:nvSpPr>
              <p:spPr bwMode="auto">
                <a:xfrm>
                  <a:off x="4241" y="2115"/>
                  <a:ext cx="136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1196" name="Line 52"/>
                <p:cNvSpPr>
                  <a:spLocks noChangeShapeType="1"/>
                </p:cNvSpPr>
                <p:nvPr/>
              </p:nvSpPr>
              <p:spPr bwMode="auto">
                <a:xfrm>
                  <a:off x="4241" y="2160"/>
                  <a:ext cx="136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91178" name="Text Box 53"/>
              <p:cNvSpPr txBox="1">
                <a:spLocks noChangeArrowheads="1"/>
              </p:cNvSpPr>
              <p:nvPr/>
            </p:nvSpPr>
            <p:spPr bwMode="auto">
              <a:xfrm>
                <a:off x="3561" y="1570"/>
                <a:ext cx="36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b="1"/>
                  <a:t>KM1</a:t>
                </a:r>
                <a:endParaRPr lang="fr-FR" sz="1400" b="1"/>
              </a:p>
            </p:txBody>
          </p:sp>
          <p:grpSp>
            <p:nvGrpSpPr>
              <p:cNvPr id="8" name="Group 54"/>
              <p:cNvGrpSpPr>
                <a:grpSpLocks/>
              </p:cNvGrpSpPr>
              <p:nvPr/>
            </p:nvGrpSpPr>
            <p:grpSpPr bwMode="auto">
              <a:xfrm>
                <a:off x="3651" y="2151"/>
                <a:ext cx="136" cy="219"/>
                <a:chOff x="4241" y="2115"/>
                <a:chExt cx="136" cy="272"/>
              </a:xfrm>
            </p:grpSpPr>
            <p:sp>
              <p:nvSpPr>
                <p:cNvPr id="91193" name="Rectangle 55"/>
                <p:cNvSpPr>
                  <a:spLocks noChangeArrowheads="1"/>
                </p:cNvSpPr>
                <p:nvPr/>
              </p:nvSpPr>
              <p:spPr bwMode="auto">
                <a:xfrm>
                  <a:off x="4241" y="2115"/>
                  <a:ext cx="136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1194" name="Line 56"/>
                <p:cNvSpPr>
                  <a:spLocks noChangeShapeType="1"/>
                </p:cNvSpPr>
                <p:nvPr/>
              </p:nvSpPr>
              <p:spPr bwMode="auto">
                <a:xfrm>
                  <a:off x="4241" y="2160"/>
                  <a:ext cx="136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91180" name="Text Box 57"/>
              <p:cNvSpPr txBox="1">
                <a:spLocks noChangeArrowheads="1"/>
              </p:cNvSpPr>
              <p:nvPr/>
            </p:nvSpPr>
            <p:spPr bwMode="auto">
              <a:xfrm>
                <a:off x="3560" y="1968"/>
                <a:ext cx="36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b="1"/>
                  <a:t>KM2</a:t>
                </a:r>
                <a:endParaRPr lang="fr-FR" sz="1400" b="1"/>
              </a:p>
            </p:txBody>
          </p:sp>
          <p:grpSp>
            <p:nvGrpSpPr>
              <p:cNvPr id="9" name="Group 58"/>
              <p:cNvGrpSpPr>
                <a:grpSpLocks/>
              </p:cNvGrpSpPr>
              <p:nvPr/>
            </p:nvGrpSpPr>
            <p:grpSpPr bwMode="auto">
              <a:xfrm>
                <a:off x="3651" y="2891"/>
                <a:ext cx="136" cy="219"/>
                <a:chOff x="4241" y="2115"/>
                <a:chExt cx="136" cy="272"/>
              </a:xfrm>
            </p:grpSpPr>
            <p:sp>
              <p:nvSpPr>
                <p:cNvPr id="91191" name="Rectangle 59"/>
                <p:cNvSpPr>
                  <a:spLocks noChangeArrowheads="1"/>
                </p:cNvSpPr>
                <p:nvPr/>
              </p:nvSpPr>
              <p:spPr bwMode="auto">
                <a:xfrm>
                  <a:off x="4241" y="2115"/>
                  <a:ext cx="136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1192" name="Line 60"/>
                <p:cNvSpPr>
                  <a:spLocks noChangeShapeType="1"/>
                </p:cNvSpPr>
                <p:nvPr/>
              </p:nvSpPr>
              <p:spPr bwMode="auto">
                <a:xfrm>
                  <a:off x="4241" y="2160"/>
                  <a:ext cx="136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91182" name="Text Box 61"/>
              <p:cNvSpPr txBox="1">
                <a:spLocks noChangeArrowheads="1"/>
              </p:cNvSpPr>
              <p:nvPr/>
            </p:nvSpPr>
            <p:spPr bwMode="auto">
              <a:xfrm>
                <a:off x="3549" y="2715"/>
                <a:ext cx="36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b="1" dirty="0"/>
                  <a:t>KM3</a:t>
                </a:r>
                <a:endParaRPr lang="fr-FR" sz="1400" b="1" dirty="0"/>
              </a:p>
            </p:txBody>
          </p:sp>
          <p:grpSp>
            <p:nvGrpSpPr>
              <p:cNvPr id="10" name="Group 62"/>
              <p:cNvGrpSpPr>
                <a:grpSpLocks/>
              </p:cNvGrpSpPr>
              <p:nvPr/>
            </p:nvGrpSpPr>
            <p:grpSpPr bwMode="auto">
              <a:xfrm>
                <a:off x="3661" y="3308"/>
                <a:ext cx="136" cy="219"/>
                <a:chOff x="4241" y="2115"/>
                <a:chExt cx="136" cy="272"/>
              </a:xfrm>
            </p:grpSpPr>
            <p:sp>
              <p:nvSpPr>
                <p:cNvPr id="91189" name="Rectangle 63"/>
                <p:cNvSpPr>
                  <a:spLocks noChangeArrowheads="1"/>
                </p:cNvSpPr>
                <p:nvPr/>
              </p:nvSpPr>
              <p:spPr bwMode="auto">
                <a:xfrm>
                  <a:off x="4241" y="2115"/>
                  <a:ext cx="136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1190" name="Line 64"/>
                <p:cNvSpPr>
                  <a:spLocks noChangeShapeType="1"/>
                </p:cNvSpPr>
                <p:nvPr/>
              </p:nvSpPr>
              <p:spPr bwMode="auto">
                <a:xfrm>
                  <a:off x="4241" y="2160"/>
                  <a:ext cx="136" cy="1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91184" name="Text Box 65"/>
              <p:cNvSpPr txBox="1">
                <a:spLocks noChangeArrowheads="1"/>
              </p:cNvSpPr>
              <p:nvPr/>
            </p:nvSpPr>
            <p:spPr bwMode="auto">
              <a:xfrm>
                <a:off x="3559" y="3124"/>
                <a:ext cx="36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b="1"/>
                  <a:t>KM4</a:t>
                </a:r>
                <a:endParaRPr lang="fr-FR" sz="1400" b="1"/>
              </a:p>
            </p:txBody>
          </p:sp>
          <p:sp>
            <p:nvSpPr>
              <p:cNvPr id="91185" name="Text Box 66"/>
              <p:cNvSpPr txBox="1">
                <a:spLocks noChangeArrowheads="1"/>
              </p:cNvSpPr>
              <p:nvPr/>
            </p:nvSpPr>
            <p:spPr bwMode="auto">
              <a:xfrm>
                <a:off x="2136" y="1525"/>
                <a:ext cx="363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/>
                  <a:t>S</a:t>
                </a:r>
                <a:r>
                  <a:rPr lang="fr-FR" sz="1600" b="1" baseline="-25000"/>
                  <a:t>2</a:t>
                </a:r>
                <a:endParaRPr lang="fr-FR" sz="1600" b="1"/>
              </a:p>
            </p:txBody>
          </p:sp>
          <p:grpSp>
            <p:nvGrpSpPr>
              <p:cNvPr id="11" name="Group 67"/>
              <p:cNvGrpSpPr>
                <a:grpSpLocks/>
              </p:cNvGrpSpPr>
              <p:nvPr/>
            </p:nvGrpSpPr>
            <p:grpSpPr bwMode="auto">
              <a:xfrm>
                <a:off x="2155" y="2392"/>
                <a:ext cx="363" cy="212"/>
                <a:chOff x="2155" y="2392"/>
                <a:chExt cx="363" cy="212"/>
              </a:xfrm>
            </p:grpSpPr>
            <p:sp>
              <p:nvSpPr>
                <p:cNvPr id="91187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2155" y="2392"/>
                  <a:ext cx="363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600" b="1"/>
                    <a:t>S</a:t>
                  </a:r>
                  <a:r>
                    <a:rPr lang="fr-FR" sz="1600" b="1" baseline="-25000"/>
                    <a:t>2</a:t>
                  </a:r>
                  <a:endParaRPr lang="fr-FR" sz="1600" b="1"/>
                </a:p>
              </p:txBody>
            </p:sp>
            <p:sp>
              <p:nvSpPr>
                <p:cNvPr id="91188" name="Line 69"/>
                <p:cNvSpPr>
                  <a:spLocks noChangeShapeType="1"/>
                </p:cNvSpPr>
                <p:nvPr/>
              </p:nvSpPr>
              <p:spPr bwMode="auto">
                <a:xfrm>
                  <a:off x="2218" y="2422"/>
                  <a:ext cx="6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2" name="Text Box 130"/>
          <p:cNvSpPr txBox="1">
            <a:spLocks noChangeArrowheads="1"/>
          </p:cNvSpPr>
          <p:nvPr/>
        </p:nvSpPr>
        <p:spPr bwMode="auto">
          <a:xfrm>
            <a:off x="4019868" y="0"/>
            <a:ext cx="281940" cy="29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ZoneTexte 138"/>
          <p:cNvSpPr txBox="1"/>
          <p:nvPr/>
        </p:nvSpPr>
        <p:spPr>
          <a:xfrm>
            <a:off x="8072462" y="0"/>
            <a:ext cx="107153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</a:rPr>
              <a:t>مسالة </a:t>
            </a:r>
            <a:r>
              <a:rPr lang="ar-DZ" b="1" u="sng" dirty="0" smtClean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lang="ar-DZ" b="1" u="sng" dirty="0" smtClean="0">
                <a:solidFill>
                  <a:srgbClr val="FF0000"/>
                </a:solidFill>
              </a:rPr>
              <a:t>:</a:t>
            </a:r>
            <a:endParaRPr lang="fr-FR" b="1" u="sng" dirty="0">
              <a:solidFill>
                <a:srgbClr val="FF0000"/>
              </a:solidFill>
            </a:endParaRPr>
          </a:p>
        </p:txBody>
      </p:sp>
      <p:sp>
        <p:nvSpPr>
          <p:cNvPr id="140" name="ZoneTexte 139"/>
          <p:cNvSpPr txBox="1"/>
          <p:nvPr/>
        </p:nvSpPr>
        <p:spPr>
          <a:xfrm>
            <a:off x="4357686" y="214290"/>
            <a:ext cx="1925720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0000FF"/>
                </a:solidFill>
              </a:rPr>
              <a:t>نظام ألي لثقب قطعة.</a:t>
            </a:r>
            <a:endParaRPr lang="fr-FR" sz="2000" b="1" u="sng" dirty="0">
              <a:solidFill>
                <a:srgbClr val="0000FF"/>
              </a:solidFill>
            </a:endParaRPr>
          </a:p>
        </p:txBody>
      </p:sp>
      <p:sp>
        <p:nvSpPr>
          <p:cNvPr id="141" name="ZoneTexte 140"/>
          <p:cNvSpPr txBox="1"/>
          <p:nvPr/>
        </p:nvSpPr>
        <p:spPr>
          <a:xfrm>
            <a:off x="5000628" y="899645"/>
            <a:ext cx="3990676" cy="35394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7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abic Transparent" pitchFamily="2" charset="-78"/>
              </a:rPr>
              <a:t>التشغيل:</a:t>
            </a:r>
            <a:r>
              <a:rPr lang="ar-DZ" sz="1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abic Transparent" pitchFamily="2" charset="-78"/>
              </a:rPr>
              <a:t>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يشتغل محرك الثقب 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M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في الحالات التالية: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2" name="ZoneTexte 141"/>
          <p:cNvSpPr txBox="1"/>
          <p:nvPr/>
        </p:nvSpPr>
        <p:spPr>
          <a:xfrm>
            <a:off x="6215074" y="1335344"/>
            <a:ext cx="2660052" cy="35394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1-عندما تكون 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m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مضغوطة فقط.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3" name="ZoneTexte 142"/>
          <p:cNvSpPr txBox="1"/>
          <p:nvPr/>
        </p:nvSpPr>
        <p:spPr>
          <a:xfrm>
            <a:off x="5500694" y="1719830"/>
            <a:ext cx="3388080" cy="35394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2-عندما تكون 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m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و 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a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مضغوطتان فقط.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4" name="ZoneTexte 143"/>
          <p:cNvSpPr txBox="1"/>
          <p:nvPr/>
        </p:nvSpPr>
        <p:spPr>
          <a:xfrm>
            <a:off x="5214942" y="2036076"/>
            <a:ext cx="3714744" cy="46423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ts val="2900"/>
              </a:lnSpc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3-عندما عندما تكون 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m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و </a:t>
            </a:r>
            <a:r>
              <a:rPr lang="fr-FR" sz="1700" b="1" dirty="0" smtClean="0">
                <a:solidFill>
                  <a:schemeClr val="tx1"/>
                </a:solidFill>
                <a:cs typeface="Arabic Transparent" pitchFamily="2" charset="-78"/>
              </a:rPr>
              <a:t>b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مضغوطتان فقط.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153" name="Groupe 152"/>
          <p:cNvGrpSpPr/>
          <p:nvPr/>
        </p:nvGrpSpPr>
        <p:grpSpPr>
          <a:xfrm>
            <a:off x="428596" y="1571612"/>
            <a:ext cx="1778409" cy="3192901"/>
            <a:chOff x="414746" y="2428868"/>
            <a:chExt cx="1778409" cy="3192901"/>
          </a:xfrm>
        </p:grpSpPr>
        <p:grpSp>
          <p:nvGrpSpPr>
            <p:cNvPr id="136" name="Groupe 135"/>
            <p:cNvGrpSpPr>
              <a:grpSpLocks noChangeAspect="1"/>
            </p:cNvGrpSpPr>
            <p:nvPr/>
          </p:nvGrpSpPr>
          <p:grpSpPr>
            <a:xfrm>
              <a:off x="414746" y="2428868"/>
              <a:ext cx="1778409" cy="3192901"/>
              <a:chOff x="408624" y="241938"/>
              <a:chExt cx="1490352" cy="2675728"/>
            </a:xfrm>
          </p:grpSpPr>
          <p:sp>
            <p:nvSpPr>
              <p:cNvPr id="3079" name="Rectangle 7"/>
              <p:cNvSpPr>
                <a:spLocks noChangeAspect="1" noChangeArrowheads="1"/>
              </p:cNvSpPr>
              <p:nvPr/>
            </p:nvSpPr>
            <p:spPr bwMode="auto">
              <a:xfrm>
                <a:off x="659451" y="1332871"/>
                <a:ext cx="391797" cy="362586"/>
              </a:xfrm>
              <a:prstGeom prst="rect">
                <a:avLst/>
              </a:prstGeom>
              <a:solidFill>
                <a:srgbClr val="0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0" name="Rectangle 8" descr="60 %"/>
              <p:cNvSpPr>
                <a:spLocks noChangeAspect="1" noChangeArrowheads="1"/>
              </p:cNvSpPr>
              <p:nvPr/>
            </p:nvSpPr>
            <p:spPr bwMode="auto">
              <a:xfrm>
                <a:off x="912816" y="1297311"/>
                <a:ext cx="142876" cy="426086"/>
              </a:xfrm>
              <a:prstGeom prst="rect">
                <a:avLst/>
              </a:prstGeom>
              <a:pattFill prst="pct60">
                <a:fgClr>
                  <a:srgbClr val="336600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grpSp>
            <p:nvGrpSpPr>
              <p:cNvPr id="3081" name="Group 9"/>
              <p:cNvGrpSpPr>
                <a:grpSpLocks noChangeAspect="1"/>
              </p:cNvGrpSpPr>
              <p:nvPr/>
            </p:nvGrpSpPr>
            <p:grpSpPr bwMode="auto">
              <a:xfrm rot="5400000" flipH="1">
                <a:off x="825821" y="2099953"/>
                <a:ext cx="73661" cy="127001"/>
                <a:chOff x="7937" y="3267"/>
                <a:chExt cx="193" cy="331"/>
              </a:xfrm>
            </p:grpSpPr>
            <p:sp>
              <p:nvSpPr>
                <p:cNvPr id="3082" name="Line 1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055" y="3473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083" name="Line 1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999" y="3461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grpSp>
              <p:nvGrpSpPr>
                <p:cNvPr id="3084" name="Group 12"/>
                <p:cNvGrpSpPr>
                  <a:grpSpLocks noChangeAspect="1"/>
                </p:cNvGrpSpPr>
                <p:nvPr/>
              </p:nvGrpSpPr>
              <p:grpSpPr bwMode="auto">
                <a:xfrm>
                  <a:off x="7937" y="3267"/>
                  <a:ext cx="193" cy="193"/>
                  <a:chOff x="6404" y="2193"/>
                  <a:chExt cx="306" cy="306"/>
                </a:xfrm>
              </p:grpSpPr>
              <p:sp>
                <p:nvSpPr>
                  <p:cNvPr id="3085" name="AutoShape 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04" y="2193"/>
                    <a:ext cx="306" cy="306"/>
                  </a:xfrm>
                  <a:custGeom>
                    <a:avLst/>
                    <a:gdLst>
                      <a:gd name="G0" fmla="+- 9986 0 0"/>
                      <a:gd name="G1" fmla="+- 6946904 0 0"/>
                      <a:gd name="G2" fmla="+- 0 0 6946904"/>
                      <a:gd name="T0" fmla="*/ 0 256 1"/>
                      <a:gd name="T1" fmla="*/ 180 256 1"/>
                      <a:gd name="G3" fmla="+- 6946904 T0 T1"/>
                      <a:gd name="T2" fmla="*/ 0 256 1"/>
                      <a:gd name="T3" fmla="*/ 90 256 1"/>
                      <a:gd name="G4" fmla="+- 6946904 T2 T3"/>
                      <a:gd name="G5" fmla="*/ G4 2 1"/>
                      <a:gd name="T4" fmla="*/ 90 256 1"/>
                      <a:gd name="T5" fmla="*/ 0 256 1"/>
                      <a:gd name="G6" fmla="+- 6946904 T4 T5"/>
                      <a:gd name="G7" fmla="*/ G6 2 1"/>
                      <a:gd name="G8" fmla="abs 6946904"/>
                      <a:gd name="T6" fmla="*/ 0 256 1"/>
                      <a:gd name="T7" fmla="*/ 90 256 1"/>
                      <a:gd name="G9" fmla="+- G8 T6 T7"/>
                      <a:gd name="G10" fmla="?: G9 G7 G5"/>
                      <a:gd name="T8" fmla="*/ 0 256 1"/>
                      <a:gd name="T9" fmla="*/ 360 256 1"/>
                      <a:gd name="G11" fmla="+- G10 T8 T9"/>
                      <a:gd name="G12" fmla="?: G10 G11 G10"/>
                      <a:gd name="T10" fmla="*/ 0 256 1"/>
                      <a:gd name="T11" fmla="*/ 360 256 1"/>
                      <a:gd name="G13" fmla="+- G12 T10 T11"/>
                      <a:gd name="G14" fmla="?: G12 G13 G12"/>
                      <a:gd name="G15" fmla="+- 0 0 G14"/>
                      <a:gd name="G16" fmla="+- 10800 0 0"/>
                      <a:gd name="G17" fmla="+- 10800 0 9986"/>
                      <a:gd name="G18" fmla="*/ 9986 1 2"/>
                      <a:gd name="G19" fmla="+- G18 5400 0"/>
                      <a:gd name="G20" fmla="cos G19 6946904"/>
                      <a:gd name="G21" fmla="sin G19 6946904"/>
                      <a:gd name="G22" fmla="+- G20 10800 0"/>
                      <a:gd name="G23" fmla="+- G21 10800 0"/>
                      <a:gd name="G24" fmla="+- 10800 0 G20"/>
                      <a:gd name="G25" fmla="+- 9986 10800 0"/>
                      <a:gd name="G26" fmla="?: G9 G17 G25"/>
                      <a:gd name="G27" fmla="?: G9 0 21600"/>
                      <a:gd name="G28" fmla="cos 10800 6946904"/>
                      <a:gd name="G29" fmla="sin 10800 6946904"/>
                      <a:gd name="G30" fmla="sin 9986 6946904"/>
                      <a:gd name="G31" fmla="+- G28 10800 0"/>
                      <a:gd name="G32" fmla="+- G29 10800 0"/>
                      <a:gd name="G33" fmla="+- G30 10800 0"/>
                      <a:gd name="G34" fmla="?: G4 0 G31"/>
                      <a:gd name="G35" fmla="?: 6946904 G34 0"/>
                      <a:gd name="G36" fmla="?: G6 G35 G31"/>
                      <a:gd name="G37" fmla="+- 21600 0 G36"/>
                      <a:gd name="G38" fmla="?: G4 0 G33"/>
                      <a:gd name="G39" fmla="?: 6946904 G38 G32"/>
                      <a:gd name="G40" fmla="?: G6 G39 0"/>
                      <a:gd name="G41" fmla="?: G4 G32 21600"/>
                      <a:gd name="G42" fmla="?: G6 G41 G33"/>
                      <a:gd name="T12" fmla="*/ 10800 w 21600"/>
                      <a:gd name="T13" fmla="*/ 0 h 21600"/>
                      <a:gd name="T14" fmla="*/ 7935 w 21600"/>
                      <a:gd name="T15" fmla="*/ 20790 h 21600"/>
                      <a:gd name="T16" fmla="*/ 10800 w 21600"/>
                      <a:gd name="T17" fmla="*/ 814 h 21600"/>
                      <a:gd name="T18" fmla="*/ 13665 w 21600"/>
                      <a:gd name="T19" fmla="*/ 20790 h 21600"/>
                      <a:gd name="T20" fmla="*/ G36 w 21600"/>
                      <a:gd name="T21" fmla="*/ G40 h 21600"/>
                      <a:gd name="T22" fmla="*/ G37 w 21600"/>
                      <a:gd name="T23" fmla="*/ G42 h 21600"/>
                    </a:gdLst>
                    <a:ahLst/>
                    <a:cxnLst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T20" t="T21" r="T22" b="T23"/>
                    <a:pathLst>
                      <a:path w="21600" h="21600">
                        <a:moveTo>
                          <a:pt x="8047" y="20399"/>
                        </a:moveTo>
                        <a:cubicBezTo>
                          <a:pt x="3764" y="19171"/>
                          <a:pt x="814" y="15254"/>
                          <a:pt x="814" y="10800"/>
                        </a:cubicBezTo>
                        <a:cubicBezTo>
                          <a:pt x="814" y="5284"/>
                          <a:pt x="5284" y="814"/>
                          <a:pt x="10800" y="814"/>
                        </a:cubicBezTo>
                        <a:cubicBezTo>
                          <a:pt x="16315" y="814"/>
                          <a:pt x="20786" y="5284"/>
                          <a:pt x="20786" y="10800"/>
                        </a:cubicBezTo>
                        <a:cubicBezTo>
                          <a:pt x="20786" y="15254"/>
                          <a:pt x="17835" y="19171"/>
                          <a:pt x="13552" y="20399"/>
                        </a:cubicBezTo>
                        <a:lnTo>
                          <a:pt x="13777" y="21181"/>
                        </a:lnTo>
                        <a:cubicBezTo>
                          <a:pt x="18408" y="19853"/>
                          <a:pt x="21600" y="15618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5618"/>
                          <a:pt x="3191" y="19853"/>
                          <a:pt x="7822" y="2118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3086" name="Oval 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84" y="2277"/>
                    <a:ext cx="136" cy="13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087" name="Group 15"/>
              <p:cNvGrpSpPr>
                <a:grpSpLocks noChangeAspect="1"/>
              </p:cNvGrpSpPr>
              <p:nvPr/>
            </p:nvGrpSpPr>
            <p:grpSpPr bwMode="auto">
              <a:xfrm>
                <a:off x="641035" y="2086618"/>
                <a:ext cx="173356" cy="136526"/>
                <a:chOff x="4364" y="1705"/>
                <a:chExt cx="490" cy="386"/>
              </a:xfrm>
            </p:grpSpPr>
            <p:sp>
              <p:nvSpPr>
                <p:cNvPr id="3088" name="Rectangle 16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354" y="1742"/>
                  <a:ext cx="347" cy="321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089" name="Line 17"/>
                <p:cNvSpPr>
                  <a:spLocks noChangeAspect="1" noChangeShapeType="1"/>
                </p:cNvSpPr>
                <p:nvPr/>
              </p:nvSpPr>
              <p:spPr bwMode="auto">
                <a:xfrm rot="-5400000" flipH="1" flipV="1">
                  <a:off x="4174" y="1898"/>
                  <a:ext cx="386" cy="0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090" name="Line 18"/>
                <p:cNvSpPr>
                  <a:spLocks noChangeAspect="1" noChangeShapeType="1"/>
                </p:cNvSpPr>
                <p:nvPr/>
              </p:nvSpPr>
              <p:spPr bwMode="auto">
                <a:xfrm rot="16200000" flipH="1">
                  <a:off x="4534" y="1556"/>
                  <a:ext cx="0" cy="325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091" name="Line 19"/>
                <p:cNvSpPr>
                  <a:spLocks noChangeAspect="1" noChangeShapeType="1"/>
                </p:cNvSpPr>
                <p:nvPr/>
              </p:nvSpPr>
              <p:spPr bwMode="auto">
                <a:xfrm rot="16200000" flipH="1">
                  <a:off x="4527" y="1918"/>
                  <a:ext cx="0" cy="325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092" name="Arc 20"/>
                <p:cNvSpPr>
                  <a:spLocks noChangeAspect="1"/>
                </p:cNvSpPr>
                <p:nvPr/>
              </p:nvSpPr>
              <p:spPr bwMode="auto">
                <a:xfrm rot="10800000" flipH="1" flipV="1">
                  <a:off x="4680" y="1720"/>
                  <a:ext cx="104" cy="10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093" name="Arc 21"/>
                <p:cNvSpPr>
                  <a:spLocks noChangeAspect="1"/>
                </p:cNvSpPr>
                <p:nvPr/>
              </p:nvSpPr>
              <p:spPr bwMode="auto">
                <a:xfrm rot="11520000" flipH="1">
                  <a:off x="4671" y="1983"/>
                  <a:ext cx="104" cy="10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094" name="Arc 22"/>
                <p:cNvSpPr>
                  <a:spLocks noChangeAspect="1"/>
                </p:cNvSpPr>
                <p:nvPr/>
              </p:nvSpPr>
              <p:spPr bwMode="auto">
                <a:xfrm rot="10800000" flipH="1" flipV="1">
                  <a:off x="4794" y="1829"/>
                  <a:ext cx="60" cy="6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095" name="Arc 23"/>
                <p:cNvSpPr>
                  <a:spLocks noChangeAspect="1"/>
                </p:cNvSpPr>
                <p:nvPr/>
              </p:nvSpPr>
              <p:spPr bwMode="auto">
                <a:xfrm rot="11520000" flipH="1">
                  <a:off x="4792" y="1931"/>
                  <a:ext cx="61" cy="61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096" name="AutoShape 24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516" y="1861"/>
                  <a:ext cx="334" cy="87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C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097" name="AutoShape 25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575" y="1849"/>
                  <a:ext cx="290" cy="86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C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098" name="AutoShape 26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712" y="1856"/>
                  <a:ext cx="174" cy="104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80808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3099" name="AutoShape 27"/>
              <p:cNvSpPr>
                <a:spLocks noChangeAspect="1" noChangeArrowheads="1"/>
              </p:cNvSpPr>
              <p:nvPr/>
            </p:nvSpPr>
            <p:spPr bwMode="auto">
              <a:xfrm>
                <a:off x="408624" y="2373639"/>
                <a:ext cx="1490352" cy="530862"/>
              </a:xfrm>
              <a:prstGeom prst="cube">
                <a:avLst>
                  <a:gd name="adj" fmla="val 90204"/>
                </a:avLst>
              </a:prstGeom>
              <a:solidFill>
                <a:srgbClr val="008080">
                  <a:alpha val="20000"/>
                </a:srgbClr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00" name="AutoShape 28"/>
              <p:cNvSpPr>
                <a:spLocks noChangeAspect="1" noChangeArrowheads="1"/>
              </p:cNvSpPr>
              <p:nvPr/>
            </p:nvSpPr>
            <p:spPr bwMode="auto">
              <a:xfrm flipH="1">
                <a:off x="414974" y="906150"/>
                <a:ext cx="244476" cy="1921516"/>
              </a:xfrm>
              <a:prstGeom prst="flowChartPunchedCard">
                <a:avLst/>
              </a:prstGeom>
              <a:solidFill>
                <a:srgbClr val="0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01" name="AutoShape 29"/>
              <p:cNvSpPr>
                <a:spLocks noChangeAspect="1" noChangeArrowheads="1"/>
              </p:cNvSpPr>
              <p:nvPr/>
            </p:nvSpPr>
            <p:spPr bwMode="auto">
              <a:xfrm>
                <a:off x="423864" y="2483494"/>
                <a:ext cx="549278" cy="368301"/>
              </a:xfrm>
              <a:prstGeom prst="cube">
                <a:avLst>
                  <a:gd name="adj" fmla="val 60648"/>
                </a:avLst>
              </a:prstGeom>
              <a:gradFill rotWithShape="1">
                <a:gsLst>
                  <a:gs pos="0">
                    <a:srgbClr val="000000"/>
                  </a:gs>
                  <a:gs pos="100000">
                    <a:srgbClr val="80808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02" name="PubL" descr="60 %"/>
              <p:cNvSpPr>
                <a:spLocks noChangeAspect="1" noEditPoints="1" noChangeArrowheads="1"/>
              </p:cNvSpPr>
              <p:nvPr/>
            </p:nvSpPr>
            <p:spPr bwMode="auto">
              <a:xfrm flipH="1">
                <a:off x="795976" y="2438409"/>
                <a:ext cx="575948" cy="393067"/>
              </a:xfrm>
              <a:custGeom>
                <a:avLst/>
                <a:gdLst>
                  <a:gd name="G0" fmla="+- 0 0 0"/>
                  <a:gd name="G1" fmla="*/ 14519 1 2"/>
                  <a:gd name="G2" fmla="+- 14519 0 0"/>
                  <a:gd name="G3" fmla="+- 7518 0 0"/>
                  <a:gd name="G4" fmla="*/ 7518 1 2"/>
                  <a:gd name="G5" fmla="+- 10800 G4 0"/>
                  <a:gd name="T0" fmla="*/ 7260 w 21600"/>
                  <a:gd name="T1" fmla="*/ 0 h 21600"/>
                  <a:gd name="T2" fmla="*/ 0 w 21600"/>
                  <a:gd name="T3" fmla="*/ 10800 h 21600"/>
                  <a:gd name="T4" fmla="*/ 10800 w 21600"/>
                  <a:gd name="T5" fmla="*/ 21600 h 21600"/>
                  <a:gd name="T6" fmla="*/ 21600 w 21600"/>
                  <a:gd name="T7" fmla="*/ 14559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0 w 21600"/>
                  <a:gd name="T13" fmla="*/ G3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518"/>
                    </a:lnTo>
                    <a:lnTo>
                      <a:pt x="14519" y="7518"/>
                    </a:lnTo>
                    <a:lnTo>
                      <a:pt x="14519" y="0"/>
                    </a:lnTo>
                    <a:close/>
                  </a:path>
                </a:pathLst>
              </a:custGeom>
              <a:pattFill prst="pct60">
                <a:fgClr>
                  <a:srgbClr val="996633"/>
                </a:fgClr>
                <a:bgClr>
                  <a:srgbClr val="B2B2B2"/>
                </a:bgClr>
              </a:pattFill>
              <a:ln w="9525">
                <a:miter lim="800000"/>
                <a:headEnd/>
                <a:tailEnd/>
              </a:ln>
              <a:effectLst/>
              <a:scene3d>
                <a:camera prst="legacyPerspectiv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6633"/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flatTx/>
              </a:bodyPr>
              <a:lstStyle/>
              <a:p>
                <a:endParaRPr lang="fr-FR"/>
              </a:p>
            </p:txBody>
          </p:sp>
          <p:grpSp>
            <p:nvGrpSpPr>
              <p:cNvPr id="3103" name="Group 31"/>
              <p:cNvGrpSpPr>
                <a:grpSpLocks noChangeAspect="1"/>
              </p:cNvGrpSpPr>
              <p:nvPr/>
            </p:nvGrpSpPr>
            <p:grpSpPr bwMode="auto">
              <a:xfrm rot="5400000" flipH="1">
                <a:off x="816931" y="1797692"/>
                <a:ext cx="73025" cy="127001"/>
                <a:chOff x="7937" y="3267"/>
                <a:chExt cx="193" cy="331"/>
              </a:xfrm>
            </p:grpSpPr>
            <p:sp>
              <p:nvSpPr>
                <p:cNvPr id="3104" name="Line 3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055" y="3473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05" name="Line 3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999" y="3461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grpSp>
              <p:nvGrpSpPr>
                <p:cNvPr id="3106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7937" y="3267"/>
                  <a:ext cx="193" cy="193"/>
                  <a:chOff x="6404" y="2193"/>
                  <a:chExt cx="306" cy="306"/>
                </a:xfrm>
              </p:grpSpPr>
              <p:sp>
                <p:nvSpPr>
                  <p:cNvPr id="3107" name="AutoShape 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04" y="2193"/>
                    <a:ext cx="306" cy="306"/>
                  </a:xfrm>
                  <a:custGeom>
                    <a:avLst/>
                    <a:gdLst>
                      <a:gd name="G0" fmla="+- 9986 0 0"/>
                      <a:gd name="G1" fmla="+- 6946904 0 0"/>
                      <a:gd name="G2" fmla="+- 0 0 6946904"/>
                      <a:gd name="T0" fmla="*/ 0 256 1"/>
                      <a:gd name="T1" fmla="*/ 180 256 1"/>
                      <a:gd name="G3" fmla="+- 6946904 T0 T1"/>
                      <a:gd name="T2" fmla="*/ 0 256 1"/>
                      <a:gd name="T3" fmla="*/ 90 256 1"/>
                      <a:gd name="G4" fmla="+- 6946904 T2 T3"/>
                      <a:gd name="G5" fmla="*/ G4 2 1"/>
                      <a:gd name="T4" fmla="*/ 90 256 1"/>
                      <a:gd name="T5" fmla="*/ 0 256 1"/>
                      <a:gd name="G6" fmla="+- 6946904 T4 T5"/>
                      <a:gd name="G7" fmla="*/ G6 2 1"/>
                      <a:gd name="G8" fmla="abs 6946904"/>
                      <a:gd name="T6" fmla="*/ 0 256 1"/>
                      <a:gd name="T7" fmla="*/ 90 256 1"/>
                      <a:gd name="G9" fmla="+- G8 T6 T7"/>
                      <a:gd name="G10" fmla="?: G9 G7 G5"/>
                      <a:gd name="T8" fmla="*/ 0 256 1"/>
                      <a:gd name="T9" fmla="*/ 360 256 1"/>
                      <a:gd name="G11" fmla="+- G10 T8 T9"/>
                      <a:gd name="G12" fmla="?: G10 G11 G10"/>
                      <a:gd name="T10" fmla="*/ 0 256 1"/>
                      <a:gd name="T11" fmla="*/ 360 256 1"/>
                      <a:gd name="G13" fmla="+- G12 T10 T11"/>
                      <a:gd name="G14" fmla="?: G12 G13 G12"/>
                      <a:gd name="G15" fmla="+- 0 0 G14"/>
                      <a:gd name="G16" fmla="+- 10800 0 0"/>
                      <a:gd name="G17" fmla="+- 10800 0 9986"/>
                      <a:gd name="G18" fmla="*/ 9986 1 2"/>
                      <a:gd name="G19" fmla="+- G18 5400 0"/>
                      <a:gd name="G20" fmla="cos G19 6946904"/>
                      <a:gd name="G21" fmla="sin G19 6946904"/>
                      <a:gd name="G22" fmla="+- G20 10800 0"/>
                      <a:gd name="G23" fmla="+- G21 10800 0"/>
                      <a:gd name="G24" fmla="+- 10800 0 G20"/>
                      <a:gd name="G25" fmla="+- 9986 10800 0"/>
                      <a:gd name="G26" fmla="?: G9 G17 G25"/>
                      <a:gd name="G27" fmla="?: G9 0 21600"/>
                      <a:gd name="G28" fmla="cos 10800 6946904"/>
                      <a:gd name="G29" fmla="sin 10800 6946904"/>
                      <a:gd name="G30" fmla="sin 9986 6946904"/>
                      <a:gd name="G31" fmla="+- G28 10800 0"/>
                      <a:gd name="G32" fmla="+- G29 10800 0"/>
                      <a:gd name="G33" fmla="+- G30 10800 0"/>
                      <a:gd name="G34" fmla="?: G4 0 G31"/>
                      <a:gd name="G35" fmla="?: 6946904 G34 0"/>
                      <a:gd name="G36" fmla="?: G6 G35 G31"/>
                      <a:gd name="G37" fmla="+- 21600 0 G36"/>
                      <a:gd name="G38" fmla="?: G4 0 G33"/>
                      <a:gd name="G39" fmla="?: 6946904 G38 G32"/>
                      <a:gd name="G40" fmla="?: G6 G39 0"/>
                      <a:gd name="G41" fmla="?: G4 G32 21600"/>
                      <a:gd name="G42" fmla="?: G6 G41 G33"/>
                      <a:gd name="T12" fmla="*/ 10800 w 21600"/>
                      <a:gd name="T13" fmla="*/ 0 h 21600"/>
                      <a:gd name="T14" fmla="*/ 7935 w 21600"/>
                      <a:gd name="T15" fmla="*/ 20790 h 21600"/>
                      <a:gd name="T16" fmla="*/ 10800 w 21600"/>
                      <a:gd name="T17" fmla="*/ 814 h 21600"/>
                      <a:gd name="T18" fmla="*/ 13665 w 21600"/>
                      <a:gd name="T19" fmla="*/ 20790 h 21600"/>
                      <a:gd name="T20" fmla="*/ G36 w 21600"/>
                      <a:gd name="T21" fmla="*/ G40 h 21600"/>
                      <a:gd name="T22" fmla="*/ G37 w 21600"/>
                      <a:gd name="T23" fmla="*/ G42 h 21600"/>
                    </a:gdLst>
                    <a:ahLst/>
                    <a:cxnLst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T20" t="T21" r="T22" b="T23"/>
                    <a:pathLst>
                      <a:path w="21600" h="21600">
                        <a:moveTo>
                          <a:pt x="8047" y="20399"/>
                        </a:moveTo>
                        <a:cubicBezTo>
                          <a:pt x="3764" y="19171"/>
                          <a:pt x="814" y="15254"/>
                          <a:pt x="814" y="10800"/>
                        </a:cubicBezTo>
                        <a:cubicBezTo>
                          <a:pt x="814" y="5284"/>
                          <a:pt x="5284" y="814"/>
                          <a:pt x="10800" y="814"/>
                        </a:cubicBezTo>
                        <a:cubicBezTo>
                          <a:pt x="16315" y="814"/>
                          <a:pt x="20786" y="5284"/>
                          <a:pt x="20786" y="10800"/>
                        </a:cubicBezTo>
                        <a:cubicBezTo>
                          <a:pt x="20786" y="15254"/>
                          <a:pt x="17835" y="19171"/>
                          <a:pt x="13552" y="20399"/>
                        </a:cubicBezTo>
                        <a:lnTo>
                          <a:pt x="13777" y="21181"/>
                        </a:lnTo>
                        <a:cubicBezTo>
                          <a:pt x="18408" y="19853"/>
                          <a:pt x="21600" y="15618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5618"/>
                          <a:pt x="3191" y="19853"/>
                          <a:pt x="7822" y="2118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3108" name="Oval 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84" y="2277"/>
                    <a:ext cx="136" cy="13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109" name="Group 37"/>
              <p:cNvGrpSpPr>
                <a:grpSpLocks noChangeAspect="1"/>
              </p:cNvGrpSpPr>
              <p:nvPr/>
            </p:nvGrpSpPr>
            <p:grpSpPr bwMode="auto">
              <a:xfrm>
                <a:off x="668340" y="1783723"/>
                <a:ext cx="172721" cy="136526"/>
                <a:chOff x="4364" y="1705"/>
                <a:chExt cx="490" cy="386"/>
              </a:xfrm>
            </p:grpSpPr>
            <p:sp>
              <p:nvSpPr>
                <p:cNvPr id="3110" name="Rectangle 38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354" y="1742"/>
                  <a:ext cx="347" cy="321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11" name="Line 39"/>
                <p:cNvSpPr>
                  <a:spLocks noChangeAspect="1" noChangeShapeType="1"/>
                </p:cNvSpPr>
                <p:nvPr/>
              </p:nvSpPr>
              <p:spPr bwMode="auto">
                <a:xfrm rot="-5400000" flipH="1" flipV="1">
                  <a:off x="4174" y="1898"/>
                  <a:ext cx="386" cy="0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12" name="Line 40"/>
                <p:cNvSpPr>
                  <a:spLocks noChangeAspect="1" noChangeShapeType="1"/>
                </p:cNvSpPr>
                <p:nvPr/>
              </p:nvSpPr>
              <p:spPr bwMode="auto">
                <a:xfrm rot="16200000" flipH="1">
                  <a:off x="4534" y="1556"/>
                  <a:ext cx="0" cy="325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13" name="Line 41"/>
                <p:cNvSpPr>
                  <a:spLocks noChangeAspect="1" noChangeShapeType="1"/>
                </p:cNvSpPr>
                <p:nvPr/>
              </p:nvSpPr>
              <p:spPr bwMode="auto">
                <a:xfrm rot="16200000" flipH="1">
                  <a:off x="4527" y="1918"/>
                  <a:ext cx="0" cy="325"/>
                </a:xfrm>
                <a:prstGeom prst="line">
                  <a:avLst/>
                </a:pr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14" name="Arc 42"/>
                <p:cNvSpPr>
                  <a:spLocks noChangeAspect="1"/>
                </p:cNvSpPr>
                <p:nvPr/>
              </p:nvSpPr>
              <p:spPr bwMode="auto">
                <a:xfrm rot="10800000" flipH="1" flipV="1">
                  <a:off x="4680" y="1720"/>
                  <a:ext cx="104" cy="10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15" name="Arc 43"/>
                <p:cNvSpPr>
                  <a:spLocks noChangeAspect="1"/>
                </p:cNvSpPr>
                <p:nvPr/>
              </p:nvSpPr>
              <p:spPr bwMode="auto">
                <a:xfrm rot="11520000" flipH="1">
                  <a:off x="4671" y="1983"/>
                  <a:ext cx="104" cy="10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16" name="Arc 44"/>
                <p:cNvSpPr>
                  <a:spLocks noChangeAspect="1"/>
                </p:cNvSpPr>
                <p:nvPr/>
              </p:nvSpPr>
              <p:spPr bwMode="auto">
                <a:xfrm rot="10800000" flipH="1" flipV="1">
                  <a:off x="4794" y="1829"/>
                  <a:ext cx="60" cy="6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17" name="Arc 45"/>
                <p:cNvSpPr>
                  <a:spLocks noChangeAspect="1"/>
                </p:cNvSpPr>
                <p:nvPr/>
              </p:nvSpPr>
              <p:spPr bwMode="auto">
                <a:xfrm rot="11520000" flipH="1">
                  <a:off x="4792" y="1931"/>
                  <a:ext cx="61" cy="61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18" name="AutoShape 46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516" y="1861"/>
                  <a:ext cx="334" cy="87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C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19" name="AutoShape 47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575" y="1849"/>
                  <a:ext cx="290" cy="86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C0C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20" name="AutoShape 48"/>
                <p:cNvSpPr>
                  <a:spLocks noChangeAspect="1" noChangeArrowheads="1"/>
                </p:cNvSpPr>
                <p:nvPr/>
              </p:nvSpPr>
              <p:spPr bwMode="auto">
                <a:xfrm rot="-5400000" flipH="1" flipV="1">
                  <a:off x="4712" y="1856"/>
                  <a:ext cx="174" cy="104"/>
                </a:xfrm>
                <a:prstGeom prst="roundRect">
                  <a:avLst>
                    <a:gd name="adj" fmla="val 43889"/>
                  </a:avLst>
                </a:prstGeom>
                <a:solidFill>
                  <a:srgbClr val="80808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3167" name="Rectangle 95"/>
              <p:cNvSpPr>
                <a:spLocks noChangeAspect="1" noChangeArrowheads="1"/>
              </p:cNvSpPr>
              <p:nvPr/>
            </p:nvSpPr>
            <p:spPr bwMode="auto">
              <a:xfrm>
                <a:off x="1163643" y="713744"/>
                <a:ext cx="123826" cy="213361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68" name="AutoShape 96"/>
              <p:cNvSpPr>
                <a:spLocks noChangeAspect="1" noChangeArrowheads="1"/>
              </p:cNvSpPr>
              <p:nvPr/>
            </p:nvSpPr>
            <p:spPr bwMode="auto">
              <a:xfrm>
                <a:off x="1070932" y="241938"/>
                <a:ext cx="304801" cy="165735"/>
              </a:xfrm>
              <a:prstGeom prst="roundRect">
                <a:avLst>
                  <a:gd name="adj" fmla="val 37361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EAEAEA"/>
                  </a:gs>
                  <a:gs pos="100000">
                    <a:srgbClr val="000000"/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69" name="Rectangle 97"/>
              <p:cNvSpPr>
                <a:spLocks noChangeAspect="1" noChangeArrowheads="1"/>
              </p:cNvSpPr>
              <p:nvPr/>
            </p:nvSpPr>
            <p:spPr bwMode="auto">
              <a:xfrm>
                <a:off x="1024576" y="358778"/>
                <a:ext cx="422912" cy="8572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70" name="Rectangle 98"/>
              <p:cNvSpPr>
                <a:spLocks noChangeAspect="1" noChangeArrowheads="1"/>
              </p:cNvSpPr>
              <p:nvPr/>
            </p:nvSpPr>
            <p:spPr bwMode="auto">
              <a:xfrm>
                <a:off x="1098237" y="347983"/>
                <a:ext cx="263526" cy="330836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00CCFF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71" name="Line 99"/>
              <p:cNvSpPr>
                <a:spLocks noChangeAspect="1" noChangeShapeType="1"/>
              </p:cNvSpPr>
              <p:nvPr/>
            </p:nvSpPr>
            <p:spPr bwMode="auto">
              <a:xfrm>
                <a:off x="1324298" y="349253"/>
                <a:ext cx="0" cy="34036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72" name="Line 100"/>
              <p:cNvSpPr>
                <a:spLocks noChangeAspect="1" noChangeShapeType="1"/>
              </p:cNvSpPr>
              <p:nvPr/>
            </p:nvSpPr>
            <p:spPr bwMode="auto">
              <a:xfrm>
                <a:off x="1281753" y="349253"/>
                <a:ext cx="0" cy="34036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73" name="Line 101"/>
              <p:cNvSpPr>
                <a:spLocks noChangeAspect="1" noChangeShapeType="1"/>
              </p:cNvSpPr>
              <p:nvPr/>
            </p:nvSpPr>
            <p:spPr bwMode="auto">
              <a:xfrm>
                <a:off x="1237303" y="349253"/>
                <a:ext cx="0" cy="34036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74" name="Line 102"/>
              <p:cNvSpPr>
                <a:spLocks noChangeAspect="1" noChangeShapeType="1"/>
              </p:cNvSpPr>
              <p:nvPr/>
            </p:nvSpPr>
            <p:spPr bwMode="auto">
              <a:xfrm>
                <a:off x="1194757" y="349253"/>
                <a:ext cx="0" cy="34036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75" name="Line 103"/>
              <p:cNvSpPr>
                <a:spLocks noChangeAspect="1" noChangeShapeType="1"/>
              </p:cNvSpPr>
              <p:nvPr/>
            </p:nvSpPr>
            <p:spPr bwMode="auto">
              <a:xfrm>
                <a:off x="1116017" y="340362"/>
                <a:ext cx="0" cy="34036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76" name="AutoShape 104"/>
              <p:cNvSpPr>
                <a:spLocks noChangeAspect="1" noChangeArrowheads="1"/>
              </p:cNvSpPr>
              <p:nvPr/>
            </p:nvSpPr>
            <p:spPr bwMode="auto">
              <a:xfrm>
                <a:off x="1069662" y="679453"/>
                <a:ext cx="314326" cy="5397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EAEAEA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grpSp>
            <p:nvGrpSpPr>
              <p:cNvPr id="3177" name="Group 105"/>
              <p:cNvGrpSpPr>
                <a:grpSpLocks noChangeAspect="1"/>
              </p:cNvGrpSpPr>
              <p:nvPr/>
            </p:nvGrpSpPr>
            <p:grpSpPr bwMode="auto">
              <a:xfrm>
                <a:off x="1037277" y="436883"/>
                <a:ext cx="120650" cy="128270"/>
                <a:chOff x="1251" y="3153"/>
                <a:chExt cx="266" cy="283"/>
              </a:xfrm>
            </p:grpSpPr>
            <p:sp>
              <p:nvSpPr>
                <p:cNvPr id="3178" name="AutoShape 106"/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1242" y="3162"/>
                  <a:ext cx="283" cy="266"/>
                </a:xfrm>
                <a:prstGeom prst="octagon">
                  <a:avLst>
                    <a:gd name="adj" fmla="val 16620"/>
                  </a:avLst>
                </a:prstGeom>
                <a:gradFill rotWithShape="1">
                  <a:gsLst>
                    <a:gs pos="0">
                      <a:srgbClr val="000000"/>
                    </a:gs>
                    <a:gs pos="50000">
                      <a:srgbClr val="00CCFF"/>
                    </a:gs>
                    <a:gs pos="100000">
                      <a:srgbClr val="000000"/>
                    </a:gs>
                  </a:gsLst>
                  <a:lin ang="5400000" scaled="1"/>
                </a:gra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79" name="Line 107"/>
                <p:cNvSpPr>
                  <a:spLocks noChangeAspect="1" noChangeShapeType="1"/>
                </p:cNvSpPr>
                <p:nvPr/>
              </p:nvSpPr>
              <p:spPr bwMode="auto">
                <a:xfrm>
                  <a:off x="1312" y="3154"/>
                  <a:ext cx="0" cy="266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grpSp>
              <p:nvGrpSpPr>
                <p:cNvPr id="3180" name="Group 108"/>
                <p:cNvGrpSpPr>
                  <a:grpSpLocks noChangeAspect="1"/>
                </p:cNvGrpSpPr>
                <p:nvPr/>
              </p:nvGrpSpPr>
              <p:grpSpPr bwMode="auto">
                <a:xfrm>
                  <a:off x="1311" y="3221"/>
                  <a:ext cx="170" cy="142"/>
                  <a:chOff x="3227" y="2091"/>
                  <a:chExt cx="170" cy="170"/>
                </a:xfrm>
              </p:grpSpPr>
              <p:sp>
                <p:nvSpPr>
                  <p:cNvPr id="3181" name="AutoShape 10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27" y="2091"/>
                    <a:ext cx="170" cy="170"/>
                  </a:xfrm>
                  <a:prstGeom prst="octagon">
                    <a:avLst>
                      <a:gd name="adj" fmla="val 29287"/>
                    </a:avLst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3182" name="AutoShape 1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58" y="2124"/>
                    <a:ext cx="113" cy="113"/>
                  </a:xfrm>
                  <a:prstGeom prst="octagon">
                    <a:avLst>
                      <a:gd name="adj" fmla="val 29287"/>
                    </a:avLst>
                  </a:prstGeom>
                  <a:solidFill>
                    <a:srgbClr val="C0C0C0">
                      <a:alpha val="99001"/>
                    </a:srgb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3183" name="Line 111"/>
              <p:cNvSpPr>
                <a:spLocks noChangeAspect="1" noChangeShapeType="1"/>
              </p:cNvSpPr>
              <p:nvPr/>
            </p:nvSpPr>
            <p:spPr bwMode="auto">
              <a:xfrm>
                <a:off x="1158562" y="349253"/>
                <a:ext cx="0" cy="34036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84" name="AutoShape 112"/>
              <p:cNvSpPr>
                <a:spLocks noChangeAspect="1" noChangeArrowheads="1"/>
              </p:cNvSpPr>
              <p:nvPr/>
            </p:nvSpPr>
            <p:spPr bwMode="auto">
              <a:xfrm>
                <a:off x="1022672" y="794389"/>
                <a:ext cx="409576" cy="276226"/>
              </a:xfrm>
              <a:prstGeom prst="roundRect">
                <a:avLst>
                  <a:gd name="adj" fmla="val 42259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996633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85" name="AutoShape 113"/>
              <p:cNvSpPr>
                <a:spLocks noChangeAspect="1" noChangeArrowheads="1"/>
              </p:cNvSpPr>
              <p:nvPr/>
            </p:nvSpPr>
            <p:spPr bwMode="auto">
              <a:xfrm>
                <a:off x="1009971" y="950599"/>
                <a:ext cx="428626" cy="803913"/>
              </a:xfrm>
              <a:prstGeom prst="roundRect">
                <a:avLst>
                  <a:gd name="adj" fmla="val 0"/>
                </a:avLst>
              </a:prstGeom>
              <a:gradFill rotWithShape="0">
                <a:gsLst>
                  <a:gs pos="0">
                    <a:srgbClr val="000000"/>
                  </a:gs>
                  <a:gs pos="50000">
                    <a:srgbClr val="00CCFF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grpSp>
            <p:nvGrpSpPr>
              <p:cNvPr id="3186" name="Group 114"/>
              <p:cNvGrpSpPr>
                <a:grpSpLocks noChangeAspect="1"/>
              </p:cNvGrpSpPr>
              <p:nvPr/>
            </p:nvGrpSpPr>
            <p:grpSpPr bwMode="auto">
              <a:xfrm flipH="1">
                <a:off x="1114112" y="1763401"/>
                <a:ext cx="236221" cy="151131"/>
                <a:chOff x="8415" y="3839"/>
                <a:chExt cx="405" cy="269"/>
              </a:xfrm>
            </p:grpSpPr>
            <p:sp>
              <p:nvSpPr>
                <p:cNvPr id="3187" name="Rectangle 115" descr="Treillis blanc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8417" y="3839"/>
                  <a:ext cx="403" cy="152"/>
                </a:xfrm>
                <a:prstGeom prst="rect">
                  <a:avLst/>
                </a:prstGeom>
                <a:pattFill prst="openDmnd">
                  <a:fgClr>
                    <a:srgbClr val="000000"/>
                  </a:fgClr>
                  <a:bgClr>
                    <a:srgbClr val="C0C0C0"/>
                  </a:bgClr>
                </a:patt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188" name="AutoShape 116" descr="Treillis blanc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8415" y="3989"/>
                  <a:ext cx="403" cy="119"/>
                </a:xfrm>
                <a:custGeom>
                  <a:avLst/>
                  <a:gdLst>
                    <a:gd name="G0" fmla="+- 4629 0 0"/>
                    <a:gd name="G1" fmla="+- 21600 0 4629"/>
                    <a:gd name="G2" fmla="*/ 4629 1 2"/>
                    <a:gd name="G3" fmla="+- 21600 0 G2"/>
                    <a:gd name="G4" fmla="+/ 4629 21600 2"/>
                    <a:gd name="G5" fmla="+/ G1 0 2"/>
                    <a:gd name="G6" fmla="*/ 21600 21600 4629"/>
                    <a:gd name="G7" fmla="*/ G6 1 2"/>
                    <a:gd name="G8" fmla="+- 21600 0 G7"/>
                    <a:gd name="G9" fmla="*/ 21600 1 2"/>
                    <a:gd name="G10" fmla="+- 4629 0 G9"/>
                    <a:gd name="G11" fmla="?: G10 G8 0"/>
                    <a:gd name="G12" fmla="?: G10 G7 21600"/>
                    <a:gd name="T0" fmla="*/ 19285 w 21600"/>
                    <a:gd name="T1" fmla="*/ 10800 h 21600"/>
                    <a:gd name="T2" fmla="*/ 10800 w 21600"/>
                    <a:gd name="T3" fmla="*/ 21600 h 21600"/>
                    <a:gd name="T4" fmla="*/ 2315 w 21600"/>
                    <a:gd name="T5" fmla="*/ 10800 h 21600"/>
                    <a:gd name="T6" fmla="*/ 10800 w 21600"/>
                    <a:gd name="T7" fmla="*/ 0 h 21600"/>
                    <a:gd name="T8" fmla="*/ 4115 w 21600"/>
                    <a:gd name="T9" fmla="*/ 4115 h 21600"/>
                    <a:gd name="T10" fmla="*/ 17485 w 21600"/>
                    <a:gd name="T11" fmla="*/ 17485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4629" y="21600"/>
                      </a:lnTo>
                      <a:lnTo>
                        <a:pt x="1697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pattFill prst="openDmnd">
                  <a:fgClr>
                    <a:srgbClr val="000000"/>
                  </a:fgClr>
                  <a:bgClr>
                    <a:srgbClr val="C0C0C0"/>
                  </a:bgClr>
                </a:patt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3189" name="AutoShape 117" descr="Tressé"/>
              <p:cNvSpPr>
                <a:spLocks noChangeAspect="1" noChangeArrowheads="1"/>
              </p:cNvSpPr>
              <p:nvPr/>
            </p:nvSpPr>
            <p:spPr bwMode="auto">
              <a:xfrm rot="5400000">
                <a:off x="1082997" y="2028832"/>
                <a:ext cx="304166" cy="74295"/>
              </a:xfrm>
              <a:prstGeom prst="homePlate">
                <a:avLst>
                  <a:gd name="adj" fmla="val 58833"/>
                </a:avLst>
              </a:prstGeom>
              <a:pattFill prst="weave">
                <a:fgClr>
                  <a:srgbClr val="000000"/>
                </a:fgClr>
                <a:bgClr>
                  <a:srgbClr val="969696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90" name="AutoShape 118" descr="Rayures étroites verticales"/>
              <p:cNvSpPr>
                <a:spLocks noChangeAspect="1" noChangeArrowheads="1"/>
              </p:cNvSpPr>
              <p:nvPr/>
            </p:nvSpPr>
            <p:spPr bwMode="auto">
              <a:xfrm>
                <a:off x="921707" y="1842142"/>
                <a:ext cx="438151" cy="22225"/>
              </a:xfrm>
              <a:prstGeom prst="roundRect">
                <a:avLst>
                  <a:gd name="adj" fmla="val 16667"/>
                </a:avLst>
              </a:prstGeom>
              <a:pattFill prst="narVert">
                <a:fgClr>
                  <a:srgbClr val="000000"/>
                </a:fgClr>
                <a:bgClr>
                  <a:srgbClr val="FFFFFF"/>
                </a:bgClr>
              </a:patt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91" name="AutoShape 119"/>
              <p:cNvSpPr>
                <a:spLocks noChangeAspect="1" noChangeArrowheads="1"/>
              </p:cNvSpPr>
              <p:nvPr/>
            </p:nvSpPr>
            <p:spPr bwMode="auto">
              <a:xfrm>
                <a:off x="737556" y="2623194"/>
                <a:ext cx="680088" cy="228601"/>
              </a:xfrm>
              <a:prstGeom prst="cube">
                <a:avLst>
                  <a:gd name="adj" fmla="val 38949"/>
                </a:avLst>
              </a:prstGeom>
              <a:gradFill rotWithShape="1">
                <a:gsLst>
                  <a:gs pos="0">
                    <a:srgbClr val="000000"/>
                  </a:gs>
                  <a:gs pos="100000">
                    <a:srgbClr val="80808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97" name="Text Box 125"/>
              <p:cNvSpPr txBox="1">
                <a:spLocks noChangeArrowheads="1"/>
              </p:cNvSpPr>
              <p:nvPr/>
            </p:nvSpPr>
            <p:spPr bwMode="auto">
              <a:xfrm>
                <a:off x="442517" y="1676043"/>
                <a:ext cx="424818" cy="27749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a</a:t>
                </a:r>
                <a:endParaRPr kumimoji="0" lang="fr-FR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8" name="Text Box 126"/>
              <p:cNvSpPr txBox="1">
                <a:spLocks noChangeArrowheads="1"/>
              </p:cNvSpPr>
              <p:nvPr/>
            </p:nvSpPr>
            <p:spPr bwMode="auto">
              <a:xfrm>
                <a:off x="420976" y="1978743"/>
                <a:ext cx="424818" cy="27749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b</a:t>
                </a:r>
                <a:endParaRPr kumimoji="0" lang="fr-FR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9" name="Text Box 127"/>
              <p:cNvSpPr txBox="1">
                <a:spLocks noChangeArrowheads="1"/>
              </p:cNvSpPr>
              <p:nvPr/>
            </p:nvSpPr>
            <p:spPr bwMode="auto">
              <a:xfrm>
                <a:off x="905876" y="2640169"/>
                <a:ext cx="424818" cy="27749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m</a:t>
                </a:r>
                <a:endParaRPr kumimoji="0" lang="fr-FR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0" name="Rectangle 128"/>
              <p:cNvSpPr>
                <a:spLocks noChangeAspect="1" noChangeArrowheads="1"/>
              </p:cNvSpPr>
              <p:nvPr/>
            </p:nvSpPr>
            <p:spPr bwMode="auto">
              <a:xfrm>
                <a:off x="1016318" y="2614295"/>
                <a:ext cx="86360" cy="86360"/>
              </a:xfrm>
              <a:prstGeom prst="rect">
                <a:avLst/>
              </a:prstGeom>
              <a:solidFill>
                <a:srgbClr val="00FFFF"/>
              </a:solidFill>
              <a:ln w="9525">
                <a:miter lim="800000"/>
                <a:headEnd/>
                <a:tailEnd/>
              </a:ln>
              <a:effectLst/>
              <a:scene3d>
                <a:camera prst="legacyPerspectiv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00FF"/>
                </a:extrusionClr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flatTx/>
              </a:bodyPr>
              <a:lstStyle/>
              <a:p>
                <a:endParaRPr lang="fr-FR"/>
              </a:p>
            </p:txBody>
          </p:sp>
        </p:grpSp>
        <p:sp>
          <p:nvSpPr>
            <p:cNvPr id="152" name="ZoneTexte 151"/>
            <p:cNvSpPr txBox="1"/>
            <p:nvPr/>
          </p:nvSpPr>
          <p:spPr>
            <a:xfrm>
              <a:off x="1189700" y="3571876"/>
              <a:ext cx="42862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M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91" name="Text Box 9"/>
          <p:cNvSpPr txBox="1">
            <a:spLocks noChangeArrowheads="1"/>
          </p:cNvSpPr>
          <p:nvPr/>
        </p:nvSpPr>
        <p:spPr bwMode="auto">
          <a:xfrm>
            <a:off x="6643702" y="3079763"/>
            <a:ext cx="208756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2000" b="1" u="sng">
                <a:solidFill>
                  <a:srgbClr val="FF3300"/>
                </a:solidFill>
                <a:cs typeface="Arabic Transparent" pitchFamily="2" charset="-78"/>
              </a:rPr>
              <a:t>المطلوب:</a:t>
            </a:r>
            <a:endParaRPr lang="fr-FR" sz="2000" b="1" u="sng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92" name="Text Box 10"/>
          <p:cNvSpPr txBox="1">
            <a:spLocks noChangeArrowheads="1"/>
          </p:cNvSpPr>
          <p:nvPr/>
        </p:nvSpPr>
        <p:spPr bwMode="auto">
          <a:xfrm>
            <a:off x="6506829" y="3579829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1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حدد متغيرات الدخول.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93" name="Text Box 11"/>
          <p:cNvSpPr txBox="1">
            <a:spLocks noChangeArrowheads="1"/>
          </p:cNvSpPr>
          <p:nvPr/>
        </p:nvSpPr>
        <p:spPr bwMode="auto">
          <a:xfrm>
            <a:off x="6506829" y="3935429"/>
            <a:ext cx="2374900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2 ـ حدد المخارج.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94" name="Text Box 12"/>
          <p:cNvSpPr txBox="1">
            <a:spLocks noChangeArrowheads="1"/>
          </p:cNvSpPr>
          <p:nvPr/>
        </p:nvSpPr>
        <p:spPr bwMode="auto">
          <a:xfrm>
            <a:off x="5498767" y="4311666"/>
            <a:ext cx="3382962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3 ـ استخرج جدول الحقيقة للتشغيل.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95" name="Text Box 13"/>
          <p:cNvSpPr txBox="1">
            <a:spLocks noChangeArrowheads="1"/>
          </p:cNvSpPr>
          <p:nvPr/>
        </p:nvSpPr>
        <p:spPr bwMode="auto">
          <a:xfrm>
            <a:off x="5498767" y="4706954"/>
            <a:ext cx="3382962" cy="350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4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استخرج  المعادلة المنطقية للتشغيل 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96" name="Text Box 14"/>
          <p:cNvSpPr txBox="1">
            <a:spLocks noChangeArrowheads="1"/>
          </p:cNvSpPr>
          <p:nvPr/>
        </p:nvSpPr>
        <p:spPr bwMode="auto">
          <a:xfrm>
            <a:off x="3914442" y="5089541"/>
            <a:ext cx="4984750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5 ـ اختزل  المعادلة المنطقية للتشغيل بواسطة جدول كارنو.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97" name="Text Box 15"/>
          <p:cNvSpPr txBox="1">
            <a:spLocks noChangeArrowheads="1"/>
          </p:cNvSpPr>
          <p:nvPr/>
        </p:nvSpPr>
        <p:spPr bwMode="auto">
          <a:xfrm>
            <a:off x="2617454" y="5435616"/>
            <a:ext cx="6281738" cy="3508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sz="1700" b="1">
                <a:solidFill>
                  <a:schemeClr val="tx1"/>
                </a:solidFill>
                <a:cs typeface="Arabic Transparent" pitchFamily="2" charset="-78"/>
              </a:rPr>
              <a:t>6 ـ مثل المعادلة المنطقية للتشغيل بواسطة المخطط الكهربائي ثم  المخطط المنطقي.</a:t>
            </a:r>
            <a:endParaRPr lang="fr-FR" sz="1700" b="1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0" grpId="0"/>
      <p:bldP spid="141" grpId="0"/>
      <p:bldP spid="142" grpId="0"/>
      <p:bldP spid="143" grpId="0"/>
      <p:bldP spid="144" grpId="0"/>
      <p:bldP spid="91" grpId="0"/>
      <p:bldP spid="92" grpId="0"/>
      <p:bldP spid="93" grpId="0"/>
      <p:bldP spid="94" grpId="0"/>
      <p:bldP spid="95" grpId="0"/>
      <p:bldP spid="96" grpId="0"/>
      <p:bldP spid="97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204"/>
          <p:cNvGrpSpPr/>
          <p:nvPr/>
        </p:nvGrpSpPr>
        <p:grpSpPr>
          <a:xfrm>
            <a:off x="357158" y="928670"/>
            <a:ext cx="2105960" cy="2851305"/>
            <a:chOff x="-214346" y="3716356"/>
            <a:chExt cx="2105960" cy="2851305"/>
          </a:xfrm>
        </p:grpSpPr>
        <p:sp>
          <p:nvSpPr>
            <p:cNvPr id="5" name="Rectangle 176"/>
            <p:cNvSpPr>
              <a:spLocks noChangeArrowheads="1"/>
            </p:cNvSpPr>
            <p:nvPr/>
          </p:nvSpPr>
          <p:spPr bwMode="auto">
            <a:xfrm>
              <a:off x="376874" y="3737819"/>
              <a:ext cx="30970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b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6" name="Rectangle 177"/>
            <p:cNvSpPr>
              <a:spLocks noChangeArrowheads="1"/>
            </p:cNvSpPr>
            <p:nvPr/>
          </p:nvSpPr>
          <p:spPr bwMode="auto">
            <a:xfrm>
              <a:off x="895614" y="3737180"/>
              <a:ext cx="29848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a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178"/>
            <p:cNvSpPr>
              <a:spLocks noChangeArrowheads="1"/>
            </p:cNvSpPr>
            <p:nvPr/>
          </p:nvSpPr>
          <p:spPr bwMode="auto">
            <a:xfrm>
              <a:off x="1400763" y="3734385"/>
              <a:ext cx="35618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M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184"/>
            <p:cNvSpPr>
              <a:spLocks noChangeArrowheads="1"/>
            </p:cNvSpPr>
            <p:nvPr/>
          </p:nvSpPr>
          <p:spPr bwMode="auto">
            <a:xfrm>
              <a:off x="907577" y="4071145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9" name="Rectangle 186"/>
            <p:cNvSpPr>
              <a:spLocks noChangeArrowheads="1"/>
            </p:cNvSpPr>
            <p:nvPr/>
          </p:nvSpPr>
          <p:spPr bwMode="auto">
            <a:xfrm>
              <a:off x="898052" y="4375727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0" name="Rectangle 187"/>
            <p:cNvSpPr>
              <a:spLocks noChangeArrowheads="1"/>
            </p:cNvSpPr>
            <p:nvPr/>
          </p:nvSpPr>
          <p:spPr bwMode="auto">
            <a:xfrm>
              <a:off x="907577" y="4677310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1" name="Rectangle 188"/>
            <p:cNvSpPr>
              <a:spLocks noChangeArrowheads="1"/>
            </p:cNvSpPr>
            <p:nvPr/>
          </p:nvSpPr>
          <p:spPr bwMode="auto">
            <a:xfrm>
              <a:off x="901227" y="4977139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2" name="Rectangle 189"/>
            <p:cNvSpPr>
              <a:spLocks noChangeArrowheads="1"/>
            </p:cNvSpPr>
            <p:nvPr/>
          </p:nvSpPr>
          <p:spPr bwMode="auto">
            <a:xfrm>
              <a:off x="383702" y="4081618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3" name="Rectangle 190"/>
            <p:cNvSpPr>
              <a:spLocks noChangeArrowheads="1"/>
            </p:cNvSpPr>
            <p:nvPr/>
          </p:nvSpPr>
          <p:spPr bwMode="auto">
            <a:xfrm>
              <a:off x="377352" y="4371604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14" name="Rectangle 191"/>
            <p:cNvSpPr>
              <a:spLocks noChangeArrowheads="1"/>
            </p:cNvSpPr>
            <p:nvPr/>
          </p:nvSpPr>
          <p:spPr bwMode="auto">
            <a:xfrm>
              <a:off x="369414" y="4674135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5" name="Rectangle 192"/>
            <p:cNvSpPr>
              <a:spLocks noChangeArrowheads="1"/>
            </p:cNvSpPr>
            <p:nvPr/>
          </p:nvSpPr>
          <p:spPr bwMode="auto">
            <a:xfrm>
              <a:off x="375764" y="4980314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16" name="Rectangle 193"/>
            <p:cNvSpPr>
              <a:spLocks noChangeArrowheads="1"/>
            </p:cNvSpPr>
            <p:nvPr/>
          </p:nvSpPr>
          <p:spPr bwMode="auto">
            <a:xfrm>
              <a:off x="1436214" y="4071145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17" name="Rectangle 194"/>
            <p:cNvSpPr>
              <a:spLocks noChangeArrowheads="1"/>
            </p:cNvSpPr>
            <p:nvPr/>
          </p:nvSpPr>
          <p:spPr bwMode="auto">
            <a:xfrm>
              <a:off x="1438750" y="4377315"/>
              <a:ext cx="29848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18" name="Rectangle 195"/>
            <p:cNvSpPr>
              <a:spLocks noChangeArrowheads="1"/>
            </p:cNvSpPr>
            <p:nvPr/>
          </p:nvSpPr>
          <p:spPr bwMode="auto">
            <a:xfrm>
              <a:off x="1426689" y="4674135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19" name="Rectangle 196"/>
            <p:cNvSpPr>
              <a:spLocks noChangeArrowheads="1"/>
            </p:cNvSpPr>
            <p:nvPr/>
          </p:nvSpPr>
          <p:spPr bwMode="auto">
            <a:xfrm>
              <a:off x="1440977" y="4988251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20" name="Rectangle 184"/>
            <p:cNvSpPr>
              <a:spLocks noChangeArrowheads="1"/>
            </p:cNvSpPr>
            <p:nvPr/>
          </p:nvSpPr>
          <p:spPr bwMode="auto">
            <a:xfrm>
              <a:off x="899847" y="5302843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21" name="Rectangle 186"/>
            <p:cNvSpPr>
              <a:spLocks noChangeArrowheads="1"/>
            </p:cNvSpPr>
            <p:nvPr/>
          </p:nvSpPr>
          <p:spPr bwMode="auto">
            <a:xfrm>
              <a:off x="890322" y="5607425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22" name="Rectangle 187"/>
            <p:cNvSpPr>
              <a:spLocks noChangeArrowheads="1"/>
            </p:cNvSpPr>
            <p:nvPr/>
          </p:nvSpPr>
          <p:spPr bwMode="auto">
            <a:xfrm>
              <a:off x="899847" y="5922656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23" name="Rectangle 188"/>
            <p:cNvSpPr>
              <a:spLocks noChangeArrowheads="1"/>
            </p:cNvSpPr>
            <p:nvPr/>
          </p:nvSpPr>
          <p:spPr bwMode="auto">
            <a:xfrm>
              <a:off x="893497" y="6231111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24" name="Rectangle 189"/>
            <p:cNvSpPr>
              <a:spLocks noChangeArrowheads="1"/>
            </p:cNvSpPr>
            <p:nvPr/>
          </p:nvSpPr>
          <p:spPr bwMode="auto">
            <a:xfrm>
              <a:off x="375972" y="5299668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25" name="Rectangle 190"/>
            <p:cNvSpPr>
              <a:spLocks noChangeArrowheads="1"/>
            </p:cNvSpPr>
            <p:nvPr/>
          </p:nvSpPr>
          <p:spPr bwMode="auto">
            <a:xfrm>
              <a:off x="369622" y="5603302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26" name="Rectangle 191"/>
            <p:cNvSpPr>
              <a:spLocks noChangeArrowheads="1"/>
            </p:cNvSpPr>
            <p:nvPr/>
          </p:nvSpPr>
          <p:spPr bwMode="auto">
            <a:xfrm>
              <a:off x="361684" y="5905833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27" name="Rectangle 192"/>
            <p:cNvSpPr>
              <a:spLocks noChangeArrowheads="1"/>
            </p:cNvSpPr>
            <p:nvPr/>
          </p:nvSpPr>
          <p:spPr bwMode="auto">
            <a:xfrm>
              <a:off x="368034" y="6212012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28" name="Rectangle 193"/>
            <p:cNvSpPr>
              <a:spLocks noChangeArrowheads="1"/>
            </p:cNvSpPr>
            <p:nvPr/>
          </p:nvSpPr>
          <p:spPr bwMode="auto">
            <a:xfrm>
              <a:off x="1445736" y="5302843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29" name="Rectangle 194"/>
            <p:cNvSpPr>
              <a:spLocks noChangeArrowheads="1"/>
            </p:cNvSpPr>
            <p:nvPr/>
          </p:nvSpPr>
          <p:spPr bwMode="auto">
            <a:xfrm>
              <a:off x="1434624" y="5609013"/>
              <a:ext cx="29848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  <a:sym typeface="Symbol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0" name="Rectangle 195"/>
            <p:cNvSpPr>
              <a:spLocks noChangeArrowheads="1"/>
            </p:cNvSpPr>
            <p:nvPr/>
          </p:nvSpPr>
          <p:spPr bwMode="auto">
            <a:xfrm>
              <a:off x="1436211" y="5919481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1" name="Rectangle 196"/>
            <p:cNvSpPr>
              <a:spLocks noChangeArrowheads="1"/>
            </p:cNvSpPr>
            <p:nvPr/>
          </p:nvSpPr>
          <p:spPr bwMode="auto">
            <a:xfrm>
              <a:off x="1450499" y="6197817"/>
              <a:ext cx="29848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2" name="Rectangle 176"/>
            <p:cNvSpPr>
              <a:spLocks noChangeArrowheads="1"/>
            </p:cNvSpPr>
            <p:nvPr/>
          </p:nvSpPr>
          <p:spPr bwMode="auto">
            <a:xfrm>
              <a:off x="-101044" y="3728400"/>
              <a:ext cx="36740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m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3" name="Rectangle 189"/>
            <p:cNvSpPr>
              <a:spLocks noChangeArrowheads="1"/>
            </p:cNvSpPr>
            <p:nvPr/>
          </p:nvSpPr>
          <p:spPr bwMode="auto">
            <a:xfrm>
              <a:off x="-119755" y="4067177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34" name="Rectangle 190"/>
            <p:cNvSpPr>
              <a:spLocks noChangeArrowheads="1"/>
            </p:cNvSpPr>
            <p:nvPr/>
          </p:nvSpPr>
          <p:spPr bwMode="auto">
            <a:xfrm>
              <a:off x="-126105" y="4370811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35" name="Rectangle 191"/>
            <p:cNvSpPr>
              <a:spLocks noChangeArrowheads="1"/>
            </p:cNvSpPr>
            <p:nvPr/>
          </p:nvSpPr>
          <p:spPr bwMode="auto">
            <a:xfrm>
              <a:off x="-134043" y="4673342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sp>
          <p:nvSpPr>
            <p:cNvPr id="36" name="Rectangle 192"/>
            <p:cNvSpPr>
              <a:spLocks noChangeArrowheads="1"/>
            </p:cNvSpPr>
            <p:nvPr/>
          </p:nvSpPr>
          <p:spPr bwMode="auto">
            <a:xfrm>
              <a:off x="-127693" y="4979521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</p:txBody>
        </p:sp>
        <p:grpSp>
          <p:nvGrpSpPr>
            <p:cNvPr id="37" name="Groupe 190"/>
            <p:cNvGrpSpPr>
              <a:grpSpLocks/>
            </p:cNvGrpSpPr>
            <p:nvPr/>
          </p:nvGrpSpPr>
          <p:grpSpPr bwMode="auto">
            <a:xfrm>
              <a:off x="-214346" y="3716356"/>
              <a:ext cx="2105960" cy="2830512"/>
              <a:chOff x="481013" y="1144588"/>
              <a:chExt cx="2105960" cy="2830512"/>
            </a:xfrm>
          </p:grpSpPr>
          <p:cxnSp>
            <p:nvCxnSpPr>
              <p:cNvPr id="42" name="Connecteur droit 41"/>
              <p:cNvCxnSpPr/>
              <p:nvPr/>
            </p:nvCxnSpPr>
            <p:spPr bwMode="auto">
              <a:xfrm>
                <a:off x="492125" y="1154113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42"/>
              <p:cNvCxnSpPr/>
              <p:nvPr/>
            </p:nvCxnSpPr>
            <p:spPr bwMode="auto">
              <a:xfrm>
                <a:off x="492125" y="1511300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43"/>
              <p:cNvCxnSpPr/>
              <p:nvPr/>
            </p:nvCxnSpPr>
            <p:spPr bwMode="auto">
              <a:xfrm>
                <a:off x="488950" y="1804988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44"/>
              <p:cNvCxnSpPr/>
              <p:nvPr/>
            </p:nvCxnSpPr>
            <p:spPr bwMode="auto">
              <a:xfrm>
                <a:off x="488950" y="2106613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Connecteur droit 45"/>
              <p:cNvCxnSpPr/>
              <p:nvPr/>
            </p:nvCxnSpPr>
            <p:spPr bwMode="auto">
              <a:xfrm>
                <a:off x="488950" y="2413000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/>
              <p:cNvCxnSpPr/>
              <p:nvPr/>
            </p:nvCxnSpPr>
            <p:spPr bwMode="auto">
              <a:xfrm>
                <a:off x="481013" y="2733675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/>
              <p:cNvCxnSpPr/>
              <p:nvPr/>
            </p:nvCxnSpPr>
            <p:spPr bwMode="auto">
              <a:xfrm rot="5400000">
                <a:off x="-429419" y="2559844"/>
                <a:ext cx="2828925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48"/>
              <p:cNvCxnSpPr/>
              <p:nvPr/>
            </p:nvCxnSpPr>
            <p:spPr bwMode="auto">
              <a:xfrm rot="5400000">
                <a:off x="70644" y="2559844"/>
                <a:ext cx="2828925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49"/>
              <p:cNvCxnSpPr/>
              <p:nvPr/>
            </p:nvCxnSpPr>
            <p:spPr bwMode="auto">
              <a:xfrm rot="5400000">
                <a:off x="623094" y="2559844"/>
                <a:ext cx="2828925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Connecteur droit 50"/>
              <p:cNvCxnSpPr/>
              <p:nvPr/>
            </p:nvCxnSpPr>
            <p:spPr bwMode="auto">
              <a:xfrm rot="5400000">
                <a:off x="1171716" y="2559844"/>
                <a:ext cx="2828925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Connecteur droit 51"/>
              <p:cNvCxnSpPr/>
              <p:nvPr/>
            </p:nvCxnSpPr>
            <p:spPr bwMode="auto">
              <a:xfrm>
                <a:off x="490538" y="3036888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Connecteur droit 52"/>
              <p:cNvCxnSpPr/>
              <p:nvPr/>
            </p:nvCxnSpPr>
            <p:spPr bwMode="auto">
              <a:xfrm>
                <a:off x="490538" y="3338513"/>
                <a:ext cx="208800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Connecteur droit 53"/>
              <p:cNvCxnSpPr/>
              <p:nvPr/>
            </p:nvCxnSpPr>
            <p:spPr bwMode="auto">
              <a:xfrm>
                <a:off x="490538" y="3644900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Connecteur droit 54"/>
              <p:cNvCxnSpPr/>
              <p:nvPr/>
            </p:nvCxnSpPr>
            <p:spPr bwMode="auto">
              <a:xfrm>
                <a:off x="482600" y="3961452"/>
                <a:ext cx="2088000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Connecteur droit 55"/>
              <p:cNvCxnSpPr/>
              <p:nvPr/>
            </p:nvCxnSpPr>
            <p:spPr bwMode="auto">
              <a:xfrm rot="5400000">
                <a:off x="-933449" y="2559050"/>
                <a:ext cx="2830512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8" name="Rectangle 189"/>
            <p:cNvSpPr>
              <a:spLocks noChangeArrowheads="1"/>
            </p:cNvSpPr>
            <p:nvPr/>
          </p:nvSpPr>
          <p:spPr bwMode="auto">
            <a:xfrm>
              <a:off x="-127485" y="5298875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39" name="Rectangle 190"/>
            <p:cNvSpPr>
              <a:spLocks noChangeArrowheads="1"/>
            </p:cNvSpPr>
            <p:nvPr/>
          </p:nvSpPr>
          <p:spPr bwMode="auto">
            <a:xfrm>
              <a:off x="-133835" y="5602509"/>
              <a:ext cx="29686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40" name="Rectangle 191"/>
            <p:cNvSpPr>
              <a:spLocks noChangeArrowheads="1"/>
            </p:cNvSpPr>
            <p:nvPr/>
          </p:nvSpPr>
          <p:spPr bwMode="auto">
            <a:xfrm>
              <a:off x="-141773" y="5905040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41" name="Rectangle 192"/>
            <p:cNvSpPr>
              <a:spLocks noChangeArrowheads="1"/>
            </p:cNvSpPr>
            <p:nvPr/>
          </p:nvSpPr>
          <p:spPr bwMode="auto">
            <a:xfrm>
              <a:off x="-135423" y="6211219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138" name="Groupe 137"/>
          <p:cNvGrpSpPr/>
          <p:nvPr/>
        </p:nvGrpSpPr>
        <p:grpSpPr>
          <a:xfrm>
            <a:off x="3679444" y="2143116"/>
            <a:ext cx="1749812" cy="369332"/>
            <a:chOff x="3679444" y="2143116"/>
            <a:chExt cx="1749812" cy="369332"/>
          </a:xfrm>
        </p:grpSpPr>
        <p:sp>
          <p:nvSpPr>
            <p:cNvPr id="80" name="ZoneTexte 79"/>
            <p:cNvSpPr txBox="1"/>
            <p:nvPr/>
          </p:nvSpPr>
          <p:spPr>
            <a:xfrm>
              <a:off x="3679444" y="2143116"/>
              <a:ext cx="174981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M = </a:t>
              </a:r>
              <a:r>
                <a:rPr lang="fr-FR" b="1" dirty="0" err="1" smtClean="0">
                  <a:solidFill>
                    <a:schemeClr val="tx1"/>
                  </a:solidFill>
                </a:rPr>
                <a:t>bm</a:t>
              </a:r>
              <a:r>
                <a:rPr lang="fr-FR" b="1" dirty="0" smtClean="0">
                  <a:solidFill>
                    <a:schemeClr val="tx1"/>
                  </a:solidFill>
                </a:rPr>
                <a:t> + </a:t>
              </a:r>
              <a:r>
                <a:rPr lang="fr-FR" b="1" dirty="0" err="1" smtClean="0">
                  <a:solidFill>
                    <a:schemeClr val="tx1"/>
                  </a:solidFill>
                </a:rPr>
                <a:t>am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81" name="Connecteur droit 80"/>
            <p:cNvCxnSpPr/>
            <p:nvPr/>
          </p:nvCxnSpPr>
          <p:spPr>
            <a:xfrm>
              <a:off x="4190096" y="2181298"/>
              <a:ext cx="14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Connecteur droit 81"/>
            <p:cNvCxnSpPr/>
            <p:nvPr/>
          </p:nvCxnSpPr>
          <p:spPr>
            <a:xfrm>
              <a:off x="4808324" y="2209210"/>
              <a:ext cx="14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2" name="Groupe 141"/>
          <p:cNvGrpSpPr/>
          <p:nvPr/>
        </p:nvGrpSpPr>
        <p:grpSpPr>
          <a:xfrm>
            <a:off x="3448823" y="2589394"/>
            <a:ext cx="3044452" cy="2295160"/>
            <a:chOff x="3448823" y="2589394"/>
            <a:chExt cx="3044452" cy="2295160"/>
          </a:xfrm>
        </p:grpSpPr>
        <p:cxnSp>
          <p:nvCxnSpPr>
            <p:cNvPr id="123" name="Connecteur en angle 122"/>
            <p:cNvCxnSpPr/>
            <p:nvPr/>
          </p:nvCxnSpPr>
          <p:spPr>
            <a:xfrm flipV="1">
              <a:off x="5357818" y="4261542"/>
              <a:ext cx="432000" cy="216000"/>
            </a:xfrm>
            <a:prstGeom prst="bentConnector3">
              <a:avLst>
                <a:gd name="adj1" fmla="val 58311"/>
              </a:avLst>
            </a:prstGeom>
            <a:ln>
              <a:headEnd type="oval" w="sm" len="sm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5" name="Text Box 27"/>
            <p:cNvSpPr txBox="1">
              <a:spLocks noChangeAspect="1" noChangeArrowheads="1"/>
            </p:cNvSpPr>
            <p:nvPr/>
          </p:nvSpPr>
          <p:spPr bwMode="auto">
            <a:xfrm>
              <a:off x="3448823" y="2608758"/>
              <a:ext cx="614107" cy="4398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m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86" name="Text Box 28"/>
            <p:cNvSpPr txBox="1">
              <a:spLocks noChangeAspect="1" noChangeArrowheads="1"/>
            </p:cNvSpPr>
            <p:nvPr/>
          </p:nvSpPr>
          <p:spPr bwMode="auto">
            <a:xfrm>
              <a:off x="3981757" y="2613906"/>
              <a:ext cx="614107" cy="4398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87" name="Text Box 38"/>
            <p:cNvSpPr txBox="1">
              <a:spLocks noChangeAspect="1" noChangeArrowheads="1"/>
            </p:cNvSpPr>
            <p:nvPr/>
          </p:nvSpPr>
          <p:spPr bwMode="auto">
            <a:xfrm>
              <a:off x="4462854" y="2589394"/>
              <a:ext cx="612723" cy="4398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a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94" name="Line 7"/>
            <p:cNvSpPr>
              <a:spLocks noChangeAspect="1" noChangeShapeType="1"/>
            </p:cNvSpPr>
            <p:nvPr/>
          </p:nvSpPr>
          <p:spPr bwMode="auto">
            <a:xfrm>
              <a:off x="3633211" y="2935022"/>
              <a:ext cx="0" cy="194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5" name="Line 8"/>
            <p:cNvSpPr>
              <a:spLocks noChangeAspect="1" noChangeShapeType="1"/>
            </p:cNvSpPr>
            <p:nvPr/>
          </p:nvSpPr>
          <p:spPr bwMode="auto">
            <a:xfrm>
              <a:off x="3633211" y="3146639"/>
              <a:ext cx="2489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" name="Line 9"/>
            <p:cNvSpPr>
              <a:spLocks noChangeAspect="1" noChangeShapeType="1"/>
            </p:cNvSpPr>
            <p:nvPr/>
          </p:nvSpPr>
          <p:spPr bwMode="auto">
            <a:xfrm>
              <a:off x="3876640" y="3673059"/>
              <a:ext cx="0" cy="118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7" name="AutoShape 10"/>
            <p:cNvSpPr>
              <a:spLocks noChangeAspect="1" noChangeArrowheads="1"/>
            </p:cNvSpPr>
            <p:nvPr/>
          </p:nvSpPr>
          <p:spPr bwMode="auto">
            <a:xfrm rot="10800000">
              <a:off x="3742478" y="3352725"/>
              <a:ext cx="272475" cy="206086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8" name="Line 11"/>
            <p:cNvSpPr>
              <a:spLocks noChangeAspect="1" noChangeShapeType="1"/>
            </p:cNvSpPr>
            <p:nvPr/>
          </p:nvSpPr>
          <p:spPr bwMode="auto">
            <a:xfrm>
              <a:off x="3882173" y="3146639"/>
              <a:ext cx="0" cy="2074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9" name="Oval 12"/>
            <p:cNvSpPr>
              <a:spLocks noChangeAspect="1" noChangeArrowheads="1"/>
            </p:cNvSpPr>
            <p:nvPr/>
          </p:nvSpPr>
          <p:spPr bwMode="auto">
            <a:xfrm>
              <a:off x="3819933" y="3562960"/>
              <a:ext cx="117566" cy="102351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0" name="Line 14"/>
            <p:cNvSpPr>
              <a:spLocks noChangeAspect="1" noChangeShapeType="1"/>
            </p:cNvSpPr>
            <p:nvPr/>
          </p:nvSpPr>
          <p:spPr bwMode="auto">
            <a:xfrm>
              <a:off x="4126986" y="2940554"/>
              <a:ext cx="0" cy="194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1" name="Line 15"/>
            <p:cNvSpPr>
              <a:spLocks noChangeAspect="1" noChangeShapeType="1"/>
            </p:cNvSpPr>
            <p:nvPr/>
          </p:nvSpPr>
          <p:spPr bwMode="auto">
            <a:xfrm>
              <a:off x="4126986" y="3140281"/>
              <a:ext cx="2489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2" name="Line 16"/>
            <p:cNvSpPr>
              <a:spLocks noChangeAspect="1" noChangeShapeType="1"/>
            </p:cNvSpPr>
            <p:nvPr/>
          </p:nvSpPr>
          <p:spPr bwMode="auto">
            <a:xfrm>
              <a:off x="4370415" y="3678592"/>
              <a:ext cx="0" cy="118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3" name="AutoShape 17"/>
            <p:cNvSpPr>
              <a:spLocks noChangeAspect="1" noChangeArrowheads="1"/>
            </p:cNvSpPr>
            <p:nvPr/>
          </p:nvSpPr>
          <p:spPr bwMode="auto">
            <a:xfrm rot="10800000">
              <a:off x="4236253" y="3358258"/>
              <a:ext cx="272475" cy="206086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4" name="Line 18"/>
            <p:cNvSpPr>
              <a:spLocks noChangeAspect="1" noChangeShapeType="1"/>
            </p:cNvSpPr>
            <p:nvPr/>
          </p:nvSpPr>
          <p:spPr bwMode="auto">
            <a:xfrm>
              <a:off x="4375948" y="3140281"/>
              <a:ext cx="0" cy="20885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5" name="Oval 19"/>
            <p:cNvSpPr>
              <a:spLocks noChangeAspect="1" noChangeArrowheads="1"/>
            </p:cNvSpPr>
            <p:nvPr/>
          </p:nvSpPr>
          <p:spPr bwMode="auto">
            <a:xfrm>
              <a:off x="4313708" y="3568492"/>
              <a:ext cx="117566" cy="103735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6" name="Line 20"/>
            <p:cNvSpPr>
              <a:spLocks noChangeShapeType="1"/>
            </p:cNvSpPr>
            <p:nvPr/>
          </p:nvSpPr>
          <p:spPr bwMode="auto">
            <a:xfrm>
              <a:off x="4379695" y="3811838"/>
              <a:ext cx="828000" cy="0"/>
            </a:xfrm>
            <a:prstGeom prst="line">
              <a:avLst/>
            </a:prstGeom>
            <a:ln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7" name="Line 21"/>
            <p:cNvSpPr>
              <a:spLocks noChangeAspect="1" noChangeShapeType="1"/>
            </p:cNvSpPr>
            <p:nvPr/>
          </p:nvSpPr>
          <p:spPr bwMode="auto">
            <a:xfrm>
              <a:off x="3630948" y="4012484"/>
              <a:ext cx="1584000" cy="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8" name="Line 32"/>
            <p:cNvSpPr>
              <a:spLocks noChangeAspect="1" noChangeShapeType="1"/>
            </p:cNvSpPr>
            <p:nvPr/>
          </p:nvSpPr>
          <p:spPr bwMode="auto">
            <a:xfrm>
              <a:off x="4637358" y="2912892"/>
              <a:ext cx="0" cy="194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9" name="Line 33"/>
            <p:cNvSpPr>
              <a:spLocks noChangeAspect="1" noChangeShapeType="1"/>
            </p:cNvSpPr>
            <p:nvPr/>
          </p:nvSpPr>
          <p:spPr bwMode="auto">
            <a:xfrm>
              <a:off x="4637358" y="3162448"/>
              <a:ext cx="25034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0" name="Line 34"/>
            <p:cNvSpPr>
              <a:spLocks noChangeAspect="1" noChangeShapeType="1"/>
            </p:cNvSpPr>
            <p:nvPr/>
          </p:nvSpPr>
          <p:spPr bwMode="auto">
            <a:xfrm>
              <a:off x="4892679" y="3650929"/>
              <a:ext cx="0" cy="118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1" name="AutoShape 35"/>
            <p:cNvSpPr>
              <a:spLocks noChangeAspect="1" noChangeArrowheads="1"/>
            </p:cNvSpPr>
            <p:nvPr/>
          </p:nvSpPr>
          <p:spPr bwMode="auto">
            <a:xfrm rot="10800000">
              <a:off x="4746625" y="3368533"/>
              <a:ext cx="272475" cy="206086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2" name="Line 36"/>
            <p:cNvSpPr>
              <a:spLocks noChangeAspect="1" noChangeShapeType="1"/>
            </p:cNvSpPr>
            <p:nvPr/>
          </p:nvSpPr>
          <p:spPr bwMode="auto">
            <a:xfrm>
              <a:off x="4887704" y="3162448"/>
              <a:ext cx="0" cy="20885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3" name="Oval 37"/>
            <p:cNvSpPr>
              <a:spLocks noChangeAspect="1" noChangeArrowheads="1"/>
            </p:cNvSpPr>
            <p:nvPr/>
          </p:nvSpPr>
          <p:spPr bwMode="auto">
            <a:xfrm>
              <a:off x="4824080" y="3578768"/>
              <a:ext cx="117566" cy="103735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4" name="Rectangle 77"/>
            <p:cNvSpPr>
              <a:spLocks noChangeAspect="1" noChangeArrowheads="1"/>
            </p:cNvSpPr>
            <p:nvPr/>
          </p:nvSpPr>
          <p:spPr bwMode="auto">
            <a:xfrm>
              <a:off x="6137087" y="3929066"/>
              <a:ext cx="35618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M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15" name="Connecteur en angle 114"/>
            <p:cNvCxnSpPr/>
            <p:nvPr/>
          </p:nvCxnSpPr>
          <p:spPr>
            <a:xfrm>
              <a:off x="5405596" y="3906970"/>
              <a:ext cx="360000" cy="144000"/>
            </a:xfrm>
            <a:prstGeom prst="bentConnector3">
              <a:avLst>
                <a:gd name="adj1" fmla="val 56432"/>
              </a:avLst>
            </a:prstGeom>
            <a:ln>
              <a:headEnd type="oval" w="sm" len="sm"/>
              <a:tailEnd type="none" w="sm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7" name="Lune 116"/>
            <p:cNvSpPr/>
            <p:nvPr/>
          </p:nvSpPr>
          <p:spPr>
            <a:xfrm rot="10800000">
              <a:off x="5717712" y="3951076"/>
              <a:ext cx="282288" cy="376384"/>
            </a:xfrm>
            <a:prstGeom prst="moon">
              <a:avLst>
                <a:gd name="adj" fmla="val 82836"/>
              </a:avLst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9" name="AutoShape 39"/>
            <p:cNvSpPr>
              <a:spLocks noChangeAspect="1" noChangeArrowheads="1"/>
            </p:cNvSpPr>
            <p:nvPr/>
          </p:nvSpPr>
          <p:spPr bwMode="auto">
            <a:xfrm>
              <a:off x="5118695" y="3747424"/>
              <a:ext cx="289073" cy="348547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0" name="Line 20"/>
            <p:cNvSpPr>
              <a:spLocks noChangeShapeType="1"/>
            </p:cNvSpPr>
            <p:nvPr/>
          </p:nvSpPr>
          <p:spPr bwMode="auto">
            <a:xfrm>
              <a:off x="4889802" y="4350670"/>
              <a:ext cx="396000" cy="0"/>
            </a:xfrm>
            <a:prstGeom prst="line">
              <a:avLst/>
            </a:prstGeom>
            <a:ln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1" name="Line 21"/>
            <p:cNvSpPr>
              <a:spLocks noChangeAspect="1" noChangeShapeType="1"/>
            </p:cNvSpPr>
            <p:nvPr/>
          </p:nvSpPr>
          <p:spPr bwMode="auto">
            <a:xfrm>
              <a:off x="3628245" y="4563674"/>
              <a:ext cx="1584000" cy="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5" name="AutoShape 39"/>
            <p:cNvSpPr>
              <a:spLocks noChangeAspect="1" noChangeArrowheads="1"/>
            </p:cNvSpPr>
            <p:nvPr/>
          </p:nvSpPr>
          <p:spPr bwMode="auto">
            <a:xfrm>
              <a:off x="5118695" y="4286256"/>
              <a:ext cx="289073" cy="348547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132" name="Connecteur droit 131"/>
            <p:cNvCxnSpPr/>
            <p:nvPr/>
          </p:nvCxnSpPr>
          <p:spPr>
            <a:xfrm flipV="1">
              <a:off x="6000760" y="4110436"/>
              <a:ext cx="188192" cy="1469"/>
            </a:xfrm>
            <a:prstGeom prst="lin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33" name="ZoneTexte 132"/>
          <p:cNvSpPr txBox="1"/>
          <p:nvPr/>
        </p:nvSpPr>
        <p:spPr>
          <a:xfrm>
            <a:off x="8001024" y="142852"/>
            <a:ext cx="1000132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FF0000"/>
                </a:solidFill>
              </a:rPr>
              <a:t>الحل:</a:t>
            </a:r>
            <a:endParaRPr lang="fr-FR" sz="2000" b="1" u="sng" dirty="0">
              <a:solidFill>
                <a:srgbClr val="FF0000"/>
              </a:solidFill>
            </a:endParaRPr>
          </a:p>
        </p:txBody>
      </p:sp>
      <p:grpSp>
        <p:nvGrpSpPr>
          <p:cNvPr id="57" name="Groupe 209"/>
          <p:cNvGrpSpPr/>
          <p:nvPr/>
        </p:nvGrpSpPr>
        <p:grpSpPr>
          <a:xfrm>
            <a:off x="3486475" y="357166"/>
            <a:ext cx="2306306" cy="1562104"/>
            <a:chOff x="3486475" y="571480"/>
            <a:chExt cx="2306306" cy="1562104"/>
          </a:xfrm>
        </p:grpSpPr>
        <p:sp>
          <p:nvSpPr>
            <p:cNvPr id="58" name="Text Box 752"/>
            <p:cNvSpPr txBox="1">
              <a:spLocks noChangeArrowheads="1"/>
            </p:cNvSpPr>
            <p:nvPr/>
          </p:nvSpPr>
          <p:spPr bwMode="auto">
            <a:xfrm>
              <a:off x="3849681" y="1129537"/>
              <a:ext cx="1943100" cy="2857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00     01  </a:t>
              </a:r>
              <a:r>
                <a:rPr lang="ar-DZ" sz="1600" b="1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 11   10 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9" name="Text Box 753"/>
            <p:cNvSpPr txBox="1">
              <a:spLocks noChangeArrowheads="1"/>
            </p:cNvSpPr>
            <p:nvPr/>
          </p:nvSpPr>
          <p:spPr bwMode="auto">
            <a:xfrm>
              <a:off x="3675056" y="1460484"/>
              <a:ext cx="285750" cy="5746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  <a:p>
              <a:pPr eaLnBrk="0" hangingPunct="0">
                <a:defRPr/>
              </a:pPr>
              <a:endParaRPr lang="ar-DZ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eaLnBrk="0" hangingPunct="0">
                <a:defRPr/>
              </a:pPr>
              <a:endParaRPr lang="fr-FR" sz="1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60" name="Groupe 307"/>
            <p:cNvGrpSpPr>
              <a:grpSpLocks/>
            </p:cNvGrpSpPr>
            <p:nvPr/>
          </p:nvGrpSpPr>
          <p:grpSpPr bwMode="auto">
            <a:xfrm>
              <a:off x="3643306" y="1142984"/>
              <a:ext cx="2020888" cy="990600"/>
              <a:chOff x="4543425" y="828675"/>
              <a:chExt cx="2020888" cy="990600"/>
            </a:xfrm>
          </p:grpSpPr>
          <p:grpSp>
            <p:nvGrpSpPr>
              <p:cNvPr id="73" name="Groupe 196"/>
              <p:cNvGrpSpPr>
                <a:grpSpLocks/>
              </p:cNvGrpSpPr>
              <p:nvPr/>
            </p:nvGrpSpPr>
            <p:grpSpPr bwMode="auto">
              <a:xfrm>
                <a:off x="4818063" y="1103313"/>
                <a:ext cx="1746250" cy="715962"/>
                <a:chOff x="3143240" y="1857364"/>
                <a:chExt cx="1746316" cy="715174"/>
              </a:xfrm>
            </p:grpSpPr>
            <p:sp>
              <p:nvSpPr>
                <p:cNvPr id="75" name="Rectangle 74"/>
                <p:cNvSpPr/>
                <p:nvPr/>
              </p:nvSpPr>
              <p:spPr bwMode="auto">
                <a:xfrm>
                  <a:off x="3143240" y="1857364"/>
                  <a:ext cx="1746316" cy="713589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76" name="Connecteur droit 75"/>
                <p:cNvCxnSpPr>
                  <a:stCxn id="75" idx="0"/>
                  <a:endCxn id="75" idx="2"/>
                </p:cNvCxnSpPr>
                <p:nvPr/>
              </p:nvCxnSpPr>
              <p:spPr bwMode="auto">
                <a:xfrm rot="16200000" flipH="1">
                  <a:off x="3659603" y="2214156"/>
                  <a:ext cx="713589" cy="3175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Connecteur droit 76"/>
                <p:cNvCxnSpPr/>
                <p:nvPr/>
              </p:nvCxnSpPr>
              <p:spPr bwMode="auto">
                <a:xfrm rot="16200000" flipH="1">
                  <a:off x="3215880" y="2213365"/>
                  <a:ext cx="713589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Connecteur droit 77"/>
                <p:cNvCxnSpPr/>
                <p:nvPr/>
              </p:nvCxnSpPr>
              <p:spPr bwMode="auto">
                <a:xfrm rot="16200000" flipH="1">
                  <a:off x="4073163" y="2213365"/>
                  <a:ext cx="713589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Connecteur droit 78"/>
                <p:cNvCxnSpPr>
                  <a:stCxn id="75" idx="1"/>
                  <a:endCxn id="75" idx="3"/>
                </p:cNvCxnSpPr>
                <p:nvPr/>
              </p:nvCxnSpPr>
              <p:spPr bwMode="auto">
                <a:xfrm rot="10800000" flipH="1">
                  <a:off x="3143240" y="2214158"/>
                  <a:ext cx="1746316" cy="1586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4" name="Line 754"/>
              <p:cNvSpPr>
                <a:spLocks noChangeShapeType="1"/>
              </p:cNvSpPr>
              <p:nvPr/>
            </p:nvSpPr>
            <p:spPr bwMode="auto">
              <a:xfrm flipH="1" flipV="1">
                <a:off x="4543425" y="828675"/>
                <a:ext cx="285750" cy="28575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61" name="Text Box 755"/>
            <p:cNvSpPr txBox="1">
              <a:spLocks noChangeArrowheads="1"/>
            </p:cNvSpPr>
            <p:nvPr/>
          </p:nvSpPr>
          <p:spPr bwMode="auto">
            <a:xfrm>
              <a:off x="3636956" y="935022"/>
              <a:ext cx="506416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ba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2" name="Text Box 756"/>
            <p:cNvSpPr txBox="1">
              <a:spLocks noChangeArrowheads="1"/>
            </p:cNvSpPr>
            <p:nvPr/>
          </p:nvSpPr>
          <p:spPr bwMode="auto">
            <a:xfrm>
              <a:off x="3486475" y="1163622"/>
              <a:ext cx="28575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m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774"/>
            <p:cNvSpPr>
              <a:spLocks noChangeArrowheads="1"/>
            </p:cNvSpPr>
            <p:nvPr/>
          </p:nvSpPr>
          <p:spPr bwMode="auto">
            <a:xfrm>
              <a:off x="3662356" y="1784334"/>
              <a:ext cx="296863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</p:txBody>
        </p:sp>
        <p:sp>
          <p:nvSpPr>
            <p:cNvPr id="64" name="Text Box 775"/>
            <p:cNvSpPr txBox="1">
              <a:spLocks noChangeArrowheads="1"/>
            </p:cNvSpPr>
            <p:nvPr/>
          </p:nvSpPr>
          <p:spPr bwMode="auto">
            <a:xfrm>
              <a:off x="3992556" y="1425559"/>
              <a:ext cx="287338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5" name="Text Box 776"/>
            <p:cNvSpPr txBox="1">
              <a:spLocks noChangeArrowheads="1"/>
            </p:cNvSpPr>
            <p:nvPr/>
          </p:nvSpPr>
          <p:spPr bwMode="auto">
            <a:xfrm>
              <a:off x="4397369" y="1444609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sym typeface="Symbol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6" name="Text Box 777"/>
            <p:cNvSpPr txBox="1">
              <a:spLocks noChangeArrowheads="1"/>
            </p:cNvSpPr>
            <p:nvPr/>
          </p:nvSpPr>
          <p:spPr bwMode="auto">
            <a:xfrm>
              <a:off x="4853022" y="1430322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7" name="Text Box 778"/>
            <p:cNvSpPr txBox="1">
              <a:spLocks noChangeArrowheads="1"/>
            </p:cNvSpPr>
            <p:nvPr/>
          </p:nvSpPr>
          <p:spPr bwMode="auto">
            <a:xfrm>
              <a:off x="5289544" y="1435084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8" name="Text Box 779"/>
            <p:cNvSpPr txBox="1">
              <a:spLocks noChangeArrowheads="1"/>
            </p:cNvSpPr>
            <p:nvPr/>
          </p:nvSpPr>
          <p:spPr bwMode="auto">
            <a:xfrm>
              <a:off x="3978269" y="1787509"/>
              <a:ext cx="287337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/>
                <a:t>1</a:t>
              </a:r>
              <a:endParaRPr lang="fr-FR" sz="1600" b="1" dirty="0"/>
            </a:p>
          </p:txBody>
        </p:sp>
        <p:sp>
          <p:nvSpPr>
            <p:cNvPr id="69" name="Text Box 780"/>
            <p:cNvSpPr txBox="1">
              <a:spLocks noChangeArrowheads="1"/>
            </p:cNvSpPr>
            <p:nvPr/>
          </p:nvSpPr>
          <p:spPr bwMode="auto">
            <a:xfrm>
              <a:off x="4406894" y="1796581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sym typeface="Symbol"/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0" name="Text Box 781"/>
            <p:cNvSpPr txBox="1">
              <a:spLocks noChangeArrowheads="1"/>
            </p:cNvSpPr>
            <p:nvPr/>
          </p:nvSpPr>
          <p:spPr bwMode="auto">
            <a:xfrm>
              <a:off x="4862547" y="1780333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1" name="Text Box 782"/>
            <p:cNvSpPr txBox="1">
              <a:spLocks noChangeArrowheads="1"/>
            </p:cNvSpPr>
            <p:nvPr/>
          </p:nvSpPr>
          <p:spPr bwMode="auto">
            <a:xfrm>
              <a:off x="5289544" y="1795220"/>
              <a:ext cx="287337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5072066" y="571480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u="sng" dirty="0" smtClean="0">
                  <a:solidFill>
                    <a:schemeClr val="tx1"/>
                  </a:solidFill>
                </a:rPr>
                <a:t>M</a:t>
              </a:r>
              <a:endParaRPr lang="fr-FR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134" name="Rectangle à coins arrondis 133"/>
          <p:cNvSpPr/>
          <p:nvPr/>
        </p:nvSpPr>
        <p:spPr>
          <a:xfrm>
            <a:off x="3955686" y="1624913"/>
            <a:ext cx="785818" cy="252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Parenthèse fermante 134"/>
          <p:cNvSpPr/>
          <p:nvPr/>
        </p:nvSpPr>
        <p:spPr>
          <a:xfrm>
            <a:off x="3687448" y="1615260"/>
            <a:ext cx="576000" cy="252000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6" name="Parenthèse fermante 135"/>
          <p:cNvSpPr/>
          <p:nvPr/>
        </p:nvSpPr>
        <p:spPr>
          <a:xfrm rot="10800000">
            <a:off x="5252856" y="1612556"/>
            <a:ext cx="540000" cy="252000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 animBg="1"/>
      <p:bldP spid="135" grpId="0" animBg="1"/>
      <p:bldP spid="136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8" name="Rectangle 76"/>
          <p:cNvSpPr>
            <a:spLocks noChangeArrowheads="1"/>
          </p:cNvSpPr>
          <p:nvPr/>
        </p:nvSpPr>
        <p:spPr bwMode="auto">
          <a:xfrm>
            <a:off x="0" y="214290"/>
            <a:ext cx="9144000" cy="393037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ـ  حول </a:t>
            </a: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الى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النظام الثنائي </a:t>
            </a: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مايلي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       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(1996)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،   (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FAB5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ـ حول </a:t>
            </a: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الى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النظام السداسي عشر </a:t>
            </a: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مايلي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(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10110101110110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fr-FR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،   ( 547)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،   (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1962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fr-FR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ـ حول </a:t>
            </a: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الى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النظام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BCD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مايلي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(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962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،   (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1973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fr-FR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،   (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150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fr-FR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ـ حول </a:t>
            </a: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الى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النظام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(Utiliser une police de caractè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العشري </a:t>
            </a: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مايلي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(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101101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،   (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325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،   (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FCD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، (011100100011)</a:t>
            </a:r>
            <a:r>
              <a:rPr kumimoji="0" lang="fr-FR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BCD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 ـ حول </a:t>
            </a: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الى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كل نظام :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2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 ؟ ) = 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( 78)  ،  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 ؟ ) = 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(250)  ،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 ؟ ) = 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(1110011 )  ، 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 ؟ ) = 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( 10110111 ) ،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  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 ؟ ) 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=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( 2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AB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)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2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 ؟ ) = </a:t>
            </a:r>
            <a:r>
              <a:rPr kumimoji="0" lang="ar-DZ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3A5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)  ،  </a:t>
            </a:r>
            <a:r>
              <a:rPr kumimoji="0" lang="fr-FR" sz="14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</a:t>
            </a:r>
            <a:r>
              <a:rPr kumimoji="0" lang="ar-D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(؟) = </a:t>
            </a:r>
            <a:r>
              <a:rPr kumimoji="0" lang="fr-FR" sz="14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BCD</a:t>
            </a:r>
            <a:r>
              <a:rPr kumimoji="0" lang="ar-D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962</a:t>
            </a:r>
            <a:r>
              <a:rPr kumimoji="0" lang="ar-D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،  </a:t>
            </a:r>
            <a:r>
              <a:rPr kumimoji="0" lang="fr-FR" sz="14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D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(؟) = </a:t>
            </a:r>
            <a:r>
              <a:rPr kumimoji="0" lang="fr-FR" sz="14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BCD</a:t>
            </a:r>
            <a:r>
              <a:rPr kumimoji="0" lang="ar-D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962</a:t>
            </a:r>
            <a:r>
              <a:rPr kumimoji="0" lang="ar-D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ar-D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73" name="Group 101"/>
          <p:cNvGrpSpPr>
            <a:grpSpLocks noChangeAspect="1"/>
          </p:cNvGrpSpPr>
          <p:nvPr/>
        </p:nvGrpSpPr>
        <p:grpSpPr bwMode="auto">
          <a:xfrm>
            <a:off x="428596" y="4786322"/>
            <a:ext cx="3664437" cy="1796161"/>
            <a:chOff x="2061" y="14154"/>
            <a:chExt cx="4447" cy="2178"/>
          </a:xfrm>
        </p:grpSpPr>
        <p:sp>
          <p:nvSpPr>
            <p:cNvPr id="3197" name="Line 125"/>
            <p:cNvSpPr>
              <a:spLocks noChangeAspect="1" noChangeShapeType="1"/>
            </p:cNvSpPr>
            <p:nvPr/>
          </p:nvSpPr>
          <p:spPr bwMode="auto">
            <a:xfrm flipH="1">
              <a:off x="3975" y="14556"/>
              <a:ext cx="30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93" name="Line 121"/>
            <p:cNvSpPr>
              <a:spLocks noChangeAspect="1" noChangeShapeType="1"/>
            </p:cNvSpPr>
            <p:nvPr/>
          </p:nvSpPr>
          <p:spPr bwMode="auto">
            <a:xfrm flipH="1">
              <a:off x="3994" y="14819"/>
              <a:ext cx="3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04" name="Line 132"/>
            <p:cNvSpPr>
              <a:spLocks noChangeAspect="1" noChangeShapeType="1"/>
            </p:cNvSpPr>
            <p:nvPr/>
          </p:nvSpPr>
          <p:spPr bwMode="auto">
            <a:xfrm flipH="1">
              <a:off x="3892" y="15379"/>
              <a:ext cx="4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03" name="Line 131"/>
            <p:cNvSpPr>
              <a:spLocks noChangeAspect="1" noChangeShapeType="1"/>
            </p:cNvSpPr>
            <p:nvPr/>
          </p:nvSpPr>
          <p:spPr bwMode="auto">
            <a:xfrm flipH="1">
              <a:off x="3185" y="15961"/>
              <a:ext cx="113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2" name="Line 110"/>
            <p:cNvSpPr>
              <a:spLocks noChangeAspect="1" noChangeShapeType="1"/>
            </p:cNvSpPr>
            <p:nvPr/>
          </p:nvSpPr>
          <p:spPr bwMode="auto">
            <a:xfrm>
              <a:off x="4614" y="15845"/>
              <a:ext cx="4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1" name="Line 109"/>
            <p:cNvSpPr>
              <a:spLocks noChangeAspect="1" noChangeShapeType="1"/>
            </p:cNvSpPr>
            <p:nvPr/>
          </p:nvSpPr>
          <p:spPr bwMode="auto">
            <a:xfrm>
              <a:off x="4571" y="14716"/>
              <a:ext cx="4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4" name="AutoShape 102"/>
            <p:cNvSpPr>
              <a:spLocks noChangeAspect="1" noChangeArrowheads="1"/>
            </p:cNvSpPr>
            <p:nvPr/>
          </p:nvSpPr>
          <p:spPr bwMode="auto">
            <a:xfrm flipH="1">
              <a:off x="4261" y="15651"/>
              <a:ext cx="350" cy="415"/>
            </a:xfrm>
            <a:prstGeom prst="moon">
              <a:avLst>
                <a:gd name="adj" fmla="val 875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5" name="AutoShape 103"/>
            <p:cNvSpPr>
              <a:spLocks noChangeAspect="1" noChangeArrowheads="1"/>
            </p:cNvSpPr>
            <p:nvPr/>
          </p:nvSpPr>
          <p:spPr bwMode="auto">
            <a:xfrm flipH="1">
              <a:off x="4244" y="14503"/>
              <a:ext cx="349" cy="415"/>
            </a:xfrm>
            <a:prstGeom prst="moon">
              <a:avLst>
                <a:gd name="adj" fmla="val 875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6" name="AutoShape 104"/>
            <p:cNvSpPr>
              <a:spLocks noChangeAspect="1" noChangeArrowheads="1"/>
            </p:cNvSpPr>
            <p:nvPr/>
          </p:nvSpPr>
          <p:spPr bwMode="auto">
            <a:xfrm flipH="1">
              <a:off x="4279" y="15056"/>
              <a:ext cx="349" cy="415"/>
            </a:xfrm>
            <a:prstGeom prst="moon">
              <a:avLst>
                <a:gd name="adj" fmla="val 875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7" name="Line 105"/>
            <p:cNvSpPr>
              <a:spLocks noChangeAspect="1" noChangeShapeType="1"/>
            </p:cNvSpPr>
            <p:nvPr/>
          </p:nvSpPr>
          <p:spPr bwMode="auto">
            <a:xfrm>
              <a:off x="5560" y="15275"/>
              <a:ext cx="406" cy="0"/>
            </a:xfrm>
            <a:prstGeom prst="line">
              <a:avLst/>
            </a:prstGeom>
            <a:ln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8" name="Line 106"/>
            <p:cNvSpPr>
              <a:spLocks noChangeAspect="1" noChangeShapeType="1"/>
            </p:cNvSpPr>
            <p:nvPr/>
          </p:nvSpPr>
          <p:spPr bwMode="auto">
            <a:xfrm>
              <a:off x="4630" y="15281"/>
              <a:ext cx="663" cy="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9" name="Line 107"/>
            <p:cNvSpPr>
              <a:spLocks noChangeAspect="1" noChangeShapeType="1"/>
            </p:cNvSpPr>
            <p:nvPr/>
          </p:nvSpPr>
          <p:spPr bwMode="auto">
            <a:xfrm flipH="1">
              <a:off x="4985" y="15127"/>
              <a:ext cx="28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0" name="Line 108"/>
            <p:cNvSpPr>
              <a:spLocks noChangeAspect="1" noChangeShapeType="1"/>
            </p:cNvSpPr>
            <p:nvPr/>
          </p:nvSpPr>
          <p:spPr bwMode="auto">
            <a:xfrm flipH="1">
              <a:off x="5026" y="15421"/>
              <a:ext cx="2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3" name="Line 111"/>
            <p:cNvSpPr>
              <a:spLocks noChangeAspect="1" noChangeShapeType="1"/>
            </p:cNvSpPr>
            <p:nvPr/>
          </p:nvSpPr>
          <p:spPr bwMode="auto">
            <a:xfrm flipH="1">
              <a:off x="4998" y="14723"/>
              <a:ext cx="0" cy="39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4" name="Line 112"/>
            <p:cNvSpPr>
              <a:spLocks noChangeAspect="1" noChangeShapeType="1"/>
            </p:cNvSpPr>
            <p:nvPr/>
          </p:nvSpPr>
          <p:spPr bwMode="auto">
            <a:xfrm flipH="1">
              <a:off x="5045" y="15421"/>
              <a:ext cx="0" cy="42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5" name="AutoShape 113"/>
            <p:cNvSpPr>
              <a:spLocks noChangeAspect="1" noChangeArrowheads="1"/>
            </p:cNvSpPr>
            <p:nvPr/>
          </p:nvSpPr>
          <p:spPr bwMode="auto">
            <a:xfrm rot="5400000" flipH="1">
              <a:off x="3310" y="14279"/>
              <a:ext cx="289" cy="253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6" name="Oval 114"/>
            <p:cNvSpPr>
              <a:spLocks noChangeAspect="1" noChangeArrowheads="1"/>
            </p:cNvSpPr>
            <p:nvPr/>
          </p:nvSpPr>
          <p:spPr bwMode="auto">
            <a:xfrm flipH="1">
              <a:off x="3588" y="14345"/>
              <a:ext cx="114" cy="11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7" name="AutoShape 115"/>
            <p:cNvSpPr>
              <a:spLocks noChangeAspect="1" noChangeArrowheads="1"/>
            </p:cNvSpPr>
            <p:nvPr/>
          </p:nvSpPr>
          <p:spPr bwMode="auto">
            <a:xfrm rot="5400000" flipH="1">
              <a:off x="3292" y="14867"/>
              <a:ext cx="289" cy="253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8" name="Oval 116"/>
            <p:cNvSpPr>
              <a:spLocks noChangeAspect="1" noChangeArrowheads="1"/>
            </p:cNvSpPr>
            <p:nvPr/>
          </p:nvSpPr>
          <p:spPr bwMode="auto">
            <a:xfrm flipH="1">
              <a:off x="3570" y="14933"/>
              <a:ext cx="115" cy="11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9" name="AutoShape 117"/>
            <p:cNvSpPr>
              <a:spLocks noChangeAspect="1" noChangeArrowheads="1"/>
            </p:cNvSpPr>
            <p:nvPr/>
          </p:nvSpPr>
          <p:spPr bwMode="auto">
            <a:xfrm rot="5400000" flipH="1">
              <a:off x="3287" y="15462"/>
              <a:ext cx="289" cy="253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90" name="Oval 118"/>
            <p:cNvSpPr>
              <a:spLocks noChangeAspect="1" noChangeArrowheads="1"/>
            </p:cNvSpPr>
            <p:nvPr/>
          </p:nvSpPr>
          <p:spPr bwMode="auto">
            <a:xfrm flipH="1">
              <a:off x="3565" y="15528"/>
              <a:ext cx="114" cy="11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91" name="AutoShape 119"/>
            <p:cNvSpPr>
              <a:spLocks noChangeAspect="1" noChangeArrowheads="1"/>
            </p:cNvSpPr>
            <p:nvPr/>
          </p:nvSpPr>
          <p:spPr bwMode="auto">
            <a:xfrm rot="5400000" flipH="1">
              <a:off x="3292" y="16061"/>
              <a:ext cx="289" cy="253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92" name="Oval 120"/>
            <p:cNvSpPr>
              <a:spLocks noChangeAspect="1" noChangeArrowheads="1"/>
            </p:cNvSpPr>
            <p:nvPr/>
          </p:nvSpPr>
          <p:spPr bwMode="auto">
            <a:xfrm flipH="1">
              <a:off x="3570" y="16127"/>
              <a:ext cx="115" cy="11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94" name="Line 122"/>
            <p:cNvSpPr>
              <a:spLocks noChangeAspect="1" noChangeShapeType="1"/>
            </p:cNvSpPr>
            <p:nvPr/>
          </p:nvSpPr>
          <p:spPr bwMode="auto">
            <a:xfrm flipH="1">
              <a:off x="3986" y="15148"/>
              <a:ext cx="3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95" name="Line 123"/>
            <p:cNvSpPr>
              <a:spLocks noChangeAspect="1" noChangeShapeType="1"/>
            </p:cNvSpPr>
            <p:nvPr/>
          </p:nvSpPr>
          <p:spPr bwMode="auto">
            <a:xfrm flipH="1">
              <a:off x="4004" y="14809"/>
              <a:ext cx="0" cy="33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96" name="Line 124"/>
            <p:cNvSpPr>
              <a:spLocks noChangeAspect="1" noChangeShapeType="1"/>
            </p:cNvSpPr>
            <p:nvPr/>
          </p:nvSpPr>
          <p:spPr bwMode="auto">
            <a:xfrm>
              <a:off x="3691" y="14995"/>
              <a:ext cx="30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98" name="Line 126"/>
            <p:cNvSpPr>
              <a:spLocks noChangeAspect="1" noChangeShapeType="1"/>
            </p:cNvSpPr>
            <p:nvPr/>
          </p:nvSpPr>
          <p:spPr bwMode="auto">
            <a:xfrm flipH="1" flipV="1">
              <a:off x="3983" y="14418"/>
              <a:ext cx="0" cy="13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99" name="Line 127"/>
            <p:cNvSpPr>
              <a:spLocks noChangeAspect="1" noChangeShapeType="1"/>
            </p:cNvSpPr>
            <p:nvPr/>
          </p:nvSpPr>
          <p:spPr bwMode="auto">
            <a:xfrm>
              <a:off x="3689" y="14409"/>
              <a:ext cx="30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00" name="Line 128"/>
            <p:cNvSpPr>
              <a:spLocks noChangeAspect="1" noChangeShapeType="1"/>
            </p:cNvSpPr>
            <p:nvPr/>
          </p:nvSpPr>
          <p:spPr bwMode="auto">
            <a:xfrm flipH="1">
              <a:off x="4038" y="15736"/>
              <a:ext cx="2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01" name="Line 129"/>
            <p:cNvSpPr>
              <a:spLocks noChangeAspect="1" noChangeShapeType="1"/>
            </p:cNvSpPr>
            <p:nvPr/>
          </p:nvSpPr>
          <p:spPr bwMode="auto">
            <a:xfrm flipH="1" flipV="1">
              <a:off x="4041" y="15574"/>
              <a:ext cx="0" cy="15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02" name="Line 130"/>
            <p:cNvSpPr>
              <a:spLocks noChangeAspect="1" noChangeShapeType="1"/>
            </p:cNvSpPr>
            <p:nvPr/>
          </p:nvSpPr>
          <p:spPr bwMode="auto">
            <a:xfrm>
              <a:off x="3691" y="15586"/>
              <a:ext cx="35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05" name="Line 133"/>
            <p:cNvSpPr>
              <a:spLocks noChangeShapeType="1"/>
            </p:cNvSpPr>
            <p:nvPr/>
          </p:nvSpPr>
          <p:spPr bwMode="auto">
            <a:xfrm flipH="1">
              <a:off x="3897" y="15370"/>
              <a:ext cx="0" cy="82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06" name="Line 134"/>
            <p:cNvSpPr>
              <a:spLocks noChangeAspect="1" noChangeShapeType="1"/>
            </p:cNvSpPr>
            <p:nvPr/>
          </p:nvSpPr>
          <p:spPr bwMode="auto">
            <a:xfrm>
              <a:off x="3703" y="16191"/>
              <a:ext cx="1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07" name="Line 135"/>
            <p:cNvSpPr>
              <a:spLocks noChangeAspect="1" noChangeShapeType="1"/>
            </p:cNvSpPr>
            <p:nvPr/>
          </p:nvSpPr>
          <p:spPr bwMode="auto">
            <a:xfrm flipH="1">
              <a:off x="2410" y="14416"/>
              <a:ext cx="912" cy="0"/>
            </a:xfrm>
            <a:prstGeom prst="line">
              <a:avLst/>
            </a:prstGeom>
            <a:ln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08" name="Line 136"/>
            <p:cNvSpPr>
              <a:spLocks noChangeAspect="1" noChangeShapeType="1"/>
            </p:cNvSpPr>
            <p:nvPr/>
          </p:nvSpPr>
          <p:spPr bwMode="auto">
            <a:xfrm flipH="1">
              <a:off x="2393" y="15004"/>
              <a:ext cx="911" cy="0"/>
            </a:xfrm>
            <a:prstGeom prst="line">
              <a:avLst/>
            </a:prstGeom>
            <a:ln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09" name="Line 137"/>
            <p:cNvSpPr>
              <a:spLocks noChangeAspect="1" noChangeShapeType="1"/>
            </p:cNvSpPr>
            <p:nvPr/>
          </p:nvSpPr>
          <p:spPr bwMode="auto">
            <a:xfrm flipH="1">
              <a:off x="2393" y="15599"/>
              <a:ext cx="912" cy="0"/>
            </a:xfrm>
            <a:prstGeom prst="line">
              <a:avLst/>
            </a:prstGeom>
            <a:ln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10" name="Line 138"/>
            <p:cNvSpPr>
              <a:spLocks noChangeAspect="1" noChangeShapeType="1"/>
            </p:cNvSpPr>
            <p:nvPr/>
          </p:nvSpPr>
          <p:spPr bwMode="auto">
            <a:xfrm flipH="1">
              <a:off x="2381" y="16181"/>
              <a:ext cx="912" cy="0"/>
            </a:xfrm>
            <a:prstGeom prst="line">
              <a:avLst/>
            </a:prstGeom>
            <a:ln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11" name="Line 139"/>
            <p:cNvSpPr>
              <a:spLocks noChangeAspect="1" noChangeShapeType="1"/>
            </p:cNvSpPr>
            <p:nvPr/>
          </p:nvSpPr>
          <p:spPr bwMode="auto">
            <a:xfrm flipH="1">
              <a:off x="3201" y="15961"/>
              <a:ext cx="0" cy="21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12" name="Text Box 140"/>
            <p:cNvSpPr txBox="1">
              <a:spLocks noChangeArrowheads="1"/>
            </p:cNvSpPr>
            <p:nvPr/>
          </p:nvSpPr>
          <p:spPr bwMode="auto">
            <a:xfrm>
              <a:off x="2126" y="14154"/>
              <a:ext cx="560" cy="38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a</a:t>
              </a:r>
              <a:endPara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13" name="Text Box 141"/>
            <p:cNvSpPr txBox="1">
              <a:spLocks noChangeArrowheads="1"/>
            </p:cNvSpPr>
            <p:nvPr/>
          </p:nvSpPr>
          <p:spPr bwMode="auto">
            <a:xfrm>
              <a:off x="2092" y="14768"/>
              <a:ext cx="420" cy="38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b</a:t>
              </a:r>
              <a:endPara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14" name="Text Box 142"/>
            <p:cNvSpPr txBox="1">
              <a:spLocks noChangeArrowheads="1"/>
            </p:cNvSpPr>
            <p:nvPr/>
          </p:nvSpPr>
          <p:spPr bwMode="auto">
            <a:xfrm>
              <a:off x="2086" y="15370"/>
              <a:ext cx="560" cy="38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c</a:t>
              </a:r>
              <a:endPara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15" name="Text Box 143"/>
            <p:cNvSpPr txBox="1">
              <a:spLocks noChangeArrowheads="1"/>
            </p:cNvSpPr>
            <p:nvPr/>
          </p:nvSpPr>
          <p:spPr bwMode="auto">
            <a:xfrm>
              <a:off x="2061" y="15951"/>
              <a:ext cx="420" cy="38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d</a:t>
              </a:r>
              <a:endPara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16" name="Text Box 144"/>
            <p:cNvSpPr txBox="1">
              <a:spLocks noChangeArrowheads="1"/>
            </p:cNvSpPr>
            <p:nvPr/>
          </p:nvSpPr>
          <p:spPr bwMode="auto">
            <a:xfrm>
              <a:off x="5948" y="15065"/>
              <a:ext cx="560" cy="38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S</a:t>
              </a:r>
              <a:endPara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17" name="AutoShape 145"/>
            <p:cNvSpPr>
              <a:spLocks noChangeArrowheads="1"/>
            </p:cNvSpPr>
            <p:nvPr/>
          </p:nvSpPr>
          <p:spPr bwMode="auto">
            <a:xfrm>
              <a:off x="5256" y="15053"/>
              <a:ext cx="334" cy="448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6715140" y="4572008"/>
            <a:ext cx="2215670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fr-FR" sz="1600" b="1" dirty="0" smtClean="0">
                <a:solidFill>
                  <a:schemeClr val="tx1"/>
                </a:solidFill>
                <a:ea typeface="PMingLiU"/>
                <a:cs typeface="Arabic Transparent"/>
              </a:rPr>
              <a:t>-</a:t>
            </a:r>
            <a:r>
              <a:rPr lang="ar-DZ" sz="1600" b="1" dirty="0" smtClean="0">
                <a:solidFill>
                  <a:schemeClr val="tx1"/>
                </a:solidFill>
                <a:ea typeface="PMingLiU"/>
                <a:cs typeface="Arabic Transparent"/>
              </a:rPr>
              <a:t>استخرج الدالة المنطقية</a:t>
            </a:r>
            <a:r>
              <a:rPr lang="ar-DZ" sz="1600" dirty="0" smtClean="0">
                <a:solidFill>
                  <a:schemeClr val="tx1"/>
                </a:solidFill>
                <a:latin typeface="(Utiliser une police de caractè"/>
                <a:ea typeface="PMingLiU"/>
                <a:cs typeface="Arabic Transparent"/>
              </a:rPr>
              <a:t> </a:t>
            </a:r>
            <a:r>
              <a:rPr lang="fr-FR" sz="1600" b="1" dirty="0" smtClean="0">
                <a:solidFill>
                  <a:schemeClr val="tx1"/>
                </a:solidFill>
                <a:ea typeface="PMingLiU"/>
              </a:rPr>
              <a:t>S</a:t>
            </a:r>
            <a:r>
              <a:rPr lang="ar-DZ" sz="1600" dirty="0" smtClean="0">
                <a:solidFill>
                  <a:schemeClr val="tx1"/>
                </a:solidFill>
                <a:latin typeface="(Utiliser une police de caractè"/>
                <a:ea typeface="PMingLiU"/>
                <a:cs typeface="Arabic Transparent"/>
              </a:rPr>
              <a:t> :</a:t>
            </a:r>
            <a:endParaRPr lang="fr-FR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8" grpId="0"/>
      <p:bldP spid="144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rapèze 58"/>
          <p:cNvSpPr/>
          <p:nvPr/>
        </p:nvSpPr>
        <p:spPr>
          <a:xfrm flipV="1">
            <a:off x="5357818" y="2253305"/>
            <a:ext cx="2286016" cy="928694"/>
          </a:xfrm>
          <a:prstGeom prst="trapezoid">
            <a:avLst>
              <a:gd name="adj" fmla="val 26897"/>
            </a:avLst>
          </a:prstGeom>
          <a:noFill/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693698" y="4098565"/>
            <a:ext cx="864000" cy="616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Image 35"/>
          <p:cNvPicPr>
            <a:picLocks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 flipH="1">
            <a:off x="3047418" y="4103535"/>
            <a:ext cx="864000" cy="6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Ellipse 36"/>
          <p:cNvSpPr>
            <a:spLocks noChangeAspect="1"/>
          </p:cNvSpPr>
          <p:nvPr/>
        </p:nvSpPr>
        <p:spPr>
          <a:xfrm>
            <a:off x="1571604" y="4103535"/>
            <a:ext cx="612000" cy="612000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/>
          <p:cNvSpPr>
            <a:spLocks noChangeAspect="1"/>
          </p:cNvSpPr>
          <p:nvPr/>
        </p:nvSpPr>
        <p:spPr>
          <a:xfrm>
            <a:off x="2428860" y="4103535"/>
            <a:ext cx="612000" cy="612000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1" name="Connecteur en angle 40"/>
          <p:cNvCxnSpPr/>
          <p:nvPr/>
        </p:nvCxnSpPr>
        <p:spPr>
          <a:xfrm rot="5400000">
            <a:off x="2706760" y="820053"/>
            <a:ext cx="2484000" cy="4104000"/>
          </a:xfrm>
          <a:prstGeom prst="bentConnector3">
            <a:avLst>
              <a:gd name="adj1" fmla="val 165"/>
            </a:avLst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Connecteur en angle 47"/>
          <p:cNvCxnSpPr/>
          <p:nvPr/>
        </p:nvCxnSpPr>
        <p:spPr>
          <a:xfrm rot="5400000">
            <a:off x="1282868" y="2656069"/>
            <a:ext cx="2304000" cy="720000"/>
          </a:xfrm>
          <a:prstGeom prst="bentConnector3">
            <a:avLst>
              <a:gd name="adj1" fmla="val 165"/>
            </a:avLst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 rot="16200000" flipV="1">
            <a:off x="1686897" y="2979263"/>
            <a:ext cx="223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Connecteur en angle 53"/>
          <p:cNvCxnSpPr/>
          <p:nvPr/>
        </p:nvCxnSpPr>
        <p:spPr>
          <a:xfrm rot="5400000">
            <a:off x="3278652" y="1561311"/>
            <a:ext cx="2304000" cy="2952000"/>
          </a:xfrm>
          <a:prstGeom prst="bentConnector3">
            <a:avLst>
              <a:gd name="adj1" fmla="val 165"/>
            </a:avLst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 rot="5400000">
            <a:off x="5667232" y="2114447"/>
            <a:ext cx="468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 rot="5400000">
            <a:off x="5848387" y="2050407"/>
            <a:ext cx="576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Arc 57"/>
          <p:cNvSpPr>
            <a:spLocks noChangeAspect="1"/>
          </p:cNvSpPr>
          <p:nvPr/>
        </p:nvSpPr>
        <p:spPr>
          <a:xfrm>
            <a:off x="5841808" y="1630601"/>
            <a:ext cx="288000" cy="288000"/>
          </a:xfrm>
          <a:prstGeom prst="arc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Trapèze 59"/>
          <p:cNvSpPr/>
          <p:nvPr/>
        </p:nvSpPr>
        <p:spPr>
          <a:xfrm>
            <a:off x="5938086" y="3199525"/>
            <a:ext cx="1116000" cy="1512000"/>
          </a:xfrm>
          <a:prstGeom prst="trapezoid">
            <a:avLst>
              <a:gd name="adj" fmla="val 21946"/>
            </a:avLst>
          </a:prstGeom>
          <a:noFill/>
          <a:ln w="222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82"/>
          <p:cNvGrpSpPr/>
          <p:nvPr/>
        </p:nvGrpSpPr>
        <p:grpSpPr>
          <a:xfrm>
            <a:off x="428596" y="4715535"/>
            <a:ext cx="3929090" cy="108000"/>
            <a:chOff x="428596" y="4500570"/>
            <a:chExt cx="3929090" cy="214314"/>
          </a:xfrm>
        </p:grpSpPr>
        <p:cxnSp>
          <p:nvCxnSpPr>
            <p:cNvPr id="62" name="Connecteur droit 61"/>
            <p:cNvCxnSpPr/>
            <p:nvPr/>
          </p:nvCxnSpPr>
          <p:spPr>
            <a:xfrm>
              <a:off x="500034" y="4502284"/>
              <a:ext cx="3857652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Connecteur droit 63"/>
            <p:cNvCxnSpPr/>
            <p:nvPr/>
          </p:nvCxnSpPr>
          <p:spPr>
            <a:xfrm rot="5400000">
              <a:off x="4036215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>
            <a:xfrm rot="5400000">
              <a:off x="3821901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 rot="5400000">
              <a:off x="3607587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 rot="5400000">
              <a:off x="3393273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 rot="5400000">
              <a:off x="3178959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/>
            <p:nvPr/>
          </p:nvCxnSpPr>
          <p:spPr>
            <a:xfrm rot="5400000">
              <a:off x="2964645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 rot="5400000">
              <a:off x="2321703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 rot="5400000">
              <a:off x="2107389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>
            <a:xfrm rot="5400000">
              <a:off x="1464447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 rot="5400000">
              <a:off x="1250133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 rot="5400000">
              <a:off x="1035819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 rot="5400000">
              <a:off x="821505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/>
            <p:nvPr/>
          </p:nvCxnSpPr>
          <p:spPr>
            <a:xfrm rot="5400000">
              <a:off x="607191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Connecteur droit 81"/>
            <p:cNvCxnSpPr/>
            <p:nvPr/>
          </p:nvCxnSpPr>
          <p:spPr>
            <a:xfrm rot="5400000">
              <a:off x="392877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oupe 83"/>
          <p:cNvGrpSpPr/>
          <p:nvPr/>
        </p:nvGrpSpPr>
        <p:grpSpPr>
          <a:xfrm>
            <a:off x="4857752" y="4715535"/>
            <a:ext cx="3852000" cy="108000"/>
            <a:chOff x="428596" y="4500570"/>
            <a:chExt cx="3929090" cy="214314"/>
          </a:xfrm>
        </p:grpSpPr>
        <p:cxnSp>
          <p:nvCxnSpPr>
            <p:cNvPr id="85" name="Connecteur droit 84"/>
            <p:cNvCxnSpPr/>
            <p:nvPr/>
          </p:nvCxnSpPr>
          <p:spPr>
            <a:xfrm>
              <a:off x="500034" y="4502284"/>
              <a:ext cx="3857652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 rot="5400000">
              <a:off x="4036215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>
              <a:off x="3821901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5400000">
              <a:off x="3607587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Connecteur droit 88"/>
            <p:cNvCxnSpPr/>
            <p:nvPr/>
          </p:nvCxnSpPr>
          <p:spPr>
            <a:xfrm rot="5400000">
              <a:off x="3393273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Connecteur droit 89"/>
            <p:cNvCxnSpPr/>
            <p:nvPr/>
          </p:nvCxnSpPr>
          <p:spPr>
            <a:xfrm rot="5400000">
              <a:off x="3178959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Connecteur droit 90"/>
            <p:cNvCxnSpPr/>
            <p:nvPr/>
          </p:nvCxnSpPr>
          <p:spPr>
            <a:xfrm rot="5400000">
              <a:off x="2964645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>
            <a:xfrm rot="5400000">
              <a:off x="2750331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 rot="5400000">
              <a:off x="2536017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/>
            <p:nvPr/>
          </p:nvCxnSpPr>
          <p:spPr>
            <a:xfrm rot="5400000">
              <a:off x="2321703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Connecteur droit 96"/>
            <p:cNvCxnSpPr/>
            <p:nvPr/>
          </p:nvCxnSpPr>
          <p:spPr>
            <a:xfrm rot="5400000">
              <a:off x="1678761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Connecteur droit 97"/>
            <p:cNvCxnSpPr/>
            <p:nvPr/>
          </p:nvCxnSpPr>
          <p:spPr>
            <a:xfrm rot="5400000">
              <a:off x="1678761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 rot="5400000">
              <a:off x="1464447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Connecteur droit 99"/>
            <p:cNvCxnSpPr/>
            <p:nvPr/>
          </p:nvCxnSpPr>
          <p:spPr>
            <a:xfrm rot="5400000">
              <a:off x="1250133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Connecteur droit 100"/>
            <p:cNvCxnSpPr/>
            <p:nvPr/>
          </p:nvCxnSpPr>
          <p:spPr>
            <a:xfrm rot="5400000">
              <a:off x="1035819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Connecteur droit 101"/>
            <p:cNvCxnSpPr/>
            <p:nvPr/>
          </p:nvCxnSpPr>
          <p:spPr>
            <a:xfrm rot="5400000">
              <a:off x="821505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Connecteur droit 102"/>
            <p:cNvCxnSpPr/>
            <p:nvPr/>
          </p:nvCxnSpPr>
          <p:spPr>
            <a:xfrm rot="5400000">
              <a:off x="607191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Connecteur droit 103"/>
            <p:cNvCxnSpPr/>
            <p:nvPr/>
          </p:nvCxnSpPr>
          <p:spPr>
            <a:xfrm rot="5400000">
              <a:off x="392877" y="4536289"/>
              <a:ext cx="214314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6" name="Connecteur droit avec flèche 105"/>
          <p:cNvCxnSpPr/>
          <p:nvPr/>
        </p:nvCxnSpPr>
        <p:spPr>
          <a:xfrm rot="5400000" flipH="1" flipV="1">
            <a:off x="2628158" y="3110147"/>
            <a:ext cx="504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Connecteur droit avec flèche 106"/>
          <p:cNvCxnSpPr/>
          <p:nvPr/>
        </p:nvCxnSpPr>
        <p:spPr>
          <a:xfrm rot="5400000" flipH="1" flipV="1">
            <a:off x="1736040" y="3110147"/>
            <a:ext cx="504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0" name="ZoneTexte 109"/>
          <p:cNvSpPr txBox="1"/>
          <p:nvPr/>
        </p:nvSpPr>
        <p:spPr>
          <a:xfrm>
            <a:off x="5917130" y="2172342"/>
            <a:ext cx="208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cxnSp>
        <p:nvCxnSpPr>
          <p:cNvPr id="109" name="Connecteur droit avec flèche 108"/>
          <p:cNvCxnSpPr/>
          <p:nvPr/>
        </p:nvCxnSpPr>
        <p:spPr>
          <a:xfrm rot="5400000">
            <a:off x="5671746" y="2158163"/>
            <a:ext cx="684000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1" name="ZoneTexte 110"/>
          <p:cNvSpPr txBox="1"/>
          <p:nvPr/>
        </p:nvSpPr>
        <p:spPr>
          <a:xfrm>
            <a:off x="1643042" y="4203327"/>
            <a:ext cx="57150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</a:rPr>
              <a:t>M1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12" name="ZoneTexte 111"/>
          <p:cNvSpPr txBox="1"/>
          <p:nvPr/>
        </p:nvSpPr>
        <p:spPr>
          <a:xfrm>
            <a:off x="2475914" y="4203277"/>
            <a:ext cx="57150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</a:rPr>
              <a:t>M2</a:t>
            </a:r>
            <a:endParaRPr lang="fr-FR" b="1" dirty="0">
              <a:solidFill>
                <a:schemeClr val="tx1"/>
              </a:solidFill>
            </a:endParaRPr>
          </a:p>
        </p:txBody>
      </p:sp>
      <p:grpSp>
        <p:nvGrpSpPr>
          <p:cNvPr id="4" name="Groupe 118"/>
          <p:cNvGrpSpPr>
            <a:grpSpLocks noChangeAspect="1"/>
          </p:cNvGrpSpPr>
          <p:nvPr/>
        </p:nvGrpSpPr>
        <p:grpSpPr>
          <a:xfrm>
            <a:off x="5402871" y="2219396"/>
            <a:ext cx="2196000" cy="486309"/>
            <a:chOff x="2760739" y="189002"/>
            <a:chExt cx="4129109" cy="914403"/>
          </a:xfrm>
        </p:grpSpPr>
        <p:sp>
          <p:nvSpPr>
            <p:cNvPr id="113" name="Arc 112"/>
            <p:cNvSpPr/>
            <p:nvPr/>
          </p:nvSpPr>
          <p:spPr>
            <a:xfrm rot="7982841">
              <a:off x="5975448" y="189002"/>
              <a:ext cx="914400" cy="914400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4" name="Arc 113"/>
            <p:cNvSpPr/>
            <p:nvPr/>
          </p:nvSpPr>
          <p:spPr>
            <a:xfrm rot="7982841">
              <a:off x="5332507" y="189003"/>
              <a:ext cx="914400" cy="914400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5" name="Arc 114"/>
            <p:cNvSpPr/>
            <p:nvPr/>
          </p:nvSpPr>
          <p:spPr>
            <a:xfrm rot="7982841">
              <a:off x="4689564" y="189004"/>
              <a:ext cx="914400" cy="914400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6" name="Arc 115"/>
            <p:cNvSpPr/>
            <p:nvPr/>
          </p:nvSpPr>
          <p:spPr>
            <a:xfrm rot="7982841">
              <a:off x="4046623" y="189005"/>
              <a:ext cx="914400" cy="914400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7" name="Arc 116"/>
            <p:cNvSpPr/>
            <p:nvPr/>
          </p:nvSpPr>
          <p:spPr>
            <a:xfrm rot="7982841">
              <a:off x="3403680" y="189003"/>
              <a:ext cx="914400" cy="914400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8" name="Arc 117"/>
            <p:cNvSpPr/>
            <p:nvPr/>
          </p:nvSpPr>
          <p:spPr>
            <a:xfrm rot="7982841">
              <a:off x="2760739" y="189004"/>
              <a:ext cx="914400" cy="914400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0" name="ZoneTexte 119"/>
          <p:cNvSpPr txBox="1"/>
          <p:nvPr/>
        </p:nvSpPr>
        <p:spPr>
          <a:xfrm>
            <a:off x="6385064" y="2988881"/>
            <a:ext cx="187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cxnSp>
        <p:nvCxnSpPr>
          <p:cNvPr id="121" name="Connecteur en angle 120"/>
          <p:cNvCxnSpPr/>
          <p:nvPr/>
        </p:nvCxnSpPr>
        <p:spPr>
          <a:xfrm rot="16200000" flipV="1">
            <a:off x="5746433" y="3793231"/>
            <a:ext cx="2052000" cy="791438"/>
          </a:xfrm>
          <a:prstGeom prst="bentConnector3">
            <a:avLst>
              <a:gd name="adj1" fmla="val -517"/>
            </a:avLst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Connecteur en angle 126"/>
          <p:cNvCxnSpPr/>
          <p:nvPr/>
        </p:nvCxnSpPr>
        <p:spPr>
          <a:xfrm rot="16200000" flipV="1">
            <a:off x="5924264" y="3810374"/>
            <a:ext cx="1872000" cy="576000"/>
          </a:xfrm>
          <a:prstGeom prst="bentConnector3">
            <a:avLst>
              <a:gd name="adj1" fmla="val -517"/>
            </a:avLst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8" name="ZoneTexte 127"/>
          <p:cNvSpPr txBox="1"/>
          <p:nvPr/>
        </p:nvSpPr>
        <p:spPr>
          <a:xfrm>
            <a:off x="6394589" y="4525655"/>
            <a:ext cx="165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cxnSp>
        <p:nvCxnSpPr>
          <p:cNvPr id="130" name="Connecteur droit avec flèche 129"/>
          <p:cNvCxnSpPr/>
          <p:nvPr/>
        </p:nvCxnSpPr>
        <p:spPr>
          <a:xfrm>
            <a:off x="6854082" y="5119779"/>
            <a:ext cx="504000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" name="Groupe 139"/>
          <p:cNvGrpSpPr>
            <a:grpSpLocks/>
          </p:cNvGrpSpPr>
          <p:nvPr/>
        </p:nvGrpSpPr>
        <p:grpSpPr>
          <a:xfrm>
            <a:off x="7275433" y="1705614"/>
            <a:ext cx="216000" cy="1296000"/>
            <a:chOff x="6410338" y="276203"/>
            <a:chExt cx="289538" cy="1392760"/>
          </a:xfrm>
        </p:grpSpPr>
        <p:cxnSp>
          <p:nvCxnSpPr>
            <p:cNvPr id="132" name="Connecteur droit 131"/>
            <p:cNvCxnSpPr/>
            <p:nvPr/>
          </p:nvCxnSpPr>
          <p:spPr>
            <a:xfrm rot="5400000">
              <a:off x="6032826" y="895810"/>
              <a:ext cx="936000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3" name="Triangle isocèle 132"/>
            <p:cNvSpPr/>
            <p:nvPr/>
          </p:nvSpPr>
          <p:spPr>
            <a:xfrm rot="5400000">
              <a:off x="6508251" y="285728"/>
              <a:ext cx="180000" cy="180000"/>
            </a:xfrm>
            <a:prstGeom prst="triangle">
              <a:avLst/>
            </a:prstGeom>
            <a:ln w="19050"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4" name="Triangle isocèle 133"/>
            <p:cNvSpPr/>
            <p:nvPr/>
          </p:nvSpPr>
          <p:spPr>
            <a:xfrm rot="5400000">
              <a:off x="6507109" y="891545"/>
              <a:ext cx="180001" cy="180000"/>
            </a:xfrm>
            <a:prstGeom prst="triangle">
              <a:avLst/>
            </a:prstGeom>
            <a:ln w="19050"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5" name="Triangle isocèle 134"/>
            <p:cNvSpPr/>
            <p:nvPr/>
          </p:nvSpPr>
          <p:spPr>
            <a:xfrm rot="5400000">
              <a:off x="6519876" y="571480"/>
              <a:ext cx="180000" cy="180000"/>
            </a:xfrm>
            <a:prstGeom prst="triangle">
              <a:avLst/>
            </a:prstGeom>
            <a:ln w="1905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36" name="Connecteur droit 135"/>
            <p:cNvCxnSpPr/>
            <p:nvPr/>
          </p:nvCxnSpPr>
          <p:spPr>
            <a:xfrm rot="5400000">
              <a:off x="6357620" y="419409"/>
              <a:ext cx="288000" cy="1588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7" name="Ellipse 136"/>
            <p:cNvSpPr/>
            <p:nvPr/>
          </p:nvSpPr>
          <p:spPr>
            <a:xfrm>
              <a:off x="6410338" y="1142984"/>
              <a:ext cx="180000" cy="108000"/>
            </a:xfrm>
            <a:prstGeom prst="ellipse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8" name="Ellipse 137"/>
            <p:cNvSpPr/>
            <p:nvPr/>
          </p:nvSpPr>
          <p:spPr>
            <a:xfrm>
              <a:off x="6419863" y="1560963"/>
              <a:ext cx="180000" cy="108000"/>
            </a:xfrm>
            <a:prstGeom prst="ellipse">
              <a:avLst/>
            </a:prstGeom>
            <a:ln w="19050"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39" name="Connecteur droit 138"/>
            <p:cNvCxnSpPr/>
            <p:nvPr/>
          </p:nvCxnSpPr>
          <p:spPr>
            <a:xfrm rot="5400000">
              <a:off x="6348095" y="1419541"/>
              <a:ext cx="288000" cy="1588"/>
            </a:xfrm>
            <a:prstGeom prst="line">
              <a:avLst/>
            </a:prstGeom>
            <a:ln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Groupe 149"/>
          <p:cNvGrpSpPr>
            <a:grpSpLocks noChangeAspect="1"/>
          </p:cNvGrpSpPr>
          <p:nvPr/>
        </p:nvGrpSpPr>
        <p:grpSpPr>
          <a:xfrm>
            <a:off x="7500958" y="2072329"/>
            <a:ext cx="324000" cy="495180"/>
            <a:chOff x="7643834" y="519886"/>
            <a:chExt cx="385765" cy="589578"/>
          </a:xfrm>
        </p:grpSpPr>
        <p:cxnSp>
          <p:nvCxnSpPr>
            <p:cNvPr id="142" name="Connecteur droit 141"/>
            <p:cNvCxnSpPr/>
            <p:nvPr/>
          </p:nvCxnSpPr>
          <p:spPr>
            <a:xfrm rot="5400000">
              <a:off x="7911024" y="609092"/>
              <a:ext cx="180000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Connecteur droit 143"/>
            <p:cNvCxnSpPr/>
            <p:nvPr/>
          </p:nvCxnSpPr>
          <p:spPr>
            <a:xfrm rot="5400000">
              <a:off x="7911024" y="1018670"/>
              <a:ext cx="180000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Connecteur droit 145"/>
            <p:cNvCxnSpPr/>
            <p:nvPr/>
          </p:nvCxnSpPr>
          <p:spPr>
            <a:xfrm rot="17220000" flipV="1">
              <a:off x="7886723" y="776269"/>
              <a:ext cx="142876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Connecteur droit 147"/>
            <p:cNvCxnSpPr/>
            <p:nvPr/>
          </p:nvCxnSpPr>
          <p:spPr>
            <a:xfrm rot="10800000">
              <a:off x="7732636" y="857232"/>
              <a:ext cx="216000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9" name="Ellipse 148"/>
            <p:cNvSpPr>
              <a:spLocks noChangeAspect="1"/>
            </p:cNvSpPr>
            <p:nvPr/>
          </p:nvSpPr>
          <p:spPr>
            <a:xfrm>
              <a:off x="7643834" y="809607"/>
              <a:ext cx="108000" cy="108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" name="Groupe 156"/>
          <p:cNvGrpSpPr>
            <a:grpSpLocks noChangeAspect="1"/>
          </p:cNvGrpSpPr>
          <p:nvPr/>
        </p:nvGrpSpPr>
        <p:grpSpPr>
          <a:xfrm>
            <a:off x="7500958" y="1505711"/>
            <a:ext cx="324000" cy="495180"/>
            <a:chOff x="7643834" y="519886"/>
            <a:chExt cx="385765" cy="589578"/>
          </a:xfrm>
        </p:grpSpPr>
        <p:cxnSp>
          <p:nvCxnSpPr>
            <p:cNvPr id="158" name="Connecteur droit 157"/>
            <p:cNvCxnSpPr/>
            <p:nvPr/>
          </p:nvCxnSpPr>
          <p:spPr>
            <a:xfrm rot="5400000">
              <a:off x="7911024" y="609092"/>
              <a:ext cx="180000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Connecteur droit 158"/>
            <p:cNvCxnSpPr/>
            <p:nvPr/>
          </p:nvCxnSpPr>
          <p:spPr>
            <a:xfrm rot="5400000">
              <a:off x="7911024" y="1018670"/>
              <a:ext cx="180000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0" name="Connecteur droit 159"/>
            <p:cNvCxnSpPr/>
            <p:nvPr/>
          </p:nvCxnSpPr>
          <p:spPr>
            <a:xfrm rot="17220000" flipV="1">
              <a:off x="7886723" y="776269"/>
              <a:ext cx="142876" cy="142876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Connecteur droit 160"/>
            <p:cNvCxnSpPr/>
            <p:nvPr/>
          </p:nvCxnSpPr>
          <p:spPr>
            <a:xfrm rot="10800000">
              <a:off x="7732636" y="857232"/>
              <a:ext cx="216000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2" name="Ellipse 161"/>
            <p:cNvSpPr>
              <a:spLocks noChangeAspect="1"/>
            </p:cNvSpPr>
            <p:nvPr/>
          </p:nvSpPr>
          <p:spPr>
            <a:xfrm>
              <a:off x="7643834" y="825160"/>
              <a:ext cx="108000" cy="108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3" name="ZoneTexte 162"/>
          <p:cNvSpPr txBox="1"/>
          <p:nvPr/>
        </p:nvSpPr>
        <p:spPr>
          <a:xfrm>
            <a:off x="7786710" y="1610363"/>
            <a:ext cx="64294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Sh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64" name="ZoneTexte 163"/>
          <p:cNvSpPr txBox="1"/>
          <p:nvPr/>
        </p:nvSpPr>
        <p:spPr>
          <a:xfrm>
            <a:off x="7786710" y="2186630"/>
            <a:ext cx="64294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Sb</a:t>
            </a: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8" name="Groupe 178"/>
          <p:cNvGrpSpPr/>
          <p:nvPr/>
        </p:nvGrpSpPr>
        <p:grpSpPr>
          <a:xfrm>
            <a:off x="7500958" y="373852"/>
            <a:ext cx="1500198" cy="839038"/>
            <a:chOff x="7215206" y="158887"/>
            <a:chExt cx="1500198" cy="839038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215206" y="207350"/>
              <a:ext cx="1304925" cy="790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6" name="ZoneTexte 175"/>
            <p:cNvSpPr txBox="1"/>
            <p:nvPr/>
          </p:nvSpPr>
          <p:spPr>
            <a:xfrm>
              <a:off x="8072462" y="158887"/>
              <a:ext cx="642942" cy="40011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chemeClr val="tx1"/>
                  </a:solidFill>
                </a:rPr>
                <a:t>0</a:t>
              </a:r>
              <a:endParaRPr lang="fr-F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77" name="ZoneTexte 176"/>
            <p:cNvSpPr txBox="1"/>
            <p:nvPr/>
          </p:nvSpPr>
          <p:spPr>
            <a:xfrm>
              <a:off x="7267458" y="162038"/>
              <a:ext cx="642942" cy="40011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chemeClr val="tx1"/>
                  </a:solidFill>
                </a:rPr>
                <a:t>1</a:t>
              </a:r>
              <a:endParaRPr lang="fr-FR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80" name="ZoneTexte 179"/>
          <p:cNvSpPr txBox="1"/>
          <p:nvPr/>
        </p:nvSpPr>
        <p:spPr>
          <a:xfrm>
            <a:off x="8001024" y="1143635"/>
            <a:ext cx="571504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tx1"/>
                </a:solidFill>
              </a:rPr>
              <a:t>C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105" name="Parenthèse fermante 104"/>
          <p:cNvSpPr/>
          <p:nvPr/>
        </p:nvSpPr>
        <p:spPr>
          <a:xfrm rot="5400000">
            <a:off x="2189535" y="4498884"/>
            <a:ext cx="288000" cy="720000"/>
          </a:xfrm>
          <a:prstGeom prst="rightBracket">
            <a:avLst>
              <a:gd name="adj" fmla="val 0"/>
            </a:avLst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8" name="Connecteur en angle 107"/>
          <p:cNvCxnSpPr/>
          <p:nvPr/>
        </p:nvCxnSpPr>
        <p:spPr>
          <a:xfrm rot="5400000" flipH="1" flipV="1">
            <a:off x="1109672" y="4891064"/>
            <a:ext cx="864000" cy="511641"/>
          </a:xfrm>
          <a:prstGeom prst="bentConnector3">
            <a:avLst>
              <a:gd name="adj1" fmla="val 68755"/>
            </a:avLst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6" name="Connecteur en angle 125"/>
          <p:cNvCxnSpPr/>
          <p:nvPr/>
        </p:nvCxnSpPr>
        <p:spPr>
          <a:xfrm rot="5400000" flipH="1" flipV="1">
            <a:off x="1735064" y="4444883"/>
            <a:ext cx="864000" cy="1404000"/>
          </a:xfrm>
          <a:prstGeom prst="bentConnector3">
            <a:avLst>
              <a:gd name="adj1" fmla="val 50000"/>
            </a:avLst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Connecteur droit avec flèche 130"/>
          <p:cNvCxnSpPr/>
          <p:nvPr/>
        </p:nvCxnSpPr>
        <p:spPr>
          <a:xfrm rot="5400000" flipH="1" flipV="1">
            <a:off x="1130428" y="5466950"/>
            <a:ext cx="504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AutoShape 3"/>
          <p:cNvSpPr>
            <a:spLocks noChangeAspect="1" noChangeArrowheads="1"/>
          </p:cNvSpPr>
          <p:nvPr/>
        </p:nvSpPr>
        <p:spPr bwMode="auto">
          <a:xfrm>
            <a:off x="357158" y="2317496"/>
            <a:ext cx="4446822" cy="540000"/>
          </a:xfrm>
          <a:prstGeom prst="roundRect">
            <a:avLst>
              <a:gd name="adj" fmla="val 31298"/>
            </a:avLst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  <a:scene3d>
            <a:camera prst="legacyPerspectiveTopRight" fov="3000000">
              <a:rot lat="0" lon="20099996" rev="1199999"/>
            </a:camera>
            <a:lightRig rig="legacyFlat3" dir="b">
              <a:rot lat="0" lon="0" rev="0"/>
            </a:lightRig>
          </a:scene3d>
          <a:sp3d extrusionH="1116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3d>
              <a:bevelT w="38100"/>
              <a:bevelB w="19050" h="127000"/>
            </a:sp3d>
          </a:bodyPr>
          <a:lstStyle/>
          <a:p>
            <a:endParaRPr lang="fr-FR"/>
          </a:p>
        </p:txBody>
      </p:sp>
      <p:sp>
        <p:nvSpPr>
          <p:cNvPr id="11" name="Cube 10"/>
          <p:cNvSpPr/>
          <p:nvPr/>
        </p:nvSpPr>
        <p:spPr>
          <a:xfrm>
            <a:off x="714348" y="1317364"/>
            <a:ext cx="642942" cy="1071570"/>
          </a:xfrm>
          <a:prstGeom prst="cub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Cube 11"/>
          <p:cNvSpPr/>
          <p:nvPr/>
        </p:nvSpPr>
        <p:spPr>
          <a:xfrm>
            <a:off x="1571604" y="1577398"/>
            <a:ext cx="648000" cy="792000"/>
          </a:xfrm>
          <a:prstGeom prst="cub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Cube 12"/>
          <p:cNvSpPr/>
          <p:nvPr/>
        </p:nvSpPr>
        <p:spPr>
          <a:xfrm>
            <a:off x="2612694" y="1674554"/>
            <a:ext cx="648000" cy="648000"/>
          </a:xfrm>
          <a:prstGeom prst="cub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21"/>
          <p:cNvGrpSpPr>
            <a:grpSpLocks noChangeAspect="1"/>
          </p:cNvGrpSpPr>
          <p:nvPr/>
        </p:nvGrpSpPr>
        <p:grpSpPr>
          <a:xfrm>
            <a:off x="3821089" y="1662838"/>
            <a:ext cx="288000" cy="285893"/>
            <a:chOff x="3738004" y="2129460"/>
            <a:chExt cx="447848" cy="444570"/>
          </a:xfrm>
        </p:grpSpPr>
        <p:cxnSp>
          <p:nvCxnSpPr>
            <p:cNvPr id="15" name="Connecteur droit 14"/>
            <p:cNvCxnSpPr/>
            <p:nvPr/>
          </p:nvCxnSpPr>
          <p:spPr>
            <a:xfrm rot="6600000">
              <a:off x="3893339" y="2250273"/>
              <a:ext cx="285752" cy="214314"/>
            </a:xfrm>
            <a:prstGeom prst="lin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7" name="Ellipse 6"/>
            <p:cNvSpPr>
              <a:spLocks noChangeAspect="1"/>
            </p:cNvSpPr>
            <p:nvPr/>
          </p:nvSpPr>
          <p:spPr>
            <a:xfrm>
              <a:off x="3738004" y="239403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1" name="Connecteur droit 20"/>
            <p:cNvCxnSpPr/>
            <p:nvPr/>
          </p:nvCxnSpPr>
          <p:spPr>
            <a:xfrm rot="5400000">
              <a:off x="4042182" y="2271542"/>
              <a:ext cx="285752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ZoneTexte 22"/>
          <p:cNvSpPr txBox="1"/>
          <p:nvPr/>
        </p:nvSpPr>
        <p:spPr>
          <a:xfrm>
            <a:off x="4071934" y="1561585"/>
            <a:ext cx="50006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</a:rPr>
              <a:t>a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071934" y="1257501"/>
            <a:ext cx="50006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</a:rPr>
              <a:t>b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071934" y="900311"/>
            <a:ext cx="50006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</a:rPr>
              <a:t>c</a:t>
            </a:r>
            <a:endParaRPr lang="fr-FR" b="1" dirty="0">
              <a:solidFill>
                <a:schemeClr val="tx1"/>
              </a:solidFill>
            </a:endParaRPr>
          </a:p>
        </p:txBody>
      </p:sp>
      <p:grpSp>
        <p:nvGrpSpPr>
          <p:cNvPr id="3" name="Groupe 33"/>
          <p:cNvGrpSpPr>
            <a:grpSpLocks noChangeAspect="1"/>
          </p:cNvGrpSpPr>
          <p:nvPr/>
        </p:nvGrpSpPr>
        <p:grpSpPr>
          <a:xfrm>
            <a:off x="3820907" y="1341525"/>
            <a:ext cx="288000" cy="285893"/>
            <a:chOff x="3738004" y="2129460"/>
            <a:chExt cx="447848" cy="444570"/>
          </a:xfrm>
        </p:grpSpPr>
        <p:cxnSp>
          <p:nvCxnSpPr>
            <p:cNvPr id="35" name="Connecteur droit 34"/>
            <p:cNvCxnSpPr/>
            <p:nvPr/>
          </p:nvCxnSpPr>
          <p:spPr>
            <a:xfrm rot="6600000">
              <a:off x="3893339" y="2250273"/>
              <a:ext cx="285752" cy="214314"/>
            </a:xfrm>
            <a:prstGeom prst="lin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36" name="Ellipse 35"/>
            <p:cNvSpPr>
              <a:spLocks noChangeAspect="1"/>
            </p:cNvSpPr>
            <p:nvPr/>
          </p:nvSpPr>
          <p:spPr>
            <a:xfrm>
              <a:off x="3738004" y="239403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7" name="Connecteur droit 36"/>
            <p:cNvCxnSpPr/>
            <p:nvPr/>
          </p:nvCxnSpPr>
          <p:spPr>
            <a:xfrm rot="5400000">
              <a:off x="4042182" y="2271542"/>
              <a:ext cx="285752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e 37"/>
          <p:cNvGrpSpPr>
            <a:grpSpLocks noChangeAspect="1"/>
          </p:cNvGrpSpPr>
          <p:nvPr/>
        </p:nvGrpSpPr>
        <p:grpSpPr>
          <a:xfrm>
            <a:off x="3820907" y="1028647"/>
            <a:ext cx="288000" cy="285893"/>
            <a:chOff x="3738004" y="2129460"/>
            <a:chExt cx="447848" cy="444570"/>
          </a:xfrm>
        </p:grpSpPr>
        <p:cxnSp>
          <p:nvCxnSpPr>
            <p:cNvPr id="39" name="Connecteur droit 38"/>
            <p:cNvCxnSpPr/>
            <p:nvPr/>
          </p:nvCxnSpPr>
          <p:spPr>
            <a:xfrm rot="6600000">
              <a:off x="3893339" y="2250273"/>
              <a:ext cx="285752" cy="214314"/>
            </a:xfrm>
            <a:prstGeom prst="lin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40" name="Ellipse 39"/>
            <p:cNvSpPr>
              <a:spLocks noChangeAspect="1"/>
            </p:cNvSpPr>
            <p:nvPr/>
          </p:nvSpPr>
          <p:spPr>
            <a:xfrm>
              <a:off x="3738004" y="239403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1" name="Connecteur droit 40"/>
            <p:cNvCxnSpPr/>
            <p:nvPr/>
          </p:nvCxnSpPr>
          <p:spPr>
            <a:xfrm rot="5400000">
              <a:off x="4042182" y="2271542"/>
              <a:ext cx="285752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e 50"/>
          <p:cNvGrpSpPr/>
          <p:nvPr/>
        </p:nvGrpSpPr>
        <p:grpSpPr>
          <a:xfrm>
            <a:off x="3214678" y="185931"/>
            <a:ext cx="1477048" cy="642942"/>
            <a:chOff x="3214678" y="500042"/>
            <a:chExt cx="1477048" cy="642942"/>
          </a:xfrm>
        </p:grpSpPr>
        <p:sp>
          <p:nvSpPr>
            <p:cNvPr id="42" name="Rectangle 41"/>
            <p:cNvSpPr/>
            <p:nvPr/>
          </p:nvSpPr>
          <p:spPr>
            <a:xfrm>
              <a:off x="3214678" y="500042"/>
              <a:ext cx="1428760" cy="64294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Organigramme : Jonction de sommaire 42"/>
            <p:cNvSpPr>
              <a:spLocks noChangeAspect="1"/>
            </p:cNvSpPr>
            <p:nvPr/>
          </p:nvSpPr>
          <p:spPr>
            <a:xfrm>
              <a:off x="3322829" y="806696"/>
              <a:ext cx="288000" cy="288000"/>
            </a:xfrm>
            <a:prstGeom prst="flowChartSummingJunction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Organigramme : Jonction de sommaire 43"/>
            <p:cNvSpPr>
              <a:spLocks noChangeAspect="1"/>
            </p:cNvSpPr>
            <p:nvPr/>
          </p:nvSpPr>
          <p:spPr>
            <a:xfrm>
              <a:off x="3799745" y="806956"/>
              <a:ext cx="288000" cy="288000"/>
            </a:xfrm>
            <a:prstGeom prst="flowChartSummingJunction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Organigramme : Jonction de sommaire 44"/>
            <p:cNvSpPr>
              <a:spLocks noChangeAspect="1"/>
            </p:cNvSpPr>
            <p:nvPr/>
          </p:nvSpPr>
          <p:spPr>
            <a:xfrm>
              <a:off x="4249535" y="806956"/>
              <a:ext cx="288000" cy="288000"/>
            </a:xfrm>
            <a:prstGeom prst="flowChartSummingJunction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4191660" y="502030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G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3737894" y="500042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M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3286116" y="500042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P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0" name="ZoneTexte 29"/>
          <p:cNvSpPr txBox="1"/>
          <p:nvPr/>
        </p:nvSpPr>
        <p:spPr>
          <a:xfrm>
            <a:off x="772138" y="1487536"/>
            <a:ext cx="50006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</a:rPr>
              <a:t>G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598900" y="1732344"/>
            <a:ext cx="50006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</a:rPr>
              <a:t>M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2694568" y="1817430"/>
            <a:ext cx="50006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</a:rPr>
              <a:t>P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31" name="Rectangle à coins arrondis 130"/>
          <p:cNvSpPr/>
          <p:nvPr/>
        </p:nvSpPr>
        <p:spPr>
          <a:xfrm>
            <a:off x="928662" y="5392030"/>
            <a:ext cx="3152355" cy="320579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cxnSp>
        <p:nvCxnSpPr>
          <p:cNvPr id="132" name="Connecteur droit 131"/>
          <p:cNvCxnSpPr>
            <a:cxnSpLocks/>
          </p:cNvCxnSpPr>
          <p:nvPr/>
        </p:nvCxnSpPr>
        <p:spPr>
          <a:xfrm rot="21180000">
            <a:off x="5068345" y="4214818"/>
            <a:ext cx="1050076" cy="4846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3" name="Ellipse 132"/>
          <p:cNvSpPr>
            <a:spLocks noChangeAspect="1"/>
          </p:cNvSpPr>
          <p:nvPr/>
        </p:nvSpPr>
        <p:spPr>
          <a:xfrm>
            <a:off x="992236" y="5443973"/>
            <a:ext cx="215400" cy="215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134" name="Rectangle 133"/>
          <p:cNvSpPr/>
          <p:nvPr/>
        </p:nvSpPr>
        <p:spPr>
          <a:xfrm>
            <a:off x="3439860" y="4901018"/>
            <a:ext cx="534297" cy="480868"/>
          </a:xfrm>
          <a:prstGeom prst="rect">
            <a:avLst/>
          </a:prstGeom>
          <a:ln w="317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cxnSp>
        <p:nvCxnSpPr>
          <p:cNvPr id="135" name="Connecteur droit 134"/>
          <p:cNvCxnSpPr/>
          <p:nvPr/>
        </p:nvCxnSpPr>
        <p:spPr>
          <a:xfrm rot="5340000" flipH="1" flipV="1">
            <a:off x="870450" y="4383159"/>
            <a:ext cx="1130852" cy="9154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8" name="Groupe 88"/>
          <p:cNvGrpSpPr/>
          <p:nvPr/>
        </p:nvGrpSpPr>
        <p:grpSpPr>
          <a:xfrm>
            <a:off x="3432269" y="4282662"/>
            <a:ext cx="1168864" cy="1081792"/>
            <a:chOff x="6205025" y="3857838"/>
            <a:chExt cx="1589690" cy="2241861"/>
          </a:xfrm>
        </p:grpSpPr>
        <p:cxnSp>
          <p:nvCxnSpPr>
            <p:cNvPr id="159" name="Connecteur droit 158"/>
            <p:cNvCxnSpPr/>
            <p:nvPr/>
          </p:nvCxnSpPr>
          <p:spPr>
            <a:xfrm rot="5340000" flipH="1" flipV="1">
              <a:off x="5984462" y="4084547"/>
              <a:ext cx="1283360" cy="84223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0" name="Connecteur droit 159"/>
            <p:cNvCxnSpPr/>
            <p:nvPr/>
          </p:nvCxnSpPr>
          <p:spPr>
            <a:xfrm>
              <a:off x="7021303" y="3857838"/>
              <a:ext cx="720000" cy="158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Connecteur droit 160"/>
            <p:cNvCxnSpPr/>
            <p:nvPr/>
          </p:nvCxnSpPr>
          <p:spPr>
            <a:xfrm rot="5340000" flipH="1" flipV="1">
              <a:off x="6712722" y="4096124"/>
              <a:ext cx="1283360" cy="84223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2" name="Connecteur droit 161"/>
            <p:cNvCxnSpPr/>
            <p:nvPr/>
          </p:nvCxnSpPr>
          <p:spPr>
            <a:xfrm rot="5340000" flipH="1" flipV="1">
              <a:off x="6731918" y="5036902"/>
              <a:ext cx="1283360" cy="84223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37" name="Connecteur droit 136"/>
          <p:cNvCxnSpPr/>
          <p:nvPr/>
        </p:nvCxnSpPr>
        <p:spPr>
          <a:xfrm rot="10800000" flipV="1">
            <a:off x="3439860" y="4901018"/>
            <a:ext cx="534297" cy="4808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8" name="Connecteur droit 137"/>
          <p:cNvCxnSpPr/>
          <p:nvPr/>
        </p:nvCxnSpPr>
        <p:spPr>
          <a:xfrm>
            <a:off x="3448517" y="4909675"/>
            <a:ext cx="534297" cy="4808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9" name="Cube 138"/>
          <p:cNvSpPr/>
          <p:nvPr/>
        </p:nvSpPr>
        <p:spPr>
          <a:xfrm>
            <a:off x="1626287" y="4633869"/>
            <a:ext cx="430801" cy="323101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140" name="Cube 139"/>
          <p:cNvSpPr/>
          <p:nvPr/>
        </p:nvSpPr>
        <p:spPr>
          <a:xfrm>
            <a:off x="2283826" y="4633869"/>
            <a:ext cx="430801" cy="323101"/>
          </a:xfrm>
          <a:prstGeom prst="cube">
            <a:avLst/>
          </a:prstGeom>
          <a:solidFill>
            <a:srgbClr val="0000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141" name="Cube 140"/>
          <p:cNvSpPr/>
          <p:nvPr/>
        </p:nvSpPr>
        <p:spPr>
          <a:xfrm>
            <a:off x="2902176" y="4633869"/>
            <a:ext cx="430801" cy="323101"/>
          </a:xfrm>
          <a:prstGeom prst="cube">
            <a:avLst/>
          </a:prstGeom>
          <a:solidFill>
            <a:srgbClr val="008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grpSp>
        <p:nvGrpSpPr>
          <p:cNvPr id="9" name="Groupe 168"/>
          <p:cNvGrpSpPr>
            <a:grpSpLocks noChangeAspect="1"/>
          </p:cNvGrpSpPr>
          <p:nvPr/>
        </p:nvGrpSpPr>
        <p:grpSpPr>
          <a:xfrm rot="216950">
            <a:off x="4294737" y="4938270"/>
            <a:ext cx="1938604" cy="403876"/>
            <a:chOff x="3357554" y="1632600"/>
            <a:chExt cx="5060624" cy="1568438"/>
          </a:xfrm>
        </p:grpSpPr>
        <p:sp>
          <p:nvSpPr>
            <p:cNvPr id="152" name="Rectangle à coins arrondis 151"/>
            <p:cNvSpPr/>
            <p:nvPr/>
          </p:nvSpPr>
          <p:spPr>
            <a:xfrm>
              <a:off x="3357554" y="2772410"/>
              <a:ext cx="4180954" cy="428628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153" name="Ellipse 152"/>
            <p:cNvSpPr>
              <a:spLocks noChangeAspect="1"/>
            </p:cNvSpPr>
            <p:nvPr/>
          </p:nvSpPr>
          <p:spPr>
            <a:xfrm>
              <a:off x="3441872" y="2841860"/>
              <a:ext cx="285684" cy="288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cxnSp>
          <p:nvCxnSpPr>
            <p:cNvPr id="154" name="Connecteur droit 153"/>
            <p:cNvCxnSpPr/>
            <p:nvPr/>
          </p:nvCxnSpPr>
          <p:spPr>
            <a:xfrm rot="5340000" flipH="1" flipV="1">
              <a:off x="3339813" y="1734664"/>
              <a:ext cx="1143008" cy="99209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Connecteur droit 154"/>
            <p:cNvCxnSpPr/>
            <p:nvPr/>
          </p:nvCxnSpPr>
          <p:spPr>
            <a:xfrm>
              <a:off x="4372609" y="1652552"/>
              <a:ext cx="385674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Connecteur droit 155"/>
            <p:cNvCxnSpPr/>
            <p:nvPr/>
          </p:nvCxnSpPr>
          <p:spPr>
            <a:xfrm rot="5340000" flipH="1" flipV="1">
              <a:off x="7244982" y="1736914"/>
              <a:ext cx="1080000" cy="92847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Connecteur droit 156"/>
            <p:cNvCxnSpPr/>
            <p:nvPr/>
          </p:nvCxnSpPr>
          <p:spPr>
            <a:xfrm rot="5340000" flipH="1" flipV="1">
              <a:off x="7393070" y="2020544"/>
              <a:ext cx="1116000" cy="9000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Ellipse 157"/>
            <p:cNvSpPr>
              <a:spLocks noChangeAspect="1"/>
            </p:cNvSpPr>
            <p:nvPr/>
          </p:nvSpPr>
          <p:spPr>
            <a:xfrm>
              <a:off x="8132494" y="1632600"/>
              <a:ext cx="285684" cy="288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</p:grpSp>
      <p:cxnSp>
        <p:nvCxnSpPr>
          <p:cNvPr id="143" name="Connecteur droit 142"/>
          <p:cNvCxnSpPr/>
          <p:nvPr/>
        </p:nvCxnSpPr>
        <p:spPr>
          <a:xfrm rot="5400000">
            <a:off x="4351455" y="4512300"/>
            <a:ext cx="480868" cy="11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Connecteur droit 143"/>
          <p:cNvCxnSpPr/>
          <p:nvPr/>
        </p:nvCxnSpPr>
        <p:spPr>
          <a:xfrm>
            <a:off x="1877774" y="4280276"/>
            <a:ext cx="3177154" cy="11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5" name="Connecteur droit 144"/>
          <p:cNvCxnSpPr>
            <a:cxnSpLocks/>
          </p:cNvCxnSpPr>
          <p:nvPr/>
        </p:nvCxnSpPr>
        <p:spPr>
          <a:xfrm rot="21180000">
            <a:off x="4024787" y="5629392"/>
            <a:ext cx="1130851" cy="5654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6" name="ZoneTexte 145"/>
          <p:cNvSpPr txBox="1"/>
          <p:nvPr/>
        </p:nvSpPr>
        <p:spPr>
          <a:xfrm>
            <a:off x="4241306" y="5250285"/>
            <a:ext cx="427438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M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47" name="ZoneTexte 146"/>
          <p:cNvSpPr txBox="1"/>
          <p:nvPr/>
        </p:nvSpPr>
        <p:spPr>
          <a:xfrm>
            <a:off x="1660639" y="4662966"/>
            <a:ext cx="427438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R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48" name="ZoneTexte 147"/>
          <p:cNvSpPr txBox="1"/>
          <p:nvPr/>
        </p:nvSpPr>
        <p:spPr>
          <a:xfrm>
            <a:off x="2314395" y="4668390"/>
            <a:ext cx="427438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B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49" name="ZoneTexte 148"/>
          <p:cNvSpPr txBox="1"/>
          <p:nvPr/>
        </p:nvSpPr>
        <p:spPr>
          <a:xfrm>
            <a:off x="2932745" y="4668390"/>
            <a:ext cx="427438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V</a:t>
            </a:r>
            <a:endParaRPr lang="fr-FR" sz="1600" b="1" dirty="0">
              <a:solidFill>
                <a:schemeClr val="tx1"/>
              </a:solidFill>
            </a:endParaRPr>
          </a:p>
        </p:txBody>
      </p:sp>
      <p:cxnSp>
        <p:nvCxnSpPr>
          <p:cNvPr id="150" name="Connecteur droit avec flèche 149"/>
          <p:cNvCxnSpPr/>
          <p:nvPr/>
        </p:nvCxnSpPr>
        <p:spPr>
          <a:xfrm>
            <a:off x="2157546" y="5550563"/>
            <a:ext cx="641157" cy="11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1" name="Connecteur droit 150"/>
          <p:cNvCxnSpPr>
            <a:cxnSpLocks/>
          </p:cNvCxnSpPr>
          <p:nvPr/>
        </p:nvCxnSpPr>
        <p:spPr>
          <a:xfrm rot="21180000">
            <a:off x="4057827" y="5350215"/>
            <a:ext cx="1130851" cy="5654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0" name="Groupe 221"/>
          <p:cNvGrpSpPr/>
          <p:nvPr/>
        </p:nvGrpSpPr>
        <p:grpSpPr>
          <a:xfrm>
            <a:off x="2857488" y="3214686"/>
            <a:ext cx="1477048" cy="642942"/>
            <a:chOff x="3214678" y="500042"/>
            <a:chExt cx="1477048" cy="642942"/>
          </a:xfrm>
        </p:grpSpPr>
        <p:sp>
          <p:nvSpPr>
            <p:cNvPr id="164" name="Rectangle 163"/>
            <p:cNvSpPr/>
            <p:nvPr/>
          </p:nvSpPr>
          <p:spPr>
            <a:xfrm>
              <a:off x="3214678" y="500042"/>
              <a:ext cx="1428760" cy="64294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5" name="Organigramme : Jonction de sommaire 164"/>
            <p:cNvSpPr>
              <a:spLocks noChangeAspect="1"/>
            </p:cNvSpPr>
            <p:nvPr/>
          </p:nvSpPr>
          <p:spPr>
            <a:xfrm>
              <a:off x="3322829" y="806696"/>
              <a:ext cx="288000" cy="288000"/>
            </a:xfrm>
            <a:prstGeom prst="flowChartSummingJunction">
              <a:avLst/>
            </a:prstGeom>
            <a:solidFill>
              <a:srgbClr val="0000FF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6" name="Organigramme : Jonction de sommaire 165"/>
            <p:cNvSpPr>
              <a:spLocks noChangeAspect="1"/>
            </p:cNvSpPr>
            <p:nvPr/>
          </p:nvSpPr>
          <p:spPr>
            <a:xfrm>
              <a:off x="3799745" y="806956"/>
              <a:ext cx="288000" cy="288000"/>
            </a:xfrm>
            <a:prstGeom prst="flowChartSummingJunction">
              <a:avLst/>
            </a:prstGeom>
            <a:solidFill>
              <a:srgbClr val="FF000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7" name="Organigramme : Jonction de sommaire 166"/>
            <p:cNvSpPr>
              <a:spLocks noChangeAspect="1"/>
            </p:cNvSpPr>
            <p:nvPr/>
          </p:nvSpPr>
          <p:spPr>
            <a:xfrm>
              <a:off x="4249535" y="806956"/>
              <a:ext cx="288000" cy="288000"/>
            </a:xfrm>
            <a:prstGeom prst="flowChartSummingJunction">
              <a:avLst/>
            </a:prstGeom>
            <a:solidFill>
              <a:srgbClr val="00800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8" name="ZoneTexte 167"/>
            <p:cNvSpPr txBox="1"/>
            <p:nvPr/>
          </p:nvSpPr>
          <p:spPr>
            <a:xfrm>
              <a:off x="4191660" y="502030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V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69" name="ZoneTexte 168"/>
            <p:cNvSpPr txBox="1"/>
            <p:nvPr/>
          </p:nvSpPr>
          <p:spPr>
            <a:xfrm>
              <a:off x="3737894" y="500042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R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70" name="ZoneTexte 169"/>
            <p:cNvSpPr txBox="1"/>
            <p:nvPr/>
          </p:nvSpPr>
          <p:spPr>
            <a:xfrm>
              <a:off x="3286116" y="500042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:\Compuertas Lógicas_ AND, OR , NOT , NAND, NOR y XOR 74LS - UNIT_files\COMPUERTAS-LOGICAS-I-600x10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894280" cy="6643710"/>
          </a:xfrm>
          <a:prstGeom prst="rect">
            <a:avLst/>
          </a:prstGeom>
          <a:noFill/>
        </p:spPr>
      </p:pic>
      <p:pic>
        <p:nvPicPr>
          <p:cNvPr id="10243" name="Picture 3" descr="H:\Compuertas Lógicas_ AND, OR , NOT , NAND, NOR y XOR 74LS - UNIT_files\ESQUEMATICOS-1024x10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-24"/>
            <a:ext cx="5000660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91050"/>
            <a:ext cx="180022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114300"/>
            <a:ext cx="5712410" cy="6315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H:\Sans titreKGJ.png"/>
          <p:cNvPicPr>
            <a:picLocks noChangeAspect="1" noChangeArrowheads="1"/>
          </p:cNvPicPr>
          <p:nvPr/>
        </p:nvPicPr>
        <p:blipFill>
          <a:blip r:embed="rId2"/>
          <a:srcRect l="10937" t="14166" r="31771" b="45000"/>
          <a:stretch>
            <a:fillRect/>
          </a:stretch>
        </p:blipFill>
        <p:spPr bwMode="auto">
          <a:xfrm>
            <a:off x="0" y="3643954"/>
            <a:ext cx="7215206" cy="3214046"/>
          </a:xfrm>
          <a:prstGeom prst="rect">
            <a:avLst/>
          </a:prstGeom>
          <a:noFill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2" y="0"/>
            <a:ext cx="5500726" cy="3447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2046</TotalTime>
  <Words>7364</Words>
  <Application>Microsoft Office PowerPoint</Application>
  <PresentationFormat>Affichage à l'écran (4:3)</PresentationFormat>
  <Paragraphs>3655</Paragraphs>
  <Slides>90</Slides>
  <Notes>50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90</vt:i4>
      </vt:variant>
    </vt:vector>
  </HeadingPairs>
  <TitlesOfParts>
    <vt:vector size="91" baseType="lpstr">
      <vt:lpstr>Modèle par défaut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  <vt:lpstr>Diapositive 65</vt:lpstr>
      <vt:lpstr>Diapositive 66</vt:lpstr>
      <vt:lpstr>Diapositive 67</vt:lpstr>
      <vt:lpstr>Diapositive 68</vt:lpstr>
      <vt:lpstr>Diapositive 69</vt:lpstr>
      <vt:lpstr>Diapositive 70</vt:lpstr>
      <vt:lpstr>Diapositive 71</vt:lpstr>
      <vt:lpstr>Diapositive 72</vt:lpstr>
      <vt:lpstr>Diapositive 73</vt:lpstr>
      <vt:lpstr>Diapositive 74</vt:lpstr>
      <vt:lpstr>Diapositive 75</vt:lpstr>
      <vt:lpstr>Diapositive 76</vt:lpstr>
      <vt:lpstr>Diapositive 77</vt:lpstr>
      <vt:lpstr>Diapositive 78</vt:lpstr>
      <vt:lpstr>Diapositive 79</vt:lpstr>
      <vt:lpstr>Diapositive 80</vt:lpstr>
      <vt:lpstr>Diapositive 81</vt:lpstr>
      <vt:lpstr>Diapositive 82</vt:lpstr>
      <vt:lpstr>Diapositive 83</vt:lpstr>
      <vt:lpstr>Diapositive 84</vt:lpstr>
      <vt:lpstr>Diapositive 85</vt:lpstr>
      <vt:lpstr>Diapositive 86</vt:lpstr>
      <vt:lpstr>Diapositive 87</vt:lpstr>
      <vt:lpstr>Diapositive 88</vt:lpstr>
      <vt:lpstr>Diapositive 89</vt:lpstr>
      <vt:lpstr>Diapositive 90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236</cp:revision>
  <dcterms:created xsi:type="dcterms:W3CDTF">2021-09-20T10:50:27Z</dcterms:created>
  <dcterms:modified xsi:type="dcterms:W3CDTF">2021-10-16T16:26:22Z</dcterms:modified>
</cp:coreProperties>
</file>