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306" r:id="rId8"/>
    <p:sldId id="268" r:id="rId9"/>
    <p:sldId id="270" r:id="rId10"/>
    <p:sldId id="271" r:id="rId11"/>
    <p:sldId id="272" r:id="rId12"/>
    <p:sldId id="288" r:id="rId13"/>
    <p:sldId id="259" r:id="rId14"/>
    <p:sldId id="260" r:id="rId15"/>
    <p:sldId id="261" r:id="rId16"/>
    <p:sldId id="289" r:id="rId17"/>
    <p:sldId id="290" r:id="rId18"/>
    <p:sldId id="291" r:id="rId19"/>
    <p:sldId id="274" r:id="rId20"/>
    <p:sldId id="294" r:id="rId21"/>
    <p:sldId id="293" r:id="rId22"/>
    <p:sldId id="275" r:id="rId23"/>
    <p:sldId id="276" r:id="rId24"/>
    <p:sldId id="295" r:id="rId25"/>
    <p:sldId id="278" r:id="rId26"/>
    <p:sldId id="279" r:id="rId27"/>
    <p:sldId id="280" r:id="rId28"/>
    <p:sldId id="281" r:id="rId29"/>
    <p:sldId id="282" r:id="rId30"/>
    <p:sldId id="283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7" r:id="rId39"/>
    <p:sldId id="284" r:id="rId40"/>
    <p:sldId id="308" r:id="rId41"/>
    <p:sldId id="285" r:id="rId42"/>
    <p:sldId id="286" r:id="rId43"/>
    <p:sldId id="287" r:id="rId44"/>
    <p:sldId id="303" r:id="rId45"/>
    <p:sldId id="304" r:id="rId46"/>
    <p:sldId id="305" r:id="rId4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A678-BAED-4A1C-B135-A998239BF445}" type="datetimeFigureOut">
              <a:rPr lang="fr-FR" smtClean="0"/>
              <a:pPr/>
              <a:t>23/02/2019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A9BF-148A-401E-846D-FB1CAE49065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A678-BAED-4A1C-B135-A998239BF445}" type="datetimeFigureOut">
              <a:rPr lang="fr-FR" smtClean="0"/>
              <a:pPr/>
              <a:t>23/02/2019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A9BF-148A-401E-846D-FB1CAE49065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A678-BAED-4A1C-B135-A998239BF445}" type="datetimeFigureOut">
              <a:rPr lang="fr-FR" smtClean="0"/>
              <a:pPr/>
              <a:t>23/02/2019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A9BF-148A-401E-846D-FB1CAE49065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A678-BAED-4A1C-B135-A998239BF445}" type="datetimeFigureOut">
              <a:rPr lang="fr-FR" smtClean="0"/>
              <a:pPr/>
              <a:t>23/02/2019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A9BF-148A-401E-846D-FB1CAE49065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A678-BAED-4A1C-B135-A998239BF445}" type="datetimeFigureOut">
              <a:rPr lang="fr-FR" smtClean="0"/>
              <a:pPr/>
              <a:t>23/02/2019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A9BF-148A-401E-846D-FB1CAE49065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A678-BAED-4A1C-B135-A998239BF445}" type="datetimeFigureOut">
              <a:rPr lang="fr-FR" smtClean="0"/>
              <a:pPr/>
              <a:t>23/02/2019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A9BF-148A-401E-846D-FB1CAE49065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A678-BAED-4A1C-B135-A998239BF445}" type="datetimeFigureOut">
              <a:rPr lang="fr-FR" smtClean="0"/>
              <a:pPr/>
              <a:t>23/02/2019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A9BF-148A-401E-846D-FB1CAE49065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A678-BAED-4A1C-B135-A998239BF445}" type="datetimeFigureOut">
              <a:rPr lang="fr-FR" smtClean="0"/>
              <a:pPr/>
              <a:t>23/02/2019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A9BF-148A-401E-846D-FB1CAE49065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A678-BAED-4A1C-B135-A998239BF445}" type="datetimeFigureOut">
              <a:rPr lang="fr-FR" smtClean="0"/>
              <a:pPr/>
              <a:t>23/02/2019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A9BF-148A-401E-846D-FB1CAE49065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A678-BAED-4A1C-B135-A998239BF445}" type="datetimeFigureOut">
              <a:rPr lang="fr-FR" smtClean="0"/>
              <a:pPr/>
              <a:t>23/02/2019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A9BF-148A-401E-846D-FB1CAE49065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FA678-BAED-4A1C-B135-A998239BF445}" type="datetimeFigureOut">
              <a:rPr lang="fr-FR" smtClean="0"/>
              <a:pPr/>
              <a:t>23/02/2019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A9BF-148A-401E-846D-FB1CAE49065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FA678-BAED-4A1C-B135-A998239BF445}" type="datetimeFigureOut">
              <a:rPr lang="fr-FR" smtClean="0"/>
              <a:pPr/>
              <a:t>23/02/2019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FA9BF-148A-401E-846D-FB1CAE49065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22290976_737732369744434_713326229_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0850"/>
            <a:ext cx="9144000" cy="5137150"/>
          </a:xfrm>
          <a:prstGeom prst="rect">
            <a:avLst/>
          </a:prstGeom>
        </p:spPr>
      </p:pic>
      <p:sp>
        <p:nvSpPr>
          <p:cNvPr id="4" name="مستطيل 1"/>
          <p:cNvSpPr/>
          <p:nvPr/>
        </p:nvSpPr>
        <p:spPr>
          <a:xfrm>
            <a:off x="857224" y="2071678"/>
            <a:ext cx="750099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DZ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بسم الله الرحمن الرحيم</a:t>
            </a:r>
          </a:p>
          <a:p>
            <a:pPr algn="ctr"/>
            <a:r>
              <a:rPr lang="ar-DZ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هذا العمل من </a:t>
            </a:r>
            <a:r>
              <a:rPr lang="ar-DZ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طرف </a:t>
            </a:r>
            <a:r>
              <a:rPr lang="ar-DZ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الاستاذ </a:t>
            </a:r>
          </a:p>
          <a:p>
            <a:pPr algn="ctr"/>
            <a:r>
              <a:rPr lang="ar-DZ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بومدين ع العزيز</a:t>
            </a:r>
          </a:p>
          <a:p>
            <a:pPr algn="ctr"/>
            <a:r>
              <a:rPr lang="ar-DZ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ar-DZ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وزراقت</a:t>
            </a:r>
            <a:r>
              <a:rPr lang="ar-DZ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ar-DZ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فاوق</a:t>
            </a:r>
            <a:endParaRPr lang="fr-FR" sz="44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admin\Desktop\19059979_281007705639410_5259019869290020661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143032"/>
            <a:ext cx="9144000" cy="27082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ésultat de recherche d'images pour &quot;‫صورة العلم الجزائري‬‎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683597" y="0"/>
            <a:ext cx="3259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D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ال</a:t>
            </a:r>
            <a:r>
              <a:rPr lang="ar-D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مادة: تاريخ </a:t>
            </a:r>
            <a:endParaRPr lang="fr-FR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4071" y="1054863"/>
            <a:ext cx="7491153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/>
            <a:r>
              <a:rPr lang="ar-DZ" sz="5400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الميدان الثاني </a:t>
            </a:r>
            <a:r>
              <a:rPr lang="ar-D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 </a:t>
            </a:r>
            <a:r>
              <a:rPr lang="ar-D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التاريخ الوطني </a:t>
            </a:r>
            <a:endParaRPr lang="fr-F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3493" y="2428868"/>
            <a:ext cx="8640507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1"/>
            <a:r>
              <a:rPr lang="ar-D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الوضعية التعلمية الجزئية رقم </a:t>
            </a:r>
            <a:r>
              <a:rPr lang="ar-DZ" sz="5400" b="1" cap="none" spc="50" dirty="0" smtClean="0">
                <a:ln w="11430"/>
                <a:solidFill>
                  <a:srgbClr val="00B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01</a:t>
            </a:r>
            <a:r>
              <a:rPr lang="fr-FR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ar-D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:</a:t>
            </a:r>
            <a:r>
              <a:rPr lang="fr-FR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fr-F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8596" y="4000504"/>
            <a:ext cx="8496945" cy="132343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DZ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الاحتلال الفرنسي للجزائر و الكفاح من اجل </a:t>
            </a:r>
            <a:r>
              <a:rPr lang="ar-DZ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الاستقلال</a:t>
            </a:r>
            <a:endParaRPr lang="fr-FR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ésultat de recherche d'images pour &quot;‫صورة مجازر 8ماي 45‬‎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85720" y="785794"/>
            <a:ext cx="8598829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الوضعية المشكلة :</a:t>
            </a:r>
          </a:p>
          <a:p>
            <a:pPr algn="ctr"/>
            <a:r>
              <a:rPr lang="ar-DZ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في نقاش بين زملائك حول الحركة الوطنية</a:t>
            </a:r>
          </a:p>
          <a:p>
            <a:pPr algn="ctr"/>
            <a:r>
              <a:rPr lang="ar-DZ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 اتفقوا حول أسباب ظهورها واتجاهاتها </a:t>
            </a:r>
          </a:p>
          <a:p>
            <a:pPr algn="ctr"/>
            <a:r>
              <a:rPr lang="ar-DZ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واختلفوا حول الإجراءات الفرنسية تجاهها </a:t>
            </a:r>
          </a:p>
          <a:p>
            <a:pPr algn="ctr"/>
            <a:r>
              <a:rPr lang="ar-DZ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عشية الحرب العالمية الثانية وبعدها .</a:t>
            </a:r>
          </a:p>
          <a:p>
            <a:pPr algn="ctr"/>
            <a:r>
              <a:rPr lang="ar-DZ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فطلبوا منك التدخل  </a:t>
            </a:r>
            <a:endParaRPr lang="fr-FR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57422" y="0"/>
            <a:ext cx="681789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من خلال السندات والكتاب المدرسي </a:t>
            </a:r>
            <a:r>
              <a:rPr lang="ar-DZ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ص</a:t>
            </a:r>
            <a:r>
              <a:rPr lang="ar-DZ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40-41 :</a:t>
            </a:r>
            <a:br>
              <a:rPr lang="ar-DZ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ar-DZ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حدّد أسباب ظهور الحركة الوطنية </a:t>
            </a:r>
            <a:endParaRPr lang="fr-FR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Picture 2" descr="https://encrypted-tbn1.gstatic.com/images?q=tbn:ANd9GcQdpiIgMQ6Kk01dzY6Fp5B3_Lvx5lNvW0frT4-77Pv9rN2FxWN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786446" y="1000108"/>
            <a:ext cx="3357554" cy="228601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840631"/>
            <a:ext cx="9143090" cy="2171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6124"/>
            <a:ext cx="9144000" cy="1571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ÙØªÙØ¬Ø© Ø¨Ø­Ø« Ø§ÙØµÙØ± Ø¹Ù ØµÙØ± Ø¹Ù Ø§ÙØ§Ø¨Ø§Ø¯Ø© Ø§ÙØ¬ÙØ§Ø¹ÙØ© ÙÙØ§Ø³ØªØ¹ÙØ§Ø± Ø§ÙÙØ±ÙØ³Ù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000108"/>
            <a:ext cx="5772150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43" y="1"/>
            <a:ext cx="4503564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847844" y="2191627"/>
            <a:ext cx="4047162" cy="14157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DZ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عودة المجندين الجزائريين من ح ع </a:t>
            </a:r>
            <a:r>
              <a:rPr lang="ar-D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01</a:t>
            </a:r>
            <a:endParaRPr lang="fr-F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Picture 16" descr="http://www.histoire-fr.com/images/thomas_woodrow_wils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76" y="0"/>
            <a:ext cx="4691599" cy="357301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3277" y="3501008"/>
            <a:ext cx="4596366" cy="22322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400" b="1" dirty="0" smtClean="0"/>
              <a:t>مبادئ ولسن  </a:t>
            </a:r>
            <a:r>
              <a:rPr lang="ar-DZ" sz="2400" b="1" dirty="0"/>
              <a:t>الـ14 للكونجرس وكانت بمثابة وثيقة للسلم وإعادة بناء أوروبا من جديد بعد الحرب، وكان من أهم هذه </a:t>
            </a:r>
            <a:r>
              <a:rPr lang="ar-DZ" sz="2400" b="1" dirty="0" smtClean="0"/>
              <a:t>و المبادئ </a:t>
            </a:r>
            <a:r>
              <a:rPr lang="ar-DZ" sz="2400" b="1" dirty="0"/>
              <a:t>ضرورة تأسيس العلاقات الدولية على مواثيق سلام </a:t>
            </a:r>
            <a:endParaRPr lang="ar-DZ" sz="2400" b="1" dirty="0" smtClean="0"/>
          </a:p>
          <a:p>
            <a:pPr algn="ctr" rtl="1"/>
            <a:r>
              <a:rPr lang="ar-DZ" sz="2400" b="1" dirty="0" smtClean="0"/>
              <a:t>و حق الشعوب في تقرير مصيرها </a:t>
            </a:r>
            <a:r>
              <a:rPr lang="fr-FR" sz="2400" b="1" dirty="0" smtClean="0"/>
              <a:t>: </a:t>
            </a:r>
            <a:r>
              <a:rPr lang="fr-FR" sz="2400" b="1" dirty="0"/>
              <a:t>http://</a:t>
            </a:r>
            <a:r>
              <a:rPr lang="fr-FR" sz="2400" b="1" dirty="0" smtClean="0"/>
              <a:t>www.alkhaleej.ae/</a:t>
            </a:r>
            <a:endParaRPr lang="fr-FR" sz="2400" b="1" dirty="0"/>
          </a:p>
        </p:txBody>
      </p:sp>
      <p:pic>
        <p:nvPicPr>
          <p:cNvPr id="8" name="Picture 2" descr="http://3.bp.blogspot.com/-HaGe00kOOrE/UE2wytrpFsI/AAAAAAAAOds/DywTBZ47sGI/s640/546598_426830617354246_1082889024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9643" y="3474390"/>
            <a:ext cx="4503565" cy="3266977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0" y="5733256"/>
            <a:ext cx="461964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DZ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من السندات حدد العوامل الخارجية لظهور الحركة الوطنية </a:t>
            </a:r>
            <a:endParaRPr lang="fr-FR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 rot="16200000">
            <a:off x="4623195" y="4843987"/>
            <a:ext cx="332014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DZ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الجامعة الإسلامية </a:t>
            </a:r>
            <a:endParaRPr lang="fr-FR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</a:t>
            </a: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/ مفهوم الحركة الوطنية:هي </a:t>
            </a: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مجموعة من الأحزاب السياسية </a:t>
            </a:r>
            <a:r>
              <a:rPr kumimoji="0" lang="ar-DZ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و</a:t>
            </a: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التنظيمات المختلفة ذات مطالب وأفكار مختلفة  نتج عنها اتجاهات متباينة *استقلال , إدماج * .                                                                                                 </a:t>
            </a: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 \عوامل التحول في المقاومة الوطنية                                                                                            </a:t>
            </a:r>
            <a:r>
              <a:rPr kumimoji="0" lang="ar-DZ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أ</a:t>
            </a: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/عوامل داخلية:     </a:t>
            </a:r>
            <a:r>
              <a:rPr kumimoji="0" lang="ar-DZ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ـ</a:t>
            </a: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الانعكاسات السلبية للسياسة الاستعمارية(حرب الإبادة, التمييز العنصري, التجنيد الإجباري , محاربة الدين </a:t>
            </a:r>
            <a:r>
              <a:rPr kumimoji="0" lang="ar-DZ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و</a:t>
            </a: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اللغة) .                                                                                                                            ـ توسع نشاط الفكر الإصلاحي (الدفاع عن مقومات الأمة, الوقوف ضد السياسة الاستعمارية سياسيا </a:t>
            </a:r>
            <a:r>
              <a:rPr kumimoji="0" lang="ar-DZ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و</a:t>
            </a: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اقتصاديا) .</a:t>
            </a:r>
            <a:b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ب/عوامل خارجية:                                                                                                                     -</a:t>
            </a:r>
            <a:b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التأثر بحركات الإصلاح الديني </a:t>
            </a:r>
            <a:r>
              <a:rPr kumimoji="0" lang="ar-DZ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و</a:t>
            </a: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الجامعة الإسلامية التي تزعمها بالمشرق جمال الدين الأفغاني)عن طريق الجرائد  </a:t>
            </a:r>
            <a:b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تأثر المهاجرين الجزائريين بالأوضاع السياسية </a:t>
            </a:r>
            <a:r>
              <a:rPr kumimoji="0" lang="ar-DZ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و</a:t>
            </a: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الاجتماعية السائدة في المشرق            </a:t>
            </a:r>
            <a:r>
              <a:rPr kumimoji="0" lang="ar-DZ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ـ</a:t>
            </a: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الموقف الفرنسي الداعم للحركات القومية (شرق أوروبا , بلاد الشام)</a:t>
            </a:r>
            <a:b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ـ الحرب العالمية الأولى وما صاحبها من تطورات(مبادئ ولسن  )</a:t>
            </a:r>
            <a:b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عودة المهاجرين المجندين في الحرب العالمية الأولى             </a:t>
            </a:r>
            <a:b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ar-DZ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ـ</a:t>
            </a:r>
            <a:r>
              <a:rPr kumimoji="0" lang="ar-DZ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صدور قانون 1919 الذي يسمح بالنشاط السياسي  .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5786" y="1500174"/>
            <a:ext cx="7869463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9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اتجـــــــــــــــــاهات </a:t>
            </a:r>
          </a:p>
          <a:p>
            <a:pPr algn="ctr"/>
            <a:r>
              <a:rPr lang="ar-DZ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الحركــــة </a:t>
            </a:r>
          </a:p>
          <a:p>
            <a:pPr algn="ctr"/>
            <a:r>
              <a:rPr lang="ar-DZ" sz="9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الوط</a:t>
            </a:r>
            <a:r>
              <a:rPr lang="ar-DZ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ــــــــــــــــــنية </a:t>
            </a:r>
            <a:endParaRPr lang="fr-FR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2.bp.blogspot.com/-h7ygQKoFMFc/T3dcUora4yI/AAAAAAAAAPo/W9gz1hu6Oic/s1600/%D9%85%D8%AE%D8%B7%D8%B7+%D8%AA%D9%88%D8%B6%D9%8A%D8%AD%D9%8A+%D9%84%D8%AA%D8%B7%D9%88%D8%B1+%D8%A7%D9%84%D8%AD%D8%B1%D9%83%D8%A9+%D8%A7%D9%84%D9%88%D8%B7%D9%86%D9%8A%D8%A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pload.wikimedia.org/wikipedia/commons/3/35/%D8%A7%D9%84%D8%A3%D9%85%D9%8A%D8%B1_%D8%AE%D8%A7%D9%84%D8%A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071546"/>
            <a:ext cx="4644008" cy="365072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715008" y="3714752"/>
            <a:ext cx="28248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54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</a:rPr>
              <a:t>الامير خالد </a:t>
            </a:r>
            <a:endParaRPr lang="fr-FR" sz="5400" b="1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F79646">
                  <a:tint val="1000"/>
                </a:srgbClr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20072" y="5214950"/>
            <a:ext cx="3672408" cy="1643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400" b="1" dirty="0"/>
              <a:t>المساواة بين ج و ف مع احتفاظ الجزائريين بالشخصية العربية الاسلامية </a:t>
            </a:r>
          </a:p>
        </p:txBody>
      </p:sp>
      <p:sp>
        <p:nvSpPr>
          <p:cNvPr id="7" name="Flèche vers le bas 6"/>
          <p:cNvSpPr/>
          <p:nvPr/>
        </p:nvSpPr>
        <p:spPr>
          <a:xfrm>
            <a:off x="6929454" y="4786322"/>
            <a:ext cx="386693" cy="40466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568941" y="0"/>
            <a:ext cx="2952328" cy="9233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600" dirty="0" smtClean="0"/>
              <a:t>الاستقلالي  </a:t>
            </a:r>
            <a:endParaRPr lang="fr-FR" sz="3600" dirty="0"/>
          </a:p>
        </p:txBody>
      </p:sp>
      <p:pic>
        <p:nvPicPr>
          <p:cNvPr id="9" name="Picture 2" descr="http://images0.djazairess.com/elmassar/59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41524"/>
            <a:ext cx="4139952" cy="3195743"/>
          </a:xfrm>
          <a:prstGeom prst="rect">
            <a:avLst/>
          </a:prstGeom>
          <a:noFill/>
        </p:spPr>
      </p:pic>
      <p:sp>
        <p:nvSpPr>
          <p:cNvPr id="10" name="Flèche vers le bas 9"/>
          <p:cNvSpPr/>
          <p:nvPr/>
        </p:nvSpPr>
        <p:spPr>
          <a:xfrm>
            <a:off x="717780" y="590713"/>
            <a:ext cx="626783" cy="91520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83551" y="3113403"/>
            <a:ext cx="34259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54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4BACC6">
                      <a:satMod val="175000"/>
                      <a:alpha val="40000"/>
                    </a:srgbClr>
                  </a:glow>
                </a:effectLst>
              </a:rPr>
              <a:t>مصالي الحاج </a:t>
            </a:r>
            <a:endParaRPr lang="fr-FR" sz="5400" b="1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F79646">
                  <a:tint val="1000"/>
                </a:srgbClr>
              </a:solidFill>
              <a:effectLst>
                <a:glow rad="139700">
                  <a:srgbClr val="4BACC6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12" name="Flèche vers le bas 11"/>
          <p:cNvSpPr/>
          <p:nvPr/>
        </p:nvSpPr>
        <p:spPr>
          <a:xfrm>
            <a:off x="2035234" y="3891795"/>
            <a:ext cx="353475" cy="360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à coins arrondis 12"/>
          <p:cNvSpPr/>
          <p:nvPr/>
        </p:nvSpPr>
        <p:spPr>
          <a:xfrm>
            <a:off x="395536" y="4179278"/>
            <a:ext cx="3456384" cy="9004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>
                <a:solidFill>
                  <a:schemeClr val="tx1"/>
                </a:solidFill>
              </a:rPr>
              <a:t>حزب نجم شمال افريقيا 1926 ثم باسم حزب الشعب الجزائري 11 مارس 1937 م </a:t>
            </a:r>
          </a:p>
        </p:txBody>
      </p:sp>
      <p:sp>
        <p:nvSpPr>
          <p:cNvPr id="14" name="Flèche vers le bas 13"/>
          <p:cNvSpPr/>
          <p:nvPr/>
        </p:nvSpPr>
        <p:spPr>
          <a:xfrm>
            <a:off x="1896520" y="5079732"/>
            <a:ext cx="353475" cy="360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07504" y="5301208"/>
            <a:ext cx="3855461" cy="15567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400" b="1" dirty="0"/>
              <a:t>الاستقلال التام –انشاء جيش وطني –الجلاء التام لجيوش الاحتلال –التعليم باللغة العربية اجباري – حرية الصحافة و الجمعيات.</a:t>
            </a:r>
          </a:p>
        </p:txBody>
      </p:sp>
      <p:sp>
        <p:nvSpPr>
          <p:cNvPr id="16" name="Ellipse 15"/>
          <p:cNvSpPr/>
          <p:nvPr/>
        </p:nvSpPr>
        <p:spPr>
          <a:xfrm>
            <a:off x="5429256" y="0"/>
            <a:ext cx="2952328" cy="9233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600" dirty="0" smtClean="0"/>
              <a:t>المساواة</a:t>
            </a:r>
            <a:endParaRPr lang="fr-FR" sz="3600" dirty="0"/>
          </a:p>
        </p:txBody>
      </p:sp>
      <p:sp>
        <p:nvSpPr>
          <p:cNvPr id="17" name="Flèche vers le bas 16"/>
          <p:cNvSpPr/>
          <p:nvPr/>
        </p:nvSpPr>
        <p:spPr>
          <a:xfrm>
            <a:off x="6643702" y="714356"/>
            <a:ext cx="386693" cy="40466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7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9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6191672" y="0"/>
            <a:ext cx="2952328" cy="9233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600" dirty="0" smtClean="0"/>
              <a:t>الاصلاحي   </a:t>
            </a:r>
            <a:endParaRPr lang="fr-FR" sz="3600" dirty="0"/>
          </a:p>
        </p:txBody>
      </p:sp>
      <p:sp>
        <p:nvSpPr>
          <p:cNvPr id="5" name="Flèche vers le bas 4"/>
          <p:cNvSpPr/>
          <p:nvPr/>
        </p:nvSpPr>
        <p:spPr>
          <a:xfrm>
            <a:off x="7715272" y="857232"/>
            <a:ext cx="626783" cy="45760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 descr="http://www.lyceeoulhaca.com/wp-content/uploads/Ibnbad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214422"/>
            <a:ext cx="4499992" cy="321297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779912" y="3643314"/>
            <a:ext cx="53640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DZ" sz="4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عبد الحميد بن </a:t>
            </a:r>
            <a:r>
              <a:rPr lang="ar-DZ" sz="4800" b="1" spc="50" dirty="0" err="1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باديس</a:t>
            </a:r>
            <a:r>
              <a:rPr lang="ar-DZ" sz="54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fr-FR" sz="54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glow rad="228600">
                  <a:srgbClr val="C0504D">
                    <a:satMod val="175000"/>
                    <a:alpha val="4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Ellipse 7"/>
          <p:cNvSpPr/>
          <p:nvPr/>
        </p:nvSpPr>
        <p:spPr>
          <a:xfrm>
            <a:off x="5357818" y="4429132"/>
            <a:ext cx="3138963" cy="93994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/>
              <a:t>جمعية العلماء المسلمين 05 ماي 1931 م </a:t>
            </a:r>
            <a:endParaRPr lang="fr-FR" b="1" dirty="0"/>
          </a:p>
        </p:txBody>
      </p:sp>
      <p:sp>
        <p:nvSpPr>
          <p:cNvPr id="9" name="Flèche vers le bas 8"/>
          <p:cNvSpPr/>
          <p:nvPr/>
        </p:nvSpPr>
        <p:spPr>
          <a:xfrm>
            <a:off x="6786578" y="4214818"/>
            <a:ext cx="462230" cy="39489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>
            <a:off x="6786578" y="5214950"/>
            <a:ext cx="462230" cy="39489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5288539" y="5500702"/>
            <a:ext cx="3855461" cy="15567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400" b="1" dirty="0"/>
              <a:t>مواجهة سياسة التنصير –و معرضة سياسة الفرنسة و الادماج و التجنس و البدع -و التمسك بالتعاليم الإسلامية</a:t>
            </a:r>
          </a:p>
          <a:p>
            <a:pPr algn="ctr"/>
            <a:r>
              <a:rPr lang="ar-DZ" sz="2400" b="1" dirty="0" smtClean="0"/>
              <a:t>.</a:t>
            </a:r>
            <a:endParaRPr lang="ar-DZ" sz="2400" b="1" dirty="0"/>
          </a:p>
        </p:txBody>
      </p:sp>
      <p:sp>
        <p:nvSpPr>
          <p:cNvPr id="12" name="Ellipse 11"/>
          <p:cNvSpPr/>
          <p:nvPr/>
        </p:nvSpPr>
        <p:spPr>
          <a:xfrm>
            <a:off x="0" y="0"/>
            <a:ext cx="3531787" cy="111636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600" dirty="0" smtClean="0"/>
              <a:t>الشيوعي العالمي  </a:t>
            </a:r>
            <a:endParaRPr lang="fr-FR" sz="3600" dirty="0"/>
          </a:p>
        </p:txBody>
      </p:sp>
      <p:pic>
        <p:nvPicPr>
          <p:cNvPr id="13" name="Picture 16" descr="http://www.marefa.org/images/5/5d/Amar-ouzeg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4422"/>
            <a:ext cx="4139953" cy="3081734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0" y="3429000"/>
            <a:ext cx="47880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DZ" sz="5400" b="1" spc="50" dirty="0" smtClean="0">
                <a:ln w="12700" cmpd="sng">
                  <a:solidFill>
                    <a:srgbClr val="4F81BD">
                      <a:lumMod val="40000"/>
                      <a:lumOff val="6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139700">
                    <a:srgbClr val="4BACC6">
                      <a:satMod val="175000"/>
                      <a:alpha val="40000"/>
                    </a:srgbClr>
                  </a:glow>
                </a:effectLst>
              </a:rPr>
              <a:t>عمار أوزقان </a:t>
            </a:r>
            <a:endParaRPr lang="fr-FR" sz="5400" b="1" spc="50" dirty="0">
              <a:ln w="12700" cmpd="sng">
                <a:solidFill>
                  <a:srgbClr val="4F81BD">
                    <a:lumMod val="40000"/>
                    <a:lumOff val="60000"/>
                  </a:srgbClr>
                </a:solidFill>
                <a:prstDash val="solid"/>
              </a:ln>
              <a:solidFill>
                <a:srgbClr val="F79646">
                  <a:tint val="1000"/>
                </a:srgbClr>
              </a:solidFill>
              <a:effectLst>
                <a:glow rad="139700">
                  <a:srgbClr val="4BACC6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0" y="4357694"/>
            <a:ext cx="4171165" cy="90715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>
                <a:solidFill>
                  <a:schemeClr val="bg1"/>
                </a:solidFill>
              </a:rPr>
              <a:t>الحزب </a:t>
            </a:r>
            <a:r>
              <a:rPr lang="ar-DZ" b="1" dirty="0" smtClean="0">
                <a:solidFill>
                  <a:schemeClr val="bg1"/>
                </a:solidFill>
              </a:rPr>
              <a:t>الشيوعي </a:t>
            </a:r>
            <a:r>
              <a:rPr lang="ar-DZ" b="1" dirty="0">
                <a:solidFill>
                  <a:schemeClr val="bg1"/>
                </a:solidFill>
              </a:rPr>
              <a:t>فرع من الحزب الشيوعي الفرنسي 1924م ، مستقل 1936 م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7158" y="5500702"/>
            <a:ext cx="3855461" cy="15567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400" b="1" dirty="0" smtClean="0"/>
              <a:t>حل </a:t>
            </a:r>
            <a:r>
              <a:rPr lang="ar-DZ" sz="2400" b="1" dirty="0"/>
              <a:t>مشاكل المجتمع الجزائري بالاندماج في المجتمع الفرنسي – المطالبة بالجنسية الفرنسية </a:t>
            </a:r>
          </a:p>
          <a:p>
            <a:pPr algn="ctr"/>
            <a:r>
              <a:rPr lang="ar-DZ" sz="2400" b="1" dirty="0" smtClean="0"/>
              <a:t>.</a:t>
            </a:r>
            <a:endParaRPr lang="ar-DZ" sz="2400" b="1" dirty="0"/>
          </a:p>
        </p:txBody>
      </p:sp>
      <p:sp>
        <p:nvSpPr>
          <p:cNvPr id="17" name="Flèche vers le bas 16"/>
          <p:cNvSpPr/>
          <p:nvPr/>
        </p:nvSpPr>
        <p:spPr>
          <a:xfrm>
            <a:off x="2071670" y="5214950"/>
            <a:ext cx="462230" cy="39489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vers le bas 17"/>
          <p:cNvSpPr/>
          <p:nvPr/>
        </p:nvSpPr>
        <p:spPr>
          <a:xfrm>
            <a:off x="2428860" y="4071942"/>
            <a:ext cx="462230" cy="39489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9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0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6249733" y="640729"/>
            <a:ext cx="2952328" cy="92333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600" dirty="0" smtClean="0"/>
              <a:t>الادماجي : الليبرالي  </a:t>
            </a:r>
            <a:endParaRPr lang="fr-FR" sz="3600" dirty="0"/>
          </a:p>
        </p:txBody>
      </p:sp>
      <p:sp>
        <p:nvSpPr>
          <p:cNvPr id="5" name="Flèche vers le bas 4"/>
          <p:cNvSpPr/>
          <p:nvPr/>
        </p:nvSpPr>
        <p:spPr>
          <a:xfrm rot="7286063">
            <a:off x="5132563" y="552560"/>
            <a:ext cx="576064" cy="186195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4" descr="http://www.mobtada.com/uploads/images/2455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25" y="0"/>
            <a:ext cx="4552950" cy="399557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674667" y="135553"/>
            <a:ext cx="34740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5400" b="1" spc="50" dirty="0" smtClean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</a:effectLst>
              </a:rPr>
              <a:t>فرحات عباس </a:t>
            </a:r>
            <a:endParaRPr lang="fr-FR" sz="5400" b="1" spc="50" dirty="0">
              <a:ln w="12700" cmpd="sng">
                <a:solidFill>
                  <a:srgbClr val="FFC000"/>
                </a:solidFill>
                <a:prstDash val="solid"/>
              </a:ln>
              <a:solidFill>
                <a:srgbClr val="F79646">
                  <a:tint val="1000"/>
                </a:srgbClr>
              </a:solidFill>
              <a:effectLst>
                <a:glow rad="228600">
                  <a:srgbClr val="4F81B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8" name="Flèche vers le bas 7"/>
          <p:cNvSpPr/>
          <p:nvPr/>
        </p:nvSpPr>
        <p:spPr>
          <a:xfrm rot="17096314">
            <a:off x="4592058" y="3050849"/>
            <a:ext cx="668693" cy="121081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5420595" y="2994569"/>
            <a:ext cx="3168352" cy="151216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b="1" dirty="0"/>
              <a:t>فيدرالية  المنتخب </a:t>
            </a:r>
            <a:r>
              <a:rPr lang="ar-DZ" sz="2800" b="1" dirty="0" smtClean="0"/>
              <a:t>الجزائريين </a:t>
            </a:r>
            <a:r>
              <a:rPr lang="ar-DZ" sz="2800" b="1" dirty="0"/>
              <a:t>سنة 1927</a:t>
            </a:r>
          </a:p>
        </p:txBody>
      </p:sp>
      <p:sp>
        <p:nvSpPr>
          <p:cNvPr id="10" name="Flèche vers le bas 9"/>
          <p:cNvSpPr/>
          <p:nvPr/>
        </p:nvSpPr>
        <p:spPr>
          <a:xfrm>
            <a:off x="6516216" y="4506737"/>
            <a:ext cx="576064" cy="57844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28725" y="5143512"/>
            <a:ext cx="9115275" cy="17144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4400" b="1" dirty="0" smtClean="0"/>
              <a:t>المساواة </a:t>
            </a:r>
            <a:r>
              <a:rPr lang="ar-DZ" sz="4400" b="1" dirty="0"/>
              <a:t>في الحقوق س- اج بين ج والمستوطنين</a:t>
            </a:r>
            <a:endParaRPr lang="ar-DZ" sz="4400" b="1" dirty="0" smtClean="0"/>
          </a:p>
          <a:p>
            <a:pPr algn="ctr"/>
            <a:r>
              <a:rPr lang="ar-DZ" sz="4400" b="1" dirty="0" smtClean="0"/>
              <a:t>–</a:t>
            </a:r>
            <a:r>
              <a:rPr lang="ar-DZ" sz="4400" b="1" dirty="0"/>
              <a:t>حق التمثيل النيابي و الغاء القوانين الاستثنائية </a:t>
            </a:r>
            <a:r>
              <a:rPr lang="ar-DZ" sz="2400" b="1" dirty="0" smtClean="0"/>
              <a:t>.</a:t>
            </a:r>
            <a:endParaRPr lang="ar-DZ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ÙØªÙØ¬Ø© Ø¨Ø­Ø« Ø§ÙØµÙØ± Ø¹Ù Ø§ÙØ­Ø±Ø¨ Ø§ÙØ¹Ø§ÙÙÙØ©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00034" y="928670"/>
            <a:ext cx="8228535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عشية الحرب العالمية الثانية </a:t>
            </a:r>
          </a:p>
          <a:p>
            <a:pPr algn="ctr"/>
            <a:r>
              <a:rPr lang="ar-D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 انتهج الاستخراب الفرنسي </a:t>
            </a:r>
          </a:p>
          <a:p>
            <a:pPr algn="ctr"/>
            <a:r>
              <a:rPr lang="ar-D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سياسة خاصة مع الأحزاب الجزائرية</a:t>
            </a:r>
          </a:p>
          <a:p>
            <a:pPr algn="ctr"/>
            <a:r>
              <a:rPr lang="ar-D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- فماهي مظاهرها ؟</a:t>
            </a:r>
            <a:r>
              <a:rPr lang="ar-D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endParaRPr lang="fr-FR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ésultat de recherche d'images pour &quot;‫جمعية العلماء المسلمين الجزائريين‬‎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214554"/>
            <a:ext cx="3357586" cy="1571636"/>
          </a:xfrm>
          <a:prstGeom prst="rect">
            <a:avLst/>
          </a:prstGeom>
          <a:noFill/>
        </p:spPr>
      </p:pic>
      <p:pic>
        <p:nvPicPr>
          <p:cNvPr id="1028" name="Picture 4" descr="Résultat de recherche d'images pour &quot;‫جريدة الامة‬‎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4786322"/>
            <a:ext cx="1135827" cy="1571636"/>
          </a:xfrm>
          <a:prstGeom prst="rect">
            <a:avLst/>
          </a:prstGeom>
          <a:noFill/>
        </p:spPr>
      </p:pic>
      <p:sp>
        <p:nvSpPr>
          <p:cNvPr id="4" name="Rectangle à coins arrondis 3"/>
          <p:cNvSpPr/>
          <p:nvPr/>
        </p:nvSpPr>
        <p:spPr>
          <a:xfrm>
            <a:off x="1357290" y="642918"/>
            <a:ext cx="571504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/>
              <a:t>الإجراءات الاستعمارية تجاه الحركة الوطنية </a:t>
            </a:r>
            <a:endParaRPr lang="fr-FR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571472" y="142852"/>
            <a:ext cx="830227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من خلال السندات ص50 حدد الإجراءات التي اتخذتها فرنسا تجاه الحركة الوطنية </a:t>
            </a:r>
            <a:endParaRPr lang="fr-FR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Ellipse 5"/>
          <p:cNvSpPr/>
          <p:nvPr/>
        </p:nvSpPr>
        <p:spPr>
          <a:xfrm>
            <a:off x="7000892" y="1928802"/>
            <a:ext cx="1857388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000" b="1" dirty="0" smtClean="0"/>
              <a:t>تجاه النخبة </a:t>
            </a:r>
          </a:p>
          <a:p>
            <a:pPr algn="ctr"/>
            <a:r>
              <a:rPr lang="ar-DZ" sz="2000" b="1" dirty="0" smtClean="0"/>
              <a:t>” الإدماج و</a:t>
            </a:r>
          </a:p>
          <a:p>
            <a:pPr algn="ctr"/>
            <a:r>
              <a:rPr lang="ar-DZ" sz="2000" b="1" dirty="0" smtClean="0"/>
              <a:t>الشيوعيين ”</a:t>
            </a:r>
            <a:endParaRPr lang="fr-FR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7000892" y="3286124"/>
            <a:ext cx="1571636" cy="2857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/>
              <a:t>اتبعت معهم أسلوب </a:t>
            </a:r>
          </a:p>
          <a:p>
            <a:pPr algn="ctr"/>
            <a:r>
              <a:rPr lang="ar-DZ" sz="2400" b="1" dirty="0" smtClean="0"/>
              <a:t>المهادنة ووعدتهم </a:t>
            </a:r>
          </a:p>
          <a:p>
            <a:pPr algn="ctr"/>
            <a:r>
              <a:rPr lang="ar-DZ" sz="2400" b="1" dirty="0" smtClean="0"/>
              <a:t>بتحقيق مطالبهم </a:t>
            </a:r>
          </a:p>
          <a:p>
            <a:pPr algn="ctr"/>
            <a:r>
              <a:rPr lang="ar-DZ" sz="2400" b="1" dirty="0" smtClean="0"/>
              <a:t>بعد الحرب </a:t>
            </a:r>
            <a:endParaRPr lang="fr-FR" sz="2400" b="1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5286380" y="1857364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/>
              <a:t>حزب الشعب </a:t>
            </a:r>
            <a:endParaRPr lang="fr-FR" sz="2400" b="1" dirty="0"/>
          </a:p>
        </p:txBody>
      </p:sp>
      <p:pic>
        <p:nvPicPr>
          <p:cNvPr id="1026" name="Picture 2" descr="Résultat de recherche d'images pour &quot;‫سجن مصالي الحاج‬‎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2857496"/>
            <a:ext cx="1762116" cy="1143008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4643438" y="4000504"/>
            <a:ext cx="2072186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DZ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القبض على مصالي /محاكمته /سجنه /نفيه</a:t>
            </a:r>
            <a:endParaRPr lang="fr-FR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357158" y="1857364"/>
            <a:ext cx="2786082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/>
              <a:t>جمعية العلماء المسلمين الجزائريين </a:t>
            </a:r>
            <a:endParaRPr lang="fr-FR" sz="2400" b="1" dirty="0"/>
          </a:p>
        </p:txBody>
      </p:sp>
      <p:sp>
        <p:nvSpPr>
          <p:cNvPr id="20" name="Rectangle 19"/>
          <p:cNvSpPr/>
          <p:nvPr/>
        </p:nvSpPr>
        <p:spPr>
          <a:xfrm>
            <a:off x="5072066" y="5143512"/>
            <a:ext cx="142876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2000" b="1" dirty="0"/>
              <a:t>منع جرائده( الأمة والبرلمان )من الصدور</a:t>
            </a:r>
            <a:endParaRPr lang="fr-FR" sz="2000" b="1" dirty="0"/>
          </a:p>
        </p:txBody>
      </p:sp>
      <p:sp>
        <p:nvSpPr>
          <p:cNvPr id="21" name="Rectangle 20"/>
          <p:cNvSpPr/>
          <p:nvPr/>
        </p:nvSpPr>
        <p:spPr>
          <a:xfrm>
            <a:off x="3643306" y="6286520"/>
            <a:ext cx="4214841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400" b="1" dirty="0"/>
              <a:t>حل حزب الشعب في  26 - 9 - 1939 </a:t>
            </a:r>
            <a:endParaRPr lang="fr-FR" sz="2400" dirty="0"/>
          </a:p>
        </p:txBody>
      </p:sp>
      <p:sp>
        <p:nvSpPr>
          <p:cNvPr id="22" name="Rectangle 21"/>
          <p:cNvSpPr/>
          <p:nvPr/>
        </p:nvSpPr>
        <p:spPr>
          <a:xfrm>
            <a:off x="0" y="3929066"/>
            <a:ext cx="2928958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2000" b="1" dirty="0"/>
              <a:t>مصادرة صحفها وفرض </a:t>
            </a:r>
            <a:r>
              <a:rPr lang="ar-SA" sz="2000" b="1" dirty="0" smtClean="0"/>
              <a:t>الإقامة </a:t>
            </a:r>
            <a:r>
              <a:rPr lang="ar-SA" sz="2000" b="1" dirty="0"/>
              <a:t>الجبرية على أعضائها </a:t>
            </a:r>
            <a:endParaRPr lang="fr-FR" sz="2000" dirty="0"/>
          </a:p>
        </p:txBody>
      </p:sp>
      <p:sp>
        <p:nvSpPr>
          <p:cNvPr id="23" name="Rectangle 22"/>
          <p:cNvSpPr/>
          <p:nvPr/>
        </p:nvSpPr>
        <p:spPr>
          <a:xfrm>
            <a:off x="0" y="4857760"/>
            <a:ext cx="2972266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SA" sz="2000" b="1" dirty="0"/>
              <a:t>محاولة تفريق صفوفها من خلال حادثة اغتيال مفتي الجزائر </a:t>
            </a:r>
            <a:endParaRPr lang="fr-FR" sz="2000" dirty="0"/>
          </a:p>
        </p:txBody>
      </p:sp>
      <p:sp>
        <p:nvSpPr>
          <p:cNvPr id="24" name="Rectangle 23"/>
          <p:cNvSpPr/>
          <p:nvPr/>
        </p:nvSpPr>
        <p:spPr>
          <a:xfrm>
            <a:off x="214282" y="5715016"/>
            <a:ext cx="2286000" cy="10156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إغلاق المساجد والمدارس وتشديد الرقابة على كافة نشاطاتها</a:t>
            </a:r>
            <a:r>
              <a:rPr lang="ar-SA" sz="2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fr-FR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6" name="Flèche droite 25"/>
          <p:cNvSpPr/>
          <p:nvPr/>
        </p:nvSpPr>
        <p:spPr>
          <a:xfrm rot="1622673">
            <a:off x="7117591" y="1527451"/>
            <a:ext cx="511682" cy="32214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Flèche droite 26"/>
          <p:cNvSpPr/>
          <p:nvPr/>
        </p:nvSpPr>
        <p:spPr>
          <a:xfrm rot="5400000">
            <a:off x="5803768" y="1555390"/>
            <a:ext cx="281808" cy="32214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Flèche droite 27"/>
          <p:cNvSpPr/>
          <p:nvPr/>
        </p:nvSpPr>
        <p:spPr>
          <a:xfrm rot="7878857">
            <a:off x="2891532" y="1637602"/>
            <a:ext cx="511682" cy="32214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70" decel="100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770" decel="100000"/>
                                        <p:tgtEl>
                                          <p:spTgt spid="10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2" dur="77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4" dur="77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8" grpId="0" animBg="1"/>
      <p:bldP spid="9" grpId="0" animBg="1"/>
      <p:bldP spid="13" grpId="0" animBg="1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785786" y="571480"/>
            <a:ext cx="817638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1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) الإجراءات الاستعمارية تجاه الحركة الوطنية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: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-عندما لاحت بوادر الحرب العالمية 2 قامت فرنسا اتجاه الأحزاب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: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أ) اتجاه النخبة( الإدماج والحزب الشيوعي) :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اتبعت معهم أسلوب المهادنة ووعدتهم بتحقيق مطالبهم بعد الحرب 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ب) اتجاه حزب الشعب (دعاة الاستقلال ) :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خافت من عرقلته للتجنيد فقامت ب: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ألقاء القبض على مصالي الحاج ومحاكمته وسجنه ثم نفيه 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منع جرائده( الأمة والبرلمان )من الصدور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حل حزب الشعب في  26 - 9 - 1939 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ج) اتجاه جمعية العلماء 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: -مصادرة صحفها وفرض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الاقامة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الجبرية على أعضائها 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-محاولة تفريق صفوفها من خلال حادثة اغتيال مفتي الجزائر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abic Transparent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-إغلاق المساجد والمدارس وتشديد الرقابة على كافة نشاطاته</a:t>
            </a:r>
            <a:r>
              <a:rPr kumimoji="0" lang="ar-SA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ا</a:t>
            </a:r>
            <a:r>
              <a:rPr kumimoji="0" lang="fr-FR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50" name="Picture 18" descr="Résultat de recherche d'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71999"/>
            <a:ext cx="1643042" cy="22860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6" name="Picture 14" descr="Résultat de recherche d'imag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3500438"/>
            <a:ext cx="1238250" cy="1781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2" name="Picture 10" descr="Résultat de recherche d'imag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3571876"/>
            <a:ext cx="1428760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4" name="AutoShape 2" descr="Résultat de recherche d'images pour &quot;‫نزول قوات الحلفاء بالجزائر‬‎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436" name="AutoShape 4" descr="Résultat de recherche d'images pour &quot;‫نزول قوات الحلفاء بالجزائر‬‎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438" name="AutoShape 6" descr="Résultat de recherche d'images pour &quot;‫نزول قوات الحلفاء بالجزائر‬‎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 descr="Near_Algiers,_-Torch-_troops_hit_the_beaches_behind_a_large_American_flag_-Left-_hoping_for_the_French_Army_not_fire..._-_NARA_-_19551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22821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2357430"/>
            <a:ext cx="90493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D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نزول قوات الحلفاء( أمريكا - بريطانيا –فرنسا –الصين –إ </a:t>
            </a:r>
            <a:r>
              <a:rPr lang="ar-DZ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السوفياتي</a:t>
            </a:r>
            <a:r>
              <a:rPr lang="ar-D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)بالجزائر</a:t>
            </a:r>
          </a:p>
          <a:p>
            <a:pPr algn="ctr"/>
            <a:r>
              <a:rPr lang="ar-D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وحملهم لشعارات ” الحرية – الديمقراطية ومحاربة الديكتاتورية ..“ 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72132" y="3143248"/>
            <a:ext cx="1298753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SA" b="1" dirty="0" smtClean="0"/>
              <a:t>العربي </a:t>
            </a:r>
            <a:r>
              <a:rPr lang="ar-SA" b="1" dirty="0"/>
              <a:t>التبسي 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3929058" y="3214686"/>
            <a:ext cx="126669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ransparent"/>
                <a:ea typeface="Times New Roman" pitchFamily="18" charset="0"/>
                <a:cs typeface="Traditional Arabic" pitchFamily="18" charset="-78"/>
              </a:rPr>
              <a:t>توفيق المدني</a:t>
            </a:r>
            <a:endParaRPr lang="fr-FR" sz="2400" dirty="0"/>
          </a:p>
        </p:txBody>
      </p:sp>
      <p:sp>
        <p:nvSpPr>
          <p:cNvPr id="18444" name="AutoShape 12" descr="Résultat de recherche d'images pour &quot;‫أحمد بومنجل‬‎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1714480" y="3143248"/>
            <a:ext cx="140294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ransparent"/>
                <a:ea typeface="Times New Roman" pitchFamily="18" charset="0"/>
                <a:cs typeface="Traditional Arabic" pitchFamily="18" charset="-78"/>
              </a:rPr>
              <a:t>أحمد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abic Transparent"/>
                <a:ea typeface="Times New Roman" pitchFamily="18" charset="0"/>
                <a:cs typeface="Traditional Arabic" pitchFamily="18" charset="-78"/>
              </a:rPr>
              <a:t>بومنجل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ransparent"/>
                <a:ea typeface="Times New Roman" pitchFamily="18" charset="0"/>
                <a:cs typeface="Traditional Arabic" pitchFamily="18" charset="-78"/>
              </a:rPr>
              <a:t> </a:t>
            </a:r>
            <a:endParaRPr lang="fr-FR" sz="2400" b="1" dirty="0"/>
          </a:p>
        </p:txBody>
      </p:sp>
      <p:pic>
        <p:nvPicPr>
          <p:cNvPr id="18452" name="Picture 20" descr="Résultat de recherche d'image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72396" y="3357562"/>
            <a:ext cx="1214446" cy="22859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Organigramme : Multidocument 19"/>
          <p:cNvSpPr/>
          <p:nvPr/>
        </p:nvSpPr>
        <p:spPr>
          <a:xfrm>
            <a:off x="2000232" y="4857760"/>
            <a:ext cx="4714908" cy="1571636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/>
              <a:t>اجتماع 10 فيفري 1943 </a:t>
            </a:r>
          </a:p>
          <a:p>
            <a:pPr algn="ctr"/>
            <a:r>
              <a:rPr lang="ar-DZ" sz="2400" b="1" dirty="0" smtClean="0"/>
              <a:t>لإيجاد حل للقضية الجزائرية </a:t>
            </a:r>
            <a:endParaRPr lang="fr-FR" sz="2400" b="1" dirty="0"/>
          </a:p>
        </p:txBody>
      </p:sp>
      <p:sp>
        <p:nvSpPr>
          <p:cNvPr id="21" name="Rectangle 20"/>
          <p:cNvSpPr/>
          <p:nvPr/>
        </p:nvSpPr>
        <p:spPr>
          <a:xfrm>
            <a:off x="7358082" y="3071810"/>
            <a:ext cx="1372492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ransparent"/>
                <a:ea typeface="Times New Roman" pitchFamily="18" charset="0"/>
                <a:cs typeface="Traditional Arabic" pitchFamily="18" charset="-78"/>
              </a:rPr>
              <a:t>فرحات عباس </a:t>
            </a:r>
            <a:endParaRPr lang="fr-FR" sz="2400" dirty="0"/>
          </a:p>
        </p:txBody>
      </p:sp>
      <p:sp>
        <p:nvSpPr>
          <p:cNvPr id="22" name="Rectangle 21"/>
          <p:cNvSpPr/>
          <p:nvPr/>
        </p:nvSpPr>
        <p:spPr>
          <a:xfrm>
            <a:off x="0" y="4000504"/>
            <a:ext cx="139172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ransparent"/>
                <a:ea typeface="Times New Roman" pitchFamily="18" charset="0"/>
                <a:cs typeface="Traditional Arabic" pitchFamily="18" charset="-78"/>
              </a:rPr>
              <a:t>الأمين دباغين </a:t>
            </a:r>
            <a:endParaRPr lang="fr-FR" sz="2400" dirty="0"/>
          </a:p>
        </p:txBody>
      </p:sp>
      <p:pic>
        <p:nvPicPr>
          <p:cNvPr id="18454" name="Picture 22" descr="Résultat de recherche d'images pour &quot;‫العربي التبسي‬‎&quot;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57818" y="3500438"/>
            <a:ext cx="1585890" cy="17145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3714744" y="0"/>
            <a:ext cx="4214842" cy="52322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i="0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2) نشاط الحركة الوطنية خلال </a:t>
            </a:r>
            <a:r>
              <a:rPr kumimoji="0" lang="ar-SA" sz="2800" i="0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ح</a:t>
            </a:r>
            <a:r>
              <a:rPr kumimoji="0" lang="ar-SA" sz="2800" i="0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ع 2:</a:t>
            </a:r>
            <a:endParaRPr kumimoji="0" lang="ar-SA" sz="2800" i="0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lèche courbée vers le haut 24"/>
          <p:cNvSpPr/>
          <p:nvPr/>
        </p:nvSpPr>
        <p:spPr>
          <a:xfrm rot="1719555">
            <a:off x="5974840" y="6097365"/>
            <a:ext cx="1214446" cy="5000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Ellipse 25"/>
          <p:cNvSpPr/>
          <p:nvPr/>
        </p:nvSpPr>
        <p:spPr>
          <a:xfrm>
            <a:off x="7215206" y="5500702"/>
            <a:ext cx="1643074" cy="135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/>
              <a:t>البيان </a:t>
            </a:r>
          </a:p>
          <a:p>
            <a:pPr algn="ctr"/>
            <a:r>
              <a:rPr lang="ar-DZ" sz="2400" b="1" dirty="0" smtClean="0"/>
              <a:t>الجزائري</a:t>
            </a:r>
            <a:endParaRPr lang="fr-F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2" grpId="0" animBg="1"/>
      <p:bldP spid="17" grpId="0" animBg="1"/>
      <p:bldP spid="20" grpId="0" animBg="1"/>
      <p:bldP spid="21" grpId="0" animBg="1"/>
      <p:bldP spid="22" grpId="0" animBg="1"/>
      <p:bldP spid="18455" grpId="0" animBg="1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28596" y="500042"/>
            <a:ext cx="8358246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ransparent"/>
                <a:ea typeface="Times New Roman" pitchFamily="18" charset="0"/>
                <a:cs typeface="Traditional Arabic" pitchFamily="18" charset="-78"/>
              </a:rPr>
              <a:t>) </a:t>
            </a: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نشاط الحركة الوطنية خلال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ح</a:t>
            </a: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ع 2: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اجتمع العديد من السياسيين في 10 فيفري1943 كالعربي التبسي</a:t>
            </a: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وفرحات عباس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والشيخ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خيرالدين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وتوفيق المدني وابن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جلول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وأحمد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بومنجل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والأمين دباغين والحسين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عسلة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وغيرهم وقدموه في 31 مارس 1943 للحاكم العام وممثلي الحلفاء وإلى ديغول وحكومة مصر وفيه :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المطالب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الستعجلة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: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إدانة الاستعمار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حق الشعوب في تقرير مصيرها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مشاركة المسلمين في حكم بلادهم مشاركة فعلية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إطلاق سراح جميع المعتقلين السياسيين من جميع الأحزاب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منح الجزائريين دستور خاص يتضمن: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-حرية جميع السكان والمساواة بينهم بدون تمييز جنسي أو ديني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-إلغاء الإقطاعية الفلاحية بإصلاح زراعي واسع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الاعتراف باللغة العربية كلغة رسمية بجانب الفرنسية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حرية الصحافة وحق الاجتماع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التعليم المجاني والإجباري وحرية الدين وفصل الدين عن الدولة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المطالب المؤجلة بعد </a:t>
            </a:r>
            <a:r>
              <a:rPr kumimoji="0" lang="ar-DZ" sz="2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ح</a:t>
            </a:r>
            <a:r>
              <a:rPr kumimoji="0" lang="ar-DZ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ع 2: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تكوين مجلس تأسيسي جزائري منتخب عن طريق الانتخاب العام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Times New Roman" pitchFamily="18" charset="0"/>
              <a:cs typeface="Arabic Transparent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تصبح الجزائر دولة لها دستورها الخاص من وضع مجلسها التأسيسي</a:t>
            </a: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ransparent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8" name="Picture 8" descr="ØµÙØ±Ø© Ø°Ø§Øª ØµÙØ©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76769" cy="6858000"/>
          </a:xfrm>
          <a:prstGeom prst="rect">
            <a:avLst/>
          </a:prstGeom>
          <a:noFill/>
        </p:spPr>
      </p:pic>
      <p:pic>
        <p:nvPicPr>
          <p:cNvPr id="46084" name="Picture 4" descr="ÙØªÙØ¬Ø© Ø¨Ø­Ø« Ø§ÙØµÙØ± Ø¹Ù Ø§ÙØ­ÙÙØ§Ø¡ ÙÙ Ø§ÙØ­Ø±Ø¨ Ø§ÙØ¹Ø§ÙÙÙØ© Ø§ÙØ«Ø§ÙÙØ©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0"/>
            <a:ext cx="4429124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214546" y="1500174"/>
            <a:ext cx="562525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ماهو رد فعل الحلفاء </a:t>
            </a:r>
          </a:p>
          <a:p>
            <a:pPr algn="ctr"/>
            <a:r>
              <a:rPr lang="ar-D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والاستدمار الفرنسي </a:t>
            </a:r>
          </a:p>
          <a:p>
            <a:pPr algn="ctr"/>
            <a:r>
              <a:rPr lang="ar-D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على البيان الجزائـــري ؟</a:t>
            </a:r>
          </a:p>
          <a:p>
            <a:pPr algn="ctr"/>
            <a:endParaRPr lang="ar-DZ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6082" name="AutoShape 2" descr="ÙØªÙØ¬Ø© Ø¨Ø­Ø« Ø§ÙØµÙØ± Ø¹Ù Ø§ÙØ­ÙÙØ§Ø¡ ÙÙ Ø§ÙØ­Ø±Ø¨ Ø§ÙØ¹Ø§ÙÙÙØ© Ø§ÙØ«Ø§ÙÙØ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086" name="AutoShape 6" descr="ØµÙØ±Ø© Ø°Ø§Øª ØµÙØ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ÙØªÙØ¬Ø© Ø¨Ø­Ø« Ø§ÙØµÙØ± Ø¹Ù Ø§ÙØ­ÙÙØ§Ø¡ ÙÙ Ø§ÙØ­Ø±Ø¨ Ø§ÙØ¹Ø§ÙÙÙØ© Ø§ÙØ«Ø§ÙÙØ©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00240"/>
            <a:ext cx="9144000" cy="4857760"/>
          </a:xfrm>
          <a:prstGeom prst="rect">
            <a:avLst/>
          </a:prstGeom>
          <a:noFill/>
        </p:spPr>
      </p:pic>
      <p:sp>
        <p:nvSpPr>
          <p:cNvPr id="6" name="Rectangle avec flèche vers le bas 5"/>
          <p:cNvSpPr/>
          <p:nvPr/>
        </p:nvSpPr>
        <p:spPr>
          <a:xfrm>
            <a:off x="5786446" y="0"/>
            <a:ext cx="3143272" cy="2000240"/>
          </a:xfrm>
          <a:prstGeom prst="downArrowCallout">
            <a:avLst>
              <a:gd name="adj1" fmla="val 27203"/>
              <a:gd name="adj2" fmla="val 25000"/>
              <a:gd name="adj3" fmla="val 25000"/>
              <a:gd name="adj4" fmla="val 64977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D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موقف الحلفاء </a:t>
            </a:r>
          </a:p>
          <a:p>
            <a:pPr algn="ctr"/>
            <a:r>
              <a:rPr lang="ar-D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من البيان </a:t>
            </a:r>
          </a:p>
          <a:p>
            <a:pPr algn="ctr"/>
            <a:r>
              <a:rPr lang="ar-DZ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الجزائري</a:t>
            </a:r>
            <a:endParaRPr lang="fr-FR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Nuage 6"/>
          <p:cNvSpPr/>
          <p:nvPr/>
        </p:nvSpPr>
        <p:spPr>
          <a:xfrm>
            <a:off x="428596" y="0"/>
            <a:ext cx="4714908" cy="17144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400" b="1" dirty="0" smtClean="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القضية الجزائرية </a:t>
            </a:r>
          </a:p>
          <a:p>
            <a:pPr algn="ctr"/>
            <a:r>
              <a:rPr lang="ar-DZ" sz="2400" b="1" dirty="0" smtClean="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قضية داخلية تخص فرنسا وحدها </a:t>
            </a:r>
          </a:p>
          <a:p>
            <a:pPr algn="ctr"/>
            <a:r>
              <a:rPr lang="ar-DZ" sz="2400" b="1" dirty="0" smtClean="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لا يمكن الخوض فيها </a:t>
            </a:r>
            <a:r>
              <a:rPr lang="ar-DZ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tatic.echoroukonline.com/ara/dzstatic/thumbnails/article/2014/degaule_663995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93305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2878484"/>
            <a:ext cx="6822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54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</a:rPr>
              <a:t>زيارة شارل ديغول لقسنطينة </a:t>
            </a:r>
            <a:endParaRPr lang="fr-FR" sz="5400" b="1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F79646">
                  <a:tint val="1000"/>
                </a:srgbClr>
              </a:solidFill>
              <a:effectLst>
                <a:glow rad="53100">
                  <a:srgbClr val="F79646">
                    <a:satMod val="180000"/>
                    <a:alpha val="30000"/>
                  </a:srgbClr>
                </a:glo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908"/>
            <a:ext cx="9144000" cy="2924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14282" y="0"/>
            <a:ext cx="8347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D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رد فعل فرنسا على البيان الجزائري </a:t>
            </a:r>
            <a:endParaRPr lang="fr-F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4429124" y="3643314"/>
            <a:ext cx="642942" cy="428628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098483" y="0"/>
            <a:ext cx="70455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3)رد الفعل الفرنسي والحلفاء على بيان 1943 :</a:t>
            </a:r>
            <a:endParaRPr kumimoji="0" lang="ar-SA" sz="4000" b="1" i="0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14282" y="857232"/>
            <a:ext cx="873236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ransparent" charset="0"/>
                <a:ea typeface="Times New Roman" pitchFamily="18" charset="0"/>
                <a:cs typeface="Traditional Arabic" pitchFamily="18" charset="-78"/>
              </a:rPr>
              <a:t>-</a:t>
            </a:r>
            <a:r>
              <a:rPr kumimoji="0" lang="ar-D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 charset="0"/>
                <a:ea typeface="Times New Roman" pitchFamily="18" charset="0"/>
                <a:cs typeface="Traditional Arabic" pitchFamily="18" charset="-78"/>
              </a:rPr>
              <a:t>اعتبرا لحلفاء القضية الجزائرية قضية داخلية تخص فرنسا وحدها لايمكن الخوض فيها</a:t>
            </a: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 charset="0"/>
                <a:ea typeface="Times New Roman" pitchFamily="18" charset="0"/>
                <a:cs typeface="Traditional Arabic" pitchFamily="18" charset="-78"/>
              </a:rPr>
              <a:t>-حكومة فرنسا الحرة هزها البيان فترتب عنه :</a:t>
            </a: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 charset="0"/>
              </a:rPr>
              <a:t>*</a:t>
            </a:r>
            <a:r>
              <a:rPr kumimoji="0" lang="ar-D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 charset="0"/>
                <a:ea typeface="Times New Roman" pitchFamily="18" charset="0"/>
                <a:cs typeface="Traditional Arabic" pitchFamily="18" charset="-78"/>
              </a:rPr>
              <a:t>زيارة شارل ديغول للجزائر في 12/9/1943 معلنا عن مشروع قانون يضمن الحقوق للنخبة </a:t>
            </a:r>
            <a:endParaRPr kumimoji="0" lang="fr-FR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Times New Roman" pitchFamily="18" charset="0"/>
              <a:cs typeface="Arabic Transparent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 charset="0"/>
              </a:rPr>
              <a:t>*</a:t>
            </a:r>
            <a:r>
              <a:rPr kumimoji="0" lang="ar-DZ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 charset="0"/>
                <a:ea typeface="Times New Roman" pitchFamily="18" charset="0"/>
                <a:cs typeface="Arial" pitchFamily="34" charset="0"/>
              </a:rPr>
              <a:t>إصدار قانون (حق المواطنة الفرنسية ) في 7مارس 1944</a:t>
            </a:r>
            <a:r>
              <a:rPr kumimoji="0" lang="fr-FR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14290"/>
            <a:ext cx="8961107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ar-DZ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4</a:t>
            </a:r>
            <a:r>
              <a:rPr lang="ar-SA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) </a:t>
            </a:r>
            <a:r>
              <a:rPr lang="ar-SA" sz="3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رد الفعل الجزائري على موقف الحلفاء من بيان 1943 </a:t>
            </a:r>
            <a:endParaRPr lang="fr-FR" sz="3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57224" y="1643050"/>
            <a:ext cx="7851648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ransparent"/>
                <a:ea typeface="Times New Roman" pitchFamily="18" charset="0"/>
                <a:cs typeface="Traditional Arabic" pitchFamily="18" charset="-78"/>
              </a:rPr>
              <a:t>-</a:t>
            </a:r>
            <a:r>
              <a:rPr kumimoji="0" lang="ar-D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أصيب الجزائريون بخيبة أمل في الحلفاء وحكومة فرنسا الحرة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حاول الجزائريون التكتل فأسسوا أحباب البيان والحرية 14مارس 1944 ومن أهدافه: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D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نشر الأفكار الجديدة لبيان 1943 والدفاع عنها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D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استنكار الاستبداد الاستعماري والتنديد بعنصريته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D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إسعاف كل ضحايا القوانين الاستثنائية وضحايا القمع والاضطهاد </a:t>
            </a: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Times New Roman" pitchFamily="18" charset="0"/>
              <a:cs typeface="Arabic Transparent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DZ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إقناع الجماهير بمشروعية تجمع أحباب البيان والحرية وخلق اتجاه يساند مطالبه</a:t>
            </a:r>
            <a:r>
              <a:rPr kumimoji="0" lang="fr-FR" sz="28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 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images0.djazairess.com/ennahar/1120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70"/>
            <a:ext cx="6156176" cy="393533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90286" y="0"/>
            <a:ext cx="8563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DZ" sz="54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</a:rPr>
              <a:t>احتفالات الجزائريين بنهاية ح ع</a:t>
            </a:r>
            <a:r>
              <a:rPr lang="fr-FR" sz="54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</a:rPr>
              <a:t>  2 ²</a:t>
            </a:r>
            <a:endParaRPr lang="fr-FR" sz="5400" b="1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F79646">
                  <a:tint val="1000"/>
                </a:srgbClr>
              </a:solidFill>
              <a:effectLst>
                <a:glow rad="228600">
                  <a:srgbClr val="F79646">
                    <a:satMod val="175000"/>
                    <a:alpha val="40000"/>
                  </a:srgbClr>
                </a:glow>
              </a:effectLst>
            </a:endParaRPr>
          </a:p>
        </p:txBody>
      </p:sp>
      <p:pic>
        <p:nvPicPr>
          <p:cNvPr id="5" name="Picture 2" descr="http://www.alger-republicain.com/IMG/jpg/timbre_en_hommage_a_Saal_Bouzid_martyr_du_8_mai_1945-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894586"/>
            <a:ext cx="2957920" cy="5963414"/>
          </a:xfrm>
          <a:prstGeom prst="rect">
            <a:avLst/>
          </a:prstGeom>
          <a:noFill/>
        </p:spPr>
      </p:pic>
      <p:pic>
        <p:nvPicPr>
          <p:cNvPr id="7" name="Picture 2" descr="http://3.bp.blogspot.com/_oB5OKPB9Or0/TUvrxxSYV0I/AAAAAAAAADU/jERXRqRtS7Y/s1600/%D8%AE%D8%B1%D9%8A%D8%B7%D8%A9%20%D8%AA%D9%88%D8%B6%D8%AD%20%D9%85%D8%AC%D8%A7%D8%B2%D8%B1%208%20%D9%85%D8%A7%D9%8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69864" y="4221088"/>
            <a:ext cx="6213500" cy="2636912"/>
          </a:xfrm>
          <a:prstGeom prst="rect">
            <a:avLst/>
          </a:prstGeom>
          <a:noFill/>
        </p:spPr>
      </p:pic>
      <p:sp>
        <p:nvSpPr>
          <p:cNvPr id="1026" name="AutoShape 2" descr="ÙØªÙØ¬Ø© Ø¨Ø­Ø« Ø§ÙØµÙØ± Ø¹Ù ÙØ¬Ø§Ø²Ø± 8 ÙØ§Ù 194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 descr="ÙØªÙØ¬Ø© Ø¨Ø­Ø« Ø§ÙØµÙØ± Ø¹Ù ÙØ¬Ø§Ø²Ø± 8 ÙØ§Ù 194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796" name="AutoShape 4" descr="ÙØªÙØ¬Ø© Ø¨Ø­Ø« Ø§ÙØµÙØ± Ø¹Ù ÙØ¬Ø§Ø²Ø± 8 ÙØ§Ù 194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3798" name="Picture 6" descr="ÙØªÙØ¬Ø© Ø¨Ø­Ø« Ø§ÙØµÙØ± Ø¹Ù ÙØ¬Ø§Ø²Ø± 8 ÙØ§Ù 19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57290" y="285728"/>
            <a:ext cx="66912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ar-D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إعــــادة بناء الحركة الوطنية </a:t>
            </a:r>
            <a:endParaRPr lang="fr-FR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2976" y="1071546"/>
            <a:ext cx="7744429" cy="55707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RightUp"/>
              <a:lightRig rig="threePt" dir="t"/>
            </a:scene3d>
          </a:bodyPr>
          <a:lstStyle/>
          <a:p>
            <a:pPr algn="ctr"/>
            <a:r>
              <a:rPr lang="ar-DZ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بعد مجازر 8 ماي 1945 حاولت فرنسا </a:t>
            </a:r>
          </a:p>
          <a:p>
            <a:pPr algn="ctr"/>
            <a:r>
              <a:rPr lang="ar-DZ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امتصاص غضب الشعب الجزائري وتلميع صورتها </a:t>
            </a:r>
          </a:p>
          <a:p>
            <a:pPr algn="ctr"/>
            <a:r>
              <a:rPr lang="ar-DZ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فأصدرت مرسوم 16 مارس 1946 </a:t>
            </a:r>
          </a:p>
          <a:p>
            <a:pPr algn="ctr"/>
            <a:r>
              <a:rPr lang="ar-DZ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القاضي بالعفو عن المعتقلين </a:t>
            </a:r>
          </a:p>
          <a:p>
            <a:pPr algn="ctr"/>
            <a:r>
              <a:rPr lang="ar-DZ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والسماح بعودة النشاط السياسي </a:t>
            </a:r>
          </a:p>
          <a:p>
            <a:pPr algn="ctr"/>
            <a:r>
              <a:rPr lang="ar-DZ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عمل زعماء النشاط السياسي </a:t>
            </a:r>
          </a:p>
          <a:p>
            <a:pPr algn="ctr"/>
            <a:r>
              <a:rPr lang="ar-DZ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على إعادة بعث النشاط الحزبي </a:t>
            </a:r>
          </a:p>
          <a:p>
            <a:pPr algn="ctr">
              <a:buFontTx/>
              <a:buChar char="-"/>
            </a:pPr>
            <a:r>
              <a:rPr lang="ar-DZ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فماهو</a:t>
            </a:r>
            <a:r>
              <a:rPr lang="ar-DZ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الجديد في هذا البناء </a:t>
            </a:r>
          </a:p>
          <a:p>
            <a:pPr algn="ctr">
              <a:buFontTx/>
              <a:buChar char="-"/>
            </a:pPr>
            <a:r>
              <a:rPr lang="ar-DZ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وكيف كان موقف السلطات الاستدمارية منها؟</a:t>
            </a:r>
          </a:p>
          <a:p>
            <a:pPr algn="ctr">
              <a:buFontTx/>
              <a:buChar char="-"/>
            </a:pPr>
            <a:r>
              <a:rPr lang="ar-DZ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</a:t>
            </a:r>
            <a:endParaRPr lang="fr-FR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71604" y="142852"/>
            <a:ext cx="4857784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1)إعادة بناء الحركة الوطنية بعد </a:t>
            </a:r>
            <a:r>
              <a:rPr lang="ar-SA" sz="2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ح</a:t>
            </a:r>
            <a:r>
              <a:rPr lang="ar-SA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ع 2:</a:t>
            </a:r>
            <a:endParaRPr lang="fr-FR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85794"/>
            <a:ext cx="89296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000" b="1" dirty="0"/>
              <a:t>أصدرت فرنسا مرسوم 16 مارس 1946 القاضي بالعفو عن المعتقلين وبعودة النشاط السياسي للأحزاب لامتصاص غضب الشعب بعد مجازر الثامن ماي فأصبحت الخارطة السياسية للجزائر كما يلي :</a:t>
            </a:r>
            <a:endParaRPr lang="fr-FR" sz="20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42844" y="1785926"/>
          <a:ext cx="9001156" cy="4929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3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7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9862">
                <a:tc>
                  <a:txBody>
                    <a:bodyPr/>
                    <a:lstStyle/>
                    <a:p>
                      <a:pPr algn="ctr"/>
                      <a:r>
                        <a:rPr lang="ar-DZ" sz="2800" dirty="0" smtClean="0"/>
                        <a:t>الحزب بعد الحرب العالمية الثانية</a:t>
                      </a:r>
                    </a:p>
                    <a:p>
                      <a:pPr algn="ctr"/>
                      <a:r>
                        <a:rPr lang="ar-DZ" sz="2800" baseline="0" dirty="0" smtClean="0"/>
                        <a:t>وأهم مطالبه  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DZ" sz="2400" b="1" dirty="0" smtClean="0"/>
                        <a:t>الحزب قبل الحرب العالمية الثانية </a:t>
                      </a:r>
                      <a:endParaRPr lang="fr-FR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776">
                <a:tc>
                  <a:txBody>
                    <a:bodyPr/>
                    <a:lstStyle/>
                    <a:p>
                      <a:r>
                        <a:rPr lang="ar-DZ" dirty="0" smtClean="0"/>
                        <a:t>...................................................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DZ" sz="2800" b="1" dirty="0" smtClean="0"/>
                        <a:t>الاتجاه</a:t>
                      </a:r>
                      <a:r>
                        <a:rPr lang="ar-DZ" sz="2800" b="1" baseline="0" dirty="0" smtClean="0"/>
                        <a:t> الليبرالي الإدماجي </a:t>
                      </a:r>
                      <a:endParaRPr lang="fr-FR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862">
                <a:tc>
                  <a:txBody>
                    <a:bodyPr/>
                    <a:lstStyle/>
                    <a:p>
                      <a:r>
                        <a:rPr lang="ar-DZ" dirty="0" smtClean="0"/>
                        <a:t>...............................................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DZ" sz="2800" b="0" dirty="0" smtClean="0"/>
                        <a:t>جمعية العلماء المسلمين الجزائريين </a:t>
                      </a:r>
                      <a:endParaRPr lang="fr-FR" sz="2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9862">
                <a:tc>
                  <a:txBody>
                    <a:bodyPr/>
                    <a:lstStyle/>
                    <a:p>
                      <a:r>
                        <a:rPr lang="ar-DZ" dirty="0" smtClean="0"/>
                        <a:t>...............................................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DZ" sz="2800" b="1" dirty="0" smtClean="0"/>
                        <a:t>حزب</a:t>
                      </a:r>
                      <a:r>
                        <a:rPr lang="ar-DZ" sz="2800" b="1" baseline="0" dirty="0" smtClean="0"/>
                        <a:t> الشعب (دعاة الاستقلال )</a:t>
                      </a:r>
                      <a:endParaRPr lang="fr-FR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9862">
                <a:tc>
                  <a:txBody>
                    <a:bodyPr/>
                    <a:lstStyle/>
                    <a:p>
                      <a:r>
                        <a:rPr lang="ar-DZ" dirty="0" smtClean="0"/>
                        <a:t>....................................................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DZ" sz="2800" b="1" dirty="0" smtClean="0"/>
                        <a:t>الاتجاه</a:t>
                      </a:r>
                      <a:r>
                        <a:rPr lang="ar-DZ" sz="2800" b="1" baseline="0" dirty="0" smtClean="0"/>
                        <a:t> الاجتماعي ( الحزب الشيوعي )</a:t>
                      </a:r>
                      <a:endParaRPr lang="fr-FR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Flèche gauche 6"/>
          <p:cNvSpPr/>
          <p:nvPr/>
        </p:nvSpPr>
        <p:spPr>
          <a:xfrm>
            <a:off x="4786314" y="3000372"/>
            <a:ext cx="357190" cy="214314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gauche 7"/>
          <p:cNvSpPr/>
          <p:nvPr/>
        </p:nvSpPr>
        <p:spPr>
          <a:xfrm>
            <a:off x="4714876" y="3929066"/>
            <a:ext cx="357190" cy="214314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gauche 8"/>
          <p:cNvSpPr/>
          <p:nvPr/>
        </p:nvSpPr>
        <p:spPr>
          <a:xfrm>
            <a:off x="4714876" y="4786322"/>
            <a:ext cx="357190" cy="214314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gauche 9"/>
          <p:cNvSpPr/>
          <p:nvPr/>
        </p:nvSpPr>
        <p:spPr>
          <a:xfrm>
            <a:off x="4714876" y="5786454"/>
            <a:ext cx="357190" cy="214314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ages0.djazairess.com/eldjoumhouria/71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79912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D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algn="tl" rotWithShape="0">
                    <a:srgbClr val="000000"/>
                  </a:outerShdw>
                </a:effectLst>
              </a:rPr>
              <a:t>الاتحاد الديمقراطي للبيان الجزائري</a:t>
            </a:r>
          </a:p>
          <a:p>
            <a:pPr algn="ctr"/>
            <a:r>
              <a:rPr lang="ar-D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algn="tl" rotWithShape="0">
                    <a:srgbClr val="000000"/>
                  </a:outerShdw>
                </a:effectLst>
              </a:rPr>
              <a:t>9اوت 1946 </a:t>
            </a:r>
            <a:endParaRPr lang="fr-FR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rgbClr val="F79646">
                    <a:satMod val="175000"/>
                    <a:alpha val="40000"/>
                  </a:srgb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Flèche courbée vers la gauche 4"/>
          <p:cNvSpPr/>
          <p:nvPr/>
        </p:nvSpPr>
        <p:spPr>
          <a:xfrm>
            <a:off x="7308304" y="1268760"/>
            <a:ext cx="1451600" cy="367240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91880" y="3789040"/>
            <a:ext cx="384543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D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algn="tl" rotWithShape="0">
                    <a:srgbClr val="000000"/>
                  </a:outerShdw>
                </a:effectLst>
              </a:rPr>
              <a:t>انشاء دولة مرتبطة بفرنسا </a:t>
            </a:r>
            <a:endParaRPr lang="fr-FR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rgbClr val="F79646">
                    <a:satMod val="175000"/>
                    <a:alpha val="40000"/>
                  </a:srgb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marefa.org/images/5/5d/Amar-ouzeg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39952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835696" y="0"/>
            <a:ext cx="6647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algn="tl" rotWithShape="0">
                    <a:srgbClr val="000000"/>
                  </a:outerShdw>
                </a:effectLst>
              </a:rPr>
              <a:t>الحزب الشيوعي الاجتماعي  </a:t>
            </a:r>
            <a:endParaRPr lang="fr-FR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rgbClr val="F79646">
                    <a:satMod val="175000"/>
                    <a:alpha val="40000"/>
                  </a:srgb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86182" y="3357562"/>
            <a:ext cx="3309039" cy="129614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600" dirty="0" smtClean="0"/>
              <a:t>اصحاب الحرية و الديمقراطية </a:t>
            </a:r>
            <a:endParaRPr lang="fr-FR" sz="3600" dirty="0"/>
          </a:p>
        </p:txBody>
      </p:sp>
      <p:sp>
        <p:nvSpPr>
          <p:cNvPr id="6" name="Flèche courbée vers la gauche 5"/>
          <p:cNvSpPr/>
          <p:nvPr/>
        </p:nvSpPr>
        <p:spPr>
          <a:xfrm>
            <a:off x="7164288" y="1196752"/>
            <a:ext cx="1595616" cy="374441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14744" y="4714884"/>
            <a:ext cx="331236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D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algn="tl" rotWithShape="0">
                    <a:srgbClr val="000000"/>
                  </a:outerShdw>
                </a:effectLst>
              </a:rPr>
              <a:t>الاندماج في فرنسا </a:t>
            </a:r>
            <a:endParaRPr lang="fr-FR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rgbClr val="F79646">
                    <a:satMod val="175000"/>
                    <a:alpha val="40000"/>
                  </a:srgb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http://www.aps.dz/tamazight/arb/media/k2/items/cache/73608782f50eb6af17bb69bdcd662692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364088" cy="6858000"/>
          </a:xfrm>
          <a:prstGeom prst="rect">
            <a:avLst/>
          </a:prstGeom>
          <a:noFill/>
        </p:spPr>
      </p:pic>
      <p:pic>
        <p:nvPicPr>
          <p:cNvPr id="5" name="Picture 4" descr="https://c2.staticflickr.com/4/3662/3367638602_673c0949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0"/>
            <a:ext cx="3779912" cy="47625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500694" y="5000636"/>
            <a:ext cx="341987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D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  <a:outerShdw blurRad="50800" algn="tl" rotWithShape="0">
                    <a:srgbClr val="000000"/>
                  </a:outerShdw>
                </a:effectLst>
              </a:rPr>
              <a:t>جمعية العلماء المسلمين </a:t>
            </a:r>
            <a:endParaRPr lang="fr-FR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rgbClr val="4F81BD">
                    <a:satMod val="175000"/>
                    <a:alpha val="40000"/>
                  </a:srgb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0" y="1214422"/>
            <a:ext cx="9144000" cy="90871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حركة </a:t>
            </a:r>
            <a:r>
              <a:rPr kumimoji="0" lang="ar-DZ" sz="4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الانتصار للحريات</a:t>
            </a:r>
            <a:r>
              <a:rPr kumimoji="0" lang="ar-DZ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الديمقراطية </a:t>
            </a:r>
            <a:endParaRPr kumimoji="0" lang="fr-FR" sz="4400" b="1" i="1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 rot="16200000" flipH="1">
            <a:off x="3264394" y="2450590"/>
            <a:ext cx="1357322" cy="5994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267744" y="3429000"/>
            <a:ext cx="3950120" cy="92333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D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المنظمة الخاصة </a:t>
            </a:r>
            <a:endParaRPr lang="fr-FR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4427984" y="4365104"/>
            <a:ext cx="1800200" cy="17281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Picture 2" descr="http://dzactiviste.info/wp-content/uploads/2013/03/belouizd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140968"/>
            <a:ext cx="2915816" cy="3717032"/>
          </a:xfrm>
          <a:prstGeom prst="rect">
            <a:avLst/>
          </a:prstGeom>
          <a:noFill/>
        </p:spPr>
      </p:pic>
      <p:sp>
        <p:nvSpPr>
          <p:cNvPr id="10" name="Ellipse 9"/>
          <p:cNvSpPr/>
          <p:nvPr/>
        </p:nvSpPr>
        <p:spPr>
          <a:xfrm>
            <a:off x="2500298" y="0"/>
            <a:ext cx="3929090" cy="857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/>
              <a:t>حـــــــــــزب الشعب </a:t>
            </a:r>
            <a:endParaRPr lang="fr-FR" sz="3200" b="1" dirty="0"/>
          </a:p>
        </p:txBody>
      </p:sp>
      <p:cxnSp>
        <p:nvCxnSpPr>
          <p:cNvPr id="11" name="Connecteur droit avec flèche 10"/>
          <p:cNvCxnSpPr/>
          <p:nvPr/>
        </p:nvCxnSpPr>
        <p:spPr>
          <a:xfrm rot="16200000" flipH="1">
            <a:off x="4657435" y="771797"/>
            <a:ext cx="785818" cy="3851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73.servimg.com/u/f73/11/83/92/52/uooo_o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2844" y="142852"/>
            <a:ext cx="8790956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)إعادة بناء الحركة الوطنية بعد </a:t>
            </a:r>
            <a:r>
              <a:rPr kumimoji="0" lang="ar-SA" sz="2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ح</a:t>
            </a: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ع 2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:- أصدرت فرنسا مرسوم 16 مارس 1946 القاضي بالعفو عن المعتقلين وبعودة النشاط السياسي للأحزاب لامتصاص غضب الشعب بعد مجازر الثامن ماي فأصبحت الخارطة السياسية للجزائر كما يلي :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أ) الاتحاد الديمقراطي للبيان الجزائري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: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أسسه فرحات عباس في 9أوت 1946 - شعاره الثورة بالقانون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-استمد برنامجه من أحباب البيان والحرية ، ومن جرائده الجمهورية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ب)جمعية العلماء المسلمين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:- أعادت النشاط الإصلاحي(بناء المدارس وإنشاء الصحف)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-إلى جانب بعض المحاولات السياسية ففي 1945 تفا</a:t>
            </a:r>
            <a:r>
              <a:rPr kumimoji="0" lang="ar-D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ء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ل البشير الإبراهيمي بميثاق سان فرانسيسكو – كما </a:t>
            </a:r>
            <a:r>
              <a:rPr kumimoji="0" lang="ar-SA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دعى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الجزائريين للوحدة خارج الأحزاب سنة 1947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ج) حزب الشعب (دعاة الاستقلال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):- هيمن التوجه الثوري على مناضليه بهدف الاستقلال مع التوازي مع العمل السياسي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-بعودة مصالي دعا للمشاركة في انتخابات المجلس الوطني الفرنسي  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فغير اسم الحزب إلى حركة انتصار الحريات الديمقراطية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رغم ذلك زورت فرنسا الانتخابات ورفضت بعض مرشحي الحزب إلا أنه فاز ب5 مقاعد البرلمان 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abic Transparent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د</a:t>
            </a: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) أصحاب الحرية الديمقراطية (الاتجاه الاجتماعي</a:t>
            </a:r>
            <a:r>
              <a:rPr kumimoji="0" lang="fr-FR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 ):</a:t>
            </a:r>
            <a:endParaRPr kumimoji="0" lang="ar-DZ" sz="24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abic Transparent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الحزب الشيوعي بقيادة عمر أوزقان الذي بقي على مطالبه من خلال منح الحريات الديمقراطية للسكان وعدم الانفصال على فرنسا وإدخال تشريعات اجتماعية في البلاد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8858312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ransparent"/>
                <a:ea typeface="Times New Roman" pitchFamily="18" charset="0"/>
                <a:cs typeface="Traditional Arabic" pitchFamily="18" charset="-78"/>
              </a:rPr>
              <a:t>2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) تأسيس المنظمة الخاصة السرية</a:t>
            </a:r>
            <a:r>
              <a:rPr kumimoji="0" lang="fr-FR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 OS</a:t>
            </a:r>
            <a:r>
              <a:rPr kumimoji="0" lang="ar-SA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: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-أن نهاية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ح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ع 2 وقيام فرنسا بمجازر الثامن ماي 1945 زاد الثوريين من مناضلي حزب الشعب رغبة في حمل السلاح خاصة بعد عقده للمؤتمر في 14 فيفري 1947 الذي تقرر فيه :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-الإبقاء على حزب الشعب في إطاره القديم وتوسيع قاعدته الحزبية والروح الاستقلالية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-متابعة حركة انتصار الحريات الديمقراطية نشاطها القانوني في الأوساط الشعبية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-إنشاء منظمة عسكرية تحت إشراف الحزب (المنضمة الخاصة السرية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OS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) للعمل المسلح تحت رئاسة محمد بلوزداد الذي أرسى قواعدها وذلك </a:t>
            </a:r>
            <a:r>
              <a:rPr kumimoji="0" lang="ar-S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ب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: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اختيار أحسن الكفاءات لتجنيدها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تدريب المجندين بثقافة حرب العصابات وتوجيهات سياسية وعسكرية وإيديولوجية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جمع السلاح وإعداد المخابئ ومراكز صنع السلاح والذخيرة الحربية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غرس روح النظام والانضباط في المناضلين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إنشاء شبكات دعم تشكل استخبارات واتصالات وقد قسمت البلاد إلى مناطق جغرافية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ea typeface="Times New Roman" pitchFamily="18" charset="0"/>
              <a:cs typeface="Arabic Transparent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DZ" sz="28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تقويم المناضلين في الخلايا والفرق على أساس السرية والكل يعمل بأسماء مستعارة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76755" y="0"/>
            <a:ext cx="79672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81675" algn="l"/>
              </a:tabLst>
            </a:pPr>
            <a:r>
              <a:rPr kumimoji="0" lang="ar-SA" sz="32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abic Transparent" charset="0"/>
                <a:ea typeface="Times New Roman" pitchFamily="18" charset="0"/>
                <a:cs typeface="Traditional Arabic" pitchFamily="18" charset="-78"/>
              </a:rPr>
              <a:t>- ما علاقة الحركة الوطنية بالتحرر الذي كان سائدا في الدول العربية ؟</a:t>
            </a:r>
            <a:endParaRPr kumimoji="0" lang="ar-SA" sz="32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8" descr="Résultat de recherche d'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928670"/>
            <a:ext cx="4286248" cy="3357586"/>
          </a:xfrm>
          <a:prstGeom prst="rect">
            <a:avLst/>
          </a:prstGeom>
          <a:noFill/>
        </p:spPr>
      </p:pic>
      <p:pic>
        <p:nvPicPr>
          <p:cNvPr id="6" name="Picture 3" descr="Résultat de recherche d'images pour &quot;‫خلال مؤتمر بروكسل تعرف مصالي على رئيس اللجنة السورية الفلسطينية شكيب أرسلان مما أثر على التوجه السياسي لمصالي‬‎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928670"/>
            <a:ext cx="4500562" cy="3438514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500034" y="4357694"/>
            <a:ext cx="8643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D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شكيب أرسلان:... </a:t>
            </a:r>
            <a:r>
              <a:rPr lang="ar-DZ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شكيب</a:t>
            </a:r>
            <a:r>
              <a:rPr lang="ar-D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ar-DZ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أرسلان</a:t>
            </a:r>
            <a:r>
              <a:rPr lang="ar-D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(25 ديسمبر 1869 - 9 ديسمبر 1946)، كاتب وأديب ومفكر عربي لبناني اشتهر بلقب أمير البيان بسبب كونه أديباً وشاعراً بالإضافة إلى كونه سياسياً. كان يجيد اللغة العربية والتركية والفرنسية والألمانية</a:t>
            </a:r>
            <a:endParaRPr lang="fr-FR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8596" y="5903893"/>
            <a:ext cx="8572560" cy="95410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/>
            <a:r>
              <a:rPr lang="ar-SA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خلال مؤتمر بروكسل تعرف مصالي على رئيس اللجنة السورية الفلسطينية شكيب أرسلان مما أثر على التوجه السياسي لمصالي </a:t>
            </a:r>
            <a:endParaRPr lang="fr-FR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Résultat de recherche d'images pour &quot;‫- خلال مؤتمر بروكسل تعرف مصالي على رئيس اللجنة السورية الفلسطينية شكيب أرسلان مما أثر على التوجه السياسي لمصالي‬‎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05852" cy="507682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42844" y="5286388"/>
            <a:ext cx="8572560" cy="132343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DZ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ت</a:t>
            </a:r>
            <a:r>
              <a:rPr lang="ar-SA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ع</a:t>
            </a:r>
            <a:r>
              <a:rPr lang="ar-DZ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ي</a:t>
            </a:r>
            <a:r>
              <a:rPr lang="ar-SA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ين مصالي عضو في لجنة المؤتمر الإسلامي تحت رئاسة شكيب أرسلان المنعقد بجنيف في بين 12 – 15 سبتمبر 1935 </a:t>
            </a:r>
            <a:endParaRPr lang="fr-FR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ésultat de recherche d'images pour &quot;‫أنشأت جمعية العلماء لجنة مساندة فلسطين في 20 جوان 1948‬‎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64344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85720" y="4929198"/>
            <a:ext cx="8858280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r-S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أنشأت جمعية العلماء لجنة مساندة فلسطين في 20 جوان 1948 بالتعاون مع حزب الاتحاد الديمقراطي للبيان الجزائري وحركة انتصار الحريات </a:t>
            </a:r>
            <a:endParaRPr lang="fr-FR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1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) </a:t>
            </a:r>
            <a:r>
              <a:rPr kumimoji="0" lang="ar-SA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الحركة الوطنية والتحرر العربي :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خلال مؤتمر بروكسل تعرف مصالي على رئيس اللجنة السورية الفلسطينية شكيب أرسلان مما أثر على التوجه السياسي لمصالي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عين مصالي عضو في لجنة المؤتمر الإسلامي تحت رئاسة شكيب أرسلان المنعقد بجنيف في بين 12 – 15 سبتمبر 1935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-نظم مصالي مع الجالية الجزائرية مظاهرات في باريس يوم 14 /7/1936 لصالح سوريا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كما أنشا حزب الشعب لجنة شمال إفريقيا للتضامن مع فلسطين بباريس 1938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-كما طالب رئيس الجامعة العربية عزام باشا عند زيارته باريس في أكتوبر 1946 بحق الجزائر في تقرير مصيرها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-في جانفي 1947 شكل الوطنيون المغاربة لجنة الدفاع عن إفريقيا الشمالية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-كما تشكلت لجنة تحرير المغرب العربي بالقاهرة في 6 جانفي 1948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في سبتمبر/أكتوبر أرسلت حركة انتصار الحريات الديمقراطية وفد إلى القاهرة لتسليح المنظمة الخاصة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-وفي سبتمبر 1951 قاد مصالي نشاطا دبلوماسيا واسعا في البلدان العربية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أما جمعية العلماء فركزت على المغرب العربي للقرب الجغرافي ولوجود الجالية الجزائرية ولوجود جامعة الزيتونة والقرويين التي كانتا وجهة الطلبة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Arabic Transparent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- أنشأت جمعية العلماء لجنة مساندة فلسطين في 20 جوان 1948 بالتعاون مع حزب الاتحاد الديمقراطي للبيان الجزائري وحركة انتصار الحريات ولجنة متطوعين 1948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-التحق البشير الإبراهيمي بمصر 1952 للإشراف على نشاط جمعية العلماء في المشرق</a:t>
            </a:r>
            <a:r>
              <a:rPr kumimoji="0" lang="fr-FR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4290"/>
            <a:ext cx="91775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DZ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الموقف الفرنسي من نشاط الحركة الوطنية :</a:t>
            </a:r>
            <a:endParaRPr lang="fr-FR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43042" y="2285992"/>
            <a:ext cx="6538970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درجت السلطات الاستدمارية </a:t>
            </a:r>
          </a:p>
          <a:p>
            <a:pPr algn="ctr"/>
            <a:r>
              <a:rPr lang="ar-D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على انتهاج الموقفين </a:t>
            </a:r>
          </a:p>
          <a:p>
            <a:pPr algn="ctr"/>
            <a:r>
              <a:rPr lang="ar-D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ألإغرائي والقمعي </a:t>
            </a:r>
          </a:p>
          <a:p>
            <a:pPr algn="ctr"/>
            <a:r>
              <a:rPr lang="ar-D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كــــــــيف ذلك ؟</a:t>
            </a:r>
            <a:endParaRPr lang="fr-FR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Étoile à 5 branches 3"/>
          <p:cNvSpPr/>
          <p:nvPr/>
        </p:nvSpPr>
        <p:spPr>
          <a:xfrm>
            <a:off x="214282" y="-285776"/>
            <a:ext cx="9072626" cy="7143776"/>
          </a:xfrm>
          <a:prstGeom prst="star5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60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الموقف </a:t>
            </a:r>
          </a:p>
          <a:p>
            <a:pPr algn="ctr"/>
            <a:r>
              <a:rPr lang="ar-DZ" sz="60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الإغرائـــــــي</a:t>
            </a:r>
            <a:endParaRPr lang="fr-FR" sz="60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ÙØªÙØ¬Ø© Ø¨Ø­Ø« Ø§ÙØµÙØ± Ø¹Ù ØµÙØ±Ø© ÙÙÙØ³ØªÙØ·ÙÙÙ Ø§ÙØ§ÙØ±Ø¨ÙÙÙ ÙÙ Ø§ÙØ¬Ø²Ø§Ø¦Ø±Ø§Ø«ÙØ§Ø¡ Ø§ÙØ§Ø­ØªÙØ§Ù Ø§ÙÙØ±ÙØ³Ù ÙÙØ¬Ø²Ø§Ø¦Ø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3214678" cy="5643578"/>
          </a:xfrm>
          <a:prstGeom prst="rect">
            <a:avLst/>
          </a:prstGeom>
          <a:noFill/>
        </p:spPr>
      </p:pic>
      <p:pic>
        <p:nvPicPr>
          <p:cNvPr id="6148" name="Picture 4" descr="ØµÙØ±Ø© Ø°Ø§Øª ØµÙØ©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1214422"/>
            <a:ext cx="5715008" cy="564357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5103674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DZ" sz="54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</a:rPr>
              <a:t>قانون يسوّي بين 10 ملايين و 800 الف م</a:t>
            </a:r>
            <a:endParaRPr lang="fr-FR" sz="5400" b="1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F79646">
                  <a:tint val="1000"/>
                </a:srgbClr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1472" y="285728"/>
            <a:ext cx="79800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القانون الخاص 20 سبتمبر 1947</a:t>
            </a:r>
            <a:endParaRPr lang="fr-FR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614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Étoile à 5 branches 4"/>
          <p:cNvSpPr/>
          <p:nvPr/>
        </p:nvSpPr>
        <p:spPr>
          <a:xfrm>
            <a:off x="0" y="-285776"/>
            <a:ext cx="9072626" cy="7143776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60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الموقف </a:t>
            </a:r>
          </a:p>
          <a:p>
            <a:pPr algn="ctr"/>
            <a:r>
              <a:rPr lang="ar-DZ" sz="60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القمعي</a:t>
            </a:r>
            <a:endParaRPr lang="fr-FR" sz="6000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mwadah.com/imgcache/113091.imgcach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341325" y="0"/>
            <a:ext cx="26532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5400" b="1" spc="50" dirty="0" smtClean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</a:rPr>
              <a:t>المداهمات </a:t>
            </a:r>
            <a:endParaRPr lang="fr-FR" sz="5400" b="1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prstClr val="black"/>
              </a:solidFill>
              <a:effectLst>
                <a:glow rad="228600">
                  <a:srgbClr val="F79646">
                    <a:satMod val="175000"/>
                    <a:alpha val="40000"/>
                  </a:srgb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educdz.com/montada/imgcacheducdz/2010/02/6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9" y="0"/>
            <a:ext cx="4499992" cy="6858000"/>
          </a:xfrm>
          <a:prstGeom prst="rect">
            <a:avLst/>
          </a:prstGeom>
          <a:noFill/>
        </p:spPr>
      </p:pic>
      <p:pic>
        <p:nvPicPr>
          <p:cNvPr id="5" name="Picture 2" descr="https://encrypted-tbn1.gstatic.com/images?q=tbn:ANd9GcRXWTCfcuc7LduwoKDZFa0Pheg-BOf-_bSXl6JIQGPw1yO9tEf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44008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995936" y="0"/>
            <a:ext cx="25922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DZ" sz="5400" b="1" spc="50" dirty="0" smtClean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prstClr val="black"/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</a:rPr>
              <a:t>التفتيش</a:t>
            </a:r>
            <a:endParaRPr lang="fr-FR" sz="5400" b="1" spc="50" dirty="0">
              <a:ln w="12700" cmpd="sng">
                <a:solidFill>
                  <a:srgbClr val="FFFF00"/>
                </a:solidFill>
                <a:prstDash val="solid"/>
              </a:ln>
              <a:solidFill>
                <a:prstClr val="black"/>
              </a:solidFill>
              <a:effectLst>
                <a:glow rad="53100">
                  <a:srgbClr val="F79646">
                    <a:satMod val="180000"/>
                    <a:alpha val="30000"/>
                  </a:srgb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8" descr="https://encrypted-tbn2.gstatic.com/images?q=tbn:ANd9GcRvyf2wwws6q7wI7dcscdrgOFRkJA7tNG_u00jEpIhTsqsS6hr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4008" cy="4221088"/>
          </a:xfrm>
          <a:prstGeom prst="rect">
            <a:avLst/>
          </a:prstGeom>
          <a:noFill/>
        </p:spPr>
      </p:pic>
      <p:pic>
        <p:nvPicPr>
          <p:cNvPr id="5" name="Picture 22" descr="http://hibazoom.com/wp-content/uploads/2013/12/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7250" y="0"/>
            <a:ext cx="447675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187624" y="0"/>
            <a:ext cx="6732933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DZ" sz="54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القاء القبض على المناضلين </a:t>
            </a:r>
            <a:endParaRPr lang="fr-FR" sz="54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Picture 2" descr="E:\خاص بالاستاة كرميش\خاص بالاستاة كرميش\الاستاذة كرميش سليمة\عن دروس السنة 04\تاريخ\15032677_1810773305864891_1048334954327719348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504" y="4221088"/>
            <a:ext cx="4536504" cy="2564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571472" y="0"/>
            <a:ext cx="8358246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( موقف ) الفرنسي من الحركة الوطنية: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أ) الموقف الاغرائي( السياسي ):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تمثل في إصدارها القانون الخاص" دستور الجزائر"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-جاء كمحاولة للتهدئة والتظاهر أمام الرأي العالمي والاستجابة لبعض مطالب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الادماج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-أصدر في 20 سبتمبر 1947 ويشتمل على 8 أبواب و60 مادة ويشتمل 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الجزائر جزء لا يتجزأ من فرنسا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تكوين برلمان  يتكون من 60 جزائري ونفسه من المستوطنين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إلغاء الحكم العسكري جنوبا وإنشاء بلديات كاملة النفوذ بيد جزائريين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اعتبار اللغة العربية رسمية ثانية بعد الفرنسية وفصل الدين عن الحكومة الفرنسية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يؤسس مجلس حكومة لتنفيذ قرارات البرلمان يتألف من 6 أعضاء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موقف الجزائريين والمستوطنين من القانون الخاص 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رفضه الجزائريون لأنه :- يمنح الامتيازات للأقلية الأوروبية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-القانون جاء عنصريا حيث سوى 10 ملايين جزائري </a:t>
            </a:r>
            <a:r>
              <a:rPr kumimoji="0" lang="ar-SA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ب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800 ألف مستوطن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-القانون تجاهل مطالب الجزائريين لمتمثلة في تقرير المصير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-القانون بالنسبة للجزائريين فات أوانه حتى لمن كان يطالب بالإدماج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ea typeface="Times New Roman" pitchFamily="18" charset="0"/>
                <a:cs typeface="Arabic Transparent"/>
              </a:rPr>
              <a:t>*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لأول مرة يرحب المستوطنون بقانون للجزائريين لأنه يحقق لهم السيطرة والمصالح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إلا أن فرنسا لم تطبقه في أرض الواقع وبقي مجرد حبر على ورق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ب) الموقف القمعي :</a:t>
            </a: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 -الزج بالمناضلين في السجون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تمثل في رفض ترشيح شخصيات أساسية في حركة انتصار الحريات الديمقراطية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-تزوير الانتخابات الخاصة بالمجلس الجزائري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-حملات التفتيش والمداهمة عبر الوطن بعد اكتشاف المنظمة الخاصة 1950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Arabic Transparent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- المتابعة والتفتيش عن المناضلين الذين لم يتم </a:t>
            </a:r>
            <a:r>
              <a:rPr kumimoji="0" lang="ar-D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القبض عليهم </a:t>
            </a:r>
            <a:r>
              <a:rPr kumimoji="0" lang="ar-D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ransparent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fr-FR" sz="1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abic Transparent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1472" y="571480"/>
            <a:ext cx="819647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أزمة حركة انتصار الحريات الديمقراطية </a:t>
            </a:r>
            <a:endParaRPr lang="fr-FR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571472" y="2357430"/>
            <a:ext cx="800105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وقعت عام 1953   عندما قامت فرنسا بنفي مصالي الحاج  فانقسم الحزب بين مؤيد لبقاء مصالي رئيسا وسموا بالمصاليين وبين من يريد اختيار شخص آخر من أعضاء اللجنة المركزية وسموا بالمركزيين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Traditional Arabic" pitchFamily="18" charset="-78"/>
              </a:rPr>
              <a:t>- أما الأحزاب الأخرى فكانت تنتظر من فرنسا الاستجابة لمطالبها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Arabic Transparent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abic Transparent"/>
                <a:ea typeface="Times New Roman" pitchFamily="18" charset="0"/>
                <a:cs typeface="Arial" pitchFamily="34" charset="0"/>
              </a:rPr>
              <a:t>- في ظل هذه الظروف رأت مجموعة من مناضلي حزب الشعب بأن وقت الثورة حان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14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14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14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144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4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908" y="0"/>
            <a:ext cx="9429816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357688"/>
          </a:xfrm>
        </p:spPr>
        <p:txBody>
          <a:bodyPr>
            <a:normAutofit fontScale="92500" lnSpcReduction="10000"/>
            <a:scene3d>
              <a:camera prst="perspectiveContrastingRightFacing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 rtl="1">
              <a:buFontTx/>
              <a:buNone/>
            </a:pPr>
            <a:r>
              <a:rPr lang="ar-DZ" sz="13800" b="1" dirty="0" smtClean="0">
                <a:solidFill>
                  <a:srgbClr val="FFFF00"/>
                </a:solidFill>
                <a:effectLst>
                  <a:reflection blurRad="6350" stA="55000" endA="50" endPos="85000" dist="60007" dir="5400000" sy="-100000" algn="bl" rotWithShape="0"/>
                </a:effectLst>
              </a:rPr>
              <a:t>نهاية العرض</a:t>
            </a:r>
          </a:p>
          <a:p>
            <a:pPr algn="ctr" rtl="1">
              <a:buFontTx/>
              <a:buNone/>
            </a:pPr>
            <a:r>
              <a:rPr lang="ar-DZ" sz="54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</a:rPr>
              <a:t>إعداد وتركيب </a:t>
            </a:r>
            <a:r>
              <a:rPr lang="ar-DZ" sz="5400" b="1" dirty="0" err="1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</a:rPr>
              <a:t>الأساتذ</a:t>
            </a:r>
            <a:r>
              <a:rPr lang="ar-DZ" sz="54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</a:rPr>
              <a:t> :</a:t>
            </a:r>
            <a:r>
              <a:rPr lang="ar-DZ" sz="5400" b="1" dirty="0" err="1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</a:rPr>
              <a:t>زاقت</a:t>
            </a:r>
            <a:r>
              <a:rPr lang="ar-DZ" sz="54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</a:rPr>
              <a:t> </a:t>
            </a:r>
            <a:r>
              <a:rPr lang="ar-DZ" sz="5400" b="1" dirty="0" err="1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</a:rPr>
              <a:t>فاوق</a:t>
            </a:r>
            <a:r>
              <a:rPr lang="ar-DZ" sz="54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</a:rPr>
              <a:t> وبومدين </a:t>
            </a:r>
            <a:r>
              <a:rPr lang="ar-DZ" sz="5400" b="1" dirty="0" err="1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</a:rPr>
              <a:t>ع</a:t>
            </a:r>
            <a:r>
              <a:rPr lang="ar-DZ" sz="54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55000" endA="50" endPos="85000" dist="60007" dir="5400000" sy="-100000" algn="bl" rotWithShape="0"/>
                </a:effectLst>
              </a:rPr>
              <a:t> العزيز</a:t>
            </a:r>
            <a:endParaRPr lang="ar-DZ" sz="6500" b="1" dirty="0" smtClean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6350" stA="55000" endA="50" endPos="85000" dist="60007" dir="5400000" sy="-100000" algn="bl" rotWithShape="0"/>
              </a:effectLst>
            </a:endParaRPr>
          </a:p>
          <a:p>
            <a:pPr algn="ctr" rtl="1">
              <a:buFontTx/>
              <a:buNone/>
            </a:pPr>
            <a:r>
              <a:rPr lang="ar-DZ" sz="5400" b="1" dirty="0" smtClean="0">
                <a:solidFill>
                  <a:srgbClr val="FFFF00"/>
                </a:solidFill>
                <a:effectLst>
                  <a:reflection blurRad="6350" stA="55000" endA="50" endPos="85000" dist="60007" dir="5400000" sy="-100000" algn="bl" rotWithShape="0"/>
                </a:effectLst>
              </a:rPr>
              <a:t>شكرا على المتابعة والإصغاء</a:t>
            </a:r>
            <a:endParaRPr lang="ar-SA" sz="4800" b="1" dirty="0" smtClean="0">
              <a:solidFill>
                <a:srgbClr val="FFFF00"/>
              </a:solidFill>
              <a:effectLst>
                <a:reflection blurRad="6350" stA="55000" endA="50" endPos="85000" dist="60007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2106</Words>
  <Application>Microsoft Office PowerPoint</Application>
  <PresentationFormat>Affichage à l'écran (4:3)</PresentationFormat>
  <Paragraphs>243</Paragraphs>
  <Slides>46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2" baseType="lpstr">
      <vt:lpstr>Arabic Transparent</vt:lpstr>
      <vt:lpstr>Arial</vt:lpstr>
      <vt:lpstr>Calibri</vt:lpstr>
      <vt:lpstr>Times New Roman</vt:lpstr>
      <vt:lpstr>Traditional Arabic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2017</dc:creator>
  <cp:lastModifiedBy>ency-education.com website</cp:lastModifiedBy>
  <cp:revision>186</cp:revision>
  <dcterms:created xsi:type="dcterms:W3CDTF">2017-10-21T16:32:31Z</dcterms:created>
  <dcterms:modified xsi:type="dcterms:W3CDTF">2019-02-23T06:36:38Z</dcterms:modified>
</cp:coreProperties>
</file>