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350" r:id="rId11"/>
    <p:sldId id="267" r:id="rId12"/>
    <p:sldId id="351" r:id="rId13"/>
    <p:sldId id="354" r:id="rId14"/>
    <p:sldId id="270" r:id="rId15"/>
    <p:sldId id="271" r:id="rId16"/>
    <p:sldId id="272" r:id="rId17"/>
    <p:sldId id="355" r:id="rId18"/>
    <p:sldId id="273" r:id="rId19"/>
    <p:sldId id="275" r:id="rId20"/>
    <p:sldId id="276" r:id="rId21"/>
    <p:sldId id="282" r:id="rId22"/>
    <p:sldId id="356" r:id="rId23"/>
    <p:sldId id="352" r:id="rId24"/>
    <p:sldId id="284" r:id="rId25"/>
    <p:sldId id="292" r:id="rId26"/>
    <p:sldId id="293" r:id="rId27"/>
    <p:sldId id="294" r:id="rId28"/>
    <p:sldId id="295" r:id="rId29"/>
    <p:sldId id="296" r:id="rId30"/>
    <p:sldId id="339" r:id="rId31"/>
    <p:sldId id="340" r:id="rId32"/>
    <p:sldId id="341" r:id="rId33"/>
    <p:sldId id="342" r:id="rId34"/>
    <p:sldId id="357" r:id="rId35"/>
    <p:sldId id="359" r:id="rId36"/>
    <p:sldId id="360" r:id="rId37"/>
    <p:sldId id="361" r:id="rId38"/>
    <p:sldId id="345" r:id="rId39"/>
    <p:sldId id="347" r:id="rId40"/>
    <p:sldId id="348" r:id="rId41"/>
    <p:sldId id="358" r:id="rId42"/>
    <p:sldId id="353" r:id="rId4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752" autoAdjust="0"/>
    <p:restoredTop sz="94660"/>
  </p:normalViewPr>
  <p:slideViewPr>
    <p:cSldViewPr>
      <p:cViewPr>
        <p:scale>
          <a:sx n="70" d="100"/>
          <a:sy n="70" d="100"/>
        </p:scale>
        <p:origin x="-49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2F57C-DB80-402B-AC2A-B3155F8970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7BD51-18D5-4898-B2AF-5054F6C54A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CDE04-AD22-4AEE-8DC6-2EE1839215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C40B3-C646-4F50-9089-22C175640A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241A7-44EB-41DE-85D0-86D70475F79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4B1C2-6F5D-4E2C-AF35-9D1BDE2354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B78E6-9D0F-4579-8B72-7398765769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20FBC-9B13-4780-BDF4-563D662AAD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33DEE-47F0-4020-834B-3D334A9F59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EB404-1F4D-45AF-AEFE-ED4A7215B4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D953C-8395-4C42-8C50-1EC831E043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2004F-13FE-440C-8A2B-902E13112D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CB07D-72BC-4D17-B508-E32DC6031F5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77292-BC7A-4D01-BD16-5A5A193305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AD617-9BEF-4C25-BB05-08A534A908D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4F16-97BB-4293-A1DD-7D5F2EA9F6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E9BB5-3242-4DA7-8DFC-D2F5EF991A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842EA-C41F-4F47-802F-5B2F477F3D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11799-06EC-4BDC-A0FA-E737E5C238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B543E-E221-46D2-A079-640C980FCD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BBC30-3679-41C7-8581-C0239B4458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62DCF-497D-47FB-A843-8705B2AFAD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6AAC9-DC63-4C4D-9DDB-C074C76FEAF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230D7-F207-4E6D-BD96-DF5CC88DED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6B759-679B-4A41-B0AA-3CB83B86B3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71F4AE-7557-4E83-B7D2-D53DE965DF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B2D5EE5-33C0-416B-AB35-3DA41FBCC1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../pompe05.sw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file:///D:\Nouveau%20dossier23\capteur_optique_fichiers\RXcellule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E:\OPTO\R&#233;sultats%20de%20la%20recherche%20d&#8217;image%20Google%20&#224;%20partir%20de%20http--stielec_ac-aix-marseille_fr-cours-abati-images-opto2_gif_fichiers\opto_fichiers\opto4.gif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file:///E:\OPTO\R&#233;sultats%20de%20la%20recherche%20d&#8217;image%20Google%20&#224;%20partir%20de%20http--stielec_ac-aix-marseille_fr-cours-abati-images-opto2_gif_fichiers\opto_fichiers\opto3.gif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" y="48577"/>
            <a:ext cx="9126220" cy="6760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22" name="Picture 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96838"/>
            <a:ext cx="19907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730625"/>
            <a:ext cx="2400300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193675" y="333375"/>
            <a:ext cx="1676400" cy="892175"/>
          </a:xfrm>
          <a:prstGeom prst="wedgeRoundRectCallout">
            <a:avLst>
              <a:gd name="adj1" fmla="val 97324"/>
              <a:gd name="adj2" fmla="val 82560"/>
              <a:gd name="adj3" fmla="val 16667"/>
            </a:avLst>
          </a:prstGeom>
          <a:noFill/>
          <a:ln>
            <a:solidFill>
              <a:srgbClr val="FF0000"/>
            </a:solidFill>
            <a:prstDash val="lgDashDotDot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هذا الحوض مخصص للحمام</a:t>
            </a:r>
            <a:endParaRPr lang="en-US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6372225" y="1989138"/>
            <a:ext cx="2216150" cy="1079500"/>
          </a:xfrm>
          <a:prstGeom prst="wedgeRoundRectCallout">
            <a:avLst>
              <a:gd name="adj1" fmla="val 48569"/>
              <a:gd name="adj2" fmla="val 93972"/>
              <a:gd name="adj3" fmla="val 16667"/>
            </a:avLst>
          </a:prstGeom>
          <a:noFill/>
          <a:ln>
            <a:solidFill>
              <a:srgbClr val="FF0000"/>
            </a:solidFill>
            <a:prstDash val="lgDashDotDot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..ولكن هل علي ان اراقب مستوى الحوض في كل مرة</a:t>
            </a:r>
            <a:endParaRPr lang="en-US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4932363" y="549275"/>
            <a:ext cx="2252662" cy="1042988"/>
          </a:xfrm>
          <a:prstGeom prst="wedgeRoundRectCallout">
            <a:avLst>
              <a:gd name="adj1" fmla="val -99657"/>
              <a:gd name="adj2" fmla="val -51296"/>
              <a:gd name="adj3" fmla="val 16667"/>
            </a:avLst>
          </a:prstGeom>
          <a:noFill/>
          <a:ln>
            <a:solidFill>
              <a:srgbClr val="FF0000"/>
            </a:solidFill>
            <a:prstDash val="lgDashDotDot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..الزبائن غاضبون ..لقد انقطع الماء ..لقد انقطع الماء</a:t>
            </a:r>
            <a:endParaRPr lang="en-US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5651500" y="5300663"/>
            <a:ext cx="2627313" cy="1152525"/>
          </a:xfrm>
          <a:prstGeom prst="wedgeRoundRectCallout">
            <a:avLst>
              <a:gd name="adj1" fmla="val 42130"/>
              <a:gd name="adj2" fmla="val -174657"/>
              <a:gd name="adj3" fmla="val 16667"/>
            </a:avLst>
          </a:prstGeom>
          <a:noFill/>
          <a:ln>
            <a:solidFill>
              <a:srgbClr val="FF0000"/>
            </a:solidFill>
            <a:prstDash val="lgDashDotDot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وهل علي أن أوقف المحرك واشغله في كل مرة ...لا..لا هذا مستحيل </a:t>
            </a:r>
            <a:endParaRPr lang="en-US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>
            <a:off x="4284663" y="2636838"/>
            <a:ext cx="1673225" cy="863600"/>
          </a:xfrm>
          <a:prstGeom prst="wedgeRoundRectCallout">
            <a:avLst>
              <a:gd name="adj1" fmla="val -120968"/>
              <a:gd name="adj2" fmla="val 228125"/>
              <a:gd name="adj3" fmla="val 16667"/>
            </a:avLst>
          </a:prstGeom>
          <a:noFill/>
          <a:ln>
            <a:solidFill>
              <a:srgbClr val="FF0000"/>
            </a:solidFill>
            <a:prstDash val="lgDashDotDot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ar-DZ" sz="2000" b="1">
                <a:solidFill>
                  <a:schemeClr val="tx1"/>
                </a:solidFill>
              </a:rPr>
              <a:t>أه... لقد وجدت</a:t>
            </a:r>
            <a:r>
              <a:rPr lang="ar-DZ" sz="2400" b="1">
                <a:solidFill>
                  <a:schemeClr val="tx1"/>
                </a:solidFill>
              </a:rPr>
              <a:t> الحل</a:t>
            </a:r>
            <a:r>
              <a:rPr lang="en-US" sz="2400" b="1">
                <a:solidFill>
                  <a:schemeClr val="tx1"/>
                </a:solidFill>
              </a:rPr>
              <a:t>!!!!</a:t>
            </a:r>
          </a:p>
        </p:txBody>
      </p:sp>
      <p:grpSp>
        <p:nvGrpSpPr>
          <p:cNvPr id="2" name="Group 13"/>
          <p:cNvGrpSpPr>
            <a:grpSpLocks noChangeAspect="1"/>
          </p:cNvGrpSpPr>
          <p:nvPr/>
        </p:nvGrpSpPr>
        <p:grpSpPr bwMode="auto">
          <a:xfrm>
            <a:off x="8027988" y="3429000"/>
            <a:ext cx="741362" cy="1500188"/>
            <a:chOff x="4563" y="2766"/>
            <a:chExt cx="573" cy="1391"/>
          </a:xfrm>
        </p:grpSpPr>
        <p:grpSp>
          <p:nvGrpSpPr>
            <p:cNvPr id="3" name="Group 14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5149" name="Freeform 15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1 w 604"/>
                  <a:gd name="T5" fmla="*/ 1 h 590"/>
                  <a:gd name="T6" fmla="*/ 1 w 604"/>
                  <a:gd name="T7" fmla="*/ 1 h 590"/>
                  <a:gd name="T8" fmla="*/ 1 w 604"/>
                  <a:gd name="T9" fmla="*/ 1 h 590"/>
                  <a:gd name="T10" fmla="*/ 1 w 604"/>
                  <a:gd name="T11" fmla="*/ 0 h 590"/>
                  <a:gd name="T12" fmla="*/ 1 w 604"/>
                  <a:gd name="T13" fmla="*/ 1 h 590"/>
                  <a:gd name="T14" fmla="*/ 1 w 604"/>
                  <a:gd name="T15" fmla="*/ 1 h 590"/>
                  <a:gd name="T16" fmla="*/ 1 w 604"/>
                  <a:gd name="T17" fmla="*/ 1 h 590"/>
                  <a:gd name="T18" fmla="*/ 1 w 604"/>
                  <a:gd name="T19" fmla="*/ 1 h 590"/>
                  <a:gd name="T20" fmla="*/ 1 w 604"/>
                  <a:gd name="T21" fmla="*/ 1 h 590"/>
                  <a:gd name="T22" fmla="*/ 1 w 604"/>
                  <a:gd name="T23" fmla="*/ 1 h 590"/>
                  <a:gd name="T24" fmla="*/ 1 w 604"/>
                  <a:gd name="T25" fmla="*/ 1 h 590"/>
                  <a:gd name="T26" fmla="*/ 1 w 604"/>
                  <a:gd name="T27" fmla="*/ 1 h 590"/>
                  <a:gd name="T28" fmla="*/ 1 w 604"/>
                  <a:gd name="T29" fmla="*/ 1 h 590"/>
                  <a:gd name="T30" fmla="*/ 1 w 604"/>
                  <a:gd name="T31" fmla="*/ 1 h 590"/>
                  <a:gd name="T32" fmla="*/ 1 w 604"/>
                  <a:gd name="T33" fmla="*/ 1 h 590"/>
                  <a:gd name="T34" fmla="*/ 1 w 604"/>
                  <a:gd name="T35" fmla="*/ 1 h 590"/>
                  <a:gd name="T36" fmla="*/ 1 w 604"/>
                  <a:gd name="T37" fmla="*/ 1 h 590"/>
                  <a:gd name="T38" fmla="*/ 1 w 604"/>
                  <a:gd name="T39" fmla="*/ 1 h 590"/>
                  <a:gd name="T40" fmla="*/ 0 w 604"/>
                  <a:gd name="T41" fmla="*/ 1 h 590"/>
                  <a:gd name="T42" fmla="*/ 1 w 604"/>
                  <a:gd name="T43" fmla="*/ 1 h 590"/>
                  <a:gd name="T44" fmla="*/ 1 w 604"/>
                  <a:gd name="T45" fmla="*/ 1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50" name="Freeform 16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1 w 418"/>
                  <a:gd name="T3" fmla="*/ 0 h 867"/>
                  <a:gd name="T4" fmla="*/ 1 w 418"/>
                  <a:gd name="T5" fmla="*/ 0 h 867"/>
                  <a:gd name="T6" fmla="*/ 1 w 418"/>
                  <a:gd name="T7" fmla="*/ 0 h 867"/>
                  <a:gd name="T8" fmla="*/ 1 w 418"/>
                  <a:gd name="T9" fmla="*/ 0 h 867"/>
                  <a:gd name="T10" fmla="*/ 1 w 418"/>
                  <a:gd name="T11" fmla="*/ 0 h 867"/>
                  <a:gd name="T12" fmla="*/ 1 w 418"/>
                  <a:gd name="T13" fmla="*/ 0 h 867"/>
                  <a:gd name="T14" fmla="*/ 1 w 418"/>
                  <a:gd name="T15" fmla="*/ 0 h 867"/>
                  <a:gd name="T16" fmla="*/ 1 w 418"/>
                  <a:gd name="T17" fmla="*/ 0 h 867"/>
                  <a:gd name="T18" fmla="*/ 1 w 418"/>
                  <a:gd name="T19" fmla="*/ 0 h 867"/>
                  <a:gd name="T20" fmla="*/ 1 w 418"/>
                  <a:gd name="T21" fmla="*/ 0 h 867"/>
                  <a:gd name="T22" fmla="*/ 1 w 418"/>
                  <a:gd name="T23" fmla="*/ 0 h 867"/>
                  <a:gd name="T24" fmla="*/ 1 w 418"/>
                  <a:gd name="T25" fmla="*/ 0 h 867"/>
                  <a:gd name="T26" fmla="*/ 1 w 418"/>
                  <a:gd name="T27" fmla="*/ 0 h 867"/>
                  <a:gd name="T28" fmla="*/ 1 w 418"/>
                  <a:gd name="T29" fmla="*/ 0 h 867"/>
                  <a:gd name="T30" fmla="*/ 1 w 418"/>
                  <a:gd name="T31" fmla="*/ 0 h 867"/>
                  <a:gd name="T32" fmla="*/ 1 w 418"/>
                  <a:gd name="T33" fmla="*/ 0 h 867"/>
                  <a:gd name="T34" fmla="*/ 1 w 418"/>
                  <a:gd name="T35" fmla="*/ 0 h 867"/>
                  <a:gd name="T36" fmla="*/ 1 w 418"/>
                  <a:gd name="T37" fmla="*/ 0 h 867"/>
                  <a:gd name="T38" fmla="*/ 1 w 418"/>
                  <a:gd name="T39" fmla="*/ 0 h 867"/>
                  <a:gd name="T40" fmla="*/ 1 w 418"/>
                  <a:gd name="T41" fmla="*/ 0 h 867"/>
                  <a:gd name="T42" fmla="*/ 1 w 418"/>
                  <a:gd name="T43" fmla="*/ 0 h 867"/>
                  <a:gd name="T44" fmla="*/ 0 w 418"/>
                  <a:gd name="T45" fmla="*/ 0 h 867"/>
                  <a:gd name="T46" fmla="*/ 1 w 418"/>
                  <a:gd name="T47" fmla="*/ 0 h 867"/>
                  <a:gd name="T48" fmla="*/ 1 w 418"/>
                  <a:gd name="T49" fmla="*/ 0 h 867"/>
                  <a:gd name="T50" fmla="*/ 1 w 418"/>
                  <a:gd name="T51" fmla="*/ 0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51" name="Freeform 17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0 w 465"/>
                  <a:gd name="T9" fmla="*/ 1 h 780"/>
                  <a:gd name="T10" fmla="*/ 0 w 465"/>
                  <a:gd name="T11" fmla="*/ 1 h 780"/>
                  <a:gd name="T12" fmla="*/ 0 w 465"/>
                  <a:gd name="T13" fmla="*/ 1 h 780"/>
                  <a:gd name="T14" fmla="*/ 0 w 465"/>
                  <a:gd name="T15" fmla="*/ 1 h 780"/>
                  <a:gd name="T16" fmla="*/ 0 w 465"/>
                  <a:gd name="T17" fmla="*/ 1 h 780"/>
                  <a:gd name="T18" fmla="*/ 0 w 465"/>
                  <a:gd name="T19" fmla="*/ 1 h 780"/>
                  <a:gd name="T20" fmla="*/ 0 w 465"/>
                  <a:gd name="T21" fmla="*/ 1 h 780"/>
                  <a:gd name="T22" fmla="*/ 0 w 465"/>
                  <a:gd name="T23" fmla="*/ 1 h 780"/>
                  <a:gd name="T24" fmla="*/ 0 w 465"/>
                  <a:gd name="T25" fmla="*/ 1 h 780"/>
                  <a:gd name="T26" fmla="*/ 0 w 465"/>
                  <a:gd name="T27" fmla="*/ 1 h 780"/>
                  <a:gd name="T28" fmla="*/ 0 w 465"/>
                  <a:gd name="T29" fmla="*/ 1 h 780"/>
                  <a:gd name="T30" fmla="*/ 0 w 465"/>
                  <a:gd name="T31" fmla="*/ 1 h 780"/>
                  <a:gd name="T32" fmla="*/ 0 w 465"/>
                  <a:gd name="T33" fmla="*/ 1 h 780"/>
                  <a:gd name="T34" fmla="*/ 0 w 465"/>
                  <a:gd name="T35" fmla="*/ 1 h 780"/>
                  <a:gd name="T36" fmla="*/ 0 w 465"/>
                  <a:gd name="T37" fmla="*/ 1 h 780"/>
                  <a:gd name="T38" fmla="*/ 0 w 465"/>
                  <a:gd name="T39" fmla="*/ 1 h 780"/>
                  <a:gd name="T40" fmla="*/ 0 w 465"/>
                  <a:gd name="T41" fmla="*/ 1 h 780"/>
                  <a:gd name="T42" fmla="*/ 0 w 465"/>
                  <a:gd name="T43" fmla="*/ 1 h 780"/>
                  <a:gd name="T44" fmla="*/ 0 w 465"/>
                  <a:gd name="T45" fmla="*/ 1 h 780"/>
                  <a:gd name="T46" fmla="*/ 0 w 465"/>
                  <a:gd name="T47" fmla="*/ 1 h 780"/>
                  <a:gd name="T48" fmla="*/ 0 w 465"/>
                  <a:gd name="T49" fmla="*/ 1 h 780"/>
                  <a:gd name="T50" fmla="*/ 0 w 465"/>
                  <a:gd name="T51" fmla="*/ 1 h 780"/>
                  <a:gd name="T52" fmla="*/ 0 w 465"/>
                  <a:gd name="T53" fmla="*/ 1 h 780"/>
                  <a:gd name="T54" fmla="*/ 0 w 465"/>
                  <a:gd name="T55" fmla="*/ 1 h 780"/>
                  <a:gd name="T56" fmla="*/ 0 w 465"/>
                  <a:gd name="T57" fmla="*/ 1 h 780"/>
                  <a:gd name="T58" fmla="*/ 0 w 465"/>
                  <a:gd name="T59" fmla="*/ 1 h 780"/>
                  <a:gd name="T60" fmla="*/ 0 w 465"/>
                  <a:gd name="T61" fmla="*/ 1 h 780"/>
                  <a:gd name="T62" fmla="*/ 0 w 465"/>
                  <a:gd name="T63" fmla="*/ 1 h 780"/>
                  <a:gd name="T64" fmla="*/ 0 w 465"/>
                  <a:gd name="T65" fmla="*/ 1 h 780"/>
                  <a:gd name="T66" fmla="*/ 0 w 465"/>
                  <a:gd name="T67" fmla="*/ 1 h 780"/>
                  <a:gd name="T68" fmla="*/ 0 w 465"/>
                  <a:gd name="T69" fmla="*/ 1 h 780"/>
                  <a:gd name="T70" fmla="*/ 0 w 465"/>
                  <a:gd name="T71" fmla="*/ 1 h 780"/>
                  <a:gd name="T72" fmla="*/ 0 w 465"/>
                  <a:gd name="T73" fmla="*/ 1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52" name="Freeform 18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1 w 504"/>
                  <a:gd name="T1" fmla="*/ 0 h 1175"/>
                  <a:gd name="T2" fmla="*/ 1 w 504"/>
                  <a:gd name="T3" fmla="*/ 0 h 1175"/>
                  <a:gd name="T4" fmla="*/ 1 w 504"/>
                  <a:gd name="T5" fmla="*/ 0 h 1175"/>
                  <a:gd name="T6" fmla="*/ 1 w 504"/>
                  <a:gd name="T7" fmla="*/ 0 h 1175"/>
                  <a:gd name="T8" fmla="*/ 1 w 504"/>
                  <a:gd name="T9" fmla="*/ 0 h 1175"/>
                  <a:gd name="T10" fmla="*/ 1 w 504"/>
                  <a:gd name="T11" fmla="*/ 0 h 1175"/>
                  <a:gd name="T12" fmla="*/ 1 w 504"/>
                  <a:gd name="T13" fmla="*/ 0 h 1175"/>
                  <a:gd name="T14" fmla="*/ 1 w 504"/>
                  <a:gd name="T15" fmla="*/ 0 h 1175"/>
                  <a:gd name="T16" fmla="*/ 1 w 504"/>
                  <a:gd name="T17" fmla="*/ 0 h 1175"/>
                  <a:gd name="T18" fmla="*/ 1 w 504"/>
                  <a:gd name="T19" fmla="*/ 0 h 1175"/>
                  <a:gd name="T20" fmla="*/ 1 w 504"/>
                  <a:gd name="T21" fmla="*/ 0 h 1175"/>
                  <a:gd name="T22" fmla="*/ 1 w 504"/>
                  <a:gd name="T23" fmla="*/ 0 h 1175"/>
                  <a:gd name="T24" fmla="*/ 1 w 504"/>
                  <a:gd name="T25" fmla="*/ 0 h 1175"/>
                  <a:gd name="T26" fmla="*/ 1 w 504"/>
                  <a:gd name="T27" fmla="*/ 0 h 1175"/>
                  <a:gd name="T28" fmla="*/ 1 w 504"/>
                  <a:gd name="T29" fmla="*/ 0 h 1175"/>
                  <a:gd name="T30" fmla="*/ 1 w 504"/>
                  <a:gd name="T31" fmla="*/ 0 h 1175"/>
                  <a:gd name="T32" fmla="*/ 1 w 504"/>
                  <a:gd name="T33" fmla="*/ 0 h 1175"/>
                  <a:gd name="T34" fmla="*/ 1 w 504"/>
                  <a:gd name="T35" fmla="*/ 0 h 1175"/>
                  <a:gd name="T36" fmla="*/ 1 w 504"/>
                  <a:gd name="T37" fmla="*/ 0 h 1175"/>
                  <a:gd name="T38" fmla="*/ 1 w 504"/>
                  <a:gd name="T39" fmla="*/ 0 h 1175"/>
                  <a:gd name="T40" fmla="*/ 0 w 504"/>
                  <a:gd name="T41" fmla="*/ 0 h 1175"/>
                  <a:gd name="T42" fmla="*/ 1 w 504"/>
                  <a:gd name="T43" fmla="*/ 0 h 1175"/>
                  <a:gd name="T44" fmla="*/ 1 w 504"/>
                  <a:gd name="T45" fmla="*/ 0 h 1175"/>
                  <a:gd name="T46" fmla="*/ 1 w 504"/>
                  <a:gd name="T47" fmla="*/ 0 h 1175"/>
                  <a:gd name="T48" fmla="*/ 1 w 504"/>
                  <a:gd name="T49" fmla="*/ 0 h 1175"/>
                  <a:gd name="T50" fmla="*/ 1 w 504"/>
                  <a:gd name="T51" fmla="*/ 0 h 1175"/>
                  <a:gd name="T52" fmla="*/ 1 w 504"/>
                  <a:gd name="T53" fmla="*/ 0 h 1175"/>
                  <a:gd name="T54" fmla="*/ 1 w 504"/>
                  <a:gd name="T55" fmla="*/ 0 h 1175"/>
                  <a:gd name="T56" fmla="*/ 1 w 504"/>
                  <a:gd name="T57" fmla="*/ 0 h 1175"/>
                  <a:gd name="T58" fmla="*/ 1 w 504"/>
                  <a:gd name="T59" fmla="*/ 0 h 1175"/>
                  <a:gd name="T60" fmla="*/ 1 w 504"/>
                  <a:gd name="T61" fmla="*/ 0 h 1175"/>
                  <a:gd name="T62" fmla="*/ 1 w 504"/>
                  <a:gd name="T63" fmla="*/ 0 h 1175"/>
                  <a:gd name="T64" fmla="*/ 1 w 504"/>
                  <a:gd name="T65" fmla="*/ 0 h 1175"/>
                  <a:gd name="T66" fmla="*/ 1 w 504"/>
                  <a:gd name="T67" fmla="*/ 0 h 1175"/>
                  <a:gd name="T68" fmla="*/ 1 w 504"/>
                  <a:gd name="T69" fmla="*/ 0 h 1175"/>
                  <a:gd name="T70" fmla="*/ 1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53" name="Freeform 19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1 w 418"/>
                  <a:gd name="T1" fmla="*/ 0 h 977"/>
                  <a:gd name="T2" fmla="*/ 1 w 418"/>
                  <a:gd name="T3" fmla="*/ 0 h 977"/>
                  <a:gd name="T4" fmla="*/ 1 w 418"/>
                  <a:gd name="T5" fmla="*/ 0 h 977"/>
                  <a:gd name="T6" fmla="*/ 1 w 418"/>
                  <a:gd name="T7" fmla="*/ 0 h 977"/>
                  <a:gd name="T8" fmla="*/ 1 w 418"/>
                  <a:gd name="T9" fmla="*/ 0 h 977"/>
                  <a:gd name="T10" fmla="*/ 1 w 418"/>
                  <a:gd name="T11" fmla="*/ 0 h 977"/>
                  <a:gd name="T12" fmla="*/ 1 w 418"/>
                  <a:gd name="T13" fmla="*/ 0 h 977"/>
                  <a:gd name="T14" fmla="*/ 1 w 418"/>
                  <a:gd name="T15" fmla="*/ 0 h 977"/>
                  <a:gd name="T16" fmla="*/ 1 w 418"/>
                  <a:gd name="T17" fmla="*/ 0 h 977"/>
                  <a:gd name="T18" fmla="*/ 1 w 418"/>
                  <a:gd name="T19" fmla="*/ 0 h 977"/>
                  <a:gd name="T20" fmla="*/ 1 w 418"/>
                  <a:gd name="T21" fmla="*/ 0 h 977"/>
                  <a:gd name="T22" fmla="*/ 1 w 418"/>
                  <a:gd name="T23" fmla="*/ 0 h 977"/>
                  <a:gd name="T24" fmla="*/ 1 w 418"/>
                  <a:gd name="T25" fmla="*/ 0 h 977"/>
                  <a:gd name="T26" fmla="*/ 1 w 418"/>
                  <a:gd name="T27" fmla="*/ 0 h 977"/>
                  <a:gd name="T28" fmla="*/ 1 w 418"/>
                  <a:gd name="T29" fmla="*/ 0 h 977"/>
                  <a:gd name="T30" fmla="*/ 1 w 418"/>
                  <a:gd name="T31" fmla="*/ 0 h 977"/>
                  <a:gd name="T32" fmla="*/ 0 w 418"/>
                  <a:gd name="T33" fmla="*/ 0 h 977"/>
                  <a:gd name="T34" fmla="*/ 1 w 418"/>
                  <a:gd name="T35" fmla="*/ 0 h 977"/>
                  <a:gd name="T36" fmla="*/ 1 w 418"/>
                  <a:gd name="T37" fmla="*/ 0 h 977"/>
                  <a:gd name="T38" fmla="*/ 1 w 418"/>
                  <a:gd name="T39" fmla="*/ 0 h 977"/>
                  <a:gd name="T40" fmla="*/ 1 w 418"/>
                  <a:gd name="T41" fmla="*/ 0 h 977"/>
                  <a:gd name="T42" fmla="*/ 1 w 418"/>
                  <a:gd name="T43" fmla="*/ 0 h 977"/>
                  <a:gd name="T44" fmla="*/ 1 w 418"/>
                  <a:gd name="T45" fmla="*/ 0 h 977"/>
                  <a:gd name="T46" fmla="*/ 1 w 418"/>
                  <a:gd name="T47" fmla="*/ 0 h 977"/>
                  <a:gd name="T48" fmla="*/ 1 w 418"/>
                  <a:gd name="T49" fmla="*/ 0 h 977"/>
                  <a:gd name="T50" fmla="*/ 1 w 418"/>
                  <a:gd name="T51" fmla="*/ 0 h 977"/>
                  <a:gd name="T52" fmla="*/ 1 w 418"/>
                  <a:gd name="T53" fmla="*/ 0 h 977"/>
                  <a:gd name="T54" fmla="*/ 1 w 418"/>
                  <a:gd name="T55" fmla="*/ 0 h 977"/>
                  <a:gd name="T56" fmla="*/ 1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54" name="Freeform 20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1 w 688"/>
                  <a:gd name="T1" fmla="*/ 0 h 871"/>
                  <a:gd name="T2" fmla="*/ 1 w 688"/>
                  <a:gd name="T3" fmla="*/ 0 h 871"/>
                  <a:gd name="T4" fmla="*/ 1 w 688"/>
                  <a:gd name="T5" fmla="*/ 0 h 871"/>
                  <a:gd name="T6" fmla="*/ 1 w 688"/>
                  <a:gd name="T7" fmla="*/ 0 h 871"/>
                  <a:gd name="T8" fmla="*/ 1 w 688"/>
                  <a:gd name="T9" fmla="*/ 0 h 871"/>
                  <a:gd name="T10" fmla="*/ 1 w 688"/>
                  <a:gd name="T11" fmla="*/ 0 h 871"/>
                  <a:gd name="T12" fmla="*/ 1 w 688"/>
                  <a:gd name="T13" fmla="*/ 0 h 871"/>
                  <a:gd name="T14" fmla="*/ 1 w 688"/>
                  <a:gd name="T15" fmla="*/ 0 h 871"/>
                  <a:gd name="T16" fmla="*/ 1 w 688"/>
                  <a:gd name="T17" fmla="*/ 0 h 871"/>
                  <a:gd name="T18" fmla="*/ 1 w 688"/>
                  <a:gd name="T19" fmla="*/ 0 h 871"/>
                  <a:gd name="T20" fmla="*/ 1 w 688"/>
                  <a:gd name="T21" fmla="*/ 0 h 871"/>
                  <a:gd name="T22" fmla="*/ 1 w 688"/>
                  <a:gd name="T23" fmla="*/ 0 h 871"/>
                  <a:gd name="T24" fmla="*/ 1 w 688"/>
                  <a:gd name="T25" fmla="*/ 0 h 871"/>
                  <a:gd name="T26" fmla="*/ 1 w 688"/>
                  <a:gd name="T27" fmla="*/ 0 h 871"/>
                  <a:gd name="T28" fmla="*/ 1 w 688"/>
                  <a:gd name="T29" fmla="*/ 0 h 871"/>
                  <a:gd name="T30" fmla="*/ 1 w 688"/>
                  <a:gd name="T31" fmla="*/ 0 h 871"/>
                  <a:gd name="T32" fmla="*/ 1 w 688"/>
                  <a:gd name="T33" fmla="*/ 0 h 871"/>
                  <a:gd name="T34" fmla="*/ 1 w 688"/>
                  <a:gd name="T35" fmla="*/ 0 h 871"/>
                  <a:gd name="T36" fmla="*/ 1 w 688"/>
                  <a:gd name="T37" fmla="*/ 0 h 871"/>
                  <a:gd name="T38" fmla="*/ 1 w 688"/>
                  <a:gd name="T39" fmla="*/ 0 h 871"/>
                  <a:gd name="T40" fmla="*/ 1 w 688"/>
                  <a:gd name="T41" fmla="*/ 0 h 871"/>
                  <a:gd name="T42" fmla="*/ 1 w 688"/>
                  <a:gd name="T43" fmla="*/ 0 h 871"/>
                  <a:gd name="T44" fmla="*/ 1 w 688"/>
                  <a:gd name="T45" fmla="*/ 0 h 871"/>
                  <a:gd name="T46" fmla="*/ 1 w 688"/>
                  <a:gd name="T47" fmla="*/ 0 h 871"/>
                  <a:gd name="T48" fmla="*/ 1 w 688"/>
                  <a:gd name="T49" fmla="*/ 0 h 871"/>
                  <a:gd name="T50" fmla="*/ 1 w 688"/>
                  <a:gd name="T51" fmla="*/ 0 h 871"/>
                  <a:gd name="T52" fmla="*/ 1 w 688"/>
                  <a:gd name="T53" fmla="*/ 0 h 871"/>
                  <a:gd name="T54" fmla="*/ 0 w 688"/>
                  <a:gd name="T55" fmla="*/ 0 h 871"/>
                  <a:gd name="T56" fmla="*/ 1 w 688"/>
                  <a:gd name="T57" fmla="*/ 0 h 871"/>
                  <a:gd name="T58" fmla="*/ 1 w 688"/>
                  <a:gd name="T59" fmla="*/ 0 h 871"/>
                  <a:gd name="T60" fmla="*/ 1 w 688"/>
                  <a:gd name="T61" fmla="*/ 0 h 871"/>
                  <a:gd name="T62" fmla="*/ 1 w 688"/>
                  <a:gd name="T63" fmla="*/ 0 h 871"/>
                  <a:gd name="T64" fmla="*/ 1 w 688"/>
                  <a:gd name="T65" fmla="*/ 0 h 871"/>
                  <a:gd name="T66" fmla="*/ 1 w 688"/>
                  <a:gd name="T67" fmla="*/ 0 h 871"/>
                  <a:gd name="T68" fmla="*/ 1 w 688"/>
                  <a:gd name="T69" fmla="*/ 0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  <p:grpSp>
          <p:nvGrpSpPr>
            <p:cNvPr id="4" name="Group 21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5147" name="Freeform 22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1 h 216"/>
                  <a:gd name="T12" fmla="*/ 1 w 190"/>
                  <a:gd name="T13" fmla="*/ 1 h 216"/>
                  <a:gd name="T14" fmla="*/ 1 w 190"/>
                  <a:gd name="T15" fmla="*/ 1 h 216"/>
                  <a:gd name="T16" fmla="*/ 1 w 190"/>
                  <a:gd name="T17" fmla="*/ 1 h 216"/>
                  <a:gd name="T18" fmla="*/ 1 w 190"/>
                  <a:gd name="T19" fmla="*/ 1 h 216"/>
                  <a:gd name="T20" fmla="*/ 1 w 190"/>
                  <a:gd name="T21" fmla="*/ 1 h 216"/>
                  <a:gd name="T22" fmla="*/ 0 w 190"/>
                  <a:gd name="T23" fmla="*/ 1 h 216"/>
                  <a:gd name="T24" fmla="*/ 1 w 190"/>
                  <a:gd name="T25" fmla="*/ 1 h 216"/>
                  <a:gd name="T26" fmla="*/ 1 w 190"/>
                  <a:gd name="T27" fmla="*/ 1 h 216"/>
                  <a:gd name="T28" fmla="*/ 1 w 190"/>
                  <a:gd name="T29" fmla="*/ 1 h 216"/>
                  <a:gd name="T30" fmla="*/ 1 w 190"/>
                  <a:gd name="T31" fmla="*/ 1 h 216"/>
                  <a:gd name="T32" fmla="*/ 1 w 190"/>
                  <a:gd name="T33" fmla="*/ 1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48" name="Oval 23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</p:grpSp>
      <p:sp>
        <p:nvSpPr>
          <p:cNvPr id="29720" name="AutoShape 24"/>
          <p:cNvSpPr>
            <a:spLocks noChangeArrowheads="1"/>
          </p:cNvSpPr>
          <p:nvPr/>
        </p:nvSpPr>
        <p:spPr bwMode="auto">
          <a:xfrm>
            <a:off x="95250" y="2587625"/>
            <a:ext cx="1928813" cy="827088"/>
          </a:xfrm>
          <a:prstGeom prst="wedgeRoundRectCallout">
            <a:avLst>
              <a:gd name="adj1" fmla="val 361278"/>
              <a:gd name="adj2" fmla="val 67810"/>
              <a:gd name="adj3" fmla="val 16667"/>
            </a:avLst>
          </a:prstGeom>
          <a:noFill/>
          <a:ln>
            <a:solidFill>
              <a:srgbClr val="FF0000"/>
            </a:solidFill>
            <a:prstDash val="lgDashDotDot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الان فقد سأستريح وأنام ولو قليل</a:t>
            </a:r>
            <a:endParaRPr lang="en-US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143" name="Rectangle 28"/>
          <p:cNvSpPr>
            <a:spLocks noChangeArrowheads="1"/>
          </p:cNvSpPr>
          <p:nvPr/>
        </p:nvSpPr>
        <p:spPr bwMode="auto">
          <a:xfrm>
            <a:off x="7380288" y="260350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طرح الإشكال: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9725" name="AutoShape 29">
            <a:hlinkClick r:id="rId4" action="ppaction://hlinkfile"/>
          </p:cNvPr>
          <p:cNvSpPr>
            <a:spLocks noChangeArrowheads="1"/>
          </p:cNvSpPr>
          <p:nvPr/>
        </p:nvSpPr>
        <p:spPr bwMode="auto">
          <a:xfrm>
            <a:off x="4932363" y="4508500"/>
            <a:ext cx="2016125" cy="28733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r" rtl="1"/>
            <a:r>
              <a:rPr lang="ar-DZ" b="1"/>
              <a:t>مضخة </a:t>
            </a:r>
            <a:r>
              <a:rPr lang="fr-FR" b="1"/>
              <a:t>swf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WordArt 88"/>
          <p:cNvSpPr>
            <a:spLocks noChangeAspect="1" noChangeArrowheads="1" noChangeShapeType="1" noTextEdit="1"/>
          </p:cNvSpPr>
          <p:nvPr/>
        </p:nvSpPr>
        <p:spPr bwMode="auto">
          <a:xfrm>
            <a:off x="3286125" y="141288"/>
            <a:ext cx="2706688" cy="28733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49505"/>
              </a:avLst>
            </a:prstTxWarp>
          </a:bodyPr>
          <a:lstStyle/>
          <a:p>
            <a:pPr algn="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</a:rPr>
              <a:t>وظيفة اكتساب المعلومات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</a:endParaRPr>
          </a:p>
        </p:txBody>
      </p:sp>
      <p:pic>
        <p:nvPicPr>
          <p:cNvPr id="2135" name="Picture 87"/>
          <p:cNvPicPr>
            <a:picLocks noChangeAspect="1" noChangeArrowheads="1"/>
          </p:cNvPicPr>
          <p:nvPr/>
        </p:nvPicPr>
        <p:blipFill>
          <a:blip r:embed="rId2"/>
          <a:srcRect l="11998" t="39502"/>
          <a:stretch>
            <a:fillRect/>
          </a:stretch>
        </p:blipFill>
        <p:spPr bwMode="auto">
          <a:xfrm>
            <a:off x="2700338" y="2009775"/>
            <a:ext cx="6186487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3" name="Picture 85" descr="D:\Nouveau dossier23\capteur_optique_fichiers\RXcellule.jpg"/>
          <p:cNvPicPr>
            <a:picLocks noChangeAspect="1" noChangeArrowheads="1"/>
          </p:cNvPicPr>
          <p:nvPr/>
        </p:nvPicPr>
        <p:blipFill>
          <a:blip r:embed="rId3" r:link="rId4"/>
          <a:srcRect t="30644"/>
          <a:stretch>
            <a:fillRect/>
          </a:stretch>
        </p:blipFill>
        <p:spPr bwMode="auto">
          <a:xfrm>
            <a:off x="250825" y="4006850"/>
            <a:ext cx="2116138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84"/>
          <p:cNvSpPr txBox="1">
            <a:spLocks noChangeAspect="1" noChangeArrowheads="1"/>
          </p:cNvSpPr>
          <p:nvPr/>
        </p:nvSpPr>
        <p:spPr bwMode="auto">
          <a:xfrm>
            <a:off x="3222045" y="380206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fr-FR"/>
          </a:p>
        </p:txBody>
      </p:sp>
      <p:sp>
        <p:nvSpPr>
          <p:cNvPr id="2131" name="Oval 83"/>
          <p:cNvSpPr>
            <a:spLocks noChangeAspect="1" noChangeArrowheads="1"/>
          </p:cNvSpPr>
          <p:nvPr/>
        </p:nvSpPr>
        <p:spPr bwMode="auto">
          <a:xfrm>
            <a:off x="3916363" y="4049713"/>
            <a:ext cx="463550" cy="3413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30" name="Line 82"/>
          <p:cNvSpPr>
            <a:spLocks noChangeAspect="1" noChangeShapeType="1"/>
          </p:cNvSpPr>
          <p:nvPr/>
        </p:nvSpPr>
        <p:spPr bwMode="auto">
          <a:xfrm rot="21000000" flipH="1">
            <a:off x="1846263" y="4506913"/>
            <a:ext cx="2124075" cy="4429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6154" name="Line 81"/>
          <p:cNvSpPr>
            <a:spLocks noChangeAspect="1" noChangeShapeType="1"/>
          </p:cNvSpPr>
          <p:nvPr/>
        </p:nvSpPr>
        <p:spPr bwMode="auto">
          <a:xfrm>
            <a:off x="4729163" y="404971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28" name="Line 80"/>
          <p:cNvSpPr>
            <a:spLocks noChangeAspect="1" noChangeShapeType="1"/>
          </p:cNvSpPr>
          <p:nvPr/>
        </p:nvSpPr>
        <p:spPr bwMode="auto">
          <a:xfrm>
            <a:off x="2916238" y="2930525"/>
            <a:ext cx="1933575" cy="1314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27" name="Line 79"/>
          <p:cNvSpPr>
            <a:spLocks noChangeAspect="1" noChangeShapeType="1"/>
          </p:cNvSpPr>
          <p:nvPr/>
        </p:nvSpPr>
        <p:spPr bwMode="auto">
          <a:xfrm flipH="1">
            <a:off x="2613025" y="2930525"/>
            <a:ext cx="3032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26" name="Text Box 78"/>
          <p:cNvSpPr txBox="1">
            <a:spLocks noChangeAspect="1" noChangeArrowheads="1"/>
          </p:cNvSpPr>
          <p:nvPr/>
        </p:nvSpPr>
        <p:spPr bwMode="auto">
          <a:xfrm>
            <a:off x="1844675" y="2740025"/>
            <a:ext cx="806450" cy="314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SA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الصينية</a:t>
            </a:r>
            <a:endParaRPr lang="ar-SA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125" name="Line 77"/>
          <p:cNvSpPr>
            <a:spLocks noChangeAspect="1" noChangeShapeType="1"/>
          </p:cNvSpPr>
          <p:nvPr/>
        </p:nvSpPr>
        <p:spPr bwMode="auto">
          <a:xfrm>
            <a:off x="2814638" y="3421063"/>
            <a:ext cx="885825" cy="7223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24" name="Line 76"/>
          <p:cNvSpPr>
            <a:spLocks noChangeAspect="1" noChangeShapeType="1"/>
          </p:cNvSpPr>
          <p:nvPr/>
        </p:nvSpPr>
        <p:spPr bwMode="auto">
          <a:xfrm flipH="1">
            <a:off x="2613025" y="3432175"/>
            <a:ext cx="2016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23" name="Text Box 75"/>
          <p:cNvSpPr txBox="1">
            <a:spLocks noChangeAspect="1" noChangeArrowheads="1"/>
          </p:cNvSpPr>
          <p:nvPr/>
        </p:nvSpPr>
        <p:spPr bwMode="auto">
          <a:xfrm>
            <a:off x="1638300" y="3244850"/>
            <a:ext cx="906463" cy="3159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القارورة</a:t>
            </a:r>
            <a:endParaRPr lang="ar-DZ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105" name="Line 57"/>
          <p:cNvSpPr>
            <a:spLocks noChangeAspect="1" noChangeShapeType="1"/>
          </p:cNvSpPr>
          <p:nvPr/>
        </p:nvSpPr>
        <p:spPr bwMode="auto">
          <a:xfrm>
            <a:off x="396875" y="3770313"/>
            <a:ext cx="1208088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04" name="Line 56"/>
          <p:cNvSpPr>
            <a:spLocks noChangeAspect="1" noChangeShapeType="1"/>
          </p:cNvSpPr>
          <p:nvPr/>
        </p:nvSpPr>
        <p:spPr bwMode="auto">
          <a:xfrm>
            <a:off x="396875" y="3770313"/>
            <a:ext cx="201613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03" name="Text Box 55"/>
          <p:cNvSpPr txBox="1">
            <a:spLocks noChangeAspect="1" noChangeArrowheads="1"/>
          </p:cNvSpPr>
          <p:nvPr/>
        </p:nvSpPr>
        <p:spPr bwMode="auto">
          <a:xfrm>
            <a:off x="34925" y="3543300"/>
            <a:ext cx="1670050" cy="5334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جهاز الكشف</a:t>
            </a:r>
            <a:endParaRPr lang="ar-DZ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138" name="Rectangle 90"/>
          <p:cNvSpPr>
            <a:spLocks noChangeArrowheads="1"/>
          </p:cNvSpPr>
          <p:nvPr/>
        </p:nvSpPr>
        <p:spPr bwMode="auto">
          <a:xfrm>
            <a:off x="-125780" y="333375"/>
            <a:ext cx="9177705" cy="2031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       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الأنظمة الآلية يوظف جزء التحكم المعلومات عن حالة الجزء العملي كي يستمر النظام الآلي في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                 العمل وإنتاج القيمة المضافة ،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من 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المسؤول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عن تزود جزء التحكم بتلك المعلومات والتقارير؟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    ـ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في هذا النظام المخصص لملا قارورات بماء معطر ، نلاحظ أن الصينية (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plateau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لا تدور حتى تكون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            القارورة حاضرة فكيف يتم الكشف عن ذلك ؟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   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defRPr/>
            </a:pP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173" name="Rectangle 91"/>
          <p:cNvSpPr>
            <a:spLocks noChangeArrowheads="1"/>
          </p:cNvSpPr>
          <p:nvPr/>
        </p:nvSpPr>
        <p:spPr bwMode="auto">
          <a:xfrm>
            <a:off x="-180975" y="19605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155" name="Rectangle 107"/>
          <p:cNvSpPr>
            <a:spLocks noChangeArrowheads="1"/>
          </p:cNvSpPr>
          <p:nvPr/>
        </p:nvSpPr>
        <p:spPr bwMode="auto">
          <a:xfrm>
            <a:off x="7502525" y="620713"/>
            <a:ext cx="1292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طرح الإشكال :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156" name="Rectangle 108"/>
          <p:cNvSpPr>
            <a:spLocks noChangeArrowheads="1"/>
          </p:cNvSpPr>
          <p:nvPr/>
        </p:nvSpPr>
        <p:spPr bwMode="auto">
          <a:xfrm>
            <a:off x="2819400" y="6086475"/>
            <a:ext cx="58054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 dirty="0"/>
              <a:t>ـ </a:t>
            </a:r>
            <a:r>
              <a:rPr lang="ar-DZ" b="1" dirty="0">
                <a:solidFill>
                  <a:schemeClr val="tx1"/>
                </a:solidFill>
              </a:rPr>
              <a:t>يتم الكشف عن حضور القارورة بواسطة أجهزة كشف تدعى                 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158" name="WordArt 110"/>
          <p:cNvSpPr>
            <a:spLocks noChangeAspect="1" noChangeArrowheads="1" noChangeShapeType="1" noTextEdit="1"/>
          </p:cNvSpPr>
          <p:nvPr/>
        </p:nvSpPr>
        <p:spPr bwMode="auto">
          <a:xfrm>
            <a:off x="2987675" y="6059488"/>
            <a:ext cx="979488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الملتقطات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2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2000"/>
                                        <p:tgtEl>
                                          <p:spTgt spid="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1000"/>
                                        <p:tgtEl>
                                          <p:spTgt spid="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30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1" grpId="0" animBg="1"/>
      <p:bldP spid="2130" grpId="0" animBg="1"/>
      <p:bldP spid="2128" grpId="0" animBg="1"/>
      <p:bldP spid="2127" grpId="0" animBg="1"/>
      <p:bldP spid="2125" grpId="0" animBg="1"/>
      <p:bldP spid="2124" grpId="0" animBg="1"/>
      <p:bldP spid="2105" grpId="0" animBg="1"/>
      <p:bldP spid="2104" grpId="0" animBg="1"/>
      <p:bldP spid="2155" grpId="0"/>
      <p:bldP spid="21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spect="1" noChangeArrowheads="1"/>
          </p:cNvSpPr>
          <p:nvPr/>
        </p:nvSpPr>
        <p:spPr bwMode="auto">
          <a:xfrm>
            <a:off x="2209800" y="1054100"/>
            <a:ext cx="3768725" cy="2049463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2" name="AutoShape 6"/>
          <p:cNvSpPr>
            <a:spLocks noChangeAspect="1" noChangeArrowheads="1"/>
          </p:cNvSpPr>
          <p:nvPr/>
        </p:nvSpPr>
        <p:spPr bwMode="auto">
          <a:xfrm>
            <a:off x="2362200" y="1493838"/>
            <a:ext cx="1255713" cy="1366837"/>
          </a:xfrm>
          <a:prstGeom prst="roundRect">
            <a:avLst>
              <a:gd name="adj" fmla="val 9569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جزء</a:t>
            </a:r>
            <a:endParaRPr lang="fr-FR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defRPr/>
            </a:pP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التحكــم</a:t>
            </a:r>
            <a:endParaRPr lang="fr-FR" sz="2000" b="1" dirty="0">
              <a:solidFill>
                <a:schemeClr val="tx1"/>
              </a:solidFill>
            </a:endParaRPr>
          </a:p>
          <a:p>
            <a:pPr algn="ctr" rtl="1" eaLnBrk="0" hangingPunct="0">
              <a:defRPr/>
            </a:pPr>
            <a:r>
              <a:rPr lang="fr-FR" sz="2000" b="1" dirty="0">
                <a:solidFill>
                  <a:schemeClr val="tx1"/>
                </a:solidFill>
                <a:cs typeface="Arabic Transparent" pitchFamily="2" charset="-78"/>
              </a:rPr>
              <a:t>PC</a:t>
            </a:r>
            <a:endParaRPr lang="ar-DZ" sz="2000" b="1" dirty="0">
              <a:solidFill>
                <a:schemeClr val="tx1"/>
              </a:solidFill>
            </a:endParaRPr>
          </a:p>
        </p:txBody>
      </p:sp>
      <p:sp>
        <p:nvSpPr>
          <p:cNvPr id="4103" name="AutoShape 7"/>
          <p:cNvSpPr>
            <a:spLocks noChangeAspect="1" noChangeArrowheads="1"/>
          </p:cNvSpPr>
          <p:nvPr/>
        </p:nvSpPr>
        <p:spPr bwMode="auto">
          <a:xfrm>
            <a:off x="4627563" y="1500188"/>
            <a:ext cx="1257300" cy="1366837"/>
          </a:xfrm>
          <a:prstGeom prst="roundRect">
            <a:avLst>
              <a:gd name="adj" fmla="val 1078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جزء</a:t>
            </a:r>
            <a:endParaRPr lang="fr-FR" sz="20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defRPr/>
            </a:pPr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التنفيذي</a:t>
            </a:r>
            <a:endParaRPr lang="fr-FR" sz="2000" b="1">
              <a:solidFill>
                <a:schemeClr val="tx1"/>
              </a:solidFill>
            </a:endParaRPr>
          </a:p>
          <a:p>
            <a:pPr algn="ctr" rtl="1" eaLnBrk="0" hangingPunct="0">
              <a:defRPr/>
            </a:pPr>
            <a:r>
              <a:rPr lang="fr-FR" sz="2000" b="1">
                <a:solidFill>
                  <a:schemeClr val="tx1"/>
                </a:solidFill>
                <a:cs typeface="Arabic Transparent" pitchFamily="2" charset="-78"/>
              </a:rPr>
              <a:t>PO</a:t>
            </a:r>
            <a:endParaRPr lang="ar-DZ" sz="2000" b="1">
              <a:solidFill>
                <a:schemeClr val="tx1"/>
              </a:solidFill>
            </a:endParaRPr>
          </a:p>
        </p:txBody>
      </p:sp>
      <p:sp>
        <p:nvSpPr>
          <p:cNvPr id="4104" name="AutoShape 8"/>
          <p:cNvSpPr>
            <a:spLocks noChangeAspect="1" noChangeArrowheads="1"/>
          </p:cNvSpPr>
          <p:nvPr/>
        </p:nvSpPr>
        <p:spPr bwMode="auto">
          <a:xfrm>
            <a:off x="285720" y="1857364"/>
            <a:ext cx="1377950" cy="528638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المتعامل</a:t>
            </a:r>
          </a:p>
        </p:txBody>
      </p:sp>
      <p:sp>
        <p:nvSpPr>
          <p:cNvPr id="4105" name="AutoShape 9"/>
          <p:cNvSpPr>
            <a:spLocks noChangeAspect="1" noChangeArrowheads="1"/>
          </p:cNvSpPr>
          <p:nvPr/>
        </p:nvSpPr>
        <p:spPr bwMode="auto">
          <a:xfrm>
            <a:off x="6518275" y="1809750"/>
            <a:ext cx="1633538" cy="731838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المادة الأولية +</a:t>
            </a:r>
            <a:endParaRPr lang="fr-FR" sz="20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defRPr/>
            </a:pPr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القيمة الإضافية</a:t>
            </a:r>
            <a:endParaRPr lang="ar-DZ" sz="2000" b="1">
              <a:solidFill>
                <a:schemeClr val="tx1"/>
              </a:solidFill>
            </a:endParaRPr>
          </a:p>
        </p:txBody>
      </p:sp>
      <p:sp>
        <p:nvSpPr>
          <p:cNvPr id="4106" name="AutoShape 10"/>
          <p:cNvSpPr>
            <a:spLocks noChangeAspect="1" noChangeArrowheads="1"/>
          </p:cNvSpPr>
          <p:nvPr/>
        </p:nvSpPr>
        <p:spPr bwMode="auto">
          <a:xfrm>
            <a:off x="1770063" y="1955800"/>
            <a:ext cx="560387" cy="138113"/>
          </a:xfrm>
          <a:prstGeom prst="rightArrow">
            <a:avLst>
              <a:gd name="adj1" fmla="val 50000"/>
              <a:gd name="adj2" fmla="val 10143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7" name="AutoShape 11"/>
          <p:cNvSpPr>
            <a:spLocks noChangeAspect="1" noChangeArrowheads="1"/>
          </p:cNvSpPr>
          <p:nvPr/>
        </p:nvSpPr>
        <p:spPr bwMode="auto">
          <a:xfrm rot="5400000">
            <a:off x="4949031" y="1019969"/>
            <a:ext cx="576263" cy="238125"/>
          </a:xfrm>
          <a:prstGeom prst="rightArrow">
            <a:avLst>
              <a:gd name="adj1" fmla="val 50000"/>
              <a:gd name="adj2" fmla="val 605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8" name="AutoShape 12"/>
          <p:cNvSpPr>
            <a:spLocks noChangeAspect="1" noChangeArrowheads="1"/>
          </p:cNvSpPr>
          <p:nvPr/>
        </p:nvSpPr>
        <p:spPr bwMode="auto">
          <a:xfrm>
            <a:off x="5911850" y="2063750"/>
            <a:ext cx="574675" cy="238125"/>
          </a:xfrm>
          <a:prstGeom prst="rightArrow">
            <a:avLst>
              <a:gd name="adj1" fmla="val 50000"/>
              <a:gd name="adj2" fmla="val 60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9" name="AutoShape 13"/>
          <p:cNvSpPr>
            <a:spLocks noChangeAspect="1" noChangeArrowheads="1"/>
          </p:cNvSpPr>
          <p:nvPr/>
        </p:nvSpPr>
        <p:spPr bwMode="auto">
          <a:xfrm>
            <a:off x="3675063" y="1849438"/>
            <a:ext cx="914400" cy="138112"/>
          </a:xfrm>
          <a:prstGeom prst="rightArrow">
            <a:avLst>
              <a:gd name="adj1" fmla="val 50000"/>
              <a:gd name="adj2" fmla="val 165518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0" name="AutoShape 14"/>
          <p:cNvSpPr>
            <a:spLocks noChangeAspect="1" noChangeArrowheads="1"/>
          </p:cNvSpPr>
          <p:nvPr/>
        </p:nvSpPr>
        <p:spPr bwMode="auto">
          <a:xfrm rot="10800000">
            <a:off x="3621088" y="2522538"/>
            <a:ext cx="920750" cy="187325"/>
          </a:xfrm>
          <a:prstGeom prst="rightArrow">
            <a:avLst>
              <a:gd name="adj1" fmla="val 50000"/>
              <a:gd name="adj2" fmla="val 122881"/>
            </a:avLst>
          </a:prstGeom>
          <a:solidFill>
            <a:srgbClr val="FF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1" name="AutoShape 15"/>
          <p:cNvSpPr>
            <a:spLocks noChangeAspect="1" noChangeArrowheads="1"/>
          </p:cNvSpPr>
          <p:nvPr/>
        </p:nvSpPr>
        <p:spPr bwMode="auto">
          <a:xfrm>
            <a:off x="4424363" y="333375"/>
            <a:ext cx="1679575" cy="477838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المادة الأولية</a:t>
            </a:r>
            <a:endParaRPr lang="en-US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112" name="AutoShape 16"/>
          <p:cNvSpPr>
            <a:spLocks noChangeAspect="1" noChangeArrowheads="1"/>
          </p:cNvSpPr>
          <p:nvPr/>
        </p:nvSpPr>
        <p:spPr bwMode="auto">
          <a:xfrm rot="10800000">
            <a:off x="1749425" y="2276475"/>
            <a:ext cx="558800" cy="136525"/>
          </a:xfrm>
          <a:prstGeom prst="rightArrow">
            <a:avLst>
              <a:gd name="adj1" fmla="val 50000"/>
              <a:gd name="adj2" fmla="val 10232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250825" y="3500438"/>
            <a:ext cx="3562350" cy="946150"/>
          </a:xfrm>
          <a:prstGeom prst="wedgeRoundRectCallout">
            <a:avLst>
              <a:gd name="adj1" fmla="val 58712"/>
              <a:gd name="adj2" fmla="val -13148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ا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لتنفيذي</a:t>
            </a:r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يرسل تقارير إلى جزء التحكم بواسطة </a:t>
            </a:r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الملتقطات</a:t>
            </a:r>
            <a:endParaRPr lang="fr-FR" sz="2400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114" name="Text Box 18"/>
          <p:cNvSpPr txBox="1">
            <a:spLocks noChangeAspect="1" noChangeArrowheads="1"/>
          </p:cNvSpPr>
          <p:nvPr/>
        </p:nvSpPr>
        <p:spPr bwMode="auto">
          <a:xfrm>
            <a:off x="3335338" y="1076325"/>
            <a:ext cx="1303337" cy="5445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4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نظام ألي</a:t>
            </a:r>
            <a:endParaRPr lang="ar-DZ" sz="24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115" name="Text Box 19"/>
          <p:cNvSpPr txBox="1">
            <a:spLocks noChangeAspect="1" noChangeArrowheads="1"/>
          </p:cNvSpPr>
          <p:nvPr/>
        </p:nvSpPr>
        <p:spPr bwMode="auto">
          <a:xfrm>
            <a:off x="3605213" y="2201863"/>
            <a:ext cx="879475" cy="390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تقارير</a:t>
            </a:r>
          </a:p>
        </p:txBody>
      </p:sp>
      <p:sp>
        <p:nvSpPr>
          <p:cNvPr id="4116" name="Text Box 20"/>
          <p:cNvSpPr txBox="1">
            <a:spLocks noChangeAspect="1" noChangeArrowheads="1"/>
          </p:cNvSpPr>
          <p:nvPr/>
        </p:nvSpPr>
        <p:spPr bwMode="auto">
          <a:xfrm>
            <a:off x="3629025" y="1517650"/>
            <a:ext cx="754063" cy="390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أوامر</a:t>
            </a:r>
          </a:p>
        </p:txBody>
      </p:sp>
      <p:sp>
        <p:nvSpPr>
          <p:cNvPr id="4121" name="AutoShape 25"/>
          <p:cNvSpPr>
            <a:spLocks noChangeArrowheads="1"/>
          </p:cNvSpPr>
          <p:nvPr/>
        </p:nvSpPr>
        <p:spPr bwMode="auto">
          <a:xfrm>
            <a:off x="4067175" y="3933825"/>
            <a:ext cx="1152525" cy="215900"/>
          </a:xfrm>
          <a:prstGeom prst="rightArrow">
            <a:avLst>
              <a:gd name="adj1" fmla="val 50000"/>
              <a:gd name="adj2" fmla="val 133456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3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06" grpId="0" animBg="1"/>
      <p:bldP spid="4107" grpId="0" animBg="1"/>
      <p:bldP spid="4108" grpId="0" animBg="1"/>
      <p:bldP spid="4109" grpId="0" animBg="1"/>
      <p:bldP spid="4110" grpId="0" animBg="1"/>
      <p:bldP spid="4112" grpId="0" animBg="1"/>
      <p:bldP spid="41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" name="Rectangle 30"/>
          <p:cNvSpPr>
            <a:spLocks noChangeAspect="1" noChangeArrowheads="1"/>
          </p:cNvSpPr>
          <p:nvPr/>
        </p:nvSpPr>
        <p:spPr bwMode="auto">
          <a:xfrm>
            <a:off x="3181350" y="1371600"/>
            <a:ext cx="1463675" cy="66357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8195" name="Text Box 28"/>
          <p:cNvSpPr txBox="1">
            <a:spLocks noChangeAspect="1" noChangeArrowheads="1"/>
          </p:cNvSpPr>
          <p:nvPr/>
        </p:nvSpPr>
        <p:spPr bwMode="auto">
          <a:xfrm>
            <a:off x="4285670" y="14224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fr-FR"/>
          </a:p>
        </p:txBody>
      </p:sp>
      <p:sp>
        <p:nvSpPr>
          <p:cNvPr id="5147" name="AutoShape 27"/>
          <p:cNvSpPr>
            <a:spLocks noChangeAspect="1" noChangeArrowheads="1"/>
          </p:cNvSpPr>
          <p:nvPr/>
        </p:nvSpPr>
        <p:spPr bwMode="auto">
          <a:xfrm>
            <a:off x="2517775" y="1644650"/>
            <a:ext cx="628650" cy="157163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5146" name="AutoShape 26"/>
          <p:cNvSpPr>
            <a:spLocks noChangeAspect="1" noChangeArrowheads="1"/>
          </p:cNvSpPr>
          <p:nvPr/>
        </p:nvSpPr>
        <p:spPr bwMode="auto">
          <a:xfrm>
            <a:off x="4679950" y="1609725"/>
            <a:ext cx="628650" cy="157163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5145" name="Text Box 25"/>
          <p:cNvSpPr txBox="1">
            <a:spLocks noChangeAspect="1" noChangeArrowheads="1"/>
          </p:cNvSpPr>
          <p:nvPr/>
        </p:nvSpPr>
        <p:spPr bwMode="auto">
          <a:xfrm>
            <a:off x="1168400" y="1525588"/>
            <a:ext cx="1341438" cy="441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مقدار فيزيائي</a:t>
            </a:r>
            <a:endParaRPr lang="ar-DZ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44" name="Text Box 24"/>
          <p:cNvSpPr txBox="1">
            <a:spLocks noChangeAspect="1" noChangeArrowheads="1"/>
          </p:cNvSpPr>
          <p:nvPr/>
        </p:nvSpPr>
        <p:spPr bwMode="auto">
          <a:xfrm>
            <a:off x="755650" y="1916113"/>
            <a:ext cx="1781175" cy="8556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ـ حضور</a:t>
            </a:r>
            <a:endParaRPr lang="fr-FR" b="1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ـ حرارة</a:t>
            </a:r>
            <a:endParaRPr lang="fr-FR" b="1"/>
          </a:p>
          <a:p>
            <a:pPr algn="r" rtl="1" eaLnBrk="0" hangingPunct="0">
              <a:defRPr/>
            </a:pPr>
            <a:r>
              <a:rPr lang="ar-DZ" b="1">
                <a:solidFill>
                  <a:srgbClr val="6600CC"/>
                </a:solidFill>
                <a:cs typeface="Arabic Transparent" pitchFamily="2" charset="-78"/>
              </a:rPr>
              <a:t>ـ ضغط</a:t>
            </a:r>
            <a:endParaRPr lang="ar-DZ" b="1"/>
          </a:p>
        </p:txBody>
      </p:sp>
      <p:sp>
        <p:nvSpPr>
          <p:cNvPr id="5143" name="Text Box 23"/>
          <p:cNvSpPr txBox="1">
            <a:spLocks noChangeAspect="1" noChangeArrowheads="1"/>
          </p:cNvSpPr>
          <p:nvPr/>
        </p:nvSpPr>
        <p:spPr bwMode="auto">
          <a:xfrm>
            <a:off x="5095875" y="1460500"/>
            <a:ext cx="1571625" cy="5699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إشارة كهربائية</a:t>
            </a:r>
            <a:endParaRPr lang="ar-DZ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42" name="Text Box 22"/>
          <p:cNvSpPr txBox="1">
            <a:spLocks noChangeAspect="1" noChangeArrowheads="1"/>
          </p:cNvSpPr>
          <p:nvPr/>
        </p:nvSpPr>
        <p:spPr bwMode="auto">
          <a:xfrm>
            <a:off x="4533900" y="1938338"/>
            <a:ext cx="3206750" cy="8556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ـ منطقية(الكل أو اللاشئ) </a:t>
            </a: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fr-FR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TOR</a:t>
            </a: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endParaRPr lang="fr-FR" sz="1600" b="1">
              <a:cs typeface="Times New Roman" pitchFamily="18" charset="0"/>
            </a:endParaRPr>
          </a:p>
          <a:p>
            <a:pPr algn="r" rtl="1" eaLnBrk="0" hangingPunct="0">
              <a:defRPr/>
            </a:pPr>
            <a:r>
              <a:rPr lang="ar-DZ" b="1">
                <a:solidFill>
                  <a:srgbClr val="6600CC"/>
                </a:solidFill>
                <a:cs typeface="Arabic Transparent" pitchFamily="2" charset="-78"/>
              </a:rPr>
              <a:t>ـ تماثلية</a:t>
            </a:r>
            <a:endParaRPr lang="fr-FR" b="1"/>
          </a:p>
          <a:p>
            <a:pPr algn="r" rtl="1" eaLnBrk="0" hangingPunct="0">
              <a:defRPr/>
            </a:pPr>
            <a:r>
              <a:rPr lang="ar-DZ" b="1">
                <a:solidFill>
                  <a:srgbClr val="6600CC"/>
                </a:solidFill>
                <a:cs typeface="Arabic Transparent" pitchFamily="2" charset="-78"/>
              </a:rPr>
              <a:t>ـ رقمية</a:t>
            </a:r>
            <a:endParaRPr lang="ar-DZ" b="1"/>
          </a:p>
        </p:txBody>
      </p:sp>
      <p:sp>
        <p:nvSpPr>
          <p:cNvPr id="5149" name="WordArt 29"/>
          <p:cNvSpPr>
            <a:spLocks noChangeArrowheads="1" noChangeShapeType="1" noTextEdit="1"/>
          </p:cNvSpPr>
          <p:nvPr/>
        </p:nvSpPr>
        <p:spPr bwMode="auto">
          <a:xfrm>
            <a:off x="3509963" y="1530350"/>
            <a:ext cx="733425" cy="247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/>
            <a:r>
              <a:rPr lang="ar-DZ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ملتقط</a:t>
            </a:r>
            <a:endParaRPr lang="fr-FR" sz="2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-18142" y="620713"/>
            <a:ext cx="8081058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defRPr/>
            </a:pPr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هي أجهزة</a:t>
            </a:r>
            <a:r>
              <a:rPr lang="ar-DZ" b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ترسل                توظف من طرف              انطلاقا من تأثير معين فيزيائي(           ،</a:t>
            </a:r>
            <a:endParaRPr lang="fr-FR" b="1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               ،            ....) .</a:t>
            </a:r>
            <a:endParaRPr lang="fr-FR" b="1"/>
          </a:p>
          <a:p>
            <a:pPr algn="r" rtl="1" eaLnBrk="0" hangingPunct="0">
              <a:defRPr/>
            </a:pPr>
            <a:endParaRPr lang="fr-FR" b="1"/>
          </a:p>
        </p:txBody>
      </p:sp>
      <p:sp>
        <p:nvSpPr>
          <p:cNvPr id="5159" name="Rectangle 39"/>
          <p:cNvSpPr>
            <a:spLocks noChangeArrowheads="1"/>
          </p:cNvSpPr>
          <p:nvPr/>
        </p:nvSpPr>
        <p:spPr bwMode="auto">
          <a:xfrm>
            <a:off x="5929313" y="214313"/>
            <a:ext cx="30495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 ـ الملتقطات: 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Les Capteurs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61" name="Rectangle 41"/>
          <p:cNvSpPr>
            <a:spLocks noChangeArrowheads="1"/>
          </p:cNvSpPr>
          <p:nvPr/>
        </p:nvSpPr>
        <p:spPr bwMode="auto">
          <a:xfrm>
            <a:off x="7959725" y="635000"/>
            <a:ext cx="10763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1ـ تعريف:</a:t>
            </a:r>
            <a:endParaRPr lang="fr-FR" b="1">
              <a:solidFill>
                <a:srgbClr val="9933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63" name="Rectangle 43"/>
          <p:cNvSpPr>
            <a:spLocks noChangeArrowheads="1"/>
          </p:cNvSpPr>
          <p:nvPr/>
        </p:nvSpPr>
        <p:spPr bwMode="auto">
          <a:xfrm>
            <a:off x="5490215" y="620713"/>
            <a:ext cx="12954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إشارة كهربائية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65" name="Rectangle 45"/>
          <p:cNvSpPr>
            <a:spLocks noChangeArrowheads="1"/>
          </p:cNvSpPr>
          <p:nvPr/>
        </p:nvSpPr>
        <p:spPr bwMode="auto">
          <a:xfrm>
            <a:off x="3324225" y="628650"/>
            <a:ext cx="10318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جزء التحكم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67" name="Rectangle 47"/>
          <p:cNvSpPr>
            <a:spLocks noChangeArrowheads="1"/>
          </p:cNvSpPr>
          <p:nvPr/>
        </p:nvSpPr>
        <p:spPr bwMode="auto">
          <a:xfrm>
            <a:off x="160338" y="620713"/>
            <a:ext cx="8715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كالحضور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69" name="Rectangle 49"/>
          <p:cNvSpPr>
            <a:spLocks noChangeArrowheads="1"/>
          </p:cNvSpPr>
          <p:nvPr/>
        </p:nvSpPr>
        <p:spPr bwMode="auto">
          <a:xfrm>
            <a:off x="6664325" y="885825"/>
            <a:ext cx="7302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الحرارة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71" name="Rectangle 51"/>
          <p:cNvSpPr>
            <a:spLocks noChangeArrowheads="1"/>
          </p:cNvSpPr>
          <p:nvPr/>
        </p:nvSpPr>
        <p:spPr bwMode="auto">
          <a:xfrm>
            <a:off x="5899150" y="889000"/>
            <a:ext cx="6651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الضغط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5218" name="Picture 98" descr="anemomet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2143125"/>
            <a:ext cx="84772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2" name="Rectangle 99"/>
          <p:cNvSpPr>
            <a:spLocks noChangeArrowheads="1"/>
          </p:cNvSpPr>
          <p:nvPr/>
        </p:nvSpPr>
        <p:spPr bwMode="auto">
          <a:xfrm>
            <a:off x="-12700" y="-12700"/>
            <a:ext cx="0" cy="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5220" name="Rectangle 100"/>
          <p:cNvSpPr>
            <a:spLocks noChangeArrowheads="1"/>
          </p:cNvSpPr>
          <p:nvPr/>
        </p:nvSpPr>
        <p:spPr bwMode="auto">
          <a:xfrm>
            <a:off x="6300788" y="3213100"/>
            <a:ext cx="25463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أنواع الملتقطات : ومنها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>
                <a:cs typeface="Arabic Transparent" pitchFamily="2" charset="-78"/>
              </a:rPr>
              <a:t> </a:t>
            </a:r>
          </a:p>
        </p:txBody>
      </p:sp>
      <p:sp>
        <p:nvSpPr>
          <p:cNvPr id="5221" name="WordArt 101"/>
          <p:cNvSpPr>
            <a:spLocks noChangeArrowheads="1" noChangeShapeType="1" noTextEdit="1"/>
          </p:cNvSpPr>
          <p:nvPr/>
        </p:nvSpPr>
        <p:spPr bwMode="auto">
          <a:xfrm>
            <a:off x="5940425" y="3716338"/>
            <a:ext cx="2628900" cy="20796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>
              <a:defRPr/>
            </a:pPr>
            <a:r>
              <a:rPr lang="ar-AE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1 </a:t>
            </a:r>
            <a:r>
              <a:rPr lang="ar-AE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ـ</a:t>
            </a:r>
            <a:r>
              <a:rPr lang="ar-AE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 ملتقطات الكل أو </a:t>
            </a:r>
            <a:r>
              <a:rPr lang="ar-AE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اللاشئ</a:t>
            </a:r>
            <a:r>
              <a:rPr lang="ar-AE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 </a:t>
            </a:r>
            <a:r>
              <a:rPr lang="fr-FR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TOR) : </a:t>
            </a:r>
            <a:r>
              <a:rPr lang="ar-D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69696"/>
                </a:solidFill>
                <a:latin typeface="Arabic Transparent"/>
              </a:rPr>
              <a:t>)</a:t>
            </a:r>
            <a:endParaRPr lang="fr-FR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69696"/>
              </a:solidFill>
              <a:latin typeface="Arabic Transparent"/>
            </a:endParaRPr>
          </a:p>
        </p:txBody>
      </p:sp>
      <p:sp>
        <p:nvSpPr>
          <p:cNvPr id="5222" name="Rectangle 102"/>
          <p:cNvSpPr>
            <a:spLocks noChangeArrowheads="1"/>
          </p:cNvSpPr>
          <p:nvPr/>
        </p:nvSpPr>
        <p:spPr bwMode="auto">
          <a:xfrm>
            <a:off x="428596" y="3644900"/>
            <a:ext cx="55102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هي ملتقطات      جزء التحكم بمعلومة     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0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،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1</a:t>
            </a:r>
            <a:r>
              <a:rPr lang="fr-FR" b="1" dirty="0">
                <a:solidFill>
                  <a:schemeClr val="tx1"/>
                </a:solidFill>
              </a:rPr>
              <a:t> ( </a:t>
            </a:r>
            <a:r>
              <a:rPr lang="ar-DZ" b="1" dirty="0">
                <a:solidFill>
                  <a:schemeClr val="tx1"/>
                </a:solidFill>
              </a:rPr>
              <a:t>كحضور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223" name="Rectangle 103"/>
          <p:cNvSpPr>
            <a:spLocks noChangeArrowheads="1"/>
          </p:cNvSpPr>
          <p:nvPr/>
        </p:nvSpPr>
        <p:spPr bwMode="auto">
          <a:xfrm>
            <a:off x="1563688" y="4005263"/>
            <a:ext cx="42751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أو عدم          ، مستوى      ومستوى     ..ومنها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5224" name="Rectangle 104"/>
          <p:cNvSpPr>
            <a:spLocks noChangeArrowheads="1"/>
          </p:cNvSpPr>
          <p:nvPr/>
        </p:nvSpPr>
        <p:spPr bwMode="auto">
          <a:xfrm>
            <a:off x="4428177" y="3646488"/>
            <a:ext cx="5270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تزود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25" name="Rectangle 105"/>
          <p:cNvSpPr>
            <a:spLocks noChangeArrowheads="1"/>
          </p:cNvSpPr>
          <p:nvPr/>
        </p:nvSpPr>
        <p:spPr bwMode="auto">
          <a:xfrm>
            <a:off x="2432050" y="3644900"/>
            <a:ext cx="5810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ثنائية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26" name="Rectangle 106"/>
          <p:cNvSpPr>
            <a:spLocks noChangeArrowheads="1"/>
          </p:cNvSpPr>
          <p:nvPr/>
        </p:nvSpPr>
        <p:spPr bwMode="auto">
          <a:xfrm>
            <a:off x="601663" y="3640138"/>
            <a:ext cx="5508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قطعة</a:t>
            </a:r>
            <a:endParaRPr lang="en-US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227" name="Rectangle 107"/>
          <p:cNvSpPr>
            <a:spLocks noChangeArrowheads="1"/>
          </p:cNvSpPr>
          <p:nvPr/>
        </p:nvSpPr>
        <p:spPr bwMode="auto">
          <a:xfrm>
            <a:off x="4448175" y="4000500"/>
            <a:ext cx="8429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حضورها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28" name="Rectangle 108"/>
          <p:cNvSpPr>
            <a:spLocks noChangeArrowheads="1"/>
          </p:cNvSpPr>
          <p:nvPr/>
        </p:nvSpPr>
        <p:spPr bwMode="auto">
          <a:xfrm>
            <a:off x="3340100" y="4005263"/>
            <a:ext cx="5381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أعلى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29" name="Rectangle 109"/>
          <p:cNvSpPr>
            <a:spLocks noChangeArrowheads="1"/>
          </p:cNvSpPr>
          <p:nvPr/>
        </p:nvSpPr>
        <p:spPr bwMode="auto">
          <a:xfrm>
            <a:off x="2301875" y="4024313"/>
            <a:ext cx="5000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ادنى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5230" name="Picture 110"/>
          <p:cNvPicPr>
            <a:picLocks noChangeAspect="1" noChangeArrowheads="1"/>
          </p:cNvPicPr>
          <p:nvPr/>
        </p:nvPicPr>
        <p:blipFill>
          <a:blip r:embed="rId3"/>
          <a:srcRect l="61470" t="20811"/>
          <a:stretch>
            <a:fillRect/>
          </a:stretch>
        </p:blipFill>
        <p:spPr bwMode="auto">
          <a:xfrm>
            <a:off x="1800225" y="5445125"/>
            <a:ext cx="277177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68" name="Rectangle 111"/>
          <p:cNvSpPr>
            <a:spLocks noChangeArrowheads="1"/>
          </p:cNvSpPr>
          <p:nvPr/>
        </p:nvSpPr>
        <p:spPr bwMode="auto">
          <a:xfrm>
            <a:off x="0" y="37782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endParaRPr lang="en-US" b="1"/>
          </a:p>
        </p:txBody>
      </p:sp>
      <p:sp>
        <p:nvSpPr>
          <p:cNvPr id="5232" name="Rectangle 112"/>
          <p:cNvSpPr>
            <a:spLocks noChangeArrowheads="1"/>
          </p:cNvSpPr>
          <p:nvPr/>
        </p:nvSpPr>
        <p:spPr bwMode="auto">
          <a:xfrm>
            <a:off x="3906838" y="4481513"/>
            <a:ext cx="4846637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             هي ملتقطات ذات تحكم       ومنها:</a:t>
            </a:r>
            <a:endParaRPr lang="en-US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                                                     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233" name="Rectangle 113"/>
          <p:cNvSpPr>
            <a:spLocks noChangeArrowheads="1"/>
          </p:cNvSpPr>
          <p:nvPr/>
        </p:nvSpPr>
        <p:spPr bwMode="auto">
          <a:xfrm>
            <a:off x="6788150" y="4479925"/>
            <a:ext cx="19208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ـ الأزرار الضاغطة:</a:t>
            </a:r>
            <a:endParaRPr lang="fr-FR" b="1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34" name="Rectangle 114"/>
          <p:cNvSpPr>
            <a:spLocks noChangeArrowheads="1"/>
          </p:cNvSpPr>
          <p:nvPr/>
        </p:nvSpPr>
        <p:spPr bwMode="auto">
          <a:xfrm>
            <a:off x="5627688" y="4830763"/>
            <a:ext cx="22574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أزرار ضاغطة كهربائية</a:t>
            </a:r>
            <a:r>
              <a:rPr lang="fr-FR" b="1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sp>
        <p:nvSpPr>
          <p:cNvPr id="5235" name="Rectangle 115"/>
          <p:cNvSpPr>
            <a:spLocks noChangeArrowheads="1"/>
          </p:cNvSpPr>
          <p:nvPr/>
        </p:nvSpPr>
        <p:spPr bwMode="auto">
          <a:xfrm>
            <a:off x="565150" y="4830763"/>
            <a:ext cx="52212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وهي أزرار تستعمل الطاقة الكهربائية وهي إما         أو           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36" name="Rectangle 116"/>
          <p:cNvSpPr>
            <a:spLocks noChangeArrowheads="1"/>
          </p:cNvSpPr>
          <p:nvPr/>
        </p:nvSpPr>
        <p:spPr bwMode="auto">
          <a:xfrm>
            <a:off x="1609725" y="4830763"/>
            <a:ext cx="7334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مفتوحة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37" name="Rectangle 117"/>
          <p:cNvSpPr>
            <a:spLocks noChangeArrowheads="1"/>
          </p:cNvSpPr>
          <p:nvPr/>
        </p:nvSpPr>
        <p:spPr bwMode="auto">
          <a:xfrm>
            <a:off x="911225" y="4811713"/>
            <a:ext cx="6429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مغلقة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</a:p>
        </p:txBody>
      </p:sp>
      <p:sp>
        <p:nvSpPr>
          <p:cNvPr id="5238" name="Rectangle 118"/>
          <p:cNvSpPr>
            <a:spLocks noChangeArrowheads="1"/>
          </p:cNvSpPr>
          <p:nvPr/>
        </p:nvSpPr>
        <p:spPr bwMode="auto">
          <a:xfrm>
            <a:off x="4452938" y="4451350"/>
            <a:ext cx="5746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يدوي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39" name="Text Box 119"/>
          <p:cNvSpPr txBox="1">
            <a:spLocks noChangeArrowheads="1"/>
          </p:cNvSpPr>
          <p:nvPr/>
        </p:nvSpPr>
        <p:spPr bwMode="auto">
          <a:xfrm>
            <a:off x="4427538" y="5373688"/>
            <a:ext cx="800100" cy="3127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مفتوح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240" name="Text Box 120"/>
          <p:cNvSpPr txBox="1">
            <a:spLocks noChangeArrowheads="1"/>
          </p:cNvSpPr>
          <p:nvPr/>
        </p:nvSpPr>
        <p:spPr bwMode="auto">
          <a:xfrm>
            <a:off x="4605338" y="5911850"/>
            <a:ext cx="711200" cy="3127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مغلق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5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5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5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5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2000"/>
                                        <p:tgtEl>
                                          <p:spTgt spid="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0" dur="500"/>
                                        <p:tgtEl>
                                          <p:spTgt spid="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" grpId="0" animBg="1"/>
      <p:bldP spid="5147" grpId="0" animBg="1"/>
      <p:bldP spid="5146" grpId="0" animBg="1"/>
      <p:bldP spid="51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0"/>
            <a:ext cx="54292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/>
          <a:srcRect t="7945"/>
          <a:stretch>
            <a:fillRect/>
          </a:stretch>
        </p:blipFill>
        <p:spPr bwMode="auto">
          <a:xfrm>
            <a:off x="0" y="3500438"/>
            <a:ext cx="389413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2268538" y="5589588"/>
            <a:ext cx="1582737" cy="126841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3851275" y="6137275"/>
            <a:ext cx="2233613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H="1" flipV="1">
            <a:off x="6089650" y="3429000"/>
            <a:ext cx="0" cy="27019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 animBg="1"/>
      <p:bldP spid="6153" grpId="0" animBg="1"/>
      <p:bldP spid="61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634162" y="67354"/>
            <a:ext cx="25098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fr-FR" b="1" dirty="0">
                <a:cs typeface="Arabic Transparent" pitchFamily="2" charset="-78"/>
              </a:rPr>
              <a:t>  </a:t>
            </a:r>
            <a:r>
              <a:rPr lang="ar-DZ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أزرار ضاغطة هوائية</a:t>
            </a:r>
            <a:r>
              <a:rPr lang="fr-FR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cs typeface="Arabic Transparent" pitchFamily="2" charset="-78"/>
              </a:rPr>
              <a:t> </a:t>
            </a:r>
            <a:endParaRPr lang="en-US" b="1" dirty="0">
              <a:cs typeface="Arabic Transparent" pitchFamily="2" charset="-78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343965" y="45129"/>
            <a:ext cx="642515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وهي أزرار تستعمل الطاقة          كما هو موجود في حافلة النقل عند فتح الأبواب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968488" y="43542"/>
            <a:ext cx="76815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defRPr/>
            </a:pP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الهوائية</a:t>
            </a:r>
            <a:endParaRPr lang="fr-FR" b="1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5830903" y="660816"/>
            <a:ext cx="884237" cy="2921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مفتوح</a:t>
            </a:r>
          </a:p>
        </p:txBody>
      </p:sp>
      <p:sp>
        <p:nvSpPr>
          <p:cNvPr id="7202" name="Text Box 34"/>
          <p:cNvSpPr txBox="1">
            <a:spLocks noChangeArrowheads="1"/>
          </p:cNvSpPr>
          <p:nvPr/>
        </p:nvSpPr>
        <p:spPr bwMode="auto">
          <a:xfrm>
            <a:off x="5830903" y="1514891"/>
            <a:ext cx="882650" cy="2905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مغلق</a:t>
            </a:r>
          </a:p>
        </p:txBody>
      </p:sp>
      <p:sp>
        <p:nvSpPr>
          <p:cNvPr id="10257" name="Text Box 32"/>
          <p:cNvSpPr txBox="1">
            <a:spLocks noChangeAspect="1" noChangeArrowheads="1"/>
          </p:cNvSpPr>
          <p:nvPr/>
        </p:nvSpPr>
        <p:spPr bwMode="auto">
          <a:xfrm>
            <a:off x="3513165" y="846569"/>
            <a:ext cx="2497137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grpSp>
        <p:nvGrpSpPr>
          <p:cNvPr id="2" name="Group 41"/>
          <p:cNvGrpSpPr>
            <a:grpSpLocks noChangeAspect="1"/>
          </p:cNvGrpSpPr>
          <p:nvPr/>
        </p:nvGrpSpPr>
        <p:grpSpPr bwMode="auto">
          <a:xfrm>
            <a:off x="5284815" y="649719"/>
            <a:ext cx="557212" cy="1431925"/>
            <a:chOff x="3252" y="486"/>
            <a:chExt cx="254" cy="652"/>
          </a:xfrm>
        </p:grpSpPr>
        <p:grpSp>
          <p:nvGrpSpPr>
            <p:cNvPr id="5" name="Group 21"/>
            <p:cNvGrpSpPr>
              <a:grpSpLocks noChangeAspect="1"/>
            </p:cNvGrpSpPr>
            <p:nvPr/>
          </p:nvGrpSpPr>
          <p:grpSpPr bwMode="auto">
            <a:xfrm>
              <a:off x="3252" y="486"/>
              <a:ext cx="232" cy="296"/>
              <a:chOff x="3687" y="13146"/>
              <a:chExt cx="992" cy="1268"/>
            </a:xfrm>
          </p:grpSpPr>
          <p:sp>
            <p:nvSpPr>
              <p:cNvPr id="3" name="Rectangle 31"/>
              <p:cNvSpPr>
                <a:spLocks noChangeAspect="1" noChangeArrowheads="1"/>
              </p:cNvSpPr>
              <p:nvPr/>
            </p:nvSpPr>
            <p:spPr bwMode="auto">
              <a:xfrm>
                <a:off x="3687" y="13347"/>
                <a:ext cx="840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" name="Line 30"/>
              <p:cNvSpPr>
                <a:spLocks noChangeAspect="1" noChangeShapeType="1"/>
              </p:cNvSpPr>
              <p:nvPr/>
            </p:nvSpPr>
            <p:spPr bwMode="auto">
              <a:xfrm flipV="1">
                <a:off x="4095" y="13146"/>
                <a:ext cx="0" cy="19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81" name="Line 29"/>
              <p:cNvSpPr>
                <a:spLocks noChangeAspect="1" noChangeShapeType="1"/>
              </p:cNvSpPr>
              <p:nvPr/>
            </p:nvSpPr>
            <p:spPr bwMode="auto">
              <a:xfrm>
                <a:off x="3967" y="13151"/>
                <a:ext cx="2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82" name="Line 28"/>
              <p:cNvSpPr>
                <a:spLocks noChangeAspect="1" noChangeShapeType="1"/>
              </p:cNvSpPr>
              <p:nvPr/>
            </p:nvSpPr>
            <p:spPr bwMode="auto">
              <a:xfrm flipV="1">
                <a:off x="3855" y="13739"/>
                <a:ext cx="0" cy="47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83" name="Line 27"/>
              <p:cNvSpPr>
                <a:spLocks noChangeAspect="1" noChangeShapeType="1"/>
              </p:cNvSpPr>
              <p:nvPr/>
            </p:nvSpPr>
            <p:spPr bwMode="auto">
              <a:xfrm flipV="1">
                <a:off x="4324" y="13761"/>
                <a:ext cx="0" cy="47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84" name="Line 26"/>
              <p:cNvSpPr>
                <a:spLocks noChangeAspect="1" noChangeShapeType="1"/>
              </p:cNvSpPr>
              <p:nvPr/>
            </p:nvSpPr>
            <p:spPr bwMode="auto">
              <a:xfrm flipV="1">
                <a:off x="3860" y="13565"/>
                <a:ext cx="480" cy="18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23"/>
              <p:cNvGrpSpPr>
                <a:grpSpLocks noChangeAspect="1"/>
              </p:cNvGrpSpPr>
              <p:nvPr/>
            </p:nvGrpSpPr>
            <p:grpSpPr bwMode="auto">
              <a:xfrm>
                <a:off x="3756" y="14221"/>
                <a:ext cx="193" cy="193"/>
                <a:chOff x="3756" y="14221"/>
                <a:chExt cx="193" cy="193"/>
              </a:xfrm>
            </p:grpSpPr>
            <p:sp>
              <p:nvSpPr>
                <p:cNvPr id="10287" name="Oval 25"/>
                <p:cNvSpPr>
                  <a:spLocks noChangeAspect="1" noChangeArrowheads="1"/>
                </p:cNvSpPr>
                <p:nvPr/>
              </p:nvSpPr>
              <p:spPr bwMode="auto">
                <a:xfrm>
                  <a:off x="3756" y="14221"/>
                  <a:ext cx="193" cy="193"/>
                </a:xfrm>
                <a:prstGeom prst="ellipse">
                  <a:avLst/>
                </a:prstGeom>
                <a:solidFill>
                  <a:srgbClr val="FFFFFF">
                    <a:alpha val="0"/>
                  </a:srgbClr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88" name="Oval 24"/>
                <p:cNvSpPr>
                  <a:spLocks noChangeAspect="1" noChangeArrowheads="1"/>
                </p:cNvSpPr>
                <p:nvPr/>
              </p:nvSpPr>
              <p:spPr bwMode="auto">
                <a:xfrm>
                  <a:off x="3807" y="14279"/>
                  <a:ext cx="79" cy="79"/>
                </a:xfrm>
                <a:prstGeom prst="ellipse">
                  <a:avLst/>
                </a:prstGeom>
                <a:solidFill>
                  <a:srgbClr val="000000">
                    <a:alpha val="0"/>
                  </a:srgbClr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0286" name="Line 22"/>
              <p:cNvSpPr>
                <a:spLocks noChangeAspect="1" noChangeShapeType="1"/>
              </p:cNvSpPr>
              <p:nvPr/>
            </p:nvSpPr>
            <p:spPr bwMode="auto">
              <a:xfrm>
                <a:off x="4319" y="14231"/>
                <a:ext cx="3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11"/>
            <p:cNvGrpSpPr>
              <a:grpSpLocks noChangeAspect="1"/>
            </p:cNvGrpSpPr>
            <p:nvPr/>
          </p:nvGrpSpPr>
          <p:grpSpPr bwMode="auto">
            <a:xfrm>
              <a:off x="3274" y="842"/>
              <a:ext cx="232" cy="296"/>
              <a:chOff x="7772" y="13173"/>
              <a:chExt cx="992" cy="1268"/>
            </a:xfrm>
          </p:grpSpPr>
          <p:sp>
            <p:nvSpPr>
              <p:cNvPr id="10270" name="Rectangle 20"/>
              <p:cNvSpPr>
                <a:spLocks noChangeAspect="1" noChangeArrowheads="1"/>
              </p:cNvSpPr>
              <p:nvPr/>
            </p:nvSpPr>
            <p:spPr bwMode="auto">
              <a:xfrm>
                <a:off x="7772" y="13374"/>
                <a:ext cx="840" cy="72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71" name="Line 19"/>
              <p:cNvSpPr>
                <a:spLocks noChangeAspect="1" noChangeShapeType="1"/>
              </p:cNvSpPr>
              <p:nvPr/>
            </p:nvSpPr>
            <p:spPr bwMode="auto">
              <a:xfrm flipV="1">
                <a:off x="8180" y="13173"/>
                <a:ext cx="0" cy="19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72" name="Line 18"/>
              <p:cNvSpPr>
                <a:spLocks noChangeAspect="1" noChangeShapeType="1"/>
              </p:cNvSpPr>
              <p:nvPr/>
            </p:nvSpPr>
            <p:spPr bwMode="auto">
              <a:xfrm>
                <a:off x="8052" y="13178"/>
                <a:ext cx="2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73" name="Line 17"/>
              <p:cNvSpPr>
                <a:spLocks noChangeAspect="1" noChangeShapeType="1"/>
              </p:cNvSpPr>
              <p:nvPr/>
            </p:nvSpPr>
            <p:spPr bwMode="auto">
              <a:xfrm flipV="1">
                <a:off x="7940" y="13766"/>
                <a:ext cx="0" cy="47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74" name="Line 16"/>
              <p:cNvSpPr>
                <a:spLocks noChangeAspect="1" noChangeShapeType="1"/>
              </p:cNvSpPr>
              <p:nvPr/>
            </p:nvSpPr>
            <p:spPr bwMode="auto">
              <a:xfrm flipV="1">
                <a:off x="8414" y="13778"/>
                <a:ext cx="0" cy="47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75" name="Oval 15"/>
              <p:cNvSpPr>
                <a:spLocks noChangeAspect="1" noChangeArrowheads="1"/>
              </p:cNvSpPr>
              <p:nvPr/>
            </p:nvSpPr>
            <p:spPr bwMode="auto">
              <a:xfrm>
                <a:off x="7841" y="14248"/>
                <a:ext cx="193" cy="193"/>
              </a:xfrm>
              <a:prstGeom prst="ellipse">
                <a:avLst/>
              </a:prstGeom>
              <a:solidFill>
                <a:srgbClr val="FFFFFF">
                  <a:alpha val="0"/>
                </a:srgbClr>
              </a:solidFill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76" name="Oval 14"/>
              <p:cNvSpPr>
                <a:spLocks noChangeAspect="1" noChangeArrowheads="1"/>
              </p:cNvSpPr>
              <p:nvPr/>
            </p:nvSpPr>
            <p:spPr bwMode="auto">
              <a:xfrm>
                <a:off x="7892" y="14306"/>
                <a:ext cx="79" cy="79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77" name="Line 13"/>
              <p:cNvSpPr>
                <a:spLocks noChangeAspect="1" noChangeShapeType="1"/>
              </p:cNvSpPr>
              <p:nvPr/>
            </p:nvSpPr>
            <p:spPr bwMode="auto">
              <a:xfrm>
                <a:off x="8404" y="14258"/>
                <a:ext cx="3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78" name="Line 12"/>
              <p:cNvSpPr>
                <a:spLocks noChangeAspect="1" noChangeShapeType="1"/>
              </p:cNvSpPr>
              <p:nvPr/>
            </p:nvSpPr>
            <p:spPr bwMode="auto">
              <a:xfrm>
                <a:off x="7932" y="13771"/>
                <a:ext cx="488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10312" name="Picture 2" descr="H:\Sans titre.png"/>
          <p:cNvPicPr>
            <a:picLocks noChangeAspect="1" noChangeArrowheads="1"/>
          </p:cNvPicPr>
          <p:nvPr/>
        </p:nvPicPr>
        <p:blipFill>
          <a:blip r:embed="rId2"/>
          <a:srcRect l="25793" t="41284" r="44444" b="11079"/>
          <a:stretch>
            <a:fillRect/>
          </a:stretch>
        </p:blipFill>
        <p:spPr bwMode="auto">
          <a:xfrm>
            <a:off x="1589115" y="457632"/>
            <a:ext cx="1857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1" name="Connecteur droit avec flèche 70"/>
          <p:cNvCxnSpPr/>
          <p:nvPr/>
        </p:nvCxnSpPr>
        <p:spPr bwMode="auto">
          <a:xfrm>
            <a:off x="1531965" y="1538719"/>
            <a:ext cx="428625" cy="14287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 bwMode="auto">
          <a:xfrm>
            <a:off x="2925790" y="1921307"/>
            <a:ext cx="428625" cy="14287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79" name="ZoneTexte 72"/>
          <p:cNvSpPr txBox="1">
            <a:spLocks noChangeArrowheads="1"/>
          </p:cNvSpPr>
          <p:nvPr/>
        </p:nvSpPr>
        <p:spPr bwMode="auto">
          <a:xfrm>
            <a:off x="496893" y="1335478"/>
            <a:ext cx="1071563" cy="3381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1600" b="1" dirty="0">
                <a:solidFill>
                  <a:srgbClr val="FF0000"/>
                </a:solidFill>
              </a:rPr>
              <a:t>دخول الهواء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0280" name="ZoneTexte 73"/>
          <p:cNvSpPr txBox="1">
            <a:spLocks noChangeArrowheads="1"/>
          </p:cNvSpPr>
          <p:nvPr/>
        </p:nvSpPr>
        <p:spPr bwMode="auto">
          <a:xfrm>
            <a:off x="3425831" y="1906978"/>
            <a:ext cx="1071563" cy="3381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1600" b="1">
                <a:solidFill>
                  <a:srgbClr val="FF0000"/>
                </a:solidFill>
              </a:rPr>
              <a:t>خروج الهواء</a:t>
            </a:r>
            <a:endParaRPr lang="fr-FR" sz="1600" b="1">
              <a:solidFill>
                <a:srgbClr val="FF0000"/>
              </a:solidFill>
            </a:endParaRPr>
          </a:p>
        </p:txBody>
      </p:sp>
      <p:pic>
        <p:nvPicPr>
          <p:cNvPr id="35" name="Picture 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10451" y="3241704"/>
            <a:ext cx="10668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73"/>
          <p:cNvPicPr>
            <a:picLocks noChangeAspect="1" noChangeArrowheads="1"/>
          </p:cNvPicPr>
          <p:nvPr/>
        </p:nvPicPr>
        <p:blipFill>
          <a:blip r:embed="rId4"/>
          <a:srcRect l="57684" r="252"/>
          <a:stretch>
            <a:fillRect/>
          </a:stretch>
        </p:blipFill>
        <p:spPr bwMode="auto">
          <a:xfrm>
            <a:off x="358838" y="3103591"/>
            <a:ext cx="26574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82"/>
          <p:cNvSpPr>
            <a:spLocks noChangeArrowheads="1"/>
          </p:cNvSpPr>
          <p:nvPr/>
        </p:nvSpPr>
        <p:spPr bwMode="auto">
          <a:xfrm>
            <a:off x="1893056" y="2420943"/>
            <a:ext cx="7108100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ملتقط نهاية الشوط (ملتقط الحضور أو الوضعية)(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Capteur Fin De Course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b="1" dirty="0"/>
          </a:p>
          <a:p>
            <a:pPr algn="r" rtl="1" eaLnBrk="0" hangingPunct="0">
              <a:defRPr/>
            </a:pPr>
            <a:endParaRPr lang="fr-FR" b="1" dirty="0"/>
          </a:p>
        </p:txBody>
      </p:sp>
      <p:sp>
        <p:nvSpPr>
          <p:cNvPr id="38" name="Rectangle 97"/>
          <p:cNvSpPr>
            <a:spLocks noChangeArrowheads="1"/>
          </p:cNvSpPr>
          <p:nvPr/>
        </p:nvSpPr>
        <p:spPr bwMode="auto">
          <a:xfrm>
            <a:off x="5826158" y="2714630"/>
            <a:ext cx="2730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 ملتقط نهاية الشوط كهربائي:</a:t>
            </a:r>
            <a:endParaRPr lang="fr-FR" b="1" dirty="0">
              <a:solidFill>
                <a:srgbClr val="9933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9" name="Rectangle 99"/>
          <p:cNvSpPr>
            <a:spLocks noChangeArrowheads="1"/>
          </p:cNvSpPr>
          <p:nvPr/>
        </p:nvSpPr>
        <p:spPr bwMode="auto">
          <a:xfrm>
            <a:off x="176245" y="2379668"/>
            <a:ext cx="17224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ويوجد منها نوعان :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40" name="Picture 4" descr="H:\Sans titre.png"/>
          <p:cNvPicPr>
            <a:picLocks noChangeAspect="1" noChangeArrowheads="1"/>
          </p:cNvPicPr>
          <p:nvPr/>
        </p:nvPicPr>
        <p:blipFill>
          <a:blip r:embed="rId5"/>
          <a:srcRect l="40625" t="17557" r="41145" b="19199"/>
          <a:stretch>
            <a:fillRect/>
          </a:stretch>
        </p:blipFill>
        <p:spPr bwMode="auto">
          <a:xfrm>
            <a:off x="3891026" y="2917854"/>
            <a:ext cx="900112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3619" y="5095884"/>
            <a:ext cx="21050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6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79894" y="5170496"/>
            <a:ext cx="9906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 Box 66"/>
          <p:cNvSpPr txBox="1">
            <a:spLocks noChangeArrowheads="1"/>
          </p:cNvSpPr>
          <p:nvPr/>
        </p:nvSpPr>
        <p:spPr bwMode="auto">
          <a:xfrm>
            <a:off x="4371489" y="517049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fr-FR"/>
          </a:p>
        </p:txBody>
      </p:sp>
      <p:sp>
        <p:nvSpPr>
          <p:cNvPr id="44" name="Text Box 65"/>
          <p:cNvSpPr txBox="1">
            <a:spLocks noChangeArrowheads="1"/>
          </p:cNvSpPr>
          <p:nvPr/>
        </p:nvSpPr>
        <p:spPr bwMode="auto">
          <a:xfrm>
            <a:off x="4164099" y="5113348"/>
            <a:ext cx="1066800" cy="277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رأس الملتقط</a:t>
            </a:r>
          </a:p>
        </p:txBody>
      </p:sp>
      <p:sp>
        <p:nvSpPr>
          <p:cNvPr id="45" name="Text Box 64"/>
          <p:cNvSpPr txBox="1">
            <a:spLocks noChangeArrowheads="1"/>
          </p:cNvSpPr>
          <p:nvPr/>
        </p:nvSpPr>
        <p:spPr bwMode="auto">
          <a:xfrm>
            <a:off x="4187911" y="5680085"/>
            <a:ext cx="698500" cy="277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المماس</a:t>
            </a:r>
          </a:p>
        </p:txBody>
      </p:sp>
      <p:sp>
        <p:nvSpPr>
          <p:cNvPr id="46" name="Text Box 63"/>
          <p:cNvSpPr txBox="1">
            <a:spLocks noChangeArrowheads="1"/>
          </p:cNvSpPr>
          <p:nvPr/>
        </p:nvSpPr>
        <p:spPr bwMode="auto">
          <a:xfrm>
            <a:off x="4170449" y="6038860"/>
            <a:ext cx="1079500" cy="277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جسم الملتقط</a:t>
            </a:r>
            <a:endParaRPr lang="en-US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7" name="Line 62"/>
          <p:cNvSpPr>
            <a:spLocks noChangeShapeType="1"/>
          </p:cNvSpPr>
          <p:nvPr/>
        </p:nvSpPr>
        <p:spPr bwMode="auto">
          <a:xfrm flipV="1">
            <a:off x="3584669" y="6494471"/>
            <a:ext cx="0" cy="603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48" name="Line 61"/>
          <p:cNvSpPr>
            <a:spLocks noChangeShapeType="1"/>
          </p:cNvSpPr>
          <p:nvPr/>
        </p:nvSpPr>
        <p:spPr bwMode="auto">
          <a:xfrm rot="10800000" flipV="1">
            <a:off x="3965669" y="6511934"/>
            <a:ext cx="0" cy="619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49" name="Line 59"/>
          <p:cNvSpPr>
            <a:spLocks noChangeShapeType="1"/>
          </p:cNvSpPr>
          <p:nvPr/>
        </p:nvSpPr>
        <p:spPr bwMode="auto">
          <a:xfrm flipH="1">
            <a:off x="4021231" y="6534159"/>
            <a:ext cx="266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4259349" y="6327785"/>
            <a:ext cx="1066800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تيار كهربائي</a:t>
            </a:r>
          </a:p>
        </p:txBody>
      </p:sp>
      <p:sp>
        <p:nvSpPr>
          <p:cNvPr id="51" name="Text Box 69"/>
          <p:cNvSpPr txBox="1">
            <a:spLocks noChangeArrowheads="1"/>
          </p:cNvSpPr>
          <p:nvPr/>
        </p:nvSpPr>
        <p:spPr bwMode="auto">
          <a:xfrm>
            <a:off x="247706" y="6472268"/>
            <a:ext cx="952530" cy="277791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حالة راحة</a:t>
            </a:r>
          </a:p>
        </p:txBody>
      </p:sp>
      <p:sp>
        <p:nvSpPr>
          <p:cNvPr id="52" name="Text Box 68"/>
          <p:cNvSpPr txBox="1">
            <a:spLocks noChangeArrowheads="1"/>
          </p:cNvSpPr>
          <p:nvPr/>
        </p:nvSpPr>
        <p:spPr bwMode="auto">
          <a:xfrm>
            <a:off x="1605028" y="6472268"/>
            <a:ext cx="865208" cy="285729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حالة عمل</a:t>
            </a:r>
          </a:p>
        </p:txBody>
      </p:sp>
      <p:sp>
        <p:nvSpPr>
          <p:cNvPr id="53" name="AutoShape 56"/>
          <p:cNvSpPr>
            <a:spLocks noChangeArrowheads="1"/>
          </p:cNvSpPr>
          <p:nvPr/>
        </p:nvSpPr>
        <p:spPr bwMode="auto">
          <a:xfrm>
            <a:off x="5476969" y="6002346"/>
            <a:ext cx="425450" cy="133350"/>
          </a:xfrm>
          <a:prstGeom prst="rightArrow">
            <a:avLst>
              <a:gd name="adj1" fmla="val 50000"/>
              <a:gd name="adj2" fmla="val 7976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54" name="Text Box 79"/>
          <p:cNvSpPr txBox="1">
            <a:spLocks noChangeArrowheads="1"/>
          </p:cNvSpPr>
          <p:nvPr/>
        </p:nvSpPr>
        <p:spPr bwMode="auto">
          <a:xfrm>
            <a:off x="1111330" y="4643446"/>
            <a:ext cx="1511300" cy="2413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حضور القطعة</a:t>
            </a:r>
          </a:p>
        </p:txBody>
      </p:sp>
      <p:sp>
        <p:nvSpPr>
          <p:cNvPr id="55" name="Line 72"/>
          <p:cNvSpPr>
            <a:spLocks noChangeShapeType="1"/>
          </p:cNvSpPr>
          <p:nvPr/>
        </p:nvSpPr>
        <p:spPr bwMode="auto">
          <a:xfrm>
            <a:off x="2098769" y="4951421"/>
            <a:ext cx="0" cy="2413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56" name="Group 51"/>
          <p:cNvGrpSpPr>
            <a:grpSpLocks/>
          </p:cNvGrpSpPr>
          <p:nvPr/>
        </p:nvGrpSpPr>
        <p:grpSpPr bwMode="auto">
          <a:xfrm>
            <a:off x="6308819" y="5435939"/>
            <a:ext cx="241300" cy="850571"/>
            <a:chOff x="9131" y="7788"/>
            <a:chExt cx="382" cy="1341"/>
          </a:xfrm>
        </p:grpSpPr>
        <p:sp>
          <p:nvSpPr>
            <p:cNvPr id="57" name="Line 55"/>
            <p:cNvSpPr>
              <a:spLocks noChangeShapeType="1"/>
            </p:cNvSpPr>
            <p:nvPr/>
          </p:nvSpPr>
          <p:spPr bwMode="auto">
            <a:xfrm rot="-5400000">
              <a:off x="9262" y="8919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58" name="Line 54"/>
            <p:cNvSpPr>
              <a:spLocks noChangeAspect="1" noChangeShapeType="1"/>
            </p:cNvSpPr>
            <p:nvPr/>
          </p:nvSpPr>
          <p:spPr bwMode="auto">
            <a:xfrm rot="-5760000">
              <a:off x="9041" y="8308"/>
              <a:ext cx="561" cy="38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59" name="AutoShape 53"/>
            <p:cNvSpPr>
              <a:spLocks noChangeAspect="1" noChangeArrowheads="1"/>
            </p:cNvSpPr>
            <p:nvPr/>
          </p:nvSpPr>
          <p:spPr bwMode="auto">
            <a:xfrm rot="-3559614">
              <a:off x="9078" y="8291"/>
              <a:ext cx="369" cy="193"/>
            </a:xfrm>
            <a:prstGeom prst="rtTriangl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60" name="Line 52"/>
            <p:cNvSpPr>
              <a:spLocks noChangeShapeType="1"/>
            </p:cNvSpPr>
            <p:nvPr/>
          </p:nvSpPr>
          <p:spPr bwMode="auto">
            <a:xfrm rot="16200000">
              <a:off x="9259" y="8004"/>
              <a:ext cx="43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</p:grpSp>
      <p:grpSp>
        <p:nvGrpSpPr>
          <p:cNvPr id="61" name="Group 45"/>
          <p:cNvGrpSpPr>
            <a:grpSpLocks/>
          </p:cNvGrpSpPr>
          <p:nvPr/>
        </p:nvGrpSpPr>
        <p:grpSpPr bwMode="auto">
          <a:xfrm rot="-5400000">
            <a:off x="6876675" y="5724060"/>
            <a:ext cx="867718" cy="257175"/>
            <a:chOff x="1412" y="8558"/>
            <a:chExt cx="1367" cy="406"/>
          </a:xfrm>
        </p:grpSpPr>
        <p:sp>
          <p:nvSpPr>
            <p:cNvPr id="62" name="Line 50"/>
            <p:cNvSpPr>
              <a:spLocks noChangeShapeType="1"/>
            </p:cNvSpPr>
            <p:nvPr/>
          </p:nvSpPr>
          <p:spPr bwMode="auto">
            <a:xfrm>
              <a:off x="1412" y="8923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63" name="Line 49"/>
            <p:cNvSpPr>
              <a:spLocks noChangeShapeType="1"/>
            </p:cNvSpPr>
            <p:nvPr/>
          </p:nvSpPr>
          <p:spPr bwMode="auto">
            <a:xfrm>
              <a:off x="1832" y="8558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64" name="Line 48"/>
            <p:cNvSpPr>
              <a:spLocks noChangeAspect="1" noChangeShapeType="1"/>
            </p:cNvSpPr>
            <p:nvPr/>
          </p:nvSpPr>
          <p:spPr bwMode="auto">
            <a:xfrm rot="-360000">
              <a:off x="1761" y="8582"/>
              <a:ext cx="561" cy="38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65" name="AutoShape 47"/>
            <p:cNvSpPr>
              <a:spLocks noChangeAspect="1" noChangeArrowheads="1"/>
            </p:cNvSpPr>
            <p:nvPr/>
          </p:nvSpPr>
          <p:spPr bwMode="auto">
            <a:xfrm>
              <a:off x="1959" y="8734"/>
              <a:ext cx="369" cy="193"/>
            </a:xfrm>
            <a:prstGeom prst="rtTriangl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66" name="Line 46"/>
            <p:cNvSpPr>
              <a:spLocks noChangeShapeType="1"/>
            </p:cNvSpPr>
            <p:nvPr/>
          </p:nvSpPr>
          <p:spPr bwMode="auto">
            <a:xfrm>
              <a:off x="2348" y="8924"/>
              <a:ext cx="43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67" name="Text Box 44"/>
          <p:cNvSpPr txBox="1">
            <a:spLocks noChangeArrowheads="1"/>
          </p:cNvSpPr>
          <p:nvPr/>
        </p:nvSpPr>
        <p:spPr bwMode="auto">
          <a:xfrm>
            <a:off x="6918411" y="6327785"/>
            <a:ext cx="711200" cy="3127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مغلق</a:t>
            </a:r>
          </a:p>
        </p:txBody>
      </p:sp>
      <p:sp>
        <p:nvSpPr>
          <p:cNvPr id="68" name="Text Box 43"/>
          <p:cNvSpPr txBox="1">
            <a:spLocks noChangeArrowheads="1"/>
          </p:cNvSpPr>
          <p:nvPr/>
        </p:nvSpPr>
        <p:spPr bwMode="auto">
          <a:xfrm>
            <a:off x="6067511" y="6337310"/>
            <a:ext cx="800100" cy="3127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مفتوح</a:t>
            </a:r>
          </a:p>
        </p:txBody>
      </p:sp>
      <p:sp>
        <p:nvSpPr>
          <p:cNvPr id="69" name="Rectangle 84"/>
          <p:cNvSpPr>
            <a:spLocks noChangeArrowheads="1"/>
          </p:cNvSpPr>
          <p:nvPr/>
        </p:nvSpPr>
        <p:spPr bwMode="auto">
          <a:xfrm>
            <a:off x="7820111" y="5065723"/>
            <a:ext cx="938213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  الرمز:</a:t>
            </a:r>
            <a:endParaRPr lang="fr-FR" b="1" dirty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endParaRPr lang="fr-FR" b="1" dirty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0" name="Rectangle 85"/>
          <p:cNvSpPr>
            <a:spLocks noChangeArrowheads="1"/>
          </p:cNvSpPr>
          <p:nvPr/>
        </p:nvSpPr>
        <p:spPr bwMode="auto">
          <a:xfrm>
            <a:off x="263619" y="578009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3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800"/>
            <a:ext cx="9031288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2291" name="Rectangle à coins arrondis 4"/>
          <p:cNvSpPr>
            <a:spLocks noChangeArrowheads="1"/>
          </p:cNvSpPr>
          <p:nvPr/>
        </p:nvSpPr>
        <p:spPr bwMode="auto">
          <a:xfrm>
            <a:off x="0" y="50801"/>
            <a:ext cx="1571625" cy="663556"/>
          </a:xfrm>
          <a:prstGeom prst="roundRect">
            <a:avLst>
              <a:gd name="adj" fmla="val 16667"/>
            </a:avLst>
          </a:prstGeom>
          <a:solidFill>
            <a:srgbClr val="0000FF">
              <a:alpha val="1019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92" name="Rectangle à coins arrondis 5"/>
          <p:cNvSpPr>
            <a:spLocks noChangeArrowheads="1"/>
          </p:cNvSpPr>
          <p:nvPr/>
        </p:nvSpPr>
        <p:spPr bwMode="auto">
          <a:xfrm>
            <a:off x="0" y="2336800"/>
            <a:ext cx="714375" cy="357188"/>
          </a:xfrm>
          <a:prstGeom prst="roundRect">
            <a:avLst>
              <a:gd name="adj" fmla="val 16667"/>
            </a:avLst>
          </a:prstGeom>
          <a:solidFill>
            <a:srgbClr val="FF0000">
              <a:alpha val="12157"/>
            </a:srgbClr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5" name="Picture 4" descr="H:\Sans titre.png"/>
          <p:cNvPicPr>
            <a:picLocks noChangeAspect="1" noChangeArrowheads="1"/>
          </p:cNvPicPr>
          <p:nvPr/>
        </p:nvPicPr>
        <p:blipFill>
          <a:blip r:embed="rId3"/>
          <a:srcRect l="40625" t="17557" r="41145" b="19199"/>
          <a:stretch>
            <a:fillRect/>
          </a:stretch>
        </p:blipFill>
        <p:spPr bwMode="auto">
          <a:xfrm>
            <a:off x="0" y="3000375"/>
            <a:ext cx="1779587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à coins arrondis 5"/>
          <p:cNvSpPr>
            <a:spLocks noChangeArrowheads="1"/>
          </p:cNvSpPr>
          <p:nvPr/>
        </p:nvSpPr>
        <p:spPr bwMode="auto">
          <a:xfrm>
            <a:off x="642937" y="5143500"/>
            <a:ext cx="928688" cy="357187"/>
          </a:xfrm>
          <a:prstGeom prst="roundRect">
            <a:avLst>
              <a:gd name="adj" fmla="val 16667"/>
            </a:avLst>
          </a:prstGeom>
          <a:solidFill>
            <a:srgbClr val="FF0000">
              <a:alpha val="12157"/>
            </a:srgbClr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" name="Rectangle à coins arrondis 4"/>
          <p:cNvSpPr>
            <a:spLocks noChangeArrowheads="1"/>
          </p:cNvSpPr>
          <p:nvPr/>
        </p:nvSpPr>
        <p:spPr bwMode="auto">
          <a:xfrm>
            <a:off x="2068158" y="0"/>
            <a:ext cx="1571625" cy="663556"/>
          </a:xfrm>
          <a:prstGeom prst="roundRect">
            <a:avLst>
              <a:gd name="adj" fmla="val 16667"/>
            </a:avLst>
          </a:prstGeom>
          <a:solidFill>
            <a:srgbClr val="0000FF">
              <a:alpha val="1019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à coins arrondis 4"/>
          <p:cNvSpPr>
            <a:spLocks noChangeArrowheads="1"/>
          </p:cNvSpPr>
          <p:nvPr/>
        </p:nvSpPr>
        <p:spPr bwMode="auto">
          <a:xfrm>
            <a:off x="4071934" y="0"/>
            <a:ext cx="1571625" cy="663556"/>
          </a:xfrm>
          <a:prstGeom prst="roundRect">
            <a:avLst>
              <a:gd name="adj" fmla="val 16667"/>
            </a:avLst>
          </a:prstGeom>
          <a:solidFill>
            <a:srgbClr val="0000FF">
              <a:alpha val="1019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à coins arrondis 4"/>
          <p:cNvSpPr>
            <a:spLocks noChangeArrowheads="1"/>
          </p:cNvSpPr>
          <p:nvPr/>
        </p:nvSpPr>
        <p:spPr bwMode="auto">
          <a:xfrm>
            <a:off x="5929322" y="0"/>
            <a:ext cx="1571625" cy="663556"/>
          </a:xfrm>
          <a:prstGeom prst="roundRect">
            <a:avLst>
              <a:gd name="adj" fmla="val 16667"/>
            </a:avLst>
          </a:prstGeom>
          <a:solidFill>
            <a:srgbClr val="0000FF">
              <a:alpha val="1019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" name="Rectangle à coins arrondis 4"/>
          <p:cNvSpPr>
            <a:spLocks noChangeArrowheads="1"/>
          </p:cNvSpPr>
          <p:nvPr/>
        </p:nvSpPr>
        <p:spPr bwMode="auto">
          <a:xfrm>
            <a:off x="7572375" y="0"/>
            <a:ext cx="1571625" cy="663556"/>
          </a:xfrm>
          <a:prstGeom prst="roundRect">
            <a:avLst>
              <a:gd name="adj" fmla="val 16667"/>
            </a:avLst>
          </a:prstGeom>
          <a:solidFill>
            <a:srgbClr val="0000FF">
              <a:alpha val="1019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" name="Rectangle à coins arrondis 4"/>
          <p:cNvSpPr>
            <a:spLocks noChangeArrowheads="1"/>
          </p:cNvSpPr>
          <p:nvPr/>
        </p:nvSpPr>
        <p:spPr bwMode="auto">
          <a:xfrm>
            <a:off x="1" y="958650"/>
            <a:ext cx="785786" cy="1357322"/>
          </a:xfrm>
          <a:prstGeom prst="roundRect">
            <a:avLst>
              <a:gd name="adj" fmla="val 16667"/>
            </a:avLst>
          </a:prstGeom>
          <a:solidFill>
            <a:srgbClr val="0000FF">
              <a:alpha val="1019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  <p:bldP spid="1229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2"/>
          <p:cNvSpPr>
            <a:spLocks noChangeAspect="1" noChangeArrowheads="1" noTextEdit="1"/>
          </p:cNvSpPr>
          <p:nvPr/>
        </p:nvSpPr>
        <p:spPr bwMode="auto">
          <a:xfrm>
            <a:off x="5651362" y="1217590"/>
            <a:ext cx="3160712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pic>
        <p:nvPicPr>
          <p:cNvPr id="8" name="Picture 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5949" y="1074715"/>
            <a:ext cx="35147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4637" y="4217965"/>
            <a:ext cx="6794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1449" y="2868590"/>
            <a:ext cx="80168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238182" y="1717653"/>
            <a:ext cx="2305605" cy="1953635"/>
            <a:chOff x="7536" y="10866"/>
            <a:chExt cx="2971" cy="3151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0269" y="10866"/>
              <a:ext cx="238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rtl="1"/>
              <a:endParaRPr lang="fr-FR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9272" y="13421"/>
              <a:ext cx="238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rtl="1"/>
              <a:endParaRPr lang="fr-FR"/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7536" y="11785"/>
              <a:ext cx="238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rtl="1"/>
              <a:endParaRPr lang="fr-FR"/>
            </a:p>
          </p:txBody>
        </p:sp>
      </p:grpSp>
      <p:sp>
        <p:nvSpPr>
          <p:cNvPr id="16" name="Arc plein 15"/>
          <p:cNvSpPr>
            <a:spLocks noChangeAspect="1"/>
          </p:cNvSpPr>
          <p:nvPr/>
        </p:nvSpPr>
        <p:spPr bwMode="auto">
          <a:xfrm rot="6224701">
            <a:off x="5085418" y="2348684"/>
            <a:ext cx="1865312" cy="1835150"/>
          </a:xfrm>
          <a:prstGeom prst="blockArc">
            <a:avLst>
              <a:gd name="adj1" fmla="val 10570651"/>
              <a:gd name="adj2" fmla="val 17643450"/>
              <a:gd name="adj3" fmla="val 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/>
          <a:srcRect l="17856" t="24821" r="18800" b="16002"/>
          <a:stretch>
            <a:fillRect/>
          </a:stretch>
        </p:blipFill>
        <p:spPr bwMode="auto">
          <a:xfrm>
            <a:off x="18912" y="1146153"/>
            <a:ext cx="486410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3532051" y="214290"/>
            <a:ext cx="5639877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SA" b="1" u="sng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ـ أمثلة: ملتقط نهاية الشوط كهربائي</a:t>
            </a:r>
            <a:r>
              <a:rPr lang="ar-DZ" b="1" u="sng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المستعملة في حواجز السيارات.</a:t>
            </a:r>
            <a:endParaRPr lang="fr-FR" b="1" u="sng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endParaRPr lang="fr-FR" b="1" u="sng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63" y="484188"/>
            <a:ext cx="3695701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628650"/>
            <a:ext cx="17621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0"/>
          <p:cNvPicPr>
            <a:picLocks noChangeAspect="1" noChangeArrowheads="1"/>
          </p:cNvPicPr>
          <p:nvPr/>
        </p:nvPicPr>
        <p:blipFill>
          <a:blip r:embed="rId4"/>
          <a:srcRect l="6029" t="-435" r="51747"/>
          <a:stretch>
            <a:fillRect/>
          </a:stretch>
        </p:blipFill>
        <p:spPr bwMode="auto">
          <a:xfrm>
            <a:off x="7373942" y="628650"/>
            <a:ext cx="903287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Line 29"/>
          <p:cNvSpPr>
            <a:spLocks noChangeShapeType="1"/>
          </p:cNvSpPr>
          <p:nvPr/>
        </p:nvSpPr>
        <p:spPr bwMode="auto">
          <a:xfrm>
            <a:off x="1379538" y="311150"/>
            <a:ext cx="0" cy="860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858838" y="73025"/>
            <a:ext cx="788987" cy="3397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دافعة</a:t>
            </a:r>
            <a:endParaRPr lang="ar-DZ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345" name="Text Box 22"/>
          <p:cNvSpPr txBox="1">
            <a:spLocks noChangeArrowheads="1"/>
          </p:cNvSpPr>
          <p:nvPr/>
        </p:nvSpPr>
        <p:spPr bwMode="auto">
          <a:xfrm>
            <a:off x="-360363" y="527050"/>
            <a:ext cx="1955801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6400834" y="95250"/>
            <a:ext cx="30289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SA" b="1" dirty="0">
                <a:ea typeface="Times New Roman" pitchFamily="18" charset="0"/>
                <a:cs typeface="Arabic Transparent" pitchFamily="2" charset="-78"/>
              </a:rPr>
              <a:t>      </a:t>
            </a:r>
            <a:r>
              <a:rPr lang="ar-SA" b="1" dirty="0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 ملتقط نهاية الشوط هوائي: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endParaRPr lang="fr-FR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349" name="Rectangle 37"/>
          <p:cNvSpPr>
            <a:spLocks noChangeArrowheads="1"/>
          </p:cNvSpPr>
          <p:nvPr/>
        </p:nvSpPr>
        <p:spPr bwMode="auto">
          <a:xfrm>
            <a:off x="-295275" y="508000"/>
            <a:ext cx="184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fr-FR"/>
              <a:t/>
            </a:r>
            <a:br>
              <a:rPr lang="fr-FR"/>
            </a:br>
            <a:endParaRPr lang="fr-FR"/>
          </a:p>
          <a:p>
            <a:pPr algn="r" rtl="1" eaLnBrk="0" hangingPunct="0"/>
            <a:endParaRPr lang="fr-FR"/>
          </a:p>
        </p:txBody>
      </p:sp>
      <p:sp>
        <p:nvSpPr>
          <p:cNvPr id="30" name="Oval 39"/>
          <p:cNvSpPr>
            <a:spLocks noChangeArrowheads="1"/>
          </p:cNvSpPr>
          <p:nvPr/>
        </p:nvSpPr>
        <p:spPr bwMode="auto">
          <a:xfrm>
            <a:off x="2098675" y="287338"/>
            <a:ext cx="863600" cy="12239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r" rtl="1"/>
            <a:endParaRPr lang="fr-FR"/>
          </a:p>
        </p:txBody>
      </p:sp>
      <p:sp>
        <p:nvSpPr>
          <p:cNvPr id="31" name="Line 40"/>
          <p:cNvSpPr>
            <a:spLocks noChangeShapeType="1"/>
          </p:cNvSpPr>
          <p:nvPr/>
        </p:nvSpPr>
        <p:spPr bwMode="auto">
          <a:xfrm>
            <a:off x="2947988" y="917575"/>
            <a:ext cx="2159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5" y="2928938"/>
            <a:ext cx="2727325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03338" y="2684463"/>
            <a:ext cx="1033462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15"/>
          <p:cNvSpPr txBox="1">
            <a:spLocks noChangeAspect="1" noChangeArrowheads="1"/>
          </p:cNvSpPr>
          <p:nvPr/>
        </p:nvSpPr>
        <p:spPr bwMode="auto">
          <a:xfrm>
            <a:off x="2098675" y="2684463"/>
            <a:ext cx="1208088" cy="314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رأس الملتقط</a:t>
            </a:r>
          </a:p>
        </p:txBody>
      </p:sp>
      <p:sp>
        <p:nvSpPr>
          <p:cNvPr id="33" name="Text Box 14"/>
          <p:cNvSpPr txBox="1">
            <a:spLocks noChangeAspect="1" noChangeArrowheads="1"/>
          </p:cNvSpPr>
          <p:nvPr/>
        </p:nvSpPr>
        <p:spPr bwMode="auto">
          <a:xfrm>
            <a:off x="2187575" y="3392488"/>
            <a:ext cx="788988" cy="314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المماس</a:t>
            </a:r>
          </a:p>
        </p:txBody>
      </p:sp>
      <p:sp>
        <p:nvSpPr>
          <p:cNvPr id="34" name="Text Box 13"/>
          <p:cNvSpPr txBox="1">
            <a:spLocks noChangeAspect="1" noChangeArrowheads="1"/>
          </p:cNvSpPr>
          <p:nvPr/>
        </p:nvSpPr>
        <p:spPr bwMode="auto">
          <a:xfrm>
            <a:off x="2287588" y="3778250"/>
            <a:ext cx="1106487" cy="3127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جسم الملتقط</a:t>
            </a:r>
            <a:endParaRPr lang="en-US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363" name="Text Box 11"/>
          <p:cNvSpPr txBox="1">
            <a:spLocks noChangeAspect="1" noChangeArrowheads="1"/>
          </p:cNvSpPr>
          <p:nvPr/>
        </p:nvSpPr>
        <p:spPr bwMode="auto">
          <a:xfrm>
            <a:off x="2264783" y="2641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fr-FR"/>
          </a:p>
        </p:txBody>
      </p:sp>
      <p:sp>
        <p:nvSpPr>
          <p:cNvPr id="36" name="Line 10"/>
          <p:cNvSpPr>
            <a:spLocks noChangeAspect="1" noChangeShapeType="1"/>
          </p:cNvSpPr>
          <p:nvPr/>
        </p:nvSpPr>
        <p:spPr bwMode="auto">
          <a:xfrm flipV="1">
            <a:off x="1493838" y="3497263"/>
            <a:ext cx="280987" cy="192087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7" name="AutoShape 9"/>
          <p:cNvSpPr>
            <a:spLocks noChangeAspect="1" noChangeArrowheads="1"/>
          </p:cNvSpPr>
          <p:nvPr/>
        </p:nvSpPr>
        <p:spPr bwMode="auto">
          <a:xfrm>
            <a:off x="1400175" y="4289425"/>
            <a:ext cx="163513" cy="1635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8" name="Line 8"/>
          <p:cNvSpPr>
            <a:spLocks noChangeAspect="1" noChangeShapeType="1"/>
          </p:cNvSpPr>
          <p:nvPr/>
        </p:nvSpPr>
        <p:spPr bwMode="auto">
          <a:xfrm>
            <a:off x="1090613" y="4370388"/>
            <a:ext cx="3032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9" name="Text Box 7"/>
          <p:cNvSpPr txBox="1">
            <a:spLocks noChangeAspect="1" noChangeArrowheads="1"/>
          </p:cNvSpPr>
          <p:nvPr/>
        </p:nvSpPr>
        <p:spPr bwMode="auto">
          <a:xfrm>
            <a:off x="0" y="4181475"/>
            <a:ext cx="1106488" cy="314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تغذية هوائية</a:t>
            </a:r>
          </a:p>
        </p:txBody>
      </p:sp>
      <p:sp>
        <p:nvSpPr>
          <p:cNvPr id="40" name="Rectangle 16"/>
          <p:cNvSpPr>
            <a:spLocks noChangeArrowheads="1"/>
          </p:cNvSpPr>
          <p:nvPr/>
        </p:nvSpPr>
        <p:spPr bwMode="auto">
          <a:xfrm>
            <a:off x="8074766" y="2214563"/>
            <a:ext cx="872418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الرمز: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373" name="Rectangle 96"/>
          <p:cNvSpPr>
            <a:spLocks noChangeArrowheads="1"/>
          </p:cNvSpPr>
          <p:nvPr/>
        </p:nvSpPr>
        <p:spPr bwMode="auto">
          <a:xfrm>
            <a:off x="192088" y="42545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pic>
        <p:nvPicPr>
          <p:cNvPr id="42" name="Picture 7" descr="H:\distributeurs-de-fin-de-course-a-commande-par-levier-a-galet-escamotabl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23542" y="4714875"/>
            <a:ext cx="2138864" cy="192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3979845" y="5357813"/>
            <a:ext cx="5021311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 أمثلة: ملتقط نهاية الشوط </a:t>
            </a:r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هوائي: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كما هو موجود في حافلة </a:t>
            </a:r>
          </a:p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النقل عند أطراف الأبواب.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defRPr/>
            </a:pPr>
            <a:endParaRPr lang="fr-FR" dirty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378" name="Rectangle 19"/>
          <p:cNvSpPr>
            <a:spLocks noChangeArrowheads="1"/>
          </p:cNvSpPr>
          <p:nvPr/>
        </p:nvSpPr>
        <p:spPr bwMode="auto">
          <a:xfrm>
            <a:off x="8665587" y="28209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endParaRPr lang="en-US"/>
          </a:p>
        </p:txBody>
      </p:sp>
      <p:pic>
        <p:nvPicPr>
          <p:cNvPr id="35" name="Picture 4" descr="دروس الجذع المشترك .....دائم education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652962"/>
            <a:ext cx="1820862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1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97"/>
          <p:cNvSpPr>
            <a:spLocks noChangeArrowheads="1"/>
          </p:cNvSpPr>
          <p:nvPr/>
        </p:nvSpPr>
        <p:spPr bwMode="auto">
          <a:xfrm>
            <a:off x="-12700" y="-12700"/>
            <a:ext cx="0" cy="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endParaRPr lang="fr-FR"/>
          </a:p>
        </p:txBody>
      </p:sp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713" y="14288"/>
            <a:ext cx="9031287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1" name="Rectangle à coins arrondis 41"/>
          <p:cNvSpPr>
            <a:spLocks noChangeArrowheads="1"/>
          </p:cNvSpPr>
          <p:nvPr/>
        </p:nvSpPr>
        <p:spPr bwMode="auto">
          <a:xfrm>
            <a:off x="4143375" y="0"/>
            <a:ext cx="1643063" cy="2714625"/>
          </a:xfrm>
          <a:prstGeom prst="roundRect">
            <a:avLst>
              <a:gd name="adj" fmla="val 16667"/>
            </a:avLst>
          </a:prstGeom>
          <a:solidFill>
            <a:srgbClr val="0000FF">
              <a:alpha val="23137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143248"/>
            <a:ext cx="3143250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3" name="Rectangle à coins arrondis 41"/>
          <p:cNvSpPr>
            <a:spLocks noChangeArrowheads="1"/>
          </p:cNvSpPr>
          <p:nvPr/>
        </p:nvSpPr>
        <p:spPr bwMode="auto">
          <a:xfrm>
            <a:off x="4143372" y="2285992"/>
            <a:ext cx="704853" cy="366719"/>
          </a:xfrm>
          <a:prstGeom prst="roundRect">
            <a:avLst>
              <a:gd name="adj" fmla="val 16667"/>
            </a:avLst>
          </a:prstGeom>
          <a:solidFill>
            <a:srgbClr val="0000FF">
              <a:alpha val="23137"/>
            </a:srgbClr>
          </a:solidFill>
          <a:ln w="9525" algn="ctr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" name="Rectangle à coins arrondis 41"/>
          <p:cNvSpPr>
            <a:spLocks noChangeArrowheads="1"/>
          </p:cNvSpPr>
          <p:nvPr/>
        </p:nvSpPr>
        <p:spPr bwMode="auto">
          <a:xfrm>
            <a:off x="4000496" y="4143380"/>
            <a:ext cx="1214446" cy="428628"/>
          </a:xfrm>
          <a:prstGeom prst="roundRect">
            <a:avLst>
              <a:gd name="adj" fmla="val 16667"/>
            </a:avLst>
          </a:prstGeom>
          <a:solidFill>
            <a:srgbClr val="0000FF">
              <a:alpha val="23137"/>
            </a:srgbClr>
          </a:solidFill>
          <a:ln w="9525" algn="ctr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9" name="Picture 93"/>
          <p:cNvPicPr>
            <a:picLocks noChangeAspect="1" noChangeArrowheads="1"/>
          </p:cNvPicPr>
          <p:nvPr/>
        </p:nvPicPr>
        <p:blipFill>
          <a:blip r:embed="rId2">
            <a:lum bright="-12000" contrast="30000"/>
          </a:blip>
          <a:srcRect/>
          <a:stretch>
            <a:fillRect/>
          </a:stretch>
        </p:blipFill>
        <p:spPr bwMode="auto">
          <a:xfrm>
            <a:off x="804862" y="2500271"/>
            <a:ext cx="31813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07" name="Picture 91"/>
          <p:cNvPicPr preferRelativeResize="0">
            <a:picLocks noChangeArrowheads="1"/>
          </p:cNvPicPr>
          <p:nvPr/>
        </p:nvPicPr>
        <p:blipFill>
          <a:blip r:embed="rId3">
            <a:lum bright="-18000" contrast="36000"/>
          </a:blip>
          <a:srcRect/>
          <a:stretch>
            <a:fillRect/>
          </a:stretch>
        </p:blipFill>
        <p:spPr bwMode="auto">
          <a:xfrm>
            <a:off x="5270500" y="2411371"/>
            <a:ext cx="3048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Line 94"/>
          <p:cNvSpPr>
            <a:spLocks noChangeShapeType="1"/>
          </p:cNvSpPr>
          <p:nvPr/>
        </p:nvSpPr>
        <p:spPr bwMode="auto">
          <a:xfrm flipV="1">
            <a:off x="6945312" y="1625573"/>
            <a:ext cx="0" cy="150812"/>
          </a:xfrm>
          <a:prstGeom prst="line">
            <a:avLst/>
          </a:prstGeom>
          <a:noFill/>
          <a:ln w="9525">
            <a:noFill/>
            <a:round/>
            <a:headEnd/>
            <a:tailEnd type="triangle" w="lg" len="lg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6389" name="Text Box 92"/>
          <p:cNvSpPr txBox="1">
            <a:spLocks noChangeArrowheads="1"/>
          </p:cNvSpPr>
          <p:nvPr/>
        </p:nvSpPr>
        <p:spPr bwMode="auto">
          <a:xfrm>
            <a:off x="3885620" y="244629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fr-FR"/>
          </a:p>
        </p:txBody>
      </p:sp>
      <p:sp>
        <p:nvSpPr>
          <p:cNvPr id="16390" name="Text Box 90"/>
          <p:cNvSpPr txBox="1">
            <a:spLocks noChangeArrowheads="1"/>
          </p:cNvSpPr>
          <p:nvPr/>
        </p:nvSpPr>
        <p:spPr bwMode="auto">
          <a:xfrm>
            <a:off x="5176837" y="2379621"/>
            <a:ext cx="3230563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 rtl="1"/>
            <a:endParaRPr lang="fr-FR"/>
          </a:p>
        </p:txBody>
      </p:sp>
      <p:sp>
        <p:nvSpPr>
          <p:cNvPr id="9305" name="Line 89"/>
          <p:cNvSpPr>
            <a:spLocks noChangeShapeType="1"/>
          </p:cNvSpPr>
          <p:nvPr/>
        </p:nvSpPr>
        <p:spPr bwMode="auto">
          <a:xfrm>
            <a:off x="1681162" y="2281196"/>
            <a:ext cx="0" cy="3381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304" name="Line 88"/>
          <p:cNvSpPr>
            <a:spLocks noChangeShapeType="1"/>
          </p:cNvSpPr>
          <p:nvPr/>
        </p:nvSpPr>
        <p:spPr bwMode="auto">
          <a:xfrm>
            <a:off x="3151187" y="2298658"/>
            <a:ext cx="0" cy="3016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303" name="Line 87"/>
          <p:cNvSpPr>
            <a:spLocks noChangeShapeType="1"/>
          </p:cNvSpPr>
          <p:nvPr/>
        </p:nvSpPr>
        <p:spPr bwMode="auto">
          <a:xfrm flipH="1">
            <a:off x="6180137" y="2416133"/>
            <a:ext cx="444500" cy="2428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302" name="Line 86"/>
          <p:cNvSpPr>
            <a:spLocks noChangeShapeType="1"/>
          </p:cNvSpPr>
          <p:nvPr/>
        </p:nvSpPr>
        <p:spPr bwMode="auto">
          <a:xfrm flipV="1">
            <a:off x="6627812" y="2208171"/>
            <a:ext cx="0" cy="206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301" name="Line 85"/>
          <p:cNvSpPr>
            <a:spLocks noChangeAspect="1" noChangeShapeType="1"/>
          </p:cNvSpPr>
          <p:nvPr/>
        </p:nvSpPr>
        <p:spPr bwMode="auto">
          <a:xfrm rot="-300000">
            <a:off x="5489575" y="2370096"/>
            <a:ext cx="676275" cy="4603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300" name="Line 84"/>
          <p:cNvSpPr>
            <a:spLocks noChangeShapeType="1"/>
          </p:cNvSpPr>
          <p:nvPr/>
        </p:nvSpPr>
        <p:spPr bwMode="auto">
          <a:xfrm flipV="1">
            <a:off x="5475287" y="2189121"/>
            <a:ext cx="0" cy="2047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9" name="Line 83"/>
          <p:cNvSpPr>
            <a:spLocks noChangeShapeType="1"/>
          </p:cNvSpPr>
          <p:nvPr/>
        </p:nvSpPr>
        <p:spPr bwMode="auto">
          <a:xfrm>
            <a:off x="8042275" y="2265321"/>
            <a:ext cx="0" cy="374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8" name="Line 82"/>
          <p:cNvSpPr>
            <a:spLocks noChangeShapeType="1"/>
          </p:cNvSpPr>
          <p:nvPr/>
        </p:nvSpPr>
        <p:spPr bwMode="auto">
          <a:xfrm>
            <a:off x="2300287" y="3586121"/>
            <a:ext cx="0" cy="3016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7" name="Line 81"/>
          <p:cNvSpPr>
            <a:spLocks noChangeShapeType="1"/>
          </p:cNvSpPr>
          <p:nvPr/>
        </p:nvSpPr>
        <p:spPr bwMode="auto">
          <a:xfrm>
            <a:off x="7099300" y="3344821"/>
            <a:ext cx="0" cy="44608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6" name="Line 80"/>
          <p:cNvSpPr>
            <a:spLocks noChangeAspect="1" noChangeShapeType="1"/>
          </p:cNvSpPr>
          <p:nvPr/>
        </p:nvSpPr>
        <p:spPr bwMode="auto">
          <a:xfrm flipH="1" flipV="1">
            <a:off x="2559050" y="2700296"/>
            <a:ext cx="627062" cy="10652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5" name="Line 79"/>
          <p:cNvSpPr>
            <a:spLocks noChangeShapeType="1"/>
          </p:cNvSpPr>
          <p:nvPr/>
        </p:nvSpPr>
        <p:spPr bwMode="auto">
          <a:xfrm>
            <a:off x="3184525" y="3762333"/>
            <a:ext cx="0" cy="2047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4" name="Line 78"/>
          <p:cNvSpPr>
            <a:spLocks noChangeAspect="1" noChangeShapeType="1"/>
          </p:cNvSpPr>
          <p:nvPr/>
        </p:nvSpPr>
        <p:spPr bwMode="auto">
          <a:xfrm flipH="1" flipV="1">
            <a:off x="7227887" y="2725696"/>
            <a:ext cx="544513" cy="9239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3" name="Line 77"/>
          <p:cNvSpPr>
            <a:spLocks noChangeShapeType="1"/>
          </p:cNvSpPr>
          <p:nvPr/>
        </p:nvSpPr>
        <p:spPr bwMode="auto">
          <a:xfrm>
            <a:off x="7766050" y="3657558"/>
            <a:ext cx="0" cy="2063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92" name="Text Box 76"/>
          <p:cNvSpPr txBox="1">
            <a:spLocks noChangeArrowheads="1"/>
          </p:cNvSpPr>
          <p:nvPr/>
        </p:nvSpPr>
        <p:spPr bwMode="auto">
          <a:xfrm>
            <a:off x="1785937" y="1787513"/>
            <a:ext cx="2303463" cy="4810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مستقبل</a:t>
            </a:r>
          </a:p>
          <a:p>
            <a:pPr algn="r" rtl="1">
              <a:defRPr/>
            </a:pPr>
            <a:r>
              <a:rPr lang="fr-FR" sz="14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Phototransistor</a:t>
            </a:r>
            <a:endParaRPr lang="ar-DZ" sz="1400" b="1">
              <a:ea typeface="Times New Roman" pitchFamily="18" charset="0"/>
              <a:cs typeface="Arabic Transparent" pitchFamily="2" charset="-78"/>
            </a:endParaRPr>
          </a:p>
          <a:p>
            <a:pPr algn="r" rtl="1">
              <a:defRPr/>
            </a:pPr>
            <a:endParaRPr lang="fr-FR" sz="1600" b="1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9291" name="Text Box 75"/>
          <p:cNvSpPr txBox="1">
            <a:spLocks noChangeArrowheads="1"/>
          </p:cNvSpPr>
          <p:nvPr/>
        </p:nvSpPr>
        <p:spPr bwMode="auto">
          <a:xfrm>
            <a:off x="428625" y="1768463"/>
            <a:ext cx="1517650" cy="514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باعث </a:t>
            </a:r>
            <a:endParaRPr lang="fr-FR" sz="1600" b="1">
              <a:solidFill>
                <a:srgbClr val="6600CC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defRPr/>
            </a:pPr>
            <a:r>
              <a:rPr lang="fr-FR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LED</a:t>
            </a:r>
            <a:endParaRPr lang="ar-DZ" sz="1600" b="1">
              <a:ea typeface="Times New Roman" pitchFamily="18" charset="0"/>
              <a:cs typeface="Arabic Transparent" pitchFamily="2" charset="-78"/>
            </a:endParaRPr>
          </a:p>
          <a:p>
            <a:pPr algn="r" rtl="1">
              <a:defRPr/>
            </a:pPr>
            <a:endParaRPr lang="fr-FR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90" name="Text Box 74"/>
          <p:cNvSpPr txBox="1">
            <a:spLocks noChangeArrowheads="1"/>
          </p:cNvSpPr>
          <p:nvPr/>
        </p:nvSpPr>
        <p:spPr bwMode="auto">
          <a:xfrm>
            <a:off x="5938837" y="1919275"/>
            <a:ext cx="1000125" cy="3175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مستقبل</a:t>
            </a:r>
            <a:endParaRPr lang="ar-DZ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89" name="Text Box 73"/>
          <p:cNvSpPr txBox="1">
            <a:spLocks noChangeArrowheads="1"/>
          </p:cNvSpPr>
          <p:nvPr/>
        </p:nvSpPr>
        <p:spPr bwMode="auto">
          <a:xfrm>
            <a:off x="5221287" y="1898638"/>
            <a:ext cx="550863" cy="277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باعث</a:t>
            </a:r>
            <a:endParaRPr lang="ar-DZ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88" name="Text Box 72"/>
          <p:cNvSpPr txBox="1">
            <a:spLocks noChangeArrowheads="1"/>
          </p:cNvSpPr>
          <p:nvPr/>
        </p:nvSpPr>
        <p:spPr bwMode="auto">
          <a:xfrm>
            <a:off x="2576512" y="3927440"/>
            <a:ext cx="1706563" cy="277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SA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أشعة غير مرئية</a:t>
            </a:r>
            <a:endParaRPr lang="ar-SA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87" name="Text Box 71"/>
          <p:cNvSpPr txBox="1">
            <a:spLocks noChangeArrowheads="1"/>
          </p:cNvSpPr>
          <p:nvPr/>
        </p:nvSpPr>
        <p:spPr bwMode="auto">
          <a:xfrm>
            <a:off x="871537" y="3859200"/>
            <a:ext cx="1698625" cy="3222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القطعة المراد كشفها</a:t>
            </a:r>
            <a:endParaRPr lang="ar-DZ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86" name="Text Box 70"/>
          <p:cNvSpPr txBox="1">
            <a:spLocks noChangeArrowheads="1"/>
          </p:cNvSpPr>
          <p:nvPr/>
        </p:nvSpPr>
        <p:spPr bwMode="auto">
          <a:xfrm>
            <a:off x="7215187" y="3806813"/>
            <a:ext cx="1500188" cy="247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SA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أشعة غير مرئية</a:t>
            </a:r>
            <a:endParaRPr lang="ar-SA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85" name="Text Box 69"/>
          <p:cNvSpPr txBox="1">
            <a:spLocks noChangeArrowheads="1"/>
          </p:cNvSpPr>
          <p:nvPr/>
        </p:nvSpPr>
        <p:spPr bwMode="auto">
          <a:xfrm>
            <a:off x="5561012" y="3809988"/>
            <a:ext cx="1939925" cy="2619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القطعة المراد كشفها</a:t>
            </a:r>
            <a:endParaRPr lang="ar-DZ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284" name="Text Box 68"/>
          <p:cNvSpPr txBox="1">
            <a:spLocks noChangeArrowheads="1"/>
          </p:cNvSpPr>
          <p:nvPr/>
        </p:nvSpPr>
        <p:spPr bwMode="auto">
          <a:xfrm>
            <a:off x="7732712" y="1960550"/>
            <a:ext cx="622300" cy="3127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rgbClr val="6600CC"/>
                </a:solidFill>
                <a:ea typeface="Times New Roman" pitchFamily="18" charset="0"/>
                <a:cs typeface="Arabic Transparent" pitchFamily="2" charset="-78"/>
              </a:rPr>
              <a:t>عاكس</a:t>
            </a:r>
            <a:endParaRPr lang="ar-DZ" sz="16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11" name="Rectangle 95"/>
          <p:cNvSpPr>
            <a:spLocks noChangeArrowheads="1"/>
          </p:cNvSpPr>
          <p:nvPr/>
        </p:nvSpPr>
        <p:spPr bwMode="auto">
          <a:xfrm>
            <a:off x="71437" y="554032"/>
            <a:ext cx="8072438" cy="12001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تتكون خلية ضوئية أساسا من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للضوء وهو عبارة عن صمام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LED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endParaRPr lang="fr-FR" b="1" dirty="0">
              <a:solidFill>
                <a:schemeClr val="tx1"/>
              </a:solidFill>
            </a:endParaRPr>
          </a:p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   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حساس للضوء وهو عبارة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           (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phototransistor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بينهما أشعة غير </a:t>
            </a:r>
            <a:r>
              <a:rPr lang="ar-SA" b="1" dirty="0">
                <a:solidFill>
                  <a:schemeClr val="tx1"/>
                </a:solidFill>
              </a:rPr>
              <a:t>مر</a:t>
            </a:r>
            <a:r>
              <a:rPr lang="ar-DZ" b="1" dirty="0" err="1">
                <a:solidFill>
                  <a:schemeClr val="tx1"/>
                </a:solidFill>
              </a:rPr>
              <a:t>ئية</a:t>
            </a:r>
            <a:r>
              <a:rPr lang="ar-SA" b="1" dirty="0">
                <a:solidFill>
                  <a:schemeClr val="tx1"/>
                </a:solidFill>
              </a:rPr>
              <a:t>.</a:t>
            </a:r>
            <a:endParaRPr lang="fr-FR" b="1" dirty="0">
              <a:solidFill>
                <a:schemeClr val="tx1"/>
              </a:solidFill>
            </a:endParaRPr>
          </a:p>
          <a:p>
            <a:pPr algn="r" rtl="1" eaLnBrk="0" hangingPunct="0">
              <a:defRPr/>
            </a:pP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              ـ عند مرور القطعة بين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 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تقطع الأشعة بينهما وبالتالي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الماسة.</a:t>
            </a:r>
            <a:endParaRPr lang="fr-FR" b="1" dirty="0">
              <a:solidFill>
                <a:schemeClr val="tx1"/>
              </a:solidFill>
            </a:endParaRPr>
          </a:p>
          <a:p>
            <a:pPr algn="r" rtl="1" eaLnBrk="0" hangingPunct="0"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9325" name="Rectangle 109"/>
          <p:cNvSpPr>
            <a:spLocks noChangeArrowheads="1"/>
          </p:cNvSpPr>
          <p:nvPr/>
        </p:nvSpPr>
        <p:spPr bwMode="auto">
          <a:xfrm>
            <a:off x="3886200" y="214290"/>
            <a:ext cx="52212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ملتقط خلية كهر وضوئية( </a:t>
            </a:r>
            <a:r>
              <a:rPr lang="fr-FR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cellule photo électrique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) :</a:t>
            </a:r>
            <a:endParaRPr lang="fr-FR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27" name="Rectangle 111"/>
          <p:cNvSpPr>
            <a:spLocks noChangeArrowheads="1"/>
          </p:cNvSpPr>
          <p:nvPr/>
        </p:nvSpPr>
        <p:spPr bwMode="auto">
          <a:xfrm>
            <a:off x="7994650" y="554032"/>
            <a:ext cx="1149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1ـ تعريف :</a:t>
            </a:r>
            <a:endParaRPr lang="fr-FR" b="1">
              <a:solidFill>
                <a:srgbClr val="9933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29" name="Rectangle 113"/>
          <p:cNvSpPr>
            <a:spLocks noChangeArrowheads="1"/>
          </p:cNvSpPr>
          <p:nvPr/>
        </p:nvSpPr>
        <p:spPr bwMode="auto">
          <a:xfrm>
            <a:off x="4014787" y="554032"/>
            <a:ext cx="185737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SA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باعث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6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Émetteur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  </a:t>
            </a:r>
          </a:p>
        </p:txBody>
      </p:sp>
      <p:sp>
        <p:nvSpPr>
          <p:cNvPr id="9331" name="Rectangle 115"/>
          <p:cNvSpPr>
            <a:spLocks noChangeArrowheads="1"/>
          </p:cNvSpPr>
          <p:nvPr/>
        </p:nvSpPr>
        <p:spPr bwMode="auto">
          <a:xfrm>
            <a:off x="911225" y="554032"/>
            <a:ext cx="1117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كهر وضوئي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33" name="Rectangle 117"/>
          <p:cNvSpPr>
            <a:spLocks noChangeArrowheads="1"/>
          </p:cNvSpPr>
          <p:nvPr/>
        </p:nvSpPr>
        <p:spPr bwMode="auto">
          <a:xfrm>
            <a:off x="6959600" y="846139"/>
            <a:ext cx="211455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ومستقبل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6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Récepteur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 </a:t>
            </a:r>
          </a:p>
        </p:txBody>
      </p:sp>
      <p:sp>
        <p:nvSpPr>
          <p:cNvPr id="9335" name="Rectangle 119"/>
          <p:cNvSpPr>
            <a:spLocks noChangeArrowheads="1"/>
          </p:cNvSpPr>
          <p:nvPr/>
        </p:nvSpPr>
        <p:spPr bwMode="auto">
          <a:xfrm>
            <a:off x="3673365" y="846139"/>
            <a:ext cx="14558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عن مقحل ضوئي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37" name="Rectangle 121"/>
          <p:cNvSpPr>
            <a:spLocks noChangeArrowheads="1"/>
          </p:cNvSpPr>
          <p:nvPr/>
        </p:nvSpPr>
        <p:spPr bwMode="auto">
          <a:xfrm>
            <a:off x="4525509" y="1114426"/>
            <a:ext cx="6762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الباعث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39" name="Rectangle 123"/>
          <p:cNvSpPr>
            <a:spLocks noChangeArrowheads="1"/>
          </p:cNvSpPr>
          <p:nvPr/>
        </p:nvSpPr>
        <p:spPr bwMode="auto">
          <a:xfrm>
            <a:off x="3744686" y="1117601"/>
            <a:ext cx="8239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المستقبل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341" name="Rectangle 125"/>
          <p:cNvSpPr>
            <a:spLocks noChangeArrowheads="1"/>
          </p:cNvSpPr>
          <p:nvPr/>
        </p:nvSpPr>
        <p:spPr bwMode="auto">
          <a:xfrm>
            <a:off x="1185183" y="1115787"/>
            <a:ext cx="512762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فتح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9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9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9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5" grpId="0" animBg="1"/>
      <p:bldP spid="9304" grpId="0" animBg="1"/>
      <p:bldP spid="9303" grpId="0" animBg="1"/>
      <p:bldP spid="9302" grpId="0" animBg="1"/>
      <p:bldP spid="9301" grpId="0" animBg="1"/>
      <p:bldP spid="9300" grpId="0" animBg="1"/>
      <p:bldP spid="9299" grpId="0" animBg="1"/>
      <p:bldP spid="9298" grpId="0" animBg="1"/>
      <p:bldP spid="9297" grpId="0" animBg="1"/>
      <p:bldP spid="9296" grpId="0" animBg="1"/>
      <p:bldP spid="9295" grpId="0" animBg="1"/>
      <p:bldP spid="9294" grpId="0" animBg="1"/>
      <p:bldP spid="92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8" descr="photobarrage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E4"/>
              </a:clrFrom>
              <a:clrTo>
                <a:srgbClr val="FFFFE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913" y="404813"/>
            <a:ext cx="6264275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214686"/>
            <a:ext cx="4757737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 descr="photoreflex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E4"/>
              </a:clrFrom>
              <a:clrTo>
                <a:srgbClr val="FFFFE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404813"/>
            <a:ext cx="71294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8" descr="Image produit"/>
          <p:cNvPicPr>
            <a:picLocks noChangeAspect="1" noChangeArrowheads="1"/>
          </p:cNvPicPr>
          <p:nvPr/>
        </p:nvPicPr>
        <p:blipFill>
          <a:blip r:embed="rId3"/>
          <a:srcRect l="28545" t="34341" r="25710" b="28545"/>
          <a:stretch>
            <a:fillRect/>
          </a:stretch>
        </p:blipFill>
        <p:spPr bwMode="auto">
          <a:xfrm>
            <a:off x="2000250" y="3357563"/>
            <a:ext cx="237648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3767138"/>
            <a:ext cx="4429125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8437" name="ZoneTexte 5"/>
          <p:cNvSpPr txBox="1">
            <a:spLocks noChangeArrowheads="1"/>
          </p:cNvSpPr>
          <p:nvPr/>
        </p:nvSpPr>
        <p:spPr bwMode="auto">
          <a:xfrm>
            <a:off x="6786563" y="3744913"/>
            <a:ext cx="1071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عاكس</a:t>
            </a:r>
            <a:endParaRPr lang="fr-FR" sz="2400" b="1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357563"/>
            <a:ext cx="17621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7591425" y="71438"/>
            <a:ext cx="13731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التكوين</a:t>
            </a:r>
            <a:r>
              <a:rPr lang="fr-FR" b="1" dirty="0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cs typeface="Arabic Transparent" pitchFamily="2" charset="-78"/>
              </a:rPr>
              <a:t> </a:t>
            </a:r>
            <a:endParaRPr lang="en-US" b="1" dirty="0">
              <a:cs typeface="Arabic Transparent" pitchFamily="2" charset="-78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954588" y="71438"/>
            <a:ext cx="2922587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fr-FR" b="1"/>
              <a:t> </a:t>
            </a:r>
            <a:r>
              <a:rPr lang="ar-DZ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وتتكون الخلية الكهروضوئية من</a:t>
            </a:r>
            <a:r>
              <a:rPr lang="fr-FR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6118225" y="446088"/>
            <a:ext cx="27019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>
                <a:solidFill>
                  <a:srgbClr val="FF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b="1">
                <a:solidFill>
                  <a:srgbClr val="FF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>
                <a:solidFill>
                  <a:srgbClr val="FF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صمام كهر وضوئي</a:t>
            </a:r>
            <a:r>
              <a:rPr lang="fr-FR" b="1">
                <a:solidFill>
                  <a:srgbClr val="FF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600" b="1">
                <a:solidFill>
                  <a:srgbClr val="FF6600"/>
                </a:solidFill>
                <a:cs typeface="Times New Roman" pitchFamily="18" charset="0"/>
              </a:rPr>
              <a:t>LED</a:t>
            </a:r>
            <a:r>
              <a:rPr lang="fr-FR" b="1">
                <a:solidFill>
                  <a:srgbClr val="FF6600"/>
                </a:solidFill>
                <a:latin typeface="Times New Roman" pitchFamily="18" charset="0"/>
                <a:cs typeface="Arabic Transparent" pitchFamily="2" charset="-78"/>
              </a:rPr>
              <a:t>):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471488" y="438150"/>
            <a:ext cx="5829300" cy="646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هو عبارة عن وصلة  (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P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وهو يشبه                من ناحية التشغيل 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  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غير انه في حالة العبور       أشعة ويدعى الباعث </a:t>
            </a:r>
            <a:r>
              <a:rPr lang="ar-DZ" sz="1400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( </a:t>
            </a:r>
            <a:r>
              <a:rPr lang="fr-FR" sz="1400" b="1" dirty="0">
                <a:solidFill>
                  <a:schemeClr val="tx1"/>
                </a:solidFill>
                <a:latin typeface="Verdana" pitchFamily="34" charset="0"/>
              </a:rPr>
              <a:t>Émetteur</a:t>
            </a:r>
            <a:r>
              <a:rPr lang="ar-DZ" sz="1400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)</a:t>
            </a:r>
            <a:r>
              <a:rPr lang="ar-DZ" sz="14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ar-DZ" b="1" dirty="0">
                <a:solidFill>
                  <a:schemeClr val="tx1"/>
                </a:solidFill>
              </a:rPr>
              <a:t>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7451725" y="1150938"/>
            <a:ext cx="15224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ـ الرمز:</a:t>
            </a:r>
          </a:p>
        </p:txBody>
      </p:sp>
      <p:pic>
        <p:nvPicPr>
          <p:cNvPr id="10264" name="Picture 24" descr="Leds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143250" y="1428750"/>
            <a:ext cx="31813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5"/>
          <p:cNvGrpSpPr>
            <a:grpSpLocks/>
          </p:cNvGrpSpPr>
          <p:nvPr/>
        </p:nvGrpSpPr>
        <p:grpSpPr bwMode="auto">
          <a:xfrm rot="5400000">
            <a:off x="6970080" y="1510668"/>
            <a:ext cx="622300" cy="601345"/>
            <a:chOff x="7847" y="2579"/>
            <a:chExt cx="980" cy="947"/>
          </a:xfrm>
        </p:grpSpPr>
        <p:grpSp>
          <p:nvGrpSpPr>
            <p:cNvPr id="3" name="Group 28"/>
            <p:cNvGrpSpPr>
              <a:grpSpLocks/>
            </p:cNvGrpSpPr>
            <p:nvPr/>
          </p:nvGrpSpPr>
          <p:grpSpPr bwMode="auto">
            <a:xfrm>
              <a:off x="7847" y="2993"/>
              <a:ext cx="980" cy="533"/>
              <a:chOff x="7847" y="2993"/>
              <a:chExt cx="980" cy="533"/>
            </a:xfrm>
          </p:grpSpPr>
          <p:sp>
            <p:nvSpPr>
              <p:cNvPr id="18521" name="Oval 30"/>
              <p:cNvSpPr>
                <a:spLocks noChangeAspect="1" noChangeArrowheads="1"/>
              </p:cNvSpPr>
              <p:nvPr/>
            </p:nvSpPr>
            <p:spPr bwMode="auto">
              <a:xfrm>
                <a:off x="8122" y="2993"/>
                <a:ext cx="532" cy="53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8519" name="Line 32"/>
              <p:cNvSpPr>
                <a:spLocks noChangeShapeType="1"/>
              </p:cNvSpPr>
              <p:nvPr/>
            </p:nvSpPr>
            <p:spPr bwMode="auto">
              <a:xfrm>
                <a:off x="7847" y="3252"/>
                <a:ext cx="9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8520" name="AutoShape 31"/>
              <p:cNvSpPr>
                <a:spLocks noChangeAspect="1" noChangeArrowheads="1"/>
              </p:cNvSpPr>
              <p:nvPr/>
            </p:nvSpPr>
            <p:spPr bwMode="auto">
              <a:xfrm rot="5400000">
                <a:off x="8218" y="3100"/>
                <a:ext cx="345" cy="303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8522" name="Line 29"/>
              <p:cNvSpPr>
                <a:spLocks noChangeShapeType="1"/>
              </p:cNvSpPr>
              <p:nvPr/>
            </p:nvSpPr>
            <p:spPr bwMode="auto">
              <a:xfrm>
                <a:off x="8547" y="3095"/>
                <a:ext cx="0" cy="32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</p:grpSp>
        <p:sp>
          <p:nvSpPr>
            <p:cNvPr id="18517" name="Line 27"/>
            <p:cNvSpPr>
              <a:spLocks noChangeAspect="1" noChangeShapeType="1"/>
            </p:cNvSpPr>
            <p:nvPr/>
          </p:nvSpPr>
          <p:spPr bwMode="auto">
            <a:xfrm rot="19440000" flipV="1">
              <a:off x="8217" y="2584"/>
              <a:ext cx="197" cy="27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8518" name="Line 26"/>
            <p:cNvSpPr>
              <a:spLocks noChangeAspect="1" noChangeShapeType="1"/>
            </p:cNvSpPr>
            <p:nvPr/>
          </p:nvSpPr>
          <p:spPr bwMode="auto">
            <a:xfrm rot="19440000" flipV="1">
              <a:off x="8399" y="2579"/>
              <a:ext cx="200" cy="27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1980892" y="449263"/>
            <a:ext cx="12334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الصمام العادي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3616017" y="698500"/>
            <a:ext cx="5873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يرسل</a:t>
            </a:r>
            <a:endParaRPr lang="fr-FR" b="1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9539" name="Picture 82" descr="aff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285875"/>
            <a:ext cx="2481262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Oval 103"/>
          <p:cNvSpPr>
            <a:spLocks noChangeAspect="1" noChangeArrowheads="1"/>
          </p:cNvSpPr>
          <p:nvPr/>
        </p:nvSpPr>
        <p:spPr bwMode="auto">
          <a:xfrm>
            <a:off x="3270250" y="5380038"/>
            <a:ext cx="369888" cy="3714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483" name="Line 119"/>
          <p:cNvSpPr>
            <a:spLocks noChangeShapeType="1"/>
          </p:cNvSpPr>
          <p:nvPr/>
        </p:nvSpPr>
        <p:spPr bwMode="auto">
          <a:xfrm>
            <a:off x="4835536" y="6100778"/>
            <a:ext cx="252413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9484" name="Line 121"/>
          <p:cNvSpPr>
            <a:spLocks noChangeShapeType="1"/>
          </p:cNvSpPr>
          <p:nvPr/>
        </p:nvSpPr>
        <p:spPr bwMode="auto">
          <a:xfrm>
            <a:off x="4799013" y="4729163"/>
            <a:ext cx="252412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2" name="Rectangle 41"/>
          <p:cNvSpPr>
            <a:spLocks noChangeArrowheads="1"/>
          </p:cNvSpPr>
          <p:nvPr/>
        </p:nvSpPr>
        <p:spPr bwMode="auto">
          <a:xfrm>
            <a:off x="4910138" y="3016250"/>
            <a:ext cx="38274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fr-FR" b="1"/>
              <a:t> </a:t>
            </a:r>
            <a:r>
              <a:rPr lang="fr-FR" b="1">
                <a:solidFill>
                  <a:srgbClr val="FF6600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b="1">
                <a:solidFill>
                  <a:srgbClr val="FF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مقحل ضوئي</a:t>
            </a:r>
            <a:r>
              <a:rPr lang="fr-FR" b="1">
                <a:solidFill>
                  <a:srgbClr val="FF6600"/>
                </a:solidFill>
                <a:cs typeface="Times New Roman" pitchFamily="18" charset="0"/>
              </a:rPr>
              <a:t>: Photo Transistor</a:t>
            </a:r>
            <a:r>
              <a:rPr lang="fr-FR" b="1">
                <a:solidFill>
                  <a:srgbClr val="FF6600"/>
                </a:solidFill>
                <a:cs typeface="Arabic Transparent" pitchFamily="2" charset="-78"/>
              </a:rPr>
              <a:t> </a:t>
            </a:r>
            <a:r>
              <a:rPr lang="fr-FR" b="1">
                <a:solidFill>
                  <a:srgbClr val="FF6600"/>
                </a:solidFill>
                <a:latin typeface="Times New Roman" pitchFamily="18" charset="0"/>
                <a:cs typeface="Arabic Transparent" pitchFamily="2" charset="-78"/>
              </a:rPr>
              <a:t>:</a:t>
            </a:r>
            <a:r>
              <a:rPr lang="fr-FR" b="1"/>
              <a:t> </a:t>
            </a:r>
          </a:p>
        </p:txBody>
      </p:sp>
      <p:sp>
        <p:nvSpPr>
          <p:cNvPr id="93" name="Rectangle 43"/>
          <p:cNvSpPr>
            <a:spLocks noChangeArrowheads="1"/>
          </p:cNvSpPr>
          <p:nvPr/>
        </p:nvSpPr>
        <p:spPr bwMode="auto">
          <a:xfrm>
            <a:off x="179388" y="3022600"/>
            <a:ext cx="7200900" cy="923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                هذا المقحل يشبه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غير أن قاعدته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للضوء،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أي انه لا يمر التيار من         إلى        إلا إذا استقبلت قاعدته                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ويدعى المستقبل </a:t>
            </a:r>
            <a:r>
              <a:rPr lang="ar-DZ" sz="1400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( </a:t>
            </a:r>
            <a:r>
              <a:rPr lang="fr-FR" sz="1400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Récepteur</a:t>
            </a:r>
            <a:r>
              <a:rPr lang="ar-DZ" sz="1400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)</a:t>
            </a:r>
            <a:r>
              <a:rPr lang="ar-DZ" sz="14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94" name="Rectangle 45"/>
          <p:cNvSpPr>
            <a:spLocks noChangeArrowheads="1"/>
          </p:cNvSpPr>
          <p:nvPr/>
        </p:nvSpPr>
        <p:spPr bwMode="auto">
          <a:xfrm>
            <a:off x="2587715" y="3022600"/>
            <a:ext cx="129234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المقحل العادي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95" name="Rectangle 47"/>
          <p:cNvSpPr>
            <a:spLocks noChangeArrowheads="1"/>
          </p:cNvSpPr>
          <p:nvPr/>
        </p:nvSpPr>
        <p:spPr bwMode="auto">
          <a:xfrm>
            <a:off x="909307" y="3022600"/>
            <a:ext cx="7318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حساسة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6" name="Rectangle 49"/>
          <p:cNvSpPr>
            <a:spLocks noChangeArrowheads="1"/>
          </p:cNvSpPr>
          <p:nvPr/>
        </p:nvSpPr>
        <p:spPr bwMode="auto">
          <a:xfrm>
            <a:off x="4778375" y="3286125"/>
            <a:ext cx="6635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الجامع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7" name="Rectangle 51"/>
          <p:cNvSpPr>
            <a:spLocks noChangeArrowheads="1"/>
          </p:cNvSpPr>
          <p:nvPr/>
        </p:nvSpPr>
        <p:spPr bwMode="auto">
          <a:xfrm>
            <a:off x="3908425" y="3295650"/>
            <a:ext cx="6762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الباعث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8" name="Rectangle 53"/>
          <p:cNvSpPr>
            <a:spLocks noChangeArrowheads="1"/>
          </p:cNvSpPr>
          <p:nvPr/>
        </p:nvSpPr>
        <p:spPr bwMode="auto">
          <a:xfrm>
            <a:off x="1143000" y="3309938"/>
            <a:ext cx="1122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أشعة ضوئية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9" name="Rectangle 55"/>
          <p:cNvSpPr>
            <a:spLocks noChangeArrowheads="1"/>
          </p:cNvSpPr>
          <p:nvPr/>
        </p:nvSpPr>
        <p:spPr bwMode="auto">
          <a:xfrm>
            <a:off x="7956550" y="4221163"/>
            <a:ext cx="9255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الرمز</a:t>
            </a:r>
            <a:r>
              <a:rPr lang="fr-FR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endParaRPr lang="en-US" b="1"/>
          </a:p>
        </p:txBody>
      </p:sp>
      <p:pic>
        <p:nvPicPr>
          <p:cNvPr id="100" name="Picture 60" descr="Phototransistor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71438" y="5300663"/>
            <a:ext cx="15144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Line 58"/>
          <p:cNvSpPr>
            <a:spLocks noChangeShapeType="1"/>
          </p:cNvSpPr>
          <p:nvPr/>
        </p:nvSpPr>
        <p:spPr bwMode="auto">
          <a:xfrm flipH="1">
            <a:off x="1585913" y="6211888"/>
            <a:ext cx="4445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02" name="Text Box 57"/>
          <p:cNvSpPr txBox="1">
            <a:spLocks noChangeArrowheads="1"/>
          </p:cNvSpPr>
          <p:nvPr/>
        </p:nvSpPr>
        <p:spPr bwMode="auto">
          <a:xfrm>
            <a:off x="1846263" y="5980113"/>
            <a:ext cx="1041400" cy="6175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قاعدة حساسة</a:t>
            </a:r>
            <a:endParaRPr lang="fr-FR" sz="1400" b="1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defRPr/>
            </a:pPr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للضوء</a:t>
            </a:r>
            <a:endParaRPr lang="ar-DZ" b="1"/>
          </a:p>
        </p:txBody>
      </p:sp>
      <p:sp>
        <p:nvSpPr>
          <p:cNvPr id="103" name="Line 111"/>
          <p:cNvSpPr>
            <a:spLocks noChangeAspect="1" noChangeShapeType="1"/>
          </p:cNvSpPr>
          <p:nvPr/>
        </p:nvSpPr>
        <p:spPr bwMode="auto">
          <a:xfrm rot="19260000">
            <a:off x="2960688" y="5432425"/>
            <a:ext cx="209550" cy="17303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4" name="Group 105"/>
          <p:cNvGrpSpPr>
            <a:grpSpLocks noChangeAspect="1"/>
          </p:cNvGrpSpPr>
          <p:nvPr/>
        </p:nvGrpSpPr>
        <p:grpSpPr bwMode="auto">
          <a:xfrm>
            <a:off x="3416300" y="5186363"/>
            <a:ext cx="130175" cy="754062"/>
            <a:chOff x="4600" y="2547"/>
            <a:chExt cx="218" cy="1259"/>
          </a:xfrm>
        </p:grpSpPr>
        <p:sp>
          <p:nvSpPr>
            <p:cNvPr id="105" name="Line 110"/>
            <p:cNvSpPr>
              <a:spLocks noChangeAspect="1" noChangeShapeType="1"/>
            </p:cNvSpPr>
            <p:nvPr/>
          </p:nvSpPr>
          <p:spPr bwMode="auto">
            <a:xfrm>
              <a:off x="4600" y="2907"/>
              <a:ext cx="0" cy="54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06" name="Line 109"/>
            <p:cNvSpPr>
              <a:spLocks noChangeAspect="1" noChangeShapeType="1"/>
            </p:cNvSpPr>
            <p:nvPr/>
          </p:nvSpPr>
          <p:spPr bwMode="auto">
            <a:xfrm flipV="1">
              <a:off x="4600" y="2907"/>
              <a:ext cx="218" cy="1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07" name="Line 108"/>
            <p:cNvSpPr>
              <a:spLocks noChangeAspect="1" noChangeShapeType="1"/>
            </p:cNvSpPr>
            <p:nvPr/>
          </p:nvSpPr>
          <p:spPr bwMode="auto">
            <a:xfrm>
              <a:off x="4600" y="3268"/>
              <a:ext cx="218" cy="1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08" name="Line 107"/>
            <p:cNvSpPr>
              <a:spLocks noChangeAspect="1" noChangeShapeType="1"/>
            </p:cNvSpPr>
            <p:nvPr/>
          </p:nvSpPr>
          <p:spPr bwMode="auto">
            <a:xfrm flipV="1">
              <a:off x="4818" y="2547"/>
              <a:ext cx="0" cy="36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09" name="Line 106"/>
            <p:cNvSpPr>
              <a:spLocks noChangeAspect="1" noChangeShapeType="1"/>
            </p:cNvSpPr>
            <p:nvPr/>
          </p:nvSpPr>
          <p:spPr bwMode="auto">
            <a:xfrm flipV="1">
              <a:off x="4815" y="3446"/>
              <a:ext cx="0" cy="36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10" name="Line 102"/>
          <p:cNvSpPr>
            <a:spLocks noChangeAspect="1" noChangeShapeType="1"/>
          </p:cNvSpPr>
          <p:nvPr/>
        </p:nvSpPr>
        <p:spPr bwMode="auto">
          <a:xfrm rot="19320000">
            <a:off x="2978150" y="5592763"/>
            <a:ext cx="207963" cy="17145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11" name="AutoShape 100"/>
          <p:cNvSpPr>
            <a:spLocks noChangeAspect="1" noChangeArrowheads="1"/>
          </p:cNvSpPr>
          <p:nvPr/>
        </p:nvSpPr>
        <p:spPr bwMode="auto">
          <a:xfrm>
            <a:off x="3705225" y="5470525"/>
            <a:ext cx="485775" cy="146050"/>
          </a:xfrm>
          <a:prstGeom prst="rightArrow">
            <a:avLst>
              <a:gd name="adj1" fmla="val 50000"/>
              <a:gd name="adj2" fmla="val 8315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5" name="Group 89"/>
          <p:cNvGrpSpPr>
            <a:grpSpLocks noChangeAspect="1"/>
          </p:cNvGrpSpPr>
          <p:nvPr/>
        </p:nvGrpSpPr>
        <p:grpSpPr bwMode="auto">
          <a:xfrm>
            <a:off x="4500562" y="5786454"/>
            <a:ext cx="801781" cy="595315"/>
            <a:chOff x="7560" y="7052"/>
            <a:chExt cx="1456" cy="1083"/>
          </a:xfrm>
        </p:grpSpPr>
        <p:sp>
          <p:nvSpPr>
            <p:cNvPr id="113" name="Line 99"/>
            <p:cNvSpPr>
              <a:spLocks noChangeAspect="1" noChangeShapeType="1"/>
            </p:cNvSpPr>
            <p:nvPr/>
          </p:nvSpPr>
          <p:spPr bwMode="auto">
            <a:xfrm rot="19260000">
              <a:off x="7560" y="7342"/>
              <a:ext cx="300" cy="24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grpSp>
          <p:nvGrpSpPr>
            <p:cNvPr id="6" name="Group 93"/>
            <p:cNvGrpSpPr>
              <a:grpSpLocks noChangeAspect="1"/>
            </p:cNvGrpSpPr>
            <p:nvPr/>
          </p:nvGrpSpPr>
          <p:grpSpPr bwMode="auto">
            <a:xfrm>
              <a:off x="8675" y="7052"/>
              <a:ext cx="218" cy="1083"/>
              <a:chOff x="4599" y="2547"/>
              <a:chExt cx="218" cy="1259"/>
            </a:xfrm>
          </p:grpSpPr>
          <p:sp>
            <p:nvSpPr>
              <p:cNvPr id="117" name="Line 98"/>
              <p:cNvSpPr>
                <a:spLocks noChangeAspect="1" noChangeShapeType="1"/>
              </p:cNvSpPr>
              <p:nvPr/>
            </p:nvSpPr>
            <p:spPr bwMode="auto">
              <a:xfrm>
                <a:off x="4600" y="2907"/>
                <a:ext cx="0" cy="54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18" name="Line 97"/>
              <p:cNvSpPr>
                <a:spLocks noChangeAspect="1" noChangeShapeType="1"/>
              </p:cNvSpPr>
              <p:nvPr/>
            </p:nvSpPr>
            <p:spPr bwMode="auto">
              <a:xfrm flipV="1">
                <a:off x="4600" y="2907"/>
                <a:ext cx="216" cy="1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19" name="Line 96"/>
              <p:cNvSpPr>
                <a:spLocks noChangeAspect="1" noChangeShapeType="1"/>
              </p:cNvSpPr>
              <p:nvPr/>
            </p:nvSpPr>
            <p:spPr bwMode="auto">
              <a:xfrm>
                <a:off x="4600" y="3267"/>
                <a:ext cx="216" cy="1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20" name="Line 95"/>
              <p:cNvSpPr>
                <a:spLocks noChangeAspect="1" noChangeShapeType="1"/>
              </p:cNvSpPr>
              <p:nvPr/>
            </p:nvSpPr>
            <p:spPr bwMode="auto">
              <a:xfrm flipV="1">
                <a:off x="4816" y="2548"/>
                <a:ext cx="0" cy="3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sp>
            <p:nvSpPr>
              <p:cNvPr id="121" name="Line 94"/>
              <p:cNvSpPr>
                <a:spLocks noChangeAspect="1" noChangeShapeType="1"/>
              </p:cNvSpPr>
              <p:nvPr/>
            </p:nvSpPr>
            <p:spPr bwMode="auto">
              <a:xfrm flipV="1">
                <a:off x="4813" y="3448"/>
                <a:ext cx="0" cy="3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</p:grpSp>
        <p:sp>
          <p:nvSpPr>
            <p:cNvPr id="19554" name="Oval 91"/>
            <p:cNvSpPr>
              <a:spLocks noChangeAspect="1" noChangeArrowheads="1"/>
            </p:cNvSpPr>
            <p:nvPr/>
          </p:nvSpPr>
          <p:spPr bwMode="auto">
            <a:xfrm>
              <a:off x="8483" y="7302"/>
              <a:ext cx="533" cy="533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116" name="Line 90"/>
            <p:cNvSpPr>
              <a:spLocks noChangeAspect="1" noChangeShapeType="1"/>
            </p:cNvSpPr>
            <p:nvPr/>
          </p:nvSpPr>
          <p:spPr bwMode="auto">
            <a:xfrm rot="19020000">
              <a:off x="7592" y="7570"/>
              <a:ext cx="300" cy="2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grpSp>
        <p:nvGrpSpPr>
          <p:cNvPr id="7" name="Group 84"/>
          <p:cNvGrpSpPr>
            <a:grpSpLocks noChangeAspect="1"/>
          </p:cNvGrpSpPr>
          <p:nvPr/>
        </p:nvGrpSpPr>
        <p:grpSpPr bwMode="auto">
          <a:xfrm>
            <a:off x="6646863" y="5732463"/>
            <a:ext cx="220662" cy="717550"/>
            <a:chOff x="10312" y="7149"/>
            <a:chExt cx="406" cy="1324"/>
          </a:xfrm>
        </p:grpSpPr>
        <p:sp>
          <p:nvSpPr>
            <p:cNvPr id="123" name="Line 88"/>
            <p:cNvSpPr>
              <a:spLocks noChangeAspect="1" noChangeShapeType="1"/>
            </p:cNvSpPr>
            <p:nvPr/>
          </p:nvSpPr>
          <p:spPr bwMode="auto">
            <a:xfrm rot="-5400000">
              <a:off x="10468" y="8264"/>
              <a:ext cx="419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24" name="Line 87"/>
            <p:cNvSpPr>
              <a:spLocks noChangeAspect="1" noChangeShapeType="1"/>
            </p:cNvSpPr>
            <p:nvPr/>
          </p:nvSpPr>
          <p:spPr bwMode="auto">
            <a:xfrm rot="-5400000">
              <a:off x="10502" y="7864"/>
              <a:ext cx="0" cy="38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25" name="Line 86"/>
            <p:cNvSpPr>
              <a:spLocks noChangeAspect="1" noChangeShapeType="1"/>
            </p:cNvSpPr>
            <p:nvPr/>
          </p:nvSpPr>
          <p:spPr bwMode="auto">
            <a:xfrm rot="-5760000">
              <a:off x="10245" y="7655"/>
              <a:ext cx="562" cy="38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26" name="Line 85"/>
            <p:cNvSpPr>
              <a:spLocks noChangeAspect="1" noChangeShapeType="1"/>
            </p:cNvSpPr>
            <p:nvPr/>
          </p:nvSpPr>
          <p:spPr bwMode="auto">
            <a:xfrm rot="-5400000">
              <a:off x="10471" y="7364"/>
              <a:ext cx="431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27" name="Text Box 83"/>
          <p:cNvSpPr txBox="1">
            <a:spLocks noChangeAspect="1" noChangeArrowheads="1"/>
          </p:cNvSpPr>
          <p:nvPr/>
        </p:nvSpPr>
        <p:spPr bwMode="auto">
          <a:xfrm>
            <a:off x="6707188" y="5949950"/>
            <a:ext cx="1277937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مغلق (مسدود)</a:t>
            </a:r>
          </a:p>
        </p:txBody>
      </p:sp>
      <p:grpSp>
        <p:nvGrpSpPr>
          <p:cNvPr id="8" name="Group 79"/>
          <p:cNvGrpSpPr>
            <a:grpSpLocks noChangeAspect="1"/>
          </p:cNvGrpSpPr>
          <p:nvPr/>
        </p:nvGrpSpPr>
        <p:grpSpPr bwMode="auto">
          <a:xfrm>
            <a:off x="6602413" y="4329113"/>
            <a:ext cx="207962" cy="722312"/>
            <a:chOff x="8936" y="7149"/>
            <a:chExt cx="382" cy="1324"/>
          </a:xfrm>
        </p:grpSpPr>
        <p:sp>
          <p:nvSpPr>
            <p:cNvPr id="129" name="Line 82"/>
            <p:cNvSpPr>
              <a:spLocks noChangeAspect="1" noChangeShapeType="1"/>
            </p:cNvSpPr>
            <p:nvPr/>
          </p:nvSpPr>
          <p:spPr bwMode="auto">
            <a:xfrm rot="-5400000">
              <a:off x="9068" y="8263"/>
              <a:ext cx="419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30" name="Line 81"/>
            <p:cNvSpPr>
              <a:spLocks noChangeAspect="1" noChangeShapeType="1"/>
            </p:cNvSpPr>
            <p:nvPr/>
          </p:nvSpPr>
          <p:spPr bwMode="auto">
            <a:xfrm rot="-5760000">
              <a:off x="8846" y="7652"/>
              <a:ext cx="562" cy="38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31" name="Line 80"/>
            <p:cNvSpPr>
              <a:spLocks noChangeAspect="1" noChangeShapeType="1"/>
            </p:cNvSpPr>
            <p:nvPr/>
          </p:nvSpPr>
          <p:spPr bwMode="auto">
            <a:xfrm rot="-5400000">
              <a:off x="9056" y="7364"/>
              <a:ext cx="431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32" name="Text Box 78"/>
          <p:cNvSpPr txBox="1">
            <a:spLocks noChangeAspect="1" noChangeArrowheads="1"/>
          </p:cNvSpPr>
          <p:nvPr/>
        </p:nvSpPr>
        <p:spPr bwMode="auto">
          <a:xfrm>
            <a:off x="6608763" y="4572000"/>
            <a:ext cx="1304925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مفتوح (عابر)</a:t>
            </a:r>
          </a:p>
        </p:txBody>
      </p:sp>
      <p:sp>
        <p:nvSpPr>
          <p:cNvPr id="133" name="Line 76"/>
          <p:cNvSpPr>
            <a:spLocks noChangeAspect="1" noChangeShapeType="1"/>
          </p:cNvSpPr>
          <p:nvPr/>
        </p:nvSpPr>
        <p:spPr bwMode="auto">
          <a:xfrm rot="19200000">
            <a:off x="4545013" y="4637088"/>
            <a:ext cx="165100" cy="13493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9" name="Group 70"/>
          <p:cNvGrpSpPr>
            <a:grpSpLocks noChangeAspect="1"/>
          </p:cNvGrpSpPr>
          <p:nvPr/>
        </p:nvGrpSpPr>
        <p:grpSpPr bwMode="auto">
          <a:xfrm>
            <a:off x="5062538" y="4429125"/>
            <a:ext cx="103187" cy="595313"/>
            <a:chOff x="4600" y="2547"/>
            <a:chExt cx="218" cy="1259"/>
          </a:xfrm>
        </p:grpSpPr>
        <p:sp>
          <p:nvSpPr>
            <p:cNvPr id="135" name="Line 75"/>
            <p:cNvSpPr>
              <a:spLocks noChangeAspect="1" noChangeShapeType="1"/>
            </p:cNvSpPr>
            <p:nvPr/>
          </p:nvSpPr>
          <p:spPr bwMode="auto">
            <a:xfrm>
              <a:off x="4600" y="2906"/>
              <a:ext cx="0" cy="54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36" name="Line 74"/>
            <p:cNvSpPr>
              <a:spLocks noChangeAspect="1" noChangeShapeType="1"/>
            </p:cNvSpPr>
            <p:nvPr/>
          </p:nvSpPr>
          <p:spPr bwMode="auto">
            <a:xfrm flipV="1">
              <a:off x="4600" y="2906"/>
              <a:ext cx="218" cy="1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37" name="Line 73"/>
            <p:cNvSpPr>
              <a:spLocks noChangeAspect="1" noChangeShapeType="1"/>
            </p:cNvSpPr>
            <p:nvPr/>
          </p:nvSpPr>
          <p:spPr bwMode="auto">
            <a:xfrm>
              <a:off x="4600" y="3265"/>
              <a:ext cx="218" cy="1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38" name="Line 72"/>
            <p:cNvSpPr>
              <a:spLocks noChangeAspect="1" noChangeShapeType="1"/>
            </p:cNvSpPr>
            <p:nvPr/>
          </p:nvSpPr>
          <p:spPr bwMode="auto">
            <a:xfrm flipV="1">
              <a:off x="4818" y="2547"/>
              <a:ext cx="0" cy="35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9544" name="Line 71"/>
            <p:cNvSpPr>
              <a:spLocks noChangeAspect="1" noChangeShapeType="1"/>
            </p:cNvSpPr>
            <p:nvPr/>
          </p:nvSpPr>
          <p:spPr bwMode="auto">
            <a:xfrm flipV="1">
              <a:off x="4815" y="3446"/>
              <a:ext cx="0" cy="3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140" name="Oval 68"/>
          <p:cNvSpPr>
            <a:spLocks noChangeAspect="1" noChangeArrowheads="1"/>
          </p:cNvSpPr>
          <p:nvPr/>
        </p:nvSpPr>
        <p:spPr bwMode="auto">
          <a:xfrm>
            <a:off x="4946650" y="4581525"/>
            <a:ext cx="293688" cy="293688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41" name="Line 67"/>
          <p:cNvSpPr>
            <a:spLocks noChangeAspect="1" noChangeShapeType="1"/>
          </p:cNvSpPr>
          <p:nvPr/>
        </p:nvSpPr>
        <p:spPr bwMode="auto">
          <a:xfrm rot="19320000">
            <a:off x="4554538" y="4751388"/>
            <a:ext cx="165100" cy="136525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42" name="Rectangle 66" descr="60 %"/>
          <p:cNvSpPr>
            <a:spLocks noChangeArrowheads="1"/>
          </p:cNvSpPr>
          <p:nvPr/>
        </p:nvSpPr>
        <p:spPr bwMode="auto">
          <a:xfrm>
            <a:off x="4783138" y="4494213"/>
            <a:ext cx="107950" cy="576262"/>
          </a:xfrm>
          <a:prstGeom prst="rect">
            <a:avLst/>
          </a:prstGeom>
          <a:pattFill prst="pct60">
            <a:fgClr>
              <a:srgbClr val="000000"/>
            </a:fgClr>
            <a:bgClr>
              <a:srgbClr val="FFFFFF"/>
            </a:bgClr>
          </a:patt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43" name="AutoShape 64"/>
          <p:cNvSpPr>
            <a:spLocks noChangeAspect="1"/>
          </p:cNvSpPr>
          <p:nvPr/>
        </p:nvSpPr>
        <p:spPr bwMode="auto">
          <a:xfrm>
            <a:off x="4268788" y="4652963"/>
            <a:ext cx="114300" cy="1785937"/>
          </a:xfrm>
          <a:prstGeom prst="leftBrace">
            <a:avLst>
              <a:gd name="adj1" fmla="val 130208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44" name="AutoShape 63"/>
          <p:cNvSpPr>
            <a:spLocks noChangeArrowheads="1"/>
          </p:cNvSpPr>
          <p:nvPr/>
        </p:nvSpPr>
        <p:spPr bwMode="auto">
          <a:xfrm rot="16200000" flipH="1">
            <a:off x="5850731" y="4466432"/>
            <a:ext cx="144463" cy="590550"/>
          </a:xfrm>
          <a:prstGeom prst="downArrow">
            <a:avLst>
              <a:gd name="adj1" fmla="val 50000"/>
              <a:gd name="adj2" fmla="val 40988"/>
            </a:avLst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45" name="AutoShape 62"/>
          <p:cNvSpPr>
            <a:spLocks noChangeArrowheads="1"/>
          </p:cNvSpPr>
          <p:nvPr/>
        </p:nvSpPr>
        <p:spPr bwMode="auto">
          <a:xfrm rot="16200000">
            <a:off x="5784067" y="5777722"/>
            <a:ext cx="142875" cy="576262"/>
          </a:xfrm>
          <a:prstGeom prst="downArrow">
            <a:avLst>
              <a:gd name="adj1" fmla="val 50000"/>
              <a:gd name="adj2" fmla="val 40517"/>
            </a:avLst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35" name="Rectangle 116"/>
          <p:cNvSpPr>
            <a:spLocks noChangeArrowheads="1"/>
          </p:cNvSpPr>
          <p:nvPr/>
        </p:nvSpPr>
        <p:spPr bwMode="auto">
          <a:xfrm>
            <a:off x="44450" y="317658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10" name="Groupe 88"/>
          <p:cNvGrpSpPr>
            <a:grpSpLocks/>
          </p:cNvGrpSpPr>
          <p:nvPr/>
        </p:nvGrpSpPr>
        <p:grpSpPr bwMode="auto">
          <a:xfrm>
            <a:off x="4883150" y="4179888"/>
            <a:ext cx="449263" cy="1085850"/>
            <a:chOff x="5477246" y="4180314"/>
            <a:chExt cx="448310" cy="1084969"/>
          </a:xfrm>
          <a:noFill/>
        </p:grpSpPr>
        <p:sp>
          <p:nvSpPr>
            <p:cNvPr id="148" name="ZoneTexte 80"/>
            <p:cNvSpPr txBox="1">
              <a:spLocks noChangeArrowheads="1"/>
            </p:cNvSpPr>
            <p:nvPr/>
          </p:nvSpPr>
          <p:spPr bwMode="auto">
            <a:xfrm>
              <a:off x="5477246" y="4180314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149" name="ZoneTexte 81"/>
            <p:cNvSpPr txBox="1">
              <a:spLocks noChangeArrowheads="1"/>
            </p:cNvSpPr>
            <p:nvPr/>
          </p:nvSpPr>
          <p:spPr bwMode="auto">
            <a:xfrm>
              <a:off x="5496928" y="4957506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E</a:t>
              </a:r>
            </a:p>
          </p:txBody>
        </p:sp>
      </p:grpSp>
      <p:grpSp>
        <p:nvGrpSpPr>
          <p:cNvPr id="11" name="Groupe 89"/>
          <p:cNvGrpSpPr>
            <a:grpSpLocks/>
          </p:cNvGrpSpPr>
          <p:nvPr/>
        </p:nvGrpSpPr>
        <p:grpSpPr bwMode="auto">
          <a:xfrm>
            <a:off x="6484938" y="4089400"/>
            <a:ext cx="474662" cy="1214438"/>
            <a:chOff x="6929454" y="4089194"/>
            <a:chExt cx="474188" cy="1214446"/>
          </a:xfrm>
          <a:noFill/>
        </p:grpSpPr>
        <p:sp>
          <p:nvSpPr>
            <p:cNvPr id="151" name="ZoneTexte 82"/>
            <p:cNvSpPr txBox="1">
              <a:spLocks noChangeArrowheads="1"/>
            </p:cNvSpPr>
            <p:nvPr/>
          </p:nvSpPr>
          <p:spPr bwMode="auto">
            <a:xfrm>
              <a:off x="6929454" y="4089194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152" name="ZoneTexte 83"/>
            <p:cNvSpPr txBox="1">
              <a:spLocks noChangeArrowheads="1"/>
            </p:cNvSpPr>
            <p:nvPr/>
          </p:nvSpPr>
          <p:spPr bwMode="auto">
            <a:xfrm>
              <a:off x="6975014" y="4995863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E</a:t>
              </a:r>
            </a:p>
          </p:txBody>
        </p:sp>
      </p:grpSp>
      <p:grpSp>
        <p:nvGrpSpPr>
          <p:cNvPr id="12" name="Groupe 90"/>
          <p:cNvGrpSpPr>
            <a:grpSpLocks/>
          </p:cNvGrpSpPr>
          <p:nvPr/>
        </p:nvGrpSpPr>
        <p:grpSpPr bwMode="auto">
          <a:xfrm>
            <a:off x="4929190" y="5544244"/>
            <a:ext cx="447675" cy="1076327"/>
            <a:chOff x="5686953" y="5686707"/>
            <a:chExt cx="448310" cy="1076345"/>
          </a:xfrm>
          <a:noFill/>
        </p:grpSpPr>
        <p:sp>
          <p:nvSpPr>
            <p:cNvPr id="154" name="ZoneTexte 84"/>
            <p:cNvSpPr txBox="1">
              <a:spLocks noChangeArrowheads="1"/>
            </p:cNvSpPr>
            <p:nvPr/>
          </p:nvSpPr>
          <p:spPr bwMode="auto">
            <a:xfrm>
              <a:off x="5686953" y="5686707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155" name="ZoneTexte 85"/>
            <p:cNvSpPr txBox="1">
              <a:spLocks noChangeArrowheads="1"/>
            </p:cNvSpPr>
            <p:nvPr/>
          </p:nvSpPr>
          <p:spPr bwMode="auto">
            <a:xfrm>
              <a:off x="5706635" y="6455275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E</a:t>
              </a:r>
            </a:p>
          </p:txBody>
        </p:sp>
      </p:grpSp>
      <p:grpSp>
        <p:nvGrpSpPr>
          <p:cNvPr id="13" name="Groupe 91"/>
          <p:cNvGrpSpPr>
            <a:grpSpLocks/>
          </p:cNvGrpSpPr>
          <p:nvPr/>
        </p:nvGrpSpPr>
        <p:grpSpPr bwMode="auto">
          <a:xfrm>
            <a:off x="6575425" y="5486400"/>
            <a:ext cx="457200" cy="1217613"/>
            <a:chOff x="7020574" y="5394760"/>
            <a:chExt cx="456936" cy="1216789"/>
          </a:xfrm>
          <a:noFill/>
        </p:grpSpPr>
        <p:sp>
          <p:nvSpPr>
            <p:cNvPr id="157" name="ZoneTexte 86"/>
            <p:cNvSpPr txBox="1">
              <a:spLocks noChangeArrowheads="1"/>
            </p:cNvSpPr>
            <p:nvPr/>
          </p:nvSpPr>
          <p:spPr bwMode="auto">
            <a:xfrm>
              <a:off x="7020574" y="5394760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158" name="ZoneTexte 87"/>
            <p:cNvSpPr txBox="1">
              <a:spLocks noChangeArrowheads="1"/>
            </p:cNvSpPr>
            <p:nvPr/>
          </p:nvSpPr>
          <p:spPr bwMode="auto">
            <a:xfrm>
              <a:off x="7048882" y="6303772"/>
              <a:ext cx="428628" cy="30777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fr-FR" sz="1400" b="1">
                  <a:solidFill>
                    <a:srgbClr val="0000FF"/>
                  </a:solidFill>
                </a:rPr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101" grpId="0" animBg="1"/>
      <p:bldP spid="111" grpId="0" animBg="1"/>
      <p:bldP spid="140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58959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19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6"/>
          <p:cNvGrpSpPr>
            <a:grpSpLocks/>
          </p:cNvGrpSpPr>
          <p:nvPr/>
        </p:nvGrpSpPr>
        <p:grpSpPr bwMode="auto">
          <a:xfrm>
            <a:off x="428625" y="527050"/>
            <a:ext cx="828675" cy="1643063"/>
            <a:chOff x="428625" y="527050"/>
            <a:chExt cx="828675" cy="1643063"/>
          </a:xfrm>
        </p:grpSpPr>
        <p:sp>
          <p:nvSpPr>
            <p:cNvPr id="7" name="Rectangle 6"/>
            <p:cNvSpPr/>
            <p:nvPr/>
          </p:nvSpPr>
          <p:spPr bwMode="auto">
            <a:xfrm>
              <a:off x="428625" y="527050"/>
              <a:ext cx="828675" cy="1643063"/>
            </a:xfrm>
            <a:prstGeom prst="rect">
              <a:avLst/>
            </a:prstGeom>
            <a:solidFill>
              <a:schemeClr val="bg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3" name="Groupe 40"/>
            <p:cNvGrpSpPr>
              <a:grpSpLocks noChangeAspect="1"/>
            </p:cNvGrpSpPr>
            <p:nvPr/>
          </p:nvGrpSpPr>
          <p:grpSpPr bwMode="auto">
            <a:xfrm>
              <a:off x="547688" y="760413"/>
              <a:ext cx="177800" cy="177800"/>
              <a:chOff x="2559945" y="2345638"/>
              <a:chExt cx="288000" cy="288000"/>
            </a:xfrm>
          </p:grpSpPr>
          <p:sp>
            <p:nvSpPr>
              <p:cNvPr id="34" name="Rectangle 33"/>
              <p:cNvSpPr>
                <a:spLocks noChangeAspect="1"/>
              </p:cNvSpPr>
              <p:nvPr/>
            </p:nvSpPr>
            <p:spPr bwMode="auto">
              <a:xfrm rot="2700000">
                <a:off x="2559945" y="2345638"/>
                <a:ext cx="288000" cy="288000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" name="Connecteur droit 37"/>
              <p:cNvCxnSpPr/>
              <p:nvPr/>
            </p:nvCxnSpPr>
            <p:spPr bwMode="auto">
              <a:xfrm>
                <a:off x="2799087" y="2373923"/>
                <a:ext cx="0" cy="203144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/>
              <p:nvPr/>
            </p:nvCxnSpPr>
            <p:spPr bwMode="auto">
              <a:xfrm>
                <a:off x="2606231" y="2386781"/>
                <a:ext cx="2571" cy="20314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8"/>
            <p:cNvGrpSpPr>
              <a:grpSpLocks/>
            </p:cNvGrpSpPr>
            <p:nvPr/>
          </p:nvGrpSpPr>
          <p:grpSpPr bwMode="auto">
            <a:xfrm rot="5400000">
              <a:off x="507206" y="1258094"/>
              <a:ext cx="511175" cy="280988"/>
              <a:chOff x="7848" y="2950"/>
              <a:chExt cx="980" cy="535"/>
            </a:xfrm>
          </p:grpSpPr>
          <p:sp>
            <p:nvSpPr>
              <p:cNvPr id="12" name="Oval 30"/>
              <p:cNvSpPr>
                <a:spLocks noChangeAspect="1" noChangeArrowheads="1"/>
              </p:cNvSpPr>
              <p:nvPr/>
            </p:nvSpPr>
            <p:spPr bwMode="auto">
              <a:xfrm>
                <a:off x="8122" y="2950"/>
                <a:ext cx="533" cy="535"/>
              </a:xfrm>
              <a:prstGeom prst="ellipse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" name="Line 32"/>
              <p:cNvSpPr>
                <a:spLocks noChangeShapeType="1"/>
              </p:cNvSpPr>
              <p:nvPr/>
            </p:nvSpPr>
            <p:spPr bwMode="auto">
              <a:xfrm>
                <a:off x="7848" y="3183"/>
                <a:ext cx="9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4" name="AutoShape 31"/>
              <p:cNvSpPr>
                <a:spLocks noChangeAspect="1" noChangeArrowheads="1"/>
              </p:cNvSpPr>
              <p:nvPr/>
            </p:nvSpPr>
            <p:spPr bwMode="auto">
              <a:xfrm rot="5400000">
                <a:off x="8216" y="3044"/>
                <a:ext cx="351" cy="301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" name="Line 29"/>
              <p:cNvSpPr>
                <a:spLocks noChangeShapeType="1"/>
              </p:cNvSpPr>
              <p:nvPr/>
            </p:nvSpPr>
            <p:spPr bwMode="auto">
              <a:xfrm>
                <a:off x="8548" y="3044"/>
                <a:ext cx="0" cy="32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5" name="Groupe 34"/>
            <p:cNvGrpSpPr>
              <a:grpSpLocks/>
            </p:cNvGrpSpPr>
            <p:nvPr/>
          </p:nvGrpSpPr>
          <p:grpSpPr bwMode="auto">
            <a:xfrm>
              <a:off x="606425" y="1935163"/>
              <a:ext cx="503238" cy="117475"/>
              <a:chOff x="2357422" y="3857628"/>
              <a:chExt cx="608628" cy="142876"/>
            </a:xfrm>
          </p:grpSpPr>
          <p:cxnSp>
            <p:nvCxnSpPr>
              <p:cNvPr id="17" name="Connecteur droit 16"/>
              <p:cNvCxnSpPr/>
              <p:nvPr/>
            </p:nvCxnSpPr>
            <p:spPr bwMode="auto">
              <a:xfrm>
                <a:off x="2357422" y="3857628"/>
                <a:ext cx="180476" cy="193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 bwMode="auto">
              <a:xfrm>
                <a:off x="2785574" y="3857628"/>
                <a:ext cx="180476" cy="193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 bwMode="auto">
              <a:xfrm rot="10800000" flipV="1">
                <a:off x="2572458" y="3857628"/>
                <a:ext cx="213116" cy="14287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Connecteur droit avec flèche 47"/>
            <p:cNvCxnSpPr/>
            <p:nvPr/>
          </p:nvCxnSpPr>
          <p:spPr bwMode="auto">
            <a:xfrm>
              <a:off x="962025" y="1408113"/>
              <a:ext cx="209550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 bwMode="auto">
            <a:xfrm>
              <a:off x="954088" y="1512888"/>
              <a:ext cx="209550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e 240"/>
          <p:cNvGrpSpPr>
            <a:grpSpLocks noChangeAspect="1"/>
          </p:cNvGrpSpPr>
          <p:nvPr/>
        </p:nvGrpSpPr>
        <p:grpSpPr bwMode="auto">
          <a:xfrm>
            <a:off x="1571625" y="527050"/>
            <a:ext cx="828675" cy="1655763"/>
            <a:chOff x="3286125" y="2143125"/>
            <a:chExt cx="1000125" cy="2000250"/>
          </a:xfrm>
        </p:grpSpPr>
        <p:sp>
          <p:nvSpPr>
            <p:cNvPr id="42" name="Rectangle 41"/>
            <p:cNvSpPr/>
            <p:nvPr/>
          </p:nvSpPr>
          <p:spPr bwMode="auto">
            <a:xfrm>
              <a:off x="3286125" y="2143125"/>
              <a:ext cx="1000125" cy="200025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8" name="Groupe 42"/>
            <p:cNvGrpSpPr>
              <a:grpSpLocks noChangeAspect="1"/>
            </p:cNvGrpSpPr>
            <p:nvPr/>
          </p:nvGrpSpPr>
          <p:grpSpPr bwMode="auto">
            <a:xfrm>
              <a:off x="3500438" y="2428875"/>
              <a:ext cx="215900" cy="215900"/>
              <a:chOff x="2559945" y="2345638"/>
              <a:chExt cx="288000" cy="288000"/>
            </a:xfrm>
          </p:grpSpPr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rot="2700000">
                <a:off x="2560170" y="2345777"/>
                <a:ext cx="289080" cy="288803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5" name="Connecteur droit 44"/>
              <p:cNvCxnSpPr/>
              <p:nvPr/>
            </p:nvCxnSpPr>
            <p:spPr bwMode="auto">
              <a:xfrm>
                <a:off x="2800552" y="2373778"/>
                <a:ext cx="0" cy="204659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 bwMode="auto">
              <a:xfrm>
                <a:off x="2606313" y="2386570"/>
                <a:ext cx="2557" cy="204659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e 35"/>
            <p:cNvGrpSpPr>
              <a:grpSpLocks/>
            </p:cNvGrpSpPr>
            <p:nvPr/>
          </p:nvGrpSpPr>
          <p:grpSpPr bwMode="auto">
            <a:xfrm>
              <a:off x="3457575" y="3857625"/>
              <a:ext cx="609600" cy="142875"/>
              <a:chOff x="3428992" y="3500438"/>
              <a:chExt cx="608628" cy="142876"/>
            </a:xfrm>
          </p:grpSpPr>
          <p:cxnSp>
            <p:nvCxnSpPr>
              <p:cNvPr id="21" name="Connecteur droit 20"/>
              <p:cNvCxnSpPr/>
              <p:nvPr/>
            </p:nvCxnSpPr>
            <p:spPr bwMode="auto">
              <a:xfrm>
                <a:off x="3428063" y="3500438"/>
                <a:ext cx="181724" cy="191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 bwMode="auto">
              <a:xfrm>
                <a:off x="3856551" y="3500438"/>
                <a:ext cx="181724" cy="191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 bwMode="auto">
              <a:xfrm rot="10800000" flipV="1">
                <a:off x="3642307" y="3500438"/>
                <a:ext cx="214244" cy="18602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549" name="Line 121"/>
            <p:cNvSpPr>
              <a:spLocks noChangeShapeType="1"/>
            </p:cNvSpPr>
            <p:nvPr/>
          </p:nvSpPr>
          <p:spPr bwMode="auto">
            <a:xfrm>
              <a:off x="3587471" y="3326964"/>
              <a:ext cx="279981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0" name="Group 70"/>
            <p:cNvGrpSpPr>
              <a:grpSpLocks noChangeAspect="1"/>
            </p:cNvGrpSpPr>
            <p:nvPr/>
          </p:nvGrpSpPr>
          <p:grpSpPr bwMode="auto">
            <a:xfrm>
              <a:off x="3879779" y="2943222"/>
              <a:ext cx="114457" cy="648000"/>
              <a:chOff x="4600" y="2547"/>
              <a:chExt cx="218" cy="1259"/>
            </a:xfrm>
          </p:grpSpPr>
          <p:sp>
            <p:nvSpPr>
              <p:cNvPr id="26" name="Line 75"/>
              <p:cNvSpPr>
                <a:spLocks noChangeAspect="1" noChangeShapeType="1"/>
              </p:cNvSpPr>
              <p:nvPr/>
            </p:nvSpPr>
            <p:spPr bwMode="auto">
              <a:xfrm>
                <a:off x="4601" y="2904"/>
                <a:ext cx="0" cy="5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7" name="Line 74"/>
              <p:cNvSpPr>
                <a:spLocks noChangeAspect="1" noChangeShapeType="1"/>
              </p:cNvSpPr>
              <p:nvPr/>
            </p:nvSpPr>
            <p:spPr bwMode="auto">
              <a:xfrm flipV="1">
                <a:off x="4601" y="2904"/>
                <a:ext cx="226" cy="18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8" name="Line 73"/>
              <p:cNvSpPr>
                <a:spLocks noChangeAspect="1" noChangeShapeType="1"/>
              </p:cNvSpPr>
              <p:nvPr/>
            </p:nvSpPr>
            <p:spPr bwMode="auto">
              <a:xfrm>
                <a:off x="4601" y="3265"/>
                <a:ext cx="226" cy="17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9" name="Line 72"/>
              <p:cNvSpPr>
                <a:spLocks noChangeAspect="1" noChangeShapeType="1"/>
              </p:cNvSpPr>
              <p:nvPr/>
            </p:nvSpPr>
            <p:spPr bwMode="auto">
              <a:xfrm flipV="1">
                <a:off x="4823" y="2546"/>
                <a:ext cx="0" cy="35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103" name="Line 71"/>
              <p:cNvSpPr>
                <a:spLocks noChangeAspect="1" noChangeShapeType="1"/>
              </p:cNvSpPr>
              <p:nvPr/>
            </p:nvSpPr>
            <p:spPr bwMode="auto">
              <a:xfrm flipV="1">
                <a:off x="4816" y="3444"/>
                <a:ext cx="0" cy="36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20551" name="Line 69"/>
            <p:cNvSpPr>
              <a:spLocks noChangeAspect="1" noChangeShapeType="1"/>
            </p:cNvSpPr>
            <p:nvPr/>
          </p:nvSpPr>
          <p:spPr bwMode="auto">
            <a:xfrm flipH="1">
              <a:off x="3615646" y="3333876"/>
              <a:ext cx="255329" cy="0"/>
            </a:xfrm>
            <a:prstGeom prst="line">
              <a:avLst/>
            </a:prstGeom>
            <a:noFill/>
            <a:ln w="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52" name="Oval 68"/>
            <p:cNvSpPr>
              <a:spLocks noChangeAspect="1" noChangeArrowheads="1"/>
            </p:cNvSpPr>
            <p:nvPr/>
          </p:nvSpPr>
          <p:spPr bwMode="auto">
            <a:xfrm>
              <a:off x="3751234" y="3109110"/>
              <a:ext cx="325765" cy="319681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50" name="Connecteur droit avec flèche 49"/>
            <p:cNvCxnSpPr/>
            <p:nvPr/>
          </p:nvCxnSpPr>
          <p:spPr bwMode="auto">
            <a:xfrm>
              <a:off x="3439401" y="3186400"/>
              <a:ext cx="277813" cy="191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 bwMode="auto">
            <a:xfrm>
              <a:off x="3429822" y="3326399"/>
              <a:ext cx="279728" cy="191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37"/>
          <p:cNvGrpSpPr>
            <a:grpSpLocks noChangeAspect="1"/>
          </p:cNvGrpSpPr>
          <p:nvPr/>
        </p:nvGrpSpPr>
        <p:grpSpPr bwMode="auto">
          <a:xfrm>
            <a:off x="222250" y="2432050"/>
            <a:ext cx="2278063" cy="2305050"/>
            <a:chOff x="793" y="1616"/>
            <a:chExt cx="1249" cy="1263"/>
          </a:xfrm>
        </p:grpSpPr>
        <p:pic>
          <p:nvPicPr>
            <p:cNvPr id="20544" name="Picture 13"/>
            <p:cNvPicPr>
              <a:picLocks noChangeAspect="1" noChangeArrowheads="1"/>
            </p:cNvPicPr>
            <p:nvPr/>
          </p:nvPicPr>
          <p:blipFill>
            <a:blip r:embed="rId2"/>
            <a:srcRect l="67442"/>
            <a:stretch>
              <a:fillRect/>
            </a:stretch>
          </p:blipFill>
          <p:spPr bwMode="auto">
            <a:xfrm>
              <a:off x="793" y="1616"/>
              <a:ext cx="1249" cy="1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5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3" y="2704"/>
              <a:ext cx="5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" name="Text Box 25"/>
          <p:cNvSpPr txBox="1">
            <a:spLocks noChangeArrowheads="1"/>
          </p:cNvSpPr>
          <p:nvPr/>
        </p:nvSpPr>
        <p:spPr bwMode="auto">
          <a:xfrm>
            <a:off x="501650" y="96838"/>
            <a:ext cx="1403350" cy="3238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لكل واحد علبة</a:t>
            </a:r>
            <a:endParaRPr lang="ar-DZ" sz="20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46" name="Text Box 24"/>
          <p:cNvSpPr txBox="1">
            <a:spLocks noChangeArrowheads="1"/>
          </p:cNvSpPr>
          <p:nvPr/>
        </p:nvSpPr>
        <p:spPr bwMode="auto">
          <a:xfrm>
            <a:off x="3392488" y="69850"/>
            <a:ext cx="1223962" cy="3238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علبة واحدة</a:t>
            </a:r>
            <a:endParaRPr lang="ar-DZ" sz="2000" b="1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6" name="Group 36"/>
          <p:cNvGrpSpPr>
            <a:grpSpLocks/>
          </p:cNvGrpSpPr>
          <p:nvPr/>
        </p:nvGrpSpPr>
        <p:grpSpPr bwMode="auto">
          <a:xfrm>
            <a:off x="5148263" y="2627313"/>
            <a:ext cx="3768725" cy="1658937"/>
            <a:chOff x="3243" y="1570"/>
            <a:chExt cx="2374" cy="1045"/>
          </a:xfrm>
        </p:grpSpPr>
        <p:pic>
          <p:nvPicPr>
            <p:cNvPr id="20542" name="Picture 8"/>
            <p:cNvPicPr>
              <a:picLocks noChangeAspect="1" noChangeArrowheads="1"/>
            </p:cNvPicPr>
            <p:nvPr/>
          </p:nvPicPr>
          <p:blipFill>
            <a:blip r:embed="rId4"/>
            <a:srcRect l="38968"/>
            <a:stretch>
              <a:fillRect/>
            </a:stretch>
          </p:blipFill>
          <p:spPr bwMode="auto">
            <a:xfrm>
              <a:off x="3243" y="1570"/>
              <a:ext cx="2374" cy="1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3" name="Picture 3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64" y="2478"/>
              <a:ext cx="517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38" y="4743450"/>
            <a:ext cx="3113087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8" name="ZoneTexte 77"/>
          <p:cNvSpPr txBox="1">
            <a:spLocks noChangeArrowheads="1"/>
          </p:cNvSpPr>
          <p:nvPr/>
        </p:nvSpPr>
        <p:spPr bwMode="auto">
          <a:xfrm>
            <a:off x="5357813" y="142875"/>
            <a:ext cx="3643312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defRPr/>
            </a:pPr>
            <a:r>
              <a:rPr lang="ar-DZ" dirty="0">
                <a:solidFill>
                  <a:srgbClr val="993300"/>
                </a:solidFill>
              </a:rPr>
              <a:t>3- أ</a:t>
            </a:r>
            <a:r>
              <a:rPr lang="ar-DZ" b="1" dirty="0">
                <a:solidFill>
                  <a:srgbClr val="993300"/>
                </a:solidFill>
              </a:rPr>
              <a:t>نواع الخلية </a:t>
            </a:r>
            <a:r>
              <a:rPr lang="ar-DZ" b="1" dirty="0" err="1">
                <a:solidFill>
                  <a:srgbClr val="993300"/>
                </a:solidFill>
              </a:rPr>
              <a:t>الكهرو</a:t>
            </a:r>
            <a:r>
              <a:rPr lang="ar-DZ" b="1" dirty="0">
                <a:solidFill>
                  <a:srgbClr val="993300"/>
                </a:solidFill>
              </a:rPr>
              <a:t> ضوئية </a:t>
            </a:r>
            <a:r>
              <a:rPr lang="ar-DZ" dirty="0"/>
              <a:t>: </a:t>
            </a:r>
            <a:r>
              <a:rPr lang="ar-DZ" b="1" dirty="0">
                <a:solidFill>
                  <a:schemeClr val="tx1"/>
                </a:solidFill>
              </a:rPr>
              <a:t>هناك نوعان</a:t>
            </a:r>
            <a:r>
              <a:rPr lang="ar-DZ" dirty="0">
                <a:solidFill>
                  <a:schemeClr val="tx1"/>
                </a:solidFill>
              </a:rPr>
              <a:t>: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449" name="Rectangle 78"/>
          <p:cNvSpPr>
            <a:spLocks noChangeArrowheads="1"/>
          </p:cNvSpPr>
          <p:nvPr/>
        </p:nvSpPr>
        <p:spPr bwMode="auto">
          <a:xfrm>
            <a:off x="4714875" y="642938"/>
            <a:ext cx="4214813" cy="646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defRPr/>
            </a:pPr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علبة واحدة :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وتحتوي على علبة واحدة وعاكس</a:t>
            </a:r>
          </a:p>
          <a:p>
            <a:pPr rtl="1">
              <a:defRPr/>
            </a:pP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( الباعث والمستقبل في نفس العلبة).</a:t>
            </a:r>
          </a:p>
        </p:txBody>
      </p:sp>
      <p:sp>
        <p:nvSpPr>
          <p:cNvPr id="18450" name="Rectangle 79"/>
          <p:cNvSpPr>
            <a:spLocks noChangeArrowheads="1"/>
          </p:cNvSpPr>
          <p:nvPr/>
        </p:nvSpPr>
        <p:spPr bwMode="auto">
          <a:xfrm>
            <a:off x="4929188" y="1643063"/>
            <a:ext cx="3929062" cy="646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defRPr/>
            </a:pPr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لكل واحد علبة: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الباعث في علبة والمستقبل في علبة أخرى. </a:t>
            </a:r>
          </a:p>
        </p:txBody>
      </p:sp>
      <p:sp>
        <p:nvSpPr>
          <p:cNvPr id="94" name="Text Box 24"/>
          <p:cNvSpPr txBox="1">
            <a:spLocks noChangeArrowheads="1"/>
          </p:cNvSpPr>
          <p:nvPr/>
        </p:nvSpPr>
        <p:spPr bwMode="auto">
          <a:xfrm>
            <a:off x="3357554" y="4211638"/>
            <a:ext cx="1476375" cy="392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علبة واحدة</a:t>
            </a:r>
            <a:endParaRPr lang="ar-DZ" sz="20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5" name="Text Box 25"/>
          <p:cNvSpPr txBox="1">
            <a:spLocks noChangeArrowheads="1"/>
          </p:cNvSpPr>
          <p:nvPr/>
        </p:nvSpPr>
        <p:spPr bwMode="auto">
          <a:xfrm>
            <a:off x="2571736" y="5303838"/>
            <a:ext cx="1443038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لكل واحد علبة</a:t>
            </a:r>
            <a:endParaRPr lang="ar-DZ" sz="2000" b="1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9" name="Groupe 85"/>
          <p:cNvGrpSpPr>
            <a:grpSpLocks/>
          </p:cNvGrpSpPr>
          <p:nvPr/>
        </p:nvGrpSpPr>
        <p:grpSpPr bwMode="auto">
          <a:xfrm>
            <a:off x="3927475" y="2143125"/>
            <a:ext cx="1144588" cy="2073275"/>
            <a:chOff x="3927475" y="2143125"/>
            <a:chExt cx="1144588" cy="2073275"/>
          </a:xfrm>
        </p:grpSpPr>
        <p:cxnSp>
          <p:nvCxnSpPr>
            <p:cNvPr id="20539" name="Connecteur droit avec flèche 84"/>
            <p:cNvCxnSpPr>
              <a:cxnSpLocks noChangeShapeType="1"/>
            </p:cNvCxnSpPr>
            <p:nvPr/>
          </p:nvCxnSpPr>
          <p:spPr bwMode="auto">
            <a:xfrm rot="5400000" flipH="1" flipV="1">
              <a:off x="3321844" y="2750344"/>
              <a:ext cx="1643063" cy="428625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20540" name="Connecteur droit avec flèche 85"/>
            <p:cNvCxnSpPr>
              <a:cxnSpLocks noChangeShapeType="1"/>
            </p:cNvCxnSpPr>
            <p:nvPr/>
          </p:nvCxnSpPr>
          <p:spPr bwMode="auto">
            <a:xfrm>
              <a:off x="3929063" y="3786188"/>
              <a:ext cx="1143000" cy="142875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20541" name="Connecteur droit avec flèche 97"/>
            <p:cNvCxnSpPr>
              <a:cxnSpLocks noChangeShapeType="1"/>
            </p:cNvCxnSpPr>
            <p:nvPr/>
          </p:nvCxnSpPr>
          <p:spPr bwMode="auto">
            <a:xfrm rot="5400000">
              <a:off x="3713956" y="4001294"/>
              <a:ext cx="428625" cy="1588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prstDash val="dash"/>
              <a:round/>
              <a:headEnd/>
              <a:tailEnd type="triangle" w="med" len="med"/>
            </a:ln>
          </p:spPr>
        </p:cxnSp>
      </p:grpSp>
      <p:grpSp>
        <p:nvGrpSpPr>
          <p:cNvPr id="24" name="Groupe 84"/>
          <p:cNvGrpSpPr>
            <a:grpSpLocks/>
          </p:cNvGrpSpPr>
          <p:nvPr/>
        </p:nvGrpSpPr>
        <p:grpSpPr bwMode="auto">
          <a:xfrm>
            <a:off x="2428875" y="2214563"/>
            <a:ext cx="658813" cy="3071812"/>
            <a:chOff x="2428875" y="2214563"/>
            <a:chExt cx="658813" cy="3071812"/>
          </a:xfrm>
        </p:grpSpPr>
        <p:cxnSp>
          <p:nvCxnSpPr>
            <p:cNvPr id="20536" name="Connecteur droit avec flèche 81"/>
            <p:cNvCxnSpPr>
              <a:cxnSpLocks noChangeShapeType="1"/>
            </p:cNvCxnSpPr>
            <p:nvPr/>
          </p:nvCxnSpPr>
          <p:spPr bwMode="auto">
            <a:xfrm rot="16200000" flipV="1">
              <a:off x="2321719" y="2321719"/>
              <a:ext cx="857250" cy="642938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20537" name="Connecteur droit avec flèche 83"/>
            <p:cNvCxnSpPr>
              <a:cxnSpLocks noChangeShapeType="1"/>
            </p:cNvCxnSpPr>
            <p:nvPr/>
          </p:nvCxnSpPr>
          <p:spPr bwMode="auto">
            <a:xfrm rot="5400000">
              <a:off x="2107407" y="3536156"/>
              <a:ext cx="1428750" cy="500063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20538" name="Connecteur droit avec flèche 98"/>
            <p:cNvCxnSpPr>
              <a:cxnSpLocks noChangeShapeType="1"/>
            </p:cNvCxnSpPr>
            <p:nvPr/>
          </p:nvCxnSpPr>
          <p:spPr bwMode="auto">
            <a:xfrm rot="16200000" flipH="1">
              <a:off x="2002632" y="4201319"/>
              <a:ext cx="2170112" cy="0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prstDash val="dash"/>
              <a:round/>
              <a:headEnd/>
              <a:tailEnd type="triangle" w="med" len="med"/>
            </a:ln>
          </p:spPr>
        </p:cxnSp>
      </p:grpSp>
      <p:grpSp>
        <p:nvGrpSpPr>
          <p:cNvPr id="25" name="Groupe 89"/>
          <p:cNvGrpSpPr>
            <a:grpSpLocks/>
          </p:cNvGrpSpPr>
          <p:nvPr/>
        </p:nvGrpSpPr>
        <p:grpSpPr bwMode="auto">
          <a:xfrm>
            <a:off x="3214688" y="474663"/>
            <a:ext cx="1285875" cy="1660525"/>
            <a:chOff x="3214678" y="474663"/>
            <a:chExt cx="1285884" cy="1660525"/>
          </a:xfrm>
        </p:grpSpPr>
        <p:sp>
          <p:nvSpPr>
            <p:cNvPr id="233" name="Rectangle 232"/>
            <p:cNvSpPr/>
            <p:nvPr/>
          </p:nvSpPr>
          <p:spPr bwMode="auto">
            <a:xfrm>
              <a:off x="3492492" y="474663"/>
              <a:ext cx="1008070" cy="166052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30" name="Group 28"/>
            <p:cNvGrpSpPr>
              <a:grpSpLocks/>
            </p:cNvGrpSpPr>
            <p:nvPr/>
          </p:nvGrpSpPr>
          <p:grpSpPr bwMode="auto">
            <a:xfrm rot="5400000">
              <a:off x="3476262" y="1403300"/>
              <a:ext cx="516081" cy="281201"/>
              <a:chOff x="7848" y="2930"/>
              <a:chExt cx="979" cy="534"/>
            </a:xfrm>
          </p:grpSpPr>
          <p:sp>
            <p:nvSpPr>
              <p:cNvPr id="148" name="Oval 30"/>
              <p:cNvSpPr>
                <a:spLocks noChangeAspect="1" noChangeArrowheads="1"/>
              </p:cNvSpPr>
              <p:nvPr/>
            </p:nvSpPr>
            <p:spPr bwMode="auto">
              <a:xfrm>
                <a:off x="8122" y="2930"/>
                <a:ext cx="533" cy="534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49" name="Line 32"/>
              <p:cNvSpPr>
                <a:spLocks noChangeShapeType="1"/>
              </p:cNvSpPr>
              <p:nvPr/>
            </p:nvSpPr>
            <p:spPr bwMode="auto">
              <a:xfrm>
                <a:off x="7848" y="3183"/>
                <a:ext cx="97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0" name="AutoShape 31"/>
              <p:cNvSpPr>
                <a:spLocks noChangeAspect="1" noChangeArrowheads="1"/>
              </p:cNvSpPr>
              <p:nvPr/>
            </p:nvSpPr>
            <p:spPr bwMode="auto">
              <a:xfrm rot="5400000">
                <a:off x="8214" y="3034"/>
                <a:ext cx="353" cy="301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1" name="Line 29"/>
              <p:cNvSpPr>
                <a:spLocks noChangeShapeType="1"/>
              </p:cNvSpPr>
              <p:nvPr/>
            </p:nvSpPr>
            <p:spPr bwMode="auto">
              <a:xfrm>
                <a:off x="8547" y="3026"/>
                <a:ext cx="0" cy="32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31" name="Groupe 34"/>
            <p:cNvGrpSpPr>
              <a:grpSpLocks/>
            </p:cNvGrpSpPr>
            <p:nvPr/>
          </p:nvGrpSpPr>
          <p:grpSpPr bwMode="auto">
            <a:xfrm>
              <a:off x="3714744" y="1928802"/>
              <a:ext cx="504685" cy="118610"/>
              <a:chOff x="2357422" y="3857628"/>
              <a:chExt cx="608628" cy="142876"/>
            </a:xfrm>
          </p:grpSpPr>
          <p:cxnSp>
            <p:nvCxnSpPr>
              <p:cNvPr id="145" name="Connecteur droit 144"/>
              <p:cNvCxnSpPr/>
              <p:nvPr/>
            </p:nvCxnSpPr>
            <p:spPr bwMode="auto">
              <a:xfrm>
                <a:off x="2357421" y="3857641"/>
                <a:ext cx="179960" cy="191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/>
              <p:cNvCxnSpPr/>
              <p:nvPr/>
            </p:nvCxnSpPr>
            <p:spPr bwMode="auto">
              <a:xfrm>
                <a:off x="2786262" y="3857641"/>
                <a:ext cx="179960" cy="191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7" name="Connecteur droit 146"/>
              <p:cNvCxnSpPr/>
              <p:nvPr/>
            </p:nvCxnSpPr>
            <p:spPr bwMode="auto">
              <a:xfrm rot="10800000" flipV="1">
                <a:off x="2571842" y="3857641"/>
                <a:ext cx="214421" cy="14342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Connecteur droit avec flèche 142"/>
            <p:cNvCxnSpPr/>
            <p:nvPr/>
          </p:nvCxnSpPr>
          <p:spPr bwMode="auto">
            <a:xfrm>
              <a:off x="3214678" y="889000"/>
              <a:ext cx="209551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8432" name="Groupe 226"/>
            <p:cNvGrpSpPr>
              <a:grpSpLocks/>
            </p:cNvGrpSpPr>
            <p:nvPr/>
          </p:nvGrpSpPr>
          <p:grpSpPr bwMode="auto">
            <a:xfrm>
              <a:off x="3571868" y="576827"/>
              <a:ext cx="298821" cy="597714"/>
              <a:chOff x="4813302" y="3071810"/>
              <a:chExt cx="293688" cy="595312"/>
            </a:xfrm>
          </p:grpSpPr>
          <p:grpSp>
            <p:nvGrpSpPr>
              <p:cNvPr id="18433" name="Group 70"/>
              <p:cNvGrpSpPr>
                <a:grpSpLocks noChangeAspect="1"/>
              </p:cNvGrpSpPr>
              <p:nvPr/>
            </p:nvGrpSpPr>
            <p:grpSpPr bwMode="auto">
              <a:xfrm>
                <a:off x="4929190" y="3071810"/>
                <a:ext cx="103187" cy="595312"/>
                <a:chOff x="4600" y="2547"/>
                <a:chExt cx="218" cy="1259"/>
              </a:xfrm>
            </p:grpSpPr>
            <p:sp>
              <p:nvSpPr>
                <p:cNvPr id="221" name="Line 75"/>
                <p:cNvSpPr>
                  <a:spLocks noChangeAspect="1" noChangeShapeType="1"/>
                </p:cNvSpPr>
                <p:nvPr/>
              </p:nvSpPr>
              <p:spPr bwMode="auto">
                <a:xfrm>
                  <a:off x="4599" y="2907"/>
                  <a:ext cx="0" cy="54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22" name="Line 7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599" y="2907"/>
                  <a:ext cx="218" cy="18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23" name="Line 73"/>
                <p:cNvSpPr>
                  <a:spLocks noChangeAspect="1" noChangeShapeType="1"/>
                </p:cNvSpPr>
                <p:nvPr/>
              </p:nvSpPr>
              <p:spPr bwMode="auto">
                <a:xfrm>
                  <a:off x="4599" y="3265"/>
                  <a:ext cx="218" cy="18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24" name="Line 7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7" y="2546"/>
                  <a:ext cx="0" cy="36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25" name="Line 7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3" y="3445"/>
                  <a:ext cx="0" cy="36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  <p:sp>
            <p:nvSpPr>
              <p:cNvPr id="20523" name="Oval 68"/>
              <p:cNvSpPr>
                <a:spLocks noChangeAspect="1" noChangeArrowheads="1"/>
              </p:cNvSpPr>
              <p:nvPr/>
            </p:nvSpPr>
            <p:spPr bwMode="auto">
              <a:xfrm>
                <a:off x="4813302" y="3224210"/>
                <a:ext cx="293688" cy="293688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434" name="Groupe 42"/>
            <p:cNvGrpSpPr>
              <a:grpSpLocks noChangeAspect="1"/>
            </p:cNvGrpSpPr>
            <p:nvPr/>
          </p:nvGrpSpPr>
          <p:grpSpPr bwMode="auto">
            <a:xfrm>
              <a:off x="4143372" y="571480"/>
              <a:ext cx="179210" cy="179231"/>
              <a:chOff x="2559945" y="2345638"/>
              <a:chExt cx="288000" cy="288000"/>
            </a:xfrm>
          </p:grpSpPr>
          <p:sp>
            <p:nvSpPr>
              <p:cNvPr id="230" name="Rectangle 229"/>
              <p:cNvSpPr>
                <a:spLocks noChangeAspect="1"/>
              </p:cNvSpPr>
              <p:nvPr/>
            </p:nvSpPr>
            <p:spPr bwMode="auto">
              <a:xfrm rot="2700000">
                <a:off x="2559961" y="2345652"/>
                <a:ext cx="288252" cy="288288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1" name="Connecteur droit 230"/>
              <p:cNvCxnSpPr/>
              <p:nvPr/>
            </p:nvCxnSpPr>
            <p:spPr bwMode="auto">
              <a:xfrm>
                <a:off x="2799757" y="2373731"/>
                <a:ext cx="0" cy="20407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2" name="Connecteur droit 231"/>
              <p:cNvCxnSpPr/>
              <p:nvPr/>
            </p:nvCxnSpPr>
            <p:spPr bwMode="auto">
              <a:xfrm>
                <a:off x="2605865" y="2386485"/>
                <a:ext cx="2552" cy="20407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Connecteur droit avec flèche 88"/>
            <p:cNvCxnSpPr/>
            <p:nvPr/>
          </p:nvCxnSpPr>
          <p:spPr bwMode="auto">
            <a:xfrm rot="10800000">
              <a:off x="3214678" y="1571625"/>
              <a:ext cx="214313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arenthèse ouvrante 154"/>
          <p:cNvSpPr/>
          <p:nvPr/>
        </p:nvSpPr>
        <p:spPr bwMode="auto">
          <a:xfrm>
            <a:off x="1839913" y="808038"/>
            <a:ext cx="431800" cy="539750"/>
          </a:xfrm>
          <a:prstGeom prst="leftBracke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51" name="Text Box 63"/>
          <p:cNvSpPr txBox="1">
            <a:spLocks noChangeAspect="1" noChangeArrowheads="1"/>
          </p:cNvSpPr>
          <p:nvPr/>
        </p:nvSpPr>
        <p:spPr bwMode="auto">
          <a:xfrm>
            <a:off x="4189413" y="884238"/>
            <a:ext cx="8572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400" b="1">
                <a:solidFill>
                  <a:srgbClr val="9900FF"/>
                </a:solidFill>
                <a:cs typeface="Times New Roman" pitchFamily="18" charset="0"/>
              </a:rPr>
              <a:t>U=220V</a:t>
            </a:r>
            <a:endParaRPr lang="fr-FR" sz="1400">
              <a:solidFill>
                <a:srgbClr val="9900FF"/>
              </a:solidFill>
            </a:endParaRPr>
          </a:p>
        </p:txBody>
      </p:sp>
      <p:grpSp>
        <p:nvGrpSpPr>
          <p:cNvPr id="2" name="Group 59"/>
          <p:cNvGrpSpPr>
            <a:grpSpLocks noChangeAspect="1"/>
          </p:cNvGrpSpPr>
          <p:nvPr/>
        </p:nvGrpSpPr>
        <p:grpSpPr bwMode="auto">
          <a:xfrm>
            <a:off x="2130425" y="1943100"/>
            <a:ext cx="150813" cy="361950"/>
            <a:chOff x="5977" y="12166"/>
            <a:chExt cx="187" cy="464"/>
          </a:xfrm>
        </p:grpSpPr>
        <p:sp>
          <p:nvSpPr>
            <p:cNvPr id="20626" name="Line 62"/>
            <p:cNvSpPr>
              <a:spLocks noChangeAspect="1" noChangeShapeType="1"/>
            </p:cNvSpPr>
            <p:nvPr/>
          </p:nvSpPr>
          <p:spPr bwMode="auto">
            <a:xfrm>
              <a:off x="5977" y="12166"/>
              <a:ext cx="0" cy="46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0627" name="Line 61"/>
            <p:cNvSpPr>
              <a:spLocks noChangeAspect="1" noChangeShapeType="1"/>
            </p:cNvSpPr>
            <p:nvPr/>
          </p:nvSpPr>
          <p:spPr bwMode="auto">
            <a:xfrm flipV="1">
              <a:off x="5977" y="12166"/>
              <a:ext cx="187" cy="15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0628" name="Line 60"/>
            <p:cNvSpPr>
              <a:spLocks noChangeAspect="1" noChangeShapeType="1"/>
            </p:cNvSpPr>
            <p:nvPr/>
          </p:nvSpPr>
          <p:spPr bwMode="auto">
            <a:xfrm>
              <a:off x="5977" y="12475"/>
              <a:ext cx="187" cy="15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2345" name="Line 57"/>
          <p:cNvSpPr>
            <a:spLocks noChangeAspect="1" noChangeShapeType="1"/>
          </p:cNvSpPr>
          <p:nvPr/>
        </p:nvSpPr>
        <p:spPr bwMode="auto">
          <a:xfrm flipV="1">
            <a:off x="2271713" y="2306638"/>
            <a:ext cx="0" cy="4683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44" name="Line 56"/>
          <p:cNvSpPr>
            <a:spLocks noChangeAspect="1" noChangeShapeType="1"/>
          </p:cNvSpPr>
          <p:nvPr/>
        </p:nvSpPr>
        <p:spPr bwMode="auto">
          <a:xfrm>
            <a:off x="2274888" y="1784350"/>
            <a:ext cx="0" cy="1412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2340" name="Line 52"/>
          <p:cNvSpPr>
            <a:spLocks noChangeAspect="1" noChangeShapeType="1"/>
          </p:cNvSpPr>
          <p:nvPr/>
        </p:nvSpPr>
        <p:spPr bwMode="auto">
          <a:xfrm flipV="1">
            <a:off x="2278063" y="487363"/>
            <a:ext cx="0" cy="14763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3" name="Group 46"/>
          <p:cNvGrpSpPr>
            <a:grpSpLocks noChangeAspect="1"/>
          </p:cNvGrpSpPr>
          <p:nvPr/>
        </p:nvGrpSpPr>
        <p:grpSpPr bwMode="auto">
          <a:xfrm>
            <a:off x="2122488" y="2755900"/>
            <a:ext cx="274637" cy="103188"/>
            <a:chOff x="4584" y="6893"/>
            <a:chExt cx="343" cy="133"/>
          </a:xfrm>
        </p:grpSpPr>
        <p:sp>
          <p:nvSpPr>
            <p:cNvPr id="20622" name="Line 50"/>
            <p:cNvSpPr>
              <a:spLocks noChangeAspect="1" noChangeShapeType="1"/>
            </p:cNvSpPr>
            <p:nvPr/>
          </p:nvSpPr>
          <p:spPr bwMode="auto">
            <a:xfrm>
              <a:off x="4600" y="6893"/>
              <a:ext cx="32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0623" name="Line 49"/>
            <p:cNvSpPr>
              <a:spLocks noChangeAspect="1" noChangeShapeType="1"/>
            </p:cNvSpPr>
            <p:nvPr/>
          </p:nvSpPr>
          <p:spPr bwMode="auto">
            <a:xfrm flipH="1">
              <a:off x="4802" y="6903"/>
              <a:ext cx="73" cy="1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0624" name="Line 48"/>
            <p:cNvSpPr>
              <a:spLocks noChangeAspect="1" noChangeShapeType="1"/>
            </p:cNvSpPr>
            <p:nvPr/>
          </p:nvSpPr>
          <p:spPr bwMode="auto">
            <a:xfrm flipH="1">
              <a:off x="4687" y="6901"/>
              <a:ext cx="73" cy="1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0625" name="Line 47"/>
            <p:cNvSpPr>
              <a:spLocks noChangeAspect="1" noChangeShapeType="1"/>
            </p:cNvSpPr>
            <p:nvPr/>
          </p:nvSpPr>
          <p:spPr bwMode="auto">
            <a:xfrm flipH="1">
              <a:off x="4584" y="6903"/>
              <a:ext cx="73" cy="1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2333" name="Line 45"/>
          <p:cNvSpPr>
            <a:spLocks noChangeAspect="1" noChangeShapeType="1"/>
          </p:cNvSpPr>
          <p:nvPr/>
        </p:nvSpPr>
        <p:spPr bwMode="auto">
          <a:xfrm>
            <a:off x="2138363" y="487363"/>
            <a:ext cx="2873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32" name="Line 44"/>
          <p:cNvSpPr>
            <a:spLocks noChangeAspect="1" noChangeShapeType="1"/>
          </p:cNvSpPr>
          <p:nvPr/>
        </p:nvSpPr>
        <p:spPr bwMode="auto">
          <a:xfrm>
            <a:off x="2828925" y="461963"/>
            <a:ext cx="0" cy="4587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31" name="Line 43"/>
          <p:cNvSpPr>
            <a:spLocks noChangeAspect="1" noChangeShapeType="1"/>
          </p:cNvSpPr>
          <p:nvPr/>
        </p:nvSpPr>
        <p:spPr bwMode="auto">
          <a:xfrm>
            <a:off x="2828925" y="1155700"/>
            <a:ext cx="0" cy="4635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29" name="Line 41"/>
          <p:cNvSpPr>
            <a:spLocks noChangeAspect="1" noChangeShapeType="1"/>
          </p:cNvSpPr>
          <p:nvPr/>
        </p:nvSpPr>
        <p:spPr bwMode="auto">
          <a:xfrm>
            <a:off x="2824163" y="461963"/>
            <a:ext cx="444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28" name="Line 40"/>
          <p:cNvSpPr>
            <a:spLocks noChangeAspect="1" noChangeShapeType="1"/>
          </p:cNvSpPr>
          <p:nvPr/>
        </p:nvSpPr>
        <p:spPr bwMode="auto">
          <a:xfrm>
            <a:off x="2825750" y="1625600"/>
            <a:ext cx="1309688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27" name="Line 39"/>
          <p:cNvSpPr>
            <a:spLocks noChangeAspect="1" noChangeShapeType="1"/>
          </p:cNvSpPr>
          <p:nvPr/>
        </p:nvSpPr>
        <p:spPr bwMode="auto">
          <a:xfrm>
            <a:off x="3694113" y="471488"/>
            <a:ext cx="446087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26" name="Line 38"/>
          <p:cNvSpPr>
            <a:spLocks noChangeAspect="1" noChangeShapeType="1"/>
          </p:cNvSpPr>
          <p:nvPr/>
        </p:nvSpPr>
        <p:spPr bwMode="auto">
          <a:xfrm>
            <a:off x="2508250" y="1090613"/>
            <a:ext cx="250825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2325" name="Line 37"/>
          <p:cNvSpPr>
            <a:spLocks noChangeAspect="1" noChangeShapeType="1"/>
          </p:cNvSpPr>
          <p:nvPr/>
        </p:nvSpPr>
        <p:spPr bwMode="auto">
          <a:xfrm flipV="1">
            <a:off x="4224338" y="655638"/>
            <a:ext cx="0" cy="839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2324" name="Rectangle 36" descr="60 %"/>
          <p:cNvSpPr>
            <a:spLocks noChangeArrowheads="1"/>
          </p:cNvSpPr>
          <p:nvPr/>
        </p:nvSpPr>
        <p:spPr bwMode="auto">
          <a:xfrm>
            <a:off x="1916113" y="1554163"/>
            <a:ext cx="107950" cy="431800"/>
          </a:xfrm>
          <a:prstGeom prst="rect">
            <a:avLst/>
          </a:prstGeom>
          <a:pattFill prst="pct60">
            <a:fgClr>
              <a:srgbClr val="000000"/>
            </a:fgClr>
            <a:bgClr>
              <a:srgbClr val="FFFFFF"/>
            </a:bgClr>
          </a:patt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4" name="Groupe 156"/>
          <p:cNvGrpSpPr>
            <a:grpSpLocks/>
          </p:cNvGrpSpPr>
          <p:nvPr/>
        </p:nvGrpSpPr>
        <p:grpSpPr bwMode="auto">
          <a:xfrm>
            <a:off x="1717675" y="1022350"/>
            <a:ext cx="236538" cy="198438"/>
            <a:chOff x="3725863" y="1138238"/>
            <a:chExt cx="236537" cy="198437"/>
          </a:xfrm>
        </p:grpSpPr>
        <p:sp>
          <p:nvSpPr>
            <p:cNvPr id="12316" name="Line 28"/>
            <p:cNvSpPr>
              <a:spLocks noChangeAspect="1" noChangeShapeType="1"/>
            </p:cNvSpPr>
            <p:nvPr/>
          </p:nvSpPr>
          <p:spPr bwMode="auto">
            <a:xfrm>
              <a:off x="3736976" y="1143001"/>
              <a:ext cx="2158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2317" name="AutoShape 29"/>
            <p:cNvSpPr>
              <a:spLocks noChangeAspect="1" noChangeArrowheads="1"/>
            </p:cNvSpPr>
            <p:nvPr/>
          </p:nvSpPr>
          <p:spPr bwMode="auto">
            <a:xfrm>
              <a:off x="3725863" y="1138238"/>
              <a:ext cx="236537" cy="19843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2315" name="Rectangle 27"/>
          <p:cNvSpPr>
            <a:spLocks noChangeAspect="1" noChangeArrowheads="1"/>
          </p:cNvSpPr>
          <p:nvPr/>
        </p:nvSpPr>
        <p:spPr bwMode="auto">
          <a:xfrm>
            <a:off x="444500" y="1281113"/>
            <a:ext cx="1011238" cy="1484312"/>
          </a:xfrm>
          <a:prstGeom prst="rect">
            <a:avLst/>
          </a:prstGeom>
          <a:ln w="285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14" name="Rectangle 26"/>
          <p:cNvSpPr>
            <a:spLocks noChangeAspect="1" noChangeArrowheads="1"/>
          </p:cNvSpPr>
          <p:nvPr/>
        </p:nvSpPr>
        <p:spPr bwMode="auto">
          <a:xfrm>
            <a:off x="336550" y="2016125"/>
            <a:ext cx="225425" cy="7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2313" name="Line 25"/>
          <p:cNvSpPr>
            <a:spLocks noChangeAspect="1" noChangeShapeType="1"/>
          </p:cNvSpPr>
          <p:nvPr/>
        </p:nvSpPr>
        <p:spPr bwMode="auto">
          <a:xfrm>
            <a:off x="341313" y="2017713"/>
            <a:ext cx="2254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12" name="Line 24"/>
          <p:cNvSpPr>
            <a:spLocks noChangeAspect="1" noChangeShapeType="1"/>
          </p:cNvSpPr>
          <p:nvPr/>
        </p:nvSpPr>
        <p:spPr bwMode="auto">
          <a:xfrm>
            <a:off x="382588" y="2095500"/>
            <a:ext cx="1317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11" name="Rectangle 23"/>
          <p:cNvSpPr>
            <a:spLocks noChangeAspect="1" noChangeArrowheads="1"/>
          </p:cNvSpPr>
          <p:nvPr/>
        </p:nvSpPr>
        <p:spPr bwMode="auto">
          <a:xfrm>
            <a:off x="738188" y="1206500"/>
            <a:ext cx="449262" cy="1635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2301" name="Text Box 13"/>
          <p:cNvSpPr txBox="1">
            <a:spLocks noChangeAspect="1" noChangeArrowheads="1"/>
          </p:cNvSpPr>
          <p:nvPr/>
        </p:nvSpPr>
        <p:spPr bwMode="auto">
          <a:xfrm>
            <a:off x="-130658" y="1893888"/>
            <a:ext cx="38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600" b="1">
                <a:cs typeface="Times New Roman" pitchFamily="18" charset="0"/>
              </a:rPr>
              <a:t>E</a:t>
            </a:r>
            <a:endParaRPr lang="fr-FR" sz="1600"/>
          </a:p>
        </p:txBody>
      </p:sp>
      <p:sp>
        <p:nvSpPr>
          <p:cNvPr id="12300" name="Text Box 12"/>
          <p:cNvSpPr txBox="1">
            <a:spLocks noChangeAspect="1" noChangeArrowheads="1"/>
          </p:cNvSpPr>
          <p:nvPr/>
        </p:nvSpPr>
        <p:spPr bwMode="auto">
          <a:xfrm>
            <a:off x="642910" y="922338"/>
            <a:ext cx="4492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600" b="1" dirty="0">
                <a:cs typeface="Times New Roman" pitchFamily="18" charset="0"/>
              </a:rPr>
              <a:t>R</a:t>
            </a:r>
            <a:endParaRPr lang="fr-FR" sz="1600" dirty="0"/>
          </a:p>
        </p:txBody>
      </p:sp>
      <p:sp>
        <p:nvSpPr>
          <p:cNvPr id="12299" name="Text Box 11"/>
          <p:cNvSpPr txBox="1">
            <a:spLocks noChangeAspect="1" noChangeArrowheads="1"/>
          </p:cNvSpPr>
          <p:nvPr/>
        </p:nvSpPr>
        <p:spPr bwMode="auto">
          <a:xfrm>
            <a:off x="624992" y="1992313"/>
            <a:ext cx="762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400" b="1">
                <a:cs typeface="Times New Roman" pitchFamily="18" charset="0"/>
              </a:rPr>
              <a:t>LED</a:t>
            </a:r>
            <a:endParaRPr lang="fr-FR" sz="1400"/>
          </a:p>
        </p:txBody>
      </p:sp>
      <p:sp>
        <p:nvSpPr>
          <p:cNvPr id="12298" name="Text Box 10"/>
          <p:cNvSpPr txBox="1">
            <a:spLocks noChangeAspect="1" noChangeArrowheads="1"/>
          </p:cNvSpPr>
          <p:nvPr/>
        </p:nvSpPr>
        <p:spPr bwMode="auto">
          <a:xfrm>
            <a:off x="3243706" y="278854"/>
            <a:ext cx="4270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600" b="1" dirty="0">
                <a:cs typeface="Times New Roman" pitchFamily="18" charset="0"/>
              </a:rPr>
              <a:t>M</a:t>
            </a:r>
            <a:endParaRPr lang="fr-FR" sz="1600" dirty="0"/>
          </a:p>
        </p:txBody>
      </p:sp>
      <p:sp>
        <p:nvSpPr>
          <p:cNvPr id="12297" name="Text Box 9"/>
          <p:cNvSpPr txBox="1">
            <a:spLocks noChangeAspect="1" noChangeArrowheads="1"/>
          </p:cNvSpPr>
          <p:nvPr/>
        </p:nvSpPr>
        <p:spPr bwMode="auto">
          <a:xfrm>
            <a:off x="1973263" y="223838"/>
            <a:ext cx="83502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400" b="1">
                <a:cs typeface="Times New Roman" pitchFamily="18" charset="0"/>
              </a:rPr>
              <a:t>E=12V</a:t>
            </a:r>
            <a:endParaRPr lang="fr-FR" sz="1400"/>
          </a:p>
        </p:txBody>
      </p:sp>
      <p:sp>
        <p:nvSpPr>
          <p:cNvPr id="22558" name="Rectangle 173"/>
          <p:cNvSpPr>
            <a:spLocks noChangeArrowheads="1"/>
          </p:cNvSpPr>
          <p:nvPr/>
        </p:nvSpPr>
        <p:spPr bwMode="auto">
          <a:xfrm>
            <a:off x="8143875" y="61913"/>
            <a:ext cx="954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 التركيب</a:t>
            </a:r>
            <a:endParaRPr lang="fr-FR" b="1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463" name="Rectangle 175"/>
          <p:cNvSpPr>
            <a:spLocks noChangeArrowheads="1"/>
          </p:cNvSpPr>
          <p:nvPr/>
        </p:nvSpPr>
        <p:spPr bwMode="auto">
          <a:xfrm>
            <a:off x="1404938" y="1958975"/>
            <a:ext cx="73025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fr-FR"/>
          </a:p>
        </p:txBody>
      </p:sp>
      <p:grpSp>
        <p:nvGrpSpPr>
          <p:cNvPr id="5" name="Group 178"/>
          <p:cNvGrpSpPr>
            <a:grpSpLocks/>
          </p:cNvGrpSpPr>
          <p:nvPr/>
        </p:nvGrpSpPr>
        <p:grpSpPr bwMode="auto">
          <a:xfrm>
            <a:off x="3263167" y="214290"/>
            <a:ext cx="473075" cy="471487"/>
            <a:chOff x="3309" y="245"/>
            <a:chExt cx="298" cy="297"/>
          </a:xfrm>
          <a:solidFill>
            <a:srgbClr val="0000FF"/>
          </a:solidFill>
        </p:grpSpPr>
        <p:sp>
          <p:nvSpPr>
            <p:cNvPr id="20618" name="AutoShape 14"/>
            <p:cNvSpPr>
              <a:spLocks noChangeArrowheads="1"/>
            </p:cNvSpPr>
            <p:nvPr/>
          </p:nvSpPr>
          <p:spPr bwMode="auto">
            <a:xfrm>
              <a:off x="3309" y="245"/>
              <a:ext cx="298" cy="29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89 w 21600"/>
                <a:gd name="T25" fmla="*/ 3127 h 21600"/>
                <a:gd name="T26" fmla="*/ 18411 w 21600"/>
                <a:gd name="T27" fmla="*/ 1847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43" y="10800"/>
                  </a:moveTo>
                  <a:cubicBezTo>
                    <a:pt x="3043" y="15084"/>
                    <a:pt x="6516" y="18557"/>
                    <a:pt x="10800" y="18557"/>
                  </a:cubicBezTo>
                  <a:cubicBezTo>
                    <a:pt x="15084" y="18557"/>
                    <a:pt x="18557" y="15084"/>
                    <a:pt x="18557" y="10800"/>
                  </a:cubicBezTo>
                  <a:cubicBezTo>
                    <a:pt x="18557" y="6516"/>
                    <a:pt x="15084" y="3043"/>
                    <a:pt x="10800" y="3043"/>
                  </a:cubicBezTo>
                  <a:cubicBezTo>
                    <a:pt x="6516" y="3043"/>
                    <a:pt x="3043" y="6516"/>
                    <a:pt x="3043" y="10800"/>
                  </a:cubicBezTo>
                  <a:close/>
                </a:path>
              </a:pathLst>
            </a:cu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0619" name="Line 177"/>
            <p:cNvSpPr>
              <a:spLocks noChangeShapeType="1"/>
            </p:cNvSpPr>
            <p:nvPr/>
          </p:nvSpPr>
          <p:spPr bwMode="auto">
            <a:xfrm>
              <a:off x="3479" y="497"/>
              <a:ext cx="0" cy="45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20610" name="Rectangle 22"/>
          <p:cNvSpPr>
            <a:spLocks noChangeAspect="1" noChangeArrowheads="1"/>
          </p:cNvSpPr>
          <p:nvPr/>
        </p:nvSpPr>
        <p:spPr bwMode="auto">
          <a:xfrm rot="5400000">
            <a:off x="1250951" y="2035175"/>
            <a:ext cx="393700" cy="16827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6" name="Group 17"/>
          <p:cNvGrpSpPr>
            <a:grpSpLocks noChangeAspect="1"/>
          </p:cNvGrpSpPr>
          <p:nvPr/>
        </p:nvGrpSpPr>
        <p:grpSpPr bwMode="auto">
          <a:xfrm rot="5400000">
            <a:off x="1227138" y="2003425"/>
            <a:ext cx="463550" cy="260350"/>
            <a:chOff x="7847" y="2961"/>
            <a:chExt cx="980" cy="533"/>
          </a:xfrm>
        </p:grpSpPr>
        <p:sp>
          <p:nvSpPr>
            <p:cNvPr id="20614" name="Line 21"/>
            <p:cNvSpPr>
              <a:spLocks noChangeAspect="1" noChangeShapeType="1"/>
            </p:cNvSpPr>
            <p:nvPr/>
          </p:nvSpPr>
          <p:spPr bwMode="auto">
            <a:xfrm>
              <a:off x="7847" y="3234"/>
              <a:ext cx="98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2772" name="AutoShape 20"/>
            <p:cNvSpPr>
              <a:spLocks noChangeAspect="1" noChangeArrowheads="1"/>
            </p:cNvSpPr>
            <p:nvPr/>
          </p:nvSpPr>
          <p:spPr bwMode="auto">
            <a:xfrm rot="5400000">
              <a:off x="8216" y="3072"/>
              <a:ext cx="351" cy="30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22773" name="Oval 19"/>
            <p:cNvSpPr>
              <a:spLocks noChangeAspect="1" noChangeArrowheads="1"/>
            </p:cNvSpPr>
            <p:nvPr/>
          </p:nvSpPr>
          <p:spPr bwMode="auto">
            <a:xfrm>
              <a:off x="8121" y="2961"/>
              <a:ext cx="533" cy="53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22774" name="Line 18"/>
            <p:cNvSpPr>
              <a:spLocks noChangeAspect="1" noChangeShapeType="1"/>
            </p:cNvSpPr>
            <p:nvPr/>
          </p:nvSpPr>
          <p:spPr bwMode="auto">
            <a:xfrm>
              <a:off x="8547" y="3058"/>
              <a:ext cx="0" cy="32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12467" name="Line 179"/>
          <p:cNvSpPr>
            <a:spLocks noChangeShapeType="1"/>
          </p:cNvSpPr>
          <p:nvPr/>
        </p:nvSpPr>
        <p:spPr bwMode="auto">
          <a:xfrm rot="19920000">
            <a:off x="2767013" y="900113"/>
            <a:ext cx="0" cy="2889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64" name="Line 137"/>
          <p:cNvSpPr>
            <a:spLocks noChangeAspect="1" noChangeShapeType="1"/>
          </p:cNvSpPr>
          <p:nvPr/>
        </p:nvSpPr>
        <p:spPr bwMode="auto">
          <a:xfrm>
            <a:off x="2971800" y="4424363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65" name="Line 136"/>
          <p:cNvSpPr>
            <a:spLocks noChangeAspect="1" noChangeShapeType="1"/>
          </p:cNvSpPr>
          <p:nvPr/>
        </p:nvSpPr>
        <p:spPr bwMode="auto">
          <a:xfrm>
            <a:off x="2965450" y="5029200"/>
            <a:ext cx="0" cy="4048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66" name="Line 134"/>
          <p:cNvSpPr>
            <a:spLocks noChangeAspect="1" noChangeShapeType="1"/>
          </p:cNvSpPr>
          <p:nvPr/>
        </p:nvSpPr>
        <p:spPr bwMode="auto">
          <a:xfrm>
            <a:off x="2965450" y="4424363"/>
            <a:ext cx="393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67" name="Line 133"/>
          <p:cNvSpPr>
            <a:spLocks noChangeAspect="1" noChangeShapeType="1"/>
          </p:cNvSpPr>
          <p:nvPr/>
        </p:nvSpPr>
        <p:spPr bwMode="auto">
          <a:xfrm>
            <a:off x="2955925" y="5432425"/>
            <a:ext cx="1404938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68" name="Line 132"/>
          <p:cNvSpPr>
            <a:spLocks noChangeAspect="1" noChangeShapeType="1"/>
          </p:cNvSpPr>
          <p:nvPr/>
        </p:nvSpPr>
        <p:spPr bwMode="auto">
          <a:xfrm>
            <a:off x="3921125" y="4460875"/>
            <a:ext cx="393700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70" name="Line 130"/>
          <p:cNvSpPr>
            <a:spLocks noChangeAspect="1" noChangeShapeType="1"/>
          </p:cNvSpPr>
          <p:nvPr/>
        </p:nvSpPr>
        <p:spPr bwMode="auto">
          <a:xfrm flipV="1">
            <a:off x="4376738" y="4576763"/>
            <a:ext cx="0" cy="731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9588" name="Text Box 104"/>
          <p:cNvSpPr txBox="1">
            <a:spLocks noChangeAspect="1" noChangeArrowheads="1"/>
          </p:cNvSpPr>
          <p:nvPr/>
        </p:nvSpPr>
        <p:spPr bwMode="auto">
          <a:xfrm>
            <a:off x="4394200" y="4770438"/>
            <a:ext cx="820738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600" b="1">
                <a:cs typeface="Times New Roman" pitchFamily="18" charset="0"/>
              </a:rPr>
              <a:t>U=24V</a:t>
            </a:r>
            <a:endParaRPr lang="fr-FR" sz="1600"/>
          </a:p>
        </p:txBody>
      </p:sp>
      <p:sp>
        <p:nvSpPr>
          <p:cNvPr id="19590" name="Rectangle 102"/>
          <p:cNvSpPr>
            <a:spLocks noChangeAspect="1" noChangeArrowheads="1"/>
          </p:cNvSpPr>
          <p:nvPr/>
        </p:nvSpPr>
        <p:spPr bwMode="auto">
          <a:xfrm>
            <a:off x="3963988" y="2943225"/>
            <a:ext cx="1281112" cy="4333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1" name="Line 92"/>
          <p:cNvSpPr>
            <a:spLocks noChangeAspect="1" noChangeShapeType="1"/>
          </p:cNvSpPr>
          <p:nvPr/>
        </p:nvSpPr>
        <p:spPr bwMode="auto">
          <a:xfrm>
            <a:off x="4033838" y="3371850"/>
            <a:ext cx="0" cy="1079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2" name="Rectangle 91"/>
          <p:cNvSpPr>
            <a:spLocks noChangeAspect="1" noChangeArrowheads="1"/>
          </p:cNvSpPr>
          <p:nvPr/>
        </p:nvSpPr>
        <p:spPr bwMode="auto">
          <a:xfrm>
            <a:off x="4000500" y="3681413"/>
            <a:ext cx="857250" cy="338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3" name="Line 90"/>
          <p:cNvSpPr>
            <a:spLocks noChangeAspect="1" noChangeShapeType="1"/>
          </p:cNvSpPr>
          <p:nvPr/>
        </p:nvSpPr>
        <p:spPr bwMode="auto">
          <a:xfrm>
            <a:off x="4429125" y="3681413"/>
            <a:ext cx="0" cy="33813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15" name="Oval 87"/>
          <p:cNvSpPr>
            <a:spLocks noChangeArrowheads="1"/>
          </p:cNvSpPr>
          <p:nvPr/>
        </p:nvSpPr>
        <p:spPr bwMode="auto">
          <a:xfrm>
            <a:off x="4727575" y="4076700"/>
            <a:ext cx="107950" cy="10795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16" name="Oval 86"/>
          <p:cNvSpPr>
            <a:spLocks noChangeAspect="1" noChangeArrowheads="1"/>
          </p:cNvSpPr>
          <p:nvPr/>
        </p:nvSpPr>
        <p:spPr bwMode="auto">
          <a:xfrm>
            <a:off x="4760913" y="4114800"/>
            <a:ext cx="41275" cy="3175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5" name="Line 84"/>
          <p:cNvSpPr>
            <a:spLocks noChangeAspect="1" noChangeShapeType="1"/>
          </p:cNvSpPr>
          <p:nvPr/>
        </p:nvSpPr>
        <p:spPr bwMode="auto">
          <a:xfrm>
            <a:off x="4784725" y="4019550"/>
            <a:ext cx="0" cy="5873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6" name="Line 83"/>
          <p:cNvSpPr>
            <a:spLocks noChangeAspect="1" noChangeShapeType="1"/>
          </p:cNvSpPr>
          <p:nvPr/>
        </p:nvSpPr>
        <p:spPr bwMode="auto">
          <a:xfrm flipV="1">
            <a:off x="4784725" y="3681413"/>
            <a:ext cx="0" cy="33813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7" name="Line 82"/>
          <p:cNvSpPr>
            <a:spLocks noChangeAspect="1" noChangeShapeType="1"/>
          </p:cNvSpPr>
          <p:nvPr/>
        </p:nvSpPr>
        <p:spPr bwMode="auto">
          <a:xfrm flipH="1">
            <a:off x="4070350" y="3681413"/>
            <a:ext cx="287338" cy="33813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8" name="Line 72"/>
          <p:cNvSpPr>
            <a:spLocks noChangeAspect="1" noChangeShapeType="1"/>
          </p:cNvSpPr>
          <p:nvPr/>
        </p:nvSpPr>
        <p:spPr bwMode="auto">
          <a:xfrm>
            <a:off x="4030663" y="3478213"/>
            <a:ext cx="7524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599" name="Line 71"/>
          <p:cNvSpPr>
            <a:spLocks noChangeAspect="1" noChangeShapeType="1"/>
          </p:cNvSpPr>
          <p:nvPr/>
        </p:nvSpPr>
        <p:spPr bwMode="auto">
          <a:xfrm flipV="1">
            <a:off x="4783138" y="3470275"/>
            <a:ext cx="0" cy="2174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11" name="Rectangle 79"/>
          <p:cNvSpPr>
            <a:spLocks noChangeAspect="1" noChangeArrowheads="1"/>
          </p:cNvSpPr>
          <p:nvPr/>
        </p:nvSpPr>
        <p:spPr bwMode="auto">
          <a:xfrm>
            <a:off x="3816350" y="3789363"/>
            <a:ext cx="182563" cy="1381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12" name="Line 70"/>
          <p:cNvSpPr>
            <a:spLocks noChangeAspect="1" noChangeShapeType="1"/>
          </p:cNvSpPr>
          <p:nvPr/>
        </p:nvSpPr>
        <p:spPr bwMode="auto">
          <a:xfrm>
            <a:off x="3865563" y="3765550"/>
            <a:ext cx="61912" cy="1619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13" name="Line 69"/>
          <p:cNvSpPr>
            <a:spLocks noChangeAspect="1" noChangeShapeType="1"/>
          </p:cNvSpPr>
          <p:nvPr/>
        </p:nvSpPr>
        <p:spPr bwMode="auto">
          <a:xfrm flipV="1">
            <a:off x="3875088" y="3609975"/>
            <a:ext cx="0" cy="1698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14" name="Line 68"/>
          <p:cNvSpPr>
            <a:spLocks noChangeAspect="1" noChangeShapeType="1"/>
          </p:cNvSpPr>
          <p:nvPr/>
        </p:nvSpPr>
        <p:spPr bwMode="auto">
          <a:xfrm flipV="1">
            <a:off x="3927475" y="3921125"/>
            <a:ext cx="0" cy="5397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02" name="Line 66"/>
          <p:cNvSpPr>
            <a:spLocks noChangeAspect="1" noChangeShapeType="1"/>
          </p:cNvSpPr>
          <p:nvPr/>
        </p:nvSpPr>
        <p:spPr bwMode="auto">
          <a:xfrm flipH="1">
            <a:off x="3354388" y="3614738"/>
            <a:ext cx="525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03" name="Line 65"/>
          <p:cNvSpPr>
            <a:spLocks noChangeAspect="1" noChangeShapeType="1"/>
          </p:cNvSpPr>
          <p:nvPr/>
        </p:nvSpPr>
        <p:spPr bwMode="auto">
          <a:xfrm>
            <a:off x="3359150" y="3606800"/>
            <a:ext cx="0" cy="8175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7" name="Group 183"/>
          <p:cNvGrpSpPr>
            <a:grpSpLocks/>
          </p:cNvGrpSpPr>
          <p:nvPr/>
        </p:nvGrpSpPr>
        <p:grpSpPr bwMode="auto">
          <a:xfrm>
            <a:off x="4859338" y="3609975"/>
            <a:ext cx="182562" cy="473075"/>
            <a:chOff x="3098" y="2278"/>
            <a:chExt cx="115" cy="298"/>
          </a:xfrm>
        </p:grpSpPr>
        <p:sp>
          <p:nvSpPr>
            <p:cNvPr id="19607" name="Rectangle 184"/>
            <p:cNvSpPr>
              <a:spLocks noChangeAspect="1" noChangeArrowheads="1"/>
            </p:cNvSpPr>
            <p:nvPr/>
          </p:nvSpPr>
          <p:spPr bwMode="auto">
            <a:xfrm>
              <a:off x="3098" y="2391"/>
              <a:ext cx="115" cy="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9608" name="Line 185"/>
            <p:cNvSpPr>
              <a:spLocks noChangeAspect="1" noChangeShapeType="1"/>
            </p:cNvSpPr>
            <p:nvPr/>
          </p:nvSpPr>
          <p:spPr bwMode="auto">
            <a:xfrm>
              <a:off x="3133" y="2376"/>
              <a:ext cx="39" cy="10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9609" name="Line 186"/>
            <p:cNvSpPr>
              <a:spLocks noChangeAspect="1" noChangeShapeType="1"/>
            </p:cNvSpPr>
            <p:nvPr/>
          </p:nvSpPr>
          <p:spPr bwMode="auto">
            <a:xfrm flipV="1">
              <a:off x="3139" y="2278"/>
              <a:ext cx="0" cy="10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9610" name="Line 187"/>
            <p:cNvSpPr>
              <a:spLocks noChangeAspect="1" noChangeShapeType="1"/>
            </p:cNvSpPr>
            <p:nvPr/>
          </p:nvSpPr>
          <p:spPr bwMode="auto">
            <a:xfrm flipV="1">
              <a:off x="3173" y="2469"/>
              <a:ext cx="0" cy="10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19605" name="Line 188"/>
          <p:cNvSpPr>
            <a:spLocks noChangeAspect="1" noChangeShapeType="1"/>
          </p:cNvSpPr>
          <p:nvPr/>
        </p:nvSpPr>
        <p:spPr bwMode="auto">
          <a:xfrm rot="16680000" flipH="1">
            <a:off x="4100513" y="3686175"/>
            <a:ext cx="287338" cy="3381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9606" name="Line 189"/>
          <p:cNvSpPr>
            <a:spLocks noChangeAspect="1" noChangeShapeType="1"/>
          </p:cNvSpPr>
          <p:nvPr/>
        </p:nvSpPr>
        <p:spPr bwMode="auto">
          <a:xfrm flipV="1">
            <a:off x="4549775" y="3681413"/>
            <a:ext cx="0" cy="3381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8" name="Group 181"/>
          <p:cNvGrpSpPr>
            <a:grpSpLocks/>
          </p:cNvGrpSpPr>
          <p:nvPr/>
        </p:nvGrpSpPr>
        <p:grpSpPr bwMode="auto">
          <a:xfrm>
            <a:off x="4113213" y="2949575"/>
            <a:ext cx="1295400" cy="417513"/>
            <a:chOff x="3295" y="1863"/>
            <a:chExt cx="810" cy="274"/>
          </a:xfrm>
        </p:grpSpPr>
        <p:sp>
          <p:nvSpPr>
            <p:cNvPr id="19554" name="Rectangle 101"/>
            <p:cNvSpPr>
              <a:spLocks noChangeAspect="1" noChangeArrowheads="1"/>
            </p:cNvSpPr>
            <p:nvPr/>
          </p:nvSpPr>
          <p:spPr bwMode="auto">
            <a:xfrm>
              <a:off x="3335" y="1981"/>
              <a:ext cx="770" cy="4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19555" name="Rectangle 100"/>
            <p:cNvSpPr>
              <a:spLocks noChangeAspect="1" noChangeArrowheads="1"/>
            </p:cNvSpPr>
            <p:nvPr/>
          </p:nvSpPr>
          <p:spPr bwMode="auto">
            <a:xfrm>
              <a:off x="3295" y="1863"/>
              <a:ext cx="47" cy="27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cxnSp>
        <p:nvCxnSpPr>
          <p:cNvPr id="150" name="Connecteur droit avec flèche 149"/>
          <p:cNvCxnSpPr/>
          <p:nvPr/>
        </p:nvCxnSpPr>
        <p:spPr bwMode="auto">
          <a:xfrm>
            <a:off x="1630363" y="2114550"/>
            <a:ext cx="214312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Connecteur droit avec flèche 150"/>
          <p:cNvCxnSpPr/>
          <p:nvPr/>
        </p:nvCxnSpPr>
        <p:spPr bwMode="auto">
          <a:xfrm>
            <a:off x="1630363" y="2206625"/>
            <a:ext cx="214312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2" name="Line 56"/>
          <p:cNvSpPr>
            <a:spLocks noChangeAspect="1" noChangeShapeType="1"/>
          </p:cNvSpPr>
          <p:nvPr/>
        </p:nvSpPr>
        <p:spPr bwMode="auto">
          <a:xfrm>
            <a:off x="2266950" y="2354263"/>
            <a:ext cx="0" cy="141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2342" name="Rectangle 54"/>
          <p:cNvSpPr>
            <a:spLocks noChangeAspect="1" noChangeArrowheads="1"/>
          </p:cNvSpPr>
          <p:nvPr/>
        </p:nvSpPr>
        <p:spPr bwMode="auto">
          <a:xfrm rot="5400000">
            <a:off x="2182019" y="872331"/>
            <a:ext cx="211138" cy="396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cxnSp>
        <p:nvCxnSpPr>
          <p:cNvPr id="154" name="Connecteur droit 153"/>
          <p:cNvCxnSpPr/>
          <p:nvPr/>
        </p:nvCxnSpPr>
        <p:spPr bwMode="auto">
          <a:xfrm rot="5460000">
            <a:off x="2165350" y="960438"/>
            <a:ext cx="215900" cy="21590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8" name="ZoneTexte 157"/>
          <p:cNvSpPr txBox="1">
            <a:spLocks noChangeArrowheads="1"/>
          </p:cNvSpPr>
          <p:nvPr/>
        </p:nvSpPr>
        <p:spPr bwMode="auto">
          <a:xfrm>
            <a:off x="477838" y="1917700"/>
            <a:ext cx="428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sz="1400" b="1">
                <a:solidFill>
                  <a:srgbClr val="9900FF"/>
                </a:solidFill>
              </a:rPr>
              <a:t>5V</a:t>
            </a:r>
          </a:p>
        </p:txBody>
      </p:sp>
      <p:grpSp>
        <p:nvGrpSpPr>
          <p:cNvPr id="9" name="Groupe 158"/>
          <p:cNvGrpSpPr>
            <a:grpSpLocks/>
          </p:cNvGrpSpPr>
          <p:nvPr/>
        </p:nvGrpSpPr>
        <p:grpSpPr bwMode="auto">
          <a:xfrm>
            <a:off x="2025650" y="1563688"/>
            <a:ext cx="500063" cy="1160462"/>
            <a:chOff x="5491876" y="4358053"/>
            <a:chExt cx="500066" cy="1159430"/>
          </a:xfrm>
        </p:grpSpPr>
        <p:sp>
          <p:nvSpPr>
            <p:cNvPr id="22763" name="ZoneTexte 159"/>
            <p:cNvSpPr txBox="1">
              <a:spLocks noChangeArrowheads="1"/>
            </p:cNvSpPr>
            <p:nvPr/>
          </p:nvSpPr>
          <p:spPr bwMode="auto">
            <a:xfrm>
              <a:off x="5491876" y="4358053"/>
              <a:ext cx="5000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r-FR" sz="1400" b="1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22764" name="ZoneTexte 160"/>
            <p:cNvSpPr txBox="1">
              <a:spLocks noChangeArrowheads="1"/>
            </p:cNvSpPr>
            <p:nvPr/>
          </p:nvSpPr>
          <p:spPr bwMode="auto">
            <a:xfrm>
              <a:off x="5541369" y="5209706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r-FR" sz="1400" b="1">
                  <a:solidFill>
                    <a:srgbClr val="0000FF"/>
                  </a:solidFill>
                </a:rPr>
                <a:t>E</a:t>
              </a:r>
            </a:p>
          </p:txBody>
        </p:sp>
      </p:grpSp>
      <p:sp>
        <p:nvSpPr>
          <p:cNvPr id="162" name="ZoneTexte 161"/>
          <p:cNvSpPr txBox="1">
            <a:spLocks noChangeArrowheads="1"/>
          </p:cNvSpPr>
          <p:nvPr/>
        </p:nvSpPr>
        <p:spPr bwMode="auto">
          <a:xfrm>
            <a:off x="7246938" y="642938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endParaRPr lang="fr-FR"/>
          </a:p>
        </p:txBody>
      </p:sp>
      <p:graphicFrame>
        <p:nvGraphicFramePr>
          <p:cNvPr id="163" name="Tableau 162"/>
          <p:cNvGraphicFramePr>
            <a:graphicFrameLocks noGrp="1"/>
          </p:cNvGraphicFramePr>
          <p:nvPr/>
        </p:nvGraphicFramePr>
        <p:xfrm>
          <a:off x="5294313" y="833438"/>
          <a:ext cx="3738714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305"/>
                <a:gridCol w="1030052"/>
                <a:gridCol w="726349"/>
                <a:gridCol w="1143008"/>
              </a:tblGrid>
              <a:tr h="169760"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smtClean="0"/>
                        <a:t>المحرك</a:t>
                      </a:r>
                      <a:r>
                        <a:rPr lang="ar-DZ" sz="1400" b="1" baseline="0" dirty="0" smtClean="0"/>
                        <a:t> </a:t>
                      </a:r>
                      <a:r>
                        <a:rPr lang="fr-FR" sz="1400" b="1" baseline="0" dirty="0" smtClean="0"/>
                        <a:t>M</a:t>
                      </a:r>
                      <a:endParaRPr lang="fr-FR" sz="1400" b="1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smtClean="0"/>
                        <a:t>المرحل</a:t>
                      </a:r>
                      <a:r>
                        <a:rPr lang="ar-DZ" sz="1400" b="1" baseline="0" dirty="0" smtClean="0"/>
                        <a:t>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REL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smtClean="0"/>
                        <a:t>المقحل </a:t>
                      </a:r>
                      <a:r>
                        <a:rPr lang="fr-FR" sz="1400" b="1" dirty="0" smtClean="0"/>
                        <a:t>T</a:t>
                      </a:r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9760">
                <a:tc>
                  <a:txBody>
                    <a:bodyPr/>
                    <a:lstStyle/>
                    <a:p>
                      <a:pPr algn="r" rtl="1"/>
                      <a:endParaRPr lang="fr-FR" sz="1400" b="1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9760"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64" name="ZoneTexte 163"/>
          <p:cNvSpPr txBox="1">
            <a:spLocks noChangeArrowheads="1"/>
          </p:cNvSpPr>
          <p:nvPr/>
        </p:nvSpPr>
        <p:spPr bwMode="auto">
          <a:xfrm>
            <a:off x="2111375" y="1982788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b="1">
                <a:solidFill>
                  <a:srgbClr val="336600"/>
                </a:solidFill>
              </a:rPr>
              <a:t>T</a:t>
            </a:r>
          </a:p>
        </p:txBody>
      </p:sp>
      <p:sp>
        <p:nvSpPr>
          <p:cNvPr id="165" name="ZoneTexte 164"/>
          <p:cNvSpPr txBox="1">
            <a:spLocks noChangeArrowheads="1"/>
          </p:cNvSpPr>
          <p:nvPr/>
        </p:nvSpPr>
        <p:spPr bwMode="auto">
          <a:xfrm>
            <a:off x="2190750" y="696913"/>
            <a:ext cx="571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sz="1400" b="1">
                <a:solidFill>
                  <a:srgbClr val="336600"/>
                </a:solidFill>
              </a:rPr>
              <a:t>REL</a:t>
            </a:r>
          </a:p>
        </p:txBody>
      </p:sp>
      <p:sp>
        <p:nvSpPr>
          <p:cNvPr id="173" name="Rectangle 172"/>
          <p:cNvSpPr>
            <a:spLocks noChangeArrowheads="1"/>
          </p:cNvSpPr>
          <p:nvPr/>
        </p:nvSpPr>
        <p:spPr bwMode="auto">
          <a:xfrm>
            <a:off x="5294313" y="833438"/>
            <a:ext cx="3743325" cy="928687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cxnSp>
        <p:nvCxnSpPr>
          <p:cNvPr id="175" name="Connecteur droit 174"/>
          <p:cNvCxnSpPr>
            <a:cxnSpLocks noChangeShapeType="1"/>
          </p:cNvCxnSpPr>
          <p:nvPr/>
        </p:nvCxnSpPr>
        <p:spPr bwMode="auto">
          <a:xfrm>
            <a:off x="5297488" y="1147989"/>
            <a:ext cx="3744912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6" name="Connecteur droit 175"/>
          <p:cNvCxnSpPr>
            <a:cxnSpLocks noChangeShapeType="1"/>
          </p:cNvCxnSpPr>
          <p:nvPr/>
        </p:nvCxnSpPr>
        <p:spPr bwMode="auto">
          <a:xfrm>
            <a:off x="5291138" y="1462314"/>
            <a:ext cx="3743325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77" name="ZoneTexte 176"/>
          <p:cNvSpPr txBox="1">
            <a:spLocks noChangeArrowheads="1"/>
          </p:cNvSpPr>
          <p:nvPr/>
        </p:nvSpPr>
        <p:spPr bwMode="auto">
          <a:xfrm>
            <a:off x="6858000" y="1109889"/>
            <a:ext cx="100012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مسدود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80" name="ZoneTexte 179"/>
          <p:cNvSpPr txBox="1">
            <a:spLocks noChangeArrowheads="1"/>
          </p:cNvSpPr>
          <p:nvPr/>
        </p:nvSpPr>
        <p:spPr bwMode="auto">
          <a:xfrm>
            <a:off x="6170613" y="1117827"/>
            <a:ext cx="10001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غير ممغنط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82" name="ZoneTexte 181"/>
          <p:cNvSpPr txBox="1">
            <a:spLocks noChangeArrowheads="1"/>
          </p:cNvSpPr>
          <p:nvPr/>
        </p:nvSpPr>
        <p:spPr bwMode="auto">
          <a:xfrm>
            <a:off x="5099050" y="1117827"/>
            <a:ext cx="10001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لا يدور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84" name="Rectangle 183"/>
          <p:cNvSpPr>
            <a:spLocks noChangeArrowheads="1"/>
          </p:cNvSpPr>
          <p:nvPr/>
        </p:nvSpPr>
        <p:spPr bwMode="auto">
          <a:xfrm>
            <a:off x="7842250" y="1109889"/>
            <a:ext cx="1230313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</a:rPr>
              <a:t>حضور القطعة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1" name="Line 92"/>
          <p:cNvSpPr>
            <a:spLocks noChangeAspect="1" noChangeShapeType="1"/>
          </p:cNvSpPr>
          <p:nvPr/>
        </p:nvSpPr>
        <p:spPr bwMode="auto">
          <a:xfrm>
            <a:off x="5140325" y="3382963"/>
            <a:ext cx="0" cy="1079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166" name="ZoneTexte 165"/>
          <p:cNvSpPr txBox="1">
            <a:spLocks noChangeArrowheads="1"/>
          </p:cNvSpPr>
          <p:nvPr/>
        </p:nvSpPr>
        <p:spPr bwMode="auto">
          <a:xfrm>
            <a:off x="3451225" y="3714750"/>
            <a:ext cx="428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sz="1400" b="1"/>
              <a:t>EV</a:t>
            </a:r>
          </a:p>
        </p:txBody>
      </p:sp>
      <p:sp>
        <p:nvSpPr>
          <p:cNvPr id="223" name="Line 38"/>
          <p:cNvSpPr>
            <a:spLocks noChangeAspect="1" noChangeShapeType="1"/>
          </p:cNvSpPr>
          <p:nvPr/>
        </p:nvSpPr>
        <p:spPr bwMode="auto">
          <a:xfrm>
            <a:off x="2651125" y="4932363"/>
            <a:ext cx="250825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11" name="ZoneTexte 310"/>
          <p:cNvSpPr txBox="1">
            <a:spLocks noChangeArrowheads="1"/>
          </p:cNvSpPr>
          <p:nvPr/>
        </p:nvSpPr>
        <p:spPr bwMode="auto">
          <a:xfrm>
            <a:off x="6853238" y="1406752"/>
            <a:ext cx="10001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latin typeface="AngsanaUPC" pitchFamily="18" charset="-34"/>
                <a:cs typeface="Arabic Transparent" pitchFamily="2" charset="-78"/>
              </a:rPr>
              <a:t>عابر</a:t>
            </a:r>
            <a:endParaRPr lang="fr-FR" b="1">
              <a:solidFill>
                <a:srgbClr val="0000FF"/>
              </a:solidFill>
              <a:latin typeface="AngsanaUPC" pitchFamily="18" charset="-34"/>
              <a:cs typeface="Arabic Transparent" pitchFamily="2" charset="-78"/>
            </a:endParaRPr>
          </a:p>
        </p:txBody>
      </p:sp>
      <p:sp>
        <p:nvSpPr>
          <p:cNvPr id="312" name="ZoneTexte 311"/>
          <p:cNvSpPr txBox="1">
            <a:spLocks noChangeArrowheads="1"/>
          </p:cNvSpPr>
          <p:nvPr/>
        </p:nvSpPr>
        <p:spPr bwMode="auto">
          <a:xfrm>
            <a:off x="5999163" y="1443264"/>
            <a:ext cx="100012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latin typeface="AngsanaUPC" pitchFamily="18" charset="-34"/>
                <a:cs typeface="Arabic Transparent" pitchFamily="2" charset="-78"/>
              </a:rPr>
              <a:t>ممغنط</a:t>
            </a:r>
            <a:endParaRPr lang="fr-FR" b="1">
              <a:solidFill>
                <a:srgbClr val="0000FF"/>
              </a:solidFill>
              <a:latin typeface="AngsanaUPC" pitchFamily="18" charset="-34"/>
              <a:cs typeface="Arabic Transparent" pitchFamily="2" charset="-78"/>
            </a:endParaRPr>
          </a:p>
        </p:txBody>
      </p:sp>
      <p:sp>
        <p:nvSpPr>
          <p:cNvPr id="313" name="ZoneTexte 312"/>
          <p:cNvSpPr txBox="1">
            <a:spLocks noChangeArrowheads="1"/>
          </p:cNvSpPr>
          <p:nvPr/>
        </p:nvSpPr>
        <p:spPr bwMode="auto">
          <a:xfrm>
            <a:off x="4945063" y="1416277"/>
            <a:ext cx="1000125" cy="3683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latin typeface="AngsanaUPC" pitchFamily="18" charset="-34"/>
                <a:cs typeface="Arabic Transparent" pitchFamily="2" charset="-78"/>
              </a:rPr>
              <a:t>يدور</a:t>
            </a:r>
            <a:endParaRPr lang="fr-FR" b="1">
              <a:solidFill>
                <a:srgbClr val="0000FF"/>
              </a:solidFill>
              <a:latin typeface="AngsanaUPC" pitchFamily="18" charset="-34"/>
              <a:cs typeface="Arabic Transparent" pitchFamily="2" charset="-78"/>
            </a:endParaRPr>
          </a:p>
        </p:txBody>
      </p:sp>
      <p:sp>
        <p:nvSpPr>
          <p:cNvPr id="314" name="Rectangle 313"/>
          <p:cNvSpPr>
            <a:spLocks noChangeArrowheads="1"/>
          </p:cNvSpPr>
          <p:nvPr/>
        </p:nvSpPr>
        <p:spPr bwMode="auto">
          <a:xfrm>
            <a:off x="7905750" y="1427389"/>
            <a:ext cx="112077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</a:rPr>
              <a:t>غياب القطعة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315" name="Parenthèse ouvrante 314"/>
          <p:cNvSpPr/>
          <p:nvPr/>
        </p:nvSpPr>
        <p:spPr bwMode="auto">
          <a:xfrm>
            <a:off x="1966913" y="4684713"/>
            <a:ext cx="431800" cy="539750"/>
          </a:xfrm>
          <a:prstGeom prst="leftBracket">
            <a:avLst>
              <a:gd name="adj" fmla="val 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10" name="Group 59"/>
          <p:cNvGrpSpPr>
            <a:grpSpLocks noChangeAspect="1"/>
          </p:cNvGrpSpPr>
          <p:nvPr/>
        </p:nvGrpSpPr>
        <p:grpSpPr bwMode="auto">
          <a:xfrm>
            <a:off x="2257425" y="5819775"/>
            <a:ext cx="150813" cy="361950"/>
            <a:chOff x="5977" y="12166"/>
            <a:chExt cx="187" cy="464"/>
          </a:xfrm>
        </p:grpSpPr>
        <p:sp>
          <p:nvSpPr>
            <p:cNvPr id="317" name="Line 62"/>
            <p:cNvSpPr>
              <a:spLocks noChangeAspect="1" noChangeShapeType="1"/>
            </p:cNvSpPr>
            <p:nvPr/>
          </p:nvSpPr>
          <p:spPr bwMode="auto">
            <a:xfrm>
              <a:off x="5977" y="12166"/>
              <a:ext cx="0" cy="46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318" name="Line 61"/>
            <p:cNvSpPr>
              <a:spLocks noChangeAspect="1" noChangeShapeType="1"/>
            </p:cNvSpPr>
            <p:nvPr/>
          </p:nvSpPr>
          <p:spPr bwMode="auto">
            <a:xfrm flipV="1">
              <a:off x="5977" y="12166"/>
              <a:ext cx="187" cy="15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319" name="Line 60"/>
            <p:cNvSpPr>
              <a:spLocks noChangeAspect="1" noChangeShapeType="1"/>
            </p:cNvSpPr>
            <p:nvPr/>
          </p:nvSpPr>
          <p:spPr bwMode="auto">
            <a:xfrm>
              <a:off x="5977" y="12475"/>
              <a:ext cx="187" cy="15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320" name="Line 57"/>
          <p:cNvSpPr>
            <a:spLocks noChangeAspect="1" noChangeShapeType="1"/>
          </p:cNvSpPr>
          <p:nvPr/>
        </p:nvSpPr>
        <p:spPr bwMode="auto">
          <a:xfrm flipV="1">
            <a:off x="2398713" y="6183313"/>
            <a:ext cx="0" cy="4683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321" name="Line 56"/>
          <p:cNvSpPr>
            <a:spLocks noChangeAspect="1" noChangeShapeType="1"/>
          </p:cNvSpPr>
          <p:nvPr/>
        </p:nvSpPr>
        <p:spPr bwMode="auto">
          <a:xfrm>
            <a:off x="2401888" y="5661025"/>
            <a:ext cx="0" cy="1412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22" name="Line 52"/>
          <p:cNvSpPr>
            <a:spLocks noChangeAspect="1" noChangeShapeType="1"/>
          </p:cNvSpPr>
          <p:nvPr/>
        </p:nvSpPr>
        <p:spPr bwMode="auto">
          <a:xfrm flipV="1">
            <a:off x="2405063" y="4364038"/>
            <a:ext cx="0" cy="14763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grpSp>
        <p:nvGrpSpPr>
          <p:cNvPr id="11" name="Group 46"/>
          <p:cNvGrpSpPr>
            <a:grpSpLocks noChangeAspect="1"/>
          </p:cNvGrpSpPr>
          <p:nvPr/>
        </p:nvGrpSpPr>
        <p:grpSpPr bwMode="auto">
          <a:xfrm>
            <a:off x="2249488" y="6632575"/>
            <a:ext cx="274637" cy="103188"/>
            <a:chOff x="4584" y="6893"/>
            <a:chExt cx="343" cy="133"/>
          </a:xfrm>
        </p:grpSpPr>
        <p:sp>
          <p:nvSpPr>
            <p:cNvPr id="324" name="Line 50"/>
            <p:cNvSpPr>
              <a:spLocks noChangeAspect="1" noChangeShapeType="1"/>
            </p:cNvSpPr>
            <p:nvPr/>
          </p:nvSpPr>
          <p:spPr bwMode="auto">
            <a:xfrm>
              <a:off x="4600" y="6893"/>
              <a:ext cx="32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325" name="Line 49"/>
            <p:cNvSpPr>
              <a:spLocks noChangeAspect="1" noChangeShapeType="1"/>
            </p:cNvSpPr>
            <p:nvPr/>
          </p:nvSpPr>
          <p:spPr bwMode="auto">
            <a:xfrm flipH="1">
              <a:off x="4802" y="6903"/>
              <a:ext cx="73" cy="1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326" name="Line 48"/>
            <p:cNvSpPr>
              <a:spLocks noChangeAspect="1" noChangeShapeType="1"/>
            </p:cNvSpPr>
            <p:nvPr/>
          </p:nvSpPr>
          <p:spPr bwMode="auto">
            <a:xfrm flipH="1">
              <a:off x="4687" y="6901"/>
              <a:ext cx="73" cy="1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327" name="Line 47"/>
            <p:cNvSpPr>
              <a:spLocks noChangeAspect="1" noChangeShapeType="1"/>
            </p:cNvSpPr>
            <p:nvPr/>
          </p:nvSpPr>
          <p:spPr bwMode="auto">
            <a:xfrm flipH="1">
              <a:off x="4584" y="6903"/>
              <a:ext cx="73" cy="1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328" name="Line 45"/>
          <p:cNvSpPr>
            <a:spLocks noChangeAspect="1" noChangeShapeType="1"/>
          </p:cNvSpPr>
          <p:nvPr/>
        </p:nvSpPr>
        <p:spPr bwMode="auto">
          <a:xfrm>
            <a:off x="2265363" y="4364038"/>
            <a:ext cx="2873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330" name="Rectangle 36" descr="60 %"/>
          <p:cNvSpPr>
            <a:spLocks noChangeArrowheads="1"/>
          </p:cNvSpPr>
          <p:nvPr/>
        </p:nvSpPr>
        <p:spPr bwMode="auto">
          <a:xfrm>
            <a:off x="2043113" y="5430838"/>
            <a:ext cx="107950" cy="431800"/>
          </a:xfrm>
          <a:prstGeom prst="rect">
            <a:avLst/>
          </a:prstGeom>
          <a:pattFill prst="pct60">
            <a:fgClr>
              <a:srgbClr val="000000"/>
            </a:fgClr>
            <a:bgClr>
              <a:srgbClr val="FFFFFF"/>
            </a:bgClr>
          </a:patt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12" name="Groupe 156"/>
          <p:cNvGrpSpPr>
            <a:grpSpLocks/>
          </p:cNvGrpSpPr>
          <p:nvPr/>
        </p:nvGrpSpPr>
        <p:grpSpPr bwMode="auto">
          <a:xfrm>
            <a:off x="1844675" y="4899025"/>
            <a:ext cx="236538" cy="198438"/>
            <a:chOff x="3725863" y="1138238"/>
            <a:chExt cx="236537" cy="198437"/>
          </a:xfrm>
        </p:grpSpPr>
        <p:sp>
          <p:nvSpPr>
            <p:cNvPr id="332" name="Line 28"/>
            <p:cNvSpPr>
              <a:spLocks noChangeAspect="1" noChangeShapeType="1"/>
            </p:cNvSpPr>
            <p:nvPr/>
          </p:nvSpPr>
          <p:spPr bwMode="auto">
            <a:xfrm>
              <a:off x="3736976" y="1143001"/>
              <a:ext cx="2158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333" name="AutoShape 29"/>
            <p:cNvSpPr>
              <a:spLocks noChangeAspect="1" noChangeArrowheads="1"/>
            </p:cNvSpPr>
            <p:nvPr/>
          </p:nvSpPr>
          <p:spPr bwMode="auto">
            <a:xfrm>
              <a:off x="3725863" y="1138238"/>
              <a:ext cx="236537" cy="19843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</p:grpSp>
      <p:sp>
        <p:nvSpPr>
          <p:cNvPr id="334" name="Rectangle 27"/>
          <p:cNvSpPr>
            <a:spLocks noChangeAspect="1" noChangeArrowheads="1"/>
          </p:cNvSpPr>
          <p:nvPr/>
        </p:nvSpPr>
        <p:spPr bwMode="auto">
          <a:xfrm>
            <a:off x="571500" y="5157788"/>
            <a:ext cx="1011238" cy="1484312"/>
          </a:xfrm>
          <a:prstGeom prst="rect">
            <a:avLst/>
          </a:prstGeom>
          <a:ln w="285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335" name="Rectangle 26"/>
          <p:cNvSpPr>
            <a:spLocks noChangeAspect="1" noChangeArrowheads="1"/>
          </p:cNvSpPr>
          <p:nvPr/>
        </p:nvSpPr>
        <p:spPr bwMode="auto">
          <a:xfrm>
            <a:off x="463550" y="5892800"/>
            <a:ext cx="225425" cy="7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36" name="Line 25"/>
          <p:cNvSpPr>
            <a:spLocks noChangeAspect="1" noChangeShapeType="1"/>
          </p:cNvSpPr>
          <p:nvPr/>
        </p:nvSpPr>
        <p:spPr bwMode="auto">
          <a:xfrm>
            <a:off x="468313" y="5894388"/>
            <a:ext cx="2254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337" name="Line 24"/>
          <p:cNvSpPr>
            <a:spLocks noChangeAspect="1" noChangeShapeType="1"/>
          </p:cNvSpPr>
          <p:nvPr/>
        </p:nvSpPr>
        <p:spPr bwMode="auto">
          <a:xfrm>
            <a:off x="509588" y="5972175"/>
            <a:ext cx="1317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338" name="Rectangle 23"/>
          <p:cNvSpPr>
            <a:spLocks noChangeAspect="1" noChangeArrowheads="1"/>
          </p:cNvSpPr>
          <p:nvPr/>
        </p:nvSpPr>
        <p:spPr bwMode="auto">
          <a:xfrm>
            <a:off x="865188" y="5083175"/>
            <a:ext cx="449262" cy="1635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339" name="Text Box 13"/>
          <p:cNvSpPr txBox="1">
            <a:spLocks noChangeAspect="1" noChangeArrowheads="1"/>
          </p:cNvSpPr>
          <p:nvPr/>
        </p:nvSpPr>
        <p:spPr bwMode="auto">
          <a:xfrm>
            <a:off x="-2296" y="5770563"/>
            <a:ext cx="38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600" b="1">
                <a:cs typeface="Times New Roman" pitchFamily="18" charset="0"/>
              </a:rPr>
              <a:t>E</a:t>
            </a:r>
            <a:endParaRPr lang="fr-FR" sz="1600"/>
          </a:p>
        </p:txBody>
      </p:sp>
      <p:sp>
        <p:nvSpPr>
          <p:cNvPr id="340" name="Text Box 12"/>
          <p:cNvSpPr txBox="1">
            <a:spLocks noChangeAspect="1" noChangeArrowheads="1"/>
          </p:cNvSpPr>
          <p:nvPr/>
        </p:nvSpPr>
        <p:spPr bwMode="auto">
          <a:xfrm>
            <a:off x="974725" y="4799013"/>
            <a:ext cx="4492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600" b="1">
                <a:cs typeface="Times New Roman" pitchFamily="18" charset="0"/>
              </a:rPr>
              <a:t>R</a:t>
            </a:r>
            <a:endParaRPr lang="fr-FR" sz="1600"/>
          </a:p>
        </p:txBody>
      </p:sp>
      <p:sp>
        <p:nvSpPr>
          <p:cNvPr id="341" name="Text Box 11"/>
          <p:cNvSpPr txBox="1">
            <a:spLocks noChangeAspect="1" noChangeArrowheads="1"/>
          </p:cNvSpPr>
          <p:nvPr/>
        </p:nvSpPr>
        <p:spPr bwMode="auto">
          <a:xfrm>
            <a:off x="753354" y="5868988"/>
            <a:ext cx="762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400" b="1" dirty="0">
                <a:cs typeface="Times New Roman" pitchFamily="18" charset="0"/>
              </a:rPr>
              <a:t>LED</a:t>
            </a:r>
            <a:endParaRPr lang="fr-FR" sz="1400" dirty="0"/>
          </a:p>
        </p:txBody>
      </p:sp>
      <p:sp>
        <p:nvSpPr>
          <p:cNvPr id="342" name="Text Box 9"/>
          <p:cNvSpPr txBox="1">
            <a:spLocks noChangeAspect="1" noChangeArrowheads="1"/>
          </p:cNvSpPr>
          <p:nvPr/>
        </p:nvSpPr>
        <p:spPr bwMode="auto">
          <a:xfrm>
            <a:off x="2100263" y="4100513"/>
            <a:ext cx="83502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fr-FR" sz="1400" b="1">
                <a:cs typeface="Times New Roman" pitchFamily="18" charset="0"/>
              </a:rPr>
              <a:t>E=12V</a:t>
            </a:r>
            <a:endParaRPr lang="fr-FR" sz="1400"/>
          </a:p>
        </p:txBody>
      </p:sp>
      <p:sp>
        <p:nvSpPr>
          <p:cNvPr id="343" name="Rectangle 175"/>
          <p:cNvSpPr>
            <a:spLocks noChangeArrowheads="1"/>
          </p:cNvSpPr>
          <p:nvPr/>
        </p:nvSpPr>
        <p:spPr bwMode="auto">
          <a:xfrm>
            <a:off x="1531938" y="5835650"/>
            <a:ext cx="73025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fr-FR"/>
          </a:p>
        </p:txBody>
      </p:sp>
      <p:sp>
        <p:nvSpPr>
          <p:cNvPr id="344" name="Rectangle 22"/>
          <p:cNvSpPr>
            <a:spLocks noChangeAspect="1" noChangeArrowheads="1"/>
          </p:cNvSpPr>
          <p:nvPr/>
        </p:nvSpPr>
        <p:spPr bwMode="auto">
          <a:xfrm rot="5400000">
            <a:off x="1377951" y="5911850"/>
            <a:ext cx="393700" cy="168275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grpSp>
        <p:nvGrpSpPr>
          <p:cNvPr id="13" name="Group 17"/>
          <p:cNvGrpSpPr>
            <a:grpSpLocks noChangeAspect="1"/>
          </p:cNvGrpSpPr>
          <p:nvPr/>
        </p:nvGrpSpPr>
        <p:grpSpPr bwMode="auto">
          <a:xfrm rot="5400000">
            <a:off x="1354138" y="5880100"/>
            <a:ext cx="463550" cy="260350"/>
            <a:chOff x="7847" y="2961"/>
            <a:chExt cx="980" cy="533"/>
          </a:xfrm>
        </p:grpSpPr>
        <p:sp>
          <p:nvSpPr>
            <p:cNvPr id="346" name="Line 21"/>
            <p:cNvSpPr>
              <a:spLocks noChangeAspect="1" noChangeShapeType="1"/>
            </p:cNvSpPr>
            <p:nvPr/>
          </p:nvSpPr>
          <p:spPr bwMode="auto">
            <a:xfrm>
              <a:off x="7847" y="3234"/>
              <a:ext cx="98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>
                <a:defRPr/>
              </a:pPr>
              <a:endParaRPr lang="fr-FR"/>
            </a:p>
          </p:txBody>
        </p:sp>
        <p:sp>
          <p:nvSpPr>
            <p:cNvPr id="22751" name="AutoShape 20"/>
            <p:cNvSpPr>
              <a:spLocks noChangeAspect="1" noChangeArrowheads="1"/>
            </p:cNvSpPr>
            <p:nvPr/>
          </p:nvSpPr>
          <p:spPr bwMode="auto">
            <a:xfrm rot="5400000">
              <a:off x="8216" y="3072"/>
              <a:ext cx="351" cy="30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22752" name="Oval 19"/>
            <p:cNvSpPr>
              <a:spLocks noChangeAspect="1" noChangeArrowheads="1"/>
            </p:cNvSpPr>
            <p:nvPr/>
          </p:nvSpPr>
          <p:spPr bwMode="auto">
            <a:xfrm>
              <a:off x="8121" y="2961"/>
              <a:ext cx="533" cy="53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22753" name="Line 18"/>
            <p:cNvSpPr>
              <a:spLocks noChangeAspect="1" noChangeShapeType="1"/>
            </p:cNvSpPr>
            <p:nvPr/>
          </p:nvSpPr>
          <p:spPr bwMode="auto">
            <a:xfrm>
              <a:off x="8547" y="3058"/>
              <a:ext cx="0" cy="32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350" name="Line 179"/>
          <p:cNvSpPr>
            <a:spLocks noChangeShapeType="1"/>
          </p:cNvSpPr>
          <p:nvPr/>
        </p:nvSpPr>
        <p:spPr bwMode="auto">
          <a:xfrm rot="19920000">
            <a:off x="2894013" y="4776788"/>
            <a:ext cx="0" cy="2889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cxnSp>
        <p:nvCxnSpPr>
          <p:cNvPr id="351" name="Connecteur droit avec flèche 350"/>
          <p:cNvCxnSpPr/>
          <p:nvPr/>
        </p:nvCxnSpPr>
        <p:spPr bwMode="auto">
          <a:xfrm>
            <a:off x="1757363" y="5991225"/>
            <a:ext cx="214312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2" name="Connecteur droit avec flèche 351"/>
          <p:cNvCxnSpPr/>
          <p:nvPr/>
        </p:nvCxnSpPr>
        <p:spPr bwMode="auto">
          <a:xfrm>
            <a:off x="1757363" y="6083300"/>
            <a:ext cx="214312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3" name="Line 56"/>
          <p:cNvSpPr>
            <a:spLocks noChangeAspect="1" noChangeShapeType="1"/>
          </p:cNvSpPr>
          <p:nvPr/>
        </p:nvSpPr>
        <p:spPr bwMode="auto">
          <a:xfrm>
            <a:off x="2393950" y="6230938"/>
            <a:ext cx="0" cy="141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354" name="Rectangle 54"/>
          <p:cNvSpPr>
            <a:spLocks noChangeAspect="1" noChangeArrowheads="1"/>
          </p:cNvSpPr>
          <p:nvPr/>
        </p:nvSpPr>
        <p:spPr bwMode="auto">
          <a:xfrm rot="5400000">
            <a:off x="2307432" y="4739481"/>
            <a:ext cx="211138" cy="396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cxnSp>
        <p:nvCxnSpPr>
          <p:cNvPr id="355" name="Connecteur droit 354"/>
          <p:cNvCxnSpPr/>
          <p:nvPr/>
        </p:nvCxnSpPr>
        <p:spPr bwMode="auto">
          <a:xfrm rot="5460000">
            <a:off x="2292350" y="4822599"/>
            <a:ext cx="215900" cy="21590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6" name="ZoneTexte 355"/>
          <p:cNvSpPr txBox="1">
            <a:spLocks noChangeArrowheads="1"/>
          </p:cNvSpPr>
          <p:nvPr/>
        </p:nvSpPr>
        <p:spPr bwMode="auto">
          <a:xfrm>
            <a:off x="604838" y="5794375"/>
            <a:ext cx="428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sz="1400" b="1">
                <a:solidFill>
                  <a:srgbClr val="9900FF"/>
                </a:solidFill>
              </a:rPr>
              <a:t>5V</a:t>
            </a:r>
          </a:p>
        </p:txBody>
      </p:sp>
      <p:grpSp>
        <p:nvGrpSpPr>
          <p:cNvPr id="14" name="Groupe 158"/>
          <p:cNvGrpSpPr>
            <a:grpSpLocks/>
          </p:cNvGrpSpPr>
          <p:nvPr/>
        </p:nvGrpSpPr>
        <p:grpSpPr bwMode="auto">
          <a:xfrm>
            <a:off x="2152650" y="5440363"/>
            <a:ext cx="500063" cy="1160462"/>
            <a:chOff x="5491876" y="4358053"/>
            <a:chExt cx="500066" cy="1159430"/>
          </a:xfrm>
        </p:grpSpPr>
        <p:sp>
          <p:nvSpPr>
            <p:cNvPr id="22748" name="ZoneTexte 159"/>
            <p:cNvSpPr txBox="1">
              <a:spLocks noChangeArrowheads="1"/>
            </p:cNvSpPr>
            <p:nvPr/>
          </p:nvSpPr>
          <p:spPr bwMode="auto">
            <a:xfrm>
              <a:off x="5491876" y="4358053"/>
              <a:ext cx="5000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r-FR" sz="1400" b="1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22749" name="ZoneTexte 160"/>
            <p:cNvSpPr txBox="1">
              <a:spLocks noChangeArrowheads="1"/>
            </p:cNvSpPr>
            <p:nvPr/>
          </p:nvSpPr>
          <p:spPr bwMode="auto">
            <a:xfrm>
              <a:off x="5541369" y="5209706"/>
              <a:ext cx="4286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r-FR" sz="1400" b="1">
                  <a:solidFill>
                    <a:srgbClr val="0000FF"/>
                  </a:solidFill>
                </a:rPr>
                <a:t>E</a:t>
              </a:r>
            </a:p>
          </p:txBody>
        </p:sp>
      </p:grpSp>
      <p:sp>
        <p:nvSpPr>
          <p:cNvPr id="360" name="ZoneTexte 359"/>
          <p:cNvSpPr txBox="1">
            <a:spLocks noChangeArrowheads="1"/>
          </p:cNvSpPr>
          <p:nvPr/>
        </p:nvSpPr>
        <p:spPr bwMode="auto">
          <a:xfrm>
            <a:off x="2238375" y="585946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b="1">
                <a:solidFill>
                  <a:srgbClr val="336600"/>
                </a:solidFill>
              </a:rPr>
              <a:t>T</a:t>
            </a:r>
          </a:p>
        </p:txBody>
      </p:sp>
      <p:sp>
        <p:nvSpPr>
          <p:cNvPr id="361" name="ZoneTexte 360"/>
          <p:cNvSpPr txBox="1">
            <a:spLocks noChangeArrowheads="1"/>
          </p:cNvSpPr>
          <p:nvPr/>
        </p:nvSpPr>
        <p:spPr bwMode="auto">
          <a:xfrm>
            <a:off x="2316163" y="4562475"/>
            <a:ext cx="571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sz="1400" b="1">
                <a:solidFill>
                  <a:srgbClr val="336600"/>
                </a:solidFill>
              </a:rPr>
              <a:t>REL</a:t>
            </a:r>
          </a:p>
        </p:txBody>
      </p:sp>
      <p:graphicFrame>
        <p:nvGraphicFramePr>
          <p:cNvPr id="391" name="Tableau 390"/>
          <p:cNvGraphicFramePr>
            <a:graphicFrameLocks noGrp="1"/>
          </p:cNvGraphicFramePr>
          <p:nvPr/>
        </p:nvGraphicFramePr>
        <p:xfrm>
          <a:off x="3714750" y="5578475"/>
          <a:ext cx="5214974" cy="1143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1"/>
                <a:gridCol w="1143008"/>
                <a:gridCol w="945341"/>
                <a:gridCol w="904284"/>
                <a:gridCol w="1222210"/>
              </a:tblGrid>
              <a:tr h="381003"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smtClean="0"/>
                        <a:t>الدافعة</a:t>
                      </a:r>
                      <a:r>
                        <a:rPr lang="ar-DZ" sz="1400" b="1" baseline="0" dirty="0" smtClean="0"/>
                        <a:t> </a:t>
                      </a:r>
                      <a:r>
                        <a:rPr lang="fr-FR" sz="1400" b="1" baseline="0" dirty="0" smtClean="0"/>
                        <a:t>D</a:t>
                      </a:r>
                      <a:endParaRPr lang="fr-FR" sz="1400" b="1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err="1" smtClean="0"/>
                        <a:t>كهروصمام</a:t>
                      </a:r>
                      <a:r>
                        <a:rPr lang="ar-DZ" sz="1400" b="1" dirty="0" smtClean="0"/>
                        <a:t> </a:t>
                      </a:r>
                      <a:r>
                        <a:rPr lang="fr-FR" sz="1400" b="1" dirty="0" smtClean="0"/>
                        <a:t>EV</a:t>
                      </a:r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smtClean="0"/>
                        <a:t>المرحل</a:t>
                      </a:r>
                      <a:r>
                        <a:rPr lang="ar-DZ" sz="1400" b="1" baseline="0" dirty="0" smtClean="0"/>
                        <a:t> </a:t>
                      </a:r>
                      <a:r>
                        <a:rPr lang="fr-FR" sz="1200" b="1" dirty="0" smtClean="0">
                          <a:solidFill>
                            <a:schemeClr val="tx1"/>
                          </a:solidFill>
                        </a:rPr>
                        <a:t>REL</a:t>
                      </a: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1400" b="1" dirty="0" smtClean="0"/>
                        <a:t>المقحل </a:t>
                      </a:r>
                      <a:r>
                        <a:rPr lang="fr-FR" sz="1400" b="1" dirty="0" smtClean="0"/>
                        <a:t>T</a:t>
                      </a:r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3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1003"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1003"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fr-FR" sz="1400" b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92" name="Rectangle 391"/>
          <p:cNvSpPr>
            <a:spLocks noChangeArrowheads="1"/>
          </p:cNvSpPr>
          <p:nvPr/>
        </p:nvSpPr>
        <p:spPr bwMode="auto">
          <a:xfrm>
            <a:off x="3714750" y="5572125"/>
            <a:ext cx="5214938" cy="1152525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cxnSp>
        <p:nvCxnSpPr>
          <p:cNvPr id="393" name="Connecteur droit 392"/>
          <p:cNvCxnSpPr>
            <a:cxnSpLocks noChangeShapeType="1"/>
          </p:cNvCxnSpPr>
          <p:nvPr/>
        </p:nvCxnSpPr>
        <p:spPr bwMode="auto">
          <a:xfrm>
            <a:off x="3714750" y="5956300"/>
            <a:ext cx="5219700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4" name="Connecteur droit 393"/>
          <p:cNvCxnSpPr>
            <a:cxnSpLocks noChangeShapeType="1"/>
          </p:cNvCxnSpPr>
          <p:nvPr/>
        </p:nvCxnSpPr>
        <p:spPr bwMode="auto">
          <a:xfrm>
            <a:off x="3714750" y="6337300"/>
            <a:ext cx="5219700" cy="15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04" name="ZoneTexte 403"/>
          <p:cNvSpPr txBox="1">
            <a:spLocks noChangeArrowheads="1"/>
          </p:cNvSpPr>
          <p:nvPr/>
        </p:nvSpPr>
        <p:spPr bwMode="auto">
          <a:xfrm>
            <a:off x="6715125" y="5929313"/>
            <a:ext cx="10001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مسدود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405" name="ZoneTexte 404"/>
          <p:cNvSpPr txBox="1">
            <a:spLocks noChangeArrowheads="1"/>
          </p:cNvSpPr>
          <p:nvPr/>
        </p:nvSpPr>
        <p:spPr bwMode="auto">
          <a:xfrm>
            <a:off x="5832475" y="5954713"/>
            <a:ext cx="10001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غير ممغنط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406" name="ZoneTexte 405"/>
          <p:cNvSpPr txBox="1">
            <a:spLocks noChangeArrowheads="1"/>
          </p:cNvSpPr>
          <p:nvPr/>
        </p:nvSpPr>
        <p:spPr bwMode="auto">
          <a:xfrm>
            <a:off x="4714875" y="5956300"/>
            <a:ext cx="100012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لا يتمغنط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407" name="Rectangle 406"/>
          <p:cNvSpPr>
            <a:spLocks noChangeArrowheads="1"/>
          </p:cNvSpPr>
          <p:nvPr/>
        </p:nvSpPr>
        <p:spPr bwMode="auto">
          <a:xfrm>
            <a:off x="7753350" y="5948363"/>
            <a:ext cx="12287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</a:rPr>
              <a:t>حضور القطعة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08" name="ZoneTexte 407"/>
          <p:cNvSpPr txBox="1">
            <a:spLocks noChangeArrowheads="1"/>
          </p:cNvSpPr>
          <p:nvPr/>
        </p:nvSpPr>
        <p:spPr bwMode="auto">
          <a:xfrm>
            <a:off x="6643688" y="6348413"/>
            <a:ext cx="10001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latin typeface="AngsanaUPC" pitchFamily="18" charset="-34"/>
                <a:cs typeface="Arabic Transparent" pitchFamily="2" charset="-78"/>
              </a:rPr>
              <a:t>عابر</a:t>
            </a:r>
            <a:endParaRPr lang="fr-FR" b="1">
              <a:solidFill>
                <a:srgbClr val="0000FF"/>
              </a:solidFill>
              <a:latin typeface="AngsanaUPC" pitchFamily="18" charset="-34"/>
              <a:cs typeface="Arabic Transparent" pitchFamily="2" charset="-78"/>
            </a:endParaRPr>
          </a:p>
        </p:txBody>
      </p:sp>
      <p:sp>
        <p:nvSpPr>
          <p:cNvPr id="409" name="ZoneTexte 408"/>
          <p:cNvSpPr txBox="1">
            <a:spLocks noChangeArrowheads="1"/>
          </p:cNvSpPr>
          <p:nvPr/>
        </p:nvSpPr>
        <p:spPr bwMode="auto">
          <a:xfrm>
            <a:off x="5715000" y="6340475"/>
            <a:ext cx="100012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latin typeface="AngsanaUPC" pitchFamily="18" charset="-34"/>
                <a:cs typeface="Arabic Transparent" pitchFamily="2" charset="-78"/>
              </a:rPr>
              <a:t>ممغنط</a:t>
            </a:r>
            <a:endParaRPr lang="fr-FR" b="1">
              <a:solidFill>
                <a:srgbClr val="0000FF"/>
              </a:solidFill>
              <a:latin typeface="AngsanaUPC" pitchFamily="18" charset="-34"/>
              <a:cs typeface="Arabic Transparent" pitchFamily="2" charset="-78"/>
            </a:endParaRPr>
          </a:p>
        </p:txBody>
      </p:sp>
      <p:sp>
        <p:nvSpPr>
          <p:cNvPr id="410" name="ZoneTexte 409"/>
          <p:cNvSpPr txBox="1">
            <a:spLocks noChangeArrowheads="1"/>
          </p:cNvSpPr>
          <p:nvPr/>
        </p:nvSpPr>
        <p:spPr bwMode="auto">
          <a:xfrm>
            <a:off x="4786313" y="6357938"/>
            <a:ext cx="85725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يتمغنط</a:t>
            </a:r>
            <a:endParaRPr lang="fr-FR" b="1">
              <a:solidFill>
                <a:srgbClr val="0000FF"/>
              </a:solidFill>
              <a:latin typeface="AngsanaUPC" pitchFamily="18" charset="-34"/>
              <a:cs typeface="Arabic Transparent" pitchFamily="2" charset="-78"/>
            </a:endParaRPr>
          </a:p>
        </p:txBody>
      </p:sp>
      <p:sp>
        <p:nvSpPr>
          <p:cNvPr id="411" name="Rectangle 410"/>
          <p:cNvSpPr>
            <a:spLocks noChangeArrowheads="1"/>
          </p:cNvSpPr>
          <p:nvPr/>
        </p:nvSpPr>
        <p:spPr bwMode="auto">
          <a:xfrm>
            <a:off x="7791450" y="6369050"/>
            <a:ext cx="112077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</a:rPr>
              <a:t>غياب القطعة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412" name="ZoneTexte 411"/>
          <p:cNvSpPr txBox="1">
            <a:spLocks noChangeArrowheads="1"/>
          </p:cNvSpPr>
          <p:nvPr/>
        </p:nvSpPr>
        <p:spPr bwMode="auto">
          <a:xfrm>
            <a:off x="3714750" y="5943600"/>
            <a:ext cx="100012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</a:rPr>
              <a:t>لا</a:t>
            </a:r>
            <a:r>
              <a:rPr lang="fr-FR" b="1">
                <a:solidFill>
                  <a:srgbClr val="0000FF"/>
                </a:solidFill>
              </a:rPr>
              <a:t> </a:t>
            </a:r>
            <a:r>
              <a:rPr lang="ar-DZ" b="1">
                <a:solidFill>
                  <a:srgbClr val="0000FF"/>
                </a:solidFill>
              </a:rPr>
              <a:t>تخرج </a:t>
            </a:r>
            <a:r>
              <a:rPr lang="fr-FR" b="1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415" name="ZoneTexte 414"/>
          <p:cNvSpPr txBox="1">
            <a:spLocks noChangeArrowheads="1"/>
          </p:cNvSpPr>
          <p:nvPr/>
        </p:nvSpPr>
        <p:spPr bwMode="auto">
          <a:xfrm>
            <a:off x="3714744" y="6318250"/>
            <a:ext cx="1000125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0000FF"/>
                </a:solidFill>
              </a:rPr>
              <a:t>تخرج </a:t>
            </a:r>
            <a:r>
              <a:rPr lang="fr-FR" b="1" dirty="0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416" name="Rectangle 415"/>
          <p:cNvSpPr>
            <a:spLocks noChangeArrowheads="1"/>
          </p:cNvSpPr>
          <p:nvPr/>
        </p:nvSpPr>
        <p:spPr bwMode="auto">
          <a:xfrm>
            <a:off x="4286250" y="2571750"/>
            <a:ext cx="898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DZ" b="1"/>
              <a:t>الدافعة </a:t>
            </a:r>
            <a:r>
              <a:rPr lang="fr-FR" b="1"/>
              <a:t>D</a:t>
            </a:r>
          </a:p>
        </p:txBody>
      </p:sp>
      <p:sp>
        <p:nvSpPr>
          <p:cNvPr id="19673" name="ZoneTexte 173"/>
          <p:cNvSpPr txBox="1">
            <a:spLocks noChangeArrowheads="1"/>
          </p:cNvSpPr>
          <p:nvPr/>
        </p:nvSpPr>
        <p:spPr bwMode="auto">
          <a:xfrm>
            <a:off x="0" y="0"/>
            <a:ext cx="1357313" cy="369888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</a:rPr>
              <a:t>اضغط وانتظر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1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2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2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525 " pathEditMode="relative" ptsTypes="AA">
                                      <p:cBhvr>
                                        <p:cTn id="148" dur="2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525 L 0.00105 0.15541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20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80000">
                                      <p:cBhvr>
                                        <p:cTn id="197" dur="1000" fill="hold"/>
                                        <p:tgtEl>
                                          <p:spTgt spid="12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-3.14206E-6 L 0.00625 -3.14206E-6 " pathEditMode="relative" rAng="0" ptsTypes="AA">
                                      <p:cBhvr>
                                        <p:cTn id="199" dur="1000" fill="hold"/>
                                        <p:tgtEl>
                                          <p:spTgt spid="12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8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3" dur="500"/>
                                        <p:tgtEl>
                                          <p:spTgt spid="19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3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0" dur="500"/>
                                        <p:tgtEl>
                                          <p:spTgt spid="19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3" dur="500"/>
                                        <p:tgtEl>
                                          <p:spTgt spid="19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6" dur="500"/>
                                        <p:tgtEl>
                                          <p:spTgt spid="19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9" dur="500"/>
                                        <p:tgtEl>
                                          <p:spTgt spid="19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1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5" dur="500"/>
                                        <p:tgtEl>
                                          <p:spTgt spid="19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8" dur="500"/>
                                        <p:tgtEl>
                                          <p:spTgt spid="19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1" dur="500"/>
                                        <p:tgtEl>
                                          <p:spTgt spid="19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4" dur="500"/>
                                        <p:tgtEl>
                                          <p:spTgt spid="1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1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19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3" dur="500"/>
                                        <p:tgtEl>
                                          <p:spTgt spid="19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6" dur="500"/>
                                        <p:tgtEl>
                                          <p:spTgt spid="1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9" dur="500"/>
                                        <p:tgtEl>
                                          <p:spTgt spid="1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19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5" dur="500"/>
                                        <p:tgtEl>
                                          <p:spTgt spid="19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8" dur="500"/>
                                        <p:tgtEl>
                                          <p:spTgt spid="19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1" dur="500"/>
                                        <p:tgtEl>
                                          <p:spTgt spid="1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4" dur="500"/>
                                        <p:tgtEl>
                                          <p:spTgt spid="1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19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0" dur="500"/>
                                        <p:tgtEl>
                                          <p:spTgt spid="1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3" dur="500"/>
                                        <p:tgtEl>
                                          <p:spTgt spid="1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6" dur="500"/>
                                        <p:tgtEl>
                                          <p:spTgt spid="19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1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5" dur="500"/>
                                        <p:tgtEl>
                                          <p:spTgt spid="1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6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1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4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6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9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0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3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6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9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5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525 " pathEditMode="relative" ptsTypes="AA">
                                      <p:cBhvr>
                                        <p:cTn id="422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7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7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2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5255 L 0.00017 0.15532 " pathEditMode="relative" rAng="0" ptsTypes="AA">
                                      <p:cBhvr>
                                        <p:cTn id="456" dur="2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1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5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6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7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80000">
                                      <p:cBhvr>
                                        <p:cTn id="476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61022E-6 L 0.00799 -4.61022E-6 " pathEditMode="relative" rAng="0" ptsTypes="AA">
                                      <p:cBhvr>
                                        <p:cTn id="478" dur="2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2" fill="hold">
                      <p:stCondLst>
                        <p:cond delay="indefinite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5" dur="2000" fill="hold"/>
                                        <p:tgtEl>
                                          <p:spTgt spid="196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6" dur="2000" fill="hold"/>
                                        <p:tgtEl>
                                          <p:spTgt spid="196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7" dur="2000" fill="hold"/>
                                        <p:tgtEl>
                                          <p:spTgt spid="196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2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2791E-6 L 0.08663 4.2791E-6 " pathEditMode="relative" ptsTypes="AA">
                                      <p:cBhvr>
                                        <p:cTn id="4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1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2351" grpId="0"/>
      <p:bldP spid="12344" grpId="0" animBg="1"/>
      <p:bldP spid="12326" grpId="0" animBg="1"/>
      <p:bldP spid="12325" grpId="0" animBg="1"/>
      <p:bldP spid="12324" grpId="0" animBg="1"/>
      <p:bldP spid="12324" grpId="1" animBg="1"/>
      <p:bldP spid="12324" grpId="2" animBg="1"/>
      <p:bldP spid="12315" grpId="0" animBg="1"/>
      <p:bldP spid="12314" grpId="0" animBg="1"/>
      <p:bldP spid="12311" grpId="0" animBg="1"/>
      <p:bldP spid="12301" grpId="0"/>
      <p:bldP spid="12300" grpId="0"/>
      <p:bldP spid="12299" grpId="0"/>
      <p:bldP spid="12298" grpId="0"/>
      <p:bldP spid="12297" grpId="0"/>
      <p:bldP spid="12463" grpId="0" animBg="1"/>
      <p:bldP spid="20610" grpId="0" animBg="1"/>
      <p:bldP spid="19570" grpId="0" animBg="1"/>
      <p:bldP spid="19588" grpId="0"/>
      <p:bldP spid="19590" grpId="0" animBg="1"/>
      <p:bldP spid="19592" grpId="0" animBg="1"/>
      <p:bldP spid="19615" grpId="0" animBg="1"/>
      <p:bldP spid="19616" grpId="0" animBg="1"/>
      <p:bldP spid="19611" grpId="0" animBg="1"/>
      <p:bldP spid="152" grpId="0" animBg="1"/>
      <p:bldP spid="162" grpId="0"/>
      <p:bldP spid="173" grpId="0" animBg="1"/>
      <p:bldP spid="166" grpId="0"/>
      <p:bldP spid="223" grpId="0" animBg="1"/>
      <p:bldP spid="315" grpId="0" animBg="1"/>
      <p:bldP spid="321" grpId="0" animBg="1"/>
      <p:bldP spid="330" grpId="0" animBg="1"/>
      <p:bldP spid="330" grpId="1" animBg="1"/>
      <p:bldP spid="330" grpId="2" animBg="1"/>
      <p:bldP spid="334" grpId="0" animBg="1"/>
      <p:bldP spid="335" grpId="0" animBg="1"/>
      <p:bldP spid="338" grpId="0" animBg="1"/>
      <p:bldP spid="339" grpId="0"/>
      <p:bldP spid="340" grpId="0"/>
      <p:bldP spid="341" grpId="0"/>
      <p:bldP spid="342" grpId="0"/>
      <p:bldP spid="343" grpId="0" animBg="1"/>
      <p:bldP spid="344" grpId="0" animBg="1"/>
      <p:bldP spid="353" grpId="0" animBg="1"/>
      <p:bldP spid="392" grpId="0" animBg="1"/>
      <p:bldP spid="4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0" y="785813"/>
            <a:ext cx="5643563" cy="40544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342900" indent="-342900" algn="l">
              <a:lnSpc>
                <a:spcPts val="2400"/>
              </a:lnSpc>
              <a:buClr>
                <a:srgbClr val="FF0000"/>
              </a:buClr>
              <a:defRPr/>
            </a:pPr>
            <a:r>
              <a:rPr lang="fr-FR" sz="1300" dirty="0">
                <a:solidFill>
                  <a:srgbClr val="008000"/>
                </a:solidFill>
                <a:latin typeface="Verdana" pitchFamily="34" charset="0"/>
              </a:rPr>
              <a:t>Fabricant :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TELEMECANIQUE SCHNEIDER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rgbClr val="FF0000"/>
                </a:solidFill>
                <a:latin typeface="Verdana" pitchFamily="34" charset="0"/>
              </a:rPr>
              <a:t>Type : CAPTEUR PHOTOELECTRIQUE </a:t>
            </a:r>
            <a:r>
              <a:rPr lang="fr-FR" sz="1300" dirty="0">
                <a:solidFill>
                  <a:srgbClr val="996633"/>
                </a:solidFill>
                <a:latin typeface="Verdana" pitchFamily="34" charset="0"/>
              </a:rPr>
              <a:t>BARREIERRE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rgbClr val="0000FF"/>
                </a:solidFill>
                <a:latin typeface="Verdana" pitchFamily="34" charset="0"/>
              </a:rPr>
              <a:t>Modèle émetteur                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: XU2B18KP340D-T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rgbClr val="0000FF"/>
                </a:solidFill>
                <a:latin typeface="Verdana" pitchFamily="34" charset="0"/>
              </a:rPr>
              <a:t>Modèle </a:t>
            </a:r>
            <a:r>
              <a:rPr lang="ar-DZ" sz="1300" dirty="0">
                <a:solidFill>
                  <a:srgbClr val="0000FF"/>
                </a:solidFill>
                <a:latin typeface="Verdana" pitchFamily="34" charset="0"/>
              </a:rPr>
              <a:t> </a:t>
            </a:r>
            <a:r>
              <a:rPr lang="fr-FR" sz="1300" dirty="0">
                <a:solidFill>
                  <a:srgbClr val="0000FF"/>
                </a:solidFill>
                <a:latin typeface="Verdana" pitchFamily="34" charset="0"/>
              </a:rPr>
              <a:t>Récepteur </a:t>
            </a:r>
            <a:r>
              <a:rPr lang="ar-DZ" sz="1300" dirty="0">
                <a:solidFill>
                  <a:srgbClr val="0000FF"/>
                </a:solidFill>
                <a:latin typeface="Verdana" pitchFamily="34" charset="0"/>
              </a:rPr>
              <a:t>                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: XU2B18PP340D-R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Portée de détection              :15 m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Tension de fonctionnement   : 12 … 24 V CC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Capacité de commutation     : 100 mA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Fréquence de commutation</a:t>
            </a:r>
            <a:r>
              <a:rPr lang="ar-DZ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 : 400 Hz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Conception électrique           : PNP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Sortie de commutation         : Normalement ouvert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Type de connecteur              : Connecteur M12, 4 broches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Indice de protection             :</a:t>
            </a:r>
            <a:r>
              <a:rPr lang="ar-DZ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I P67</a:t>
            </a:r>
          </a:p>
          <a:p>
            <a:pPr marL="342900" indent="-342900" algn="l">
              <a:lnSpc>
                <a:spcPts val="24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Température ambiante de fonctionnement : - 25 ...55 ° C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3611563"/>
            <a:ext cx="3143250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22534" name="Picture 6" descr="H:\telemecanique-XU2B18PP340D-through-beam-photoelectric-sensor-5.jpg"/>
          <p:cNvPicPr>
            <a:picLocks noChangeAspect="1" noChangeArrowheads="1"/>
          </p:cNvPicPr>
          <p:nvPr/>
        </p:nvPicPr>
        <p:blipFill>
          <a:blip r:embed="rId3"/>
          <a:srcRect l="20000" r="21111" b="14999"/>
          <a:stretch>
            <a:fillRect/>
          </a:stretch>
        </p:blipFill>
        <p:spPr bwMode="auto">
          <a:xfrm>
            <a:off x="6000750" y="574675"/>
            <a:ext cx="3114675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Image 5"/>
          <p:cNvPicPr>
            <a:picLocks noChangeAspect="1"/>
          </p:cNvPicPr>
          <p:nvPr/>
        </p:nvPicPr>
        <p:blipFill>
          <a:blip r:embed="rId4"/>
          <a:srcRect l="3413" t="5988" r="71880" b="67265"/>
          <a:stretch>
            <a:fillRect/>
          </a:stretch>
        </p:blipFill>
        <p:spPr bwMode="auto">
          <a:xfrm>
            <a:off x="3857625" y="5418138"/>
            <a:ext cx="177958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715008" y="0"/>
            <a:ext cx="342899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u="sng" dirty="0">
                <a:solidFill>
                  <a:srgbClr val="993300"/>
                </a:solidFill>
              </a:rPr>
              <a:t>بعض الأمثلة عن الخلية </a:t>
            </a:r>
            <a:r>
              <a:rPr lang="ar-DZ" b="1" u="sng" dirty="0" err="1">
                <a:solidFill>
                  <a:srgbClr val="993300"/>
                </a:solidFill>
              </a:rPr>
              <a:t>الكهرو</a:t>
            </a:r>
            <a:r>
              <a:rPr lang="ar-DZ" b="1" u="sng" dirty="0">
                <a:solidFill>
                  <a:srgbClr val="993300"/>
                </a:solidFill>
              </a:rPr>
              <a:t> ضوئية:</a:t>
            </a:r>
            <a:endParaRPr lang="fr-FR" b="1" u="sng" dirty="0">
              <a:solidFill>
                <a:srgbClr val="993300"/>
              </a:solidFill>
            </a:endParaRPr>
          </a:p>
        </p:txBody>
      </p:sp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4000500" y="5072063"/>
            <a:ext cx="1403350" cy="3238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لكل واحد علبة</a:t>
            </a:r>
            <a:endParaRPr lang="ar-DZ" sz="20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2543" name="Rectangle 9"/>
          <p:cNvSpPr>
            <a:spLocks noChangeArrowheads="1"/>
          </p:cNvSpPr>
          <p:nvPr/>
        </p:nvSpPr>
        <p:spPr bwMode="auto">
          <a:xfrm>
            <a:off x="7870825" y="785813"/>
            <a:ext cx="11779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  <a:latin typeface="Verdana" pitchFamily="34" charset="0"/>
              </a:rPr>
              <a:t>Emetteur </a:t>
            </a:r>
            <a:endParaRPr lang="ar-DZ" sz="1400" b="1" dirty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ar-DZ" sz="2800" b="1" dirty="0">
                <a:solidFill>
                  <a:srgbClr val="FF0000"/>
                </a:solidFill>
                <a:latin typeface="Verdana" pitchFamily="34" charset="0"/>
              </a:rPr>
              <a:t>باعث</a:t>
            </a:r>
            <a:endParaRPr lang="fr-FR" sz="2800" b="1" dirty="0">
              <a:solidFill>
                <a:srgbClr val="FF0000"/>
              </a:solidFill>
            </a:endParaRPr>
          </a:p>
          <a:p>
            <a:pPr algn="ctr"/>
            <a:endParaRPr lang="ar-DZ" sz="1400" b="1" dirty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2544" name="Rectangle 10"/>
          <p:cNvSpPr>
            <a:spLocks noChangeArrowheads="1"/>
          </p:cNvSpPr>
          <p:nvPr/>
        </p:nvSpPr>
        <p:spPr bwMode="auto">
          <a:xfrm>
            <a:off x="6003925" y="819150"/>
            <a:ext cx="12731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 b="1">
                <a:solidFill>
                  <a:srgbClr val="FF0000"/>
                </a:solidFill>
                <a:latin typeface="Verdana" pitchFamily="34" charset="0"/>
              </a:rPr>
              <a:t>Récepteur </a:t>
            </a:r>
            <a:endParaRPr lang="ar-DZ" sz="1400" b="1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ar-DZ" sz="2800" b="1">
                <a:solidFill>
                  <a:srgbClr val="FF0000"/>
                </a:solidFill>
                <a:latin typeface="Verdana" pitchFamily="34" charset="0"/>
              </a:rPr>
              <a:t>مستقبل</a:t>
            </a:r>
            <a:endParaRPr lang="fr-FR" sz="2800" b="1">
              <a:solidFill>
                <a:srgbClr val="FF0000"/>
              </a:solidFill>
            </a:endParaRPr>
          </a:p>
        </p:txBody>
      </p:sp>
      <p:pic>
        <p:nvPicPr>
          <p:cNvPr id="14" name="Image 1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188335" cy="384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Image 16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7166"/>
            <a:ext cx="3328670" cy="4083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/>
      <p:bldP spid="225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6"/>
          <p:cNvPicPr>
            <a:picLocks noChangeAspect="1"/>
          </p:cNvPicPr>
          <p:nvPr/>
        </p:nvPicPr>
        <p:blipFill>
          <a:blip r:embed="rId2"/>
          <a:srcRect l="3413" t="5988" r="71880" b="67265"/>
          <a:stretch>
            <a:fillRect/>
          </a:stretch>
        </p:blipFill>
        <p:spPr bwMode="auto">
          <a:xfrm>
            <a:off x="6715125" y="5143500"/>
            <a:ext cx="1779588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6929438" y="4786313"/>
            <a:ext cx="1403350" cy="323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لكل واحد علبة</a:t>
            </a:r>
            <a:endParaRPr lang="ar-DZ" sz="2000" b="1"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0"/>
            <a:ext cx="2916237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28677" name="Rectangle 8"/>
          <p:cNvSpPr>
            <a:spLocks noChangeArrowheads="1"/>
          </p:cNvSpPr>
          <p:nvPr/>
        </p:nvSpPr>
        <p:spPr bwMode="auto">
          <a:xfrm>
            <a:off x="0" y="642918"/>
            <a:ext cx="9144000" cy="621830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342900" indent="-342900" algn="l">
              <a:lnSpc>
                <a:spcPts val="20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336600"/>
                </a:solidFill>
                <a:latin typeface="Verdana" pitchFamily="34" charset="0"/>
              </a:rPr>
              <a:t>Composants du système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Emetteur M100-RT/35/76a/95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Récepteur MV100-RT/35/95/103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336600"/>
                </a:solidFill>
                <a:latin typeface="Verdana" pitchFamily="34" charset="0"/>
              </a:rPr>
              <a:t>Caractéristiques générales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Domaine de détection d'emploi 0 ... 20 m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Domaine de détection limite 30 m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Emetteur de lumière LED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Type de lumière rouge, lumière modulée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336600"/>
                </a:solidFill>
                <a:latin typeface="Verdana" pitchFamily="34" charset="0"/>
              </a:rPr>
              <a:t>Eléments de visualisation/réglage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Indication fonctionnement LED verte : Alimentation (sous tension)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Visual. état de commutation récepteur : LED jaune : allumée si le  faisceau est libre, clignote si est insuffisante la réserve de fonction ; éteintes si le faisceau est interrompu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Eléments de contrôle Réglage de la sensibilité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Eléments de contrôle commutation "clair/foncé« 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336600"/>
                </a:solidFill>
                <a:latin typeface="Verdana" pitchFamily="34" charset="0"/>
              </a:rPr>
              <a:t>Caractéristiques électriques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Tension d'emploi UB 10 ... 30 V CC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Ondulation max. 10 %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Consommation à vide I0 Emetteur : ≤ 15 mA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récepteur : ≤ 8 mA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Température ambiante -30 ... 60 °C (-22 ... 140 °F)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Température de stockage -40 ... 70 °C (-40 ... 158 °F)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Degré de protection IP67</a:t>
            </a:r>
          </a:p>
          <a:p>
            <a:pPr marL="342900" indent="-342900" algn="l">
              <a:lnSpc>
                <a:spcPts val="20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Raccordement connecteur M8 x 1, 4 broches</a:t>
            </a:r>
          </a:p>
        </p:txBody>
      </p:sp>
      <p:pic>
        <p:nvPicPr>
          <p:cNvPr id="11" name="Image 1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63" y="71438"/>
            <a:ext cx="4356100" cy="53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681" name="Rectangle 6"/>
          <p:cNvSpPr>
            <a:spLocks noChangeArrowheads="1"/>
          </p:cNvSpPr>
          <p:nvPr/>
        </p:nvSpPr>
        <p:spPr bwMode="auto">
          <a:xfrm>
            <a:off x="7643813" y="0"/>
            <a:ext cx="117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  <a:latin typeface="Verdana" pitchFamily="34" charset="0"/>
              </a:rPr>
              <a:t>Emetteur </a:t>
            </a:r>
            <a:endParaRPr lang="fr-FR" sz="1400" b="1">
              <a:solidFill>
                <a:srgbClr val="0000FF"/>
              </a:solidFill>
            </a:endParaRPr>
          </a:p>
        </p:txBody>
      </p:sp>
      <p:sp>
        <p:nvSpPr>
          <p:cNvPr id="28682" name="Rectangle 7"/>
          <p:cNvSpPr>
            <a:spLocks noChangeArrowheads="1"/>
          </p:cNvSpPr>
          <p:nvPr/>
        </p:nvSpPr>
        <p:spPr bwMode="auto">
          <a:xfrm>
            <a:off x="6143625" y="22225"/>
            <a:ext cx="1273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  <a:latin typeface="Verdana" pitchFamily="34" charset="0"/>
              </a:rPr>
              <a:t>Récepteur </a:t>
            </a:r>
            <a:endParaRPr lang="fr-FR" sz="14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681" grpId="0"/>
      <p:bldP spid="286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0"/>
            <a:ext cx="2916237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1" name="Image 1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3" y="71438"/>
            <a:ext cx="4356100" cy="53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681" name="Rectangle 6"/>
          <p:cNvSpPr>
            <a:spLocks noChangeArrowheads="1"/>
          </p:cNvSpPr>
          <p:nvPr/>
        </p:nvSpPr>
        <p:spPr bwMode="auto">
          <a:xfrm>
            <a:off x="7643813" y="0"/>
            <a:ext cx="117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  <a:latin typeface="Verdana" pitchFamily="34" charset="0"/>
              </a:rPr>
              <a:t>Emetteur </a:t>
            </a:r>
            <a:endParaRPr lang="fr-FR" sz="1400" b="1">
              <a:solidFill>
                <a:srgbClr val="0000FF"/>
              </a:solidFill>
            </a:endParaRPr>
          </a:p>
        </p:txBody>
      </p:sp>
      <p:sp>
        <p:nvSpPr>
          <p:cNvPr id="28682" name="Rectangle 7"/>
          <p:cNvSpPr>
            <a:spLocks noChangeArrowheads="1"/>
          </p:cNvSpPr>
          <p:nvPr/>
        </p:nvSpPr>
        <p:spPr bwMode="auto">
          <a:xfrm>
            <a:off x="6143625" y="22225"/>
            <a:ext cx="1273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  <a:latin typeface="Verdana" pitchFamily="34" charset="0"/>
              </a:rPr>
              <a:t>Récepteur </a:t>
            </a:r>
            <a:endParaRPr lang="fr-FR" sz="1400" b="1">
              <a:solidFill>
                <a:srgbClr val="0000FF"/>
              </a:solidFill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7572" y="3857604"/>
            <a:ext cx="22664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1500174"/>
            <a:ext cx="22383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500174"/>
            <a:ext cx="22574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7"/>
          <a:srcRect l="11011" t="23674"/>
          <a:stretch>
            <a:fillRect/>
          </a:stretch>
        </p:blipFill>
        <p:spPr bwMode="auto">
          <a:xfrm>
            <a:off x="0" y="3929066"/>
            <a:ext cx="5195912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/>
      <p:bldP spid="286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H:\Nouveau Omron Faisceau Commutateur Photoélectrique Capteur (5 m DC 3 Fils NPN NO E3F 5DN1 Récepteur) et (DC 2 Fils NPN NO E3F 5L Émetteur) _ AliExpress_files\UT8bpyIXm0XXXagOFbXZ.jpg"/>
          <p:cNvPicPr>
            <a:picLocks noChangeAspect="1" noChangeArrowheads="1"/>
          </p:cNvPicPr>
          <p:nvPr/>
        </p:nvPicPr>
        <p:blipFill>
          <a:blip r:embed="rId2"/>
          <a:srcRect l="18750" r="20313"/>
          <a:stretch>
            <a:fillRect/>
          </a:stretch>
        </p:blipFill>
        <p:spPr bwMode="auto">
          <a:xfrm>
            <a:off x="6127750" y="417513"/>
            <a:ext cx="3016250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71438" y="500063"/>
            <a:ext cx="5500687" cy="2947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008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caractéristiques:  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E3F-5Lphotoélectrique Capteur Interrupteur </a:t>
            </a:r>
            <a:r>
              <a:rPr lang="fr-FR" sz="1300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Émetteur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rgbClr val="9966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Nom du produit  :Commutateur photoélectrique Émetteur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l'envoi Lumière   :Rayons infrarouges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Modèle              :E3F-5L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Type :DC 2 Fils NPN NO (Normalement Ouvert)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Tension             :6 V à 36 V DC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Courant             :300mA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sensorielle Distance :5 m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Diamètre de la tête  :1.6 cm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corps Taille  :2.4x7 cm/0.9 '' x 2.8 '' (Max. D * L)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Matériel            :en plastique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câble Longueur :1.2 m/47 ''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Poids                :55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69850" y="3786188"/>
            <a:ext cx="5586786" cy="296491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008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caractéristiques:  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E3F-5DN1photoélectrique Capteur Interrupteur </a:t>
            </a:r>
            <a:r>
              <a:rPr lang="fr-FR" sz="1300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Récepteur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rgbClr val="9966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Nom du produit	 :Commutateur photoélectrique Récepteur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l'envoi Lumière	 :Rayons infrarouges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modèle	 :E3F-5DNI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Type :	DC 3 Fils NPN NO (Normalement Ouvert)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tension	 :6 V à 36 V DC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courant	 :300mA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sensorielle Distance :5 m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Diamètre de la tête : 1.6 cm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corps Taille	   :2.4x7 cm/0.9 '' x 2.8 '' (Max. D * L)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matériel	   :en plastique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câble Longueur       :1.2 m/47 ''</a:t>
            </a:r>
          </a:p>
          <a:p>
            <a:pPr marL="342900" indent="-342900" algn="l" eaLnBrk="0" hangingPunct="0">
              <a:lnSpc>
                <a:spcPts val="16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sz="1300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poids</a:t>
            </a:r>
            <a:r>
              <a:rPr lang="en-US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</a:t>
            </a:r>
            <a:r>
              <a:rPr lang="en-US" sz="13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55g</a:t>
            </a:r>
          </a:p>
        </p:txBody>
      </p:sp>
      <p:pic>
        <p:nvPicPr>
          <p:cNvPr id="23561" name="Image 8"/>
          <p:cNvPicPr>
            <a:picLocks noChangeAspect="1"/>
          </p:cNvPicPr>
          <p:nvPr/>
        </p:nvPicPr>
        <p:blipFill>
          <a:blip r:embed="rId3"/>
          <a:srcRect l="3413" t="5988" r="71880" b="67265"/>
          <a:stretch>
            <a:fillRect/>
          </a:stretch>
        </p:blipFill>
        <p:spPr bwMode="auto">
          <a:xfrm>
            <a:off x="7286625" y="4929188"/>
            <a:ext cx="177958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988"/>
            <a:ext cx="6542088" cy="366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7358063" y="4500563"/>
            <a:ext cx="1403350" cy="323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لكل واحد علبة</a:t>
            </a:r>
            <a:endParaRPr lang="ar-DZ" sz="20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786688" y="1201738"/>
            <a:ext cx="11779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FF0000"/>
                </a:solidFill>
                <a:latin typeface="Verdana" pitchFamily="34" charset="0"/>
              </a:rPr>
              <a:t>Emetteur </a:t>
            </a:r>
            <a:endParaRPr lang="ar-DZ" sz="1400" b="1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ar-DZ" sz="2800" b="1">
                <a:solidFill>
                  <a:srgbClr val="FF0000"/>
                </a:solidFill>
                <a:latin typeface="Verdana" pitchFamily="34" charset="0"/>
              </a:rPr>
              <a:t>باعث</a:t>
            </a:r>
            <a:endParaRPr lang="fr-FR" sz="2800" b="1">
              <a:solidFill>
                <a:srgbClr val="FF0000"/>
              </a:solidFill>
            </a:endParaRPr>
          </a:p>
          <a:p>
            <a:endParaRPr lang="ar-DZ" sz="1400" b="1">
              <a:solidFill>
                <a:srgbClr val="FF0000"/>
              </a:solidFill>
              <a:latin typeface="Verdana" pitchFamily="34" charset="0"/>
            </a:endParaRPr>
          </a:p>
          <a:p>
            <a:endParaRPr lang="fr-FR" sz="1400" b="1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56325" y="1190625"/>
            <a:ext cx="12731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 b="1">
                <a:solidFill>
                  <a:srgbClr val="FF0000"/>
                </a:solidFill>
                <a:latin typeface="Verdana" pitchFamily="34" charset="0"/>
              </a:rPr>
              <a:t>Récepteur </a:t>
            </a:r>
            <a:endParaRPr lang="ar-DZ" sz="1400" b="1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ar-DZ" sz="2800" b="1">
                <a:solidFill>
                  <a:srgbClr val="FF0000"/>
                </a:solidFill>
                <a:latin typeface="Verdana" pitchFamily="34" charset="0"/>
              </a:rPr>
              <a:t>مستقبل</a:t>
            </a:r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2" descr="H:\telemecanique-XUX5ARCNT16-photoelectric-diffuse-sensor-1.jpg"/>
          <p:cNvPicPr>
            <a:picLocks noChangeAspect="1" noChangeArrowheads="1"/>
          </p:cNvPicPr>
          <p:nvPr/>
        </p:nvPicPr>
        <p:blipFill>
          <a:blip r:embed="rId2"/>
          <a:srcRect l="26666" t="18333" r="27777" b="11665"/>
          <a:stretch>
            <a:fillRect/>
          </a:stretch>
        </p:blipFill>
        <p:spPr bwMode="auto">
          <a:xfrm>
            <a:off x="6276370" y="3492500"/>
            <a:ext cx="2867630" cy="293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3" descr="H:\telemecanique-XUX5ARCNT16-photoelectric-diffuse-sensor-6.jpg"/>
          <p:cNvPicPr>
            <a:picLocks noChangeAspect="1" noChangeArrowheads="1"/>
          </p:cNvPicPr>
          <p:nvPr/>
        </p:nvPicPr>
        <p:blipFill>
          <a:blip r:embed="rId3"/>
          <a:srcRect l="14085" r="21126"/>
          <a:stretch>
            <a:fillRect/>
          </a:stretch>
        </p:blipFill>
        <p:spPr bwMode="auto">
          <a:xfrm>
            <a:off x="6072198" y="1"/>
            <a:ext cx="3071802" cy="316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Image 5"/>
          <p:cNvPicPr>
            <a:picLocks noChangeAspect="1"/>
          </p:cNvPicPr>
          <p:nvPr/>
        </p:nvPicPr>
        <p:blipFill>
          <a:blip r:embed="rId4"/>
          <a:srcRect l="37106" t="5988" r="49591" b="68063"/>
          <a:stretch>
            <a:fillRect/>
          </a:stretch>
        </p:blipFill>
        <p:spPr bwMode="auto">
          <a:xfrm>
            <a:off x="5027624" y="4857760"/>
            <a:ext cx="11874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ZoneTexte 6"/>
          <p:cNvSpPr txBox="1">
            <a:spLocks noChangeArrowheads="1"/>
          </p:cNvSpPr>
          <p:nvPr/>
        </p:nvSpPr>
        <p:spPr bwMode="auto">
          <a:xfrm>
            <a:off x="5000628" y="4429132"/>
            <a:ext cx="1214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2000" b="1">
                <a:solidFill>
                  <a:srgbClr val="FF0000"/>
                </a:solidFill>
              </a:rPr>
              <a:t>علبة واحدة</a:t>
            </a:r>
            <a:endParaRPr lang="fr-FR" sz="2000" b="1">
              <a:solidFill>
                <a:srgbClr val="FF000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" y="26988"/>
            <a:ext cx="4991002" cy="3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30" name="Rectangle 8"/>
          <p:cNvSpPr>
            <a:spLocks noChangeArrowheads="1"/>
          </p:cNvSpPr>
          <p:nvPr/>
        </p:nvSpPr>
        <p:spPr bwMode="auto">
          <a:xfrm>
            <a:off x="7185052" y="4572000"/>
            <a:ext cx="117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FFCC"/>
                </a:solidFill>
                <a:latin typeface="Verdana" pitchFamily="34" charset="0"/>
              </a:rPr>
              <a:t>Emetteur </a:t>
            </a:r>
            <a:endParaRPr lang="fr-FR" sz="1400" b="1">
              <a:solidFill>
                <a:srgbClr val="00FFCC"/>
              </a:solidFill>
            </a:endParaRPr>
          </a:p>
        </p:txBody>
      </p:sp>
      <p:sp>
        <p:nvSpPr>
          <p:cNvPr id="30731" name="Rectangle 9"/>
          <p:cNvSpPr>
            <a:spLocks noChangeArrowheads="1"/>
          </p:cNvSpPr>
          <p:nvPr/>
        </p:nvSpPr>
        <p:spPr bwMode="auto">
          <a:xfrm>
            <a:off x="6443689" y="3956050"/>
            <a:ext cx="12731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FFCC"/>
                </a:solidFill>
                <a:latin typeface="Verdana" pitchFamily="34" charset="0"/>
              </a:rPr>
              <a:t>Récepteur </a:t>
            </a:r>
            <a:endParaRPr lang="fr-FR" sz="1400" b="1">
              <a:solidFill>
                <a:srgbClr val="00FFCC"/>
              </a:solidFill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4282" y="500042"/>
            <a:ext cx="8786812" cy="549124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342900" indent="-342900" algn="l">
              <a:lnSpc>
                <a:spcPts val="1800"/>
              </a:lnSpc>
              <a:buClr>
                <a:srgbClr val="FF0000"/>
              </a:buClr>
              <a:defRPr/>
            </a:pPr>
            <a:r>
              <a:rPr lang="fr-FR" sz="1300" u="sng" dirty="0">
                <a:solidFill>
                  <a:srgbClr val="008000"/>
                </a:solidFill>
                <a:latin typeface="Verdana" pitchFamily="34" charset="0"/>
              </a:rPr>
              <a:t>Complémentaires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Matière du boitier PBT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Matière de la lentille PMMA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Portée maximale 3 m réflexion directe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Type de sortie Relais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État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LED 1 LED (vert) pour alimentation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1 LED (jaune) pour état sortie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Limites de la tension d'alimentation 20…264 V AC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Fréquence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de commutation &lt;= 20 Hz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Tension de déchet &lt;= 1.5 V (régime fermé)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Consommation électrique &lt;= 35 mA (sans charge)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Puissance consommée en W 2 W AC/DC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Retard à la disponibilité &lt; 60 ms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Retard réponse &lt; 25 ms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Retard récupération &lt; 25 ms</a:t>
            </a:r>
          </a:p>
          <a:p>
            <a:pPr marL="342900" indent="-342900" algn="l">
              <a:lnSpc>
                <a:spcPts val="18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Réglage </a:t>
            </a:r>
            <a:r>
              <a:rPr lang="fr-FR" sz="1300" dirty="0" err="1">
                <a:solidFill>
                  <a:schemeClr val="tx1"/>
                </a:solidFill>
                <a:latin typeface="Verdana" pitchFamily="34" charset="0"/>
              </a:rPr>
              <a:t>Réglage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de sensibilité</a:t>
            </a:r>
          </a:p>
          <a:p>
            <a:pPr marL="342900" indent="-342900" algn="l">
              <a:lnSpc>
                <a:spcPts val="19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500000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cycle, cos φ = 1, 60 </a:t>
            </a:r>
            <a:r>
              <a:rPr lang="fr-FR" sz="1300" dirty="0" err="1">
                <a:solidFill>
                  <a:schemeClr val="tx1"/>
                </a:solidFill>
                <a:latin typeface="Verdana" pitchFamily="34" charset="0"/>
              </a:rPr>
              <a:t>cyc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/mn à 250 V</a:t>
            </a:r>
          </a:p>
          <a:p>
            <a:pPr marL="342900" indent="-342900">
              <a:lnSpc>
                <a:spcPts val="19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Température de fonctionnement -25…55 °C</a:t>
            </a:r>
          </a:p>
          <a:p>
            <a:pPr marL="342900" indent="-342900">
              <a:lnSpc>
                <a:spcPts val="19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Température ambiante pour le stockage -40…70 °C </a:t>
            </a:r>
          </a:p>
          <a:p>
            <a:pPr marL="342900" indent="-342900">
              <a:lnSpc>
                <a:spcPts val="19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Degré de protection IP Double isolation IP65</a:t>
            </a:r>
          </a:p>
          <a:p>
            <a:pPr marL="342900" indent="-342900" eaLnBrk="0" hangingPunct="0">
              <a:lnSpc>
                <a:spcPts val="19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Portée de détection max. : 3 m</a:t>
            </a:r>
          </a:p>
          <a:p>
            <a:pPr marL="342900" indent="-342900" eaLnBrk="0" hangingPunct="0">
              <a:lnSpc>
                <a:spcPts val="1900"/>
              </a:lnSpc>
              <a:buClr>
                <a:srgbClr val="FF0000"/>
              </a:buClr>
              <a:buFont typeface="Arial" pitchFamily="34" charset="0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Tension de fonctionnement : 24 … 240 V CA/CC</a:t>
            </a:r>
          </a:p>
          <a:p>
            <a:pPr marL="342900" indent="-342900">
              <a:lnSpc>
                <a:spcPts val="19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fr-FR" sz="1300" dirty="0" smtClean="0">
                <a:solidFill>
                  <a:schemeClr val="tx1"/>
                </a:solidFill>
                <a:latin typeface="Verdana" pitchFamily="34" charset="0"/>
              </a:rPr>
              <a:t>Poids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0.2 kg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30730" grpId="0"/>
      <p:bldP spid="307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5357813" y="571500"/>
            <a:ext cx="3435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b="1">
                <a:solidFill>
                  <a:srgbClr val="0000FF"/>
                </a:solidFill>
              </a:rPr>
              <a:t>.</a:t>
            </a:r>
            <a:r>
              <a:rPr lang="fr-FR" b="1">
                <a:solidFill>
                  <a:srgbClr val="0000FF"/>
                </a:solidFill>
              </a:rPr>
              <a:t>CNY70</a:t>
            </a:r>
            <a:r>
              <a:rPr lang="ar-DZ" b="1"/>
              <a:t>1- ملتقط خلية كهر وضوئية  </a:t>
            </a:r>
            <a:endParaRPr lang="fr-FR" b="1"/>
          </a:p>
        </p:txBody>
      </p:sp>
      <p:pic>
        <p:nvPicPr>
          <p:cNvPr id="38916" name="Picture 3" descr="D:\GIF1\PINOUT-CYN70-500x500.png"/>
          <p:cNvPicPr>
            <a:picLocks noChangeAspect="1" noChangeArrowheads="1"/>
          </p:cNvPicPr>
          <p:nvPr/>
        </p:nvPicPr>
        <p:blipFill>
          <a:blip r:embed="rId2"/>
          <a:srcRect l="13333" t="6667" r="11110" b="8888"/>
          <a:stretch>
            <a:fillRect/>
          </a:stretch>
        </p:blipFill>
        <p:spPr bwMode="auto">
          <a:xfrm>
            <a:off x="6786563" y="1071563"/>
            <a:ext cx="2201862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6215074" y="54592"/>
            <a:ext cx="2928926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defRPr/>
            </a:pPr>
            <a:r>
              <a:rPr lang="ar-DZ" b="1" dirty="0">
                <a:solidFill>
                  <a:srgbClr val="FF0000"/>
                </a:solidFill>
              </a:rPr>
              <a:t>ملتقطات خلية كهر وضوئية أخرى: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8920" name="Picture 2" descr="D:\GIF1\Capteu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0"/>
            <a:ext cx="2500313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59" name="Picture 1" descr="D:\GIF1\sen_cny70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50"/>
            <a:ext cx="25003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Image 93"/>
          <p:cNvPicPr/>
          <p:nvPr/>
        </p:nvPicPr>
        <p:blipFill>
          <a:blip r:embed="rId5"/>
          <a:srcRect b="35407"/>
          <a:stretch>
            <a:fillRect/>
          </a:stretch>
        </p:blipFill>
        <p:spPr bwMode="auto">
          <a:xfrm>
            <a:off x="2928938" y="1428750"/>
            <a:ext cx="3816350" cy="1500188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6" name="ZoneTexte 172"/>
          <p:cNvSpPr txBox="1">
            <a:spLocks noChangeArrowheads="1"/>
          </p:cNvSpPr>
          <p:nvPr/>
        </p:nvSpPr>
        <p:spPr bwMode="auto">
          <a:xfrm>
            <a:off x="7715250" y="4572000"/>
            <a:ext cx="1285875" cy="369888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rgbClr val="FF0000"/>
                </a:solidFill>
              </a:rPr>
              <a:t>اضغط وانتظر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11" name="Oval 30"/>
          <p:cNvSpPr>
            <a:spLocks noChangeAspect="1" noChangeArrowheads="1"/>
          </p:cNvSpPr>
          <p:nvPr/>
        </p:nvSpPr>
        <p:spPr bwMode="auto">
          <a:xfrm rot="5400000">
            <a:off x="1112838" y="5856288"/>
            <a:ext cx="352425" cy="35242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2" name="Line 32"/>
          <p:cNvSpPr>
            <a:spLocks noChangeShapeType="1"/>
          </p:cNvSpPr>
          <p:nvPr/>
        </p:nvSpPr>
        <p:spPr bwMode="auto">
          <a:xfrm rot="5400000" flipV="1">
            <a:off x="561181" y="5911057"/>
            <a:ext cx="14589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3" name="AutoShape 31"/>
          <p:cNvSpPr>
            <a:spLocks noChangeAspect="1" noChangeArrowheads="1"/>
          </p:cNvSpPr>
          <p:nvPr/>
        </p:nvSpPr>
        <p:spPr bwMode="auto">
          <a:xfrm rot="10800000">
            <a:off x="1184275" y="5934075"/>
            <a:ext cx="230188" cy="198438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4" name="Line 29"/>
          <p:cNvSpPr>
            <a:spLocks noChangeShapeType="1"/>
          </p:cNvSpPr>
          <p:nvPr/>
        </p:nvSpPr>
        <p:spPr bwMode="auto">
          <a:xfrm rot="5400000">
            <a:off x="1292226" y="6030912"/>
            <a:ext cx="0" cy="2127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5" name="Line 121"/>
          <p:cNvSpPr>
            <a:spLocks noChangeShapeType="1"/>
          </p:cNvSpPr>
          <p:nvPr/>
        </p:nvSpPr>
        <p:spPr bwMode="auto">
          <a:xfrm>
            <a:off x="1933575" y="6043613"/>
            <a:ext cx="315913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16" name="Line 75"/>
          <p:cNvSpPr>
            <a:spLocks noChangeAspect="1" noChangeShapeType="1"/>
          </p:cNvSpPr>
          <p:nvPr/>
        </p:nvSpPr>
        <p:spPr bwMode="auto">
          <a:xfrm>
            <a:off x="2101850" y="5878513"/>
            <a:ext cx="0" cy="3238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7" name="Line 74"/>
          <p:cNvSpPr>
            <a:spLocks noChangeAspect="1" noChangeShapeType="1"/>
          </p:cNvSpPr>
          <p:nvPr/>
        </p:nvSpPr>
        <p:spPr bwMode="auto">
          <a:xfrm flipV="1">
            <a:off x="2101850" y="5878513"/>
            <a:ext cx="128588" cy="1079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8" name="Line 73"/>
          <p:cNvSpPr>
            <a:spLocks noChangeAspect="1" noChangeShapeType="1"/>
          </p:cNvSpPr>
          <p:nvPr/>
        </p:nvSpPr>
        <p:spPr bwMode="auto">
          <a:xfrm>
            <a:off x="2101850" y="6092825"/>
            <a:ext cx="128588" cy="1079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9" name="Line 72"/>
          <p:cNvSpPr>
            <a:spLocks noChangeShapeType="1"/>
          </p:cNvSpPr>
          <p:nvPr/>
        </p:nvSpPr>
        <p:spPr bwMode="auto">
          <a:xfrm flipH="1" flipV="1">
            <a:off x="2220913" y="5181600"/>
            <a:ext cx="0" cy="6842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0" name="Line 71"/>
          <p:cNvSpPr>
            <a:spLocks noChangeAspect="1" noChangeShapeType="1"/>
          </p:cNvSpPr>
          <p:nvPr/>
        </p:nvSpPr>
        <p:spPr bwMode="auto">
          <a:xfrm flipV="1">
            <a:off x="2228850" y="6200775"/>
            <a:ext cx="0" cy="4556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321" name="Oval 68"/>
          <p:cNvSpPr>
            <a:spLocks noChangeAspect="1" noChangeArrowheads="1"/>
          </p:cNvSpPr>
          <p:nvPr/>
        </p:nvSpPr>
        <p:spPr bwMode="auto">
          <a:xfrm>
            <a:off x="1955800" y="5856288"/>
            <a:ext cx="368300" cy="371475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22" name="Rectangle 66" descr="60 %"/>
          <p:cNvSpPr>
            <a:spLocks noChangeArrowheads="1"/>
          </p:cNvSpPr>
          <p:nvPr/>
        </p:nvSpPr>
        <p:spPr bwMode="auto">
          <a:xfrm rot="5400000">
            <a:off x="1659731" y="4950619"/>
            <a:ext cx="134938" cy="539750"/>
          </a:xfrm>
          <a:prstGeom prst="rect">
            <a:avLst/>
          </a:prstGeom>
          <a:pattFill prst="pct60">
            <a:fgClr>
              <a:srgbClr val="000000"/>
            </a:fgClr>
            <a:bgClr>
              <a:srgbClr val="FFFFFF"/>
            </a:bgClr>
          </a:patt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323" name="Connecteur droit 322"/>
          <p:cNvCxnSpPr/>
          <p:nvPr/>
        </p:nvCxnSpPr>
        <p:spPr bwMode="auto">
          <a:xfrm rot="10800000">
            <a:off x="493713" y="5186363"/>
            <a:ext cx="80645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4" name="Connecteur droit 323"/>
          <p:cNvCxnSpPr/>
          <p:nvPr/>
        </p:nvCxnSpPr>
        <p:spPr bwMode="auto">
          <a:xfrm rot="5400000">
            <a:off x="138907" y="5537994"/>
            <a:ext cx="72390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5" name="Connecteur droit 324"/>
          <p:cNvCxnSpPr/>
          <p:nvPr/>
        </p:nvCxnSpPr>
        <p:spPr bwMode="auto">
          <a:xfrm rot="5400000">
            <a:off x="177800" y="6326188"/>
            <a:ext cx="6477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6" name="Connecteur droit 325"/>
          <p:cNvCxnSpPr/>
          <p:nvPr/>
        </p:nvCxnSpPr>
        <p:spPr bwMode="auto">
          <a:xfrm>
            <a:off x="493713" y="6643688"/>
            <a:ext cx="80645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7" name="Connecteur droit 326"/>
          <p:cNvCxnSpPr/>
          <p:nvPr/>
        </p:nvCxnSpPr>
        <p:spPr bwMode="auto">
          <a:xfrm>
            <a:off x="358775" y="5907088"/>
            <a:ext cx="2682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8" name="Connecteur droit 327"/>
          <p:cNvCxnSpPr/>
          <p:nvPr/>
        </p:nvCxnSpPr>
        <p:spPr bwMode="auto">
          <a:xfrm>
            <a:off x="411163" y="5991225"/>
            <a:ext cx="179387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9" name="Rectangle 328"/>
          <p:cNvSpPr/>
          <p:nvPr/>
        </p:nvSpPr>
        <p:spPr bwMode="auto">
          <a:xfrm rot="16200000">
            <a:off x="845344" y="5006181"/>
            <a:ext cx="142875" cy="3603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330" name="Connecteur droit 329"/>
          <p:cNvCxnSpPr/>
          <p:nvPr/>
        </p:nvCxnSpPr>
        <p:spPr bwMode="auto">
          <a:xfrm rot="10800000">
            <a:off x="2201863" y="5184775"/>
            <a:ext cx="806450" cy="31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1" name="Connecteur droit 330"/>
          <p:cNvCxnSpPr/>
          <p:nvPr/>
        </p:nvCxnSpPr>
        <p:spPr bwMode="auto">
          <a:xfrm rot="5400000">
            <a:off x="2673350" y="5500688"/>
            <a:ext cx="6477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2" name="Connecteur droit 331"/>
          <p:cNvCxnSpPr/>
          <p:nvPr/>
        </p:nvCxnSpPr>
        <p:spPr bwMode="auto">
          <a:xfrm rot="5400000">
            <a:off x="2628106" y="6292057"/>
            <a:ext cx="71913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3" name="Connecteur droit 332"/>
          <p:cNvCxnSpPr/>
          <p:nvPr/>
        </p:nvCxnSpPr>
        <p:spPr bwMode="auto">
          <a:xfrm>
            <a:off x="2230438" y="6645275"/>
            <a:ext cx="766762" cy="31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4" name="Connecteur droit 333"/>
          <p:cNvCxnSpPr/>
          <p:nvPr/>
        </p:nvCxnSpPr>
        <p:spPr bwMode="auto">
          <a:xfrm>
            <a:off x="2854325" y="5837238"/>
            <a:ext cx="2682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5" name="Connecteur droit 334"/>
          <p:cNvCxnSpPr/>
          <p:nvPr/>
        </p:nvCxnSpPr>
        <p:spPr bwMode="auto">
          <a:xfrm>
            <a:off x="2897188" y="5926138"/>
            <a:ext cx="17780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6" name="Organigramme : Jonction de sommaire 335"/>
          <p:cNvSpPr>
            <a:spLocks noChangeAspect="1"/>
          </p:cNvSpPr>
          <p:nvPr/>
        </p:nvSpPr>
        <p:spPr bwMode="auto">
          <a:xfrm>
            <a:off x="2420938" y="5000625"/>
            <a:ext cx="361950" cy="365125"/>
          </a:xfrm>
          <a:prstGeom prst="flowChartSummingJuncti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37" name="ZoneTexte 105"/>
          <p:cNvSpPr txBox="1">
            <a:spLocks noChangeArrowheads="1"/>
          </p:cNvSpPr>
          <p:nvPr/>
        </p:nvSpPr>
        <p:spPr bwMode="auto">
          <a:xfrm>
            <a:off x="0" y="5788025"/>
            <a:ext cx="571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/>
              <a:t>E1</a:t>
            </a:r>
          </a:p>
        </p:txBody>
      </p:sp>
      <p:sp>
        <p:nvSpPr>
          <p:cNvPr id="338" name="ZoneTexte 106"/>
          <p:cNvSpPr txBox="1">
            <a:spLocks noChangeArrowheads="1"/>
          </p:cNvSpPr>
          <p:nvPr/>
        </p:nvSpPr>
        <p:spPr bwMode="auto">
          <a:xfrm>
            <a:off x="503238" y="4859338"/>
            <a:ext cx="571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/>
              <a:t>R</a:t>
            </a:r>
          </a:p>
        </p:txBody>
      </p:sp>
      <p:sp>
        <p:nvSpPr>
          <p:cNvPr id="339" name="ZoneTexte 107"/>
          <p:cNvSpPr txBox="1">
            <a:spLocks noChangeArrowheads="1"/>
          </p:cNvSpPr>
          <p:nvPr/>
        </p:nvSpPr>
        <p:spPr bwMode="auto">
          <a:xfrm>
            <a:off x="1027113" y="5472113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40" name="ZoneTexte 108"/>
          <p:cNvSpPr txBox="1">
            <a:spLocks noChangeArrowheads="1"/>
          </p:cNvSpPr>
          <p:nvPr/>
        </p:nvSpPr>
        <p:spPr bwMode="auto">
          <a:xfrm>
            <a:off x="1025525" y="6238875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41" name="ZoneTexte 109"/>
          <p:cNvSpPr txBox="1">
            <a:spLocks noChangeArrowheads="1"/>
          </p:cNvSpPr>
          <p:nvPr/>
        </p:nvSpPr>
        <p:spPr bwMode="auto">
          <a:xfrm>
            <a:off x="2170113" y="5467350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42" name="ZoneTexte 110"/>
          <p:cNvSpPr txBox="1">
            <a:spLocks noChangeArrowheads="1"/>
          </p:cNvSpPr>
          <p:nvPr/>
        </p:nvSpPr>
        <p:spPr bwMode="auto">
          <a:xfrm>
            <a:off x="2185988" y="6256338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43" name="ZoneTexte 111"/>
          <p:cNvSpPr txBox="1">
            <a:spLocks noChangeArrowheads="1"/>
          </p:cNvSpPr>
          <p:nvPr/>
        </p:nvSpPr>
        <p:spPr bwMode="auto">
          <a:xfrm>
            <a:off x="2443163" y="4718050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/>
              <a:t>L</a:t>
            </a:r>
          </a:p>
        </p:txBody>
      </p:sp>
      <p:sp>
        <p:nvSpPr>
          <p:cNvPr id="344" name="ZoneTexte 112"/>
          <p:cNvSpPr txBox="1">
            <a:spLocks noChangeArrowheads="1"/>
          </p:cNvSpPr>
          <p:nvPr/>
        </p:nvSpPr>
        <p:spPr bwMode="auto">
          <a:xfrm>
            <a:off x="3079750" y="5716588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/>
              <a:t>E2</a:t>
            </a:r>
          </a:p>
        </p:txBody>
      </p:sp>
      <p:sp>
        <p:nvSpPr>
          <p:cNvPr id="345" name="Rectangle 114"/>
          <p:cNvSpPr>
            <a:spLocks noChangeArrowheads="1"/>
          </p:cNvSpPr>
          <p:nvPr/>
        </p:nvSpPr>
        <p:spPr bwMode="auto">
          <a:xfrm>
            <a:off x="1027113" y="5716588"/>
            <a:ext cx="1500187" cy="571500"/>
          </a:xfrm>
          <a:prstGeom prst="rect">
            <a:avLst/>
          </a:prstGeom>
          <a:solidFill>
            <a:srgbClr val="0000FF">
              <a:alpha val="10196"/>
            </a:srgbClr>
          </a:solidFill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46" name="Rectangle 115"/>
          <p:cNvSpPr>
            <a:spLocks noChangeArrowheads="1"/>
          </p:cNvSpPr>
          <p:nvPr/>
        </p:nvSpPr>
        <p:spPr bwMode="auto">
          <a:xfrm>
            <a:off x="1384300" y="6288088"/>
            <a:ext cx="763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</a:rPr>
              <a:t>CNY70</a:t>
            </a:r>
            <a:endParaRPr lang="fr-FR" sz="1400"/>
          </a:p>
        </p:txBody>
      </p:sp>
      <p:cxnSp>
        <p:nvCxnSpPr>
          <p:cNvPr id="347" name="Connecteur droit avec flèche 117"/>
          <p:cNvCxnSpPr>
            <a:cxnSpLocks noChangeShapeType="1"/>
          </p:cNvCxnSpPr>
          <p:nvPr/>
        </p:nvCxnSpPr>
        <p:spPr bwMode="auto">
          <a:xfrm rot="5400000" flipH="1" flipV="1">
            <a:off x="1473994" y="5344319"/>
            <a:ext cx="234950" cy="1698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8" name="Connecteur droit avec flèche 119"/>
          <p:cNvCxnSpPr>
            <a:cxnSpLocks noChangeShapeType="1"/>
          </p:cNvCxnSpPr>
          <p:nvPr/>
        </p:nvCxnSpPr>
        <p:spPr bwMode="auto">
          <a:xfrm rot="16200000" flipH="1">
            <a:off x="1733550" y="5356225"/>
            <a:ext cx="214313" cy="1317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9" name="Connecteur droit avec flèche 124"/>
          <p:cNvCxnSpPr>
            <a:cxnSpLocks noChangeShapeType="1"/>
          </p:cNvCxnSpPr>
          <p:nvPr/>
        </p:nvCxnSpPr>
        <p:spPr bwMode="auto">
          <a:xfrm rot="5400000" flipH="1" flipV="1">
            <a:off x="1428750" y="5732463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0" name="Connecteur droit avec flèche 127"/>
          <p:cNvCxnSpPr>
            <a:cxnSpLocks noChangeShapeType="1"/>
          </p:cNvCxnSpPr>
          <p:nvPr/>
        </p:nvCxnSpPr>
        <p:spPr bwMode="auto">
          <a:xfrm rot="5400000" flipH="1" flipV="1">
            <a:off x="1493838" y="5788025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1" name="Connecteur droit avec flèche 128"/>
          <p:cNvCxnSpPr>
            <a:cxnSpLocks noChangeShapeType="1"/>
          </p:cNvCxnSpPr>
          <p:nvPr/>
        </p:nvCxnSpPr>
        <p:spPr bwMode="auto">
          <a:xfrm rot="-10740000" flipH="1" flipV="1">
            <a:off x="1797050" y="5791200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2" name="Connecteur droit avec flèche 129"/>
          <p:cNvCxnSpPr>
            <a:cxnSpLocks noChangeShapeType="1"/>
          </p:cNvCxnSpPr>
          <p:nvPr/>
        </p:nvCxnSpPr>
        <p:spPr bwMode="auto">
          <a:xfrm rot="-10740000" flipH="1" flipV="1">
            <a:off x="1858963" y="5740400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93" name="Rectangle 66" descr="60 %"/>
          <p:cNvSpPr>
            <a:spLocks noChangeArrowheads="1"/>
          </p:cNvSpPr>
          <p:nvPr/>
        </p:nvSpPr>
        <p:spPr bwMode="auto">
          <a:xfrm rot="5400000">
            <a:off x="5688013" y="4038600"/>
            <a:ext cx="134938" cy="541337"/>
          </a:xfrm>
          <a:prstGeom prst="rect">
            <a:avLst/>
          </a:prstGeom>
          <a:pattFill prst="pct60">
            <a:fgClr>
              <a:srgbClr val="000000"/>
            </a:fgClr>
            <a:bgClr>
              <a:srgbClr val="FFFFFF"/>
            </a:bgClr>
          </a:patt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4" name="Oval 30"/>
          <p:cNvSpPr>
            <a:spLocks noChangeAspect="1" noChangeArrowheads="1"/>
          </p:cNvSpPr>
          <p:nvPr/>
        </p:nvSpPr>
        <p:spPr bwMode="auto">
          <a:xfrm rot="5400000">
            <a:off x="5105400" y="5811838"/>
            <a:ext cx="352425" cy="35242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95" name="Line 32"/>
          <p:cNvSpPr>
            <a:spLocks noChangeShapeType="1"/>
          </p:cNvSpPr>
          <p:nvPr/>
        </p:nvSpPr>
        <p:spPr bwMode="auto">
          <a:xfrm rot="5400000" flipV="1">
            <a:off x="4554537" y="5867401"/>
            <a:ext cx="14573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96" name="AutoShape 31"/>
          <p:cNvSpPr>
            <a:spLocks noChangeAspect="1" noChangeArrowheads="1"/>
          </p:cNvSpPr>
          <p:nvPr/>
        </p:nvSpPr>
        <p:spPr bwMode="auto">
          <a:xfrm rot="10800000">
            <a:off x="5176838" y="5889625"/>
            <a:ext cx="230187" cy="200025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97" name="Line 29"/>
          <p:cNvSpPr>
            <a:spLocks noChangeShapeType="1"/>
          </p:cNvSpPr>
          <p:nvPr/>
        </p:nvSpPr>
        <p:spPr bwMode="auto">
          <a:xfrm rot="5400000">
            <a:off x="5284788" y="5986462"/>
            <a:ext cx="0" cy="2127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98" name="Line 121"/>
          <p:cNvSpPr>
            <a:spLocks noChangeShapeType="1"/>
          </p:cNvSpPr>
          <p:nvPr/>
        </p:nvSpPr>
        <p:spPr bwMode="auto">
          <a:xfrm>
            <a:off x="5926138" y="5999163"/>
            <a:ext cx="315912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9" name="Line 75"/>
          <p:cNvSpPr>
            <a:spLocks noChangeAspect="1" noChangeShapeType="1"/>
          </p:cNvSpPr>
          <p:nvPr/>
        </p:nvSpPr>
        <p:spPr bwMode="auto">
          <a:xfrm>
            <a:off x="6094413" y="5834063"/>
            <a:ext cx="0" cy="3238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00" name="Line 74"/>
          <p:cNvSpPr>
            <a:spLocks noChangeAspect="1" noChangeShapeType="1"/>
          </p:cNvSpPr>
          <p:nvPr/>
        </p:nvSpPr>
        <p:spPr bwMode="auto">
          <a:xfrm flipV="1">
            <a:off x="6094413" y="5834063"/>
            <a:ext cx="128587" cy="1079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01" name="Line 73"/>
          <p:cNvSpPr>
            <a:spLocks noChangeAspect="1" noChangeShapeType="1"/>
          </p:cNvSpPr>
          <p:nvPr/>
        </p:nvSpPr>
        <p:spPr bwMode="auto">
          <a:xfrm>
            <a:off x="6094413" y="6048375"/>
            <a:ext cx="128587" cy="10953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02" name="Line 72"/>
          <p:cNvSpPr>
            <a:spLocks noChangeShapeType="1"/>
          </p:cNvSpPr>
          <p:nvPr/>
        </p:nvSpPr>
        <p:spPr bwMode="auto">
          <a:xfrm flipH="1" flipV="1">
            <a:off x="6213475" y="5137150"/>
            <a:ext cx="0" cy="6842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03" name="Line 71"/>
          <p:cNvSpPr>
            <a:spLocks noChangeAspect="1" noChangeShapeType="1"/>
          </p:cNvSpPr>
          <p:nvPr/>
        </p:nvSpPr>
        <p:spPr bwMode="auto">
          <a:xfrm flipV="1">
            <a:off x="6221413" y="6157913"/>
            <a:ext cx="0" cy="4556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rgbClr val="FF0000"/>
              </a:solidFill>
            </a:endParaRPr>
          </a:p>
        </p:txBody>
      </p:sp>
      <p:sp>
        <p:nvSpPr>
          <p:cNvPr id="404" name="Oval 68"/>
          <p:cNvSpPr>
            <a:spLocks noChangeAspect="1" noChangeArrowheads="1"/>
          </p:cNvSpPr>
          <p:nvPr/>
        </p:nvSpPr>
        <p:spPr bwMode="auto">
          <a:xfrm>
            <a:off x="5948363" y="5811838"/>
            <a:ext cx="368300" cy="371475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405" name="Connecteur droit 404"/>
          <p:cNvCxnSpPr/>
          <p:nvPr/>
        </p:nvCxnSpPr>
        <p:spPr bwMode="auto">
          <a:xfrm rot="10800000">
            <a:off x="4486275" y="5141913"/>
            <a:ext cx="804863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6" name="Connecteur droit 405"/>
          <p:cNvCxnSpPr/>
          <p:nvPr/>
        </p:nvCxnSpPr>
        <p:spPr bwMode="auto">
          <a:xfrm rot="5400000">
            <a:off x="4132262" y="5494338"/>
            <a:ext cx="722313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7" name="Connecteur droit 406"/>
          <p:cNvCxnSpPr/>
          <p:nvPr/>
        </p:nvCxnSpPr>
        <p:spPr bwMode="auto">
          <a:xfrm rot="5400000">
            <a:off x="4170363" y="6281738"/>
            <a:ext cx="6477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8" name="Connecteur droit 407"/>
          <p:cNvCxnSpPr/>
          <p:nvPr/>
        </p:nvCxnSpPr>
        <p:spPr bwMode="auto">
          <a:xfrm>
            <a:off x="4486275" y="6599238"/>
            <a:ext cx="80645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9" name="Connecteur droit 408"/>
          <p:cNvCxnSpPr/>
          <p:nvPr/>
        </p:nvCxnSpPr>
        <p:spPr bwMode="auto">
          <a:xfrm>
            <a:off x="4351338" y="5862638"/>
            <a:ext cx="2682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0" name="Connecteur droit 409"/>
          <p:cNvCxnSpPr/>
          <p:nvPr/>
        </p:nvCxnSpPr>
        <p:spPr bwMode="auto">
          <a:xfrm>
            <a:off x="4403725" y="5946775"/>
            <a:ext cx="179388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1" name="Rectangle 410"/>
          <p:cNvSpPr/>
          <p:nvPr/>
        </p:nvSpPr>
        <p:spPr bwMode="auto">
          <a:xfrm rot="16200000">
            <a:off x="4837112" y="4962526"/>
            <a:ext cx="144463" cy="36036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412" name="Connecteur droit 411"/>
          <p:cNvCxnSpPr/>
          <p:nvPr/>
        </p:nvCxnSpPr>
        <p:spPr bwMode="auto">
          <a:xfrm rot="10800000">
            <a:off x="6194425" y="5141913"/>
            <a:ext cx="80645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3" name="Connecteur droit 412"/>
          <p:cNvCxnSpPr/>
          <p:nvPr/>
        </p:nvCxnSpPr>
        <p:spPr bwMode="auto">
          <a:xfrm rot="5400000">
            <a:off x="6665913" y="5456238"/>
            <a:ext cx="6477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4" name="Connecteur droit 413"/>
          <p:cNvCxnSpPr/>
          <p:nvPr/>
        </p:nvCxnSpPr>
        <p:spPr bwMode="auto">
          <a:xfrm rot="5400000">
            <a:off x="6619875" y="6248401"/>
            <a:ext cx="72072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5" name="Connecteur droit 414"/>
          <p:cNvCxnSpPr/>
          <p:nvPr/>
        </p:nvCxnSpPr>
        <p:spPr bwMode="auto">
          <a:xfrm>
            <a:off x="6223000" y="6602413"/>
            <a:ext cx="766763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6" name="Connecteur droit 415"/>
          <p:cNvCxnSpPr/>
          <p:nvPr/>
        </p:nvCxnSpPr>
        <p:spPr bwMode="auto">
          <a:xfrm>
            <a:off x="6846888" y="5792788"/>
            <a:ext cx="2682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7" name="Connecteur droit 416"/>
          <p:cNvCxnSpPr/>
          <p:nvPr/>
        </p:nvCxnSpPr>
        <p:spPr bwMode="auto">
          <a:xfrm>
            <a:off x="6889750" y="5881688"/>
            <a:ext cx="17780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8" name="Organigramme : Jonction de sommaire 417"/>
          <p:cNvSpPr>
            <a:spLocks noChangeAspect="1"/>
          </p:cNvSpPr>
          <p:nvPr/>
        </p:nvSpPr>
        <p:spPr bwMode="auto">
          <a:xfrm>
            <a:off x="6413500" y="4956175"/>
            <a:ext cx="361950" cy="365125"/>
          </a:xfrm>
          <a:prstGeom prst="flowChartSummingJuncti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19" name="ZoneTexte 418"/>
          <p:cNvSpPr txBox="1">
            <a:spLocks noChangeArrowheads="1"/>
          </p:cNvSpPr>
          <p:nvPr/>
        </p:nvSpPr>
        <p:spPr bwMode="auto">
          <a:xfrm>
            <a:off x="3867150" y="5745163"/>
            <a:ext cx="5715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/>
              <a:t>E1</a:t>
            </a:r>
          </a:p>
        </p:txBody>
      </p:sp>
      <p:sp>
        <p:nvSpPr>
          <p:cNvPr id="420" name="ZoneTexte 419"/>
          <p:cNvSpPr txBox="1">
            <a:spLocks noChangeArrowheads="1"/>
          </p:cNvSpPr>
          <p:nvPr/>
        </p:nvSpPr>
        <p:spPr bwMode="auto">
          <a:xfrm>
            <a:off x="4495800" y="4814888"/>
            <a:ext cx="571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 b="1"/>
              <a:t>R</a:t>
            </a:r>
          </a:p>
        </p:txBody>
      </p:sp>
      <p:sp>
        <p:nvSpPr>
          <p:cNvPr id="421" name="ZoneTexte 420"/>
          <p:cNvSpPr txBox="1">
            <a:spLocks noChangeArrowheads="1"/>
          </p:cNvSpPr>
          <p:nvPr/>
        </p:nvSpPr>
        <p:spPr bwMode="auto">
          <a:xfrm>
            <a:off x="5019675" y="5429250"/>
            <a:ext cx="500063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22" name="ZoneTexte 421"/>
          <p:cNvSpPr txBox="1">
            <a:spLocks noChangeArrowheads="1"/>
          </p:cNvSpPr>
          <p:nvPr/>
        </p:nvSpPr>
        <p:spPr bwMode="auto">
          <a:xfrm>
            <a:off x="5018088" y="6194425"/>
            <a:ext cx="5000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423" name="ZoneTexte 422"/>
          <p:cNvSpPr txBox="1">
            <a:spLocks noChangeArrowheads="1"/>
          </p:cNvSpPr>
          <p:nvPr/>
        </p:nvSpPr>
        <p:spPr bwMode="auto">
          <a:xfrm>
            <a:off x="6162675" y="5422900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24" name="ZoneTexte 423"/>
          <p:cNvSpPr txBox="1">
            <a:spLocks noChangeArrowheads="1"/>
          </p:cNvSpPr>
          <p:nvPr/>
        </p:nvSpPr>
        <p:spPr bwMode="auto">
          <a:xfrm>
            <a:off x="6178550" y="6211888"/>
            <a:ext cx="500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25" name="ZoneTexte 424"/>
          <p:cNvSpPr txBox="1">
            <a:spLocks noChangeArrowheads="1"/>
          </p:cNvSpPr>
          <p:nvPr/>
        </p:nvSpPr>
        <p:spPr bwMode="auto">
          <a:xfrm>
            <a:off x="7072313" y="5673725"/>
            <a:ext cx="50006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400" b="1"/>
              <a:t>E2</a:t>
            </a:r>
          </a:p>
        </p:txBody>
      </p:sp>
      <p:sp>
        <p:nvSpPr>
          <p:cNvPr id="426" name="Rectangle 425"/>
          <p:cNvSpPr>
            <a:spLocks noChangeArrowheads="1"/>
          </p:cNvSpPr>
          <p:nvPr/>
        </p:nvSpPr>
        <p:spPr bwMode="auto">
          <a:xfrm>
            <a:off x="5019675" y="5673725"/>
            <a:ext cx="1500188" cy="571500"/>
          </a:xfrm>
          <a:prstGeom prst="rect">
            <a:avLst/>
          </a:prstGeom>
          <a:solidFill>
            <a:srgbClr val="0000FF">
              <a:alpha val="10196"/>
            </a:srgbClr>
          </a:solidFill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7" name="Rectangle 426"/>
          <p:cNvSpPr>
            <a:spLocks noChangeArrowheads="1"/>
          </p:cNvSpPr>
          <p:nvPr/>
        </p:nvSpPr>
        <p:spPr bwMode="auto">
          <a:xfrm>
            <a:off x="5376863" y="6245225"/>
            <a:ext cx="763587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</a:rPr>
              <a:t>CNY70</a:t>
            </a:r>
            <a:endParaRPr lang="fr-FR" sz="1400"/>
          </a:p>
        </p:txBody>
      </p:sp>
      <p:cxnSp>
        <p:nvCxnSpPr>
          <p:cNvPr id="428" name="Connecteur droit avec flèche 427"/>
          <p:cNvCxnSpPr>
            <a:cxnSpLocks noChangeShapeType="1"/>
          </p:cNvCxnSpPr>
          <p:nvPr/>
        </p:nvCxnSpPr>
        <p:spPr bwMode="auto">
          <a:xfrm rot="5400000" flipH="1" flipV="1">
            <a:off x="5465763" y="5300662"/>
            <a:ext cx="236538" cy="1698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29" name="Connecteur droit avec flèche 428"/>
          <p:cNvCxnSpPr>
            <a:cxnSpLocks noChangeShapeType="1"/>
          </p:cNvCxnSpPr>
          <p:nvPr/>
        </p:nvCxnSpPr>
        <p:spPr bwMode="auto">
          <a:xfrm rot="16200000" flipH="1">
            <a:off x="5725318" y="5310982"/>
            <a:ext cx="214313" cy="1333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0" name="Connecteur droit avec flèche 429"/>
          <p:cNvCxnSpPr>
            <a:cxnSpLocks noChangeShapeType="1"/>
          </p:cNvCxnSpPr>
          <p:nvPr/>
        </p:nvCxnSpPr>
        <p:spPr bwMode="auto">
          <a:xfrm rot="5400000" flipH="1" flipV="1">
            <a:off x="5421313" y="5689600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1" name="Connecteur droit avec flèche 430"/>
          <p:cNvCxnSpPr>
            <a:cxnSpLocks noChangeShapeType="1"/>
          </p:cNvCxnSpPr>
          <p:nvPr/>
        </p:nvCxnSpPr>
        <p:spPr bwMode="auto">
          <a:xfrm rot="5400000" flipH="1" flipV="1">
            <a:off x="5486400" y="5745163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2" name="Connecteur droit avec flèche 431"/>
          <p:cNvCxnSpPr>
            <a:cxnSpLocks noChangeShapeType="1"/>
          </p:cNvCxnSpPr>
          <p:nvPr/>
        </p:nvCxnSpPr>
        <p:spPr bwMode="auto">
          <a:xfrm rot="-10740000" flipH="1" flipV="1">
            <a:off x="5789613" y="5748338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3" name="Connecteur droit avec flèche 432"/>
          <p:cNvCxnSpPr>
            <a:cxnSpLocks noChangeShapeType="1"/>
          </p:cNvCxnSpPr>
          <p:nvPr/>
        </p:nvCxnSpPr>
        <p:spPr bwMode="auto">
          <a:xfrm rot="-10740000" flipH="1" flipV="1">
            <a:off x="5851525" y="5695950"/>
            <a:ext cx="142875" cy="142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4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3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6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8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4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3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6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9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5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8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1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3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6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9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8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1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4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0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3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6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9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5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8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1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4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0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2604 " pathEditMode="relative" ptsTypes="AA">
                                      <p:cBhvr>
                                        <p:cTn id="294" dur="2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000"/>
                            </p:stCondLst>
                            <p:childTnLst>
                              <p:par>
                                <p:cTn id="2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7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8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11" grpId="0" animBg="1"/>
      <p:bldP spid="313" grpId="0" animBg="1"/>
      <p:bldP spid="315" grpId="0" animBg="1"/>
      <p:bldP spid="321" grpId="0" animBg="1"/>
      <p:bldP spid="322" grpId="0" animBg="1"/>
      <p:bldP spid="329" grpId="0" animBg="1"/>
      <p:bldP spid="336" grpId="0" animBg="1"/>
      <p:bldP spid="337" grpId="0"/>
      <p:bldP spid="338" grpId="0"/>
      <p:bldP spid="339" grpId="0"/>
      <p:bldP spid="340" grpId="0"/>
      <p:bldP spid="341" grpId="0"/>
      <p:bldP spid="342" grpId="0"/>
      <p:bldP spid="343" grpId="0"/>
      <p:bldP spid="344" grpId="0"/>
      <p:bldP spid="345" grpId="0" animBg="1"/>
      <p:bldP spid="346" grpId="0"/>
      <p:bldP spid="393" grpId="0" animBg="1"/>
      <p:bldP spid="393" grpId="1" animBg="1"/>
      <p:bldP spid="394" grpId="0" animBg="1"/>
      <p:bldP spid="396" grpId="0" animBg="1"/>
      <p:bldP spid="398" grpId="0" animBg="1"/>
      <p:bldP spid="404" grpId="0" animBg="1"/>
      <p:bldP spid="411" grpId="0" animBg="1"/>
      <p:bldP spid="418" grpId="0" animBg="1"/>
      <p:bldP spid="419" grpId="0"/>
      <p:bldP spid="420" grpId="0"/>
      <p:bldP spid="421" grpId="0"/>
      <p:bldP spid="422" grpId="0"/>
      <p:bldP spid="423" grpId="0"/>
      <p:bldP spid="424" grpId="0"/>
      <p:bldP spid="425" grpId="0"/>
      <p:bldP spid="426" grpId="0" animBg="1"/>
      <p:bldP spid="4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GIF1\comp_08.jpg"/>
          <p:cNvPicPr>
            <a:picLocks noChangeAspect="1" noChangeArrowheads="1"/>
          </p:cNvPicPr>
          <p:nvPr/>
        </p:nvPicPr>
        <p:blipFill>
          <a:blip r:embed="rId2"/>
          <a:srcRect t="7813"/>
          <a:stretch>
            <a:fillRect/>
          </a:stretch>
        </p:blipFill>
        <p:spPr bwMode="auto">
          <a:xfrm>
            <a:off x="0" y="3479800"/>
            <a:ext cx="6786563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5357813" y="71438"/>
            <a:ext cx="357822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rgbClr val="0000FF"/>
                </a:solidFill>
              </a:rPr>
              <a:t>.</a:t>
            </a:r>
            <a:r>
              <a:rPr lang="fr-FR" b="1" dirty="0">
                <a:solidFill>
                  <a:srgbClr val="0000FF"/>
                </a:solidFill>
              </a:rPr>
              <a:t>QRD1114</a:t>
            </a:r>
            <a:r>
              <a:rPr lang="ar-DZ" b="1" dirty="0">
                <a:solidFill>
                  <a:schemeClr val="tx1"/>
                </a:solidFill>
              </a:rPr>
              <a:t>2- ملتقط خلية كهر وضوئية </a:t>
            </a:r>
            <a:r>
              <a:rPr lang="ar-DZ" b="1" dirty="0"/>
              <a:t> </a:t>
            </a:r>
            <a:endParaRPr lang="fr-FR" b="1" dirty="0"/>
          </a:p>
        </p:txBody>
      </p:sp>
      <p:pic>
        <p:nvPicPr>
          <p:cNvPr id="39942" name="Picture 6" descr="H:\AR1234-Seguidor-De-Linea-Infrarrojo-Reflectivo-Sensor-QRD1114-V2-500x500.jpg"/>
          <p:cNvPicPr>
            <a:picLocks noChangeAspect="1" noChangeArrowheads="1"/>
          </p:cNvPicPr>
          <p:nvPr/>
        </p:nvPicPr>
        <p:blipFill>
          <a:blip r:embed="rId3"/>
          <a:srcRect l="9525" r="7143"/>
          <a:stretch>
            <a:fillRect/>
          </a:stretch>
        </p:blipFill>
        <p:spPr bwMode="auto">
          <a:xfrm>
            <a:off x="0" y="0"/>
            <a:ext cx="2808288" cy="33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/>
          <a:srcRect l="12605" t="5236" r="35714" b="26701"/>
          <a:stretch>
            <a:fillRect/>
          </a:stretch>
        </p:blipFill>
        <p:spPr bwMode="auto">
          <a:xfrm>
            <a:off x="6786563" y="785813"/>
            <a:ext cx="19145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5357818" y="71438"/>
            <a:ext cx="3792538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ar-DZ" b="1" dirty="0" smtClean="0">
                <a:solidFill>
                  <a:srgbClr val="0000FF"/>
                </a:solidFill>
              </a:rPr>
              <a:t>    .</a:t>
            </a:r>
            <a:r>
              <a:rPr lang="fr-FR" b="1" dirty="0">
                <a:solidFill>
                  <a:srgbClr val="0000FF"/>
                </a:solidFill>
              </a:rPr>
              <a:t>JY209-01</a:t>
            </a:r>
            <a:r>
              <a:rPr lang="ar-DZ" b="1" dirty="0">
                <a:solidFill>
                  <a:schemeClr val="tx1"/>
                </a:solidFill>
              </a:rPr>
              <a:t>3- ملتقط خلية كهر وضوئية  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40965" name="Picture 5" descr="H:\pic18_pwm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714375"/>
            <a:ext cx="7886700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:\4170763643_f253a5ee7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13388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3" descr="H:\bram_lfr_13.jpg"/>
          <p:cNvPicPr>
            <a:picLocks noChangeAspect="1" noChangeArrowheads="1"/>
          </p:cNvPicPr>
          <p:nvPr/>
        </p:nvPicPr>
        <p:blipFill>
          <a:blip r:embed="rId3"/>
          <a:srcRect l="66014"/>
          <a:stretch>
            <a:fillRect/>
          </a:stretch>
        </p:blipFill>
        <p:spPr bwMode="auto">
          <a:xfrm>
            <a:off x="6415088" y="0"/>
            <a:ext cx="2728912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égende encadrée 2 4"/>
          <p:cNvSpPr/>
          <p:nvPr/>
        </p:nvSpPr>
        <p:spPr bwMode="auto">
          <a:xfrm>
            <a:off x="3214678" y="5143512"/>
            <a:ext cx="1143008" cy="50006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06092"/>
              <a:gd name="adj6" fmla="val -125209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السرعة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D:\GIF1\F6F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3263" y="3309938"/>
            <a:ext cx="568642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5351462" y="58717"/>
            <a:ext cx="3792538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ar-DZ" b="1" dirty="0" smtClean="0">
                <a:solidFill>
                  <a:srgbClr val="0000FF"/>
                </a:solidFill>
              </a:rPr>
              <a:t>      </a:t>
            </a:r>
            <a:r>
              <a:rPr lang="fr-FR" b="1" dirty="0" smtClean="0">
                <a:solidFill>
                  <a:srgbClr val="0000FF"/>
                </a:solidFill>
              </a:rPr>
              <a:t>.</a:t>
            </a:r>
            <a:r>
              <a:rPr lang="fr-FR" b="1" dirty="0">
                <a:solidFill>
                  <a:srgbClr val="0000FF"/>
                </a:solidFill>
              </a:rPr>
              <a:t>MC7811</a:t>
            </a:r>
            <a:r>
              <a:rPr lang="ar-DZ" b="1" dirty="0">
                <a:solidFill>
                  <a:schemeClr val="tx1"/>
                </a:solidFill>
              </a:rPr>
              <a:t>4- ملتقط خلية كهر وضوئية 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3014" name="Rectangle 9"/>
          <p:cNvSpPr>
            <a:spLocks noChangeArrowheads="1"/>
          </p:cNvSpPr>
          <p:nvPr/>
        </p:nvSpPr>
        <p:spPr bwMode="auto">
          <a:xfrm>
            <a:off x="4286250" y="2928938"/>
            <a:ext cx="3643313" cy="338137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600" b="1"/>
              <a:t>Contactless-Digital-Tachometer</a:t>
            </a:r>
          </a:p>
        </p:txBody>
      </p:sp>
      <p:pic>
        <p:nvPicPr>
          <p:cNvPr id="43015" name="Picture 5" descr="D:\GIF1\f25472d013d170b9506e278b373d09c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35500"/>
            <a:ext cx="2663825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Légende encadrée 2 9"/>
          <p:cNvSpPr>
            <a:spLocks/>
          </p:cNvSpPr>
          <p:nvPr/>
        </p:nvSpPr>
        <p:spPr bwMode="auto">
          <a:xfrm>
            <a:off x="6286500" y="1928813"/>
            <a:ext cx="2481263" cy="6127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6449"/>
              <a:gd name="adj6" fmla="val -24745"/>
            </a:avLst>
          </a:prstGeom>
          <a:noFill/>
          <a:ln>
            <a:solidFill>
              <a:srgbClr val="FF0000"/>
            </a:solidFill>
            <a:headEnd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>
              <a:defRPr/>
            </a:pPr>
            <a:r>
              <a:rPr lang="ar-DZ" sz="1600" b="1">
                <a:solidFill>
                  <a:schemeClr val="tx1"/>
                </a:solidFill>
              </a:rPr>
              <a:t>يستعمل هذا الملتقط في صنع جهاز قياس السرعة </a:t>
            </a:r>
            <a:r>
              <a:rPr lang="fr-FR" sz="1600" b="1">
                <a:solidFill>
                  <a:schemeClr val="tx1"/>
                </a:solidFill>
              </a:rPr>
              <a:t>Tachymètre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 l="7265" r="12810" b="7035"/>
          <a:stretch>
            <a:fillRect/>
          </a:stretch>
        </p:blipFill>
        <p:spPr bwMode="auto">
          <a:xfrm>
            <a:off x="0" y="1714488"/>
            <a:ext cx="2357438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8" name="Picture 3" descr="D:\GIF1\p206_1_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42511" y="142852"/>
            <a:ext cx="348027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550988" y="71414"/>
            <a:ext cx="74025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3ـ المقاومات الضوئية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sz="1600" b="1" dirty="0">
                <a:cs typeface="Times New Roman" pitchFamily="18" charset="0"/>
              </a:rPr>
              <a:t> </a:t>
            </a:r>
            <a:r>
              <a:rPr lang="fr-FR" sz="1600" b="1" dirty="0">
                <a:solidFill>
                  <a:schemeClr val="hlink"/>
                </a:solidFill>
                <a:cs typeface="Times New Roman" pitchFamily="18" charset="0"/>
              </a:rPr>
              <a:t>L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ight</a:t>
            </a:r>
            <a:r>
              <a:rPr lang="fr-FR" sz="1600" b="1" dirty="0">
                <a:cs typeface="Times New Roman" pitchFamily="18" charset="0"/>
              </a:rPr>
              <a:t> </a:t>
            </a:r>
            <a:r>
              <a:rPr lang="fr-FR" sz="1600" b="1" dirty="0">
                <a:solidFill>
                  <a:schemeClr val="hlink"/>
                </a:solidFill>
                <a:cs typeface="Times New Roman" pitchFamily="18" charset="0"/>
              </a:rPr>
              <a:t>D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épendant</a:t>
            </a:r>
            <a:r>
              <a:rPr lang="fr-FR" sz="1600" b="1" dirty="0">
                <a:cs typeface="Times New Roman" pitchFamily="18" charset="0"/>
              </a:rPr>
              <a:t> </a:t>
            </a:r>
            <a:r>
              <a:rPr lang="fr-FR" sz="1600" b="1" dirty="0" err="1">
                <a:solidFill>
                  <a:schemeClr val="hlink"/>
                </a:solidFill>
                <a:cs typeface="Times New Roman" pitchFamily="18" charset="0"/>
              </a:rPr>
              <a:t>R</a:t>
            </a:r>
            <a:r>
              <a:rPr lang="fr-FR" sz="1600" b="1" dirty="0" err="1">
                <a:solidFill>
                  <a:schemeClr val="tx1"/>
                </a:solidFill>
                <a:cs typeface="Times New Roman" pitchFamily="18" charset="0"/>
              </a:rPr>
              <a:t>esistor</a:t>
            </a:r>
            <a:r>
              <a:rPr lang="fr-FR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)</a:t>
            </a:r>
            <a:r>
              <a:rPr lang="fr-FR" sz="1600" b="1" dirty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0000"/>
                </a:solidFill>
              </a:rPr>
              <a:t>( </a:t>
            </a:r>
            <a:r>
              <a:rPr lang="fr-FR" sz="1600" b="1" dirty="0">
                <a:solidFill>
                  <a:schemeClr val="hlink"/>
                </a:solidFill>
              </a:rPr>
              <a:t>LDR</a:t>
            </a:r>
            <a:r>
              <a:rPr lang="fr-FR" sz="1600" b="1" dirty="0">
                <a:solidFill>
                  <a:srgbClr val="FF0000"/>
                </a:solidFill>
              </a:rPr>
              <a:t> )</a:t>
            </a:r>
            <a:r>
              <a:rPr lang="fr-FR" sz="1600" b="1" dirty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Photo-Resistance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.</a:t>
            </a:r>
            <a:r>
              <a:rPr lang="fr-FR" b="1" dirty="0"/>
              <a:t> 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534275" y="539750"/>
            <a:ext cx="11985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fr-FR" b="1">
                <a:solidFill>
                  <a:srgbClr val="800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SA" b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تعريف</a:t>
            </a:r>
            <a:r>
              <a:rPr lang="fr-FR" b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219075" y="544513"/>
            <a:ext cx="7535863" cy="11906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هي مقاومة حساسة للضوء حيث تتغير مقاومتها بتغير شدة الإضاءة أي أنها تنقص قيمتها عندما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rtl="1" eaLnBrk="0" hangingPunct="0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تزداد شدة الإضاءة وهي تصنع من مواد حساسة للضوء مثل </a:t>
            </a:r>
            <a:r>
              <a:rPr lang="fr-FR" sz="1400" b="1" dirty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Arabic Transparent" pitchFamily="2" charset="-78"/>
              </a:rPr>
              <a:t>sulfure de cadmium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chemeClr val="tx1"/>
                </a:solidFill>
                <a:cs typeface="Times New Roman" pitchFamily="18" charset="0"/>
              </a:rPr>
              <a:t>CDS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او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rtl="1" eaLnBrk="0" hangingPunct="0">
              <a:defRPr/>
            </a:pPr>
            <a:r>
              <a:rPr lang="fr-FR" sz="1400" b="1" dirty="0">
                <a:solidFill>
                  <a:srgbClr val="FF0000"/>
                </a:solidFill>
                <a:latin typeface="Verdana" pitchFamily="34" charset="0"/>
                <a:cs typeface="Arabic Transparent" pitchFamily="2" charset="-78"/>
              </a:rPr>
              <a:t>séléniure de cadmium</a:t>
            </a:r>
            <a:r>
              <a:rPr lang="fr-FR" sz="1200" b="1" dirty="0">
                <a:solidFill>
                  <a:srgbClr val="FF0000"/>
                </a:solidFill>
                <a:latin typeface="Verdana" pitchFamily="34" charset="0"/>
                <a:cs typeface="Arabic Transparent" pitchFamily="2" charset="-78"/>
              </a:rPr>
              <a:t>  </a:t>
            </a:r>
            <a:r>
              <a:rPr lang="ar-DZ" b="1" dirty="0"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chemeClr val="tx1"/>
                </a:solidFill>
                <a:cs typeface="Times New Roman" pitchFamily="18" charset="0"/>
              </a:rPr>
              <a:t>CDSE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b="1" dirty="0">
                <a:cs typeface="Arabic Transparent" pitchFamily="2" charset="-78"/>
              </a:rPr>
              <a:t>.</a:t>
            </a:r>
          </a:p>
          <a:p>
            <a:pPr rtl="1" eaLnBrk="0" hangingPunct="0">
              <a:defRPr/>
            </a:pPr>
            <a:endParaRPr lang="ar-SA" b="1" dirty="0">
              <a:cs typeface="Arabic Transparent" pitchFamily="2" charset="-78"/>
            </a:endParaRPr>
          </a:p>
        </p:txBody>
      </p:sp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628775"/>
            <a:ext cx="3048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7356489" y="1989138"/>
            <a:ext cx="1384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defRPr/>
            </a:pPr>
            <a:r>
              <a:rPr lang="ar-SA" b="1">
                <a:cs typeface="Arabic Transparent" pitchFamily="2" charset="-78"/>
              </a:rPr>
              <a:t> </a:t>
            </a:r>
            <a:r>
              <a:rPr lang="fr-FR" b="1">
                <a:solidFill>
                  <a:srgbClr val="993300"/>
                </a:solidFill>
                <a:cs typeface="Arabic Transparent" pitchFamily="2" charset="-78"/>
              </a:rPr>
              <a:t>2</a:t>
            </a:r>
            <a:r>
              <a:rPr lang="ar-SA" b="1">
                <a:solidFill>
                  <a:srgbClr val="993300"/>
                </a:solidFill>
                <a:cs typeface="Arabic Transparent" pitchFamily="2" charset="-78"/>
              </a:rPr>
              <a:t> ـ المنحنى :</a:t>
            </a:r>
            <a:r>
              <a:rPr lang="ar-SA" b="1">
                <a:cs typeface="Arabic Transparent" pitchFamily="2" charset="-78"/>
              </a:rPr>
              <a:t> 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6500826" y="1989138"/>
            <a:ext cx="990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l">
              <a:defRPr/>
            </a:pPr>
            <a:r>
              <a:rPr lang="fr-FR" b="1">
                <a:solidFill>
                  <a:srgbClr val="0000FF"/>
                </a:solidFill>
              </a:rPr>
              <a:t>R = f(E)</a:t>
            </a:r>
          </a:p>
        </p:txBody>
      </p:sp>
      <p:sp>
        <p:nvSpPr>
          <p:cNvPr id="88082" name="Rectangle 15"/>
          <p:cNvSpPr>
            <a:spLocks noChangeArrowheads="1"/>
          </p:cNvSpPr>
          <p:nvPr/>
        </p:nvSpPr>
        <p:spPr bwMode="auto">
          <a:xfrm>
            <a:off x="0" y="323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9415" name="Rectangle 23"/>
          <p:cNvSpPr>
            <a:spLocks noChangeArrowheads="1"/>
          </p:cNvSpPr>
          <p:nvPr/>
        </p:nvSpPr>
        <p:spPr bwMode="auto">
          <a:xfrm>
            <a:off x="7583488" y="5630863"/>
            <a:ext cx="12112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SA" b="1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ar-SA" b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 ـ الرمز:</a:t>
            </a:r>
            <a:endParaRPr lang="ar-SA" b="1">
              <a:cs typeface="Arabic Transparent" pitchFamily="2" charset="-78"/>
            </a:endParaRPr>
          </a:p>
        </p:txBody>
      </p:sp>
      <p:pic>
        <p:nvPicPr>
          <p:cNvPr id="86038" name="Picture 28" descr="D:\GIF1\EL1-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400050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Tableau 28"/>
          <p:cNvGraphicFramePr>
            <a:graphicFrameLocks noGrp="1"/>
          </p:cNvGraphicFramePr>
          <p:nvPr/>
        </p:nvGraphicFramePr>
        <p:xfrm>
          <a:off x="3741738" y="2601913"/>
          <a:ext cx="3945900" cy="2699004"/>
        </p:xfrm>
        <a:graphic>
          <a:graphicData uri="http://schemas.openxmlformats.org/drawingml/2006/table">
            <a:tbl>
              <a:tblPr/>
              <a:tblGrid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</a:tblGrid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</a:tbl>
          </a:graphicData>
        </a:graphic>
      </p:graphicFrame>
      <p:sp>
        <p:nvSpPr>
          <p:cNvPr id="30" name="Line 11"/>
          <p:cNvSpPr>
            <a:spLocks noChangeAspect="1" noChangeShapeType="1"/>
          </p:cNvSpPr>
          <p:nvPr/>
        </p:nvSpPr>
        <p:spPr bwMode="auto">
          <a:xfrm>
            <a:off x="4292600" y="3052763"/>
            <a:ext cx="0" cy="18748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" name="Line 12"/>
          <p:cNvSpPr>
            <a:spLocks noChangeAspect="1" noChangeShapeType="1"/>
          </p:cNvSpPr>
          <p:nvPr/>
        </p:nvSpPr>
        <p:spPr bwMode="auto">
          <a:xfrm>
            <a:off x="4292600" y="4927600"/>
            <a:ext cx="246221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" name="Freeform 13"/>
          <p:cNvSpPr>
            <a:spLocks noChangeAspect="1"/>
          </p:cNvSpPr>
          <p:nvPr/>
        </p:nvSpPr>
        <p:spPr bwMode="auto">
          <a:xfrm>
            <a:off x="4579938" y="3208338"/>
            <a:ext cx="1893887" cy="1501775"/>
          </a:xfrm>
          <a:custGeom>
            <a:avLst/>
            <a:gdLst>
              <a:gd name="T0" fmla="*/ 0 w 2180"/>
              <a:gd name="T1" fmla="*/ 0 h 1500"/>
              <a:gd name="T2" fmla="*/ 2147483647 w 2180"/>
              <a:gd name="T3" fmla="*/ 2147483647 h 1500"/>
              <a:gd name="T4" fmla="*/ 2147483647 w 2180"/>
              <a:gd name="T5" fmla="*/ 2147483647 h 1500"/>
              <a:gd name="T6" fmla="*/ 0 60000 65536"/>
              <a:gd name="T7" fmla="*/ 0 60000 65536"/>
              <a:gd name="T8" fmla="*/ 0 60000 65536"/>
              <a:gd name="T9" fmla="*/ 0 w 2180"/>
              <a:gd name="T10" fmla="*/ 0 h 1500"/>
              <a:gd name="T11" fmla="*/ 2180 w 2180"/>
              <a:gd name="T12" fmla="*/ 1500 h 15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0" h="1500">
                <a:moveTo>
                  <a:pt x="0" y="0"/>
                </a:moveTo>
                <a:cubicBezTo>
                  <a:pt x="145" y="510"/>
                  <a:pt x="291" y="1020"/>
                  <a:pt x="654" y="1260"/>
                </a:cubicBezTo>
                <a:cubicBezTo>
                  <a:pt x="1017" y="1500"/>
                  <a:pt x="1926" y="1410"/>
                  <a:pt x="2180" y="1440"/>
                </a:cubicBezTo>
              </a:path>
            </a:pathLst>
          </a:cu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6616700" y="4895850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E(LUX)</a:t>
            </a: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3779838" y="2701925"/>
            <a:ext cx="1725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SA" b="1">
                <a:solidFill>
                  <a:srgbClr val="0000FF"/>
                </a:solidFill>
              </a:rPr>
              <a:t>	</a:t>
            </a:r>
            <a:r>
              <a:rPr lang="fr-FR" b="1"/>
              <a:t>R(kΩ)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3132138" y="5892800"/>
            <a:ext cx="1296987" cy="450850"/>
            <a:chOff x="2517" y="3712"/>
            <a:chExt cx="817" cy="284"/>
          </a:xfrm>
        </p:grpSpPr>
        <p:sp>
          <p:nvSpPr>
            <p:cNvPr id="36" name="Line 29"/>
            <p:cNvSpPr>
              <a:spLocks noChangeShapeType="1"/>
            </p:cNvSpPr>
            <p:nvPr/>
          </p:nvSpPr>
          <p:spPr bwMode="auto">
            <a:xfrm>
              <a:off x="2517" y="3866"/>
              <a:ext cx="8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3" name="Group 16"/>
            <p:cNvGrpSpPr>
              <a:grpSpLocks noChangeAspect="1"/>
            </p:cNvGrpSpPr>
            <p:nvPr/>
          </p:nvGrpSpPr>
          <p:grpSpPr bwMode="auto">
            <a:xfrm>
              <a:off x="2744" y="3723"/>
              <a:ext cx="401" cy="285"/>
              <a:chOff x="6017" y="5748"/>
              <a:chExt cx="763" cy="540"/>
            </a:xfrm>
          </p:grpSpPr>
          <p:sp>
            <p:nvSpPr>
              <p:cNvPr id="38" name="Rectangle 20"/>
              <p:cNvSpPr>
                <a:spLocks noChangeAspect="1" noChangeArrowheads="1"/>
              </p:cNvSpPr>
              <p:nvPr/>
            </p:nvSpPr>
            <p:spPr bwMode="auto">
              <a:xfrm>
                <a:off x="6017" y="5936"/>
                <a:ext cx="763" cy="1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4" name="Group 17"/>
              <p:cNvGrpSpPr>
                <a:grpSpLocks noChangeAspect="1"/>
              </p:cNvGrpSpPr>
              <p:nvPr/>
            </p:nvGrpSpPr>
            <p:grpSpPr bwMode="auto">
              <a:xfrm>
                <a:off x="6017" y="5748"/>
                <a:ext cx="540" cy="540"/>
                <a:chOff x="6017" y="5787"/>
                <a:chExt cx="540" cy="540"/>
              </a:xfrm>
            </p:grpSpPr>
            <p:sp>
              <p:nvSpPr>
                <p:cNvPr id="40" name="Line 19"/>
                <p:cNvSpPr>
                  <a:spLocks noChangeAspect="1" noChangeShapeType="1"/>
                </p:cNvSpPr>
                <p:nvPr/>
              </p:nvSpPr>
              <p:spPr bwMode="auto">
                <a:xfrm>
                  <a:off x="6017" y="6327"/>
                  <a:ext cx="21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1" name="Line 1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234" y="5787"/>
                  <a:ext cx="323" cy="54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</p:grpSp>
      <p:grpSp>
        <p:nvGrpSpPr>
          <p:cNvPr id="5" name="Group 23"/>
          <p:cNvGrpSpPr>
            <a:grpSpLocks noChangeAspect="1"/>
          </p:cNvGrpSpPr>
          <p:nvPr/>
        </p:nvGrpSpPr>
        <p:grpSpPr bwMode="auto">
          <a:xfrm>
            <a:off x="5219700" y="5715000"/>
            <a:ext cx="1266825" cy="498475"/>
            <a:chOff x="6671" y="5651"/>
            <a:chExt cx="1308" cy="515"/>
          </a:xfrm>
        </p:grpSpPr>
        <p:sp>
          <p:nvSpPr>
            <p:cNvPr id="43" name="Line 24"/>
            <p:cNvSpPr>
              <a:spLocks noChangeAspect="1" noChangeShapeType="1"/>
            </p:cNvSpPr>
            <p:nvPr/>
          </p:nvSpPr>
          <p:spPr bwMode="auto">
            <a:xfrm>
              <a:off x="6671" y="6077"/>
              <a:ext cx="13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4" name="Rectangle 25"/>
            <p:cNvSpPr>
              <a:spLocks noChangeAspect="1" noChangeArrowheads="1"/>
            </p:cNvSpPr>
            <p:nvPr/>
          </p:nvSpPr>
          <p:spPr bwMode="auto">
            <a:xfrm>
              <a:off x="7000" y="5986"/>
              <a:ext cx="654" cy="1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5" name="Line 26"/>
            <p:cNvSpPr>
              <a:spLocks noChangeAspect="1" noChangeShapeType="1"/>
            </p:cNvSpPr>
            <p:nvPr/>
          </p:nvSpPr>
          <p:spPr bwMode="auto">
            <a:xfrm flipH="1">
              <a:off x="7241" y="5651"/>
              <a:ext cx="236" cy="26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6" name="Line 27"/>
            <p:cNvSpPr>
              <a:spLocks noChangeAspect="1" noChangeShapeType="1"/>
            </p:cNvSpPr>
            <p:nvPr/>
          </p:nvSpPr>
          <p:spPr bwMode="auto">
            <a:xfrm flipH="1">
              <a:off x="7432" y="5651"/>
              <a:ext cx="223" cy="24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47" name="Rectangle 28"/>
          <p:cNvSpPr>
            <a:spLocks noChangeArrowheads="1"/>
          </p:cNvSpPr>
          <p:nvPr/>
        </p:nvSpPr>
        <p:spPr bwMode="auto">
          <a:xfrm>
            <a:off x="3071802" y="6357958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dirty="0"/>
              <a:t>   </a:t>
            </a:r>
            <a:r>
              <a:rPr lang="fr-FR" b="1" dirty="0"/>
              <a:t>E(lux)</a:t>
            </a:r>
            <a:r>
              <a:rPr lang="fr-FR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6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7445375" y="44450"/>
            <a:ext cx="1490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fr-FR" b="1">
                <a:solidFill>
                  <a:srgbClr val="993300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SA" b="1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الاستعمال</a:t>
            </a:r>
            <a:r>
              <a:rPr lang="fr-FR" b="1">
                <a:solidFill>
                  <a:srgbClr val="99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6591300" y="404813"/>
            <a:ext cx="21129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قياس شدة الإضاءة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6361113" y="692150"/>
            <a:ext cx="23241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2ـ الإضاءة الإلية للطريق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b="1">
                <a:solidFill>
                  <a:schemeClr val="tx1"/>
                </a:solidFill>
              </a:rPr>
              <a:t> </a:t>
            </a:r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87055" name="Picture 11" descr="D:\LDR\ldr-light-dependent-resistor-2f-sensor-28ldr-29-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0"/>
            <a:ext cx="2095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100" name="Rectangle 4"/>
          <p:cNvSpPr>
            <a:spLocks noChangeArrowheads="1"/>
          </p:cNvSpPr>
          <p:nvPr/>
        </p:nvSpPr>
        <p:spPr bwMode="auto">
          <a:xfrm>
            <a:off x="0" y="2649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 l="8777" t="2968" r="3964" b="12860"/>
          <a:stretch>
            <a:fillRect/>
          </a:stretch>
        </p:blipFill>
        <p:spPr bwMode="auto">
          <a:xfrm>
            <a:off x="214313" y="2000250"/>
            <a:ext cx="27146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/>
          <a:stretch>
            <a:fillRect/>
          </a:stretch>
        </p:blipFill>
        <p:spPr bwMode="auto">
          <a:xfrm>
            <a:off x="5327650" y="1571625"/>
            <a:ext cx="3816350" cy="245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3924300" y="3429000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" name="Picture 8" descr="H:\slide_15.jpg"/>
          <p:cNvPicPr>
            <a:picLocks noChangeAspect="1" noChangeArrowheads="1"/>
          </p:cNvPicPr>
          <p:nvPr/>
        </p:nvPicPr>
        <p:blipFill>
          <a:blip r:embed="rId5"/>
          <a:srcRect l="12349" t="19511" r="12184" b="9755"/>
          <a:stretch>
            <a:fillRect/>
          </a:stretch>
        </p:blipFill>
        <p:spPr bwMode="auto">
          <a:xfrm>
            <a:off x="428625" y="4446588"/>
            <a:ext cx="4575175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7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3" descr="H:\slide_4.jpg"/>
          <p:cNvPicPr>
            <a:picLocks noChangeAspect="1" noChangeArrowheads="1"/>
          </p:cNvPicPr>
          <p:nvPr/>
        </p:nvPicPr>
        <p:blipFill>
          <a:blip r:embed="rId2"/>
          <a:srcRect l="4770" t="5087" r="4585" b="23679"/>
          <a:stretch>
            <a:fillRect/>
          </a:stretch>
        </p:blipFill>
        <p:spPr bwMode="auto">
          <a:xfrm>
            <a:off x="0" y="0"/>
            <a:ext cx="678656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5429256" y="2571744"/>
            <a:ext cx="1146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0000"/>
                </a:solidFill>
              </a:rPr>
              <a:t>luxmètre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000892" y="71414"/>
            <a:ext cx="207170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rgbClr val="FF0000"/>
                </a:solidFill>
              </a:rPr>
              <a:t>جهاز قياس شدة الإضاءة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Line 4"/>
          <p:cNvSpPr>
            <a:spLocks noChangeShapeType="1"/>
          </p:cNvSpPr>
          <p:nvPr/>
        </p:nvSpPr>
        <p:spPr bwMode="auto">
          <a:xfrm flipV="1">
            <a:off x="6323013" y="2994016"/>
            <a:ext cx="0" cy="917575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45" name="Line 5"/>
          <p:cNvSpPr>
            <a:spLocks noChangeAspect="1" noChangeShapeType="1"/>
          </p:cNvSpPr>
          <p:nvPr/>
        </p:nvSpPr>
        <p:spPr bwMode="auto">
          <a:xfrm rot="10800000" flipV="1">
            <a:off x="3608388" y="3738554"/>
            <a:ext cx="0" cy="4206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446" name="Line 6"/>
          <p:cNvSpPr>
            <a:spLocks noChangeAspect="1" noChangeShapeType="1"/>
          </p:cNvSpPr>
          <p:nvPr/>
        </p:nvSpPr>
        <p:spPr bwMode="auto">
          <a:xfrm rot="-5400000">
            <a:off x="3579019" y="4144160"/>
            <a:ext cx="6191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61447" name="Text Box 7"/>
          <p:cNvSpPr txBox="1">
            <a:spLocks noChangeAspect="1" noChangeArrowheads="1"/>
          </p:cNvSpPr>
          <p:nvPr/>
        </p:nvSpPr>
        <p:spPr bwMode="auto">
          <a:xfrm>
            <a:off x="3563938" y="3867141"/>
            <a:ext cx="576262" cy="48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sz="1400" b="1">
                <a:cs typeface="Times New Roman" pitchFamily="18" charset="0"/>
              </a:rPr>
              <a:t>-</a:t>
            </a:r>
            <a:r>
              <a:rPr lang="pt-BR" sz="1400" b="1">
                <a:ea typeface="Times New Roman" pitchFamily="18" charset="0"/>
                <a:cs typeface="Arabic Transparent" pitchFamily="2" charset="-78"/>
              </a:rPr>
              <a:t>V</a:t>
            </a:r>
            <a:r>
              <a:rPr lang="pt-BR" sz="1400" b="1" baseline="-30000">
                <a:ea typeface="Times New Roman" pitchFamily="18" charset="0"/>
                <a:cs typeface="Arabic Transparent" pitchFamily="2" charset="-78"/>
              </a:rPr>
              <a:t>cc</a:t>
            </a:r>
            <a:endParaRPr lang="pt-BR" sz="1400" b="1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3646488" y="2946391"/>
            <a:ext cx="3175" cy="450850"/>
            <a:chOff x="7596" y="3632"/>
            <a:chExt cx="3" cy="455"/>
          </a:xfrm>
        </p:grpSpPr>
        <p:sp>
          <p:nvSpPr>
            <p:cNvPr id="91228" name="Line 9"/>
            <p:cNvSpPr>
              <a:spLocks noChangeAspect="1" noChangeShapeType="1"/>
            </p:cNvSpPr>
            <p:nvPr/>
          </p:nvSpPr>
          <p:spPr bwMode="auto">
            <a:xfrm flipV="1">
              <a:off x="7599" y="3662"/>
              <a:ext cx="0" cy="4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29" name="Line 10"/>
            <p:cNvSpPr>
              <a:spLocks noChangeAspect="1" noChangeShapeType="1"/>
            </p:cNvSpPr>
            <p:nvPr/>
          </p:nvSpPr>
          <p:spPr bwMode="auto">
            <a:xfrm rot="5400000">
              <a:off x="7566" y="3662"/>
              <a:ext cx="6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451" name="Text Box 11"/>
          <p:cNvSpPr txBox="1">
            <a:spLocks noChangeAspect="1" noChangeArrowheads="1"/>
          </p:cNvSpPr>
          <p:nvPr/>
        </p:nvSpPr>
        <p:spPr bwMode="auto">
          <a:xfrm>
            <a:off x="3600450" y="2616191"/>
            <a:ext cx="971550" cy="48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de-DE" sz="1400" b="1">
                <a:ea typeface="Times New Roman" pitchFamily="18" charset="0"/>
                <a:cs typeface="Arabic Transparent" pitchFamily="2" charset="-78"/>
              </a:rPr>
              <a:t>+V</a:t>
            </a:r>
            <a:r>
              <a:rPr lang="de-DE" sz="1400" b="1" baseline="-30000">
                <a:ea typeface="Times New Roman" pitchFamily="18" charset="0"/>
                <a:cs typeface="Arabic Transparent" pitchFamily="2" charset="-78"/>
              </a:rPr>
              <a:t>cc</a:t>
            </a:r>
            <a:endParaRPr lang="de-DE" sz="14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1452" name="Line 12"/>
          <p:cNvSpPr>
            <a:spLocks noChangeAspect="1" noChangeShapeType="1"/>
          </p:cNvSpPr>
          <p:nvPr/>
        </p:nvSpPr>
        <p:spPr bwMode="auto">
          <a:xfrm>
            <a:off x="2616200" y="2154229"/>
            <a:ext cx="0" cy="25908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53" name="Line 13"/>
          <p:cNvSpPr>
            <a:spLocks noChangeAspect="1" noChangeShapeType="1"/>
          </p:cNvSpPr>
          <p:nvPr/>
        </p:nvSpPr>
        <p:spPr bwMode="auto">
          <a:xfrm>
            <a:off x="2006600" y="2154229"/>
            <a:ext cx="0" cy="25908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54" name="Rectangle 14"/>
          <p:cNvSpPr>
            <a:spLocks noChangeAspect="1" noChangeArrowheads="1"/>
          </p:cNvSpPr>
          <p:nvPr/>
        </p:nvSpPr>
        <p:spPr bwMode="auto">
          <a:xfrm>
            <a:off x="1924050" y="2793991"/>
            <a:ext cx="149225" cy="457200"/>
          </a:xfrm>
          <a:prstGeom prst="rect">
            <a:avLst/>
          </a:prstGeom>
          <a:ln w="25400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55" name="Rectangle 15"/>
          <p:cNvSpPr>
            <a:spLocks noChangeAspect="1" noChangeArrowheads="1"/>
          </p:cNvSpPr>
          <p:nvPr/>
        </p:nvSpPr>
        <p:spPr bwMode="auto">
          <a:xfrm>
            <a:off x="1914525" y="3976679"/>
            <a:ext cx="149225" cy="457200"/>
          </a:xfrm>
          <a:prstGeom prst="rect">
            <a:avLst/>
          </a:prstGeom>
          <a:ln w="25400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56" name="Rectangle 16"/>
          <p:cNvSpPr>
            <a:spLocks noChangeAspect="1" noChangeArrowheads="1"/>
          </p:cNvSpPr>
          <p:nvPr/>
        </p:nvSpPr>
        <p:spPr bwMode="auto">
          <a:xfrm>
            <a:off x="2533650" y="2800341"/>
            <a:ext cx="149225" cy="455613"/>
          </a:xfrm>
          <a:prstGeom prst="rect">
            <a:avLst/>
          </a:prstGeom>
          <a:ln w="25400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57" name="Oval 17"/>
          <p:cNvSpPr>
            <a:spLocks noChangeAspect="1" noChangeArrowheads="1"/>
          </p:cNvSpPr>
          <p:nvPr/>
        </p:nvSpPr>
        <p:spPr bwMode="auto">
          <a:xfrm>
            <a:off x="2381250" y="4025891"/>
            <a:ext cx="452438" cy="452438"/>
          </a:xfrm>
          <a:prstGeom prst="ellips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58" name="Line 18"/>
          <p:cNvSpPr>
            <a:spLocks noChangeAspect="1" noChangeShapeType="1"/>
          </p:cNvSpPr>
          <p:nvPr/>
        </p:nvSpPr>
        <p:spPr bwMode="auto">
          <a:xfrm>
            <a:off x="2620963" y="3975091"/>
            <a:ext cx="0" cy="552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459" name="Rectangle 19"/>
          <p:cNvSpPr>
            <a:spLocks noChangeAspect="1" noChangeArrowheads="1"/>
          </p:cNvSpPr>
          <p:nvPr/>
        </p:nvSpPr>
        <p:spPr bwMode="auto">
          <a:xfrm>
            <a:off x="2546350" y="4097329"/>
            <a:ext cx="117475" cy="309562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60" name="Line 20"/>
          <p:cNvSpPr>
            <a:spLocks noChangeShapeType="1"/>
          </p:cNvSpPr>
          <p:nvPr/>
        </p:nvSpPr>
        <p:spPr bwMode="auto">
          <a:xfrm flipH="1">
            <a:off x="1689100" y="2154229"/>
            <a:ext cx="3763963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61" name="Line 21"/>
          <p:cNvSpPr>
            <a:spLocks noChangeShapeType="1"/>
          </p:cNvSpPr>
          <p:nvPr/>
        </p:nvSpPr>
        <p:spPr bwMode="auto">
          <a:xfrm flipH="1">
            <a:off x="1998663" y="4748204"/>
            <a:ext cx="3482975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62" name="Line 22"/>
          <p:cNvSpPr>
            <a:spLocks noChangeShapeType="1"/>
          </p:cNvSpPr>
          <p:nvPr/>
        </p:nvSpPr>
        <p:spPr bwMode="auto">
          <a:xfrm>
            <a:off x="1652588" y="2149466"/>
            <a:ext cx="904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61463" name="AutoShape 23"/>
          <p:cNvSpPr>
            <a:spLocks noChangeAspect="1" noChangeArrowheads="1"/>
          </p:cNvSpPr>
          <p:nvPr/>
        </p:nvSpPr>
        <p:spPr bwMode="auto">
          <a:xfrm rot="5400000">
            <a:off x="3291682" y="3263097"/>
            <a:ext cx="685800" cy="592137"/>
          </a:xfrm>
          <a:prstGeom prst="triangle">
            <a:avLst>
              <a:gd name="adj" fmla="val 50000"/>
            </a:avLst>
          </a:prstGeom>
          <a:ln w="25400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64" name="Line 24"/>
          <p:cNvSpPr>
            <a:spLocks noChangeAspect="1" noChangeShapeType="1"/>
          </p:cNvSpPr>
          <p:nvPr/>
        </p:nvSpPr>
        <p:spPr bwMode="auto">
          <a:xfrm flipH="1">
            <a:off x="2006600" y="3376604"/>
            <a:ext cx="1320800" cy="0"/>
          </a:xfrm>
          <a:prstGeom prst="line">
            <a:avLst/>
          </a:prstGeom>
          <a:ln>
            <a:solidFill>
              <a:srgbClr val="0000FF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65" name="Line 25"/>
          <p:cNvSpPr>
            <a:spLocks noChangeAspect="1" noChangeShapeType="1"/>
          </p:cNvSpPr>
          <p:nvPr/>
        </p:nvSpPr>
        <p:spPr bwMode="auto">
          <a:xfrm flipH="1">
            <a:off x="2613025" y="3743316"/>
            <a:ext cx="711200" cy="0"/>
          </a:xfrm>
          <a:prstGeom prst="line">
            <a:avLst/>
          </a:prstGeom>
          <a:ln>
            <a:solidFill>
              <a:srgbClr val="0000FF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grpSp>
        <p:nvGrpSpPr>
          <p:cNvPr id="3" name="Group 26"/>
          <p:cNvGrpSpPr>
            <a:grpSpLocks noChangeAspect="1"/>
          </p:cNvGrpSpPr>
          <p:nvPr/>
        </p:nvGrpSpPr>
        <p:grpSpPr bwMode="auto">
          <a:xfrm>
            <a:off x="3390900" y="3695691"/>
            <a:ext cx="76200" cy="77788"/>
            <a:chOff x="8372" y="4533"/>
            <a:chExt cx="125" cy="125"/>
          </a:xfrm>
        </p:grpSpPr>
        <p:sp>
          <p:nvSpPr>
            <p:cNvPr id="91226" name="Line 27"/>
            <p:cNvSpPr>
              <a:spLocks noChangeAspect="1" noChangeShapeType="1"/>
            </p:cNvSpPr>
            <p:nvPr/>
          </p:nvSpPr>
          <p:spPr bwMode="auto">
            <a:xfrm>
              <a:off x="8372" y="4607"/>
              <a:ext cx="12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27" name="Line 28"/>
            <p:cNvSpPr>
              <a:spLocks noChangeAspect="1" noChangeShapeType="1"/>
            </p:cNvSpPr>
            <p:nvPr/>
          </p:nvSpPr>
          <p:spPr bwMode="auto">
            <a:xfrm rot="5400000">
              <a:off x="8371" y="4595"/>
              <a:ext cx="125" cy="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469" name="Line 29"/>
          <p:cNvSpPr>
            <a:spLocks noChangeAspect="1" noChangeShapeType="1"/>
          </p:cNvSpPr>
          <p:nvPr/>
        </p:nvSpPr>
        <p:spPr bwMode="auto">
          <a:xfrm>
            <a:off x="3411538" y="3382954"/>
            <a:ext cx="7778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470" name="Line 30"/>
          <p:cNvSpPr>
            <a:spLocks noChangeShapeType="1"/>
          </p:cNvSpPr>
          <p:nvPr/>
        </p:nvSpPr>
        <p:spPr bwMode="auto">
          <a:xfrm>
            <a:off x="6324600" y="2813041"/>
            <a:ext cx="0" cy="24765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1" name="Line 31"/>
          <p:cNvSpPr>
            <a:spLocks noChangeAspect="1" noChangeShapeType="1"/>
          </p:cNvSpPr>
          <p:nvPr/>
        </p:nvSpPr>
        <p:spPr bwMode="auto">
          <a:xfrm>
            <a:off x="6748463" y="3003541"/>
            <a:ext cx="0" cy="9144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2" name="Line 32"/>
          <p:cNvSpPr>
            <a:spLocks noChangeAspect="1" noChangeShapeType="1"/>
          </p:cNvSpPr>
          <p:nvPr/>
        </p:nvSpPr>
        <p:spPr bwMode="auto">
          <a:xfrm>
            <a:off x="7154863" y="3003541"/>
            <a:ext cx="0" cy="9144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3" name="AutoShape 33"/>
          <p:cNvSpPr>
            <a:spLocks noChangeAspect="1" noChangeArrowheads="1"/>
          </p:cNvSpPr>
          <p:nvPr/>
        </p:nvSpPr>
        <p:spPr bwMode="auto">
          <a:xfrm>
            <a:off x="6973888" y="3311516"/>
            <a:ext cx="330200" cy="330200"/>
          </a:xfrm>
          <a:prstGeom prst="flowChartSummingJunction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4" name="AutoShape 34"/>
          <p:cNvSpPr>
            <a:spLocks noChangeAspect="1" noChangeArrowheads="1"/>
          </p:cNvSpPr>
          <p:nvPr/>
        </p:nvSpPr>
        <p:spPr bwMode="auto">
          <a:xfrm>
            <a:off x="6572250" y="3316279"/>
            <a:ext cx="330200" cy="330200"/>
          </a:xfrm>
          <a:prstGeom prst="flowChartSummingJunction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5" name="AutoShape 35"/>
          <p:cNvSpPr>
            <a:spLocks noChangeAspect="1" noChangeArrowheads="1"/>
          </p:cNvSpPr>
          <p:nvPr/>
        </p:nvSpPr>
        <p:spPr bwMode="auto">
          <a:xfrm>
            <a:off x="6161088" y="3321041"/>
            <a:ext cx="331787" cy="330200"/>
          </a:xfrm>
          <a:prstGeom prst="flowChartSummingJunction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6" name="Line 36"/>
          <p:cNvSpPr>
            <a:spLocks noChangeShapeType="1"/>
          </p:cNvSpPr>
          <p:nvPr/>
        </p:nvSpPr>
        <p:spPr bwMode="auto">
          <a:xfrm>
            <a:off x="6319838" y="3910004"/>
            <a:ext cx="1709737" cy="0"/>
          </a:xfrm>
          <a:prstGeom prst="line">
            <a:avLst/>
          </a:prstGeom>
          <a:ln>
            <a:solidFill>
              <a:srgbClr val="0000FF"/>
            </a:solidFill>
            <a:headEnd/>
            <a:tailEnd type="diamond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7" name="Line 37"/>
          <p:cNvSpPr>
            <a:spLocks noChangeShapeType="1"/>
          </p:cNvSpPr>
          <p:nvPr/>
        </p:nvSpPr>
        <p:spPr bwMode="auto">
          <a:xfrm>
            <a:off x="6311900" y="3003541"/>
            <a:ext cx="849313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8" name="Line 38"/>
          <p:cNvSpPr>
            <a:spLocks noChangeAspect="1" noChangeShapeType="1"/>
          </p:cNvSpPr>
          <p:nvPr/>
        </p:nvSpPr>
        <p:spPr bwMode="auto">
          <a:xfrm flipV="1">
            <a:off x="6326188" y="2557454"/>
            <a:ext cx="171450" cy="258762"/>
          </a:xfrm>
          <a:prstGeom prst="line">
            <a:avLst/>
          </a:prstGeom>
          <a:ln>
            <a:solidFill>
              <a:srgbClr val="006666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79" name="Line 39"/>
          <p:cNvSpPr>
            <a:spLocks noChangeShapeType="1"/>
          </p:cNvSpPr>
          <p:nvPr/>
        </p:nvSpPr>
        <p:spPr bwMode="auto">
          <a:xfrm>
            <a:off x="5599113" y="2673341"/>
            <a:ext cx="812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480" name="Line 40"/>
          <p:cNvSpPr>
            <a:spLocks noChangeAspect="1" noChangeShapeType="1"/>
          </p:cNvSpPr>
          <p:nvPr/>
        </p:nvSpPr>
        <p:spPr bwMode="auto">
          <a:xfrm flipV="1">
            <a:off x="6319838" y="2143116"/>
            <a:ext cx="0" cy="306388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81" name="Line 41"/>
          <p:cNvSpPr>
            <a:spLocks noChangeShapeType="1"/>
          </p:cNvSpPr>
          <p:nvPr/>
        </p:nvSpPr>
        <p:spPr bwMode="auto">
          <a:xfrm>
            <a:off x="6310313" y="2143116"/>
            <a:ext cx="1698625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82" name="Line 42"/>
          <p:cNvSpPr>
            <a:spLocks noChangeAspect="1" noChangeShapeType="1"/>
          </p:cNvSpPr>
          <p:nvPr/>
        </p:nvSpPr>
        <p:spPr bwMode="auto">
          <a:xfrm rot="-10578517">
            <a:off x="7967663" y="2143116"/>
            <a:ext cx="523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61483" name="Line 43"/>
          <p:cNvSpPr>
            <a:spLocks noChangeAspect="1" noChangeShapeType="1"/>
          </p:cNvSpPr>
          <p:nvPr/>
        </p:nvSpPr>
        <p:spPr bwMode="auto">
          <a:xfrm flipV="1">
            <a:off x="1812925" y="4440229"/>
            <a:ext cx="635000" cy="5445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484" name="Text Box 44"/>
          <p:cNvSpPr txBox="1">
            <a:spLocks noChangeAspect="1" noChangeArrowheads="1"/>
          </p:cNvSpPr>
          <p:nvPr/>
        </p:nvSpPr>
        <p:spPr bwMode="auto">
          <a:xfrm>
            <a:off x="1546225" y="2832091"/>
            <a:ext cx="693738" cy="4873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b="1">
                <a:solidFill>
                  <a:srgbClr val="008000"/>
                </a:solidFill>
                <a:cs typeface="Times New Roman" pitchFamily="18" charset="0"/>
              </a:rPr>
              <a:t>R</a:t>
            </a:r>
            <a:r>
              <a:rPr lang="en-GB" b="1" baseline="-30000">
                <a:solidFill>
                  <a:srgbClr val="008000"/>
                </a:solidFill>
                <a:cs typeface="Times New Roman" pitchFamily="18" charset="0"/>
              </a:rPr>
              <a:t>2</a:t>
            </a:r>
            <a:endParaRPr lang="en-GB" b="1"/>
          </a:p>
        </p:txBody>
      </p:sp>
      <p:sp>
        <p:nvSpPr>
          <p:cNvPr id="61485" name="Text Box 45"/>
          <p:cNvSpPr txBox="1">
            <a:spLocks noChangeAspect="1" noChangeArrowheads="1"/>
          </p:cNvSpPr>
          <p:nvPr/>
        </p:nvSpPr>
        <p:spPr bwMode="auto">
          <a:xfrm>
            <a:off x="1550988" y="4022716"/>
            <a:ext cx="831850" cy="48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b="1">
                <a:solidFill>
                  <a:srgbClr val="008000"/>
                </a:solidFill>
                <a:cs typeface="Times New Roman" pitchFamily="18" charset="0"/>
              </a:rPr>
              <a:t>R</a:t>
            </a:r>
            <a:r>
              <a:rPr lang="en-GB" b="1" baseline="-30000">
                <a:solidFill>
                  <a:srgbClr val="008000"/>
                </a:solidFill>
                <a:cs typeface="Times New Roman" pitchFamily="18" charset="0"/>
              </a:rPr>
              <a:t>1</a:t>
            </a:r>
            <a:endParaRPr lang="en-GB" b="1"/>
          </a:p>
        </p:txBody>
      </p:sp>
      <p:sp>
        <p:nvSpPr>
          <p:cNvPr id="61486" name="Text Box 46"/>
          <p:cNvSpPr txBox="1">
            <a:spLocks noChangeAspect="1" noChangeArrowheads="1"/>
          </p:cNvSpPr>
          <p:nvPr/>
        </p:nvSpPr>
        <p:spPr bwMode="auto">
          <a:xfrm>
            <a:off x="2771775" y="4125904"/>
            <a:ext cx="831850" cy="4873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b="1">
                <a:solidFill>
                  <a:srgbClr val="FF0000"/>
                </a:solidFill>
                <a:cs typeface="Times New Roman" pitchFamily="18" charset="0"/>
              </a:rPr>
              <a:t>R</a:t>
            </a:r>
            <a:endParaRPr lang="en-GB" b="1"/>
          </a:p>
        </p:txBody>
      </p:sp>
      <p:sp>
        <p:nvSpPr>
          <p:cNvPr id="61487" name="Text Box 47"/>
          <p:cNvSpPr txBox="1">
            <a:spLocks noChangeAspect="1" noChangeArrowheads="1"/>
          </p:cNvSpPr>
          <p:nvPr/>
        </p:nvSpPr>
        <p:spPr bwMode="auto">
          <a:xfrm>
            <a:off x="2619375" y="2824154"/>
            <a:ext cx="1109663" cy="48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b="1">
                <a:solidFill>
                  <a:srgbClr val="008000"/>
                </a:solidFill>
                <a:cs typeface="Times New Roman" pitchFamily="18" charset="0"/>
              </a:rPr>
              <a:t>R</a:t>
            </a:r>
            <a:r>
              <a:rPr lang="ar-DZ" b="1" baseline="-30000">
                <a:solidFill>
                  <a:srgbClr val="008000"/>
                </a:solidFill>
                <a:cs typeface="Times New Roman" pitchFamily="18" charset="0"/>
              </a:rPr>
              <a:t>3</a:t>
            </a:r>
            <a:endParaRPr lang="en-US" b="1"/>
          </a:p>
        </p:txBody>
      </p:sp>
      <p:sp>
        <p:nvSpPr>
          <p:cNvPr id="61488" name="Text Box 48"/>
          <p:cNvSpPr txBox="1">
            <a:spLocks noChangeAspect="1" noChangeArrowheads="1"/>
          </p:cNvSpPr>
          <p:nvPr/>
        </p:nvSpPr>
        <p:spPr bwMode="auto">
          <a:xfrm>
            <a:off x="1257300" y="1962141"/>
            <a:ext cx="831850" cy="48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E</a:t>
            </a:r>
            <a:endParaRPr lang="en-GB" b="1"/>
          </a:p>
        </p:txBody>
      </p:sp>
      <p:sp>
        <p:nvSpPr>
          <p:cNvPr id="61489" name="Text Box 49"/>
          <p:cNvSpPr txBox="1">
            <a:spLocks noChangeAspect="1" noChangeArrowheads="1"/>
          </p:cNvSpPr>
          <p:nvPr/>
        </p:nvSpPr>
        <p:spPr bwMode="auto">
          <a:xfrm>
            <a:off x="8151813" y="1933566"/>
            <a:ext cx="677862" cy="4889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U </a:t>
            </a:r>
            <a:r>
              <a:rPr lang="en-US" b="1">
                <a:solidFill>
                  <a:srgbClr val="000000"/>
                </a:solidFill>
                <a:cs typeface="Times New Roman" pitchFamily="18" charset="0"/>
              </a:rPr>
              <a:t>~</a:t>
            </a:r>
            <a:endParaRPr lang="en-US" b="1"/>
          </a:p>
        </p:txBody>
      </p:sp>
      <p:sp>
        <p:nvSpPr>
          <p:cNvPr id="61490" name="Text Box 50"/>
          <p:cNvSpPr txBox="1">
            <a:spLocks noChangeArrowheads="1"/>
          </p:cNvSpPr>
          <p:nvPr/>
        </p:nvSpPr>
        <p:spPr bwMode="auto">
          <a:xfrm>
            <a:off x="395287" y="4949825"/>
            <a:ext cx="2052000" cy="6120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GB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Photo resistance</a:t>
            </a:r>
            <a:endParaRPr lang="ar-DZ" b="1" dirty="0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مقاومة ضوئية</a:t>
            </a:r>
            <a:endParaRPr lang="en-GB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1491" name="Text Box 51"/>
          <p:cNvSpPr txBox="1">
            <a:spLocks noChangeAspect="1" noChangeArrowheads="1"/>
          </p:cNvSpPr>
          <p:nvPr/>
        </p:nvSpPr>
        <p:spPr bwMode="auto">
          <a:xfrm>
            <a:off x="6227763" y="4040179"/>
            <a:ext cx="1295400" cy="43338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إنارة عمومية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61492" name="Oval 52"/>
          <p:cNvSpPr>
            <a:spLocks noChangeAspect="1" noChangeArrowheads="1"/>
          </p:cNvSpPr>
          <p:nvPr/>
        </p:nvSpPr>
        <p:spPr bwMode="auto">
          <a:xfrm>
            <a:off x="5138738" y="3301991"/>
            <a:ext cx="498475" cy="500063"/>
          </a:xfrm>
          <a:prstGeom prst="ellips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3" name="Line 53"/>
          <p:cNvSpPr>
            <a:spLocks noChangeShapeType="1"/>
          </p:cNvSpPr>
          <p:nvPr/>
        </p:nvSpPr>
        <p:spPr bwMode="auto">
          <a:xfrm>
            <a:off x="3908425" y="3562341"/>
            <a:ext cx="1352550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4" name="Rectangle 54"/>
          <p:cNvSpPr>
            <a:spLocks noChangeAspect="1" noChangeArrowheads="1"/>
          </p:cNvSpPr>
          <p:nvPr/>
        </p:nvSpPr>
        <p:spPr bwMode="auto">
          <a:xfrm>
            <a:off x="4435475" y="3492491"/>
            <a:ext cx="457200" cy="153988"/>
          </a:xfrm>
          <a:prstGeom prst="rect">
            <a:avLst/>
          </a:prstGeom>
          <a:ln w="25400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5" name="Line 55"/>
          <p:cNvSpPr>
            <a:spLocks noChangeAspect="1" noChangeShapeType="1"/>
          </p:cNvSpPr>
          <p:nvPr/>
        </p:nvSpPr>
        <p:spPr bwMode="auto">
          <a:xfrm>
            <a:off x="5268913" y="3368666"/>
            <a:ext cx="0" cy="3556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6" name="Line 56"/>
          <p:cNvSpPr>
            <a:spLocks noChangeAspect="1" noChangeShapeType="1"/>
          </p:cNvSpPr>
          <p:nvPr/>
        </p:nvSpPr>
        <p:spPr bwMode="auto">
          <a:xfrm rot="900000" flipV="1">
            <a:off x="5294313" y="3295641"/>
            <a:ext cx="134937" cy="200025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7" name="Line 57"/>
          <p:cNvSpPr>
            <a:spLocks noChangeAspect="1" noChangeShapeType="1"/>
          </p:cNvSpPr>
          <p:nvPr/>
        </p:nvSpPr>
        <p:spPr bwMode="auto">
          <a:xfrm>
            <a:off x="5265738" y="3640129"/>
            <a:ext cx="200025" cy="149225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8" name="Line 58"/>
          <p:cNvSpPr>
            <a:spLocks noChangeAspect="1" noChangeShapeType="1"/>
          </p:cNvSpPr>
          <p:nvPr/>
        </p:nvSpPr>
        <p:spPr bwMode="auto">
          <a:xfrm flipV="1">
            <a:off x="5445125" y="2149466"/>
            <a:ext cx="0" cy="116205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499" name="Line 59"/>
          <p:cNvSpPr>
            <a:spLocks noChangeAspect="1" noChangeShapeType="1"/>
          </p:cNvSpPr>
          <p:nvPr/>
        </p:nvSpPr>
        <p:spPr bwMode="auto">
          <a:xfrm>
            <a:off x="5470525" y="3779829"/>
            <a:ext cx="0" cy="9652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0" name="Rectangle 60"/>
          <p:cNvSpPr>
            <a:spLocks noChangeAspect="1" noChangeArrowheads="1"/>
          </p:cNvSpPr>
          <p:nvPr/>
        </p:nvSpPr>
        <p:spPr bwMode="auto">
          <a:xfrm>
            <a:off x="5272088" y="2449504"/>
            <a:ext cx="296862" cy="455612"/>
          </a:xfrm>
          <a:prstGeom prst="rect">
            <a:avLst/>
          </a:prstGeom>
          <a:ln>
            <a:solidFill>
              <a:srgbClr val="006666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1" name="Line 61"/>
          <p:cNvSpPr>
            <a:spLocks noChangeAspect="1" noChangeShapeType="1"/>
          </p:cNvSpPr>
          <p:nvPr/>
        </p:nvSpPr>
        <p:spPr bwMode="auto">
          <a:xfrm rot="360000" flipH="1">
            <a:off x="5287963" y="2462204"/>
            <a:ext cx="260350" cy="388937"/>
          </a:xfrm>
          <a:prstGeom prst="line">
            <a:avLst/>
          </a:prstGeom>
          <a:ln>
            <a:solidFill>
              <a:srgbClr val="006666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2" name="Line 62"/>
          <p:cNvSpPr>
            <a:spLocks noChangeShapeType="1"/>
          </p:cNvSpPr>
          <p:nvPr/>
        </p:nvSpPr>
        <p:spPr bwMode="auto">
          <a:xfrm>
            <a:off x="4921250" y="2252654"/>
            <a:ext cx="0" cy="741362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3" name="Line 63"/>
          <p:cNvSpPr>
            <a:spLocks noChangeAspect="1" noChangeShapeType="1"/>
          </p:cNvSpPr>
          <p:nvPr/>
        </p:nvSpPr>
        <p:spPr bwMode="auto">
          <a:xfrm>
            <a:off x="4919663" y="2257416"/>
            <a:ext cx="528637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4" name="Line 64"/>
          <p:cNvSpPr>
            <a:spLocks noChangeAspect="1" noChangeShapeType="1"/>
          </p:cNvSpPr>
          <p:nvPr/>
        </p:nvSpPr>
        <p:spPr bwMode="auto">
          <a:xfrm>
            <a:off x="4919663" y="2981316"/>
            <a:ext cx="528637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5" name="AutoShape 65"/>
          <p:cNvSpPr>
            <a:spLocks noChangeAspect="1" noChangeArrowheads="1"/>
          </p:cNvSpPr>
          <p:nvPr/>
        </p:nvSpPr>
        <p:spPr bwMode="auto">
          <a:xfrm>
            <a:off x="4765675" y="2513004"/>
            <a:ext cx="296863" cy="255587"/>
          </a:xfrm>
          <a:prstGeom prst="triangle">
            <a:avLst>
              <a:gd name="adj" fmla="val 50000"/>
            </a:avLst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6" name="Line 66"/>
          <p:cNvSpPr>
            <a:spLocks noChangeAspect="1" noChangeShapeType="1"/>
          </p:cNvSpPr>
          <p:nvPr/>
        </p:nvSpPr>
        <p:spPr bwMode="auto">
          <a:xfrm>
            <a:off x="4824413" y="2497129"/>
            <a:ext cx="203200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07" name="Line 67"/>
          <p:cNvSpPr>
            <a:spLocks noChangeAspect="1" noChangeShapeType="1"/>
          </p:cNvSpPr>
          <p:nvPr/>
        </p:nvSpPr>
        <p:spPr bwMode="auto">
          <a:xfrm flipV="1">
            <a:off x="4086225" y="3627429"/>
            <a:ext cx="0" cy="8540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508" name="Text Box 68"/>
          <p:cNvSpPr txBox="1">
            <a:spLocks noChangeAspect="1" noChangeArrowheads="1"/>
          </p:cNvSpPr>
          <p:nvPr/>
        </p:nvSpPr>
        <p:spPr bwMode="auto">
          <a:xfrm>
            <a:off x="4057650" y="3824279"/>
            <a:ext cx="514350" cy="4333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b="1">
                <a:cs typeface="Times New Roman" pitchFamily="18" charset="0"/>
              </a:rPr>
              <a:t>V</a:t>
            </a:r>
            <a:r>
              <a:rPr lang="fr-FR" b="1" baseline="-30000">
                <a:cs typeface="Times New Roman" pitchFamily="18" charset="0"/>
              </a:rPr>
              <a:t>S</a:t>
            </a:r>
            <a:endParaRPr lang="fr-FR" b="1"/>
          </a:p>
        </p:txBody>
      </p:sp>
      <p:sp>
        <p:nvSpPr>
          <p:cNvPr id="61509" name="Line 69"/>
          <p:cNvSpPr>
            <a:spLocks noChangeAspect="1" noChangeShapeType="1"/>
          </p:cNvSpPr>
          <p:nvPr/>
        </p:nvSpPr>
        <p:spPr bwMode="auto">
          <a:xfrm>
            <a:off x="2392363" y="3903654"/>
            <a:ext cx="10795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510" name="Line 70"/>
          <p:cNvSpPr>
            <a:spLocks noChangeAspect="1" noChangeShapeType="1"/>
          </p:cNvSpPr>
          <p:nvPr/>
        </p:nvSpPr>
        <p:spPr bwMode="auto">
          <a:xfrm>
            <a:off x="2333625" y="3959216"/>
            <a:ext cx="10795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511" name="Rectangle 71"/>
          <p:cNvSpPr>
            <a:spLocks noChangeArrowheads="1"/>
          </p:cNvSpPr>
          <p:nvPr/>
        </p:nvSpPr>
        <p:spPr bwMode="auto">
          <a:xfrm>
            <a:off x="5148263" y="2370129"/>
            <a:ext cx="1439862" cy="576262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512" name="AutoShape 72"/>
          <p:cNvSpPr>
            <a:spLocks noChangeAspect="1" noChangeArrowheads="1"/>
          </p:cNvSpPr>
          <p:nvPr/>
        </p:nvSpPr>
        <p:spPr bwMode="auto">
          <a:xfrm>
            <a:off x="2036763" y="3479791"/>
            <a:ext cx="482600" cy="482600"/>
          </a:xfrm>
          <a:prstGeom prst="star16">
            <a:avLst>
              <a:gd name="adj" fmla="val 2015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513" name="AutoShape 73"/>
          <p:cNvSpPr>
            <a:spLocks noChangeArrowheads="1"/>
          </p:cNvSpPr>
          <p:nvPr/>
        </p:nvSpPr>
        <p:spPr bwMode="auto">
          <a:xfrm>
            <a:off x="1042988" y="3752841"/>
            <a:ext cx="863600" cy="71438"/>
          </a:xfrm>
          <a:prstGeom prst="rightArrow">
            <a:avLst>
              <a:gd name="adj1" fmla="val 50000"/>
              <a:gd name="adj2" fmla="val 30222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514" name="Text Box 74"/>
          <p:cNvSpPr txBox="1">
            <a:spLocks noChangeAspect="1" noChangeArrowheads="1"/>
          </p:cNvSpPr>
          <p:nvPr/>
        </p:nvSpPr>
        <p:spPr bwMode="auto">
          <a:xfrm>
            <a:off x="4340225" y="3824279"/>
            <a:ext cx="865188" cy="4333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= </a:t>
            </a:r>
            <a:r>
              <a:rPr lang="fr-FR" b="1">
                <a:solidFill>
                  <a:srgbClr val="FF0000"/>
                </a:solidFill>
              </a:rPr>
              <a:t>-</a:t>
            </a:r>
            <a:r>
              <a:rPr lang="pt-BR" b="1">
                <a:solidFill>
                  <a:srgbClr val="FF0000"/>
                </a:solidFill>
              </a:rPr>
              <a:t>Vcc</a:t>
            </a:r>
          </a:p>
          <a:p>
            <a:pPr algn="l"/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61515" name="Text Box 75"/>
          <p:cNvSpPr txBox="1">
            <a:spLocks noChangeAspect="1" noChangeArrowheads="1"/>
          </p:cNvSpPr>
          <p:nvPr/>
        </p:nvSpPr>
        <p:spPr bwMode="auto">
          <a:xfrm>
            <a:off x="4327525" y="3822691"/>
            <a:ext cx="1008063" cy="4333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= </a:t>
            </a:r>
            <a:r>
              <a:rPr lang="fr-FR" b="1">
                <a:solidFill>
                  <a:srgbClr val="FF0000"/>
                </a:solidFill>
              </a:rPr>
              <a:t>+</a:t>
            </a:r>
            <a:r>
              <a:rPr lang="pt-BR" b="1">
                <a:solidFill>
                  <a:srgbClr val="FF0000"/>
                </a:solidFill>
              </a:rPr>
              <a:t>Vcc</a:t>
            </a:r>
          </a:p>
          <a:p>
            <a:pPr algn="l"/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61516" name="Line 76"/>
          <p:cNvSpPr>
            <a:spLocks noChangeShapeType="1"/>
          </p:cNvSpPr>
          <p:nvPr/>
        </p:nvSpPr>
        <p:spPr bwMode="auto">
          <a:xfrm>
            <a:off x="6321425" y="2417754"/>
            <a:ext cx="0" cy="395287"/>
          </a:xfrm>
          <a:prstGeom prst="line">
            <a:avLst/>
          </a:prstGeom>
          <a:ln>
            <a:solidFill>
              <a:srgbClr val="006666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1517" name="AutoShape 77"/>
          <p:cNvSpPr>
            <a:spLocks noChangeArrowheads="1"/>
          </p:cNvSpPr>
          <p:nvPr/>
        </p:nvSpPr>
        <p:spPr bwMode="auto">
          <a:xfrm>
            <a:off x="2282825" y="6084879"/>
            <a:ext cx="1857375" cy="36195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تغير في شدة الإضاءة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1518" name="AutoShape 78"/>
          <p:cNvSpPr>
            <a:spLocks noChangeArrowheads="1"/>
          </p:cNvSpPr>
          <p:nvPr/>
        </p:nvSpPr>
        <p:spPr bwMode="auto">
          <a:xfrm>
            <a:off x="4335463" y="6173779"/>
            <a:ext cx="1081087" cy="215900"/>
          </a:xfrm>
          <a:prstGeom prst="rightArrow">
            <a:avLst>
              <a:gd name="adj1" fmla="val 50000"/>
              <a:gd name="adj2" fmla="val 125184"/>
            </a:avLst>
          </a:prstGeom>
          <a:solidFill>
            <a:srgbClr val="99FF33"/>
          </a:solidFill>
          <a:ln w="9525">
            <a:solidFill>
              <a:schemeClr val="tx1"/>
            </a:solidFill>
            <a:prstDash val="lgDashDot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519" name="AutoShape 79"/>
          <p:cNvSpPr>
            <a:spLocks noChangeArrowheads="1"/>
          </p:cNvSpPr>
          <p:nvPr/>
        </p:nvSpPr>
        <p:spPr bwMode="auto">
          <a:xfrm>
            <a:off x="5632450" y="6110279"/>
            <a:ext cx="1225550" cy="360362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إشارة كهربائية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1520" name="Text Box 80"/>
          <p:cNvSpPr txBox="1">
            <a:spLocks noChangeArrowheads="1"/>
          </p:cNvSpPr>
          <p:nvPr/>
        </p:nvSpPr>
        <p:spPr bwMode="auto">
          <a:xfrm>
            <a:off x="1588" y="3551229"/>
            <a:ext cx="89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2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abic Transparent" pitchFamily="2" charset="-78"/>
              </a:rPr>
              <a:t>النهار</a:t>
            </a:r>
            <a:endParaRPr lang="fr-FR" sz="2400" b="1" u="sng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abic Transparent" pitchFamily="2" charset="-78"/>
            </a:endParaRPr>
          </a:p>
        </p:txBody>
      </p:sp>
      <p:sp>
        <p:nvSpPr>
          <p:cNvPr id="61521" name="Text Box 81"/>
          <p:cNvSpPr txBox="1">
            <a:spLocks noChangeArrowheads="1"/>
          </p:cNvSpPr>
          <p:nvPr/>
        </p:nvSpPr>
        <p:spPr bwMode="auto">
          <a:xfrm>
            <a:off x="0" y="3565516"/>
            <a:ext cx="89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2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abic Transparent" pitchFamily="2" charset="-78"/>
              </a:rPr>
              <a:t>الليل</a:t>
            </a:r>
            <a:endParaRPr lang="fr-FR" sz="2400" b="1" u="sng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abic Transparent" pitchFamily="2" charset="-78"/>
            </a:endParaRPr>
          </a:p>
        </p:txBody>
      </p:sp>
      <p:sp>
        <p:nvSpPr>
          <p:cNvPr id="86092" name="ZoneTexte 79"/>
          <p:cNvSpPr txBox="1">
            <a:spLocks noChangeArrowheads="1"/>
          </p:cNvSpPr>
          <p:nvPr/>
        </p:nvSpPr>
        <p:spPr bwMode="auto">
          <a:xfrm>
            <a:off x="7500938" y="1216016"/>
            <a:ext cx="1428750" cy="3698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u="sng">
                <a:solidFill>
                  <a:srgbClr val="FF0000"/>
                </a:solidFill>
              </a:rPr>
              <a:t>مبدأ التشغيل:</a:t>
            </a:r>
            <a:endParaRPr lang="fr-FR" b="1" u="sng">
              <a:solidFill>
                <a:srgbClr val="FF0000"/>
              </a:solidFill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500034" y="1073141"/>
            <a:ext cx="1428760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2000" b="1" dirty="0">
                <a:solidFill>
                  <a:srgbClr val="FF0000"/>
                </a:solidFill>
              </a:rPr>
              <a:t>اضغط وانتظر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82" name="Text Box 12"/>
          <p:cNvSpPr txBox="1">
            <a:spLocks noChangeArrowheads="1"/>
          </p:cNvSpPr>
          <p:nvPr/>
        </p:nvSpPr>
        <p:spPr bwMode="auto">
          <a:xfrm>
            <a:off x="6407150" y="0"/>
            <a:ext cx="2736850" cy="4572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abic Transparent" pitchFamily="2" charset="-78"/>
              </a:rPr>
              <a:t>تركيب </a:t>
            </a:r>
            <a:r>
              <a:rPr lang="ar-DZ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abic Transparent" pitchFamily="2" charset="-78"/>
              </a:rPr>
              <a:t>الانارة</a:t>
            </a:r>
            <a:r>
              <a:rPr lang="ar-DZ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abic Transparent" pitchFamily="2" charset="-78"/>
              </a:rPr>
              <a:t> العمومية</a:t>
            </a:r>
            <a:endParaRPr lang="fr-F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61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1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61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6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6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6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61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6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6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6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6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6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6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6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6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6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6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6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6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6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6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6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6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6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6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500"/>
                                        <p:tgtEl>
                                          <p:spTgt spid="61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9" dur="500"/>
                                        <p:tgtEl>
                                          <p:spTgt spid="6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6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61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6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6" dur="500"/>
                                        <p:tgtEl>
                                          <p:spTgt spid="6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9" dur="500"/>
                                        <p:tgtEl>
                                          <p:spTgt spid="6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4" dur="500"/>
                                        <p:tgtEl>
                                          <p:spTgt spid="6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6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8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1" dur="5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4" dur="500"/>
                                        <p:tgtEl>
                                          <p:spTgt spid="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6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9" dur="500"/>
                                        <p:tgtEl>
                                          <p:spTgt spid="6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6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5" dur="500"/>
                                        <p:tgtEl>
                                          <p:spTgt spid="61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8" dur="500"/>
                                        <p:tgtEl>
                                          <p:spTgt spid="61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3" dur="2000"/>
                                        <p:tgtEl>
                                          <p:spTgt spid="6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8" dur="500"/>
                                        <p:tgtEl>
                                          <p:spTgt spid="615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9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1" dur="1000"/>
                                        <p:tgtEl>
                                          <p:spTgt spid="6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6" dur="500"/>
                                        <p:tgtEl>
                                          <p:spTgt spid="6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0" dur="20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8800"/>
                                      </p:to>
                                    </p:animClr>
                                    <p:set>
                                      <p:cBhvr>
                                        <p:cTn id="271" dur="20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615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615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0"/>
                                            </p:cond>
                                          </p:stCondLst>
                                        </p:cTn>
                                        <p:tgtEl>
                                          <p:spTgt spid="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6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1" dur="2000" fill="hold"/>
                                        <p:tgtEl>
                                          <p:spTgt spid="615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2" dur="2000" fill="hold"/>
                                        <p:tgtEl>
                                          <p:spTgt spid="615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2000" fill="hold"/>
                                        <p:tgtEl>
                                          <p:spTgt spid="615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8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6"/>
                                            </p:cond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1" dur="500"/>
                                        <p:tgtEl>
                                          <p:spTgt spid="6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20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06" dur="20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9" dur="20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10" dur="20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1" dur="20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614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614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614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0" dur="500"/>
                                        <p:tgtEl>
                                          <p:spTgt spid="6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5" dur="500"/>
                                        <p:tgtEl>
                                          <p:spTgt spid="6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0" dur="500"/>
                                        <p:tgtEl>
                                          <p:spTgt spid="6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  <p:bldP spid="61446" grpId="0" animBg="1"/>
      <p:bldP spid="61447" grpId="0"/>
      <p:bldP spid="61451" grpId="0"/>
      <p:bldP spid="61454" grpId="0" animBg="1"/>
      <p:bldP spid="61455" grpId="0" animBg="1"/>
      <p:bldP spid="61456" grpId="0" animBg="1"/>
      <p:bldP spid="61457" grpId="0" animBg="1"/>
      <p:bldP spid="61458" grpId="0" animBg="1"/>
      <p:bldP spid="61459" grpId="0" animBg="1"/>
      <p:bldP spid="61462" grpId="0" animBg="1"/>
      <p:bldP spid="61463" grpId="0" animBg="1"/>
      <p:bldP spid="61469" grpId="0" animBg="1"/>
      <p:bldP spid="61473" grpId="0" animBg="1"/>
      <p:bldP spid="61474" grpId="0" animBg="1"/>
      <p:bldP spid="61475" grpId="0" animBg="1"/>
      <p:bldP spid="61479" grpId="0" animBg="1"/>
      <p:bldP spid="61482" grpId="0" animBg="1"/>
      <p:bldP spid="61483" grpId="0" animBg="1"/>
      <p:bldP spid="61484" grpId="0"/>
      <p:bldP spid="61485" grpId="0"/>
      <p:bldP spid="61486" grpId="0"/>
      <p:bldP spid="61487" grpId="0"/>
      <p:bldP spid="61488" grpId="0"/>
      <p:bldP spid="61489" grpId="0"/>
      <p:bldP spid="61492" grpId="0" animBg="1"/>
      <p:bldP spid="61494" grpId="0" animBg="1"/>
      <p:bldP spid="61500" grpId="0" animBg="1"/>
      <p:bldP spid="61505" grpId="0" animBg="1"/>
      <p:bldP spid="61507" grpId="0" animBg="1"/>
      <p:bldP spid="61508" grpId="0"/>
      <p:bldP spid="61509" grpId="0" animBg="1"/>
      <p:bldP spid="61510" grpId="0" animBg="1"/>
      <p:bldP spid="61511" grpId="0" animBg="1"/>
      <p:bldP spid="61512" grpId="0" animBg="1"/>
      <p:bldP spid="61513" grpId="0" animBg="1"/>
      <p:bldP spid="61514" grpId="0"/>
      <p:bldP spid="61514" grpId="1"/>
      <p:bldP spid="61515" grpId="0"/>
      <p:bldP spid="61518" grpId="0" animBg="1"/>
      <p:bldP spid="61520" grpId="0"/>
      <p:bldP spid="615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D:\LDR\ldr-light-dependent-resistor-2f-sensor-28ldr-29-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235148" y="4521404"/>
            <a:ext cx="1881186" cy="1410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36458" t="25000" r="36979" b="52500"/>
          <a:stretch>
            <a:fillRect/>
          </a:stretch>
        </p:blipFill>
        <p:spPr bwMode="auto">
          <a:xfrm rot="5400000">
            <a:off x="3723148" y="777390"/>
            <a:ext cx="1785950" cy="9455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" name="Picture 3" descr="C:\Documents and Settings\Administrateur\Mes documents\orzilhac--lampadaire-zoo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1856" y="0"/>
            <a:ext cx="181214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potentiomètre linéair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1342232" y="4658505"/>
            <a:ext cx="1866891" cy="126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 l="29167" t="35001" r="29166" b="30000"/>
          <a:stretch>
            <a:fillRect/>
          </a:stretch>
        </p:blipFill>
        <p:spPr bwMode="auto">
          <a:xfrm>
            <a:off x="5214942" y="4842024"/>
            <a:ext cx="3839794" cy="2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7" descr="rmini"/>
          <p:cNvPicPr>
            <a:picLocks noChangeAspect="1" noChangeArrowheads="1"/>
          </p:cNvPicPr>
          <p:nvPr/>
        </p:nvPicPr>
        <p:blipFill>
          <a:blip r:embed="rId7"/>
          <a:srcRect l="27294" t="32229" r="31594" b="55989"/>
          <a:stretch>
            <a:fillRect/>
          </a:stretch>
        </p:blipFill>
        <p:spPr bwMode="auto">
          <a:xfrm rot="5400000">
            <a:off x="-269805" y="1269880"/>
            <a:ext cx="2143140" cy="4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4" descr="D:\recuperation\s-l1600 (1).jpg"/>
          <p:cNvPicPr preferRelativeResize="0">
            <a:picLocks noChangeArrowheads="1"/>
          </p:cNvPicPr>
          <p:nvPr/>
        </p:nvPicPr>
        <p:blipFill>
          <a:blip r:embed="rId8"/>
          <a:srcRect l="19743" t="6351" r="17747" b="18243"/>
          <a:stretch>
            <a:fillRect/>
          </a:stretch>
        </p:blipFill>
        <p:spPr bwMode="auto">
          <a:xfrm flipH="1">
            <a:off x="5214942" y="500042"/>
            <a:ext cx="1985620" cy="18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7" descr="rmini"/>
          <p:cNvPicPr>
            <a:picLocks noChangeAspect="1" noChangeArrowheads="1"/>
          </p:cNvPicPr>
          <p:nvPr/>
        </p:nvPicPr>
        <p:blipFill>
          <a:blip r:embed="rId7"/>
          <a:srcRect l="34060" t="32229" r="42260" b="54238"/>
          <a:stretch>
            <a:fillRect/>
          </a:stretch>
        </p:blipFill>
        <p:spPr bwMode="auto">
          <a:xfrm>
            <a:off x="3786182" y="3143248"/>
            <a:ext cx="100013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H:\311M59wq7mL._AC_.jpg"/>
          <p:cNvPicPr>
            <a:picLocks noChangeAspect="1" noChangeArrowheads="1"/>
          </p:cNvPicPr>
          <p:nvPr/>
        </p:nvPicPr>
        <p:blipFill>
          <a:blip r:embed="rId9"/>
          <a:srcRect l="25514" b="30893"/>
          <a:stretch>
            <a:fillRect/>
          </a:stretch>
        </p:blipFill>
        <p:spPr bwMode="auto">
          <a:xfrm>
            <a:off x="5214942" y="2500306"/>
            <a:ext cx="1877058" cy="1785950"/>
          </a:xfrm>
          <a:prstGeom prst="rect">
            <a:avLst/>
          </a:prstGeom>
          <a:noFill/>
        </p:spPr>
      </p:pic>
      <p:pic>
        <p:nvPicPr>
          <p:cNvPr id="16" name="Picture 4" descr="H:\HTB11gOIoL2H8KJjy0Fcq6yDlFXah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5918" y="2285992"/>
            <a:ext cx="1857388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Documents and Settings\Administrateur\Bureau\oiuy\278601340_508632234178118_1473464610009161739_n.jpg"/>
          <p:cNvPicPr>
            <a:picLocks noChangeAspect="1" noChangeArrowheads="1"/>
          </p:cNvPicPr>
          <p:nvPr/>
        </p:nvPicPr>
        <p:blipFill>
          <a:blip r:embed="rId2"/>
          <a:srcRect t="19607" b="8141"/>
          <a:stretch>
            <a:fillRect/>
          </a:stretch>
        </p:blipFill>
        <p:spPr bwMode="auto">
          <a:xfrm>
            <a:off x="-32" y="785794"/>
            <a:ext cx="9101465" cy="4932000"/>
          </a:xfrm>
          <a:prstGeom prst="rect">
            <a:avLst/>
          </a:prstGeom>
          <a:noFill/>
        </p:spPr>
      </p:pic>
      <p:sp>
        <p:nvSpPr>
          <p:cNvPr id="3" name="Légende encadrée 2 2"/>
          <p:cNvSpPr/>
          <p:nvPr/>
        </p:nvSpPr>
        <p:spPr bwMode="auto">
          <a:xfrm>
            <a:off x="7286644" y="142852"/>
            <a:ext cx="14760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1868"/>
              <a:gd name="adj6" fmla="val -5576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مرحل كهرومغناطيسي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Légende encadrée 2 3"/>
          <p:cNvSpPr/>
          <p:nvPr/>
        </p:nvSpPr>
        <p:spPr bwMode="auto">
          <a:xfrm flipH="1">
            <a:off x="2071670" y="5745310"/>
            <a:ext cx="1571636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75243"/>
              <a:gd name="adj6" fmla="val -7790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الدارة المندمجة للمقارن 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LM741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Légende encadrée 2 4"/>
          <p:cNvSpPr/>
          <p:nvPr/>
        </p:nvSpPr>
        <p:spPr bwMode="auto">
          <a:xfrm>
            <a:off x="4786314" y="5786454"/>
            <a:ext cx="1928826" cy="3571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87849"/>
              <a:gd name="adj6" fmla="val 39520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صمام ذو عجلة حرة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Légende encadrée 2 5"/>
          <p:cNvSpPr/>
          <p:nvPr/>
        </p:nvSpPr>
        <p:spPr bwMode="auto">
          <a:xfrm>
            <a:off x="7286644" y="5701168"/>
            <a:ext cx="178595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79699"/>
              <a:gd name="adj6" fmla="val 38513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دارة الاستطاعة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(مصباح)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égende encadrée 2 6"/>
          <p:cNvSpPr/>
          <p:nvPr/>
        </p:nvSpPr>
        <p:spPr bwMode="auto">
          <a:xfrm>
            <a:off x="4643438" y="214290"/>
            <a:ext cx="1476000" cy="3571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91633"/>
              <a:gd name="adj6" fmla="val -11956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مقاومة</a:t>
            </a:r>
            <a:r>
              <a:rPr kumimoji="0" lang="ar-DZ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ضوئية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égende encadrée 2 7"/>
          <p:cNvSpPr/>
          <p:nvPr/>
        </p:nvSpPr>
        <p:spPr bwMode="auto">
          <a:xfrm flipH="1">
            <a:off x="71406" y="285728"/>
            <a:ext cx="1310050" cy="32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52119"/>
              <a:gd name="adj6" fmla="val -18941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مثبت 780</a:t>
            </a:r>
            <a:r>
              <a:rPr lang="ar-DZ" b="1" dirty="0" smtClean="0">
                <a:solidFill>
                  <a:schemeClr val="tx1"/>
                </a:solidFill>
                <a:latin typeface="Arial"/>
                <a:cs typeface="Arial"/>
              </a:rPr>
              <a:t>5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égende encadrée 2 8"/>
          <p:cNvSpPr/>
          <p:nvPr/>
        </p:nvSpPr>
        <p:spPr bwMode="auto">
          <a:xfrm>
            <a:off x="2500298" y="214290"/>
            <a:ext cx="14760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9885"/>
              <a:gd name="adj6" fmla="val 3411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حسر مقاومات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(قاسم التوتر)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égende encadrée 2 9"/>
          <p:cNvSpPr/>
          <p:nvPr/>
        </p:nvSpPr>
        <p:spPr bwMode="auto">
          <a:xfrm>
            <a:off x="4714876" y="6215082"/>
            <a:ext cx="1404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38602"/>
              <a:gd name="adj5" fmla="val -623581"/>
              <a:gd name="adj6" fmla="val 3962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مقحل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(التبديل)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égende encadrée 2 10"/>
          <p:cNvSpPr/>
          <p:nvPr/>
        </p:nvSpPr>
        <p:spPr bwMode="auto">
          <a:xfrm flipH="1">
            <a:off x="71406" y="6143644"/>
            <a:ext cx="1571636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61142"/>
              <a:gd name="adj6" fmla="val 52996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مقاومة متغيرة</a:t>
            </a:r>
          </a:p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ضبط شدة</a:t>
            </a:r>
            <a:r>
              <a:rPr kumimoji="0" lang="ar-DZ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الإضاءة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Administrateur\Bureau\oiuy\278601340_508632234178118_1473464610009161739_n.jpg"/>
          <p:cNvPicPr>
            <a:picLocks noChangeAspect="1" noChangeArrowheads="1"/>
          </p:cNvPicPr>
          <p:nvPr/>
        </p:nvPicPr>
        <p:blipFill>
          <a:blip r:embed="rId2"/>
          <a:srcRect t="19607" b="8141"/>
          <a:stretch>
            <a:fillRect/>
          </a:stretch>
        </p:blipFill>
        <p:spPr bwMode="auto">
          <a:xfrm>
            <a:off x="13648" y="1530668"/>
            <a:ext cx="9101465" cy="4932000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3428992" y="0"/>
            <a:ext cx="2214578" cy="120032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7200" b="1" u="sng" dirty="0" smtClean="0">
                <a:solidFill>
                  <a:srgbClr val="FF0000"/>
                </a:solidFill>
              </a:rPr>
              <a:t>النهار</a:t>
            </a:r>
            <a:endParaRPr lang="fr-FR" sz="72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eur\Bureau\oiuy\278192665_5167007226721209_5621326509155228859_n (1).jpg"/>
          <p:cNvPicPr>
            <a:picLocks noChangeAspect="1" noChangeArrowheads="1"/>
          </p:cNvPicPr>
          <p:nvPr/>
        </p:nvPicPr>
        <p:blipFill>
          <a:blip r:embed="rId2"/>
          <a:srcRect t="18521" b="7395"/>
          <a:stretch>
            <a:fillRect/>
          </a:stretch>
        </p:blipFill>
        <p:spPr bwMode="auto">
          <a:xfrm>
            <a:off x="357156" y="1785926"/>
            <a:ext cx="8617253" cy="4788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3428992" y="0"/>
            <a:ext cx="2214578" cy="120032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7200" b="1" u="sng" dirty="0" smtClean="0">
                <a:solidFill>
                  <a:srgbClr val="FF0000"/>
                </a:solidFill>
              </a:rPr>
              <a:t>الليل</a:t>
            </a:r>
            <a:endParaRPr lang="fr-FR" sz="7200" b="1" u="sng" dirty="0">
              <a:solidFill>
                <a:srgbClr val="FF0000"/>
              </a:solidFill>
            </a:endParaRPr>
          </a:p>
        </p:txBody>
      </p:sp>
      <p:sp>
        <p:nvSpPr>
          <p:cNvPr id="4" name="Légende encadrée 2 3"/>
          <p:cNvSpPr/>
          <p:nvPr/>
        </p:nvSpPr>
        <p:spPr bwMode="auto">
          <a:xfrm>
            <a:off x="6858016" y="928670"/>
            <a:ext cx="1332000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00828"/>
              <a:gd name="adj6" fmla="val -271884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تغطية المقاومة</a:t>
            </a:r>
            <a:r>
              <a:rPr kumimoji="0" lang="ar-DZ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الضوئية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8"/>
          <p:cNvSpPr>
            <a:spLocks noChangeArrowheads="1"/>
          </p:cNvSpPr>
          <p:nvPr/>
        </p:nvSpPr>
        <p:spPr bwMode="auto">
          <a:xfrm>
            <a:off x="82550" y="5346700"/>
            <a:ext cx="8820150" cy="14398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29063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1444" y="2646886"/>
            <a:ext cx="5357812" cy="2492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Caractéristique GL12528  LDR</a:t>
            </a: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crête spectrale: 560nm</a:t>
            </a: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tension maximale: 250 VDC</a:t>
            </a: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puissance maximale: 200 mW</a:t>
            </a: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température de fonctionnement:-30 Celsius ~ + 70 Celsius</a:t>
            </a: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résistance à la lumière (10 Lux): 10-20 </a:t>
            </a:r>
            <a:r>
              <a:rPr lang="fr-FR" sz="1300" kern="0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Kohm</a:t>
            </a:r>
            <a:endParaRPr lang="fr-FR" sz="1300" kern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6. résistance à l'obscurité: 2 </a:t>
            </a:r>
            <a:r>
              <a:rPr lang="fr-FR" sz="1300" kern="0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Mohm</a:t>
            </a:r>
            <a:endParaRPr lang="fr-FR" sz="1300" kern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00" kern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 temps de réponse: 20 ms (hausse), 30 ms (bas)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24576" y="0"/>
            <a:ext cx="421942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>
              <a:defRPr/>
            </a:pPr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المقاومات الضوئية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DZ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2000" b="1" dirty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fr-FR" sz="2000" b="1" dirty="0">
                <a:solidFill>
                  <a:srgbClr val="FF0000"/>
                </a:solidFill>
              </a:rPr>
              <a:t>Photorésistance</a:t>
            </a:r>
            <a:r>
              <a:rPr lang="ar-DZ" sz="2000" b="1" dirty="0">
                <a:solidFill>
                  <a:srgbClr val="FF0000"/>
                </a:solidFill>
              </a:rPr>
              <a:t> </a:t>
            </a:r>
            <a:endParaRPr lang="fr-FR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428992" y="428604"/>
            <a:ext cx="2015295" cy="45179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u="sng" kern="0" dirty="0">
                <a:solidFill>
                  <a:srgbClr val="00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GL12528  LDR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01962" y="5357826"/>
            <a:ext cx="8786812" cy="1431161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fr-FR" sz="1300" b="1" u="sng" dirty="0">
                <a:solidFill>
                  <a:schemeClr val="tx1"/>
                </a:solidFill>
                <a:latin typeface="Verdana" pitchFamily="34" charset="0"/>
              </a:rPr>
              <a:t>Les photorésistances:</a:t>
            </a:r>
          </a:p>
          <a:p>
            <a:pPr algn="l"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Une photorésistance est une résistance dont la valeur varie en fonction du flux lumineux qu'elle reçoit.</a:t>
            </a:r>
          </a:p>
          <a:p>
            <a:pPr algn="l">
              <a:defRPr/>
            </a:pPr>
            <a:r>
              <a:rPr lang="fr-FR" sz="1300" b="1" dirty="0">
                <a:solidFill>
                  <a:schemeClr val="tx1"/>
                </a:solidFill>
                <a:latin typeface="Verdana" pitchFamily="34" charset="0"/>
              </a:rPr>
              <a:t>Exemple:</a:t>
            </a:r>
          </a:p>
          <a:p>
            <a:pPr algn="l"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fr-FR" sz="1300" dirty="0">
                <a:solidFill>
                  <a:srgbClr val="FF0000"/>
                </a:solidFill>
                <a:latin typeface="Verdana" pitchFamily="34" charset="0"/>
              </a:rPr>
              <a:t>Obscurité             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: R0 = 20 M</a:t>
            </a:r>
            <a:r>
              <a:rPr lang="el-GR" sz="1300" dirty="0">
                <a:solidFill>
                  <a:schemeClr val="tx1"/>
                </a:solidFill>
                <a:latin typeface="Verdana" pitchFamily="34" charset="0"/>
              </a:rPr>
              <a:t>Ω (0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lux)</a:t>
            </a:r>
            <a:r>
              <a:rPr lang="ar-DZ" sz="1300" dirty="0">
                <a:solidFill>
                  <a:schemeClr val="tx1"/>
                </a:solidFill>
                <a:latin typeface="Verdana" pitchFamily="34" charset="0"/>
              </a:rPr>
              <a:t> 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 </a:t>
            </a:r>
            <a:r>
              <a:rPr lang="ar-DZ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ar-DZ" sz="1600" b="1" dirty="0">
                <a:solidFill>
                  <a:srgbClr val="FF0000"/>
                </a:solidFill>
                <a:latin typeface="Verdana" pitchFamily="34" charset="0"/>
              </a:rPr>
              <a:t>ظلام</a:t>
            </a:r>
            <a:endParaRPr lang="fr-FR" sz="1600" b="1" dirty="0">
              <a:solidFill>
                <a:srgbClr val="FF0000"/>
              </a:solidFill>
              <a:latin typeface="Verdana" pitchFamily="34" charset="0"/>
            </a:endParaRPr>
          </a:p>
          <a:p>
            <a:pPr algn="l"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fr-FR" sz="1300" dirty="0">
                <a:solidFill>
                  <a:srgbClr val="FF0000"/>
                </a:solidFill>
                <a:latin typeface="Verdana" pitchFamily="34" charset="0"/>
              </a:rPr>
              <a:t>Lumière naturelle 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: R1 = 100 </a:t>
            </a:r>
            <a:r>
              <a:rPr lang="fr-FR" sz="1300" dirty="0" err="1">
                <a:solidFill>
                  <a:schemeClr val="tx1"/>
                </a:solidFill>
                <a:latin typeface="Verdana" pitchFamily="34" charset="0"/>
              </a:rPr>
              <a:t>kΩ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(500 lux)</a:t>
            </a:r>
            <a:r>
              <a:rPr lang="ar-DZ" sz="1300" dirty="0">
                <a:solidFill>
                  <a:schemeClr val="tx1"/>
                </a:solidFill>
                <a:latin typeface="Verdana" pitchFamily="34" charset="0"/>
              </a:rPr>
              <a:t>  </a:t>
            </a:r>
            <a:r>
              <a:rPr lang="en-US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ar-DZ" sz="1600" b="1" dirty="0">
                <a:solidFill>
                  <a:srgbClr val="FF0000"/>
                </a:solidFill>
                <a:latin typeface="Verdana" pitchFamily="34" charset="0"/>
              </a:rPr>
              <a:t>ضوء عادي</a:t>
            </a:r>
            <a:endParaRPr lang="fr-FR" sz="1600" b="1" dirty="0">
              <a:solidFill>
                <a:srgbClr val="FF0000"/>
              </a:solidFill>
              <a:latin typeface="Verdana" pitchFamily="34" charset="0"/>
            </a:endParaRPr>
          </a:p>
          <a:p>
            <a:pPr algn="l">
              <a:buFont typeface="Arial" pitchFamily="34" charset="0"/>
              <a:buAutoNum type="arabicPeriod"/>
              <a:defRPr/>
            </a:pP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fr-FR" sz="1300" dirty="0">
                <a:solidFill>
                  <a:srgbClr val="FF0000"/>
                </a:solidFill>
                <a:latin typeface="Verdana" pitchFamily="34" charset="0"/>
              </a:rPr>
              <a:t>Lumière intense    </a:t>
            </a:r>
            <a:r>
              <a:rPr lang="fr-FR" sz="1300" dirty="0">
                <a:solidFill>
                  <a:schemeClr val="tx1"/>
                </a:solidFill>
                <a:latin typeface="Verdana" pitchFamily="34" charset="0"/>
              </a:rPr>
              <a:t>: R2 = 100 Ω (10000 lux)</a:t>
            </a:r>
            <a:r>
              <a:rPr lang="ar-DZ" sz="1300" dirty="0">
                <a:solidFill>
                  <a:schemeClr val="tx1"/>
                </a:solidFill>
                <a:latin typeface="Verdana" pitchFamily="34" charset="0"/>
              </a:rPr>
              <a:t>  </a:t>
            </a:r>
            <a:r>
              <a:rPr lang="en-US" sz="13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ar-DZ" sz="1600" b="1" dirty="0">
                <a:solidFill>
                  <a:srgbClr val="FF0000"/>
                </a:solidFill>
                <a:latin typeface="Verdana" pitchFamily="34" charset="0"/>
              </a:rPr>
              <a:t>ضوء متوهج</a:t>
            </a:r>
            <a:endParaRPr lang="fr-FR" sz="16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88"/>
            <a:ext cx="91789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égende encadrée 2 2"/>
          <p:cNvSpPr/>
          <p:nvPr/>
        </p:nvSpPr>
        <p:spPr bwMode="auto">
          <a:xfrm>
            <a:off x="4286248" y="214290"/>
            <a:ext cx="1643074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3469"/>
              <a:gd name="adj6" fmla="val -74995"/>
            </a:avLst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قياس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قيمة المقاومة في الظلام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Légende encadrée 2 3"/>
          <p:cNvSpPr/>
          <p:nvPr/>
        </p:nvSpPr>
        <p:spPr bwMode="auto">
          <a:xfrm flipH="1">
            <a:off x="3357554" y="5500702"/>
            <a:ext cx="1785950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17218"/>
              <a:gd name="adj6" fmla="val -118960"/>
            </a:avLst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قياس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قيمة المقاومة في النهار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3" descr="C:\Documents and Settings\Administrateur\Mes documents\orzilhac--lampadaire-zo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32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8" name="Rectangle à coins arrondis 8"/>
          <p:cNvSpPr>
            <a:spLocks noChangeArrowheads="1"/>
          </p:cNvSpPr>
          <p:nvPr/>
        </p:nvSpPr>
        <p:spPr bwMode="auto">
          <a:xfrm>
            <a:off x="3929063" y="1571625"/>
            <a:ext cx="1071562" cy="1214438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marL="342900" indent="-342900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929313" y="3429000"/>
            <a:ext cx="2919412" cy="584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DZ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الإنارة العمومية</a:t>
            </a:r>
            <a:endParaRPr lang="fr-F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50"/>
          <p:cNvSpPr txBox="1">
            <a:spLocks noChangeAspect="1" noChangeArrowheads="1"/>
          </p:cNvSpPr>
          <p:nvPr/>
        </p:nvSpPr>
        <p:spPr bwMode="auto">
          <a:xfrm>
            <a:off x="2928942" y="428604"/>
            <a:ext cx="2087998" cy="7200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>
              <a:defRPr/>
            </a:pPr>
            <a:r>
              <a:rPr lang="en-GB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Photo resistance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>
              <a:defRPr/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مقاومة ضوئية</a:t>
            </a:r>
            <a:endParaRPr lang="en-GB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Tableau 48"/>
          <p:cNvGraphicFramePr>
            <a:graphicFrameLocks noGrp="1"/>
          </p:cNvGraphicFramePr>
          <p:nvPr/>
        </p:nvGraphicFramePr>
        <p:xfrm>
          <a:off x="4857752" y="1571612"/>
          <a:ext cx="3945900" cy="2699004"/>
        </p:xfrm>
        <a:graphic>
          <a:graphicData uri="http://schemas.openxmlformats.org/drawingml/2006/table">
            <a:tbl>
              <a:tblPr/>
              <a:tblGrid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  <a:gridCol w="187900"/>
              </a:tblGrid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  <a:tr h="13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5"/>
                    </a:solidFill>
                  </a:tcPr>
                </a:tc>
              </a:tr>
            </a:tbl>
          </a:graphicData>
        </a:graphic>
      </p:graphicFrame>
      <p:sp>
        <p:nvSpPr>
          <p:cNvPr id="50" name="Line 11"/>
          <p:cNvSpPr>
            <a:spLocks noChangeAspect="1" noChangeShapeType="1"/>
          </p:cNvSpPr>
          <p:nvPr/>
        </p:nvSpPr>
        <p:spPr bwMode="auto">
          <a:xfrm>
            <a:off x="5408614" y="2022462"/>
            <a:ext cx="0" cy="18748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1" name="Line 12"/>
          <p:cNvSpPr>
            <a:spLocks noChangeAspect="1" noChangeShapeType="1"/>
          </p:cNvSpPr>
          <p:nvPr/>
        </p:nvSpPr>
        <p:spPr bwMode="auto">
          <a:xfrm>
            <a:off x="5408614" y="3897299"/>
            <a:ext cx="246221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3" name="Freeform 13"/>
          <p:cNvSpPr>
            <a:spLocks noChangeAspect="1"/>
          </p:cNvSpPr>
          <p:nvPr/>
        </p:nvSpPr>
        <p:spPr bwMode="auto">
          <a:xfrm>
            <a:off x="5695952" y="2178037"/>
            <a:ext cx="1893887" cy="1501775"/>
          </a:xfrm>
          <a:custGeom>
            <a:avLst/>
            <a:gdLst>
              <a:gd name="T0" fmla="*/ 0 w 2180"/>
              <a:gd name="T1" fmla="*/ 0 h 1500"/>
              <a:gd name="T2" fmla="*/ 2147483647 w 2180"/>
              <a:gd name="T3" fmla="*/ 2147483647 h 1500"/>
              <a:gd name="T4" fmla="*/ 2147483647 w 2180"/>
              <a:gd name="T5" fmla="*/ 2147483647 h 1500"/>
              <a:gd name="T6" fmla="*/ 0 60000 65536"/>
              <a:gd name="T7" fmla="*/ 0 60000 65536"/>
              <a:gd name="T8" fmla="*/ 0 60000 65536"/>
              <a:gd name="T9" fmla="*/ 0 w 2180"/>
              <a:gd name="T10" fmla="*/ 0 h 1500"/>
              <a:gd name="T11" fmla="*/ 2180 w 2180"/>
              <a:gd name="T12" fmla="*/ 1500 h 15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0" h="1500">
                <a:moveTo>
                  <a:pt x="0" y="0"/>
                </a:moveTo>
                <a:cubicBezTo>
                  <a:pt x="145" y="510"/>
                  <a:pt x="291" y="1020"/>
                  <a:pt x="654" y="1260"/>
                </a:cubicBezTo>
                <a:cubicBezTo>
                  <a:pt x="1017" y="1500"/>
                  <a:pt x="1926" y="1410"/>
                  <a:pt x="2180" y="1440"/>
                </a:cubicBezTo>
              </a:path>
            </a:pathLst>
          </a:cu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7" name="Rectangle 14"/>
          <p:cNvSpPr>
            <a:spLocks noChangeArrowheads="1"/>
          </p:cNvSpPr>
          <p:nvPr/>
        </p:nvSpPr>
        <p:spPr bwMode="auto">
          <a:xfrm>
            <a:off x="7732714" y="3865549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E(LUX)</a:t>
            </a:r>
          </a:p>
        </p:txBody>
      </p:sp>
      <p:sp>
        <p:nvSpPr>
          <p:cNvPr id="59" name="Rectangle 15"/>
          <p:cNvSpPr>
            <a:spLocks noChangeArrowheads="1"/>
          </p:cNvSpPr>
          <p:nvPr/>
        </p:nvSpPr>
        <p:spPr bwMode="auto">
          <a:xfrm>
            <a:off x="4895852" y="1671624"/>
            <a:ext cx="1725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SA" b="1">
                <a:solidFill>
                  <a:srgbClr val="0000FF"/>
                </a:solidFill>
              </a:rPr>
              <a:t>	</a:t>
            </a:r>
            <a:r>
              <a:rPr lang="fr-FR" b="1"/>
              <a:t>R(kΩ)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572396" y="142852"/>
            <a:ext cx="1357322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defRPr/>
            </a:pPr>
            <a:r>
              <a:rPr lang="ar-DZ" sz="2000" b="1" dirty="0">
                <a:solidFill>
                  <a:srgbClr val="FF0000"/>
                </a:solidFill>
              </a:rPr>
              <a:t>قاسم التوتر: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8263" y="5757636"/>
            <a:ext cx="9001125" cy="642938"/>
          </a:xfrm>
          <a:prstGeom prst="rect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grpSp>
        <p:nvGrpSpPr>
          <p:cNvPr id="2" name="Groupe 48"/>
          <p:cNvGrpSpPr>
            <a:grpSpLocks/>
          </p:cNvGrpSpPr>
          <p:nvPr/>
        </p:nvGrpSpPr>
        <p:grpSpPr bwMode="auto">
          <a:xfrm>
            <a:off x="2786063" y="1643063"/>
            <a:ext cx="1785934" cy="1160471"/>
            <a:chOff x="7072313" y="2000250"/>
            <a:chExt cx="1785934" cy="1160472"/>
          </a:xfrm>
        </p:grpSpPr>
        <p:sp>
          <p:nvSpPr>
            <p:cNvPr id="49218" name="Rectangle 39"/>
            <p:cNvSpPr>
              <a:spLocks noChangeArrowheads="1"/>
            </p:cNvSpPr>
            <p:nvPr/>
          </p:nvSpPr>
          <p:spPr bwMode="auto">
            <a:xfrm>
              <a:off x="7072313" y="2000250"/>
              <a:ext cx="1714500" cy="1071563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e 30"/>
            <p:cNvGrpSpPr>
              <a:grpSpLocks/>
            </p:cNvGrpSpPr>
            <p:nvPr/>
          </p:nvGrpSpPr>
          <p:grpSpPr bwMode="auto">
            <a:xfrm>
              <a:off x="7077073" y="2143131"/>
              <a:ext cx="1781174" cy="1017591"/>
              <a:chOff x="4819652" y="4162430"/>
              <a:chExt cx="1781188" cy="1017811"/>
            </a:xfrm>
          </p:grpSpPr>
          <p:sp>
            <p:nvSpPr>
              <p:cNvPr id="52" name="ZoneTexte 51"/>
              <p:cNvSpPr txBox="1"/>
              <p:nvPr/>
            </p:nvSpPr>
            <p:spPr>
              <a:xfrm>
                <a:off x="4819652" y="4357694"/>
                <a:ext cx="642942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l">
                  <a:defRPr/>
                </a:pPr>
                <a:r>
                  <a:rPr lang="fr-FR" dirty="0" smtClean="0">
                    <a:solidFill>
                      <a:schemeClr val="tx1"/>
                    </a:solidFill>
                  </a:rPr>
                  <a:t>V</a:t>
                </a:r>
                <a:r>
                  <a:rPr lang="fr-FR" sz="1200" b="1" dirty="0" smtClean="0">
                    <a:solidFill>
                      <a:srgbClr val="000000"/>
                    </a:solidFill>
                    <a:sym typeface="Symbol"/>
                  </a:rPr>
                  <a:t>L </a:t>
                </a:r>
                <a:r>
                  <a:rPr lang="fr-FR" dirty="0">
                    <a:solidFill>
                      <a:schemeClr val="tx1"/>
                    </a:solidFill>
                  </a:rPr>
                  <a:t>= </a:t>
                </a:r>
                <a:endParaRPr lang="fr-F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223" name="Rectangle 23"/>
              <p:cNvSpPr>
                <a:spLocks noChangeArrowheads="1"/>
              </p:cNvSpPr>
              <p:nvPr/>
            </p:nvSpPr>
            <p:spPr bwMode="auto">
              <a:xfrm>
                <a:off x="5262568" y="4348169"/>
                <a:ext cx="44595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fr-FR" dirty="0" smtClean="0">
                    <a:solidFill>
                      <a:srgbClr val="000000"/>
                    </a:solidFill>
                  </a:rPr>
                  <a:t>R</a:t>
                </a:r>
                <a:r>
                  <a:rPr lang="fr-FR" sz="1200" b="1" dirty="0" smtClean="0">
                    <a:solidFill>
                      <a:srgbClr val="000000"/>
                    </a:solidFill>
                    <a:sym typeface="Symbol" pitchFamily="18" charset="2"/>
                  </a:rPr>
                  <a:t>L</a:t>
                </a:r>
                <a:endParaRPr lang="fr-FR" sz="1200" b="1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4" name="Connecteur droit 53"/>
              <p:cNvCxnSpPr/>
              <p:nvPr/>
            </p:nvCxnSpPr>
            <p:spPr bwMode="auto">
              <a:xfrm>
                <a:off x="5689611" y="4541918"/>
                <a:ext cx="792169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ZoneTexte 54"/>
              <p:cNvSpPr txBox="1"/>
              <p:nvPr/>
            </p:nvSpPr>
            <p:spPr>
              <a:xfrm>
                <a:off x="5715008" y="4162430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l">
                  <a:defRPr/>
                </a:pPr>
                <a:r>
                  <a:rPr lang="fr-FR" dirty="0" err="1">
                    <a:solidFill>
                      <a:schemeClr val="tx1"/>
                    </a:solidFill>
                  </a:rPr>
                  <a:t>Vcc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ZoneTexte 55"/>
              <p:cNvSpPr txBox="1"/>
              <p:nvPr/>
            </p:nvSpPr>
            <p:spPr>
              <a:xfrm>
                <a:off x="5600708" y="4533909"/>
                <a:ext cx="1000132" cy="646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l"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R + </a:t>
                </a:r>
                <a:r>
                  <a:rPr lang="fr-FR" dirty="0" smtClean="0">
                    <a:solidFill>
                      <a:srgbClr val="000000"/>
                    </a:solidFill>
                  </a:rPr>
                  <a:t>R</a:t>
                </a:r>
                <a:r>
                  <a:rPr lang="fr-FR" sz="1200" b="1" dirty="0" smtClean="0">
                    <a:solidFill>
                      <a:srgbClr val="000000"/>
                    </a:solidFill>
                    <a:sym typeface="Symbol"/>
                  </a:rPr>
                  <a:t>L</a:t>
                </a:r>
                <a:endParaRPr lang="fr-FR" sz="1200" b="1" dirty="0">
                  <a:solidFill>
                    <a:srgbClr val="000000"/>
                  </a:solidFill>
                </a:endParaRPr>
              </a:p>
              <a:p>
                <a:pPr algn="l">
                  <a:defRPr/>
                </a:pPr>
                <a:endParaRPr lang="fr-FR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" name="Groupe 32"/>
          <p:cNvGrpSpPr>
            <a:grpSpLocks/>
          </p:cNvGrpSpPr>
          <p:nvPr/>
        </p:nvGrpSpPr>
        <p:grpSpPr bwMode="auto">
          <a:xfrm>
            <a:off x="0" y="214313"/>
            <a:ext cx="2663825" cy="2714625"/>
            <a:chOff x="4481512" y="1214422"/>
            <a:chExt cx="2663050" cy="2714644"/>
          </a:xfrm>
        </p:grpSpPr>
        <p:sp>
          <p:nvSpPr>
            <p:cNvPr id="58" name="Rectangle 57"/>
            <p:cNvSpPr/>
            <p:nvPr/>
          </p:nvSpPr>
          <p:spPr bwMode="auto">
            <a:xfrm>
              <a:off x="5214724" y="1214422"/>
              <a:ext cx="1285501" cy="271464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9200" name="Rectangle 4"/>
            <p:cNvSpPr>
              <a:spLocks noChangeArrowheads="1"/>
            </p:cNvSpPr>
            <p:nvPr/>
          </p:nvSpPr>
          <p:spPr bwMode="auto">
            <a:xfrm>
              <a:off x="5072066" y="2357430"/>
              <a:ext cx="357190" cy="142876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60" name="Connecteur droit 59"/>
            <p:cNvCxnSpPr/>
            <p:nvPr/>
          </p:nvCxnSpPr>
          <p:spPr bwMode="auto">
            <a:xfrm>
              <a:off x="5000474" y="2354255"/>
              <a:ext cx="431674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 bwMode="auto">
            <a:xfrm>
              <a:off x="5078238" y="2500306"/>
              <a:ext cx="25234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 bwMode="auto">
            <a:xfrm>
              <a:off x="6401828" y="1470011"/>
              <a:ext cx="215837" cy="75565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6385958" y="2700332"/>
              <a:ext cx="215837" cy="757242"/>
            </a:xfrm>
            <a:prstGeom prst="rect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64" name="Connecteur droit 63"/>
            <p:cNvCxnSpPr/>
            <p:nvPr/>
          </p:nvCxnSpPr>
          <p:spPr bwMode="auto">
            <a:xfrm rot="5400000" flipH="1" flipV="1">
              <a:off x="6178765" y="2893288"/>
              <a:ext cx="571504" cy="49991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 bwMode="auto">
            <a:xfrm rot="5400000" flipH="1" flipV="1">
              <a:off x="6608111" y="2751133"/>
              <a:ext cx="214315" cy="158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Connecteur droit avec flèche 65"/>
            <p:cNvCxnSpPr>
              <a:stCxn id="58" idx="3"/>
            </p:cNvCxnSpPr>
            <p:nvPr/>
          </p:nvCxnSpPr>
          <p:spPr bwMode="auto">
            <a:xfrm>
              <a:off x="6500225" y="2571743"/>
              <a:ext cx="642751" cy="1588"/>
            </a:xfrm>
            <a:prstGeom prst="straightConnector1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208" name="Connecteur droit avec flèche 18"/>
            <p:cNvCxnSpPr>
              <a:cxnSpLocks noChangeShapeType="1"/>
            </p:cNvCxnSpPr>
            <p:nvPr/>
          </p:nvCxnSpPr>
          <p:spPr bwMode="auto">
            <a:xfrm rot="5400000" flipH="1" flipV="1">
              <a:off x="6607983" y="3321843"/>
              <a:ext cx="1071570" cy="15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8" name="ZoneTexte 67"/>
            <p:cNvSpPr txBox="1"/>
            <p:nvPr/>
          </p:nvSpPr>
          <p:spPr>
            <a:xfrm>
              <a:off x="4481512" y="221455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err="1">
                  <a:solidFill>
                    <a:schemeClr val="tx1"/>
                  </a:solidFill>
                </a:rPr>
                <a:t>Vcc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6000760" y="1673771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5886459" y="2857495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smtClean="0">
                  <a:solidFill>
                    <a:srgbClr val="FF0000"/>
                  </a:solidFill>
                </a:rPr>
                <a:t>R</a:t>
              </a:r>
              <a:r>
                <a:rPr lang="fr-FR" sz="1200" b="1" dirty="0" smtClean="0">
                  <a:solidFill>
                    <a:srgbClr val="FF0000"/>
                  </a:solidFill>
                  <a:sym typeface="Symbol"/>
                </a:rPr>
                <a:t>L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1" name="ZoneTexte 70"/>
          <p:cNvSpPr txBox="1"/>
          <p:nvPr/>
        </p:nvSpPr>
        <p:spPr>
          <a:xfrm>
            <a:off x="85086" y="5769417"/>
            <a:ext cx="900115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إذن لكل تغير في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شدة الإضاءة يرافقه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تغير في قيمة المقاومة وبالتالي  تغير في قيمة التوتر بين طرفي هذه المقاومة</a:t>
            </a:r>
          </a:p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حيث يمكن استغلال هذا التغير.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6" name="Groupe 33"/>
          <p:cNvGrpSpPr>
            <a:grpSpLocks/>
          </p:cNvGrpSpPr>
          <p:nvPr/>
        </p:nvGrpSpPr>
        <p:grpSpPr bwMode="auto">
          <a:xfrm>
            <a:off x="571500" y="3214688"/>
            <a:ext cx="2066925" cy="1017587"/>
            <a:chOff x="4819652" y="4162430"/>
            <a:chExt cx="1781188" cy="1017809"/>
          </a:xfrm>
        </p:grpSpPr>
        <p:sp>
          <p:nvSpPr>
            <p:cNvPr id="73" name="ZoneTexte 72"/>
            <p:cNvSpPr txBox="1"/>
            <p:nvPr/>
          </p:nvSpPr>
          <p:spPr>
            <a:xfrm>
              <a:off x="4819652" y="4357694"/>
              <a:ext cx="64294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smtClean="0">
                  <a:solidFill>
                    <a:schemeClr val="tx1"/>
                  </a:solidFill>
                </a:rPr>
                <a:t>V</a:t>
              </a:r>
              <a:r>
                <a:rPr lang="fr-FR" sz="1200" b="1" dirty="0" smtClean="0">
                  <a:solidFill>
                    <a:srgbClr val="FF0000"/>
                  </a:solidFill>
                  <a:sym typeface="Symbol"/>
                </a:rPr>
                <a:t>L1</a:t>
              </a:r>
              <a:r>
                <a:rPr lang="fr-FR" sz="1200" b="1" dirty="0" smtClean="0">
                  <a:solidFill>
                    <a:srgbClr val="000000"/>
                  </a:solidFill>
                  <a:sym typeface="Symbol"/>
                </a:rPr>
                <a:t> </a:t>
              </a:r>
              <a:r>
                <a:rPr lang="fr-FR" dirty="0">
                  <a:solidFill>
                    <a:schemeClr val="tx1"/>
                  </a:solidFill>
                </a:rPr>
                <a:t>= 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9191" name="Rectangle 35"/>
            <p:cNvSpPr>
              <a:spLocks noChangeArrowheads="1"/>
            </p:cNvSpPr>
            <p:nvPr/>
          </p:nvSpPr>
          <p:spPr bwMode="auto">
            <a:xfrm>
              <a:off x="5262568" y="4348169"/>
              <a:ext cx="4575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fr-FR" dirty="0" smtClean="0">
                  <a:solidFill>
                    <a:srgbClr val="000000"/>
                  </a:solidFill>
                </a:rPr>
                <a:t>R</a:t>
              </a:r>
              <a:r>
                <a:rPr lang="fr-FR" sz="1200" b="1" dirty="0" smtClean="0">
                  <a:solidFill>
                    <a:srgbClr val="FF0000"/>
                  </a:solidFill>
                  <a:sym typeface="Symbol" pitchFamily="18" charset="2"/>
                </a:rPr>
                <a:t>L1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Connecteur droit 74"/>
            <p:cNvCxnSpPr/>
            <p:nvPr/>
          </p:nvCxnSpPr>
          <p:spPr bwMode="auto">
            <a:xfrm>
              <a:off x="5689725" y="4541925"/>
              <a:ext cx="79209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ZoneTexte 75"/>
            <p:cNvSpPr txBox="1"/>
            <p:nvPr/>
          </p:nvSpPr>
          <p:spPr>
            <a:xfrm>
              <a:off x="5715008" y="416243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err="1">
                  <a:solidFill>
                    <a:schemeClr val="tx1"/>
                  </a:solidFill>
                </a:rPr>
                <a:t>Vcc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5600708" y="4533908"/>
              <a:ext cx="1000132" cy="64633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>
                  <a:solidFill>
                    <a:schemeClr val="tx1"/>
                  </a:solidFill>
                </a:rPr>
                <a:t>R </a:t>
              </a:r>
              <a:r>
                <a:rPr lang="fr-FR" dirty="0" smtClean="0">
                  <a:solidFill>
                    <a:schemeClr val="tx1"/>
                  </a:solidFill>
                </a:rPr>
                <a:t>+ </a:t>
              </a:r>
              <a:r>
                <a:rPr lang="fr-FR" dirty="0" smtClean="0">
                  <a:solidFill>
                    <a:srgbClr val="000000"/>
                  </a:solidFill>
                </a:rPr>
                <a:t>R</a:t>
              </a:r>
              <a:r>
                <a:rPr lang="fr-FR" sz="1200" b="1" dirty="0" smtClean="0">
                  <a:solidFill>
                    <a:srgbClr val="FF0000"/>
                  </a:solidFill>
                  <a:sym typeface="Symbol"/>
                </a:rPr>
                <a:t>L1</a:t>
              </a:r>
              <a:endParaRPr lang="fr-FR" sz="1200" b="1" dirty="0">
                <a:solidFill>
                  <a:srgbClr val="FF0000"/>
                </a:solidFill>
              </a:endParaRPr>
            </a:p>
            <a:p>
              <a:pPr algn="l"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e 39"/>
          <p:cNvGrpSpPr>
            <a:grpSpLocks/>
          </p:cNvGrpSpPr>
          <p:nvPr/>
        </p:nvGrpSpPr>
        <p:grpSpPr bwMode="auto">
          <a:xfrm>
            <a:off x="647700" y="4429125"/>
            <a:ext cx="2352675" cy="1017588"/>
            <a:chOff x="4819652" y="4162430"/>
            <a:chExt cx="1781188" cy="1017809"/>
          </a:xfrm>
        </p:grpSpPr>
        <p:sp>
          <p:nvSpPr>
            <p:cNvPr id="79" name="ZoneTexte 78"/>
            <p:cNvSpPr txBox="1"/>
            <p:nvPr/>
          </p:nvSpPr>
          <p:spPr>
            <a:xfrm>
              <a:off x="4819652" y="4357694"/>
              <a:ext cx="64294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smtClean="0">
                  <a:solidFill>
                    <a:schemeClr val="tx1"/>
                  </a:solidFill>
                </a:rPr>
                <a:t>V</a:t>
              </a:r>
              <a:r>
                <a:rPr lang="fr-FR" sz="1200" b="1" dirty="0" smtClean="0">
                  <a:solidFill>
                    <a:srgbClr val="FF0000"/>
                  </a:solidFill>
                  <a:sym typeface="Symbol"/>
                </a:rPr>
                <a:t>L10</a:t>
              </a:r>
              <a:r>
                <a:rPr lang="fr-FR" sz="1200" b="1" dirty="0" smtClean="0">
                  <a:solidFill>
                    <a:srgbClr val="000000"/>
                  </a:solidFill>
                  <a:sym typeface="Symbol"/>
                </a:rPr>
                <a:t> </a:t>
              </a:r>
              <a:r>
                <a:rPr lang="fr-FR" dirty="0">
                  <a:solidFill>
                    <a:schemeClr val="tx1"/>
                  </a:solidFill>
                </a:rPr>
                <a:t>= 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9180" name="Rectangle 41"/>
            <p:cNvSpPr>
              <a:spLocks noChangeArrowheads="1"/>
            </p:cNvSpPr>
            <p:nvPr/>
          </p:nvSpPr>
          <p:spPr bwMode="auto">
            <a:xfrm>
              <a:off x="5262568" y="4348169"/>
              <a:ext cx="4662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fr-FR" dirty="0" smtClean="0">
                  <a:solidFill>
                    <a:srgbClr val="000000"/>
                  </a:solidFill>
                </a:rPr>
                <a:t>R</a:t>
              </a:r>
              <a:r>
                <a:rPr lang="fr-FR" sz="1200" b="1" dirty="0" smtClean="0">
                  <a:solidFill>
                    <a:srgbClr val="FF0000"/>
                  </a:solidFill>
                  <a:sym typeface="Symbol" pitchFamily="18" charset="2"/>
                </a:rPr>
                <a:t>L10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81" name="Connecteur droit 80"/>
            <p:cNvCxnSpPr/>
            <p:nvPr/>
          </p:nvCxnSpPr>
          <p:spPr bwMode="auto">
            <a:xfrm>
              <a:off x="5689814" y="4541925"/>
              <a:ext cx="79204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ZoneTexte 81"/>
            <p:cNvSpPr txBox="1"/>
            <p:nvPr/>
          </p:nvSpPr>
          <p:spPr>
            <a:xfrm>
              <a:off x="5715008" y="416243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err="1">
                  <a:solidFill>
                    <a:schemeClr val="tx1"/>
                  </a:solidFill>
                </a:rPr>
                <a:t>Vcc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5600708" y="4533908"/>
              <a:ext cx="1000132" cy="64633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>
                  <a:solidFill>
                    <a:schemeClr val="tx1"/>
                  </a:solidFill>
                </a:rPr>
                <a:t>R + </a:t>
              </a:r>
              <a:r>
                <a:rPr lang="fr-FR" dirty="0" smtClean="0">
                  <a:solidFill>
                    <a:srgbClr val="000000"/>
                  </a:solidFill>
                </a:rPr>
                <a:t>R</a:t>
              </a:r>
              <a:r>
                <a:rPr lang="fr-FR" sz="1200" b="1" dirty="0" smtClean="0">
                  <a:solidFill>
                    <a:srgbClr val="FF0000"/>
                  </a:solidFill>
                  <a:sym typeface="Symbol"/>
                </a:rPr>
                <a:t>L10</a:t>
              </a:r>
              <a:endParaRPr lang="fr-FR" sz="1200" b="1" dirty="0">
                <a:solidFill>
                  <a:srgbClr val="FF0000"/>
                </a:solidFill>
              </a:endParaRPr>
            </a:p>
            <a:p>
              <a:pPr algn="l">
                <a:defRPr/>
              </a:pP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84" name="Rectangle 45"/>
          <p:cNvSpPr>
            <a:spLocks noChangeArrowheads="1"/>
          </p:cNvSpPr>
          <p:nvPr/>
        </p:nvSpPr>
        <p:spPr bwMode="auto">
          <a:xfrm>
            <a:off x="571500" y="3786188"/>
            <a:ext cx="2214563" cy="64293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fr-FR" dirty="0" smtClean="0"/>
              <a:t>…………………………………………</a:t>
            </a:r>
            <a:endParaRPr lang="fr-FR" dirty="0"/>
          </a:p>
        </p:txBody>
      </p:sp>
      <p:sp>
        <p:nvSpPr>
          <p:cNvPr id="85" name="Rectangle à coins arrondis 84"/>
          <p:cNvSpPr/>
          <p:nvPr/>
        </p:nvSpPr>
        <p:spPr bwMode="auto">
          <a:xfrm>
            <a:off x="4857752" y="285728"/>
            <a:ext cx="2000264" cy="857256"/>
          </a:xfrm>
          <a:prstGeom prst="round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  <a:scene3d>
            <a:camera prst="orthographicFront">
              <a:rot lat="1800000" lon="1980000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sz="4400" b="1" dirty="0">
                <a:solidFill>
                  <a:schemeClr val="tx1"/>
                </a:solidFill>
              </a:rPr>
              <a:t>هام جدا</a:t>
            </a:r>
            <a:endParaRPr lang="fr-FR" sz="4400" b="1" dirty="0">
              <a:solidFill>
                <a:schemeClr val="tx1"/>
              </a:solidFill>
            </a:endParaRPr>
          </a:p>
        </p:txBody>
      </p:sp>
      <p:sp>
        <p:nvSpPr>
          <p:cNvPr id="87" name="Flèche gauche 86"/>
          <p:cNvSpPr/>
          <p:nvPr/>
        </p:nvSpPr>
        <p:spPr bwMode="auto">
          <a:xfrm>
            <a:off x="3857625" y="3714750"/>
            <a:ext cx="785813" cy="214316"/>
          </a:xfrm>
          <a:prstGeom prst="lef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grpSp>
        <p:nvGrpSpPr>
          <p:cNvPr id="8" name="Groupe 93"/>
          <p:cNvGrpSpPr>
            <a:grpSpLocks/>
          </p:cNvGrpSpPr>
          <p:nvPr/>
        </p:nvGrpSpPr>
        <p:grpSpPr bwMode="auto">
          <a:xfrm>
            <a:off x="7673975" y="1670050"/>
            <a:ext cx="757238" cy="1143000"/>
            <a:chOff x="7674162" y="1670346"/>
            <a:chExt cx="757077" cy="1143008"/>
          </a:xfrm>
        </p:grpSpPr>
        <p:cxnSp>
          <p:nvCxnSpPr>
            <p:cNvPr id="92" name="Connecteur droit 91"/>
            <p:cNvCxnSpPr/>
            <p:nvPr/>
          </p:nvCxnSpPr>
          <p:spPr bwMode="auto">
            <a:xfrm rot="5400000">
              <a:off x="7643087" y="2241056"/>
              <a:ext cx="1143008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Rectangle 87"/>
            <p:cNvSpPr/>
            <p:nvPr/>
          </p:nvSpPr>
          <p:spPr bwMode="auto">
            <a:xfrm>
              <a:off x="8101109" y="1886248"/>
              <a:ext cx="215854" cy="757243"/>
            </a:xfrm>
            <a:prstGeom prst="rect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89" name="Connecteur droit 88"/>
            <p:cNvCxnSpPr/>
            <p:nvPr/>
          </p:nvCxnSpPr>
          <p:spPr bwMode="auto">
            <a:xfrm rot="5400000" flipH="1" flipV="1">
              <a:off x="7893921" y="2079186"/>
              <a:ext cx="571504" cy="499956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ZoneTexte 89"/>
            <p:cNvSpPr txBox="1"/>
            <p:nvPr/>
          </p:nvSpPr>
          <p:spPr bwMode="auto">
            <a:xfrm>
              <a:off x="7674162" y="2043107"/>
              <a:ext cx="571670" cy="36932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defRPr/>
              </a:pPr>
              <a:r>
                <a:rPr lang="fr-FR" dirty="0" smtClean="0">
                  <a:solidFill>
                    <a:srgbClr val="FF0000"/>
                  </a:solidFill>
                </a:rPr>
                <a:t>R</a:t>
              </a:r>
              <a:r>
                <a:rPr lang="fr-FR" sz="1200" b="1" dirty="0" smtClean="0">
                  <a:solidFill>
                    <a:srgbClr val="FF0000"/>
                  </a:solidFill>
                  <a:sym typeface="Symbol"/>
                </a:rPr>
                <a:t>L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3" name="Connecteur droit 92"/>
            <p:cNvCxnSpPr/>
            <p:nvPr/>
          </p:nvCxnSpPr>
          <p:spPr bwMode="auto">
            <a:xfrm rot="5400000" flipH="1" flipV="1">
              <a:off x="8323288" y="1946573"/>
              <a:ext cx="214313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/>
      <p:bldP spid="59" grpId="0"/>
      <p:bldP spid="47" grpId="0" animBg="1"/>
      <p:bldP spid="84" grpId="0"/>
      <p:bldP spid="8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4"/>
          <p:cNvSpPr>
            <a:spLocks noChangeArrowheads="1"/>
          </p:cNvSpPr>
          <p:nvPr/>
        </p:nvSpPr>
        <p:spPr bwMode="auto">
          <a:xfrm>
            <a:off x="1500188" y="0"/>
            <a:ext cx="30718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i="1"/>
              <a:t>ID nominal 20mA</a:t>
            </a:r>
          </a:p>
          <a:p>
            <a:pPr algn="l"/>
            <a:r>
              <a:rPr lang="fr-FR" i="1"/>
              <a:t>Longueur d’onde 940nm</a:t>
            </a:r>
          </a:p>
          <a:p>
            <a:pPr algn="l"/>
            <a:r>
              <a:rPr lang="fr-FR" i="1"/>
              <a:t>Plage de distance &lt; 5mm</a:t>
            </a:r>
            <a:endParaRPr lang="fr-FR"/>
          </a:p>
        </p:txBody>
      </p:sp>
      <p:pic>
        <p:nvPicPr>
          <p:cNvPr id="268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3048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268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1000125"/>
            <a:ext cx="1692275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268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41650"/>
            <a:ext cx="7812088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26829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573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7" name="ZoneTexte 6"/>
          <p:cNvSpPr txBox="1"/>
          <p:nvPr/>
        </p:nvSpPr>
        <p:spPr>
          <a:xfrm>
            <a:off x="7858116" y="0"/>
            <a:ext cx="1285884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2400" b="1" u="sng" dirty="0">
                <a:solidFill>
                  <a:srgbClr val="FF0000"/>
                </a:solidFill>
              </a:rPr>
              <a:t>تمارين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8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1759</Words>
  <Application>Microsoft Office PowerPoint</Application>
  <PresentationFormat>Affichage à l'écran (4:3)</PresentationFormat>
  <Paragraphs>449</Paragraphs>
  <Slides>41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41</vt:i4>
      </vt:variant>
    </vt:vector>
  </HeadingPairs>
  <TitlesOfParts>
    <vt:vector size="43" baseType="lpstr">
      <vt:lpstr>Modèle par défaut</vt:lpstr>
      <vt:lpstr>1_Modèle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49</cp:revision>
  <dcterms:created xsi:type="dcterms:W3CDTF">2021-09-16T09:15:34Z</dcterms:created>
  <dcterms:modified xsi:type="dcterms:W3CDTF">2022-08-24T17:07:38Z</dcterms:modified>
</cp:coreProperties>
</file>