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303" r:id="rId3"/>
    <p:sldId id="304" r:id="rId4"/>
    <p:sldId id="305" r:id="rId5"/>
    <p:sldId id="308" r:id="rId6"/>
    <p:sldId id="309" r:id="rId7"/>
    <p:sldId id="261" r:id="rId8"/>
    <p:sldId id="278" r:id="rId9"/>
    <p:sldId id="279" r:id="rId10"/>
    <p:sldId id="287" r:id="rId11"/>
    <p:sldId id="280" r:id="rId12"/>
    <p:sldId id="300" r:id="rId13"/>
    <p:sldId id="281" r:id="rId14"/>
    <p:sldId id="282" r:id="rId15"/>
    <p:sldId id="288" r:id="rId16"/>
    <p:sldId id="283" r:id="rId17"/>
    <p:sldId id="289" r:id="rId18"/>
    <p:sldId id="291" r:id="rId19"/>
    <p:sldId id="292" r:id="rId20"/>
    <p:sldId id="290" r:id="rId21"/>
    <p:sldId id="293" r:id="rId22"/>
    <p:sldId id="312" r:id="rId23"/>
    <p:sldId id="313" r:id="rId24"/>
    <p:sldId id="314" r:id="rId25"/>
    <p:sldId id="294" r:id="rId26"/>
    <p:sldId id="310" r:id="rId27"/>
    <p:sldId id="295" r:id="rId28"/>
    <p:sldId id="317" r:id="rId29"/>
    <p:sldId id="316" r:id="rId30"/>
    <p:sldId id="315" r:id="rId31"/>
    <p:sldId id="296" r:id="rId32"/>
    <p:sldId id="297" r:id="rId33"/>
    <p:sldId id="311" r:id="rId34"/>
    <p:sldId id="301" r:id="rId35"/>
    <p:sldId id="298" r:id="rId36"/>
    <p:sldId id="262" r:id="rId37"/>
    <p:sldId id="299" r:id="rId38"/>
    <p:sldId id="267" r:id="rId3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77933C"/>
    <a:srgbClr val="FFFF00"/>
    <a:srgbClr val="3333CC"/>
    <a:srgbClr val="9900CC"/>
    <a:srgbClr val="006600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72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0BEBE-E3CD-433E-BCA8-EB2A95AA9337}" type="datetimeFigureOut">
              <a:rPr lang="fr-FR" smtClean="0"/>
              <a:pPr/>
              <a:t>17/04/2021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2CB72-FFC8-4FA1-97D7-FC850CB88F5E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wafa\outils%20de%20programmation%20de%20PIC%20et%20m&#233;moires\PIC16F84\le%20PIC16F84_files\pic16f84_files\ram.gi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file:///C:\Documents%20and%20Settings\wafa\Bureau\Nouveau%20dossier\OULD%20KADA\Mes%20documents\C--Docume_fichiers\pict0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file:///C:\Documents%20and%20Settings\wafa\Bureau\Nouveau%20dossier\OULD%20KADA\Mes%20documents\C--Docume_fichiers\pict0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file:///C:\Documents%20and%20Settings\wafa\Bureau\Nouveau%20dossier\OULD%20KADA\Mes%20documents\C--Docume_fichiers\pict0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28596" y="2428868"/>
            <a:ext cx="8001056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7200" b="1" dirty="0" smtClean="0">
                <a:cs typeface="Arabic Transparent" pitchFamily="2" charset="-78"/>
              </a:rPr>
              <a:t>التأجيل بواسطة  </a:t>
            </a:r>
            <a:r>
              <a:rPr lang="fr-FR" sz="7200" b="1" dirty="0" smtClean="0">
                <a:cs typeface="Arabic Transparent" pitchFamily="2" charset="-78"/>
              </a:rPr>
              <a:t>TMRO</a:t>
            </a:r>
            <a:endParaRPr lang="fr-FR" sz="7200" b="1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71414"/>
            <a:ext cx="7000924" cy="20860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ZoneTexte 5"/>
          <p:cNvSpPr txBox="1"/>
          <p:nvPr/>
        </p:nvSpPr>
        <p:spPr>
          <a:xfrm>
            <a:off x="142844" y="2214554"/>
            <a:ext cx="1357322" cy="4536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15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15</a:t>
            </a: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14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14</a:t>
            </a: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13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13</a:t>
            </a: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12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12</a:t>
            </a: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11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11</a:t>
            </a: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10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10</a:t>
            </a: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9            9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8            8 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7            7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6            6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5            5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4            4 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3            3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2            2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1            1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0            0</a:t>
            </a:r>
            <a:endParaRPr lang="ar-DZ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8" name="Connecteur en angle 7"/>
          <p:cNvCxnSpPr/>
          <p:nvPr/>
        </p:nvCxnSpPr>
        <p:spPr>
          <a:xfrm flipV="1">
            <a:off x="428596" y="2432834"/>
            <a:ext cx="432000" cy="4068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658385" y="2786058"/>
            <a:ext cx="7414209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24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عداد </a:t>
            </a:r>
            <a:r>
              <a:rPr lang="ar-DZ" sz="24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التصاعدي بدورة كاملة(4قلابات) يعد إلى </a:t>
            </a:r>
            <a:r>
              <a:rPr lang="ar-DZ" sz="24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15</a:t>
            </a:r>
            <a:r>
              <a:rPr lang="ar-DZ" sz="24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ثم يعود إلى </a:t>
            </a:r>
            <a:r>
              <a:rPr lang="ar-DZ" sz="24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0</a:t>
            </a:r>
            <a:r>
              <a:rPr lang="ar-DZ" sz="24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تلقائيا</a:t>
            </a:r>
            <a:endParaRPr lang="fr-FR" sz="2400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7929554" y="0"/>
            <a:ext cx="1214446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3200" b="1" dirty="0" smtClean="0"/>
              <a:t>تذكير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71406" y="2214554"/>
            <a:ext cx="1714512" cy="424731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256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256</a:t>
            </a: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255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255</a:t>
            </a:r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253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253</a:t>
            </a: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…..            ……    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              ….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....             ……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              …..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                ……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              …… 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              …….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                 …..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                 ……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1                 1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0                 0</a:t>
            </a:r>
            <a:endParaRPr lang="ar-DZ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8" name="Connecteur en angle 7"/>
          <p:cNvCxnSpPr/>
          <p:nvPr/>
        </p:nvCxnSpPr>
        <p:spPr>
          <a:xfrm flipV="1">
            <a:off x="496662" y="2432834"/>
            <a:ext cx="432000" cy="3564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027076" y="3714752"/>
            <a:ext cx="7045518" cy="43088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SA" sz="22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عداد </a:t>
            </a:r>
            <a:r>
              <a:rPr lang="ar-DZ" sz="22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التصاعدي بدورة كاملة</a:t>
            </a:r>
            <a:r>
              <a:rPr lang="ar-DZ" sz="22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(8 </a:t>
            </a:r>
            <a:r>
              <a:rPr lang="ar-DZ" sz="2200" b="1" dirty="0" err="1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قلابات</a:t>
            </a:r>
            <a:r>
              <a:rPr lang="ar-DZ" sz="22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sz="22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يعد إلى </a:t>
            </a:r>
            <a:r>
              <a:rPr lang="ar-DZ" sz="22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256</a:t>
            </a:r>
            <a:r>
              <a:rPr lang="ar-DZ" sz="22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ثم يعود إلى </a:t>
            </a:r>
            <a:r>
              <a:rPr lang="ar-DZ" sz="22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0</a:t>
            </a:r>
            <a:r>
              <a:rPr lang="ar-DZ" sz="22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تلقائيا</a:t>
            </a:r>
            <a:endParaRPr lang="fr-FR" sz="2200" b="1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 l="22168" t="29492" r="4590" b="58789"/>
          <a:stretch>
            <a:fillRect/>
          </a:stretch>
        </p:blipFill>
        <p:spPr bwMode="auto">
          <a:xfrm>
            <a:off x="0" y="642918"/>
            <a:ext cx="9144000" cy="113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7929554" y="0"/>
            <a:ext cx="1214446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3200" b="1" dirty="0" smtClean="0"/>
              <a:t>تذكير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71406" y="2214554"/>
            <a:ext cx="1714512" cy="424731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256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256</a:t>
            </a: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255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255</a:t>
            </a:r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253          </a:t>
            </a:r>
            <a:r>
              <a:rPr lang="fr-FR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253</a:t>
            </a:r>
            <a:endParaRPr lang="fr-FR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…..            ……    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              ….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....             ……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              …..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                ……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              …… 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….              …….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                 …..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…                 ……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1                 1</a:t>
            </a: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0                 0</a:t>
            </a:r>
            <a:endParaRPr lang="ar-DZ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r>
              <a:rPr lang="fr-FR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endParaRPr lang="fr-FR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cxnSp>
        <p:nvCxnSpPr>
          <p:cNvPr id="8" name="Connecteur en angle 7"/>
          <p:cNvCxnSpPr/>
          <p:nvPr/>
        </p:nvCxnSpPr>
        <p:spPr>
          <a:xfrm flipV="1">
            <a:off x="496662" y="2432834"/>
            <a:ext cx="432000" cy="35640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897928" y="2857496"/>
            <a:ext cx="7068025" cy="101566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0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السجل</a:t>
            </a:r>
            <a:r>
              <a:rPr lang="fr-FR" sz="20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TMRO</a:t>
            </a:r>
            <a:r>
              <a:rPr lang="ar-DZ" sz="20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له </a:t>
            </a:r>
            <a:r>
              <a:rPr lang="ar-DZ" sz="20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(8 </a:t>
            </a:r>
            <a:r>
              <a:rPr lang="ar-DZ" sz="2000" b="1" dirty="0" err="1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قلابات</a:t>
            </a:r>
            <a:r>
              <a:rPr lang="ar-DZ" sz="20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من</a:t>
            </a:r>
            <a:r>
              <a:rPr lang="fr-FR" sz="20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sz="20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نوع </a:t>
            </a:r>
            <a:r>
              <a:rPr lang="fr-FR" sz="20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D</a:t>
            </a:r>
            <a:r>
              <a:rPr lang="ar-DZ" sz="20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) </a:t>
            </a:r>
            <a:r>
              <a:rPr lang="ar-DZ" sz="20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يعد إلى </a:t>
            </a:r>
            <a:r>
              <a:rPr lang="ar-DZ" sz="20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256</a:t>
            </a:r>
            <a:r>
              <a:rPr lang="ar-DZ" sz="20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ثم يعود إلى </a:t>
            </a:r>
            <a:r>
              <a:rPr lang="ar-DZ" sz="2000" b="1" dirty="0" smtClean="0">
                <a:solidFill>
                  <a:srgbClr val="FFFF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0</a:t>
            </a:r>
            <a:r>
              <a:rPr lang="ar-DZ" sz="2000" b="1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abic Transparent" pitchFamily="2" charset="-78"/>
              </a:rPr>
              <a:t> تلقائيا</a:t>
            </a:r>
          </a:p>
          <a:p>
            <a:pPr algn="r" rtl="1"/>
            <a:r>
              <a:rPr lang="ar-DZ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-78"/>
              </a:rPr>
              <a:t>حيث إشارة الساعة تأتيه من إشارة الساعة للمكر ومراقب لذلك يستعمل في التأجيل</a:t>
            </a:r>
          </a:p>
          <a:p>
            <a:pPr algn="r" rtl="1"/>
            <a:r>
              <a:rPr lang="ar-DZ" sz="2000" b="1" dirty="0" smtClean="0">
                <a:solidFill>
                  <a:srgbClr val="000000"/>
                </a:solidFill>
                <a:latin typeface="Arial" charset="0"/>
                <a:cs typeface="Arabic Transparent" pitchFamily="2" charset="-78"/>
              </a:rPr>
              <a:t>كما هو الحال في العدادات.</a:t>
            </a:r>
            <a:endParaRPr lang="fr-FR" sz="2000" b="1" dirty="0"/>
          </a:p>
        </p:txBody>
      </p:sp>
      <p:grpSp>
        <p:nvGrpSpPr>
          <p:cNvPr id="13" name="Groupe 12"/>
          <p:cNvGrpSpPr/>
          <p:nvPr/>
        </p:nvGrpSpPr>
        <p:grpSpPr>
          <a:xfrm>
            <a:off x="428596" y="870880"/>
            <a:ext cx="8215370" cy="1019130"/>
            <a:chOff x="428596" y="870880"/>
            <a:chExt cx="8215370" cy="1019130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2"/>
            <a:srcRect l="22168" t="29492" r="4590" b="58789"/>
            <a:stretch>
              <a:fillRect/>
            </a:stretch>
          </p:blipFill>
          <p:spPr bwMode="auto">
            <a:xfrm>
              <a:off x="428596" y="870880"/>
              <a:ext cx="8215338" cy="1019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ectangle 8"/>
            <p:cNvSpPr/>
            <p:nvPr/>
          </p:nvSpPr>
          <p:spPr>
            <a:xfrm>
              <a:off x="500034" y="928670"/>
              <a:ext cx="8143932" cy="928694"/>
            </a:xfrm>
            <a:prstGeom prst="rect">
              <a:avLst/>
            </a:prstGeom>
            <a:solidFill>
              <a:srgbClr val="00B050">
                <a:alpha val="27059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1" name="ZoneTexte 10"/>
          <p:cNvSpPr txBox="1"/>
          <p:nvPr/>
        </p:nvSpPr>
        <p:spPr>
          <a:xfrm>
            <a:off x="2285984" y="4714884"/>
            <a:ext cx="6500858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600" b="1" dirty="0" smtClean="0"/>
              <a:t>السجل </a:t>
            </a:r>
            <a:r>
              <a:rPr lang="en-US" sz="3600" b="1" dirty="0" smtClean="0"/>
              <a:t>T</a:t>
            </a:r>
            <a:r>
              <a:rPr lang="fr-FR" sz="3600" b="1" dirty="0" smtClean="0"/>
              <a:t>MRO</a:t>
            </a:r>
            <a:r>
              <a:rPr lang="ar-DZ" sz="3600" b="1" dirty="0" smtClean="0"/>
              <a:t> مشفر على 8 بيت حيث كل بيت عبارة عن </a:t>
            </a:r>
            <a:r>
              <a:rPr lang="ar-DZ" sz="3600" b="1" dirty="0" err="1" smtClean="0"/>
              <a:t>قلاب</a:t>
            </a:r>
            <a:r>
              <a:rPr lang="ar-DZ" sz="3600" b="1" dirty="0" smtClean="0"/>
              <a:t> </a:t>
            </a:r>
            <a:r>
              <a:rPr lang="fr-FR" sz="3600" b="1" dirty="0" smtClean="0"/>
              <a:t>D</a:t>
            </a:r>
            <a:endParaRPr lang="fr-FR" sz="3600" b="1" dirty="0"/>
          </a:p>
        </p:txBody>
      </p:sp>
      <p:sp>
        <p:nvSpPr>
          <p:cNvPr id="10" name="ZoneTexte 9"/>
          <p:cNvSpPr txBox="1"/>
          <p:nvPr/>
        </p:nvSpPr>
        <p:spPr>
          <a:xfrm>
            <a:off x="7929554" y="0"/>
            <a:ext cx="1214446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3200" b="1" dirty="0" smtClean="0"/>
              <a:t>تذكير</a:t>
            </a:r>
            <a:endParaRPr lang="fr-FR" sz="3200" b="1" dirty="0"/>
          </a:p>
        </p:txBody>
      </p:sp>
      <p:sp>
        <p:nvSpPr>
          <p:cNvPr id="14" name="Légende encadrée 2 13"/>
          <p:cNvSpPr/>
          <p:nvPr/>
        </p:nvSpPr>
        <p:spPr>
          <a:xfrm>
            <a:off x="4214810" y="142852"/>
            <a:ext cx="1500198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8094"/>
              <a:gd name="adj6" fmla="val -50306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2000" b="1" dirty="0" smtClean="0"/>
              <a:t>السجل </a:t>
            </a:r>
            <a:r>
              <a:rPr lang="en-US" sz="2000" b="1" dirty="0" smtClean="0"/>
              <a:t>T</a:t>
            </a:r>
            <a:r>
              <a:rPr lang="fr-FR" sz="2000" b="1" dirty="0" smtClean="0"/>
              <a:t>MRO</a:t>
            </a:r>
            <a:r>
              <a:rPr lang="ar-DZ" sz="2000" b="1" dirty="0" smtClean="0"/>
              <a:t> 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1" grpId="0" animBg="1"/>
      <p:bldP spid="10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wafa\outils de programmation de PIC et mémoires\PIC16F84\le PIC16F84_files\pic16f84_files\ram.gif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2214546" y="0"/>
            <a:ext cx="3196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2786050" y="357166"/>
            <a:ext cx="2071702" cy="285752"/>
          </a:xfrm>
          <a:prstGeom prst="rect">
            <a:avLst/>
          </a:prstGeom>
          <a:solidFill>
            <a:srgbClr val="FFFF00">
              <a:alpha val="3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2714612" y="2571744"/>
            <a:ext cx="2071702" cy="285752"/>
          </a:xfrm>
          <a:prstGeom prst="rect">
            <a:avLst/>
          </a:prstGeom>
          <a:solidFill>
            <a:srgbClr val="FFFF00">
              <a:alpha val="3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Légende encadrée 2 5"/>
          <p:cNvSpPr/>
          <p:nvPr/>
        </p:nvSpPr>
        <p:spPr>
          <a:xfrm>
            <a:off x="6143636" y="1643050"/>
            <a:ext cx="1285884" cy="612648"/>
          </a:xfrm>
          <a:prstGeom prst="borderCallout2">
            <a:avLst>
              <a:gd name="adj1" fmla="val 18750"/>
              <a:gd name="adj2" fmla="val -8333"/>
              <a:gd name="adj3" fmla="val 14012"/>
              <a:gd name="adj4" fmla="val -48413"/>
              <a:gd name="adj5" fmla="val -181269"/>
              <a:gd name="adj6" fmla="val -227056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b="1" dirty="0" smtClean="0"/>
              <a:t>موقع السجل </a:t>
            </a:r>
            <a:r>
              <a:rPr lang="fr-FR" b="1" dirty="0" smtClean="0"/>
              <a:t>TMRO</a:t>
            </a:r>
            <a:endParaRPr lang="fr-FR" b="1" dirty="0"/>
          </a:p>
        </p:txBody>
      </p:sp>
      <p:sp>
        <p:nvSpPr>
          <p:cNvPr id="7" name="ZoneTexte 6"/>
          <p:cNvSpPr txBox="1"/>
          <p:nvPr/>
        </p:nvSpPr>
        <p:spPr>
          <a:xfrm>
            <a:off x="5643570" y="2500306"/>
            <a:ext cx="2928958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b="1" dirty="0" smtClean="0"/>
              <a:t>TMRO</a:t>
            </a:r>
            <a:r>
              <a:rPr lang="ar-DZ" b="1" dirty="0" smtClean="0"/>
              <a:t> هو سجل مشفر على 8 بيت</a:t>
            </a:r>
            <a:endParaRPr lang="fr-FR" b="1" dirty="0"/>
          </a:p>
        </p:txBody>
      </p:sp>
      <p:sp>
        <p:nvSpPr>
          <p:cNvPr id="8" name="Légende encadrée 2 7"/>
          <p:cNvSpPr/>
          <p:nvPr/>
        </p:nvSpPr>
        <p:spPr>
          <a:xfrm>
            <a:off x="6215074" y="3857628"/>
            <a:ext cx="1285884" cy="612648"/>
          </a:xfrm>
          <a:prstGeom prst="borderCallout2">
            <a:avLst>
              <a:gd name="adj1" fmla="val 18750"/>
              <a:gd name="adj2" fmla="val -8333"/>
              <a:gd name="adj3" fmla="val 14012"/>
              <a:gd name="adj4" fmla="val -48413"/>
              <a:gd name="adj5" fmla="val -181269"/>
              <a:gd name="adj6" fmla="val -227056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b="1" dirty="0" smtClean="0"/>
              <a:t>موقع السجل </a:t>
            </a:r>
            <a:r>
              <a:rPr lang="fr-FR" b="1" dirty="0" smtClean="0"/>
              <a:t>INTCON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7" descr="pict0.jpg"/>
          <p:cNvPicPr>
            <a:picLocks noChangeAspect="1" noChangeArrowheads="1"/>
          </p:cNvPicPr>
          <p:nvPr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142876" y="167216"/>
            <a:ext cx="8715404" cy="6547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r="9491"/>
          <a:stretch>
            <a:fillRect/>
          </a:stretch>
        </p:blipFill>
        <p:spPr bwMode="auto">
          <a:xfrm>
            <a:off x="1" y="1"/>
            <a:ext cx="4362008" cy="32146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6429388" y="2500306"/>
            <a:ext cx="1000132" cy="1857388"/>
          </a:xfrm>
          <a:prstGeom prst="rect">
            <a:avLst/>
          </a:prstGeom>
          <a:solidFill>
            <a:srgbClr val="FF0000">
              <a:alpha val="2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7643834" y="3071810"/>
            <a:ext cx="1143008" cy="704856"/>
          </a:xfrm>
          <a:prstGeom prst="rect">
            <a:avLst/>
          </a:prstGeom>
          <a:solidFill>
            <a:srgbClr val="0070C0">
              <a:alpha val="2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7572396" y="5929330"/>
            <a:ext cx="1214446" cy="704856"/>
          </a:xfrm>
          <a:prstGeom prst="rect">
            <a:avLst/>
          </a:prstGeom>
          <a:solidFill>
            <a:srgbClr val="0070C0">
              <a:alpha val="2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0" y="1714488"/>
            <a:ext cx="1000100" cy="357190"/>
          </a:xfrm>
          <a:prstGeom prst="rect">
            <a:avLst/>
          </a:prstGeom>
          <a:solidFill>
            <a:srgbClr val="0070C0">
              <a:alpha val="2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0" y="857232"/>
            <a:ext cx="1000100" cy="357190"/>
          </a:xfrm>
          <a:prstGeom prst="rect">
            <a:avLst/>
          </a:prstGeom>
          <a:solidFill>
            <a:srgbClr val="0070C0">
              <a:alpha val="2392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285728"/>
            <a:ext cx="9072562" cy="35394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1700" b="1" dirty="0" smtClean="0">
                <a:cs typeface="Arabic Transparent" pitchFamily="2" charset="-78"/>
              </a:rPr>
              <a:t>TMRO</a:t>
            </a:r>
            <a:r>
              <a:rPr lang="ar-DZ" sz="1700" b="1" dirty="0" smtClean="0">
                <a:cs typeface="Arabic Transparent" pitchFamily="2" charset="-78"/>
              </a:rPr>
              <a:t> هو عبارة عن عداد يعد حتى 256 بدورة كاملة </a:t>
            </a:r>
            <a:r>
              <a:rPr lang="ar-DZ" sz="1700" b="1" dirty="0" err="1" smtClean="0">
                <a:cs typeface="Arabic Transparent" pitchFamily="2" charset="-78"/>
              </a:rPr>
              <a:t>اي</a:t>
            </a:r>
            <a:r>
              <a:rPr lang="ar-DZ" sz="1700" b="1" dirty="0" smtClean="0">
                <a:cs typeface="Arabic Transparent" pitchFamily="2" charset="-78"/>
              </a:rPr>
              <a:t> انه في كل مرة يعد 256 ثم يعود إلى 0 ثم يبدأ العد من جديد  </a:t>
            </a:r>
            <a:endParaRPr lang="fr-FR" sz="1700" b="1" dirty="0">
              <a:cs typeface="Arabic Transparent" pitchFamily="2" charset="-78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 t="52552"/>
          <a:stretch>
            <a:fillRect/>
          </a:stretch>
        </p:blipFill>
        <p:spPr bwMode="auto">
          <a:xfrm>
            <a:off x="1142976" y="857232"/>
            <a:ext cx="5572164" cy="157163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1571604" y="2786058"/>
            <a:ext cx="714380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/>
              <a:t>كل خصائص ومميزات السجل </a:t>
            </a:r>
            <a:r>
              <a:rPr lang="fr-FR" sz="2400" b="1" dirty="0" smtClean="0"/>
              <a:t>TMRO</a:t>
            </a:r>
            <a:r>
              <a:rPr lang="ar-DZ" sz="2400" b="1" dirty="0" smtClean="0"/>
              <a:t> موجودة في سجلين آخرين هما:</a:t>
            </a:r>
          </a:p>
          <a:p>
            <a:pPr algn="r" rtl="1"/>
            <a:r>
              <a:rPr lang="ar-DZ" sz="2400" b="1" dirty="0" smtClean="0"/>
              <a:t>    - سجل  </a:t>
            </a:r>
            <a:r>
              <a:rPr lang="fr-FR" sz="2400" b="1" dirty="0" smtClean="0"/>
              <a:t>OPTION-REG</a:t>
            </a:r>
          </a:p>
          <a:p>
            <a:pPr algn="r" rtl="1"/>
            <a:r>
              <a:rPr lang="fr-FR" sz="2400" b="1" dirty="0" smtClean="0"/>
              <a:t>    </a:t>
            </a:r>
            <a:r>
              <a:rPr lang="fr-FR" sz="2400" b="1" dirty="0" smtClean="0"/>
              <a:t> </a:t>
            </a:r>
            <a:r>
              <a:rPr lang="ar-DZ" sz="2400" b="1" dirty="0" smtClean="0"/>
              <a:t>- </a:t>
            </a:r>
            <a:r>
              <a:rPr lang="ar-DZ" sz="2400" b="1" dirty="0" smtClean="0"/>
              <a:t>سجل </a:t>
            </a:r>
            <a:r>
              <a:rPr lang="fr-FR" sz="2400" b="1" dirty="0" smtClean="0"/>
              <a:t>INTCON</a:t>
            </a:r>
            <a:r>
              <a:rPr lang="ar-DZ" sz="2400" b="1" dirty="0" smtClean="0"/>
              <a:t> </a:t>
            </a:r>
            <a:endParaRPr lang="fr-FR" sz="24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5715000"/>
            <a:ext cx="821537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214818"/>
            <a:ext cx="8215369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t="25641"/>
          <a:stretch>
            <a:fillRect/>
          </a:stretch>
        </p:blipFill>
        <p:spPr bwMode="auto">
          <a:xfrm>
            <a:off x="285720" y="857232"/>
            <a:ext cx="865715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Légende encadrée 2 3"/>
          <p:cNvSpPr/>
          <p:nvPr/>
        </p:nvSpPr>
        <p:spPr>
          <a:xfrm flipH="1">
            <a:off x="0" y="2128855"/>
            <a:ext cx="3214678" cy="714380"/>
          </a:xfrm>
          <a:prstGeom prst="borderCallout2">
            <a:avLst>
              <a:gd name="adj1" fmla="val 18750"/>
              <a:gd name="adj2" fmla="val -5431"/>
              <a:gd name="adj3" fmla="val 18750"/>
              <a:gd name="adj4" fmla="val -12313"/>
              <a:gd name="adj5" fmla="val -113408"/>
              <a:gd name="adj6" fmla="val 3132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ar-DZ" b="1" dirty="0" smtClean="0">
              <a:cs typeface="Arabic Transparent" pitchFamily="2" charset="-78"/>
            </a:endParaRPr>
          </a:p>
          <a:p>
            <a:r>
              <a:rPr lang="fr-FR" b="1" dirty="0" smtClean="0">
                <a:cs typeface="Arabic Transparent" pitchFamily="2" charset="-78"/>
              </a:rPr>
              <a:t>TOCS=0 </a:t>
            </a:r>
            <a:r>
              <a:rPr lang="ar-DZ" b="1" dirty="0" smtClean="0">
                <a:cs typeface="Arabic Transparent" pitchFamily="2" charset="-78"/>
              </a:rPr>
              <a:t>استعمال إشارة ساعة داخلية</a:t>
            </a:r>
          </a:p>
          <a:p>
            <a:r>
              <a:rPr lang="fr-FR" b="1" dirty="0" smtClean="0">
                <a:cs typeface="Arabic Transparent" pitchFamily="2" charset="-78"/>
              </a:rPr>
              <a:t>TOCS=</a:t>
            </a:r>
            <a:r>
              <a:rPr lang="ar-DZ" b="1" dirty="0" smtClean="0">
                <a:cs typeface="Arabic Transparent" pitchFamily="2" charset="-78"/>
              </a:rPr>
              <a:t>1</a:t>
            </a:r>
            <a:r>
              <a:rPr lang="fr-FR" b="1" dirty="0" smtClean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استعمال إشارة ساعة خارجية</a:t>
            </a:r>
            <a:endParaRPr lang="fr-FR" b="1" dirty="0" smtClean="0">
              <a:cs typeface="Arabic Transparent" pitchFamily="2" charset="-78"/>
            </a:endParaRPr>
          </a:p>
          <a:p>
            <a:endParaRPr lang="fr-FR" b="1" dirty="0">
              <a:cs typeface="Arabic Transparent" pitchFamily="2" charset="-78"/>
            </a:endParaRPr>
          </a:p>
        </p:txBody>
      </p:sp>
      <p:pic>
        <p:nvPicPr>
          <p:cNvPr id="6" name="Picture 17" descr="pict0.jpg"/>
          <p:cNvPicPr>
            <a:picLocks noChangeAspect="1" noChangeArrowheads="1"/>
          </p:cNvPicPr>
          <p:nvPr/>
        </p:nvPicPr>
        <p:blipFill>
          <a:blip r:embed="rId3" r:link="rId4"/>
          <a:srcRect l="72131" t="35631"/>
          <a:stretch>
            <a:fillRect/>
          </a:stretch>
        </p:blipFill>
        <p:spPr bwMode="auto">
          <a:xfrm>
            <a:off x="500034" y="2986111"/>
            <a:ext cx="2181872" cy="37861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 l="14451"/>
          <a:stretch>
            <a:fillRect/>
          </a:stretch>
        </p:blipFill>
        <p:spPr bwMode="auto">
          <a:xfrm>
            <a:off x="4429124" y="2986111"/>
            <a:ext cx="4229095" cy="3800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5500694" y="2486045"/>
            <a:ext cx="3152017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cs typeface="Arabic Transparent" pitchFamily="2" charset="-78"/>
              </a:rPr>
              <a:t>TOCS=</a:t>
            </a:r>
            <a:r>
              <a:rPr lang="ar-DZ" b="1" dirty="0" smtClean="0">
                <a:cs typeface="Arabic Transparent" pitchFamily="2" charset="-78"/>
              </a:rPr>
              <a:t>1</a:t>
            </a:r>
            <a:r>
              <a:rPr lang="fr-FR" b="1" dirty="0" smtClean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استعمال إشارة ساعة خارجية</a:t>
            </a:r>
            <a:endParaRPr lang="fr-FR" b="1" dirty="0" smtClean="0">
              <a:cs typeface="Arabic Transparent" pitchFamily="2" charset="-78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>
            <a:off x="1913848" y="3914805"/>
            <a:ext cx="2772000" cy="2286016"/>
          </a:xfrm>
          <a:prstGeom prst="straightConnector1">
            <a:avLst/>
          </a:prstGeom>
          <a:ln w="28575">
            <a:solidFill>
              <a:srgbClr val="00B0F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6403121" y="0"/>
            <a:ext cx="2740879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400" b="1" dirty="0" smtClean="0"/>
              <a:t> - سجل  </a:t>
            </a:r>
            <a:r>
              <a:rPr lang="fr-FR" sz="2400" b="1" dirty="0" smtClean="0"/>
              <a:t>OPTION-REG</a:t>
            </a:r>
            <a:endParaRPr lang="fr-FR" sz="2400" b="1" dirty="0"/>
          </a:p>
        </p:txBody>
      </p:sp>
      <p:sp>
        <p:nvSpPr>
          <p:cNvPr id="13" name="Légende encadrée 2 12"/>
          <p:cNvSpPr/>
          <p:nvPr/>
        </p:nvSpPr>
        <p:spPr>
          <a:xfrm>
            <a:off x="3187382" y="2959228"/>
            <a:ext cx="1224000" cy="612648"/>
          </a:xfrm>
          <a:prstGeom prst="borderCallout2">
            <a:avLst>
              <a:gd name="adj1" fmla="val 18750"/>
              <a:gd name="adj2" fmla="val -8333"/>
              <a:gd name="adj3" fmla="val 38799"/>
              <a:gd name="adj4" fmla="val -127053"/>
              <a:gd name="adj5" fmla="val 130321"/>
              <a:gd name="adj6" fmla="val -135780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cs typeface="Arabic Transparent" pitchFamily="2" charset="-78"/>
              </a:rPr>
              <a:t>TOCS=</a:t>
            </a:r>
            <a:r>
              <a:rPr lang="ar-DZ" b="1" dirty="0" smtClean="0">
                <a:cs typeface="Arabic Transparent" pitchFamily="2" charset="-78"/>
              </a:rPr>
              <a:t>1</a:t>
            </a:r>
            <a:r>
              <a:rPr lang="fr-FR" b="1" dirty="0" smtClean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ساعة خارجية</a:t>
            </a:r>
            <a:endParaRPr lang="fr-FR" b="1" dirty="0" smtClean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1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t="25641"/>
          <a:stretch>
            <a:fillRect/>
          </a:stretch>
        </p:blipFill>
        <p:spPr bwMode="auto">
          <a:xfrm>
            <a:off x="285720" y="357166"/>
            <a:ext cx="865715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Légende encadrée 2 3"/>
          <p:cNvSpPr/>
          <p:nvPr/>
        </p:nvSpPr>
        <p:spPr>
          <a:xfrm flipH="1">
            <a:off x="0" y="2000240"/>
            <a:ext cx="3214678" cy="714380"/>
          </a:xfrm>
          <a:prstGeom prst="borderCallout2">
            <a:avLst>
              <a:gd name="adj1" fmla="val 18750"/>
              <a:gd name="adj2" fmla="val -5431"/>
              <a:gd name="adj3" fmla="val 18750"/>
              <a:gd name="adj4" fmla="val -12313"/>
              <a:gd name="adj5" fmla="val -111201"/>
              <a:gd name="adj6" fmla="val -1281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ar-DZ" b="1" dirty="0" smtClean="0">
              <a:cs typeface="Arabic Transparent" pitchFamily="2" charset="-78"/>
            </a:endParaRPr>
          </a:p>
          <a:p>
            <a:r>
              <a:rPr lang="fr-FR" b="1" dirty="0" smtClean="0">
                <a:cs typeface="Arabic Transparent" pitchFamily="2" charset="-78"/>
              </a:rPr>
              <a:t>TOCS=0 </a:t>
            </a:r>
            <a:r>
              <a:rPr lang="ar-DZ" b="1" dirty="0" smtClean="0">
                <a:cs typeface="Arabic Transparent" pitchFamily="2" charset="-78"/>
              </a:rPr>
              <a:t>استعمال إشارة ساعة داخلية</a:t>
            </a:r>
          </a:p>
          <a:p>
            <a:r>
              <a:rPr lang="fr-FR" b="1" dirty="0" smtClean="0">
                <a:cs typeface="Arabic Transparent" pitchFamily="2" charset="-78"/>
              </a:rPr>
              <a:t>TOCS=</a:t>
            </a:r>
            <a:r>
              <a:rPr lang="ar-DZ" b="1" dirty="0" smtClean="0">
                <a:cs typeface="Arabic Transparent" pitchFamily="2" charset="-78"/>
              </a:rPr>
              <a:t>1</a:t>
            </a:r>
            <a:r>
              <a:rPr lang="fr-FR" b="1" dirty="0" smtClean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استعمال إشارة ساعة خارجية</a:t>
            </a:r>
            <a:endParaRPr lang="fr-FR" b="1" dirty="0" smtClean="0">
              <a:cs typeface="Arabic Transparent" pitchFamily="2" charset="-78"/>
            </a:endParaRPr>
          </a:p>
          <a:p>
            <a:endParaRPr lang="fr-FR" b="1" dirty="0">
              <a:cs typeface="Arabic Transparent" pitchFamily="2" charset="-78"/>
            </a:endParaRPr>
          </a:p>
        </p:txBody>
      </p:sp>
      <p:pic>
        <p:nvPicPr>
          <p:cNvPr id="6" name="Picture 17" descr="pict0.jpg"/>
          <p:cNvPicPr>
            <a:picLocks noChangeAspect="1" noChangeArrowheads="1"/>
          </p:cNvPicPr>
          <p:nvPr/>
        </p:nvPicPr>
        <p:blipFill>
          <a:blip r:embed="rId3" r:link="rId4"/>
          <a:srcRect l="72131" t="35631"/>
          <a:stretch>
            <a:fillRect/>
          </a:stretch>
        </p:blipFill>
        <p:spPr bwMode="auto">
          <a:xfrm>
            <a:off x="500034" y="2857496"/>
            <a:ext cx="2181872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5500694" y="2357430"/>
            <a:ext cx="3152017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cs typeface="Arabic Transparent" pitchFamily="2" charset="-78"/>
              </a:rPr>
              <a:t>TOCS=0 </a:t>
            </a:r>
            <a:r>
              <a:rPr lang="ar-DZ" b="1" dirty="0" smtClean="0">
                <a:cs typeface="Arabic Transparent" pitchFamily="2" charset="-78"/>
              </a:rPr>
              <a:t>استعمال إشارة ساعة داخلية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57922" y="3143248"/>
            <a:ext cx="2886078" cy="33559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Connecteur droit avec flèche 10"/>
          <p:cNvCxnSpPr/>
          <p:nvPr/>
        </p:nvCxnSpPr>
        <p:spPr>
          <a:xfrm rot="10800000" flipV="1">
            <a:off x="2643174" y="4357694"/>
            <a:ext cx="4857784" cy="18573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" name="Picture 134" descr="PH_REL_P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14744" y="3571876"/>
            <a:ext cx="2525713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avec flèche 11"/>
          <p:cNvCxnSpPr/>
          <p:nvPr/>
        </p:nvCxnSpPr>
        <p:spPr>
          <a:xfrm rot="10800000">
            <a:off x="4500562" y="4000504"/>
            <a:ext cx="2214578" cy="192882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1428728" y="5929330"/>
            <a:ext cx="1285884" cy="642942"/>
          </a:xfrm>
          <a:prstGeom prst="ellipse">
            <a:avLst/>
          </a:prstGeom>
          <a:solidFill>
            <a:srgbClr val="FF0000">
              <a:alpha val="4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/>
          <p:cNvSpPr/>
          <p:nvPr/>
        </p:nvSpPr>
        <p:spPr>
          <a:xfrm>
            <a:off x="7143768" y="3929066"/>
            <a:ext cx="928694" cy="571504"/>
          </a:xfrm>
          <a:prstGeom prst="ellipse">
            <a:avLst/>
          </a:prstGeom>
          <a:solidFill>
            <a:srgbClr val="FF0000">
              <a:alpha val="47843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Légende encadrée 2 14"/>
          <p:cNvSpPr/>
          <p:nvPr/>
        </p:nvSpPr>
        <p:spPr>
          <a:xfrm>
            <a:off x="2357422" y="3857628"/>
            <a:ext cx="1224000" cy="61264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0321"/>
              <a:gd name="adj6" fmla="val -72224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 smtClean="0">
                <a:cs typeface="Arabic Transparent" pitchFamily="2" charset="-78"/>
              </a:rPr>
              <a:t>TOCS=0 </a:t>
            </a:r>
            <a:r>
              <a:rPr lang="ar-DZ" b="1" dirty="0" smtClean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ساعة </a:t>
            </a:r>
            <a:r>
              <a:rPr lang="ar-DZ" b="1" dirty="0" smtClean="0">
                <a:cs typeface="Arabic Transparent" pitchFamily="2" charset="-78"/>
              </a:rPr>
              <a:t>داخلية</a:t>
            </a:r>
            <a:endParaRPr lang="fr-FR" b="1" dirty="0" smtClean="0">
              <a:cs typeface="Arabic Transparent" pitchFamily="2" charset="-78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403121" y="0"/>
            <a:ext cx="2740879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sz="2400" b="1" dirty="0" smtClean="0"/>
              <a:t> - سجل  </a:t>
            </a:r>
            <a:r>
              <a:rPr lang="fr-FR" sz="2400" b="1" dirty="0" smtClean="0"/>
              <a:t>OPTION-REG</a:t>
            </a:r>
            <a:endParaRPr lang="fr-F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642918"/>
            <a:ext cx="7286676" cy="4429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t="25641"/>
          <a:stretch>
            <a:fillRect/>
          </a:stretch>
        </p:blipFill>
        <p:spPr bwMode="auto">
          <a:xfrm>
            <a:off x="71374" y="71414"/>
            <a:ext cx="865715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Légende encadrée 2 3"/>
          <p:cNvSpPr/>
          <p:nvPr/>
        </p:nvSpPr>
        <p:spPr>
          <a:xfrm flipH="1">
            <a:off x="1714448" y="1714488"/>
            <a:ext cx="3214678" cy="714380"/>
          </a:xfrm>
          <a:prstGeom prst="borderCallout2">
            <a:avLst>
              <a:gd name="adj1" fmla="val 18750"/>
              <a:gd name="adj2" fmla="val -5431"/>
              <a:gd name="adj3" fmla="val 18750"/>
              <a:gd name="adj4" fmla="val -12313"/>
              <a:gd name="adj5" fmla="val -111201"/>
              <a:gd name="adj6" fmla="val -1281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ar-DZ" b="1" dirty="0" smtClean="0">
              <a:cs typeface="Arabic Transparent" pitchFamily="2" charset="-78"/>
            </a:endParaRPr>
          </a:p>
          <a:p>
            <a:r>
              <a:rPr lang="fr-FR" b="1" dirty="0" smtClean="0">
                <a:cs typeface="Arabic Transparent" pitchFamily="2" charset="-78"/>
              </a:rPr>
              <a:t>PSA=0 </a:t>
            </a:r>
            <a:r>
              <a:rPr lang="ar-DZ" b="1" dirty="0" smtClean="0">
                <a:cs typeface="Arabic Transparent" pitchFamily="2" charset="-78"/>
              </a:rPr>
              <a:t>استعمال قاسم التردد </a:t>
            </a:r>
          </a:p>
          <a:p>
            <a:r>
              <a:rPr lang="fr-FR" b="1" dirty="0" smtClean="0">
                <a:cs typeface="Arabic Transparent" pitchFamily="2" charset="-78"/>
              </a:rPr>
              <a:t>PSA=</a:t>
            </a:r>
            <a:r>
              <a:rPr lang="ar-DZ" b="1" dirty="0" smtClean="0">
                <a:cs typeface="Arabic Transparent" pitchFamily="2" charset="-78"/>
              </a:rPr>
              <a:t>1</a:t>
            </a:r>
            <a:r>
              <a:rPr lang="fr-FR" b="1" dirty="0" smtClean="0">
                <a:cs typeface="Arabic Transparent" pitchFamily="2" charset="-78"/>
              </a:rPr>
              <a:t> </a:t>
            </a:r>
            <a:r>
              <a:rPr lang="ar-DZ" b="1" dirty="0" smtClean="0">
                <a:cs typeface="Arabic Transparent" pitchFamily="2" charset="-78"/>
              </a:rPr>
              <a:t>عدم استعمال قاسم التردد </a:t>
            </a:r>
            <a:endParaRPr lang="fr-FR" b="1" dirty="0" smtClean="0">
              <a:cs typeface="Arabic Transparent" pitchFamily="2" charset="-78"/>
            </a:endParaRPr>
          </a:p>
          <a:p>
            <a:endParaRPr lang="fr-FR" b="1" dirty="0">
              <a:cs typeface="Arabic Transparent" pitchFamily="2" charset="-78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7858084" y="2643182"/>
            <a:ext cx="1071570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2800" b="1" dirty="0" smtClean="0"/>
              <a:t>تذكير</a:t>
            </a:r>
            <a:endParaRPr lang="fr-FR" sz="2800" b="1" dirty="0"/>
          </a:p>
        </p:txBody>
      </p:sp>
      <p:sp>
        <p:nvSpPr>
          <p:cNvPr id="28" name="AutoShape 38"/>
          <p:cNvSpPr>
            <a:spLocks noChangeArrowheads="1"/>
          </p:cNvSpPr>
          <p:nvPr/>
        </p:nvSpPr>
        <p:spPr bwMode="auto">
          <a:xfrm>
            <a:off x="4857816" y="3071810"/>
            <a:ext cx="1313361" cy="469745"/>
          </a:xfrm>
          <a:prstGeom prst="wedgeRoundRectCallout">
            <a:avLst>
              <a:gd name="adj1" fmla="val -91407"/>
              <a:gd name="adj2" fmla="val 132380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fr-FR" sz="2400" b="1" dirty="0">
                <a:solidFill>
                  <a:srgbClr val="FF0000"/>
                </a:solidFill>
              </a:rPr>
              <a:t>T</a:t>
            </a:r>
            <a:r>
              <a:rPr lang="fr-FR" sz="2400" b="1" baseline="-25000" dirty="0">
                <a:solidFill>
                  <a:srgbClr val="FF0000"/>
                </a:solidFill>
              </a:rPr>
              <a:t>1</a:t>
            </a:r>
            <a:r>
              <a:rPr lang="fr-FR" sz="2400" b="1" dirty="0">
                <a:solidFill>
                  <a:srgbClr val="FF0000"/>
                </a:solidFill>
              </a:rPr>
              <a:t>=1/f</a:t>
            </a:r>
            <a:r>
              <a:rPr lang="fr-FR" sz="2400" b="1" baseline="-25000" dirty="0">
                <a:solidFill>
                  <a:srgbClr val="FF0000"/>
                </a:solidFill>
              </a:rPr>
              <a:t>1</a:t>
            </a:r>
            <a:endParaRPr lang="fr-FR" sz="2400" b="1" dirty="0">
              <a:solidFill>
                <a:srgbClr val="FF0000"/>
              </a:solidFill>
            </a:endParaRPr>
          </a:p>
          <a:p>
            <a:endParaRPr lang="fr-FR" sz="1600" b="1" dirty="0">
              <a:solidFill>
                <a:srgbClr val="FF0000"/>
              </a:solidFill>
              <a:sym typeface="Symbol" pitchFamily="18" charset="2"/>
            </a:endParaRPr>
          </a:p>
        </p:txBody>
      </p:sp>
      <p:sp>
        <p:nvSpPr>
          <p:cNvPr id="29" name="AutoShape 39"/>
          <p:cNvSpPr>
            <a:spLocks noChangeArrowheads="1"/>
          </p:cNvSpPr>
          <p:nvPr/>
        </p:nvSpPr>
        <p:spPr bwMode="auto">
          <a:xfrm>
            <a:off x="5471103" y="5325346"/>
            <a:ext cx="3455999" cy="1296000"/>
          </a:xfrm>
          <a:prstGeom prst="wedgeRoundRectCallout">
            <a:avLst>
              <a:gd name="adj1" fmla="val -67435"/>
              <a:gd name="adj2" fmla="val -47194"/>
              <a:gd name="adj3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fr-FR" sz="2400" b="1" dirty="0"/>
              <a:t>T=1/f</a:t>
            </a:r>
            <a:r>
              <a:rPr lang="fr-FR" sz="2400" b="1" baseline="-25000" dirty="0"/>
              <a:t> </a:t>
            </a:r>
            <a:r>
              <a:rPr lang="fr-FR" sz="2400" b="1" dirty="0">
                <a:sym typeface="Symbol" pitchFamily="18" charset="2"/>
              </a:rPr>
              <a:t></a:t>
            </a:r>
            <a:r>
              <a:rPr lang="fr-FR" sz="2400" b="1" baseline="-25000" dirty="0"/>
              <a:t>   </a:t>
            </a:r>
            <a:r>
              <a:rPr lang="fr-FR" sz="2400" b="1" dirty="0">
                <a:sym typeface="Symbol" pitchFamily="18" charset="2"/>
              </a:rPr>
              <a:t>f=1/T</a:t>
            </a:r>
            <a:endParaRPr lang="fr-FR" sz="2400" b="1" baseline="-25000" dirty="0">
              <a:sym typeface="Symbol" pitchFamily="18" charset="2"/>
            </a:endParaRPr>
          </a:p>
          <a:p>
            <a:pPr>
              <a:buFont typeface="Symbol" pitchFamily="18" charset="2"/>
              <a:buChar char="Þ"/>
            </a:pPr>
            <a:r>
              <a:rPr lang="fr-FR" sz="2400" b="1" dirty="0">
                <a:sym typeface="Symbol" pitchFamily="18" charset="2"/>
              </a:rPr>
              <a:t>f=1/2T</a:t>
            </a:r>
            <a:r>
              <a:rPr lang="fr-FR" sz="2400" b="1" baseline="-25000" dirty="0">
                <a:sym typeface="Symbol" pitchFamily="18" charset="2"/>
              </a:rPr>
              <a:t>1 </a:t>
            </a:r>
            <a:r>
              <a:rPr lang="fr-FR" sz="2400" b="1" dirty="0">
                <a:sym typeface="Symbol" pitchFamily="18" charset="2"/>
              </a:rPr>
              <a:t> f=1/2(1/f</a:t>
            </a:r>
            <a:r>
              <a:rPr lang="fr-FR" sz="2400" b="1" baseline="-25000" dirty="0">
                <a:sym typeface="Symbol" pitchFamily="18" charset="2"/>
              </a:rPr>
              <a:t>1</a:t>
            </a:r>
            <a:r>
              <a:rPr lang="fr-FR" sz="2400" b="1" dirty="0">
                <a:sym typeface="Symbol" pitchFamily="18" charset="2"/>
              </a:rPr>
              <a:t></a:t>
            </a:r>
          </a:p>
          <a:p>
            <a:pPr>
              <a:buFont typeface="Symbol" pitchFamily="18" charset="2"/>
              <a:buChar char="Þ"/>
            </a:pPr>
            <a:r>
              <a:rPr lang="fr-FR" sz="3200" b="1" dirty="0">
                <a:solidFill>
                  <a:srgbClr val="FF0000"/>
                </a:solidFill>
                <a:sym typeface="Symbol" pitchFamily="18" charset="2"/>
              </a:rPr>
              <a:t>f=f</a:t>
            </a:r>
            <a:r>
              <a:rPr lang="fr-FR" sz="3200" b="1" baseline="-25000" dirty="0">
                <a:solidFill>
                  <a:srgbClr val="FF0000"/>
                </a:solidFill>
                <a:sym typeface="Symbol" pitchFamily="18" charset="2"/>
              </a:rPr>
              <a:t>1</a:t>
            </a:r>
            <a:r>
              <a:rPr lang="fr-FR" sz="3200" b="1" dirty="0">
                <a:solidFill>
                  <a:srgbClr val="FF0000"/>
                </a:solidFill>
                <a:sym typeface="Symbol" pitchFamily="18" charset="2"/>
              </a:rPr>
              <a:t>/2</a:t>
            </a:r>
          </a:p>
          <a:p>
            <a:pPr>
              <a:buFont typeface="Symbol" pitchFamily="18" charset="2"/>
              <a:buChar char="Þ"/>
            </a:pPr>
            <a:endParaRPr lang="fr-FR" sz="1600" b="1" dirty="0">
              <a:sym typeface="Symbol" pitchFamily="18" charset="2"/>
            </a:endParaRPr>
          </a:p>
        </p:txBody>
      </p:sp>
      <p:grpSp>
        <p:nvGrpSpPr>
          <p:cNvPr id="34" name="Group 164"/>
          <p:cNvGrpSpPr>
            <a:grpSpLocks/>
          </p:cNvGrpSpPr>
          <p:nvPr/>
        </p:nvGrpSpPr>
        <p:grpSpPr bwMode="auto">
          <a:xfrm>
            <a:off x="-214346" y="3729867"/>
            <a:ext cx="2798367" cy="2135583"/>
            <a:chOff x="431" y="845"/>
            <a:chExt cx="1451" cy="1032"/>
          </a:xfrm>
        </p:grpSpPr>
        <p:sp>
          <p:nvSpPr>
            <p:cNvPr id="35" name="Text Box 8"/>
            <p:cNvSpPr txBox="1">
              <a:spLocks noChangeArrowheads="1"/>
            </p:cNvSpPr>
            <p:nvPr/>
          </p:nvSpPr>
          <p:spPr bwMode="auto">
            <a:xfrm>
              <a:off x="431" y="845"/>
              <a:ext cx="145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ar-DZ" sz="1600" b="1">
                  <a:cs typeface="Arabic Transparent" pitchFamily="2" charset="-78"/>
                </a:rPr>
                <a:t>القلاب</a:t>
              </a:r>
              <a:r>
                <a:rPr lang="fr-FR" sz="1600" b="1">
                  <a:cs typeface="Arabic Transparent" pitchFamily="2" charset="-78"/>
                </a:rPr>
                <a:t> </a:t>
              </a:r>
              <a:r>
                <a:rPr lang="ar-DZ" sz="1600" b="1">
                  <a:cs typeface="Arabic Transparent" pitchFamily="2" charset="-78"/>
                </a:rPr>
                <a:t> </a:t>
              </a:r>
              <a:r>
                <a:rPr lang="fr-FR" sz="1600" b="1">
                  <a:cs typeface="Arabic Transparent" pitchFamily="2" charset="-78"/>
                </a:rPr>
                <a:t> D</a:t>
              </a:r>
              <a:r>
                <a:rPr lang="ar-DZ" sz="1600" b="1">
                  <a:cs typeface="Arabic Transparent" pitchFamily="2" charset="-78"/>
                </a:rPr>
                <a:t> </a:t>
              </a:r>
              <a:r>
                <a:rPr lang="fr-FR" sz="1600" b="1">
                  <a:cs typeface="Arabic Transparent" pitchFamily="2" charset="-78"/>
                </a:rPr>
                <a:t>Bascule</a:t>
              </a:r>
              <a:r>
                <a:rPr lang="fr-FR" sz="1600">
                  <a:cs typeface="Arabic Transparent" pitchFamily="2" charset="-78"/>
                </a:rPr>
                <a:t> D</a:t>
              </a:r>
            </a:p>
          </p:txBody>
        </p:sp>
        <p:grpSp>
          <p:nvGrpSpPr>
            <p:cNvPr id="36" name="Group 158"/>
            <p:cNvGrpSpPr>
              <a:grpSpLocks/>
            </p:cNvGrpSpPr>
            <p:nvPr/>
          </p:nvGrpSpPr>
          <p:grpSpPr bwMode="auto">
            <a:xfrm>
              <a:off x="612" y="1117"/>
              <a:ext cx="1261" cy="760"/>
              <a:chOff x="612" y="1117"/>
              <a:chExt cx="1261" cy="760"/>
            </a:xfrm>
          </p:grpSpPr>
          <p:sp>
            <p:nvSpPr>
              <p:cNvPr id="37" name="Line 157"/>
              <p:cNvSpPr>
                <a:spLocks noChangeShapeType="1"/>
              </p:cNvSpPr>
              <p:nvPr/>
            </p:nvSpPr>
            <p:spPr bwMode="auto">
              <a:xfrm>
                <a:off x="1511" y="1616"/>
                <a:ext cx="27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8" name="Line 64"/>
              <p:cNvSpPr>
                <a:spLocks noChangeShapeType="1"/>
              </p:cNvSpPr>
              <p:nvPr/>
            </p:nvSpPr>
            <p:spPr bwMode="auto">
              <a:xfrm flipH="1">
                <a:off x="869" y="1325"/>
                <a:ext cx="1004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9" name="Rectangle 65"/>
              <p:cNvSpPr>
                <a:spLocks noChangeAspect="1" noChangeArrowheads="1"/>
              </p:cNvSpPr>
              <p:nvPr/>
            </p:nvSpPr>
            <p:spPr bwMode="auto">
              <a:xfrm>
                <a:off x="989" y="1224"/>
                <a:ext cx="657" cy="461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0" name="Text Box 66"/>
              <p:cNvSpPr txBox="1">
                <a:spLocks noChangeAspect="1" noChangeArrowheads="1"/>
              </p:cNvSpPr>
              <p:nvPr/>
            </p:nvSpPr>
            <p:spPr bwMode="auto">
              <a:xfrm>
                <a:off x="1245" y="1690"/>
                <a:ext cx="260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sz="1400" b="1">
                  <a:solidFill>
                    <a:srgbClr val="003300"/>
                  </a:solidFill>
                </a:endParaRPr>
              </a:p>
            </p:txBody>
          </p:sp>
          <p:sp>
            <p:nvSpPr>
              <p:cNvPr id="41" name="Text Box 69"/>
              <p:cNvSpPr txBox="1">
                <a:spLocks noChangeAspect="1" noChangeArrowheads="1"/>
              </p:cNvSpPr>
              <p:nvPr/>
            </p:nvSpPr>
            <p:spPr bwMode="auto">
              <a:xfrm>
                <a:off x="959" y="1689"/>
                <a:ext cx="261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 sz="1400" b="1">
                  <a:solidFill>
                    <a:srgbClr val="003300"/>
                  </a:solidFill>
                </a:endParaRPr>
              </a:p>
            </p:txBody>
          </p:sp>
          <p:sp>
            <p:nvSpPr>
              <p:cNvPr id="42" name="Text Box 70"/>
              <p:cNvSpPr txBox="1">
                <a:spLocks noChangeAspect="1" noChangeArrowheads="1"/>
              </p:cNvSpPr>
              <p:nvPr/>
            </p:nvSpPr>
            <p:spPr bwMode="auto">
              <a:xfrm>
                <a:off x="966" y="1232"/>
                <a:ext cx="302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</a:rPr>
                  <a:t>D</a:t>
                </a:r>
              </a:p>
            </p:txBody>
          </p:sp>
          <p:sp>
            <p:nvSpPr>
              <p:cNvPr id="43" name="Text Box 71"/>
              <p:cNvSpPr txBox="1">
                <a:spLocks noChangeAspect="1" noChangeArrowheads="1"/>
              </p:cNvSpPr>
              <p:nvPr/>
            </p:nvSpPr>
            <p:spPr bwMode="auto">
              <a:xfrm>
                <a:off x="1464" y="1213"/>
                <a:ext cx="260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</a:rPr>
                  <a:t>Q</a:t>
                </a:r>
              </a:p>
            </p:txBody>
          </p:sp>
          <p:sp>
            <p:nvSpPr>
              <p:cNvPr id="44" name="Line 63"/>
              <p:cNvSpPr>
                <a:spLocks noChangeAspect="1" noChangeShapeType="1"/>
              </p:cNvSpPr>
              <p:nvPr/>
            </p:nvSpPr>
            <p:spPr bwMode="auto">
              <a:xfrm>
                <a:off x="771" y="1560"/>
                <a:ext cx="279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5" name="AutoShape 67"/>
              <p:cNvSpPr>
                <a:spLocks noChangeAspect="1" noChangeArrowheads="1"/>
              </p:cNvSpPr>
              <p:nvPr/>
            </p:nvSpPr>
            <p:spPr bwMode="auto">
              <a:xfrm rot="5400000">
                <a:off x="986" y="1520"/>
                <a:ext cx="90" cy="79"/>
              </a:xfrm>
              <a:prstGeom prst="triangle">
                <a:avLst>
                  <a:gd name="adj" fmla="val 50000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6" name="Oval 68"/>
              <p:cNvSpPr>
                <a:spLocks noChangeAspect="1" noChangeArrowheads="1"/>
              </p:cNvSpPr>
              <p:nvPr/>
            </p:nvSpPr>
            <p:spPr bwMode="auto">
              <a:xfrm>
                <a:off x="937" y="1537"/>
                <a:ext cx="48" cy="48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7" name="Text Box 72"/>
              <p:cNvSpPr txBox="1">
                <a:spLocks noChangeAspect="1" noChangeArrowheads="1"/>
              </p:cNvSpPr>
              <p:nvPr/>
            </p:nvSpPr>
            <p:spPr bwMode="auto">
              <a:xfrm>
                <a:off x="612" y="1468"/>
                <a:ext cx="181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</a:rPr>
                  <a:t>H</a:t>
                </a:r>
              </a:p>
            </p:txBody>
          </p:sp>
          <p:sp>
            <p:nvSpPr>
              <p:cNvPr id="48" name="Line 80"/>
              <p:cNvSpPr>
                <a:spLocks noChangeAspect="1" noChangeShapeType="1"/>
              </p:cNvSpPr>
              <p:nvPr/>
            </p:nvSpPr>
            <p:spPr bwMode="auto">
              <a:xfrm>
                <a:off x="866" y="1119"/>
                <a:ext cx="0" cy="2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49" name="Text Box 83"/>
              <p:cNvSpPr txBox="1">
                <a:spLocks noChangeAspect="1" noChangeArrowheads="1"/>
              </p:cNvSpPr>
              <p:nvPr/>
            </p:nvSpPr>
            <p:spPr bwMode="auto">
              <a:xfrm>
                <a:off x="1465" y="1498"/>
                <a:ext cx="260" cy="1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400" b="1">
                    <a:solidFill>
                      <a:srgbClr val="003300"/>
                    </a:solidFill>
                  </a:rPr>
                  <a:t>Q</a:t>
                </a:r>
              </a:p>
            </p:txBody>
          </p:sp>
          <p:sp>
            <p:nvSpPr>
              <p:cNvPr id="50" name="Line 84"/>
              <p:cNvSpPr>
                <a:spLocks noChangeShapeType="1"/>
              </p:cNvSpPr>
              <p:nvPr/>
            </p:nvSpPr>
            <p:spPr bwMode="auto">
              <a:xfrm>
                <a:off x="1517" y="1533"/>
                <a:ext cx="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1" name="Line 85"/>
              <p:cNvSpPr>
                <a:spLocks noChangeShapeType="1"/>
              </p:cNvSpPr>
              <p:nvPr/>
            </p:nvSpPr>
            <p:spPr bwMode="auto">
              <a:xfrm>
                <a:off x="867" y="1117"/>
                <a:ext cx="915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52" name="Line 86"/>
              <p:cNvSpPr>
                <a:spLocks noChangeShapeType="1"/>
              </p:cNvSpPr>
              <p:nvPr/>
            </p:nvSpPr>
            <p:spPr bwMode="auto">
              <a:xfrm flipH="1" flipV="1">
                <a:off x="1782" y="1117"/>
                <a:ext cx="0" cy="4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</p:grpSp>
      <p:grpSp>
        <p:nvGrpSpPr>
          <p:cNvPr id="72" name="Groupe 71"/>
          <p:cNvGrpSpPr/>
          <p:nvPr/>
        </p:nvGrpSpPr>
        <p:grpSpPr>
          <a:xfrm>
            <a:off x="3411382" y="3729867"/>
            <a:ext cx="3039440" cy="1964811"/>
            <a:chOff x="3411382" y="3729867"/>
            <a:chExt cx="3039440" cy="1964811"/>
          </a:xfrm>
        </p:grpSpPr>
        <p:grpSp>
          <p:nvGrpSpPr>
            <p:cNvPr id="10" name="Group 159"/>
            <p:cNvGrpSpPr>
              <a:grpSpLocks/>
            </p:cNvGrpSpPr>
            <p:nvPr/>
          </p:nvGrpSpPr>
          <p:grpSpPr bwMode="auto">
            <a:xfrm>
              <a:off x="3411382" y="4172711"/>
              <a:ext cx="3039440" cy="951907"/>
              <a:chOff x="2311" y="1059"/>
              <a:chExt cx="1576" cy="460"/>
            </a:xfrm>
          </p:grpSpPr>
          <p:pic>
            <p:nvPicPr>
              <p:cNvPr id="12" name="Picture 91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311" y="1059"/>
                <a:ext cx="1576" cy="4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13" name="Group 19"/>
              <p:cNvGrpSpPr>
                <a:grpSpLocks/>
              </p:cNvGrpSpPr>
              <p:nvPr/>
            </p:nvGrpSpPr>
            <p:grpSpPr bwMode="auto">
              <a:xfrm>
                <a:off x="2623" y="1186"/>
                <a:ext cx="971" cy="54"/>
                <a:chOff x="2623" y="1186"/>
                <a:chExt cx="971" cy="54"/>
              </a:xfrm>
            </p:grpSpPr>
            <p:sp>
              <p:nvSpPr>
                <p:cNvPr id="17" name="Line 14"/>
                <p:cNvSpPr>
                  <a:spLocks noChangeShapeType="1"/>
                </p:cNvSpPr>
                <p:nvPr/>
              </p:nvSpPr>
              <p:spPr bwMode="auto">
                <a:xfrm>
                  <a:off x="2623" y="1189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8" name="Line 15"/>
                <p:cNvSpPr>
                  <a:spLocks noChangeShapeType="1"/>
                </p:cNvSpPr>
                <p:nvPr/>
              </p:nvSpPr>
              <p:spPr bwMode="auto">
                <a:xfrm>
                  <a:off x="2868" y="1195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9" name="Line 16"/>
                <p:cNvSpPr>
                  <a:spLocks noChangeShapeType="1"/>
                </p:cNvSpPr>
                <p:nvPr/>
              </p:nvSpPr>
              <p:spPr bwMode="auto">
                <a:xfrm>
                  <a:off x="3107" y="1186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0" name="Line 17"/>
                <p:cNvSpPr>
                  <a:spLocks noChangeShapeType="1"/>
                </p:cNvSpPr>
                <p:nvPr/>
              </p:nvSpPr>
              <p:spPr bwMode="auto">
                <a:xfrm>
                  <a:off x="3352" y="1195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1" name="Line 18"/>
                <p:cNvSpPr>
                  <a:spLocks noChangeShapeType="1"/>
                </p:cNvSpPr>
                <p:nvPr/>
              </p:nvSpPr>
              <p:spPr bwMode="auto">
                <a:xfrm>
                  <a:off x="3594" y="1192"/>
                  <a:ext cx="0" cy="45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</p:grpSp>
          <p:sp>
            <p:nvSpPr>
              <p:cNvPr id="14" name="Line 21"/>
              <p:cNvSpPr>
                <a:spLocks noChangeShapeType="1"/>
              </p:cNvSpPr>
              <p:nvPr/>
            </p:nvSpPr>
            <p:spPr bwMode="auto">
              <a:xfrm>
                <a:off x="2629" y="1355"/>
                <a:ext cx="0" cy="45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lg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22"/>
              <p:cNvSpPr>
                <a:spLocks noChangeShapeType="1"/>
              </p:cNvSpPr>
              <p:nvPr/>
            </p:nvSpPr>
            <p:spPr bwMode="auto">
              <a:xfrm>
                <a:off x="3107" y="1361"/>
                <a:ext cx="0" cy="45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lg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Line 31"/>
              <p:cNvSpPr>
                <a:spLocks noChangeShapeType="1"/>
              </p:cNvSpPr>
              <p:nvPr/>
            </p:nvSpPr>
            <p:spPr bwMode="auto">
              <a:xfrm>
                <a:off x="3594" y="1359"/>
                <a:ext cx="0" cy="45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lg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22" name="Group 160"/>
            <p:cNvGrpSpPr>
              <a:grpSpLocks/>
            </p:cNvGrpSpPr>
            <p:nvPr/>
          </p:nvGrpSpPr>
          <p:grpSpPr bwMode="auto">
            <a:xfrm>
              <a:off x="4018883" y="3916110"/>
              <a:ext cx="460931" cy="488370"/>
              <a:chOff x="2626" y="935"/>
              <a:chExt cx="239" cy="236"/>
            </a:xfrm>
          </p:grpSpPr>
          <p:sp>
            <p:nvSpPr>
              <p:cNvPr id="23" name="Line 26"/>
              <p:cNvSpPr>
                <a:spLocks noChangeShapeType="1"/>
              </p:cNvSpPr>
              <p:nvPr/>
            </p:nvSpPr>
            <p:spPr bwMode="auto">
              <a:xfrm flipV="1">
                <a:off x="2626" y="935"/>
                <a:ext cx="0" cy="227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Line 27"/>
              <p:cNvSpPr>
                <a:spLocks noChangeShapeType="1"/>
              </p:cNvSpPr>
              <p:nvPr/>
            </p:nvSpPr>
            <p:spPr bwMode="auto">
              <a:xfrm flipV="1">
                <a:off x="2865" y="944"/>
                <a:ext cx="0" cy="227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5" name="Line 28"/>
              <p:cNvSpPr>
                <a:spLocks noChangeShapeType="1"/>
              </p:cNvSpPr>
              <p:nvPr/>
            </p:nvSpPr>
            <p:spPr bwMode="auto">
              <a:xfrm>
                <a:off x="2632" y="1026"/>
                <a:ext cx="22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6" name="Text Box 29"/>
            <p:cNvSpPr txBox="1">
              <a:spLocks noChangeArrowheads="1"/>
            </p:cNvSpPr>
            <p:nvPr/>
          </p:nvSpPr>
          <p:spPr bwMode="auto">
            <a:xfrm>
              <a:off x="4065169" y="3729867"/>
              <a:ext cx="44357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FF0000"/>
                  </a:solidFill>
                </a:rPr>
                <a:t>T</a:t>
              </a:r>
              <a:r>
                <a:rPr lang="fr-FR" b="1" baseline="-25000" dirty="0">
                  <a:solidFill>
                    <a:srgbClr val="FF0000"/>
                  </a:solidFill>
                </a:rPr>
                <a:t>1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27" name="Text Box 37"/>
            <p:cNvSpPr txBox="1">
              <a:spLocks noChangeArrowheads="1"/>
            </p:cNvSpPr>
            <p:nvPr/>
          </p:nvSpPr>
          <p:spPr bwMode="auto">
            <a:xfrm>
              <a:off x="4252242" y="5325346"/>
              <a:ext cx="8697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b="1" dirty="0">
                  <a:solidFill>
                    <a:srgbClr val="0000FF"/>
                  </a:solidFill>
                </a:rPr>
                <a:t>T=2</a:t>
              </a:r>
              <a:r>
                <a:rPr lang="fr-FR" b="1" dirty="0">
                  <a:solidFill>
                    <a:srgbClr val="FF0000"/>
                  </a:solidFill>
                </a:rPr>
                <a:t>T</a:t>
              </a:r>
              <a:r>
                <a:rPr lang="fr-FR" b="1" baseline="-25000" dirty="0">
                  <a:solidFill>
                    <a:srgbClr val="FF0000"/>
                  </a:solidFill>
                </a:rPr>
                <a:t>1</a:t>
              </a:r>
            </a:p>
          </p:txBody>
        </p:sp>
        <p:grpSp>
          <p:nvGrpSpPr>
            <p:cNvPr id="30" name="Group 161"/>
            <p:cNvGrpSpPr>
              <a:grpSpLocks/>
            </p:cNvGrpSpPr>
            <p:nvPr/>
          </p:nvGrpSpPr>
          <p:grpSpPr bwMode="auto">
            <a:xfrm>
              <a:off x="4018883" y="4930098"/>
              <a:ext cx="927647" cy="513202"/>
              <a:chOff x="2626" y="1425"/>
              <a:chExt cx="481" cy="248"/>
            </a:xfrm>
          </p:grpSpPr>
          <p:sp>
            <p:nvSpPr>
              <p:cNvPr id="31" name="Line 35"/>
              <p:cNvSpPr>
                <a:spLocks noChangeShapeType="1"/>
              </p:cNvSpPr>
              <p:nvPr/>
            </p:nvSpPr>
            <p:spPr bwMode="auto">
              <a:xfrm flipV="1">
                <a:off x="3107" y="1446"/>
                <a:ext cx="0" cy="227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2" name="Line 36"/>
              <p:cNvSpPr>
                <a:spLocks noChangeShapeType="1"/>
              </p:cNvSpPr>
              <p:nvPr/>
            </p:nvSpPr>
            <p:spPr bwMode="auto">
              <a:xfrm>
                <a:off x="2626" y="1613"/>
                <a:ext cx="4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33" name="Line 34"/>
              <p:cNvSpPr>
                <a:spLocks noChangeShapeType="1"/>
              </p:cNvSpPr>
              <p:nvPr/>
            </p:nvSpPr>
            <p:spPr bwMode="auto">
              <a:xfrm flipV="1">
                <a:off x="2626" y="1425"/>
                <a:ext cx="0" cy="227"/>
              </a:xfrm>
              <a:prstGeom prst="line">
                <a:avLst/>
              </a:prstGeom>
              <a:noFill/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grpSp>
          <p:nvGrpSpPr>
            <p:cNvPr id="70" name="Groupe 69"/>
            <p:cNvGrpSpPr/>
            <p:nvPr/>
          </p:nvGrpSpPr>
          <p:grpSpPr>
            <a:xfrm>
              <a:off x="3951413" y="4352732"/>
              <a:ext cx="2030807" cy="572613"/>
              <a:chOff x="3857620" y="5105412"/>
              <a:chExt cx="1671649" cy="439277"/>
            </a:xfrm>
          </p:grpSpPr>
          <p:cxnSp>
            <p:nvCxnSpPr>
              <p:cNvPr id="56" name="Connecteur droit avec flèche 55"/>
              <p:cNvCxnSpPr/>
              <p:nvPr/>
            </p:nvCxnSpPr>
            <p:spPr>
              <a:xfrm rot="5400000" flipH="1" flipV="1">
                <a:off x="3838802" y="5195668"/>
                <a:ext cx="144000" cy="1588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avec flèche 56"/>
              <p:cNvCxnSpPr/>
              <p:nvPr/>
            </p:nvCxnSpPr>
            <p:spPr>
              <a:xfrm rot="5400000" flipH="1" flipV="1">
                <a:off x="4224567" y="5205193"/>
                <a:ext cx="144000" cy="1588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avec flèche 57"/>
              <p:cNvCxnSpPr/>
              <p:nvPr/>
            </p:nvCxnSpPr>
            <p:spPr>
              <a:xfrm rot="5400000" flipH="1" flipV="1">
                <a:off x="4991335" y="5205193"/>
                <a:ext cx="144000" cy="1588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Connecteur droit avec flèche 58"/>
              <p:cNvCxnSpPr/>
              <p:nvPr/>
            </p:nvCxnSpPr>
            <p:spPr>
              <a:xfrm rot="5400000" flipH="1" flipV="1">
                <a:off x="4605570" y="5176618"/>
                <a:ext cx="144000" cy="1588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0" name="Connecteur droit avec flèche 59"/>
              <p:cNvCxnSpPr/>
              <p:nvPr/>
            </p:nvCxnSpPr>
            <p:spPr>
              <a:xfrm rot="5400000" flipH="1" flipV="1">
                <a:off x="5377100" y="5186143"/>
                <a:ext cx="144000" cy="1588"/>
              </a:xfrm>
              <a:prstGeom prst="straightConnector1">
                <a:avLst/>
              </a:prstGeom>
              <a:ln>
                <a:headEnd type="none" w="med" len="med"/>
                <a:tailEnd type="triangle" w="med" len="med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63" name="Groupe 62"/>
              <p:cNvGrpSpPr/>
              <p:nvPr/>
            </p:nvGrpSpPr>
            <p:grpSpPr>
              <a:xfrm>
                <a:off x="3857620" y="5391164"/>
                <a:ext cx="142876" cy="144000"/>
                <a:chOff x="3857620" y="5391164"/>
                <a:chExt cx="142876" cy="144000"/>
              </a:xfrm>
            </p:grpSpPr>
            <p:sp>
              <p:nvSpPr>
                <p:cNvPr id="62" name="Rectangle 61"/>
                <p:cNvSpPr/>
                <p:nvPr/>
              </p:nvSpPr>
              <p:spPr>
                <a:xfrm>
                  <a:off x="3857620" y="5429264"/>
                  <a:ext cx="142876" cy="714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61" name="Connecteur droit avec flèche 60"/>
                <p:cNvCxnSpPr/>
                <p:nvPr/>
              </p:nvCxnSpPr>
              <p:spPr>
                <a:xfrm rot="5400000" flipH="1" flipV="1">
                  <a:off x="3838802" y="5462370"/>
                  <a:ext cx="144000" cy="1588"/>
                </a:xfrm>
                <a:prstGeom prst="straightConnector1">
                  <a:avLst/>
                </a:prstGeom>
                <a:ln>
                  <a:headEnd type="none" w="med" len="med"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4" name="Groupe 63"/>
              <p:cNvGrpSpPr/>
              <p:nvPr/>
            </p:nvGrpSpPr>
            <p:grpSpPr>
              <a:xfrm>
                <a:off x="4624388" y="5395926"/>
                <a:ext cx="142876" cy="144000"/>
                <a:chOff x="3857620" y="5391164"/>
                <a:chExt cx="142876" cy="144000"/>
              </a:xfrm>
            </p:grpSpPr>
            <p:sp>
              <p:nvSpPr>
                <p:cNvPr id="65" name="Rectangle 64"/>
                <p:cNvSpPr/>
                <p:nvPr/>
              </p:nvSpPr>
              <p:spPr>
                <a:xfrm>
                  <a:off x="3857620" y="5429264"/>
                  <a:ext cx="142876" cy="714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66" name="Connecteur droit avec flèche 65"/>
                <p:cNvCxnSpPr/>
                <p:nvPr/>
              </p:nvCxnSpPr>
              <p:spPr>
                <a:xfrm rot="5400000" flipH="1" flipV="1">
                  <a:off x="3838802" y="5462370"/>
                  <a:ext cx="144000" cy="1588"/>
                </a:xfrm>
                <a:prstGeom prst="straightConnector1">
                  <a:avLst/>
                </a:prstGeom>
                <a:ln>
                  <a:headEnd type="none" w="med" len="med"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7" name="Groupe 66"/>
              <p:cNvGrpSpPr/>
              <p:nvPr/>
            </p:nvGrpSpPr>
            <p:grpSpPr>
              <a:xfrm>
                <a:off x="5386393" y="5400689"/>
                <a:ext cx="142876" cy="144000"/>
                <a:chOff x="3857620" y="5391164"/>
                <a:chExt cx="142876" cy="144000"/>
              </a:xfrm>
            </p:grpSpPr>
            <p:sp>
              <p:nvSpPr>
                <p:cNvPr id="68" name="Rectangle 67"/>
                <p:cNvSpPr/>
                <p:nvPr/>
              </p:nvSpPr>
              <p:spPr>
                <a:xfrm>
                  <a:off x="3857620" y="5429264"/>
                  <a:ext cx="142876" cy="7143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cxnSp>
              <p:nvCxnSpPr>
                <p:cNvPr id="69" name="Connecteur droit avec flèche 68"/>
                <p:cNvCxnSpPr/>
                <p:nvPr/>
              </p:nvCxnSpPr>
              <p:spPr>
                <a:xfrm rot="5400000" flipH="1" flipV="1">
                  <a:off x="3838802" y="5462370"/>
                  <a:ext cx="144000" cy="1588"/>
                </a:xfrm>
                <a:prstGeom prst="straightConnector1">
                  <a:avLst/>
                </a:prstGeom>
                <a:ln>
                  <a:headEnd type="none" w="med" len="med"/>
                  <a:tailEnd type="triangle" w="med" len="med"/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4" grpId="0" animBg="1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2"/>
          <a:srcRect l="22168" t="29492" r="4590" b="58789"/>
          <a:stretch>
            <a:fillRect/>
          </a:stretch>
        </p:blipFill>
        <p:spPr bwMode="auto">
          <a:xfrm>
            <a:off x="500034" y="1489035"/>
            <a:ext cx="8462248" cy="1049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00" name="Groupe 99"/>
          <p:cNvGrpSpPr/>
          <p:nvPr/>
        </p:nvGrpSpPr>
        <p:grpSpPr>
          <a:xfrm>
            <a:off x="428596" y="3703613"/>
            <a:ext cx="8501122" cy="296891"/>
            <a:chOff x="642910" y="1489035"/>
            <a:chExt cx="2286016" cy="296891"/>
          </a:xfrm>
        </p:grpSpPr>
        <p:sp>
          <p:nvSpPr>
            <p:cNvPr id="101" name="Parenthèse ouvrante 100"/>
            <p:cNvSpPr/>
            <p:nvPr/>
          </p:nvSpPr>
          <p:spPr>
            <a:xfrm rot="5400000">
              <a:off x="1071538" y="1060407"/>
              <a:ext cx="285752" cy="1143008"/>
            </a:xfrm>
            <a:prstGeom prst="leftBracket">
              <a:avLst>
                <a:gd name="adj" fmla="val 0"/>
              </a:avLst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Parenthèse ouvrante 101"/>
            <p:cNvSpPr/>
            <p:nvPr/>
          </p:nvSpPr>
          <p:spPr>
            <a:xfrm rot="16200000">
              <a:off x="2214546" y="1071546"/>
              <a:ext cx="285752" cy="1143008"/>
            </a:xfrm>
            <a:prstGeom prst="leftBracket">
              <a:avLst>
                <a:gd name="adj" fmla="val 0"/>
              </a:avLst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104" name="Connecteur en angle 103"/>
          <p:cNvCxnSpPr/>
          <p:nvPr/>
        </p:nvCxnSpPr>
        <p:spPr>
          <a:xfrm rot="5400000">
            <a:off x="3830612" y="-1537775"/>
            <a:ext cx="1728000" cy="8496000"/>
          </a:xfrm>
          <a:prstGeom prst="bentConnector3">
            <a:avLst>
              <a:gd name="adj1" fmla="val 50000"/>
            </a:avLst>
          </a:prstGeom>
          <a:ln>
            <a:prstDash val="dash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6" name="ZoneTexte 105"/>
          <p:cNvSpPr txBox="1"/>
          <p:nvPr/>
        </p:nvSpPr>
        <p:spPr>
          <a:xfrm>
            <a:off x="988037" y="1845489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>
                <a:solidFill>
                  <a:srgbClr val="FF0000"/>
                </a:solidFill>
              </a:rPr>
              <a:t>1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7" name="ZoneTexte 106"/>
          <p:cNvSpPr txBox="1"/>
          <p:nvPr/>
        </p:nvSpPr>
        <p:spPr>
          <a:xfrm>
            <a:off x="8143900" y="1834083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b="1" dirty="0" smtClean="0">
                <a:solidFill>
                  <a:srgbClr val="FF0000"/>
                </a:solidFill>
              </a:rPr>
              <a:t>8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8" name="ZoneTexte 107"/>
          <p:cNvSpPr txBox="1"/>
          <p:nvPr/>
        </p:nvSpPr>
        <p:spPr>
          <a:xfrm>
            <a:off x="8072430" y="0"/>
            <a:ext cx="1071570" cy="58477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ar-DZ" sz="3200" b="1" dirty="0" smtClean="0"/>
              <a:t>تذكير</a:t>
            </a:r>
            <a:endParaRPr lang="fr-FR" sz="3200" b="1" dirty="0"/>
          </a:p>
        </p:txBody>
      </p:sp>
      <p:grpSp>
        <p:nvGrpSpPr>
          <p:cNvPr id="126" name="Groupe 125"/>
          <p:cNvGrpSpPr/>
          <p:nvPr/>
        </p:nvGrpSpPr>
        <p:grpSpPr>
          <a:xfrm>
            <a:off x="214282" y="1703349"/>
            <a:ext cx="335726" cy="225453"/>
            <a:chOff x="214282" y="1703349"/>
            <a:chExt cx="335726" cy="225453"/>
          </a:xfrm>
        </p:grpSpPr>
        <p:grpSp>
          <p:nvGrpSpPr>
            <p:cNvPr id="84" name="Groupe 5"/>
            <p:cNvGrpSpPr/>
            <p:nvPr/>
          </p:nvGrpSpPr>
          <p:grpSpPr>
            <a:xfrm>
              <a:off x="214282" y="1703349"/>
              <a:ext cx="171451" cy="214314"/>
              <a:chOff x="2071670" y="1428736"/>
              <a:chExt cx="571504" cy="285752"/>
            </a:xfrm>
          </p:grpSpPr>
          <p:sp>
            <p:nvSpPr>
              <p:cNvPr id="97" name="Parenthèse ouvrante 3"/>
              <p:cNvSpPr/>
              <p:nvPr/>
            </p:nvSpPr>
            <p:spPr>
              <a:xfrm rot="5400000">
                <a:off x="2071670" y="1428736"/>
                <a:ext cx="285752" cy="285752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8" name="Parenthèse ouvrante 4"/>
              <p:cNvSpPr/>
              <p:nvPr/>
            </p:nvSpPr>
            <p:spPr>
              <a:xfrm rot="16200000">
                <a:off x="2357422" y="1428736"/>
                <a:ext cx="285752" cy="285752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09" name="Groupe 5"/>
            <p:cNvGrpSpPr/>
            <p:nvPr/>
          </p:nvGrpSpPr>
          <p:grpSpPr>
            <a:xfrm>
              <a:off x="378557" y="1714488"/>
              <a:ext cx="171451" cy="214314"/>
              <a:chOff x="2071670" y="1428736"/>
              <a:chExt cx="571504" cy="285752"/>
            </a:xfrm>
          </p:grpSpPr>
          <p:sp>
            <p:nvSpPr>
              <p:cNvPr id="110" name="Parenthèse ouvrante 3"/>
              <p:cNvSpPr/>
              <p:nvPr/>
            </p:nvSpPr>
            <p:spPr>
              <a:xfrm rot="5400000">
                <a:off x="2071670" y="1428736"/>
                <a:ext cx="285752" cy="285752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11" name="Parenthèse ouvrante 4"/>
              <p:cNvSpPr/>
              <p:nvPr/>
            </p:nvSpPr>
            <p:spPr>
              <a:xfrm rot="16200000">
                <a:off x="2357422" y="1428736"/>
                <a:ext cx="285752" cy="285752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12" name="ZoneTexte 111"/>
          <p:cNvSpPr txBox="1"/>
          <p:nvPr/>
        </p:nvSpPr>
        <p:spPr>
          <a:xfrm>
            <a:off x="214282" y="1214422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3" name="ZoneTexte 112"/>
          <p:cNvSpPr txBox="1"/>
          <p:nvPr/>
        </p:nvSpPr>
        <p:spPr>
          <a:xfrm>
            <a:off x="8350908" y="1345156"/>
            <a:ext cx="7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256xT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4" name="ZoneTexte 113"/>
          <p:cNvSpPr txBox="1"/>
          <p:nvPr/>
        </p:nvSpPr>
        <p:spPr>
          <a:xfrm>
            <a:off x="1476416" y="1357298"/>
            <a:ext cx="4523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2T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5" name="ZoneTexte 114"/>
          <p:cNvSpPr txBox="1"/>
          <p:nvPr/>
        </p:nvSpPr>
        <p:spPr>
          <a:xfrm>
            <a:off x="2500298" y="1357298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4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6" name="ZoneTexte 115"/>
          <p:cNvSpPr txBox="1"/>
          <p:nvPr/>
        </p:nvSpPr>
        <p:spPr>
          <a:xfrm>
            <a:off x="3524180" y="1368906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8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7" name="ZoneTexte 116"/>
          <p:cNvSpPr txBox="1"/>
          <p:nvPr/>
        </p:nvSpPr>
        <p:spPr>
          <a:xfrm>
            <a:off x="4452686" y="1358883"/>
            <a:ext cx="500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16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6512889" y="138123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64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9" name="ZoneTexte 118"/>
          <p:cNvSpPr txBox="1"/>
          <p:nvPr/>
        </p:nvSpPr>
        <p:spPr>
          <a:xfrm>
            <a:off x="4029068" y="1743060"/>
            <a:ext cx="357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0" name="ZoneTexte 119"/>
          <p:cNvSpPr txBox="1"/>
          <p:nvPr/>
        </p:nvSpPr>
        <p:spPr>
          <a:xfrm>
            <a:off x="7429520" y="1357298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128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21" name="ZoneTexte 120"/>
          <p:cNvSpPr txBox="1"/>
          <p:nvPr/>
        </p:nvSpPr>
        <p:spPr>
          <a:xfrm>
            <a:off x="5498719" y="1379073"/>
            <a:ext cx="561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32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123" name="Groupe 122"/>
          <p:cNvGrpSpPr/>
          <p:nvPr/>
        </p:nvGrpSpPr>
        <p:grpSpPr>
          <a:xfrm>
            <a:off x="285720" y="6203943"/>
            <a:ext cx="8501122" cy="296891"/>
            <a:chOff x="642910" y="1489035"/>
            <a:chExt cx="2286016" cy="296891"/>
          </a:xfrm>
        </p:grpSpPr>
        <p:sp>
          <p:nvSpPr>
            <p:cNvPr id="124" name="Parenthèse ouvrante 123"/>
            <p:cNvSpPr/>
            <p:nvPr/>
          </p:nvSpPr>
          <p:spPr>
            <a:xfrm rot="5400000">
              <a:off x="1071538" y="1060407"/>
              <a:ext cx="285752" cy="1143008"/>
            </a:xfrm>
            <a:prstGeom prst="leftBracket">
              <a:avLst>
                <a:gd name="adj" fmla="val 0"/>
              </a:avLst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5" name="Parenthèse ouvrante 124"/>
            <p:cNvSpPr/>
            <p:nvPr/>
          </p:nvSpPr>
          <p:spPr>
            <a:xfrm rot="16200000">
              <a:off x="2214546" y="1071546"/>
              <a:ext cx="285752" cy="1143008"/>
            </a:xfrm>
            <a:prstGeom prst="leftBracket">
              <a:avLst>
                <a:gd name="adj" fmla="val 0"/>
              </a:avLst>
            </a:prstGeom>
            <a:ln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27" name="Groupe 126"/>
          <p:cNvGrpSpPr/>
          <p:nvPr/>
        </p:nvGrpSpPr>
        <p:grpSpPr>
          <a:xfrm>
            <a:off x="4643438" y="5072074"/>
            <a:ext cx="335726" cy="225453"/>
            <a:chOff x="214282" y="1703349"/>
            <a:chExt cx="335726" cy="225453"/>
          </a:xfrm>
        </p:grpSpPr>
        <p:grpSp>
          <p:nvGrpSpPr>
            <p:cNvPr id="128" name="Groupe 5"/>
            <p:cNvGrpSpPr/>
            <p:nvPr/>
          </p:nvGrpSpPr>
          <p:grpSpPr>
            <a:xfrm>
              <a:off x="214286" y="1703349"/>
              <a:ext cx="171452" cy="214314"/>
              <a:chOff x="2071670" y="1428736"/>
              <a:chExt cx="571504" cy="285752"/>
            </a:xfrm>
          </p:grpSpPr>
          <p:sp>
            <p:nvSpPr>
              <p:cNvPr id="132" name="Parenthèse ouvrante 3"/>
              <p:cNvSpPr/>
              <p:nvPr/>
            </p:nvSpPr>
            <p:spPr>
              <a:xfrm rot="5400000">
                <a:off x="2071670" y="1428736"/>
                <a:ext cx="285752" cy="285752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3" name="Parenthèse ouvrante 4"/>
              <p:cNvSpPr/>
              <p:nvPr/>
            </p:nvSpPr>
            <p:spPr>
              <a:xfrm rot="16200000">
                <a:off x="2357422" y="1428736"/>
                <a:ext cx="285752" cy="285752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29" name="Groupe 5"/>
            <p:cNvGrpSpPr/>
            <p:nvPr/>
          </p:nvGrpSpPr>
          <p:grpSpPr>
            <a:xfrm>
              <a:off x="378561" y="1714488"/>
              <a:ext cx="171452" cy="214314"/>
              <a:chOff x="2071670" y="1428736"/>
              <a:chExt cx="571504" cy="285752"/>
            </a:xfrm>
          </p:grpSpPr>
          <p:sp>
            <p:nvSpPr>
              <p:cNvPr id="130" name="Parenthèse ouvrante 3"/>
              <p:cNvSpPr/>
              <p:nvPr/>
            </p:nvSpPr>
            <p:spPr>
              <a:xfrm rot="5400000">
                <a:off x="2071670" y="1428736"/>
                <a:ext cx="285752" cy="285752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1" name="Parenthèse ouvrante 4"/>
              <p:cNvSpPr/>
              <p:nvPr/>
            </p:nvSpPr>
            <p:spPr>
              <a:xfrm rot="16200000">
                <a:off x="2357422" y="1428736"/>
                <a:ext cx="285752" cy="285752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134" name="Flèche vers le bas 133"/>
          <p:cNvSpPr/>
          <p:nvPr/>
        </p:nvSpPr>
        <p:spPr>
          <a:xfrm>
            <a:off x="4714876" y="5500702"/>
            <a:ext cx="214314" cy="428628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ZoneTexte 37"/>
          <p:cNvSpPr txBox="1"/>
          <p:nvPr/>
        </p:nvSpPr>
        <p:spPr>
          <a:xfrm>
            <a:off x="4286248" y="3071810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256T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4643438" y="4572008"/>
            <a:ext cx="357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T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4500562" y="5857892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256</a:t>
            </a:r>
            <a:r>
              <a:rPr lang="fr-FR" sz="2400" b="1" dirty="0" smtClean="0">
                <a:solidFill>
                  <a:srgbClr val="FF0000"/>
                </a:solidFill>
              </a:rPr>
              <a:t>x</a:t>
            </a:r>
            <a:r>
              <a:rPr lang="en-US" sz="2400" b="1" dirty="0" smtClean="0">
                <a:solidFill>
                  <a:srgbClr val="FF0000"/>
                </a:solidFill>
              </a:rPr>
              <a:t>T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42" name="Légende encadrée 2 41"/>
          <p:cNvSpPr/>
          <p:nvPr/>
        </p:nvSpPr>
        <p:spPr>
          <a:xfrm>
            <a:off x="928662" y="500042"/>
            <a:ext cx="1357322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30452"/>
              <a:gd name="adj6" fmla="val -39048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FFFF00"/>
                </a:solidFill>
                <a:cs typeface="Arabic Transparent" pitchFamily="2" charset="-78"/>
              </a:rPr>
              <a:t>إشارة الدخول</a:t>
            </a:r>
            <a:endParaRPr lang="fr-FR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sp>
        <p:nvSpPr>
          <p:cNvPr id="43" name="Légende encadrée 2 42"/>
          <p:cNvSpPr/>
          <p:nvPr/>
        </p:nvSpPr>
        <p:spPr>
          <a:xfrm>
            <a:off x="6000760" y="3500438"/>
            <a:ext cx="1357322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3876"/>
              <a:gd name="adj6" fmla="val -70218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FFFF00"/>
                </a:solidFill>
                <a:cs typeface="Arabic Transparent" pitchFamily="2" charset="-78"/>
              </a:rPr>
              <a:t>إشارة الخروج</a:t>
            </a:r>
            <a:endParaRPr lang="fr-FR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 animBg="1"/>
      <p:bldP spid="112" grpId="0"/>
      <p:bldP spid="112" grpId="1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34" grpId="0" animBg="1"/>
      <p:bldP spid="38" grpId="0"/>
      <p:bldP spid="39" grpId="0"/>
      <p:bldP spid="40" grpId="0"/>
      <p:bldP spid="42" grpId="0" animBg="1"/>
      <p:bldP spid="4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e 102"/>
          <p:cNvGrpSpPr/>
          <p:nvPr/>
        </p:nvGrpSpPr>
        <p:grpSpPr>
          <a:xfrm>
            <a:off x="595222" y="285728"/>
            <a:ext cx="2571768" cy="214314"/>
            <a:chOff x="142844" y="285728"/>
            <a:chExt cx="8572560" cy="285752"/>
          </a:xfrm>
        </p:grpSpPr>
        <p:grpSp>
          <p:nvGrpSpPr>
            <p:cNvPr id="38" name="Groupe 37"/>
            <p:cNvGrpSpPr/>
            <p:nvPr/>
          </p:nvGrpSpPr>
          <p:grpSpPr>
            <a:xfrm>
              <a:off x="142844" y="285728"/>
              <a:ext cx="2857520" cy="285752"/>
              <a:chOff x="142844" y="285728"/>
              <a:chExt cx="2857520" cy="285752"/>
            </a:xfrm>
          </p:grpSpPr>
          <p:grpSp>
            <p:nvGrpSpPr>
              <p:cNvPr id="6" name="Groupe 5"/>
              <p:cNvGrpSpPr/>
              <p:nvPr/>
            </p:nvGrpSpPr>
            <p:grpSpPr>
              <a:xfrm>
                <a:off x="142844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4" name="Parenthèse ouvrante 3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" name="Parenthèse ouvrante 4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7" name="Groupe 6"/>
              <p:cNvGrpSpPr/>
              <p:nvPr/>
            </p:nvGrpSpPr>
            <p:grpSpPr>
              <a:xfrm>
                <a:off x="714348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8" name="Parenthèse ouvrante 7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" name="Parenthèse ouvrante 8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0" name="Groupe 9"/>
              <p:cNvGrpSpPr/>
              <p:nvPr/>
            </p:nvGrpSpPr>
            <p:grpSpPr>
              <a:xfrm>
                <a:off x="1285852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1" name="Parenthèse ouvrante 10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" name="Parenthèse ouvrante 11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3" name="Groupe 12"/>
              <p:cNvGrpSpPr/>
              <p:nvPr/>
            </p:nvGrpSpPr>
            <p:grpSpPr>
              <a:xfrm>
                <a:off x="1857356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4" name="Parenthèse ouvrante 13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Parenthèse ouvrante 14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6" name="Groupe 15"/>
              <p:cNvGrpSpPr/>
              <p:nvPr/>
            </p:nvGrpSpPr>
            <p:grpSpPr>
              <a:xfrm>
                <a:off x="2428860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7" name="Parenthèse ouvrante 16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8" name="Parenthèse ouvrante 17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39" name="Groupe 38"/>
            <p:cNvGrpSpPr/>
            <p:nvPr/>
          </p:nvGrpSpPr>
          <p:grpSpPr>
            <a:xfrm>
              <a:off x="3000364" y="285728"/>
              <a:ext cx="2857520" cy="285752"/>
              <a:chOff x="142844" y="285728"/>
              <a:chExt cx="2857520" cy="285752"/>
            </a:xfrm>
          </p:grpSpPr>
          <p:grpSp>
            <p:nvGrpSpPr>
              <p:cNvPr id="40" name="Groupe 39"/>
              <p:cNvGrpSpPr/>
              <p:nvPr/>
            </p:nvGrpSpPr>
            <p:grpSpPr>
              <a:xfrm>
                <a:off x="142844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53" name="Parenthèse ouvrante 52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4" name="Parenthèse ouvrante 53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41" name="Groupe 40"/>
              <p:cNvGrpSpPr/>
              <p:nvPr/>
            </p:nvGrpSpPr>
            <p:grpSpPr>
              <a:xfrm>
                <a:off x="714348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51" name="Parenthèse ouvrante 50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2" name="Parenthèse ouvrante 51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42" name="Groupe 41"/>
              <p:cNvGrpSpPr/>
              <p:nvPr/>
            </p:nvGrpSpPr>
            <p:grpSpPr>
              <a:xfrm>
                <a:off x="1285852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49" name="Parenthèse ouvrante 48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0" name="Parenthèse ouvrante 49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43" name="Groupe 42"/>
              <p:cNvGrpSpPr/>
              <p:nvPr/>
            </p:nvGrpSpPr>
            <p:grpSpPr>
              <a:xfrm>
                <a:off x="1857356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47" name="Parenthèse ouvrante 46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8" name="Parenthèse ouvrante 47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44" name="Groupe 43"/>
              <p:cNvGrpSpPr/>
              <p:nvPr/>
            </p:nvGrpSpPr>
            <p:grpSpPr>
              <a:xfrm>
                <a:off x="2428860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45" name="Parenthèse ouvrante 44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46" name="Parenthèse ouvrante 45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66" name="Groupe 65"/>
            <p:cNvGrpSpPr/>
            <p:nvPr/>
          </p:nvGrpSpPr>
          <p:grpSpPr>
            <a:xfrm>
              <a:off x="5857884" y="285728"/>
              <a:ext cx="2857520" cy="285752"/>
              <a:chOff x="142844" y="285728"/>
              <a:chExt cx="2857520" cy="285752"/>
            </a:xfrm>
          </p:grpSpPr>
          <p:grpSp>
            <p:nvGrpSpPr>
              <p:cNvPr id="67" name="Groupe 66"/>
              <p:cNvGrpSpPr/>
              <p:nvPr/>
            </p:nvGrpSpPr>
            <p:grpSpPr>
              <a:xfrm>
                <a:off x="142844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80" name="Parenthèse ouvrante 79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1" name="Parenthèse ouvrante 80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68" name="Groupe 67"/>
              <p:cNvGrpSpPr/>
              <p:nvPr/>
            </p:nvGrpSpPr>
            <p:grpSpPr>
              <a:xfrm>
                <a:off x="714348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78" name="Parenthèse ouvrante 77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9" name="Parenthèse ouvrante 78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69" name="Groupe 68"/>
              <p:cNvGrpSpPr/>
              <p:nvPr/>
            </p:nvGrpSpPr>
            <p:grpSpPr>
              <a:xfrm>
                <a:off x="1285852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76" name="Parenthèse ouvrante 75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7" name="Parenthèse ouvrante 76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70" name="Groupe 69"/>
              <p:cNvGrpSpPr/>
              <p:nvPr/>
            </p:nvGrpSpPr>
            <p:grpSpPr>
              <a:xfrm>
                <a:off x="1857356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74" name="Parenthèse ouvrante 73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5" name="Parenthèse ouvrante 74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71" name="Groupe 70"/>
              <p:cNvGrpSpPr/>
              <p:nvPr/>
            </p:nvGrpSpPr>
            <p:grpSpPr>
              <a:xfrm>
                <a:off x="2428860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72" name="Parenthèse ouvrante 71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73" name="Parenthèse ouvrante 72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</p:grpSp>
      <p:grpSp>
        <p:nvGrpSpPr>
          <p:cNvPr id="104" name="Groupe 103"/>
          <p:cNvGrpSpPr/>
          <p:nvPr/>
        </p:nvGrpSpPr>
        <p:grpSpPr>
          <a:xfrm>
            <a:off x="571472" y="1202280"/>
            <a:ext cx="4000528" cy="214314"/>
            <a:chOff x="142844" y="1000108"/>
            <a:chExt cx="8001056" cy="285752"/>
          </a:xfrm>
        </p:grpSpPr>
        <p:grpSp>
          <p:nvGrpSpPr>
            <p:cNvPr id="55" name="Groupe 54"/>
            <p:cNvGrpSpPr/>
            <p:nvPr/>
          </p:nvGrpSpPr>
          <p:grpSpPr>
            <a:xfrm>
              <a:off x="142844" y="1000108"/>
              <a:ext cx="3429024" cy="285752"/>
              <a:chOff x="142844" y="1000108"/>
              <a:chExt cx="3429024" cy="285752"/>
            </a:xfrm>
          </p:grpSpPr>
          <p:grpSp>
            <p:nvGrpSpPr>
              <p:cNvPr id="23" name="Groupe 22"/>
              <p:cNvGrpSpPr/>
              <p:nvPr/>
            </p:nvGrpSpPr>
            <p:grpSpPr>
              <a:xfrm>
                <a:off x="142844" y="1000108"/>
                <a:ext cx="1143008" cy="285752"/>
                <a:chOff x="2071670" y="2143116"/>
                <a:chExt cx="1143008" cy="285752"/>
              </a:xfrm>
            </p:grpSpPr>
            <p:sp>
              <p:nvSpPr>
                <p:cNvPr id="20" name="Parenthèse ouvrante 19"/>
                <p:cNvSpPr/>
                <p:nvPr/>
              </p:nvSpPr>
              <p:spPr>
                <a:xfrm rot="5400000">
                  <a:off x="2214546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2" name="Parenthèse ouvrante 21"/>
                <p:cNvSpPr/>
                <p:nvPr/>
              </p:nvSpPr>
              <p:spPr>
                <a:xfrm rot="16200000">
                  <a:off x="2786050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4" name="Groupe 23"/>
              <p:cNvGrpSpPr/>
              <p:nvPr/>
            </p:nvGrpSpPr>
            <p:grpSpPr>
              <a:xfrm>
                <a:off x="1285852" y="1000108"/>
                <a:ext cx="1143008" cy="285752"/>
                <a:chOff x="2071670" y="2143116"/>
                <a:chExt cx="1143008" cy="285752"/>
              </a:xfrm>
            </p:grpSpPr>
            <p:sp>
              <p:nvSpPr>
                <p:cNvPr id="25" name="Parenthèse ouvrante 24"/>
                <p:cNvSpPr/>
                <p:nvPr/>
              </p:nvSpPr>
              <p:spPr>
                <a:xfrm rot="5400000">
                  <a:off x="2214546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" name="Parenthèse ouvrante 25"/>
                <p:cNvSpPr/>
                <p:nvPr/>
              </p:nvSpPr>
              <p:spPr>
                <a:xfrm rot="16200000">
                  <a:off x="2786050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7" name="Groupe 26"/>
              <p:cNvGrpSpPr/>
              <p:nvPr/>
            </p:nvGrpSpPr>
            <p:grpSpPr>
              <a:xfrm>
                <a:off x="2428860" y="1000108"/>
                <a:ext cx="1143008" cy="285752"/>
                <a:chOff x="2071670" y="2143116"/>
                <a:chExt cx="1143008" cy="285752"/>
              </a:xfrm>
            </p:grpSpPr>
            <p:sp>
              <p:nvSpPr>
                <p:cNvPr id="28" name="Parenthèse ouvrante 27"/>
                <p:cNvSpPr/>
                <p:nvPr/>
              </p:nvSpPr>
              <p:spPr>
                <a:xfrm rot="5400000">
                  <a:off x="2214546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9" name="Parenthèse ouvrante 28"/>
                <p:cNvSpPr/>
                <p:nvPr/>
              </p:nvSpPr>
              <p:spPr>
                <a:xfrm rot="16200000">
                  <a:off x="2786050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56" name="Groupe 55"/>
            <p:cNvGrpSpPr/>
            <p:nvPr/>
          </p:nvGrpSpPr>
          <p:grpSpPr>
            <a:xfrm>
              <a:off x="3571868" y="1000108"/>
              <a:ext cx="3429024" cy="285752"/>
              <a:chOff x="142844" y="1000108"/>
              <a:chExt cx="3429024" cy="285752"/>
            </a:xfrm>
          </p:grpSpPr>
          <p:grpSp>
            <p:nvGrpSpPr>
              <p:cNvPr id="57" name="Groupe 56"/>
              <p:cNvGrpSpPr/>
              <p:nvPr/>
            </p:nvGrpSpPr>
            <p:grpSpPr>
              <a:xfrm>
                <a:off x="142844" y="1000108"/>
                <a:ext cx="1143008" cy="285752"/>
                <a:chOff x="2071670" y="2143116"/>
                <a:chExt cx="1143008" cy="285752"/>
              </a:xfrm>
            </p:grpSpPr>
            <p:sp>
              <p:nvSpPr>
                <p:cNvPr id="64" name="Parenthèse ouvrante 63"/>
                <p:cNvSpPr/>
                <p:nvPr/>
              </p:nvSpPr>
              <p:spPr>
                <a:xfrm rot="5400000">
                  <a:off x="2214546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5" name="Parenthèse ouvrante 64"/>
                <p:cNvSpPr/>
                <p:nvPr/>
              </p:nvSpPr>
              <p:spPr>
                <a:xfrm rot="16200000">
                  <a:off x="2786050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58" name="Groupe 57"/>
              <p:cNvGrpSpPr/>
              <p:nvPr/>
            </p:nvGrpSpPr>
            <p:grpSpPr>
              <a:xfrm>
                <a:off x="1285852" y="1000108"/>
                <a:ext cx="1143008" cy="285752"/>
                <a:chOff x="2071670" y="2143116"/>
                <a:chExt cx="1143008" cy="285752"/>
              </a:xfrm>
            </p:grpSpPr>
            <p:sp>
              <p:nvSpPr>
                <p:cNvPr id="62" name="Parenthèse ouvrante 61"/>
                <p:cNvSpPr/>
                <p:nvPr/>
              </p:nvSpPr>
              <p:spPr>
                <a:xfrm rot="5400000">
                  <a:off x="2214546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3" name="Parenthèse ouvrante 62"/>
                <p:cNvSpPr/>
                <p:nvPr/>
              </p:nvSpPr>
              <p:spPr>
                <a:xfrm rot="16200000">
                  <a:off x="2786050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59" name="Groupe 58"/>
              <p:cNvGrpSpPr/>
              <p:nvPr/>
            </p:nvGrpSpPr>
            <p:grpSpPr>
              <a:xfrm>
                <a:off x="2428860" y="1000108"/>
                <a:ext cx="1143008" cy="285752"/>
                <a:chOff x="2071670" y="2143116"/>
                <a:chExt cx="1143008" cy="285752"/>
              </a:xfrm>
            </p:grpSpPr>
            <p:sp>
              <p:nvSpPr>
                <p:cNvPr id="60" name="Parenthèse ouvrante 59"/>
                <p:cNvSpPr/>
                <p:nvPr/>
              </p:nvSpPr>
              <p:spPr>
                <a:xfrm rot="5400000">
                  <a:off x="2214546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61" name="Parenthèse ouvrante 60"/>
                <p:cNvSpPr/>
                <p:nvPr/>
              </p:nvSpPr>
              <p:spPr>
                <a:xfrm rot="16200000">
                  <a:off x="2786050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82" name="Groupe 81"/>
            <p:cNvGrpSpPr/>
            <p:nvPr/>
          </p:nvGrpSpPr>
          <p:grpSpPr>
            <a:xfrm>
              <a:off x="4714876" y="1000108"/>
              <a:ext cx="3429024" cy="285752"/>
              <a:chOff x="142844" y="1000108"/>
              <a:chExt cx="3429024" cy="285752"/>
            </a:xfrm>
          </p:grpSpPr>
          <p:grpSp>
            <p:nvGrpSpPr>
              <p:cNvPr id="83" name="Groupe 82"/>
              <p:cNvGrpSpPr/>
              <p:nvPr/>
            </p:nvGrpSpPr>
            <p:grpSpPr>
              <a:xfrm>
                <a:off x="142844" y="1000108"/>
                <a:ext cx="1143008" cy="285752"/>
                <a:chOff x="2071670" y="2143116"/>
                <a:chExt cx="1143008" cy="285752"/>
              </a:xfrm>
            </p:grpSpPr>
            <p:sp>
              <p:nvSpPr>
                <p:cNvPr id="90" name="Parenthèse ouvrante 89"/>
                <p:cNvSpPr/>
                <p:nvPr/>
              </p:nvSpPr>
              <p:spPr>
                <a:xfrm rot="5400000">
                  <a:off x="2214546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91" name="Parenthèse ouvrante 90"/>
                <p:cNvSpPr/>
                <p:nvPr/>
              </p:nvSpPr>
              <p:spPr>
                <a:xfrm rot="16200000">
                  <a:off x="2786050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84" name="Groupe 83"/>
              <p:cNvGrpSpPr/>
              <p:nvPr/>
            </p:nvGrpSpPr>
            <p:grpSpPr>
              <a:xfrm>
                <a:off x="1285852" y="1000108"/>
                <a:ext cx="1143008" cy="285752"/>
                <a:chOff x="2071670" y="2143116"/>
                <a:chExt cx="1143008" cy="285752"/>
              </a:xfrm>
            </p:grpSpPr>
            <p:sp>
              <p:nvSpPr>
                <p:cNvPr id="88" name="Parenthèse ouvrante 87"/>
                <p:cNvSpPr/>
                <p:nvPr/>
              </p:nvSpPr>
              <p:spPr>
                <a:xfrm rot="5400000">
                  <a:off x="2214546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9" name="Parenthèse ouvrante 88"/>
                <p:cNvSpPr/>
                <p:nvPr/>
              </p:nvSpPr>
              <p:spPr>
                <a:xfrm rot="16200000">
                  <a:off x="2786050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85" name="Groupe 84"/>
              <p:cNvGrpSpPr/>
              <p:nvPr/>
            </p:nvGrpSpPr>
            <p:grpSpPr>
              <a:xfrm>
                <a:off x="2428860" y="1000108"/>
                <a:ext cx="1143008" cy="285752"/>
                <a:chOff x="2071670" y="2143116"/>
                <a:chExt cx="1143008" cy="285752"/>
              </a:xfrm>
            </p:grpSpPr>
            <p:sp>
              <p:nvSpPr>
                <p:cNvPr id="86" name="Parenthèse ouvrante 85"/>
                <p:cNvSpPr/>
                <p:nvPr/>
              </p:nvSpPr>
              <p:spPr>
                <a:xfrm rot="5400000">
                  <a:off x="2214546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87" name="Parenthèse ouvrante 86"/>
                <p:cNvSpPr/>
                <p:nvPr/>
              </p:nvSpPr>
              <p:spPr>
                <a:xfrm rot="16200000">
                  <a:off x="2786050" y="2000240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</p:grpSp>
      <p:grpSp>
        <p:nvGrpSpPr>
          <p:cNvPr id="106" name="Groupe 105"/>
          <p:cNvGrpSpPr/>
          <p:nvPr/>
        </p:nvGrpSpPr>
        <p:grpSpPr>
          <a:xfrm>
            <a:off x="500034" y="3345420"/>
            <a:ext cx="8501122" cy="296891"/>
            <a:chOff x="642910" y="1489035"/>
            <a:chExt cx="2286016" cy="296891"/>
          </a:xfrm>
        </p:grpSpPr>
        <p:sp>
          <p:nvSpPr>
            <p:cNvPr id="93" name="Parenthèse ouvrante 92"/>
            <p:cNvSpPr/>
            <p:nvPr/>
          </p:nvSpPr>
          <p:spPr>
            <a:xfrm rot="5400000">
              <a:off x="1071538" y="1060407"/>
              <a:ext cx="285752" cy="1143008"/>
            </a:xfrm>
            <a:prstGeom prst="leftBracket">
              <a:avLst>
                <a:gd name="adj" fmla="val 0"/>
              </a:avLst>
            </a:prstGeom>
            <a:ln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4" name="Parenthèse ouvrante 93"/>
            <p:cNvSpPr/>
            <p:nvPr/>
          </p:nvSpPr>
          <p:spPr>
            <a:xfrm rot="16200000">
              <a:off x="2214546" y="1071546"/>
              <a:ext cx="285752" cy="1143008"/>
            </a:xfrm>
            <a:prstGeom prst="leftBracket">
              <a:avLst>
                <a:gd name="adj" fmla="val 0"/>
              </a:avLst>
            </a:prstGeom>
            <a:ln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5" name="Groupe 104"/>
          <p:cNvGrpSpPr/>
          <p:nvPr/>
        </p:nvGrpSpPr>
        <p:grpSpPr>
          <a:xfrm>
            <a:off x="571472" y="1772196"/>
            <a:ext cx="4572032" cy="214314"/>
            <a:chOff x="142844" y="1909752"/>
            <a:chExt cx="9144064" cy="304802"/>
          </a:xfrm>
        </p:grpSpPr>
        <p:grpSp>
          <p:nvGrpSpPr>
            <p:cNvPr id="95" name="Groupe 94"/>
            <p:cNvGrpSpPr/>
            <p:nvPr/>
          </p:nvGrpSpPr>
          <p:grpSpPr>
            <a:xfrm>
              <a:off x="142844" y="1919277"/>
              <a:ext cx="4572032" cy="295277"/>
              <a:chOff x="142844" y="1919277"/>
              <a:chExt cx="4572032" cy="295277"/>
            </a:xfrm>
          </p:grpSpPr>
          <p:grpSp>
            <p:nvGrpSpPr>
              <p:cNvPr id="34" name="Groupe 33"/>
              <p:cNvGrpSpPr/>
              <p:nvPr/>
            </p:nvGrpSpPr>
            <p:grpSpPr>
              <a:xfrm>
                <a:off x="142844" y="1924039"/>
                <a:ext cx="2286016" cy="290515"/>
                <a:chOff x="142844" y="1924039"/>
                <a:chExt cx="2286016" cy="290515"/>
              </a:xfrm>
            </p:grpSpPr>
            <p:sp>
              <p:nvSpPr>
                <p:cNvPr id="31" name="Parenthèse ouvrante 30"/>
                <p:cNvSpPr/>
                <p:nvPr/>
              </p:nvSpPr>
              <p:spPr>
                <a:xfrm rot="5400000">
                  <a:off x="571472" y="1500174"/>
                  <a:ext cx="285752" cy="1143008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3" name="Parenthèse ouvrante 32"/>
                <p:cNvSpPr/>
                <p:nvPr/>
              </p:nvSpPr>
              <p:spPr>
                <a:xfrm rot="16200000">
                  <a:off x="1714480" y="1495411"/>
                  <a:ext cx="285752" cy="1143008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35" name="Groupe 34"/>
              <p:cNvGrpSpPr/>
              <p:nvPr/>
            </p:nvGrpSpPr>
            <p:grpSpPr>
              <a:xfrm>
                <a:off x="2428860" y="1919277"/>
                <a:ext cx="2286016" cy="290515"/>
                <a:chOff x="142844" y="1924039"/>
                <a:chExt cx="2286016" cy="290515"/>
              </a:xfrm>
            </p:grpSpPr>
            <p:sp>
              <p:nvSpPr>
                <p:cNvPr id="36" name="Parenthèse ouvrante 35"/>
                <p:cNvSpPr/>
                <p:nvPr/>
              </p:nvSpPr>
              <p:spPr>
                <a:xfrm rot="5400000">
                  <a:off x="571472" y="1500174"/>
                  <a:ext cx="285752" cy="1143008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" name="Parenthèse ouvrante 36"/>
                <p:cNvSpPr/>
                <p:nvPr/>
              </p:nvSpPr>
              <p:spPr>
                <a:xfrm rot="16200000">
                  <a:off x="1714480" y="1495411"/>
                  <a:ext cx="285752" cy="1143008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96" name="Groupe 95"/>
            <p:cNvGrpSpPr/>
            <p:nvPr/>
          </p:nvGrpSpPr>
          <p:grpSpPr>
            <a:xfrm>
              <a:off x="4714876" y="1909752"/>
              <a:ext cx="4572032" cy="295277"/>
              <a:chOff x="142844" y="1919277"/>
              <a:chExt cx="4572032" cy="295277"/>
            </a:xfrm>
          </p:grpSpPr>
          <p:grpSp>
            <p:nvGrpSpPr>
              <p:cNvPr id="97" name="Groupe 96"/>
              <p:cNvGrpSpPr/>
              <p:nvPr/>
            </p:nvGrpSpPr>
            <p:grpSpPr>
              <a:xfrm>
                <a:off x="142844" y="1924039"/>
                <a:ext cx="2286016" cy="290515"/>
                <a:chOff x="142844" y="1924039"/>
                <a:chExt cx="2286016" cy="290515"/>
              </a:xfrm>
            </p:grpSpPr>
            <p:sp>
              <p:nvSpPr>
                <p:cNvPr id="101" name="Parenthèse ouvrante 100"/>
                <p:cNvSpPr/>
                <p:nvPr/>
              </p:nvSpPr>
              <p:spPr>
                <a:xfrm rot="5400000">
                  <a:off x="571472" y="1500174"/>
                  <a:ext cx="285752" cy="1143008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2" name="Parenthèse ouvrante 101"/>
                <p:cNvSpPr/>
                <p:nvPr/>
              </p:nvSpPr>
              <p:spPr>
                <a:xfrm rot="16200000">
                  <a:off x="1714480" y="1495411"/>
                  <a:ext cx="285752" cy="1143008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98" name="Groupe 97"/>
              <p:cNvGrpSpPr/>
              <p:nvPr/>
            </p:nvGrpSpPr>
            <p:grpSpPr>
              <a:xfrm>
                <a:off x="2428860" y="1919277"/>
                <a:ext cx="2286016" cy="290515"/>
                <a:chOff x="142844" y="1924039"/>
                <a:chExt cx="2286016" cy="290515"/>
              </a:xfrm>
            </p:grpSpPr>
            <p:sp>
              <p:nvSpPr>
                <p:cNvPr id="99" name="Parenthèse ouvrante 98"/>
                <p:cNvSpPr/>
                <p:nvPr/>
              </p:nvSpPr>
              <p:spPr>
                <a:xfrm rot="5400000">
                  <a:off x="571472" y="1500174"/>
                  <a:ext cx="285752" cy="1143008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00" name="Parenthèse ouvrante 99"/>
                <p:cNvSpPr/>
                <p:nvPr/>
              </p:nvSpPr>
              <p:spPr>
                <a:xfrm rot="16200000">
                  <a:off x="1714480" y="1495411"/>
                  <a:ext cx="285752" cy="1143008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</p:grpSp>
      <p:sp>
        <p:nvSpPr>
          <p:cNvPr id="107" name="ZoneTexte 106"/>
          <p:cNvSpPr txBox="1"/>
          <p:nvPr/>
        </p:nvSpPr>
        <p:spPr>
          <a:xfrm>
            <a:off x="-32" y="630776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000</a:t>
            </a:r>
            <a:endParaRPr lang="fr-FR" b="1" dirty="0"/>
          </a:p>
        </p:txBody>
      </p:sp>
      <p:sp>
        <p:nvSpPr>
          <p:cNvPr id="108" name="ZoneTexte 107"/>
          <p:cNvSpPr txBox="1"/>
          <p:nvPr/>
        </p:nvSpPr>
        <p:spPr>
          <a:xfrm>
            <a:off x="-32" y="1118700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001</a:t>
            </a:r>
            <a:endParaRPr lang="fr-FR" b="1" dirty="0"/>
          </a:p>
        </p:txBody>
      </p:sp>
      <p:sp>
        <p:nvSpPr>
          <p:cNvPr id="109" name="ZoneTexte 108"/>
          <p:cNvSpPr txBox="1"/>
          <p:nvPr/>
        </p:nvSpPr>
        <p:spPr>
          <a:xfrm>
            <a:off x="-32" y="1690204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010</a:t>
            </a:r>
            <a:endParaRPr lang="fr-FR" b="1" dirty="0"/>
          </a:p>
        </p:txBody>
      </p:sp>
      <p:sp>
        <p:nvSpPr>
          <p:cNvPr id="110" name="ZoneTexte 109"/>
          <p:cNvSpPr txBox="1"/>
          <p:nvPr/>
        </p:nvSpPr>
        <p:spPr>
          <a:xfrm>
            <a:off x="0" y="3273982"/>
            <a:ext cx="71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111</a:t>
            </a:r>
            <a:endParaRPr lang="fr-FR" b="1" dirty="0"/>
          </a:p>
        </p:txBody>
      </p:sp>
      <p:cxnSp>
        <p:nvCxnSpPr>
          <p:cNvPr id="112" name="Connecteur droit 111"/>
          <p:cNvCxnSpPr/>
          <p:nvPr/>
        </p:nvCxnSpPr>
        <p:spPr>
          <a:xfrm>
            <a:off x="428596" y="2345288"/>
            <a:ext cx="6143668" cy="1588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Connecteur droit 112"/>
          <p:cNvCxnSpPr/>
          <p:nvPr/>
        </p:nvCxnSpPr>
        <p:spPr>
          <a:xfrm>
            <a:off x="428596" y="2773916"/>
            <a:ext cx="6143668" cy="1588"/>
          </a:xfrm>
          <a:prstGeom prst="line">
            <a:avLst/>
          </a:prstGeom>
          <a:ln w="635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ZoneTexte 113"/>
          <p:cNvSpPr txBox="1"/>
          <p:nvPr/>
        </p:nvSpPr>
        <p:spPr>
          <a:xfrm>
            <a:off x="4714876" y="642918"/>
            <a:ext cx="857256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T1=2T</a:t>
            </a:r>
            <a:endParaRPr lang="fr-FR" b="1" dirty="0"/>
          </a:p>
        </p:txBody>
      </p:sp>
      <p:grpSp>
        <p:nvGrpSpPr>
          <p:cNvPr id="115" name="Groupe 114"/>
          <p:cNvGrpSpPr/>
          <p:nvPr/>
        </p:nvGrpSpPr>
        <p:grpSpPr>
          <a:xfrm>
            <a:off x="571472" y="700130"/>
            <a:ext cx="4000528" cy="214314"/>
            <a:chOff x="142844" y="285728"/>
            <a:chExt cx="8572560" cy="285752"/>
          </a:xfrm>
        </p:grpSpPr>
        <p:grpSp>
          <p:nvGrpSpPr>
            <p:cNvPr id="116" name="Groupe 37"/>
            <p:cNvGrpSpPr/>
            <p:nvPr/>
          </p:nvGrpSpPr>
          <p:grpSpPr>
            <a:xfrm>
              <a:off x="142844" y="285728"/>
              <a:ext cx="2857520" cy="285752"/>
              <a:chOff x="142844" y="285728"/>
              <a:chExt cx="2857520" cy="285752"/>
            </a:xfrm>
          </p:grpSpPr>
          <p:grpSp>
            <p:nvGrpSpPr>
              <p:cNvPr id="149" name="Groupe 5"/>
              <p:cNvGrpSpPr/>
              <p:nvPr/>
            </p:nvGrpSpPr>
            <p:grpSpPr>
              <a:xfrm>
                <a:off x="142844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62" name="Parenthèse ouvrante 3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3" name="Parenthèse ouvrante 4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50" name="Groupe 6"/>
              <p:cNvGrpSpPr/>
              <p:nvPr/>
            </p:nvGrpSpPr>
            <p:grpSpPr>
              <a:xfrm>
                <a:off x="714348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60" name="Parenthèse ouvrante 7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61" name="Parenthèse ouvrante 8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51" name="Groupe 9"/>
              <p:cNvGrpSpPr/>
              <p:nvPr/>
            </p:nvGrpSpPr>
            <p:grpSpPr>
              <a:xfrm>
                <a:off x="1285852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58" name="Parenthèse ouvrante 157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9" name="Parenthèse ouvrante 158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52" name="Groupe 12"/>
              <p:cNvGrpSpPr/>
              <p:nvPr/>
            </p:nvGrpSpPr>
            <p:grpSpPr>
              <a:xfrm>
                <a:off x="1857356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56" name="Parenthèse ouvrante 155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7" name="Parenthèse ouvrante 156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53" name="Groupe 15"/>
              <p:cNvGrpSpPr/>
              <p:nvPr/>
            </p:nvGrpSpPr>
            <p:grpSpPr>
              <a:xfrm>
                <a:off x="2428860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54" name="Parenthèse ouvrante 153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5" name="Parenthèse ouvrante 154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117" name="Groupe 38"/>
            <p:cNvGrpSpPr/>
            <p:nvPr/>
          </p:nvGrpSpPr>
          <p:grpSpPr>
            <a:xfrm>
              <a:off x="3000364" y="285728"/>
              <a:ext cx="2857520" cy="285752"/>
              <a:chOff x="142844" y="285728"/>
              <a:chExt cx="2857520" cy="285752"/>
            </a:xfrm>
          </p:grpSpPr>
          <p:grpSp>
            <p:nvGrpSpPr>
              <p:cNvPr id="134" name="Groupe 39"/>
              <p:cNvGrpSpPr/>
              <p:nvPr/>
            </p:nvGrpSpPr>
            <p:grpSpPr>
              <a:xfrm>
                <a:off x="142844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47" name="Parenthèse ouvrante 146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8" name="Parenthèse ouvrante 147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35" name="Groupe 40"/>
              <p:cNvGrpSpPr/>
              <p:nvPr/>
            </p:nvGrpSpPr>
            <p:grpSpPr>
              <a:xfrm>
                <a:off x="714348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45" name="Parenthèse ouvrante 144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6" name="Parenthèse ouvrante 145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36" name="Groupe 41"/>
              <p:cNvGrpSpPr/>
              <p:nvPr/>
            </p:nvGrpSpPr>
            <p:grpSpPr>
              <a:xfrm>
                <a:off x="1285852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43" name="Parenthèse ouvrante 142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4" name="Parenthèse ouvrante 143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37" name="Groupe 42"/>
              <p:cNvGrpSpPr/>
              <p:nvPr/>
            </p:nvGrpSpPr>
            <p:grpSpPr>
              <a:xfrm>
                <a:off x="1857356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41" name="Parenthèse ouvrante 140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2" name="Parenthèse ouvrante 141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38" name="Groupe 43"/>
              <p:cNvGrpSpPr/>
              <p:nvPr/>
            </p:nvGrpSpPr>
            <p:grpSpPr>
              <a:xfrm>
                <a:off x="2428860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39" name="Parenthèse ouvrante 138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0" name="Parenthèse ouvrante 139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grpSp>
          <p:nvGrpSpPr>
            <p:cNvPr id="118" name="Groupe 65"/>
            <p:cNvGrpSpPr/>
            <p:nvPr/>
          </p:nvGrpSpPr>
          <p:grpSpPr>
            <a:xfrm>
              <a:off x="5857884" y="285728"/>
              <a:ext cx="2857520" cy="285752"/>
              <a:chOff x="142844" y="285728"/>
              <a:chExt cx="2857520" cy="285752"/>
            </a:xfrm>
          </p:grpSpPr>
          <p:grpSp>
            <p:nvGrpSpPr>
              <p:cNvPr id="119" name="Groupe 66"/>
              <p:cNvGrpSpPr/>
              <p:nvPr/>
            </p:nvGrpSpPr>
            <p:grpSpPr>
              <a:xfrm>
                <a:off x="142844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32" name="Parenthèse ouvrante 131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3" name="Parenthèse ouvrante 132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20" name="Groupe 67"/>
              <p:cNvGrpSpPr/>
              <p:nvPr/>
            </p:nvGrpSpPr>
            <p:grpSpPr>
              <a:xfrm>
                <a:off x="714348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30" name="Parenthèse ouvrante 129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1" name="Parenthèse ouvrante 130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21" name="Groupe 68"/>
              <p:cNvGrpSpPr/>
              <p:nvPr/>
            </p:nvGrpSpPr>
            <p:grpSpPr>
              <a:xfrm>
                <a:off x="1285852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28" name="Parenthèse ouvrante 127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9" name="Parenthèse ouvrante 128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22" name="Groupe 69"/>
              <p:cNvGrpSpPr/>
              <p:nvPr/>
            </p:nvGrpSpPr>
            <p:grpSpPr>
              <a:xfrm>
                <a:off x="1857356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26" name="Parenthèse ouvrante 125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7" name="Parenthèse ouvrante 126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23" name="Groupe 70"/>
              <p:cNvGrpSpPr/>
              <p:nvPr/>
            </p:nvGrpSpPr>
            <p:grpSpPr>
              <a:xfrm>
                <a:off x="2428860" y="285728"/>
                <a:ext cx="571504" cy="285752"/>
                <a:chOff x="2071670" y="1428736"/>
                <a:chExt cx="571504" cy="285752"/>
              </a:xfrm>
            </p:grpSpPr>
            <p:sp>
              <p:nvSpPr>
                <p:cNvPr id="124" name="Parenthèse ouvrante 123"/>
                <p:cNvSpPr/>
                <p:nvPr/>
              </p:nvSpPr>
              <p:spPr>
                <a:xfrm rot="5400000">
                  <a:off x="2071670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25" name="Parenthèse ouvrante 124"/>
                <p:cNvSpPr/>
                <p:nvPr/>
              </p:nvSpPr>
              <p:spPr>
                <a:xfrm rot="16200000">
                  <a:off x="2357422" y="1428736"/>
                  <a:ext cx="285752" cy="285752"/>
                </a:xfrm>
                <a:prstGeom prst="leftBracket">
                  <a:avLst>
                    <a:gd name="adj" fmla="val 0"/>
                  </a:avLst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</p:grpSp>
      <p:sp>
        <p:nvSpPr>
          <p:cNvPr id="164" name="ZoneTexte 163"/>
          <p:cNvSpPr txBox="1"/>
          <p:nvPr/>
        </p:nvSpPr>
        <p:spPr>
          <a:xfrm>
            <a:off x="3309866" y="214290"/>
            <a:ext cx="857256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T</a:t>
            </a:r>
            <a:endParaRPr lang="fr-FR" b="1" dirty="0"/>
          </a:p>
        </p:txBody>
      </p:sp>
      <p:sp>
        <p:nvSpPr>
          <p:cNvPr id="165" name="ZoneTexte 164"/>
          <p:cNvSpPr txBox="1"/>
          <p:nvPr/>
        </p:nvSpPr>
        <p:spPr>
          <a:xfrm>
            <a:off x="4786314" y="1130842"/>
            <a:ext cx="857256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T2=4T</a:t>
            </a:r>
            <a:endParaRPr lang="fr-FR" b="1" dirty="0"/>
          </a:p>
        </p:txBody>
      </p:sp>
      <p:sp>
        <p:nvSpPr>
          <p:cNvPr id="166" name="ZoneTexte 165"/>
          <p:cNvSpPr txBox="1"/>
          <p:nvPr/>
        </p:nvSpPr>
        <p:spPr>
          <a:xfrm>
            <a:off x="5357818" y="1630908"/>
            <a:ext cx="1071570" cy="36933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T3=8T</a:t>
            </a:r>
            <a:endParaRPr lang="fr-FR" b="1" dirty="0"/>
          </a:p>
        </p:txBody>
      </p:sp>
      <p:sp>
        <p:nvSpPr>
          <p:cNvPr id="167" name="ZoneTexte 166"/>
          <p:cNvSpPr txBox="1"/>
          <p:nvPr/>
        </p:nvSpPr>
        <p:spPr>
          <a:xfrm>
            <a:off x="6858016" y="3131106"/>
            <a:ext cx="11430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T8=256T</a:t>
            </a:r>
            <a:endParaRPr lang="fr-FR" b="1" dirty="0"/>
          </a:p>
        </p:txBody>
      </p:sp>
      <p:sp>
        <p:nvSpPr>
          <p:cNvPr id="172" name="ZoneTexte 171"/>
          <p:cNvSpPr txBox="1"/>
          <p:nvPr/>
        </p:nvSpPr>
        <p:spPr>
          <a:xfrm>
            <a:off x="8072430" y="0"/>
            <a:ext cx="1071570" cy="52322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2800" b="1" dirty="0" smtClean="0"/>
              <a:t>تذكير</a:t>
            </a:r>
            <a:endParaRPr lang="fr-FR" sz="2800" b="1" dirty="0"/>
          </a:p>
        </p:txBody>
      </p:sp>
      <p:cxnSp>
        <p:nvCxnSpPr>
          <p:cNvPr id="171" name="Connecteur droit avec flèche 170"/>
          <p:cNvCxnSpPr>
            <a:endCxn id="169" idx="1"/>
          </p:cNvCxnSpPr>
          <p:nvPr/>
        </p:nvCxnSpPr>
        <p:spPr>
          <a:xfrm>
            <a:off x="2357422" y="4857760"/>
            <a:ext cx="642942" cy="1588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5" name="Groupe 204"/>
          <p:cNvGrpSpPr/>
          <p:nvPr/>
        </p:nvGrpSpPr>
        <p:grpSpPr>
          <a:xfrm>
            <a:off x="3000364" y="3929860"/>
            <a:ext cx="1643074" cy="1285090"/>
            <a:chOff x="3000364" y="3929860"/>
            <a:chExt cx="1643074" cy="1285090"/>
          </a:xfrm>
        </p:grpSpPr>
        <p:sp>
          <p:nvSpPr>
            <p:cNvPr id="169" name="Rectangle 168"/>
            <p:cNvSpPr/>
            <p:nvPr/>
          </p:nvSpPr>
          <p:spPr>
            <a:xfrm>
              <a:off x="3000364" y="4500570"/>
              <a:ext cx="1643074" cy="7143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 smtClean="0"/>
                <a:t>TMRO</a:t>
              </a:r>
              <a:endParaRPr lang="fr-FR" sz="3200" b="1" dirty="0"/>
            </a:p>
          </p:txBody>
        </p:sp>
        <p:cxnSp>
          <p:nvCxnSpPr>
            <p:cNvPr id="177" name="Connecteur droit avec flèche 176"/>
            <p:cNvCxnSpPr/>
            <p:nvPr/>
          </p:nvCxnSpPr>
          <p:spPr>
            <a:xfrm rot="5400000">
              <a:off x="3428992" y="4214818"/>
              <a:ext cx="571504" cy="158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Connecteur droit 178"/>
            <p:cNvCxnSpPr/>
            <p:nvPr/>
          </p:nvCxnSpPr>
          <p:spPr>
            <a:xfrm rot="5400000">
              <a:off x="3571774" y="4036223"/>
              <a:ext cx="285752" cy="2143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ZoneTexte 179"/>
            <p:cNvSpPr txBox="1"/>
            <p:nvPr/>
          </p:nvSpPr>
          <p:spPr>
            <a:xfrm>
              <a:off x="3786182" y="4000504"/>
              <a:ext cx="714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8 bit</a:t>
              </a:r>
              <a:endParaRPr lang="fr-FR" sz="2000" b="1" dirty="0"/>
            </a:p>
          </p:txBody>
        </p:sp>
      </p:grpSp>
      <p:cxnSp>
        <p:nvCxnSpPr>
          <p:cNvPr id="181" name="Connecteur droit avec flèche 180"/>
          <p:cNvCxnSpPr/>
          <p:nvPr/>
        </p:nvCxnSpPr>
        <p:spPr>
          <a:xfrm>
            <a:off x="4572000" y="4857760"/>
            <a:ext cx="642942" cy="1588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ZoneTexte 182"/>
          <p:cNvSpPr txBox="1"/>
          <p:nvPr/>
        </p:nvSpPr>
        <p:spPr>
          <a:xfrm>
            <a:off x="1142976" y="4643446"/>
            <a:ext cx="11430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T</a:t>
            </a:r>
            <a:endParaRPr lang="fr-FR" b="1" dirty="0"/>
          </a:p>
        </p:txBody>
      </p:sp>
      <p:sp>
        <p:nvSpPr>
          <p:cNvPr id="185" name="ZoneTexte 184"/>
          <p:cNvSpPr txBox="1"/>
          <p:nvPr/>
        </p:nvSpPr>
        <p:spPr>
          <a:xfrm>
            <a:off x="5238692" y="4607821"/>
            <a:ext cx="3619588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T</a:t>
            </a:r>
            <a:r>
              <a:rPr lang="fr-FR" sz="1400" b="1" dirty="0" smtClean="0"/>
              <a:t>TMRO</a:t>
            </a:r>
            <a:r>
              <a:rPr lang="fr-FR" sz="2800" b="1" dirty="0" smtClean="0"/>
              <a:t>= 256xT</a:t>
            </a:r>
            <a:endParaRPr lang="fr-FR" sz="2800" b="1" dirty="0"/>
          </a:p>
        </p:txBody>
      </p:sp>
      <p:grpSp>
        <p:nvGrpSpPr>
          <p:cNvPr id="186" name="Groupe 185"/>
          <p:cNvGrpSpPr/>
          <p:nvPr/>
        </p:nvGrpSpPr>
        <p:grpSpPr>
          <a:xfrm>
            <a:off x="285720" y="4500570"/>
            <a:ext cx="648000" cy="648000"/>
            <a:chOff x="285720" y="4643446"/>
            <a:chExt cx="648000" cy="648000"/>
          </a:xfrm>
        </p:grpSpPr>
        <p:cxnSp>
          <p:nvCxnSpPr>
            <p:cNvPr id="173" name="Connecteur droit 172"/>
            <p:cNvCxnSpPr/>
            <p:nvPr/>
          </p:nvCxnSpPr>
          <p:spPr>
            <a:xfrm rot="5400000">
              <a:off x="111573" y="4954122"/>
              <a:ext cx="622568" cy="121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4" name="Connecteur droit 173"/>
            <p:cNvCxnSpPr/>
            <p:nvPr/>
          </p:nvCxnSpPr>
          <p:spPr>
            <a:xfrm rot="5400000">
              <a:off x="476883" y="4979554"/>
              <a:ext cx="622568" cy="121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75" name="Rectangle 174"/>
            <p:cNvSpPr/>
            <p:nvPr/>
          </p:nvSpPr>
          <p:spPr>
            <a:xfrm>
              <a:off x="519770" y="4746631"/>
              <a:ext cx="164094" cy="415045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178" name="Connecteur droit 177"/>
            <p:cNvCxnSpPr/>
            <p:nvPr/>
          </p:nvCxnSpPr>
          <p:spPr>
            <a:xfrm>
              <a:off x="795899" y="4980025"/>
              <a:ext cx="137821" cy="115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2" name="Connecteur droit 181"/>
            <p:cNvCxnSpPr/>
            <p:nvPr/>
          </p:nvCxnSpPr>
          <p:spPr>
            <a:xfrm>
              <a:off x="285720" y="4980025"/>
              <a:ext cx="137821" cy="115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90" name="Connecteur droit avec flèche 189"/>
          <p:cNvCxnSpPr>
            <a:endCxn id="189" idx="1"/>
          </p:cNvCxnSpPr>
          <p:nvPr/>
        </p:nvCxnSpPr>
        <p:spPr>
          <a:xfrm>
            <a:off x="2438572" y="6357958"/>
            <a:ext cx="642942" cy="1588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" name="Groupe 205"/>
          <p:cNvGrpSpPr/>
          <p:nvPr/>
        </p:nvGrpSpPr>
        <p:grpSpPr>
          <a:xfrm>
            <a:off x="3081514" y="5430058"/>
            <a:ext cx="1643074" cy="1285090"/>
            <a:chOff x="3081514" y="5430058"/>
            <a:chExt cx="1643074" cy="1285090"/>
          </a:xfrm>
        </p:grpSpPr>
        <p:sp>
          <p:nvSpPr>
            <p:cNvPr id="189" name="Rectangle 188"/>
            <p:cNvSpPr/>
            <p:nvPr/>
          </p:nvSpPr>
          <p:spPr>
            <a:xfrm>
              <a:off x="3081514" y="6000768"/>
              <a:ext cx="1643074" cy="7143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dirty="0" smtClean="0"/>
                <a:t>TMRO</a:t>
              </a:r>
              <a:endParaRPr lang="fr-FR" sz="3200" b="1" dirty="0"/>
            </a:p>
          </p:txBody>
        </p:sp>
        <p:cxnSp>
          <p:nvCxnSpPr>
            <p:cNvPr id="191" name="Connecteur droit avec flèche 190"/>
            <p:cNvCxnSpPr/>
            <p:nvPr/>
          </p:nvCxnSpPr>
          <p:spPr>
            <a:xfrm rot="5400000">
              <a:off x="3510142" y="5715016"/>
              <a:ext cx="571504" cy="158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Connecteur droit 191"/>
            <p:cNvCxnSpPr/>
            <p:nvPr/>
          </p:nvCxnSpPr>
          <p:spPr>
            <a:xfrm rot="5400000">
              <a:off x="3652924" y="5536421"/>
              <a:ext cx="285752" cy="21431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3" name="ZoneTexte 192"/>
            <p:cNvSpPr txBox="1"/>
            <p:nvPr/>
          </p:nvSpPr>
          <p:spPr>
            <a:xfrm>
              <a:off x="3867332" y="5500702"/>
              <a:ext cx="7143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/>
                <a:t>8 bit</a:t>
              </a:r>
              <a:endParaRPr lang="fr-FR" sz="2000" b="1" dirty="0"/>
            </a:p>
          </p:txBody>
        </p:sp>
      </p:grpSp>
      <p:cxnSp>
        <p:nvCxnSpPr>
          <p:cNvPr id="194" name="Connecteur droit avec flèche 193"/>
          <p:cNvCxnSpPr/>
          <p:nvPr/>
        </p:nvCxnSpPr>
        <p:spPr>
          <a:xfrm>
            <a:off x="4653150" y="6357958"/>
            <a:ext cx="642942" cy="1588"/>
          </a:xfrm>
          <a:prstGeom prst="straightConnector1">
            <a:avLst/>
          </a:prstGeom>
          <a:ln w="762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5" name="ZoneTexte 194"/>
          <p:cNvSpPr txBox="1"/>
          <p:nvPr/>
        </p:nvSpPr>
        <p:spPr>
          <a:xfrm>
            <a:off x="1224126" y="6143644"/>
            <a:ext cx="1143008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b="1" dirty="0" smtClean="0"/>
              <a:t>T= 1us</a:t>
            </a:r>
            <a:endParaRPr lang="fr-FR" b="1" dirty="0"/>
          </a:p>
        </p:txBody>
      </p:sp>
      <p:sp>
        <p:nvSpPr>
          <p:cNvPr id="196" name="ZoneTexte 195"/>
          <p:cNvSpPr txBox="1"/>
          <p:nvPr/>
        </p:nvSpPr>
        <p:spPr>
          <a:xfrm>
            <a:off x="5319842" y="6108019"/>
            <a:ext cx="3619588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/>
              <a:t>T</a:t>
            </a:r>
            <a:r>
              <a:rPr lang="fr-FR" sz="1400" b="1" dirty="0" smtClean="0"/>
              <a:t>TMRO</a:t>
            </a:r>
            <a:r>
              <a:rPr lang="fr-FR" sz="2800" b="1" dirty="0" smtClean="0"/>
              <a:t>= 1x256us =256us</a:t>
            </a:r>
            <a:endParaRPr lang="fr-FR" sz="2800" b="1" dirty="0"/>
          </a:p>
        </p:txBody>
      </p:sp>
      <p:grpSp>
        <p:nvGrpSpPr>
          <p:cNvPr id="197" name="Groupe 185"/>
          <p:cNvGrpSpPr/>
          <p:nvPr/>
        </p:nvGrpSpPr>
        <p:grpSpPr>
          <a:xfrm>
            <a:off x="366870" y="6000768"/>
            <a:ext cx="648000" cy="648000"/>
            <a:chOff x="285720" y="4643446"/>
            <a:chExt cx="648000" cy="648000"/>
          </a:xfrm>
        </p:grpSpPr>
        <p:cxnSp>
          <p:nvCxnSpPr>
            <p:cNvPr id="198" name="Connecteur droit 197"/>
            <p:cNvCxnSpPr/>
            <p:nvPr/>
          </p:nvCxnSpPr>
          <p:spPr>
            <a:xfrm rot="5400000">
              <a:off x="111573" y="4954122"/>
              <a:ext cx="622568" cy="121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9" name="Connecteur droit 198"/>
            <p:cNvCxnSpPr/>
            <p:nvPr/>
          </p:nvCxnSpPr>
          <p:spPr>
            <a:xfrm rot="5400000">
              <a:off x="476883" y="4979554"/>
              <a:ext cx="622568" cy="121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0" name="Rectangle 199"/>
            <p:cNvSpPr/>
            <p:nvPr/>
          </p:nvSpPr>
          <p:spPr>
            <a:xfrm>
              <a:off x="519770" y="4746631"/>
              <a:ext cx="164094" cy="415045"/>
            </a:xfrm>
            <a:prstGeom prst="rect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01" name="Connecteur droit 200"/>
            <p:cNvCxnSpPr/>
            <p:nvPr/>
          </p:nvCxnSpPr>
          <p:spPr>
            <a:xfrm>
              <a:off x="795899" y="4980025"/>
              <a:ext cx="137821" cy="115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02" name="Connecteur droit 201"/>
            <p:cNvCxnSpPr/>
            <p:nvPr/>
          </p:nvCxnSpPr>
          <p:spPr>
            <a:xfrm>
              <a:off x="285720" y="4980025"/>
              <a:ext cx="137821" cy="115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04" name="Rectangle à coins arrondis 203"/>
          <p:cNvSpPr/>
          <p:nvPr/>
        </p:nvSpPr>
        <p:spPr>
          <a:xfrm>
            <a:off x="6929454" y="1071546"/>
            <a:ext cx="1908000" cy="792000"/>
          </a:xfrm>
          <a:prstGeom prst="roundRect">
            <a:avLst>
              <a:gd name="adj" fmla="val 2940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2400" b="1" dirty="0" smtClean="0">
                <a:solidFill>
                  <a:srgbClr val="FFFF00"/>
                </a:solidFill>
              </a:rPr>
              <a:t>كل دور </a:t>
            </a:r>
            <a:r>
              <a:rPr lang="fr-FR" sz="2400" b="1" dirty="0" smtClean="0">
                <a:solidFill>
                  <a:srgbClr val="FFFF00"/>
                </a:solidFill>
              </a:rPr>
              <a:t>T</a:t>
            </a:r>
            <a:r>
              <a:rPr lang="ar-DZ" sz="2400" b="1" dirty="0" smtClean="0">
                <a:solidFill>
                  <a:srgbClr val="FFFF00"/>
                </a:solidFill>
              </a:rPr>
              <a:t> يرفق </a:t>
            </a:r>
            <a:r>
              <a:rPr lang="ar-DZ" sz="2400" b="1" dirty="0" smtClean="0">
                <a:solidFill>
                  <a:srgbClr val="FFFF00"/>
                </a:solidFill>
              </a:rPr>
              <a:t>بتوفيقية </a:t>
            </a:r>
            <a:r>
              <a:rPr lang="ar-DZ" sz="2400" b="1" dirty="0" smtClean="0">
                <a:solidFill>
                  <a:srgbClr val="FFFF00"/>
                </a:solidFill>
              </a:rPr>
              <a:t>منطقية</a:t>
            </a:r>
            <a:endParaRPr lang="fr-FR" sz="2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7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110" grpId="0"/>
      <p:bldP spid="114" grpId="0" animBg="1"/>
      <p:bldP spid="164" grpId="0" animBg="1"/>
      <p:bldP spid="165" grpId="0" animBg="1"/>
      <p:bldP spid="166" grpId="0" animBg="1"/>
      <p:bldP spid="167" grpId="0" animBg="1"/>
      <p:bldP spid="183" grpId="0" animBg="1"/>
      <p:bldP spid="185" grpId="0" animBg="1"/>
      <p:bldP spid="195" grpId="0" animBg="1"/>
      <p:bldP spid="196" grpId="0" animBg="1"/>
      <p:bldP spid="20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t="25641"/>
          <a:stretch>
            <a:fillRect/>
          </a:stretch>
        </p:blipFill>
        <p:spPr bwMode="auto">
          <a:xfrm>
            <a:off x="285720" y="357166"/>
            <a:ext cx="8657157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Accolade ouvrante 4"/>
          <p:cNvSpPr/>
          <p:nvPr/>
        </p:nvSpPr>
        <p:spPr>
          <a:xfrm rot="16200000">
            <a:off x="7208920" y="-136614"/>
            <a:ext cx="298324" cy="3000396"/>
          </a:xfrm>
          <a:prstGeom prst="leftBrace">
            <a:avLst>
              <a:gd name="adj1" fmla="val 44159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5143504" y="1714488"/>
          <a:ext cx="3571900" cy="3291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2975"/>
                <a:gridCol w="892975"/>
                <a:gridCol w="892975"/>
                <a:gridCol w="892975"/>
              </a:tblGrid>
              <a:tr h="349014"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PS2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PS1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PS0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r>
                        <a:rPr lang="fr-FR" sz="1400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TMRO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49014"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49014"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49014"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49014"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49014"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49014"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49014"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128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49014"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cap="all" spc="0" dirty="0" smtClean="0">
                          <a:ln w="9000" cmpd="sng">
                            <a:solidFill>
                              <a:schemeClr val="accent4">
                                <a:shade val="50000"/>
                                <a:satMod val="120000"/>
                              </a:schemeClr>
                            </a:solidFill>
                            <a:prstDash val="solid"/>
                          </a:ln>
                          <a:gradFill>
                            <a:gsLst>
                              <a:gs pos="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  <a:gs pos="43000">
                                <a:schemeClr val="accent4">
                                  <a:satMod val="255000"/>
                                </a:schemeClr>
                              </a:gs>
                              <a:gs pos="48000">
                                <a:schemeClr val="accent4">
                                  <a:shade val="85000"/>
                                  <a:satMod val="255000"/>
                                </a:schemeClr>
                              </a:gs>
                              <a:gs pos="100000">
                                <a:schemeClr val="accent4">
                                  <a:shade val="20000"/>
                                  <a:satMod val="245000"/>
                                </a:schemeClr>
                              </a:gs>
                            </a:gsLst>
                            <a:lin ang="5400000"/>
                          </a:gradFill>
                          <a:effectLst>
                            <a:reflection blurRad="12700" stA="28000" endPos="45000" dist="1000" dir="5400000" sy="-100000" algn="bl" rotWithShape="0"/>
                          </a:effectLst>
                          <a:latin typeface="Arial" pitchFamily="34" charset="0"/>
                          <a:cs typeface="Arial" pitchFamily="34" charset="0"/>
                        </a:rPr>
                        <a:t>256</a:t>
                      </a:r>
                      <a:endParaRPr lang="fr-FR" b="1" cap="all" spc="0" dirty="0">
                        <a:ln w="9000" cmpd="sng">
                          <a:solidFill>
                            <a:schemeClr val="accent4">
                              <a:shade val="50000"/>
                              <a:satMod val="120000"/>
                            </a:schemeClr>
                          </a:solidFill>
                          <a:prstDash val="solid"/>
                        </a:ln>
                        <a:gradFill>
                          <a:gsLst>
                            <a:gs pos="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  <a:gs pos="43000">
                              <a:schemeClr val="accent4">
                                <a:satMod val="255000"/>
                              </a:schemeClr>
                            </a:gs>
                            <a:gs pos="48000">
                              <a:schemeClr val="accent4">
                                <a:shade val="85000"/>
                                <a:satMod val="255000"/>
                              </a:schemeClr>
                            </a:gs>
                            <a:gs pos="100000">
                              <a:schemeClr val="accent4">
                                <a:shade val="20000"/>
                                <a:satMod val="245000"/>
                              </a:schemeClr>
                            </a:gs>
                          </a:gsLst>
                          <a:lin ang="5400000"/>
                        </a:gradFill>
                        <a:effectLst>
                          <a:reflection blurRad="12700" stA="28000" endPos="45000" dist="1000" dir="5400000" sy="-100000" algn="bl" rotWithShape="0"/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85786" y="2285992"/>
            <a:ext cx="2537874" cy="95410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ar-DZ" sz="2800" b="1" dirty="0" smtClean="0">
                <a:cs typeface="Arabic Transparent" pitchFamily="2" charset="-78"/>
              </a:rPr>
              <a:t>استعمال قاسم التردد</a:t>
            </a:r>
            <a:endParaRPr lang="fr-FR" sz="2800" b="1" dirty="0" smtClean="0">
              <a:cs typeface="Arabic Transparent" pitchFamily="2" charset="-78"/>
            </a:endParaRPr>
          </a:p>
          <a:p>
            <a:pPr algn="ctr"/>
            <a:r>
              <a:rPr lang="fr-FR" sz="2800" b="1" dirty="0" smtClean="0">
                <a:cs typeface="Arabic Transparent" pitchFamily="2" charset="-78"/>
              </a:rPr>
              <a:t>PRE-SCALER</a:t>
            </a:r>
            <a:r>
              <a:rPr lang="ar-DZ" sz="2800" b="1" dirty="0" smtClean="0">
                <a:cs typeface="Arabic Transparent" pitchFamily="2" charset="-78"/>
              </a:rPr>
              <a:t> </a:t>
            </a:r>
          </a:p>
        </p:txBody>
      </p:sp>
      <p:sp>
        <p:nvSpPr>
          <p:cNvPr id="9" name="Flèche droite 8"/>
          <p:cNvSpPr/>
          <p:nvPr/>
        </p:nvSpPr>
        <p:spPr>
          <a:xfrm>
            <a:off x="3786182" y="2643182"/>
            <a:ext cx="1071570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 l="22729" t="27341" r="22123" b="21343"/>
          <a:stretch>
            <a:fillRect/>
          </a:stretch>
        </p:blipFill>
        <p:spPr bwMode="auto">
          <a:xfrm>
            <a:off x="357158" y="142876"/>
            <a:ext cx="8143932" cy="5857892"/>
          </a:xfrm>
          <a:prstGeom prst="roundRect">
            <a:avLst>
              <a:gd name="adj" fmla="val 26793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/>
          <a:srcRect t="52552"/>
          <a:stretch>
            <a:fillRect/>
          </a:stretch>
        </p:blipFill>
        <p:spPr bwMode="auto">
          <a:xfrm>
            <a:off x="857224" y="4143380"/>
            <a:ext cx="7864556" cy="207170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 t="25000"/>
          <a:stretch>
            <a:fillRect/>
          </a:stretch>
        </p:blipFill>
        <p:spPr bwMode="auto">
          <a:xfrm>
            <a:off x="785786" y="785794"/>
            <a:ext cx="7743825" cy="857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Légende encadrée 2 9"/>
          <p:cNvSpPr/>
          <p:nvPr/>
        </p:nvSpPr>
        <p:spPr>
          <a:xfrm flipH="1">
            <a:off x="5643570" y="2714620"/>
            <a:ext cx="1857388" cy="714380"/>
          </a:xfrm>
          <a:prstGeom prst="borderCallout2">
            <a:avLst>
              <a:gd name="adj1" fmla="val 18750"/>
              <a:gd name="adj2" fmla="val -5431"/>
              <a:gd name="adj3" fmla="val 18750"/>
              <a:gd name="adj4" fmla="val -32684"/>
              <a:gd name="adj5" fmla="val 367693"/>
              <a:gd name="adj6" fmla="val 11133"/>
            </a:avLst>
          </a:prstGeom>
          <a:ln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ar-DZ" b="1" dirty="0" smtClean="0">
              <a:cs typeface="Arabic Transparent" pitchFamily="2" charset="-78"/>
            </a:endParaRPr>
          </a:p>
          <a:p>
            <a:r>
              <a:rPr lang="fr-FR" b="1" dirty="0" smtClean="0">
                <a:cs typeface="Arabic Transparent" pitchFamily="2" charset="-78"/>
              </a:rPr>
              <a:t>  (FLAG</a:t>
            </a:r>
            <a:r>
              <a:rPr lang="ar-DZ" b="1" dirty="0" smtClean="0">
                <a:cs typeface="Arabic Transparent" pitchFamily="2" charset="-78"/>
              </a:rPr>
              <a:t> (</a:t>
            </a:r>
            <a:r>
              <a:rPr lang="fr-FR" b="1" dirty="0" smtClean="0">
                <a:cs typeface="Arabic Transparent" pitchFamily="2" charset="-78"/>
              </a:rPr>
              <a:t>  </a:t>
            </a:r>
            <a:r>
              <a:rPr lang="ar-DZ" b="1" dirty="0" smtClean="0">
                <a:cs typeface="Arabic Transparent" pitchFamily="2" charset="-78"/>
              </a:rPr>
              <a:t>رفع العلم</a:t>
            </a:r>
            <a:endParaRPr lang="fr-FR" b="1" dirty="0" smtClean="0">
              <a:cs typeface="Arabic Transparent" pitchFamily="2" charset="-78"/>
            </a:endParaRPr>
          </a:p>
          <a:p>
            <a:endParaRPr lang="fr-FR" b="1" dirty="0">
              <a:cs typeface="Arabic Transparent" pitchFamily="2" charset="-78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142844" y="2357430"/>
            <a:ext cx="5000660" cy="714380"/>
            <a:chOff x="214282" y="2357430"/>
            <a:chExt cx="5000660" cy="714380"/>
          </a:xfrm>
        </p:grpSpPr>
        <p:sp>
          <p:nvSpPr>
            <p:cNvPr id="8" name="Légende encadrée 2 7"/>
            <p:cNvSpPr/>
            <p:nvPr/>
          </p:nvSpPr>
          <p:spPr>
            <a:xfrm flipH="1">
              <a:off x="214282" y="2357430"/>
              <a:ext cx="5000660" cy="714380"/>
            </a:xfrm>
            <a:prstGeom prst="borderCallout2">
              <a:avLst>
                <a:gd name="adj1" fmla="val 23164"/>
                <a:gd name="adj2" fmla="val -3539"/>
                <a:gd name="adj3" fmla="val 20957"/>
                <a:gd name="adj4" fmla="val -12628"/>
                <a:gd name="adj5" fmla="val -166373"/>
                <a:gd name="adj6" fmla="val 32111"/>
              </a:avLst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ar-DZ" b="1" dirty="0" smtClean="0">
                <a:cs typeface="Arabic Transparent" pitchFamily="2" charset="-78"/>
              </a:endParaRPr>
            </a:p>
            <a:p>
              <a:r>
                <a:rPr lang="fr-FR" b="1" dirty="0" smtClean="0">
                  <a:cs typeface="Arabic Transparent" pitchFamily="2" charset="-78"/>
                </a:rPr>
                <a:t>TOIF=1 </a:t>
              </a:r>
              <a:r>
                <a:rPr lang="ar-DZ" b="1" dirty="0" smtClean="0">
                  <a:cs typeface="Arabic Transparent" pitchFamily="2" charset="-78"/>
                </a:rPr>
                <a:t> </a:t>
              </a:r>
              <a:r>
                <a:rPr lang="fr-FR" b="1" dirty="0" smtClean="0">
                  <a:cs typeface="Arabic Transparent" pitchFamily="2" charset="-78"/>
                </a:rPr>
                <a:t> (FLAG</a:t>
              </a:r>
              <a:r>
                <a:rPr lang="ar-DZ" b="1" dirty="0" smtClean="0">
                  <a:cs typeface="Arabic Transparent" pitchFamily="2" charset="-78"/>
                </a:rPr>
                <a:t> (</a:t>
              </a:r>
              <a:r>
                <a:rPr lang="fr-FR" b="1" dirty="0" smtClean="0">
                  <a:cs typeface="Arabic Transparent" pitchFamily="2" charset="-78"/>
                </a:rPr>
                <a:t> </a:t>
              </a:r>
              <a:r>
                <a:rPr lang="ar-DZ" b="1" dirty="0" smtClean="0">
                  <a:cs typeface="Arabic Transparent" pitchFamily="2" charset="-78"/>
                </a:rPr>
                <a:t>انتهاء العد لسجل         ورفع العلم</a:t>
              </a:r>
            </a:p>
            <a:p>
              <a:r>
                <a:rPr lang="fr-FR" b="1" dirty="0" smtClean="0">
                  <a:cs typeface="Arabic Transparent" pitchFamily="2" charset="-78"/>
                </a:rPr>
                <a:t>TOIF=0 </a:t>
              </a:r>
              <a:r>
                <a:rPr lang="ar-DZ" b="1" dirty="0" smtClean="0">
                  <a:cs typeface="Arabic Transparent" pitchFamily="2" charset="-78"/>
                </a:rPr>
                <a:t>عدم انتهاء العد </a:t>
              </a:r>
              <a:endParaRPr lang="fr-FR" b="1" dirty="0" smtClean="0">
                <a:cs typeface="Arabic Transparent" pitchFamily="2" charset="-78"/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603268" y="2388962"/>
              <a:ext cx="857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/>
                <a:t>TMRO</a:t>
              </a:r>
              <a:endParaRPr lang="fr-FR" b="1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7043104" y="0"/>
            <a:ext cx="2100896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fr-FR" sz="2400" b="1" dirty="0" smtClean="0"/>
              <a:t> </a:t>
            </a:r>
            <a:r>
              <a:rPr lang="ar-DZ" sz="2400" b="1" dirty="0" smtClean="0"/>
              <a:t>- سجل </a:t>
            </a:r>
            <a:r>
              <a:rPr lang="fr-FR" sz="2400" b="1" dirty="0" smtClean="0"/>
              <a:t>INTCON</a:t>
            </a:r>
            <a:r>
              <a:rPr lang="ar-DZ" sz="2400" b="1" dirty="0" smtClean="0"/>
              <a:t> </a:t>
            </a:r>
            <a:endParaRPr lang="fr-FR" sz="24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3357554" y="3571876"/>
            <a:ext cx="1928826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DZ" sz="2400" b="1" dirty="0" smtClean="0"/>
              <a:t>السجل </a:t>
            </a:r>
            <a:r>
              <a:rPr lang="fr-FR" sz="2400" b="1" dirty="0" smtClean="0"/>
              <a:t>TMRO</a:t>
            </a:r>
            <a:endParaRPr lang="fr-FR" sz="2400" b="1" dirty="0"/>
          </a:p>
        </p:txBody>
      </p:sp>
      <p:sp>
        <p:nvSpPr>
          <p:cNvPr id="14" name="Rectangle 13"/>
          <p:cNvSpPr/>
          <p:nvPr/>
        </p:nvSpPr>
        <p:spPr>
          <a:xfrm>
            <a:off x="7715272" y="4929198"/>
            <a:ext cx="846899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FFFF00"/>
                </a:solidFill>
                <a:cs typeface="Arabic Transparent" pitchFamily="2" charset="-78"/>
              </a:rPr>
              <a:t>TOIF=1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14612" y="6373112"/>
            <a:ext cx="846899" cy="36933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FFFF00"/>
                </a:solidFill>
                <a:cs typeface="Arabic Transparent" pitchFamily="2" charset="-78"/>
              </a:rPr>
              <a:t>TOIF=0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16" name="Accolade fermante 15"/>
          <p:cNvSpPr/>
          <p:nvPr/>
        </p:nvSpPr>
        <p:spPr>
          <a:xfrm rot="5400000">
            <a:off x="3001488" y="2225438"/>
            <a:ext cx="252000" cy="5796000"/>
          </a:xfrm>
          <a:prstGeom prst="rightBrace">
            <a:avLst>
              <a:gd name="adj1" fmla="val 52000"/>
              <a:gd name="adj2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/>
          <p:cNvCxnSpPr/>
          <p:nvPr/>
        </p:nvCxnSpPr>
        <p:spPr>
          <a:xfrm rot="5400000">
            <a:off x="2620446" y="5807594"/>
            <a:ext cx="1044000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9" grpId="0" animBg="1"/>
      <p:bldP spid="14" grpId="0" animBg="1"/>
      <p:bldP spid="15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/>
          <p:cNvGrpSpPr/>
          <p:nvPr/>
        </p:nvGrpSpPr>
        <p:grpSpPr>
          <a:xfrm>
            <a:off x="2285984" y="1214422"/>
            <a:ext cx="2492014" cy="964319"/>
            <a:chOff x="2119358" y="1107359"/>
            <a:chExt cx="2492014" cy="964319"/>
          </a:xfrm>
        </p:grpSpPr>
        <p:sp>
          <p:nvSpPr>
            <p:cNvPr id="4" name="Rectangle 3"/>
            <p:cNvSpPr/>
            <p:nvPr/>
          </p:nvSpPr>
          <p:spPr>
            <a:xfrm>
              <a:off x="2714612" y="1142984"/>
              <a:ext cx="1428760" cy="928694"/>
            </a:xfrm>
            <a:prstGeom prst="rect">
              <a:avLst/>
            </a:prstGeom>
            <a:solidFill>
              <a:schemeClr val="bg1"/>
            </a:solidFill>
            <a:ln w="571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Triangle isocèle 4"/>
            <p:cNvSpPr/>
            <p:nvPr/>
          </p:nvSpPr>
          <p:spPr>
            <a:xfrm rot="5400000">
              <a:off x="2684326" y="1482772"/>
              <a:ext cx="273172" cy="212600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" name="Ellipse 5"/>
            <p:cNvSpPr/>
            <p:nvPr/>
          </p:nvSpPr>
          <p:spPr>
            <a:xfrm>
              <a:off x="2571736" y="1523924"/>
              <a:ext cx="142876" cy="14287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8" name="Connecteur droit 7"/>
            <p:cNvCxnSpPr/>
            <p:nvPr/>
          </p:nvCxnSpPr>
          <p:spPr>
            <a:xfrm>
              <a:off x="4143372" y="1309610"/>
              <a:ext cx="46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" name="ZoneTexte 8"/>
            <p:cNvSpPr txBox="1"/>
            <p:nvPr/>
          </p:nvSpPr>
          <p:spPr>
            <a:xfrm>
              <a:off x="2690862" y="1107359"/>
              <a:ext cx="34657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/>
                <a:t>D</a:t>
              </a:r>
              <a:endParaRPr lang="fr-FR" sz="2000" b="1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3786182" y="1119234"/>
              <a:ext cx="3609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/>
                <a:t>Q</a:t>
              </a:r>
              <a:endParaRPr lang="fr-FR" sz="2000" b="1" dirty="0"/>
            </a:p>
          </p:txBody>
        </p:sp>
        <p:cxnSp>
          <p:nvCxnSpPr>
            <p:cNvPr id="11" name="Connecteur droit 10"/>
            <p:cNvCxnSpPr/>
            <p:nvPr/>
          </p:nvCxnSpPr>
          <p:spPr>
            <a:xfrm>
              <a:off x="2119358" y="1595550"/>
              <a:ext cx="46800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8" name="Groupe 47"/>
          <p:cNvGrpSpPr/>
          <p:nvPr/>
        </p:nvGrpSpPr>
        <p:grpSpPr>
          <a:xfrm>
            <a:off x="713366" y="1500174"/>
            <a:ext cx="1476982" cy="1237600"/>
            <a:chOff x="713366" y="1500174"/>
            <a:chExt cx="1476982" cy="1237600"/>
          </a:xfrm>
        </p:grpSpPr>
        <p:grpSp>
          <p:nvGrpSpPr>
            <p:cNvPr id="18" name="Groupe 17"/>
            <p:cNvGrpSpPr/>
            <p:nvPr/>
          </p:nvGrpSpPr>
          <p:grpSpPr>
            <a:xfrm>
              <a:off x="714348" y="1500174"/>
              <a:ext cx="1476000" cy="288000"/>
              <a:chOff x="1928794" y="2428868"/>
              <a:chExt cx="2143140" cy="360001"/>
            </a:xfrm>
          </p:grpSpPr>
          <p:grpSp>
            <p:nvGrpSpPr>
              <p:cNvPr id="14" name="Groupe 13"/>
              <p:cNvGrpSpPr/>
              <p:nvPr/>
            </p:nvGrpSpPr>
            <p:grpSpPr>
              <a:xfrm>
                <a:off x="1928794" y="2428868"/>
                <a:ext cx="1071570" cy="360001"/>
                <a:chOff x="1928794" y="2428868"/>
                <a:chExt cx="1071570" cy="360001"/>
              </a:xfrm>
            </p:grpSpPr>
            <p:sp>
              <p:nvSpPr>
                <p:cNvPr id="12" name="Parenthèse ouvrante 11"/>
                <p:cNvSpPr/>
                <p:nvPr/>
              </p:nvSpPr>
              <p:spPr>
                <a:xfrm rot="5400000">
                  <a:off x="2018794" y="2338868"/>
                  <a:ext cx="360000" cy="540000"/>
                </a:xfrm>
                <a:prstGeom prst="leftBracket">
                  <a:avLst>
                    <a:gd name="adj" fmla="val 0"/>
                  </a:avLst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3" name="Parenthèse ouvrante 12"/>
                <p:cNvSpPr/>
                <p:nvPr/>
              </p:nvSpPr>
              <p:spPr>
                <a:xfrm rot="16200000">
                  <a:off x="2550364" y="2338869"/>
                  <a:ext cx="360000" cy="540000"/>
                </a:xfrm>
                <a:prstGeom prst="leftBracket">
                  <a:avLst>
                    <a:gd name="adj" fmla="val 0"/>
                  </a:avLst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15" name="Groupe 14"/>
              <p:cNvGrpSpPr/>
              <p:nvPr/>
            </p:nvGrpSpPr>
            <p:grpSpPr>
              <a:xfrm>
                <a:off x="3000364" y="2428868"/>
                <a:ext cx="1071570" cy="360001"/>
                <a:chOff x="1928794" y="2428868"/>
                <a:chExt cx="1071570" cy="360001"/>
              </a:xfrm>
            </p:grpSpPr>
            <p:sp>
              <p:nvSpPr>
                <p:cNvPr id="16" name="Parenthèse ouvrante 15"/>
                <p:cNvSpPr/>
                <p:nvPr/>
              </p:nvSpPr>
              <p:spPr>
                <a:xfrm rot="5400000">
                  <a:off x="2018794" y="2338868"/>
                  <a:ext cx="360000" cy="540000"/>
                </a:xfrm>
                <a:prstGeom prst="leftBracket">
                  <a:avLst>
                    <a:gd name="adj" fmla="val 0"/>
                  </a:avLst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7" name="Parenthèse ouvrante 16"/>
                <p:cNvSpPr/>
                <p:nvPr/>
              </p:nvSpPr>
              <p:spPr>
                <a:xfrm rot="16200000">
                  <a:off x="2550364" y="2338869"/>
                  <a:ext cx="360000" cy="540000"/>
                </a:xfrm>
                <a:prstGeom prst="leftBracket">
                  <a:avLst>
                    <a:gd name="adj" fmla="val 0"/>
                  </a:avLst>
                </a:prstGeom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cxnSp>
          <p:nvCxnSpPr>
            <p:cNvPr id="28" name="Connecteur droit 27"/>
            <p:cNvCxnSpPr/>
            <p:nvPr/>
          </p:nvCxnSpPr>
          <p:spPr>
            <a:xfrm rot="5400000">
              <a:off x="214094" y="2035071"/>
              <a:ext cx="1000132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>
            <a:xfrm rot="5400000">
              <a:off x="951618" y="1999446"/>
              <a:ext cx="1000132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/>
            <p:cNvCxnSpPr/>
            <p:nvPr/>
          </p:nvCxnSpPr>
          <p:spPr>
            <a:xfrm>
              <a:off x="714348" y="2214554"/>
              <a:ext cx="720000" cy="1588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ZoneTexte 31"/>
            <p:cNvSpPr txBox="1"/>
            <p:nvPr/>
          </p:nvSpPr>
          <p:spPr>
            <a:xfrm>
              <a:off x="857224" y="2214554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/>
                <a:t>T</a:t>
              </a:r>
              <a:endParaRPr lang="fr-FR" sz="2800" b="1" dirty="0"/>
            </a:p>
          </p:txBody>
        </p:sp>
      </p:grpSp>
      <p:grpSp>
        <p:nvGrpSpPr>
          <p:cNvPr id="49" name="Groupe 48"/>
          <p:cNvGrpSpPr/>
          <p:nvPr/>
        </p:nvGrpSpPr>
        <p:grpSpPr>
          <a:xfrm>
            <a:off x="4928208" y="1142984"/>
            <a:ext cx="2916982" cy="1380476"/>
            <a:chOff x="4928208" y="1142984"/>
            <a:chExt cx="2916982" cy="1380476"/>
          </a:xfrm>
        </p:grpSpPr>
        <p:grpSp>
          <p:nvGrpSpPr>
            <p:cNvPr id="20" name="Groupe 19"/>
            <p:cNvGrpSpPr/>
            <p:nvPr/>
          </p:nvGrpSpPr>
          <p:grpSpPr>
            <a:xfrm>
              <a:off x="4929190" y="1142984"/>
              <a:ext cx="2916000" cy="288000"/>
              <a:chOff x="1928794" y="2428868"/>
              <a:chExt cx="2143140" cy="360001"/>
            </a:xfrm>
          </p:grpSpPr>
          <p:grpSp>
            <p:nvGrpSpPr>
              <p:cNvPr id="21" name="Groupe 13"/>
              <p:cNvGrpSpPr/>
              <p:nvPr/>
            </p:nvGrpSpPr>
            <p:grpSpPr>
              <a:xfrm>
                <a:off x="1928794" y="2428868"/>
                <a:ext cx="1071570" cy="360001"/>
                <a:chOff x="1928794" y="2428868"/>
                <a:chExt cx="1071570" cy="360001"/>
              </a:xfrm>
            </p:grpSpPr>
            <p:sp>
              <p:nvSpPr>
                <p:cNvPr id="25" name="Parenthèse ouvrante 24"/>
                <p:cNvSpPr/>
                <p:nvPr/>
              </p:nvSpPr>
              <p:spPr>
                <a:xfrm rot="5400000">
                  <a:off x="2018794" y="2338868"/>
                  <a:ext cx="360000" cy="540000"/>
                </a:xfrm>
                <a:prstGeom prst="leftBracket">
                  <a:avLst>
                    <a:gd name="adj" fmla="val 0"/>
                  </a:avLst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6" name="Parenthèse ouvrante 25"/>
                <p:cNvSpPr/>
                <p:nvPr/>
              </p:nvSpPr>
              <p:spPr>
                <a:xfrm rot="16200000">
                  <a:off x="2550364" y="2338869"/>
                  <a:ext cx="360000" cy="540000"/>
                </a:xfrm>
                <a:prstGeom prst="leftBracket">
                  <a:avLst>
                    <a:gd name="adj" fmla="val 0"/>
                  </a:avLst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grpSp>
            <p:nvGrpSpPr>
              <p:cNvPr id="22" name="Groupe 14"/>
              <p:cNvGrpSpPr/>
              <p:nvPr/>
            </p:nvGrpSpPr>
            <p:grpSpPr>
              <a:xfrm>
                <a:off x="3000364" y="2428868"/>
                <a:ext cx="1071570" cy="360001"/>
                <a:chOff x="1928794" y="2428868"/>
                <a:chExt cx="1071570" cy="360001"/>
              </a:xfrm>
            </p:grpSpPr>
            <p:sp>
              <p:nvSpPr>
                <p:cNvPr id="23" name="Parenthèse ouvrante 22"/>
                <p:cNvSpPr/>
                <p:nvPr/>
              </p:nvSpPr>
              <p:spPr>
                <a:xfrm rot="5400000">
                  <a:off x="2018794" y="2338868"/>
                  <a:ext cx="360000" cy="540000"/>
                </a:xfrm>
                <a:prstGeom prst="leftBracket">
                  <a:avLst>
                    <a:gd name="adj" fmla="val 0"/>
                  </a:avLst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4" name="Parenthèse ouvrante 23"/>
                <p:cNvSpPr/>
                <p:nvPr/>
              </p:nvSpPr>
              <p:spPr>
                <a:xfrm rot="16200000">
                  <a:off x="2550364" y="2338869"/>
                  <a:ext cx="360000" cy="540000"/>
                </a:xfrm>
                <a:prstGeom prst="leftBracket">
                  <a:avLst>
                    <a:gd name="adj" fmla="val 0"/>
                  </a:avLst>
                </a:prstGeom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cxnSp>
          <p:nvCxnSpPr>
            <p:cNvPr id="33" name="Connecteur droit 32"/>
            <p:cNvCxnSpPr/>
            <p:nvPr/>
          </p:nvCxnSpPr>
          <p:spPr>
            <a:xfrm rot="5400000">
              <a:off x="4428936" y="1820757"/>
              <a:ext cx="1000132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/>
            <p:nvPr/>
          </p:nvCxnSpPr>
          <p:spPr>
            <a:xfrm rot="5400000">
              <a:off x="5906366" y="1856570"/>
              <a:ext cx="1000132" cy="1588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Connecteur droit avec flèche 34"/>
            <p:cNvCxnSpPr/>
            <p:nvPr/>
          </p:nvCxnSpPr>
          <p:spPr>
            <a:xfrm>
              <a:off x="4929190" y="2000240"/>
              <a:ext cx="1476000" cy="1588"/>
            </a:xfrm>
            <a:prstGeom prst="straightConnector1">
              <a:avLst/>
            </a:prstGeom>
            <a:ln>
              <a:headEnd type="triangle" w="med" len="med"/>
              <a:tailEnd type="triangl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36" name="ZoneTexte 35"/>
            <p:cNvSpPr txBox="1"/>
            <p:nvPr/>
          </p:nvSpPr>
          <p:spPr>
            <a:xfrm>
              <a:off x="5072066" y="2000240"/>
              <a:ext cx="135732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T</a:t>
              </a:r>
              <a:r>
                <a:rPr lang="fr-FR" sz="1600" b="1" dirty="0" smtClean="0">
                  <a:solidFill>
                    <a:schemeClr val="accent6">
                      <a:lumMod val="75000"/>
                    </a:schemeClr>
                  </a:solidFill>
                </a:rPr>
                <a:t>D</a:t>
              </a:r>
              <a:r>
                <a:rPr lang="fr-FR" sz="2800" b="1" dirty="0" smtClean="0">
                  <a:solidFill>
                    <a:schemeClr val="accent6">
                      <a:lumMod val="75000"/>
                    </a:schemeClr>
                  </a:solidFill>
                </a:rPr>
                <a:t>=2T</a:t>
              </a:r>
              <a:endParaRPr lang="fr-FR" sz="28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37" name="ZoneTexte 36"/>
          <p:cNvSpPr txBox="1"/>
          <p:nvPr/>
        </p:nvSpPr>
        <p:spPr>
          <a:xfrm>
            <a:off x="571472" y="3253087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T=1uS</a:t>
            </a:r>
            <a:endParaRPr lang="fr-FR" sz="2800" b="1" dirty="0"/>
          </a:p>
        </p:txBody>
      </p:sp>
      <p:sp>
        <p:nvSpPr>
          <p:cNvPr id="38" name="Flèche droite 37"/>
          <p:cNvSpPr/>
          <p:nvPr/>
        </p:nvSpPr>
        <p:spPr>
          <a:xfrm>
            <a:off x="2000232" y="3395963"/>
            <a:ext cx="3071834" cy="142876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ZoneTexte 38"/>
          <p:cNvSpPr txBox="1"/>
          <p:nvPr/>
        </p:nvSpPr>
        <p:spPr>
          <a:xfrm>
            <a:off x="5214942" y="3110211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=2x</a:t>
            </a:r>
            <a:r>
              <a:rPr lang="fr-FR" sz="2800" b="1" dirty="0" smtClean="0"/>
              <a:t>1uS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 2uS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559597" y="3896029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T=2uS</a:t>
            </a:r>
            <a:endParaRPr lang="fr-FR" sz="2800" b="1" dirty="0"/>
          </a:p>
        </p:txBody>
      </p:sp>
      <p:sp>
        <p:nvSpPr>
          <p:cNvPr id="41" name="Flèche droite 40"/>
          <p:cNvSpPr/>
          <p:nvPr/>
        </p:nvSpPr>
        <p:spPr>
          <a:xfrm>
            <a:off x="2000232" y="4074530"/>
            <a:ext cx="3071834" cy="142876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5214942" y="3753153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=2x</a:t>
            </a:r>
            <a:r>
              <a:rPr lang="fr-FR" sz="2800" b="1" dirty="0" smtClean="0"/>
              <a:t>2uS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 4uS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559409" y="4563097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T=3uS</a:t>
            </a:r>
            <a:endParaRPr lang="fr-FR" sz="2800" b="1" dirty="0"/>
          </a:p>
        </p:txBody>
      </p:sp>
      <p:sp>
        <p:nvSpPr>
          <p:cNvPr id="44" name="Flèche droite 43"/>
          <p:cNvSpPr/>
          <p:nvPr/>
        </p:nvSpPr>
        <p:spPr>
          <a:xfrm>
            <a:off x="1952544" y="4753473"/>
            <a:ext cx="3071834" cy="142876"/>
          </a:xfrm>
          <a:prstGeom prst="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ZoneTexte 44"/>
          <p:cNvSpPr txBox="1"/>
          <p:nvPr/>
        </p:nvSpPr>
        <p:spPr>
          <a:xfrm>
            <a:off x="5249142" y="4467721"/>
            <a:ext cx="27146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D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=2x</a:t>
            </a:r>
            <a:r>
              <a:rPr lang="fr-FR" sz="2800" b="1" dirty="0" smtClean="0"/>
              <a:t>3uS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 6uS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6" name="ZoneTexte 45"/>
          <p:cNvSpPr txBox="1"/>
          <p:nvPr/>
        </p:nvSpPr>
        <p:spPr>
          <a:xfrm>
            <a:off x="1785918" y="5824855"/>
            <a:ext cx="6215106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dirty="0" smtClean="0"/>
              <a:t>كلما كبر زمن إشارة التوقيت كلما كبر زمن مخرج </a:t>
            </a:r>
            <a:r>
              <a:rPr lang="ar-DZ" sz="2400" b="1" dirty="0" err="1" smtClean="0"/>
              <a:t>القلاب</a:t>
            </a:r>
            <a:r>
              <a:rPr lang="ar-DZ" sz="2400" b="1" dirty="0" smtClean="0"/>
              <a:t> </a:t>
            </a:r>
            <a:r>
              <a:rPr lang="fr-FR" sz="2400" b="1" dirty="0" smtClean="0"/>
              <a:t>D</a:t>
            </a:r>
            <a:endParaRPr lang="fr-FR" sz="2400" b="1" dirty="0"/>
          </a:p>
        </p:txBody>
      </p:sp>
      <p:sp>
        <p:nvSpPr>
          <p:cNvPr id="47" name="ZoneTexte 46"/>
          <p:cNvSpPr txBox="1"/>
          <p:nvPr/>
        </p:nvSpPr>
        <p:spPr>
          <a:xfrm>
            <a:off x="7917679" y="12039"/>
            <a:ext cx="1214446" cy="461665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ar-DZ" sz="2400" b="1" dirty="0" smtClean="0"/>
              <a:t>تذكير</a:t>
            </a:r>
            <a:endParaRPr lang="fr-F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/>
      <p:bldP spid="40" grpId="0"/>
      <p:bldP spid="41" grpId="0" animBg="1"/>
      <p:bldP spid="42" grpId="0"/>
      <p:bldP spid="43" grpId="0"/>
      <p:bldP spid="44" grpId="0" animBg="1"/>
      <p:bldP spid="45" grpId="0"/>
      <p:bldP spid="46" grpId="0" animBg="1"/>
      <p:bldP spid="4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au 11"/>
          <p:cNvGraphicFramePr>
            <a:graphicFrameLocks noGrp="1"/>
          </p:cNvGraphicFramePr>
          <p:nvPr/>
        </p:nvGraphicFramePr>
        <p:xfrm>
          <a:off x="3568702" y="2197430"/>
          <a:ext cx="3289316" cy="3017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329"/>
                <a:gridCol w="822329"/>
                <a:gridCol w="822329"/>
                <a:gridCol w="822329"/>
              </a:tblGrid>
              <a:tr h="2969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PS2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PS1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PS0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T</a:t>
                      </a:r>
                      <a:r>
                        <a:rPr lang="fr-FR" sz="1100" b="1" dirty="0" smtClean="0">
                          <a:latin typeface="Arial" pitchFamily="34" charset="0"/>
                          <a:cs typeface="Arial" pitchFamily="34" charset="0"/>
                        </a:rPr>
                        <a:t>TMRO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69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69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69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69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69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69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69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128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695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 smtClean="0">
                          <a:latin typeface="Arial" pitchFamily="34" charset="0"/>
                          <a:cs typeface="Arial" pitchFamily="34" charset="0"/>
                        </a:rPr>
                        <a:t>256</a:t>
                      </a:r>
                      <a:endParaRPr lang="fr-FR" sz="16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Rectangle 12"/>
          <p:cNvSpPr/>
          <p:nvPr/>
        </p:nvSpPr>
        <p:spPr>
          <a:xfrm>
            <a:off x="211116" y="2690934"/>
            <a:ext cx="2537874" cy="95410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ar-DZ" sz="2800" b="1" dirty="0" smtClean="0">
                <a:cs typeface="Arabic Transparent" pitchFamily="2" charset="-78"/>
              </a:rPr>
              <a:t>استعمال قاسم التردد</a:t>
            </a:r>
            <a:endParaRPr lang="fr-FR" sz="2800" b="1" dirty="0" smtClean="0">
              <a:cs typeface="Arabic Transparent" pitchFamily="2" charset="-78"/>
            </a:endParaRPr>
          </a:p>
          <a:p>
            <a:pPr algn="ctr"/>
            <a:r>
              <a:rPr lang="fr-FR" sz="2800" b="1" dirty="0" smtClean="0">
                <a:cs typeface="Arabic Transparent" pitchFamily="2" charset="-78"/>
              </a:rPr>
              <a:t>PRE-SCALER</a:t>
            </a:r>
            <a:r>
              <a:rPr lang="ar-DZ" sz="2800" b="1" dirty="0" smtClean="0">
                <a:cs typeface="Arabic Transparent" pitchFamily="2" charset="-78"/>
              </a:rPr>
              <a:t> </a:t>
            </a:r>
          </a:p>
        </p:txBody>
      </p:sp>
      <p:sp>
        <p:nvSpPr>
          <p:cNvPr id="14" name="Flèche droite 13"/>
          <p:cNvSpPr/>
          <p:nvPr/>
        </p:nvSpPr>
        <p:spPr>
          <a:xfrm>
            <a:off x="2854322" y="2970994"/>
            <a:ext cx="428628" cy="2914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4" name="Groupe 33"/>
          <p:cNvGrpSpPr/>
          <p:nvPr/>
        </p:nvGrpSpPr>
        <p:grpSpPr>
          <a:xfrm>
            <a:off x="785786" y="472806"/>
            <a:ext cx="2554922" cy="1619250"/>
            <a:chOff x="802632" y="0"/>
            <a:chExt cx="2554922" cy="161925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 r="55719"/>
            <a:stretch>
              <a:fillRect/>
            </a:stretch>
          </p:blipFill>
          <p:spPr bwMode="auto">
            <a:xfrm>
              <a:off x="1071538" y="0"/>
              <a:ext cx="2286016" cy="161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8" name="Connecteur droit avec flèche 7"/>
            <p:cNvCxnSpPr/>
            <p:nvPr/>
          </p:nvCxnSpPr>
          <p:spPr>
            <a:xfrm>
              <a:off x="802632" y="571480"/>
              <a:ext cx="642942" cy="1588"/>
            </a:xfrm>
            <a:prstGeom prst="straightConnector1">
              <a:avLst/>
            </a:prstGeom>
            <a:ln w="53975"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9" name="ZoneTexte 18"/>
          <p:cNvSpPr txBox="1"/>
          <p:nvPr/>
        </p:nvSpPr>
        <p:spPr>
          <a:xfrm>
            <a:off x="1704886" y="5436636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</a:t>
            </a:r>
            <a:endParaRPr lang="fr-FR" sz="2800" b="1" dirty="0"/>
          </a:p>
        </p:txBody>
      </p:sp>
      <p:sp>
        <p:nvSpPr>
          <p:cNvPr id="20" name="Flèche droite 19"/>
          <p:cNvSpPr/>
          <p:nvPr/>
        </p:nvSpPr>
        <p:spPr>
          <a:xfrm>
            <a:off x="2285984" y="5667796"/>
            <a:ext cx="3071834" cy="142876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5500694" y="5382044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TMRO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=2x</a:t>
            </a:r>
            <a:r>
              <a:rPr lang="fr-FR" sz="2800" b="1" dirty="0" smtClean="0"/>
              <a:t>T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1693011" y="5878852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</a:t>
            </a:r>
            <a:endParaRPr lang="fr-FR" sz="2800" b="1" dirty="0"/>
          </a:p>
        </p:txBody>
      </p:sp>
      <p:sp>
        <p:nvSpPr>
          <p:cNvPr id="23" name="Flèche droite 22"/>
          <p:cNvSpPr/>
          <p:nvPr/>
        </p:nvSpPr>
        <p:spPr>
          <a:xfrm>
            <a:off x="2285984" y="6145637"/>
            <a:ext cx="3071834" cy="142876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5500694" y="5889330"/>
            <a:ext cx="3643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TMRO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=4x</a:t>
            </a:r>
            <a:r>
              <a:rPr lang="fr-FR" sz="2800" b="1" dirty="0" smtClean="0"/>
              <a:t>T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714480" y="6334804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</a:t>
            </a:r>
            <a:endParaRPr lang="fr-FR" sz="2800" b="1" dirty="0"/>
          </a:p>
        </p:txBody>
      </p:sp>
      <p:sp>
        <p:nvSpPr>
          <p:cNvPr id="26" name="Flèche droite 25"/>
          <p:cNvSpPr/>
          <p:nvPr/>
        </p:nvSpPr>
        <p:spPr>
          <a:xfrm>
            <a:off x="2259953" y="6613464"/>
            <a:ext cx="3071834" cy="142876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ZoneTexte 26"/>
          <p:cNvSpPr txBox="1"/>
          <p:nvPr/>
        </p:nvSpPr>
        <p:spPr>
          <a:xfrm>
            <a:off x="5381568" y="6314064"/>
            <a:ext cx="3690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TMRO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=8x</a:t>
            </a:r>
            <a:r>
              <a:rPr lang="fr-FR" sz="2800" b="1" dirty="0" smtClean="0"/>
              <a:t>T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3500430" y="5253351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00FF"/>
                </a:solidFill>
              </a:rPr>
              <a:t>(000)</a:t>
            </a:r>
            <a:endParaRPr lang="fr-FR" sz="2400" dirty="0">
              <a:solidFill>
                <a:srgbClr val="0000FF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500430" y="5769668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00FF"/>
                </a:solidFill>
              </a:rPr>
              <a:t>(001)</a:t>
            </a:r>
            <a:endParaRPr lang="fr-FR" sz="2400" dirty="0">
              <a:solidFill>
                <a:srgbClr val="0000FF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535735" y="6269734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00FF"/>
                </a:solidFill>
              </a:rPr>
              <a:t>(010)</a:t>
            </a:r>
            <a:endParaRPr lang="fr-FR" sz="2400" dirty="0">
              <a:solidFill>
                <a:srgbClr val="0000FF"/>
              </a:solidFill>
            </a:endParaRPr>
          </a:p>
        </p:txBody>
      </p:sp>
      <p:grpSp>
        <p:nvGrpSpPr>
          <p:cNvPr id="37" name="Groupe 36"/>
          <p:cNvGrpSpPr/>
          <p:nvPr/>
        </p:nvGrpSpPr>
        <p:grpSpPr>
          <a:xfrm>
            <a:off x="5554711" y="95572"/>
            <a:ext cx="3232131" cy="1921872"/>
            <a:chOff x="4929190" y="-302622"/>
            <a:chExt cx="3232131" cy="1921872"/>
          </a:xfrm>
        </p:grpSpPr>
        <p:pic>
          <p:nvPicPr>
            <p:cNvPr id="33" name="Picture 2"/>
            <p:cNvPicPr>
              <a:picLocks noChangeAspect="1" noChangeArrowheads="1"/>
            </p:cNvPicPr>
            <p:nvPr/>
          </p:nvPicPr>
          <p:blipFill>
            <a:blip r:embed="rId2"/>
            <a:srcRect l="49847"/>
            <a:stretch>
              <a:fillRect/>
            </a:stretch>
          </p:blipFill>
          <p:spPr bwMode="auto">
            <a:xfrm>
              <a:off x="5572132" y="0"/>
              <a:ext cx="2589189" cy="1619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cxnSp>
          <p:nvCxnSpPr>
            <p:cNvPr id="6" name="Connecteur droit 5"/>
            <p:cNvCxnSpPr/>
            <p:nvPr/>
          </p:nvCxnSpPr>
          <p:spPr>
            <a:xfrm>
              <a:off x="4929190" y="598776"/>
              <a:ext cx="630667" cy="1588"/>
            </a:xfrm>
            <a:prstGeom prst="line">
              <a:avLst/>
            </a:prstGeom>
            <a:ln w="57150"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5013246" y="142852"/>
              <a:ext cx="10589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/>
                <a:t>T</a:t>
              </a:r>
              <a:endParaRPr lang="fr-FR" sz="2800" b="1" dirty="0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6929454" y="-302622"/>
              <a:ext cx="1044000" cy="70788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fr-FR" sz="4000" b="1" dirty="0" smtClean="0">
                  <a:solidFill>
                    <a:schemeClr val="accent6">
                      <a:lumMod val="75000"/>
                    </a:schemeClr>
                  </a:solidFill>
                </a:rPr>
                <a:t>T</a:t>
              </a:r>
              <a:r>
                <a:rPr lang="fr-FR" sz="1600" b="1" dirty="0" smtClean="0">
                  <a:solidFill>
                    <a:schemeClr val="accent6">
                      <a:lumMod val="75000"/>
                    </a:schemeClr>
                  </a:solidFill>
                </a:rPr>
                <a:t>TMRO</a:t>
              </a:r>
              <a:endParaRPr lang="fr-FR" sz="40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32" name="Légende encadrée 2 31"/>
          <p:cNvSpPr/>
          <p:nvPr/>
        </p:nvSpPr>
        <p:spPr>
          <a:xfrm flipH="1">
            <a:off x="7143768" y="2398434"/>
            <a:ext cx="1476000" cy="864000"/>
          </a:xfrm>
          <a:prstGeom prst="borderCallout2">
            <a:avLst>
              <a:gd name="adj1" fmla="val 18750"/>
              <a:gd name="adj2" fmla="val -8333"/>
              <a:gd name="adj3" fmla="val -19161"/>
              <a:gd name="adj4" fmla="val -8345"/>
              <a:gd name="adj5" fmla="val -159477"/>
              <a:gd name="adj6" fmla="val 192950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b="1" dirty="0" smtClean="0"/>
              <a:t>يعتبر قاسم التردد كإشارة ساعة للسجل </a:t>
            </a:r>
            <a:r>
              <a:rPr lang="fr-FR" b="1" dirty="0" smtClean="0"/>
              <a:t>TMRO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4.08881E-6 L 0.25886 4.0888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6" grpId="0" animBg="1"/>
      <p:bldP spid="27" grpId="0"/>
      <p:bldP spid="28" grpId="0"/>
      <p:bldP spid="29" grpId="0"/>
      <p:bldP spid="30" grpId="0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19068" y="507322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</a:t>
            </a:r>
            <a:endParaRPr lang="fr-FR" sz="2800" b="1" dirty="0"/>
          </a:p>
        </p:txBody>
      </p:sp>
      <p:sp>
        <p:nvSpPr>
          <p:cNvPr id="5" name="Flèche droite 4"/>
          <p:cNvSpPr/>
          <p:nvPr/>
        </p:nvSpPr>
        <p:spPr>
          <a:xfrm>
            <a:off x="1500166" y="738482"/>
            <a:ext cx="3071834" cy="142876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4714876" y="452730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TMRO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=16x</a:t>
            </a:r>
            <a:r>
              <a:rPr lang="fr-FR" sz="2800" b="1" dirty="0" smtClean="0"/>
              <a:t>T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07193" y="1150264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</a:t>
            </a:r>
            <a:endParaRPr lang="fr-FR" sz="2800" b="1" dirty="0"/>
          </a:p>
        </p:txBody>
      </p:sp>
      <p:sp>
        <p:nvSpPr>
          <p:cNvPr id="8" name="Flèche droite 7"/>
          <p:cNvSpPr/>
          <p:nvPr/>
        </p:nvSpPr>
        <p:spPr>
          <a:xfrm>
            <a:off x="1500166" y="1417049"/>
            <a:ext cx="3071834" cy="142876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4714876" y="1095672"/>
            <a:ext cx="3643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TMRO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=32x</a:t>
            </a:r>
            <a:r>
              <a:rPr lang="fr-FR" sz="2800" b="1" dirty="0" smtClean="0"/>
              <a:t>T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907005" y="1817332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</a:t>
            </a:r>
            <a:endParaRPr lang="fr-FR" sz="2800" b="1" dirty="0"/>
          </a:p>
        </p:txBody>
      </p:sp>
      <p:sp>
        <p:nvSpPr>
          <p:cNvPr id="11" name="Flèche droite 10"/>
          <p:cNvSpPr/>
          <p:nvPr/>
        </p:nvSpPr>
        <p:spPr>
          <a:xfrm>
            <a:off x="1452478" y="2095992"/>
            <a:ext cx="3071834" cy="142876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4667188" y="1810240"/>
            <a:ext cx="3690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TMRO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=64x</a:t>
            </a:r>
            <a:r>
              <a:rPr lang="fr-FR" sz="2800" b="1" dirty="0" smtClean="0"/>
              <a:t>T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2714612" y="392397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00FF"/>
                </a:solidFill>
              </a:rPr>
              <a:t>(011)</a:t>
            </a:r>
            <a:endParaRPr lang="fr-FR" sz="2400" dirty="0">
              <a:solidFill>
                <a:srgbClr val="0000FF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2714612" y="1041080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00FF"/>
                </a:solidFill>
              </a:rPr>
              <a:t>(100)</a:t>
            </a:r>
            <a:endParaRPr lang="fr-FR" sz="2400" dirty="0">
              <a:solidFill>
                <a:srgbClr val="0000FF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2656822" y="1724966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00FF"/>
                </a:solidFill>
              </a:rPr>
              <a:t>(101)</a:t>
            </a:r>
            <a:endParaRPr lang="fr-FR" sz="2400" dirty="0">
              <a:solidFill>
                <a:srgbClr val="0000FF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910231" y="2477152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</a:t>
            </a:r>
            <a:endParaRPr lang="fr-FR" sz="2800" b="1" dirty="0"/>
          </a:p>
        </p:txBody>
      </p:sp>
      <p:sp>
        <p:nvSpPr>
          <p:cNvPr id="17" name="Flèche droite 16"/>
          <p:cNvSpPr/>
          <p:nvPr/>
        </p:nvSpPr>
        <p:spPr>
          <a:xfrm>
            <a:off x="1491329" y="2708312"/>
            <a:ext cx="3071834" cy="142876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4706039" y="2422560"/>
            <a:ext cx="3071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TMRO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=128x</a:t>
            </a:r>
            <a:r>
              <a:rPr lang="fr-FR" sz="2800" b="1" dirty="0" smtClean="0"/>
              <a:t>T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898356" y="3120094"/>
            <a:ext cx="12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/>
              <a:t>T</a:t>
            </a:r>
            <a:endParaRPr lang="fr-FR" sz="2800" b="1" dirty="0"/>
          </a:p>
        </p:txBody>
      </p:sp>
      <p:sp>
        <p:nvSpPr>
          <p:cNvPr id="20" name="Flèche droite 19"/>
          <p:cNvSpPr/>
          <p:nvPr/>
        </p:nvSpPr>
        <p:spPr>
          <a:xfrm>
            <a:off x="1491329" y="3386879"/>
            <a:ext cx="3071834" cy="142876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4706039" y="3065502"/>
            <a:ext cx="3643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TMRO</a:t>
            </a:r>
            <a:r>
              <a:rPr lang="fr-FR" sz="2800" b="1" dirty="0" smtClean="0">
                <a:solidFill>
                  <a:schemeClr val="accent6">
                    <a:lumMod val="75000"/>
                  </a:schemeClr>
                </a:solidFill>
              </a:rPr>
              <a:t>=256x</a:t>
            </a:r>
            <a:r>
              <a:rPr lang="fr-FR" sz="2800" b="1" dirty="0" smtClean="0"/>
              <a:t>T</a:t>
            </a:r>
            <a:endParaRPr lang="fr-F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705775" y="2362227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00FF"/>
                </a:solidFill>
              </a:rPr>
              <a:t>(110)</a:t>
            </a:r>
            <a:endParaRPr lang="fr-FR" sz="2400" dirty="0">
              <a:solidFill>
                <a:srgbClr val="0000FF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705775" y="3010910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0000FF"/>
                </a:solidFill>
              </a:rPr>
              <a:t>(111)</a:t>
            </a:r>
            <a:endParaRPr lang="fr-FR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 animBg="1"/>
      <p:bldP spid="18" grpId="0"/>
      <p:bldP spid="19" grpId="0"/>
      <p:bldP spid="20" grpId="0" animBg="1"/>
      <p:bldP spid="21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57364"/>
            <a:ext cx="8929718" cy="2786082"/>
          </a:xfrm>
          <a:prstGeom prst="rect">
            <a:avLst/>
          </a:prstGeom>
        </p:spPr>
      </p:pic>
      <p:sp>
        <p:nvSpPr>
          <p:cNvPr id="5" name="Légende encadrée 2 4"/>
          <p:cNvSpPr/>
          <p:nvPr/>
        </p:nvSpPr>
        <p:spPr>
          <a:xfrm>
            <a:off x="3643306" y="500042"/>
            <a:ext cx="2448000" cy="61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30866"/>
              <a:gd name="adj6" fmla="val -33589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cs typeface="Arabic Transparent" pitchFamily="2" charset="-78"/>
              </a:rPr>
              <a:t>TOCS=</a:t>
            </a:r>
            <a:r>
              <a:rPr lang="ar-DZ" b="1" dirty="0" smtClean="0">
                <a:cs typeface="Arabic Transparent" pitchFamily="2" charset="-78"/>
              </a:rPr>
              <a:t>1</a:t>
            </a:r>
            <a:endParaRPr lang="fr-FR" b="1" dirty="0" smtClean="0">
              <a:cs typeface="Arabic Transparent" pitchFamily="2" charset="-78"/>
            </a:endParaRPr>
          </a:p>
          <a:p>
            <a:pPr algn="r" rtl="1"/>
            <a:r>
              <a:rPr lang="ar-DZ" b="1" dirty="0" smtClean="0">
                <a:cs typeface="Arabic Transparent" pitchFamily="2" charset="-78"/>
              </a:rPr>
              <a:t> استعمال إشارة ساعة خارجية</a:t>
            </a:r>
            <a:endParaRPr lang="fr-FR" b="1" dirty="0" smtClean="0">
              <a:cs typeface="Arabic Transparent" pitchFamily="2" charset="-78"/>
            </a:endParaRPr>
          </a:p>
        </p:txBody>
      </p:sp>
      <p:sp>
        <p:nvSpPr>
          <p:cNvPr id="6" name="Légende encadrée 2 5"/>
          <p:cNvSpPr/>
          <p:nvPr/>
        </p:nvSpPr>
        <p:spPr>
          <a:xfrm>
            <a:off x="3357554" y="5000636"/>
            <a:ext cx="2304000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37182"/>
              <a:gd name="adj6" fmla="val -26065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cs typeface="Arabic Transparent" pitchFamily="2" charset="-78"/>
              </a:rPr>
              <a:t>TOCS=0</a:t>
            </a:r>
            <a:endParaRPr lang="ar-DZ" b="1" dirty="0" smtClean="0">
              <a:cs typeface="Arabic Transparent" pitchFamily="2" charset="-78"/>
            </a:endParaRPr>
          </a:p>
          <a:p>
            <a:pPr algn="r" rtl="1"/>
            <a:r>
              <a:rPr lang="ar-DZ" b="1" dirty="0" smtClean="0">
                <a:cs typeface="Arabic Transparent" pitchFamily="2" charset="-78"/>
              </a:rPr>
              <a:t>استعمال إشارة ساعة داخلية</a:t>
            </a:r>
          </a:p>
        </p:txBody>
      </p:sp>
      <p:sp>
        <p:nvSpPr>
          <p:cNvPr id="8" name="Légende encadrée 2 7"/>
          <p:cNvSpPr/>
          <p:nvPr/>
        </p:nvSpPr>
        <p:spPr>
          <a:xfrm>
            <a:off x="6737652" y="500042"/>
            <a:ext cx="2052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80345"/>
              <a:gd name="adj6" fmla="val -49098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cs typeface="Arabic Transparent" pitchFamily="2" charset="-78"/>
              </a:rPr>
              <a:t>PSA=</a:t>
            </a:r>
            <a:r>
              <a:rPr lang="ar-DZ" b="1" dirty="0" smtClean="0">
                <a:cs typeface="Arabic Transparent" pitchFamily="2" charset="-78"/>
              </a:rPr>
              <a:t>1</a:t>
            </a:r>
          </a:p>
          <a:p>
            <a:r>
              <a:rPr lang="ar-DZ" b="1" dirty="0" smtClean="0">
                <a:cs typeface="Arabic Transparent" pitchFamily="2" charset="-78"/>
              </a:rPr>
              <a:t>عدم استعمال قاسم التردد</a:t>
            </a:r>
            <a:endParaRPr lang="fr-FR" b="1" dirty="0" smtClean="0">
              <a:cs typeface="Arabic Transparent" pitchFamily="2" charset="-78"/>
            </a:endParaRPr>
          </a:p>
        </p:txBody>
      </p:sp>
      <p:sp>
        <p:nvSpPr>
          <p:cNvPr id="10" name="Légende encadrée 2 9"/>
          <p:cNvSpPr/>
          <p:nvPr/>
        </p:nvSpPr>
        <p:spPr>
          <a:xfrm>
            <a:off x="6357950" y="5000636"/>
            <a:ext cx="1692000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34474"/>
              <a:gd name="adj6" fmla="val -42197"/>
            </a:avLst>
          </a:prstGeom>
          <a:ln>
            <a:headEnd type="none" w="med" len="med"/>
            <a:tailEnd type="triangl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b="1" dirty="0" smtClean="0">
                <a:cs typeface="Arabic Transparent" pitchFamily="2" charset="-78"/>
              </a:rPr>
              <a:t>PSA=0</a:t>
            </a:r>
            <a:endParaRPr lang="ar-DZ" b="1" dirty="0" smtClean="0">
              <a:cs typeface="Arabic Transparent" pitchFamily="2" charset="-78"/>
            </a:endParaRPr>
          </a:p>
          <a:p>
            <a:pPr algn="r" rtl="1"/>
            <a:r>
              <a:rPr lang="ar-DZ" b="1" dirty="0" smtClean="0">
                <a:cs typeface="Arabic Transparent" pitchFamily="2" charset="-78"/>
              </a:rPr>
              <a:t>استعمال قاسم التردد</a:t>
            </a:r>
          </a:p>
        </p:txBody>
      </p:sp>
      <p:grpSp>
        <p:nvGrpSpPr>
          <p:cNvPr id="15" name="Groupe 14"/>
          <p:cNvGrpSpPr/>
          <p:nvPr/>
        </p:nvGrpSpPr>
        <p:grpSpPr>
          <a:xfrm>
            <a:off x="3000364" y="5929330"/>
            <a:ext cx="5000660" cy="714380"/>
            <a:chOff x="3000364" y="5929330"/>
            <a:chExt cx="5000660" cy="714380"/>
          </a:xfrm>
        </p:grpSpPr>
        <p:sp>
          <p:nvSpPr>
            <p:cNvPr id="12" name="Légende encadrée 2 11"/>
            <p:cNvSpPr/>
            <p:nvPr/>
          </p:nvSpPr>
          <p:spPr>
            <a:xfrm flipH="1">
              <a:off x="3000364" y="5929330"/>
              <a:ext cx="5000660" cy="714380"/>
            </a:xfrm>
            <a:prstGeom prst="borderCallout2">
              <a:avLst>
                <a:gd name="adj1" fmla="val 23164"/>
                <a:gd name="adj2" fmla="val -3539"/>
                <a:gd name="adj3" fmla="val 20957"/>
                <a:gd name="adj4" fmla="val -12628"/>
                <a:gd name="adj5" fmla="val -370790"/>
                <a:gd name="adj6" fmla="val -1458"/>
              </a:avLst>
            </a:prstGeom>
            <a:ln>
              <a:headEnd type="none" w="med" len="med"/>
              <a:tailEnd type="arrow" w="med" len="med"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ar-DZ" b="1" dirty="0" smtClean="0">
                <a:cs typeface="Arabic Transparent" pitchFamily="2" charset="-78"/>
              </a:endParaRPr>
            </a:p>
            <a:p>
              <a:r>
                <a:rPr lang="fr-FR" b="1" dirty="0" smtClean="0">
                  <a:cs typeface="Arabic Transparent" pitchFamily="2" charset="-78"/>
                </a:rPr>
                <a:t>TOIF=1 </a:t>
              </a:r>
              <a:r>
                <a:rPr lang="ar-DZ" b="1" dirty="0" smtClean="0">
                  <a:cs typeface="Arabic Transparent" pitchFamily="2" charset="-78"/>
                </a:rPr>
                <a:t> </a:t>
              </a:r>
              <a:r>
                <a:rPr lang="fr-FR" b="1" dirty="0" smtClean="0">
                  <a:cs typeface="Arabic Transparent" pitchFamily="2" charset="-78"/>
                </a:rPr>
                <a:t> (FLAG</a:t>
              </a:r>
              <a:r>
                <a:rPr lang="ar-DZ" b="1" dirty="0" smtClean="0">
                  <a:cs typeface="Arabic Transparent" pitchFamily="2" charset="-78"/>
                </a:rPr>
                <a:t> (</a:t>
              </a:r>
              <a:r>
                <a:rPr lang="fr-FR" b="1" dirty="0" smtClean="0">
                  <a:cs typeface="Arabic Transparent" pitchFamily="2" charset="-78"/>
                </a:rPr>
                <a:t> </a:t>
              </a:r>
              <a:r>
                <a:rPr lang="ar-DZ" b="1" dirty="0" smtClean="0">
                  <a:cs typeface="Arabic Transparent" pitchFamily="2" charset="-78"/>
                </a:rPr>
                <a:t>انتهاء العد لسجل            ورفع العلم</a:t>
              </a:r>
            </a:p>
            <a:p>
              <a:r>
                <a:rPr lang="fr-FR" b="1" dirty="0" smtClean="0">
                  <a:cs typeface="Arabic Transparent" pitchFamily="2" charset="-78"/>
                </a:rPr>
                <a:t>TOIF=0 </a:t>
              </a:r>
              <a:r>
                <a:rPr lang="ar-DZ" b="1" dirty="0" smtClean="0">
                  <a:cs typeface="Arabic Transparent" pitchFamily="2" charset="-78"/>
                </a:rPr>
                <a:t>عدم انتهاء العد </a:t>
              </a:r>
              <a:endParaRPr lang="fr-FR" b="1" dirty="0" smtClean="0">
                <a:cs typeface="Arabic Transparent" pitchFamily="2" charset="-78"/>
              </a:endParaRPr>
            </a:p>
            <a:p>
              <a:endParaRPr lang="fr-FR" b="1" dirty="0">
                <a:cs typeface="Arabic Transparent" pitchFamily="2" charset="-78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5432454" y="5970274"/>
              <a:ext cx="8572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en-US" b="1" dirty="0" smtClean="0"/>
                <a:t>T</a:t>
              </a:r>
              <a:r>
                <a:rPr lang="fr-FR" b="1" dirty="0" smtClean="0"/>
                <a:t>M</a:t>
              </a:r>
              <a:r>
                <a:rPr lang="en-US" b="1" dirty="0" smtClean="0"/>
                <a:t>RO</a:t>
              </a:r>
              <a:endParaRPr lang="fr-FR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4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42908" y="1857364"/>
            <a:ext cx="8929718" cy="2786082"/>
          </a:xfrm>
          <a:prstGeom prst="roundRect">
            <a:avLst>
              <a:gd name="adj" fmla="val 4409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/>
          <p:cNvGrpSpPr/>
          <p:nvPr/>
        </p:nvGrpSpPr>
        <p:grpSpPr>
          <a:xfrm>
            <a:off x="5969728" y="571480"/>
            <a:ext cx="3146976" cy="859792"/>
            <a:chOff x="5997024" y="3714752"/>
            <a:chExt cx="3146976" cy="859792"/>
          </a:xfrm>
        </p:grpSpPr>
        <p:grpSp>
          <p:nvGrpSpPr>
            <p:cNvPr id="5" name="Groupe 105"/>
            <p:cNvGrpSpPr/>
            <p:nvPr/>
          </p:nvGrpSpPr>
          <p:grpSpPr>
            <a:xfrm>
              <a:off x="6072170" y="4000504"/>
              <a:ext cx="3071836" cy="312034"/>
              <a:chOff x="3500430" y="1000108"/>
              <a:chExt cx="2286016" cy="312034"/>
            </a:xfrm>
          </p:grpSpPr>
          <p:grpSp>
            <p:nvGrpSpPr>
              <p:cNvPr id="14" name="Groupe 82"/>
              <p:cNvGrpSpPr/>
              <p:nvPr/>
            </p:nvGrpSpPr>
            <p:grpSpPr>
              <a:xfrm>
                <a:off x="3500430" y="1000108"/>
                <a:ext cx="1143008" cy="312034"/>
                <a:chOff x="3500430" y="1000108"/>
                <a:chExt cx="1143008" cy="312034"/>
              </a:xfrm>
            </p:grpSpPr>
            <p:sp>
              <p:nvSpPr>
                <p:cNvPr id="18" name="Parenthèse ouvrante 17"/>
                <p:cNvSpPr/>
                <p:nvPr/>
              </p:nvSpPr>
              <p:spPr>
                <a:xfrm rot="5400000">
                  <a:off x="3643306" y="857232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  <p:sp>
              <p:nvSpPr>
                <p:cNvPr id="19" name="Parenthèse ouvrante 18"/>
                <p:cNvSpPr/>
                <p:nvPr/>
              </p:nvSpPr>
              <p:spPr>
                <a:xfrm rot="16200000">
                  <a:off x="4214810" y="883514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</p:grpSp>
          <p:grpSp>
            <p:nvGrpSpPr>
              <p:cNvPr id="15" name="Groupe 83"/>
              <p:cNvGrpSpPr/>
              <p:nvPr/>
            </p:nvGrpSpPr>
            <p:grpSpPr>
              <a:xfrm>
                <a:off x="4643438" y="1000108"/>
                <a:ext cx="1143008" cy="312034"/>
                <a:chOff x="3500430" y="1000108"/>
                <a:chExt cx="1143008" cy="312034"/>
              </a:xfrm>
            </p:grpSpPr>
            <p:sp>
              <p:nvSpPr>
                <p:cNvPr id="16" name="Parenthèse ouvrante 15"/>
                <p:cNvSpPr/>
                <p:nvPr/>
              </p:nvSpPr>
              <p:spPr>
                <a:xfrm rot="5400000">
                  <a:off x="3643306" y="857232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  <p:sp>
              <p:nvSpPr>
                <p:cNvPr id="17" name="Parenthèse ouvrante 16"/>
                <p:cNvSpPr/>
                <p:nvPr/>
              </p:nvSpPr>
              <p:spPr>
                <a:xfrm rot="16200000">
                  <a:off x="4214810" y="883514"/>
                  <a:ext cx="285752" cy="571504"/>
                </a:xfrm>
                <a:prstGeom prst="leftBracket">
                  <a:avLst>
                    <a:gd name="adj" fmla="val 0"/>
                  </a:avLst>
                </a:prstGeom>
                <a:ln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 b="1"/>
                </a:p>
              </p:txBody>
            </p:sp>
          </p:grpSp>
        </p:grpSp>
        <p:sp>
          <p:nvSpPr>
            <p:cNvPr id="6" name="ZoneTexte 5"/>
            <p:cNvSpPr txBox="1"/>
            <p:nvPr/>
          </p:nvSpPr>
          <p:spPr>
            <a:xfrm>
              <a:off x="5997024" y="3714752"/>
              <a:ext cx="928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ON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6775257" y="4297545"/>
              <a:ext cx="107157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OFF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7572364" y="3714752"/>
              <a:ext cx="92869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ON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8076134" y="4297545"/>
              <a:ext cx="10678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1200" b="1" dirty="0" smtClean="0">
                  <a:latin typeface="Arial" pitchFamily="34" charset="0"/>
                  <a:cs typeface="Arial" pitchFamily="34" charset="0"/>
                </a:rPr>
                <a:t> = OFF</a:t>
              </a:r>
              <a:endParaRPr lang="fr-FR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6263902" y="4000504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7023438" y="3977926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8523636" y="3977926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7786678" y="4004208"/>
              <a:ext cx="5715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Flèche droite 19"/>
          <p:cNvSpPr/>
          <p:nvPr/>
        </p:nvSpPr>
        <p:spPr>
          <a:xfrm>
            <a:off x="5531544" y="857232"/>
            <a:ext cx="428628" cy="214314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 l="2895" b="6684"/>
          <a:stretch>
            <a:fillRect/>
          </a:stretch>
        </p:blipFill>
        <p:spPr bwMode="auto">
          <a:xfrm>
            <a:off x="40374" y="508724"/>
            <a:ext cx="4791117" cy="2991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2" name="Groupe 21"/>
          <p:cNvGrpSpPr/>
          <p:nvPr/>
        </p:nvGrpSpPr>
        <p:grpSpPr>
          <a:xfrm>
            <a:off x="4683812" y="857232"/>
            <a:ext cx="714380" cy="142876"/>
            <a:chOff x="3500430" y="1000108"/>
            <a:chExt cx="2286016" cy="312034"/>
          </a:xfrm>
        </p:grpSpPr>
        <p:grpSp>
          <p:nvGrpSpPr>
            <p:cNvPr id="23" name="Groupe 82"/>
            <p:cNvGrpSpPr/>
            <p:nvPr/>
          </p:nvGrpSpPr>
          <p:grpSpPr>
            <a:xfrm>
              <a:off x="3500430" y="1000108"/>
              <a:ext cx="1143008" cy="312034"/>
              <a:chOff x="3500430" y="1000108"/>
              <a:chExt cx="1143008" cy="312034"/>
            </a:xfrm>
          </p:grpSpPr>
          <p:sp>
            <p:nvSpPr>
              <p:cNvPr id="27" name="Parenthèse ouvrante 26"/>
              <p:cNvSpPr/>
              <p:nvPr/>
            </p:nvSpPr>
            <p:spPr>
              <a:xfrm rot="5400000">
                <a:off x="3643306" y="857232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8" name="Parenthèse ouvrante 27"/>
              <p:cNvSpPr/>
              <p:nvPr/>
            </p:nvSpPr>
            <p:spPr>
              <a:xfrm rot="16200000">
                <a:off x="4214810" y="883514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4" name="Groupe 83"/>
            <p:cNvGrpSpPr/>
            <p:nvPr/>
          </p:nvGrpSpPr>
          <p:grpSpPr>
            <a:xfrm>
              <a:off x="4643438" y="1000108"/>
              <a:ext cx="1143008" cy="312034"/>
              <a:chOff x="3500430" y="1000108"/>
              <a:chExt cx="1143008" cy="312034"/>
            </a:xfrm>
          </p:grpSpPr>
          <p:sp>
            <p:nvSpPr>
              <p:cNvPr id="25" name="Parenthèse ouvrante 24"/>
              <p:cNvSpPr/>
              <p:nvPr/>
            </p:nvSpPr>
            <p:spPr>
              <a:xfrm rot="5400000">
                <a:off x="3643306" y="857232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6" name="Parenthèse ouvrante 25"/>
              <p:cNvSpPr/>
              <p:nvPr/>
            </p:nvSpPr>
            <p:spPr>
              <a:xfrm rot="16200000">
                <a:off x="4214810" y="883514"/>
                <a:ext cx="285752" cy="571504"/>
              </a:xfrm>
              <a:prstGeom prst="leftBracket">
                <a:avLst>
                  <a:gd name="adj" fmla="val 0"/>
                </a:avLst>
              </a:prstGeom>
              <a:ln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29" name="Groupe 28"/>
          <p:cNvGrpSpPr/>
          <p:nvPr/>
        </p:nvGrpSpPr>
        <p:grpSpPr>
          <a:xfrm>
            <a:off x="258424" y="3848122"/>
            <a:ext cx="1928826" cy="1880542"/>
            <a:chOff x="285720" y="2071678"/>
            <a:chExt cx="1928826" cy="1880542"/>
          </a:xfrm>
        </p:grpSpPr>
        <p:sp>
          <p:nvSpPr>
            <p:cNvPr id="30" name="ZoneTexte 29"/>
            <p:cNvSpPr txBox="1"/>
            <p:nvPr/>
          </p:nvSpPr>
          <p:spPr>
            <a:xfrm>
              <a:off x="642910" y="2071678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 = ON</a:t>
              </a:r>
              <a:endParaRPr lang="fr-FR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642910" y="3000372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 = OFF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1000100" y="2500306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1026382" y="3429000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Flèche courbée vers la droite 33"/>
            <p:cNvSpPr/>
            <p:nvPr/>
          </p:nvSpPr>
          <p:spPr>
            <a:xfrm rot="10800000" flipH="1">
              <a:off x="285720" y="2285992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5" name="Flèche droite 34"/>
          <p:cNvSpPr/>
          <p:nvPr/>
        </p:nvSpPr>
        <p:spPr>
          <a:xfrm>
            <a:off x="2330126" y="4548854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6" name="Groupe 35"/>
          <p:cNvGrpSpPr/>
          <p:nvPr/>
        </p:nvGrpSpPr>
        <p:grpSpPr>
          <a:xfrm>
            <a:off x="3330258" y="3905912"/>
            <a:ext cx="1928826" cy="1880542"/>
            <a:chOff x="3357554" y="2143116"/>
            <a:chExt cx="1928826" cy="1880542"/>
          </a:xfrm>
        </p:grpSpPr>
        <p:sp>
          <p:nvSpPr>
            <p:cNvPr id="37" name="ZoneTexte 36"/>
            <p:cNvSpPr txBox="1"/>
            <p:nvPr/>
          </p:nvSpPr>
          <p:spPr>
            <a:xfrm>
              <a:off x="3714744" y="2143116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 = 1</a:t>
              </a:r>
              <a:endParaRPr lang="fr-FR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ZoneTexte 37"/>
            <p:cNvSpPr txBox="1"/>
            <p:nvPr/>
          </p:nvSpPr>
          <p:spPr>
            <a:xfrm>
              <a:off x="3714744" y="3071810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 = 0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4071934" y="2571744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4071934" y="3500438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Flèche courbée vers la droite 40"/>
            <p:cNvSpPr/>
            <p:nvPr/>
          </p:nvSpPr>
          <p:spPr>
            <a:xfrm rot="10800000" flipH="1">
              <a:off x="3357554" y="2357430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42" name="Flèche droite 41"/>
          <p:cNvSpPr/>
          <p:nvPr/>
        </p:nvSpPr>
        <p:spPr>
          <a:xfrm>
            <a:off x="5044770" y="4620292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3" name="Groupe 42"/>
          <p:cNvGrpSpPr/>
          <p:nvPr/>
        </p:nvGrpSpPr>
        <p:grpSpPr>
          <a:xfrm>
            <a:off x="6044902" y="3977350"/>
            <a:ext cx="1928826" cy="1880542"/>
            <a:chOff x="6072198" y="2214554"/>
            <a:chExt cx="1928826" cy="1880542"/>
          </a:xfrm>
        </p:grpSpPr>
        <p:sp>
          <p:nvSpPr>
            <p:cNvPr id="44" name="ZoneTexte 43"/>
            <p:cNvSpPr txBox="1"/>
            <p:nvPr/>
          </p:nvSpPr>
          <p:spPr>
            <a:xfrm>
              <a:off x="6429388" y="2214554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 = 5V</a:t>
              </a:r>
              <a:endParaRPr lang="fr-FR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6429388" y="3143248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err="1" smtClean="0">
                  <a:latin typeface="Arial" pitchFamily="34" charset="0"/>
                  <a:cs typeface="Arial" pitchFamily="34" charset="0"/>
                </a:rPr>
                <a:t>Led</a:t>
              </a:r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 = 0V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6" name="ZoneTexte 45"/>
            <p:cNvSpPr txBox="1"/>
            <p:nvPr/>
          </p:nvSpPr>
          <p:spPr>
            <a:xfrm>
              <a:off x="6786578" y="2643182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6835438" y="3571876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8" name="Flèche courbée vers la droite 47"/>
            <p:cNvSpPr/>
            <p:nvPr/>
          </p:nvSpPr>
          <p:spPr>
            <a:xfrm rot="10800000" flipH="1">
              <a:off x="6072198" y="2428868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5" grpId="0" animBg="1"/>
      <p:bldP spid="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èche droite 3"/>
          <p:cNvSpPr/>
          <p:nvPr/>
        </p:nvSpPr>
        <p:spPr>
          <a:xfrm>
            <a:off x="428596" y="857232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1428728" y="214290"/>
            <a:ext cx="1928826" cy="1880542"/>
            <a:chOff x="1428728" y="4429132"/>
            <a:chExt cx="1928826" cy="1880542"/>
          </a:xfrm>
        </p:grpSpPr>
        <p:sp>
          <p:nvSpPr>
            <p:cNvPr id="6" name="ZoneTexte 5"/>
            <p:cNvSpPr txBox="1"/>
            <p:nvPr/>
          </p:nvSpPr>
          <p:spPr>
            <a:xfrm>
              <a:off x="1785918" y="4429132"/>
              <a:ext cx="15001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latin typeface="Arial" pitchFamily="34" charset="0"/>
                  <a:cs typeface="Arial" pitchFamily="34" charset="0"/>
                </a:rPr>
                <a:t>RB0 = 5V</a:t>
              </a:r>
              <a:endParaRPr lang="fr-FR" sz="20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785918" y="5357826"/>
              <a:ext cx="15716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latin typeface="Arial" pitchFamily="34" charset="0"/>
                  <a:cs typeface="Arial" pitchFamily="34" charset="0"/>
                </a:rPr>
                <a:t>RB0 = 0V</a:t>
              </a:r>
              <a:endParaRPr lang="fr-FR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2143108" y="4857760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2180679" y="5786454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Flèche courbée vers la droite 9"/>
            <p:cNvSpPr/>
            <p:nvPr/>
          </p:nvSpPr>
          <p:spPr>
            <a:xfrm rot="10800000" flipH="1">
              <a:off x="1428728" y="4643446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11" name="Flèche droite 10"/>
          <p:cNvSpPr/>
          <p:nvPr/>
        </p:nvSpPr>
        <p:spPr>
          <a:xfrm>
            <a:off x="3428992" y="928670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2" name="Groupe 11"/>
          <p:cNvGrpSpPr/>
          <p:nvPr/>
        </p:nvGrpSpPr>
        <p:grpSpPr>
          <a:xfrm>
            <a:off x="4429124" y="285728"/>
            <a:ext cx="2786082" cy="1880542"/>
            <a:chOff x="4429124" y="4500570"/>
            <a:chExt cx="2786082" cy="1880542"/>
          </a:xfrm>
        </p:grpSpPr>
        <p:sp>
          <p:nvSpPr>
            <p:cNvPr id="13" name="ZoneTexte 12"/>
            <p:cNvSpPr txBox="1"/>
            <p:nvPr/>
          </p:nvSpPr>
          <p:spPr>
            <a:xfrm>
              <a:off x="4786314" y="4500570"/>
              <a:ext cx="23574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PORTB, RB0 = 5V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4786314" y="5429264"/>
              <a:ext cx="2428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PORTB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, RB0 </a:t>
              </a:r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=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0V</a:t>
              </a:r>
              <a:endParaRPr lang="fr-F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5143504" y="4929198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5181075" y="5857892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Flèche courbée vers la droite 16"/>
            <p:cNvSpPr/>
            <p:nvPr/>
          </p:nvSpPr>
          <p:spPr>
            <a:xfrm rot="10800000" flipH="1">
              <a:off x="4429124" y="4714884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2" name="Flèche droite 31"/>
          <p:cNvSpPr/>
          <p:nvPr/>
        </p:nvSpPr>
        <p:spPr>
          <a:xfrm>
            <a:off x="214282" y="2886014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3" name="Groupe 32"/>
          <p:cNvGrpSpPr/>
          <p:nvPr/>
        </p:nvGrpSpPr>
        <p:grpSpPr>
          <a:xfrm>
            <a:off x="1214414" y="2243072"/>
            <a:ext cx="2786082" cy="1880542"/>
            <a:chOff x="1214414" y="214290"/>
            <a:chExt cx="2786082" cy="1880542"/>
          </a:xfrm>
        </p:grpSpPr>
        <p:sp>
          <p:nvSpPr>
            <p:cNvPr id="34" name="ZoneTexte 33"/>
            <p:cNvSpPr txBox="1"/>
            <p:nvPr/>
          </p:nvSpPr>
          <p:spPr>
            <a:xfrm>
              <a:off x="1571604" y="214290"/>
              <a:ext cx="235745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PORTB, RB0 = 5V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1571604" y="1142984"/>
              <a:ext cx="2428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PORTB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, RB0 </a:t>
              </a:r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=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0V</a:t>
              </a:r>
              <a:endParaRPr lang="fr-F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1928794" y="642918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1966365" y="1571612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8" name="Flèche courbée vers la droite 37"/>
            <p:cNvSpPr/>
            <p:nvPr/>
          </p:nvSpPr>
          <p:spPr>
            <a:xfrm rot="10800000" flipH="1">
              <a:off x="1214414" y="428604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39" name="Flèche droite 38"/>
          <p:cNvSpPr/>
          <p:nvPr/>
        </p:nvSpPr>
        <p:spPr>
          <a:xfrm>
            <a:off x="4000496" y="3028890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0" name="Groupe 39"/>
          <p:cNvGrpSpPr/>
          <p:nvPr/>
        </p:nvGrpSpPr>
        <p:grpSpPr>
          <a:xfrm>
            <a:off x="5000628" y="2385948"/>
            <a:ext cx="3429024" cy="1880542"/>
            <a:chOff x="5000628" y="357166"/>
            <a:chExt cx="3429024" cy="1880542"/>
          </a:xfrm>
        </p:grpSpPr>
        <p:sp>
          <p:nvSpPr>
            <p:cNvPr id="41" name="ZoneTexte 40"/>
            <p:cNvSpPr txBox="1"/>
            <p:nvPr/>
          </p:nvSpPr>
          <p:spPr>
            <a:xfrm>
              <a:off x="5357818" y="357166"/>
              <a:ext cx="30003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BSF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5357818" y="1285860"/>
              <a:ext cx="30718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BCF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5715008" y="785794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5752579" y="1714488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5" name="Flèche courbée vers la droite 44"/>
            <p:cNvSpPr/>
            <p:nvPr/>
          </p:nvSpPr>
          <p:spPr>
            <a:xfrm rot="10800000" flipH="1">
              <a:off x="5000628" y="571480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sp>
        <p:nvSpPr>
          <p:cNvPr id="46" name="Flèche droite 45"/>
          <p:cNvSpPr/>
          <p:nvPr/>
        </p:nvSpPr>
        <p:spPr>
          <a:xfrm>
            <a:off x="142844" y="5286388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7" name="Groupe 46"/>
          <p:cNvGrpSpPr/>
          <p:nvPr/>
        </p:nvGrpSpPr>
        <p:grpSpPr>
          <a:xfrm>
            <a:off x="1000100" y="4500570"/>
            <a:ext cx="4429156" cy="1880542"/>
            <a:chOff x="1000100" y="3071810"/>
            <a:chExt cx="4429156" cy="1880542"/>
          </a:xfrm>
        </p:grpSpPr>
        <p:sp>
          <p:nvSpPr>
            <p:cNvPr id="48" name="ZoneTexte 47"/>
            <p:cNvSpPr txBox="1"/>
            <p:nvPr/>
          </p:nvSpPr>
          <p:spPr>
            <a:xfrm>
              <a:off x="1000100" y="3786190"/>
              <a:ext cx="107157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GOTO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9" name="ZoneTexte 48"/>
            <p:cNvSpPr txBox="1"/>
            <p:nvPr/>
          </p:nvSpPr>
          <p:spPr>
            <a:xfrm>
              <a:off x="2357422" y="3071810"/>
              <a:ext cx="30003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BSF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2357422" y="4000504"/>
              <a:ext cx="30718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BCF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1" name="ZoneTexte 50"/>
            <p:cNvSpPr txBox="1"/>
            <p:nvPr/>
          </p:nvSpPr>
          <p:spPr>
            <a:xfrm>
              <a:off x="2714612" y="3500438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2752183" y="4429132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3" name="Flèche courbée vers la droite 52"/>
            <p:cNvSpPr/>
            <p:nvPr/>
          </p:nvSpPr>
          <p:spPr>
            <a:xfrm rot="10800000" flipH="1">
              <a:off x="2000232" y="3286124"/>
              <a:ext cx="357190" cy="1428760"/>
            </a:xfrm>
            <a:prstGeom prst="curvedRightArrow">
              <a:avLst>
                <a:gd name="adj1" fmla="val 1591"/>
                <a:gd name="adj2" fmla="val 20408"/>
                <a:gd name="adj3" fmla="val 25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5786446" y="4429132"/>
            <a:ext cx="3357554" cy="2186060"/>
            <a:chOff x="5786446" y="3000372"/>
            <a:chExt cx="3357554" cy="2186060"/>
          </a:xfrm>
        </p:grpSpPr>
        <p:sp>
          <p:nvSpPr>
            <p:cNvPr id="55" name="ZoneTexte 54"/>
            <p:cNvSpPr txBox="1"/>
            <p:nvPr/>
          </p:nvSpPr>
          <p:spPr>
            <a:xfrm>
              <a:off x="6572264" y="4786322"/>
              <a:ext cx="21431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GOTO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boucle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6643670" y="3000372"/>
              <a:ext cx="25003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BSF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7" name="ZoneTexte 56"/>
            <p:cNvSpPr txBox="1"/>
            <p:nvPr/>
          </p:nvSpPr>
          <p:spPr>
            <a:xfrm>
              <a:off x="6643670" y="3929066"/>
              <a:ext cx="2428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BCF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8" name="ZoneTexte 57"/>
            <p:cNvSpPr txBox="1"/>
            <p:nvPr/>
          </p:nvSpPr>
          <p:spPr>
            <a:xfrm>
              <a:off x="7000860" y="3429000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7038431" y="4357694"/>
              <a:ext cx="5715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800" b="1" dirty="0" smtClean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</a:t>
              </a:r>
              <a:endParaRPr lang="fr-FR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786446" y="3000372"/>
              <a:ext cx="94128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boucle</a:t>
              </a:r>
            </a:p>
          </p:txBody>
        </p:sp>
      </p:grpSp>
      <p:sp>
        <p:nvSpPr>
          <p:cNvPr id="61" name="Flèche droite 60"/>
          <p:cNvSpPr/>
          <p:nvPr/>
        </p:nvSpPr>
        <p:spPr>
          <a:xfrm>
            <a:off x="4857752" y="5143512"/>
            <a:ext cx="785818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  <p:bldP spid="32" grpId="0" animBg="1"/>
      <p:bldP spid="39" grpId="0" animBg="1"/>
      <p:bldP spid="46" grpId="0" animBg="1"/>
      <p:bldP spid="6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928794" y="2000240"/>
            <a:ext cx="214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GOTO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boucle</a:t>
            </a:r>
            <a:endParaRPr lang="fr-F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000200" y="214290"/>
            <a:ext cx="2500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BSF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2000200" y="1142984"/>
            <a:ext cx="2428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BCF</a:t>
            </a:r>
            <a:r>
              <a:rPr lang="fr-FR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9900FF"/>
                </a:solidFill>
                <a:latin typeface="Arial" pitchFamily="34" charset="0"/>
                <a:cs typeface="Arial" pitchFamily="34" charset="0"/>
              </a:rPr>
              <a:t>PORTB, RB0</a:t>
            </a:r>
            <a:endParaRPr lang="fr-FR" sz="2000" dirty="0">
              <a:solidFill>
                <a:srgbClr val="99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2357390" y="642918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</a:t>
            </a:r>
            <a:endParaRPr lang="fr-FR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394961" y="1571612"/>
            <a:ext cx="57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</a:t>
            </a:r>
            <a:endParaRPr lang="fr-FR" sz="28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02032" y="200642"/>
            <a:ext cx="9412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fr-FR" sz="2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boucle</a:t>
            </a:r>
          </a:p>
        </p:txBody>
      </p:sp>
      <p:sp>
        <p:nvSpPr>
          <p:cNvPr id="10" name="Flèche droite 9"/>
          <p:cNvSpPr/>
          <p:nvPr/>
        </p:nvSpPr>
        <p:spPr>
          <a:xfrm>
            <a:off x="5429256" y="5314906"/>
            <a:ext cx="357190" cy="214314"/>
          </a:xfrm>
          <a:prstGeom prst="rightArrow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00034" y="3048656"/>
            <a:ext cx="2214578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T= </a:t>
            </a:r>
            <a:r>
              <a:rPr lang="fr-FR" sz="2800" dirty="0" smtClean="0">
                <a:latin typeface="Arial" pitchFamily="34" charset="0"/>
                <a:cs typeface="Arial" pitchFamily="34" charset="0"/>
              </a:rPr>
              <a:t>Tempo</a:t>
            </a:r>
            <a:endParaRPr lang="fr-FR" sz="28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357190" y="4314774"/>
            <a:ext cx="3929058" cy="2186060"/>
            <a:chOff x="357190" y="4314774"/>
            <a:chExt cx="3929058" cy="2186060"/>
          </a:xfrm>
        </p:grpSpPr>
        <p:sp>
          <p:nvSpPr>
            <p:cNvPr id="13" name="ZoneTexte 12"/>
            <p:cNvSpPr txBox="1"/>
            <p:nvPr/>
          </p:nvSpPr>
          <p:spPr>
            <a:xfrm>
              <a:off x="1428760" y="6100724"/>
              <a:ext cx="21431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GOTO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boucle</a:t>
              </a:r>
              <a:endParaRPr lang="fr-FR" sz="2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500166" y="4314774"/>
              <a:ext cx="250033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BSF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1500166" y="5243468"/>
              <a:ext cx="24288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2000" b="1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BCF</a:t>
              </a:r>
              <a:r>
                <a:rPr lang="fr-FR" sz="2000" dirty="0" smtClean="0">
                  <a:solidFill>
                    <a:srgbClr val="0000FF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fr-FR" sz="2000" dirty="0" smtClean="0">
                  <a:solidFill>
                    <a:srgbClr val="9900FF"/>
                  </a:solidFill>
                  <a:latin typeface="Arial" pitchFamily="34" charset="0"/>
                  <a:cs typeface="Arial" pitchFamily="34" charset="0"/>
                </a:rPr>
                <a:t>PORTB, RB0</a:t>
              </a:r>
              <a:endParaRPr lang="fr-FR" sz="2000" dirty="0">
                <a:solidFill>
                  <a:srgbClr val="9900FF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57190" y="4314774"/>
              <a:ext cx="94128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fr-FR" sz="20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boucle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2000232" y="4771920"/>
              <a:ext cx="2214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Tempo</a:t>
              </a:r>
              <a:endParaRPr lang="fr-F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2071670" y="5600658"/>
              <a:ext cx="22145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Tempo</a:t>
              </a:r>
              <a:endParaRPr lang="fr-F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4214810" y="5243468"/>
            <a:ext cx="1071570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Tempo</a:t>
            </a:r>
            <a:endParaRPr lang="fr-F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/>
          <a:srcRect t="18310" r="62878" b="53762"/>
          <a:stretch>
            <a:fillRect/>
          </a:stretch>
        </p:blipFill>
        <p:spPr bwMode="auto">
          <a:xfrm>
            <a:off x="5857884" y="4643446"/>
            <a:ext cx="3286116" cy="1928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6215074" y="214290"/>
            <a:ext cx="2571768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dirty="0" smtClean="0"/>
              <a:t>البرنامج الأساسي</a:t>
            </a:r>
            <a:endParaRPr lang="fr-FR" sz="3200" dirty="0"/>
          </a:p>
        </p:txBody>
      </p:sp>
      <p:pic>
        <p:nvPicPr>
          <p:cNvPr id="8" name="Image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428736"/>
            <a:ext cx="5429288" cy="3714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643174" y="0"/>
            <a:ext cx="6500826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dirty="0" smtClean="0">
                <a:solidFill>
                  <a:srgbClr val="FFFF00"/>
                </a:solidFill>
                <a:cs typeface="Arabic Transparent" pitchFamily="2" charset="-78"/>
              </a:rPr>
              <a:t>خطوات كتابة برنامج التأجيل باستعمال </a:t>
            </a:r>
            <a:r>
              <a:rPr lang="en-US" sz="3200" b="1" dirty="0" smtClean="0">
                <a:solidFill>
                  <a:srgbClr val="FFFF00"/>
                </a:solidFill>
                <a:cs typeface="Arabic Transparent" pitchFamily="2" charset="-78"/>
              </a:rPr>
              <a:t>T</a:t>
            </a:r>
            <a:r>
              <a:rPr lang="fr-FR" sz="3200" b="1" dirty="0" smtClean="0">
                <a:solidFill>
                  <a:srgbClr val="FFFF00"/>
                </a:solidFill>
                <a:cs typeface="Arabic Transparent" pitchFamily="2" charset="-78"/>
              </a:rPr>
              <a:t>M</a:t>
            </a:r>
            <a:r>
              <a:rPr lang="en-US" sz="3200" b="1" dirty="0" smtClean="0">
                <a:solidFill>
                  <a:srgbClr val="FFFF00"/>
                </a:solidFill>
                <a:cs typeface="Arabic Transparent" pitchFamily="2" charset="-78"/>
              </a:rPr>
              <a:t>RO</a:t>
            </a:r>
            <a:endParaRPr lang="fr-FR" sz="3200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1142984"/>
            <a:ext cx="9144032" cy="44627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300" b="1" dirty="0" smtClean="0">
                <a:cs typeface="Arabic Transparent" pitchFamily="2" charset="-78"/>
              </a:rPr>
              <a:t>1- شحن السجل   </a:t>
            </a:r>
            <a:r>
              <a:rPr lang="fr-FR" sz="2300" b="1" dirty="0" smtClean="0">
                <a:cs typeface="Arabic Transparent" pitchFamily="2" charset="-78"/>
              </a:rPr>
              <a:t>OPTION-REG</a:t>
            </a:r>
            <a:r>
              <a:rPr lang="ar-DZ" sz="2300" b="1" dirty="0" smtClean="0">
                <a:cs typeface="Arabic Transparent" pitchFamily="2" charset="-78"/>
              </a:rPr>
              <a:t>  حسب ما نختار من قيم قاسم التردد (</a:t>
            </a:r>
            <a:r>
              <a:rPr lang="fr-FR" sz="2300" b="1" dirty="0" smtClean="0">
                <a:cs typeface="Arabic Transparent" pitchFamily="2" charset="-78"/>
              </a:rPr>
              <a:t>PRE-SCALER</a:t>
            </a:r>
            <a:r>
              <a:rPr lang="ar-DZ" sz="2300" b="1" dirty="0" smtClean="0">
                <a:cs typeface="Arabic Transparent" pitchFamily="2" charset="-78"/>
              </a:rPr>
              <a:t>).</a:t>
            </a:r>
            <a:endParaRPr lang="fr-FR" sz="2300" b="1" dirty="0">
              <a:cs typeface="Arabic Transparent" pitchFamily="2" charset="-78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2000240"/>
            <a:ext cx="9144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fr-FR" sz="2300" b="1" dirty="0" smtClean="0">
                <a:cs typeface="Arabic Transparent" pitchFamily="2" charset="-78"/>
              </a:rPr>
              <a:t>2</a:t>
            </a:r>
            <a:r>
              <a:rPr lang="ar-DZ" sz="2300" b="1" dirty="0" smtClean="0">
                <a:cs typeface="Arabic Transparent" pitchFamily="2" charset="-78"/>
              </a:rPr>
              <a:t>- مسح بيت </a:t>
            </a:r>
            <a:r>
              <a:rPr lang="fr-FR" sz="2300" b="1" dirty="0" smtClean="0">
                <a:cs typeface="Arabic Transparent" pitchFamily="2" charset="-78"/>
              </a:rPr>
              <a:t>TOIF</a:t>
            </a:r>
            <a:r>
              <a:rPr lang="ar-DZ" sz="2300" b="1" dirty="0" smtClean="0">
                <a:cs typeface="Arabic Transparent" pitchFamily="2" charset="-78"/>
              </a:rPr>
              <a:t> لسجل  </a:t>
            </a:r>
            <a:r>
              <a:rPr lang="fr-FR" sz="2300" b="1" dirty="0" smtClean="0">
                <a:cs typeface="Arabic Transparent" pitchFamily="2" charset="-78"/>
              </a:rPr>
              <a:t>INTCON</a:t>
            </a:r>
            <a:r>
              <a:rPr lang="ar-DZ" sz="2300" b="1" dirty="0" smtClean="0">
                <a:cs typeface="Arabic Transparent" pitchFamily="2" charset="-78"/>
              </a:rPr>
              <a:t>  حتى يبدأ التأجيل.</a:t>
            </a:r>
            <a:endParaRPr lang="fr-FR" sz="2300" b="1" dirty="0">
              <a:cs typeface="Arabic Transparent" pitchFamily="2" charset="-78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0" y="2714620"/>
            <a:ext cx="9144000" cy="150810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300" b="1" dirty="0" smtClean="0">
                <a:cs typeface="Arabic Transparent" pitchFamily="2" charset="-78"/>
              </a:rPr>
              <a:t>3- </a:t>
            </a:r>
            <a:r>
              <a:rPr lang="ar-DZ" sz="2300" b="1" dirty="0" smtClean="0">
                <a:cs typeface="Arabic Transparent" pitchFamily="2" charset="-78"/>
              </a:rPr>
              <a:t>اختبار بيت </a:t>
            </a:r>
            <a:r>
              <a:rPr lang="fr-FR" sz="2300" b="1" dirty="0" smtClean="0">
                <a:cs typeface="Arabic Transparent" pitchFamily="2" charset="-78"/>
              </a:rPr>
              <a:t>TOIF</a:t>
            </a:r>
            <a:r>
              <a:rPr lang="ar-DZ" sz="2300" b="1" dirty="0" smtClean="0">
                <a:cs typeface="Arabic Transparent" pitchFamily="2" charset="-78"/>
              </a:rPr>
              <a:t> لسجل</a:t>
            </a:r>
            <a:r>
              <a:rPr lang="fr-FR" sz="2300" b="1" dirty="0" smtClean="0">
                <a:cs typeface="Arabic Transparent" pitchFamily="2" charset="-78"/>
              </a:rPr>
              <a:t>INTCON </a:t>
            </a:r>
            <a:r>
              <a:rPr lang="en-US" sz="2300" b="1" dirty="0" smtClean="0">
                <a:cs typeface="Arabic Transparent" pitchFamily="2" charset="-78"/>
              </a:rPr>
              <a:t> </a:t>
            </a:r>
            <a:r>
              <a:rPr lang="ar-DZ" sz="2300" b="1" dirty="0" smtClean="0">
                <a:cs typeface="Arabic Transparent" pitchFamily="2" charset="-78"/>
              </a:rPr>
              <a:t> </a:t>
            </a:r>
            <a:r>
              <a:rPr lang="ar-DZ" sz="2300" b="1" dirty="0" smtClean="0">
                <a:cs typeface="Arabic Transparent" pitchFamily="2" charset="-78"/>
              </a:rPr>
              <a:t>في كل مرة والقفز </a:t>
            </a:r>
            <a:r>
              <a:rPr lang="ar-DZ" sz="2300" b="1" dirty="0" smtClean="0">
                <a:cs typeface="Arabic Transparent" pitchFamily="2" charset="-78"/>
              </a:rPr>
              <a:t>إذا كان </a:t>
            </a:r>
            <a:r>
              <a:rPr lang="ar-DZ" sz="2300" b="1" dirty="0" smtClean="0">
                <a:cs typeface="Arabic Transparent" pitchFamily="2" charset="-78"/>
              </a:rPr>
              <a:t>يساوي 1 </a:t>
            </a:r>
            <a:r>
              <a:rPr lang="ar-DZ" sz="2300" b="1" dirty="0" smtClean="0">
                <a:solidFill>
                  <a:schemeClr val="accent3">
                    <a:lumMod val="75000"/>
                  </a:schemeClr>
                </a:solidFill>
                <a:cs typeface="Arabic Transparent" pitchFamily="2" charset="-78"/>
              </a:rPr>
              <a:t>(عند القفز أي أن المدة الزمنية للتأجيل انتهت وبالتالي يتم تنفيذ التعليمة </a:t>
            </a:r>
            <a:r>
              <a:rPr lang="fr-FR" sz="2300" b="1" dirty="0" smtClean="0">
                <a:solidFill>
                  <a:srgbClr val="0000FF"/>
                </a:solidFill>
                <a:cs typeface="Arabic Transparent" pitchFamily="2" charset="-78"/>
              </a:rPr>
              <a:t>BCF PORTB , RB0</a:t>
            </a:r>
            <a:r>
              <a:rPr lang="ar-DZ" sz="2300" b="1" dirty="0" smtClean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sz="2300" b="1" dirty="0" smtClean="0">
                <a:solidFill>
                  <a:schemeClr val="accent3">
                    <a:lumMod val="75000"/>
                  </a:schemeClr>
                </a:solidFill>
                <a:cs typeface="Arabic Transparent" pitchFamily="2" charset="-78"/>
              </a:rPr>
              <a:t>وبالتالي ينطفئ المصباح أو ينفذ</a:t>
            </a:r>
            <a:r>
              <a:rPr lang="ar-DZ" sz="2300" b="1" dirty="0" smtClean="0">
                <a:solidFill>
                  <a:schemeClr val="accent3">
                    <a:lumMod val="75000"/>
                  </a:schemeClr>
                </a:solidFill>
                <a:cs typeface="Arabic Transparent" pitchFamily="2" charset="-78"/>
              </a:rPr>
              <a:t> التعليمة </a:t>
            </a:r>
            <a:r>
              <a:rPr lang="fr-FR" sz="2300" b="1" dirty="0" smtClean="0">
                <a:solidFill>
                  <a:srgbClr val="0000FF"/>
                </a:solidFill>
                <a:cs typeface="Arabic Transparent" pitchFamily="2" charset="-78"/>
              </a:rPr>
              <a:t>BSF </a:t>
            </a:r>
            <a:r>
              <a:rPr lang="fr-FR" sz="2300" b="1" dirty="0" smtClean="0">
                <a:solidFill>
                  <a:srgbClr val="0000FF"/>
                </a:solidFill>
                <a:cs typeface="Arabic Transparent" pitchFamily="2" charset="-78"/>
              </a:rPr>
              <a:t>PORTB , RB0</a:t>
            </a:r>
            <a:r>
              <a:rPr lang="ar-DZ" sz="2300" b="1" dirty="0" smtClean="0">
                <a:solidFill>
                  <a:srgbClr val="0000FF"/>
                </a:solidFill>
                <a:cs typeface="Arabic Transparent" pitchFamily="2" charset="-78"/>
              </a:rPr>
              <a:t> </a:t>
            </a:r>
            <a:r>
              <a:rPr lang="ar-DZ" sz="2300" b="1" dirty="0" smtClean="0">
                <a:solidFill>
                  <a:schemeClr val="accent3">
                    <a:lumMod val="75000"/>
                  </a:schemeClr>
                </a:solidFill>
                <a:cs typeface="Arabic Transparent" pitchFamily="2" charset="-78"/>
              </a:rPr>
              <a:t>وبالتالي </a:t>
            </a:r>
            <a:r>
              <a:rPr lang="ar-DZ" sz="2300" b="1" dirty="0" smtClean="0">
                <a:solidFill>
                  <a:schemeClr val="accent3">
                    <a:lumMod val="75000"/>
                  </a:schemeClr>
                </a:solidFill>
                <a:cs typeface="Arabic Transparent" pitchFamily="2" charset="-78"/>
              </a:rPr>
              <a:t>يشتعل المصباح في </a:t>
            </a:r>
            <a:r>
              <a:rPr lang="ar-DZ" sz="2300" b="1" dirty="0" smtClean="0">
                <a:solidFill>
                  <a:srgbClr val="0000FF"/>
                </a:solidFill>
                <a:cs typeface="Arabic Transparent" pitchFamily="2" charset="-78"/>
              </a:rPr>
              <a:t>البرنامج الرئيسي). </a:t>
            </a:r>
            <a:endParaRPr lang="fr-FR" sz="2300" b="1" dirty="0">
              <a:solidFill>
                <a:srgbClr val="0000FF"/>
              </a:solidFill>
              <a:cs typeface="Arabic Transparent" pitchFamily="2" charset="-78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4572008"/>
            <a:ext cx="91440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300" b="1" dirty="0" smtClean="0">
                <a:cs typeface="Arabic Transparent" pitchFamily="2" charset="-78"/>
              </a:rPr>
              <a:t>4- عند انتهاء التأجيل (انقضاء المدة الزمنية للتأجيل </a:t>
            </a:r>
            <a:r>
              <a:rPr lang="fr-FR" sz="2300" b="1" dirty="0" smtClean="0">
                <a:cs typeface="Arabic Transparent" pitchFamily="2" charset="-78"/>
              </a:rPr>
              <a:t>TOIF=1</a:t>
            </a:r>
            <a:r>
              <a:rPr lang="ar-DZ" sz="2300" b="1" dirty="0" smtClean="0">
                <a:cs typeface="Arabic Transparent" pitchFamily="2" charset="-78"/>
              </a:rPr>
              <a:t>) يعاد من جديد مسح بيت </a:t>
            </a:r>
            <a:r>
              <a:rPr lang="fr-FR" sz="2300" b="1" dirty="0" smtClean="0">
                <a:cs typeface="Arabic Transparent" pitchFamily="2" charset="-78"/>
              </a:rPr>
              <a:t>TOIF</a:t>
            </a:r>
            <a:r>
              <a:rPr lang="ar-DZ" sz="2300" b="1" dirty="0" smtClean="0">
                <a:cs typeface="Arabic Transparent" pitchFamily="2" charset="-78"/>
              </a:rPr>
              <a:t> لسجل  </a:t>
            </a:r>
            <a:r>
              <a:rPr lang="fr-FR" sz="2300" b="1" dirty="0" smtClean="0">
                <a:cs typeface="Arabic Transparent" pitchFamily="2" charset="-78"/>
              </a:rPr>
              <a:t>INTCON</a:t>
            </a:r>
            <a:r>
              <a:rPr lang="ar-DZ" sz="2300" b="1" dirty="0" smtClean="0">
                <a:cs typeface="Arabic Transparent" pitchFamily="2" charset="-78"/>
              </a:rPr>
              <a:t>  حتى يبدأ التأجيل من جديد.</a:t>
            </a:r>
            <a:endParaRPr lang="fr-FR" sz="2300" b="1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2"/>
          <a:srcRect t="80220" r="54717" b="14285"/>
          <a:stretch>
            <a:fillRect/>
          </a:stretch>
        </p:blipFill>
        <p:spPr bwMode="auto">
          <a:xfrm>
            <a:off x="142844" y="4187522"/>
            <a:ext cx="4800634" cy="500066"/>
          </a:xfrm>
          <a:prstGeom prst="rect">
            <a:avLst/>
          </a:prstGeom>
          <a:noFill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2"/>
          <a:srcRect t="49608" r="54717" b="46468"/>
          <a:stretch>
            <a:fillRect/>
          </a:stretch>
        </p:blipFill>
        <p:spPr bwMode="auto">
          <a:xfrm>
            <a:off x="159690" y="1357298"/>
            <a:ext cx="4800634" cy="357190"/>
          </a:xfrm>
          <a:prstGeom prst="rect">
            <a:avLst/>
          </a:prstGeom>
          <a:noFill/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2"/>
          <a:srcRect t="55102" r="54717" b="39403"/>
          <a:stretch>
            <a:fillRect/>
          </a:stretch>
        </p:blipFill>
        <p:spPr bwMode="auto">
          <a:xfrm>
            <a:off x="156492" y="1857364"/>
            <a:ext cx="4800634" cy="500066"/>
          </a:xfrm>
          <a:prstGeom prst="rect">
            <a:avLst/>
          </a:prstGeom>
          <a:noFill/>
        </p:spPr>
      </p:pic>
      <p:pic>
        <p:nvPicPr>
          <p:cNvPr id="21" name="Picture 4"/>
          <p:cNvPicPr>
            <a:picLocks noChangeAspect="1" noChangeArrowheads="1"/>
          </p:cNvPicPr>
          <p:nvPr/>
        </p:nvPicPr>
        <p:blipFill>
          <a:blip r:embed="rId2"/>
          <a:srcRect t="62167" r="54717" b="33908"/>
          <a:stretch>
            <a:fillRect/>
          </a:stretch>
        </p:blipFill>
        <p:spPr bwMode="auto">
          <a:xfrm>
            <a:off x="156492" y="2544448"/>
            <a:ext cx="4800634" cy="357190"/>
          </a:xfrm>
          <a:prstGeom prst="rect">
            <a:avLst/>
          </a:prstGeom>
          <a:noFill/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2"/>
          <a:srcRect l="8760" t="69231" r="54717" b="27629"/>
          <a:stretch>
            <a:fillRect/>
          </a:stretch>
        </p:blipFill>
        <p:spPr bwMode="auto">
          <a:xfrm>
            <a:off x="1102032" y="3207434"/>
            <a:ext cx="3871940" cy="285752"/>
          </a:xfrm>
          <a:prstGeom prst="rect">
            <a:avLst/>
          </a:prstGeom>
          <a:noFill/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2"/>
          <a:srcRect t="74726" r="54717" b="21349"/>
          <a:stretch>
            <a:fillRect/>
          </a:stretch>
        </p:blipFill>
        <p:spPr bwMode="auto">
          <a:xfrm>
            <a:off x="142844" y="3687456"/>
            <a:ext cx="4800634" cy="357190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1429982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3643306" y="1401440"/>
            <a:ext cx="5357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6600"/>
                </a:solidFill>
              </a:rPr>
              <a:t>شحن سجل </a:t>
            </a:r>
            <a:r>
              <a:rPr lang="fr-FR" sz="1600" dirty="0" smtClean="0">
                <a:solidFill>
                  <a:srgbClr val="006600"/>
                </a:solidFill>
              </a:rPr>
              <a:t>OPTION-REG</a:t>
            </a:r>
            <a:r>
              <a:rPr lang="ar-DZ" sz="1600" dirty="0" smtClean="0">
                <a:solidFill>
                  <a:srgbClr val="006600"/>
                </a:solidFill>
              </a:rPr>
              <a:t> بقيمة معينة حسب قيمة </a:t>
            </a:r>
            <a:r>
              <a:rPr lang="fr-FR" sz="1600" dirty="0" smtClean="0">
                <a:solidFill>
                  <a:srgbClr val="006600"/>
                </a:solidFill>
              </a:rPr>
              <a:t>PER-SCALER</a:t>
            </a:r>
            <a:r>
              <a:rPr lang="ar-DZ" sz="1600" dirty="0" smtClean="0">
                <a:solidFill>
                  <a:srgbClr val="006600"/>
                </a:solidFill>
              </a:rPr>
              <a:t> </a:t>
            </a:r>
            <a:endParaRPr lang="fr-FR" sz="1600" dirty="0">
              <a:solidFill>
                <a:srgbClr val="0066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500430" y="2574942"/>
            <a:ext cx="5429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6600"/>
                </a:solidFill>
              </a:rPr>
              <a:t>مسح بيت </a:t>
            </a:r>
            <a:r>
              <a:rPr lang="fr-FR" sz="1600" dirty="0" smtClean="0">
                <a:solidFill>
                  <a:srgbClr val="006600"/>
                </a:solidFill>
              </a:rPr>
              <a:t>TOIF</a:t>
            </a:r>
            <a:r>
              <a:rPr lang="ar-DZ" sz="1600" dirty="0" smtClean="0">
                <a:solidFill>
                  <a:srgbClr val="006600"/>
                </a:solidFill>
              </a:rPr>
              <a:t> لسجل </a:t>
            </a:r>
            <a:r>
              <a:rPr lang="fr-FR" sz="1600" dirty="0" smtClean="0">
                <a:solidFill>
                  <a:srgbClr val="006600"/>
                </a:solidFill>
              </a:rPr>
              <a:t>INTCON </a:t>
            </a:r>
            <a:r>
              <a:rPr lang="en-US" sz="1600" dirty="0" smtClean="0">
                <a:solidFill>
                  <a:srgbClr val="006600"/>
                </a:solidFill>
              </a:rPr>
              <a:t> </a:t>
            </a:r>
            <a:r>
              <a:rPr lang="ar-DZ" sz="1600" dirty="0" smtClean="0">
                <a:solidFill>
                  <a:srgbClr val="006600"/>
                </a:solidFill>
              </a:rPr>
              <a:t> حتى يبقى العد ساري المفعول</a:t>
            </a:r>
            <a:endParaRPr lang="fr-FR" sz="1600" dirty="0">
              <a:solidFill>
                <a:srgbClr val="0066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857620" y="3148236"/>
            <a:ext cx="50720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6600"/>
                </a:solidFill>
              </a:rPr>
              <a:t>اختبار بيت </a:t>
            </a:r>
            <a:r>
              <a:rPr lang="fr-FR" sz="1600" dirty="0" smtClean="0">
                <a:solidFill>
                  <a:srgbClr val="006600"/>
                </a:solidFill>
              </a:rPr>
              <a:t>TOIF</a:t>
            </a:r>
            <a:r>
              <a:rPr lang="ar-DZ" sz="1600" dirty="0" smtClean="0">
                <a:solidFill>
                  <a:srgbClr val="006600"/>
                </a:solidFill>
              </a:rPr>
              <a:t> لسجل</a:t>
            </a:r>
            <a:r>
              <a:rPr lang="fr-FR" sz="1600" dirty="0" smtClean="0">
                <a:solidFill>
                  <a:srgbClr val="006600"/>
                </a:solidFill>
              </a:rPr>
              <a:t>INTCON </a:t>
            </a:r>
            <a:r>
              <a:rPr lang="en-US" sz="1600" dirty="0" smtClean="0">
                <a:solidFill>
                  <a:srgbClr val="006600"/>
                </a:solidFill>
              </a:rPr>
              <a:t> </a:t>
            </a:r>
            <a:r>
              <a:rPr lang="ar-DZ" sz="1600" dirty="0" smtClean="0">
                <a:solidFill>
                  <a:srgbClr val="006600"/>
                </a:solidFill>
              </a:rPr>
              <a:t> والقفز إذا كان يساوي 1</a:t>
            </a:r>
            <a:endParaRPr lang="fr-FR" sz="1600" dirty="0">
              <a:solidFill>
                <a:srgbClr val="0066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3357554" y="4299904"/>
            <a:ext cx="5643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1600" dirty="0" smtClean="0">
                <a:solidFill>
                  <a:srgbClr val="006600"/>
                </a:solidFill>
              </a:rPr>
              <a:t>إذا أصبح بيت </a:t>
            </a:r>
            <a:r>
              <a:rPr lang="fr-FR" sz="1600" dirty="0" smtClean="0">
                <a:solidFill>
                  <a:srgbClr val="006600"/>
                </a:solidFill>
              </a:rPr>
              <a:t>TOIF</a:t>
            </a:r>
            <a:r>
              <a:rPr lang="ar-DZ" sz="1600" dirty="0" smtClean="0">
                <a:solidFill>
                  <a:srgbClr val="006600"/>
                </a:solidFill>
              </a:rPr>
              <a:t> لسجل</a:t>
            </a:r>
            <a:r>
              <a:rPr lang="fr-FR" sz="1600" dirty="0" smtClean="0">
                <a:solidFill>
                  <a:srgbClr val="006600"/>
                </a:solidFill>
              </a:rPr>
              <a:t>INTCON </a:t>
            </a:r>
            <a:r>
              <a:rPr lang="en-US" sz="1600" dirty="0" smtClean="0">
                <a:solidFill>
                  <a:srgbClr val="006600"/>
                </a:solidFill>
              </a:rPr>
              <a:t> </a:t>
            </a:r>
            <a:r>
              <a:rPr lang="ar-DZ" sz="1600" dirty="0" smtClean="0">
                <a:solidFill>
                  <a:srgbClr val="006600"/>
                </a:solidFill>
              </a:rPr>
              <a:t> يساوي 1 عملية العدد انتهت  ويعاد مسح بيت </a:t>
            </a:r>
            <a:r>
              <a:rPr lang="fr-FR" sz="1600" dirty="0" smtClean="0">
                <a:solidFill>
                  <a:srgbClr val="006600"/>
                </a:solidFill>
              </a:rPr>
              <a:t>TOIF</a:t>
            </a:r>
            <a:r>
              <a:rPr lang="ar-DZ" sz="1600" dirty="0" smtClean="0">
                <a:solidFill>
                  <a:srgbClr val="006600"/>
                </a:solidFill>
              </a:rPr>
              <a:t> من جديد</a:t>
            </a:r>
            <a:endParaRPr lang="fr-FR" sz="1600" dirty="0">
              <a:solidFill>
                <a:srgbClr val="006600"/>
              </a:solidFill>
            </a:endParaRP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/>
          <a:srcRect l="-674" t="67662" r="96631" b="26844"/>
          <a:stretch>
            <a:fillRect/>
          </a:stretch>
        </p:blipFill>
        <p:spPr bwMode="auto">
          <a:xfrm>
            <a:off x="571472" y="3061360"/>
            <a:ext cx="428628" cy="500066"/>
          </a:xfrm>
          <a:prstGeom prst="rect">
            <a:avLst/>
          </a:prstGeom>
          <a:noFill/>
        </p:spPr>
      </p:pic>
      <p:sp>
        <p:nvSpPr>
          <p:cNvPr id="17" name="Rectangle 16"/>
          <p:cNvSpPr/>
          <p:nvPr/>
        </p:nvSpPr>
        <p:spPr>
          <a:xfrm>
            <a:off x="214282" y="1360496"/>
            <a:ext cx="891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TEMPO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5796594" y="0"/>
            <a:ext cx="32760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/>
              <a:t>البرنامج الفرعي </a:t>
            </a:r>
            <a:r>
              <a:rPr lang="fr-FR" sz="2800" b="1" dirty="0" smtClean="0"/>
              <a:t>TEMPO</a:t>
            </a:r>
            <a:endParaRPr lang="fr-F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  <p:bldP spid="17" grpId="0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024233"/>
            <a:ext cx="7297978" cy="3547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oneTexte 15"/>
          <p:cNvSpPr txBox="1"/>
          <p:nvPr/>
        </p:nvSpPr>
        <p:spPr>
          <a:xfrm>
            <a:off x="5796594" y="0"/>
            <a:ext cx="3276000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/>
              <a:t>البرنامج الفرعي </a:t>
            </a:r>
            <a:r>
              <a:rPr lang="fr-FR" sz="2800" b="1" dirty="0" smtClean="0"/>
              <a:t>TEMPO</a:t>
            </a:r>
            <a:endParaRPr lang="fr-FR" sz="2800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-32" y="4919008"/>
            <a:ext cx="9144000" cy="20005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u="sng" dirty="0" smtClean="0">
                <a:solidFill>
                  <a:srgbClr val="FF0000"/>
                </a:solidFill>
                <a:cs typeface="Arabic Transparent" pitchFamily="2" charset="-78"/>
              </a:rPr>
              <a:t>ملاحظة هامة: </a:t>
            </a:r>
          </a:p>
          <a:p>
            <a:pPr algn="r" rtl="1"/>
            <a:r>
              <a:rPr lang="ar-DZ" sz="2400" b="1" dirty="0" smtClean="0">
                <a:solidFill>
                  <a:srgbClr val="FFFF00"/>
                </a:solidFill>
                <a:cs typeface="Arabic Transparent" pitchFamily="2" charset="-78"/>
              </a:rPr>
              <a:t>1- لا يظهر السجل  </a:t>
            </a:r>
            <a:r>
              <a:rPr lang="fr-FR" sz="2400" b="1" dirty="0" smtClean="0">
                <a:solidFill>
                  <a:srgbClr val="FFFF00"/>
                </a:solidFill>
                <a:cs typeface="Arabic Transparent" pitchFamily="2" charset="-78"/>
              </a:rPr>
              <a:t>TMRO</a:t>
            </a:r>
            <a:r>
              <a:rPr lang="ar-DZ" sz="2400" b="1" dirty="0" smtClean="0">
                <a:solidFill>
                  <a:srgbClr val="FFFF00"/>
                </a:solidFill>
                <a:cs typeface="Arabic Transparent" pitchFamily="2" charset="-78"/>
              </a:rPr>
              <a:t> في البرنامج إذا لم يشحن بقيمة ابتدائية( لأنه يعد إلى 256 ثم يعود إلى 0 تلقائيا كما هو الحال في العدادات بدورة كاملة).</a:t>
            </a:r>
          </a:p>
          <a:p>
            <a:pPr algn="r" rtl="1"/>
            <a:r>
              <a:rPr lang="ar-DZ" sz="2400" b="1" dirty="0" smtClean="0">
                <a:solidFill>
                  <a:srgbClr val="FFFF00"/>
                </a:solidFill>
                <a:cs typeface="Arabic Transparent" pitchFamily="2" charset="-78"/>
              </a:rPr>
              <a:t>2- يظهر </a:t>
            </a:r>
            <a:r>
              <a:rPr lang="ar-DZ" sz="2400" b="1" dirty="0" smtClean="0">
                <a:solidFill>
                  <a:srgbClr val="FFFF00"/>
                </a:solidFill>
                <a:cs typeface="Arabic Transparent" pitchFamily="2" charset="-78"/>
              </a:rPr>
              <a:t>السجل  </a:t>
            </a:r>
            <a:r>
              <a:rPr lang="fr-FR" sz="2400" b="1" dirty="0" smtClean="0">
                <a:solidFill>
                  <a:srgbClr val="FFFF00"/>
                </a:solidFill>
                <a:cs typeface="Arabic Transparent" pitchFamily="2" charset="-78"/>
              </a:rPr>
              <a:t>TMRO</a:t>
            </a:r>
            <a:r>
              <a:rPr lang="ar-DZ" sz="2400" b="1" dirty="0" smtClean="0">
                <a:solidFill>
                  <a:srgbClr val="FFFF00"/>
                </a:solidFill>
                <a:cs typeface="Arabic Transparent" pitchFamily="2" charset="-78"/>
              </a:rPr>
              <a:t> في البرنامج </a:t>
            </a:r>
            <a:r>
              <a:rPr lang="ar-DZ" sz="2400" b="1" dirty="0" smtClean="0">
                <a:solidFill>
                  <a:srgbClr val="FFFF00"/>
                </a:solidFill>
                <a:cs typeface="Arabic Transparent" pitchFamily="2" charset="-78"/>
              </a:rPr>
              <a:t>إذا شحن </a:t>
            </a:r>
            <a:r>
              <a:rPr lang="ar-DZ" sz="2400" b="1" dirty="0" smtClean="0">
                <a:solidFill>
                  <a:srgbClr val="FFFF00"/>
                </a:solidFill>
                <a:cs typeface="Arabic Transparent" pitchFamily="2" charset="-78"/>
              </a:rPr>
              <a:t>بقيمة ابتدائية( </a:t>
            </a:r>
            <a:r>
              <a:rPr lang="ar-DZ" sz="2400" b="1" dirty="0" smtClean="0">
                <a:solidFill>
                  <a:srgbClr val="FFFF00"/>
                </a:solidFill>
                <a:cs typeface="Arabic Transparent" pitchFamily="2" charset="-78"/>
              </a:rPr>
              <a:t>لأنه يجب معرفة قيمة الشحن الابتدائية).</a:t>
            </a:r>
            <a:endParaRPr lang="fr-FR" sz="2400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  <p:grpSp>
        <p:nvGrpSpPr>
          <p:cNvPr id="2" name="Groupe 17"/>
          <p:cNvGrpSpPr/>
          <p:nvPr/>
        </p:nvGrpSpPr>
        <p:grpSpPr>
          <a:xfrm>
            <a:off x="0" y="571480"/>
            <a:ext cx="9144000" cy="4143404"/>
            <a:chOff x="0" y="571480"/>
            <a:chExt cx="9144000" cy="4143404"/>
          </a:xfrm>
        </p:grpSpPr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0" y="814336"/>
              <a:ext cx="9144000" cy="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endParaRPr lang="fr-FR"/>
            </a:p>
          </p:txBody>
        </p:sp>
        <p:pic>
          <p:nvPicPr>
            <p:cNvPr id="9" name="Picture 4"/>
            <p:cNvPicPr>
              <a:picLocks noChangeAspect="1" noChangeArrowheads="1"/>
            </p:cNvPicPr>
            <p:nvPr/>
          </p:nvPicPr>
          <p:blipFill>
            <a:blip r:embed="rId2"/>
            <a:srcRect t="47253" r="54717" b="14285"/>
            <a:stretch>
              <a:fillRect/>
            </a:stretch>
          </p:blipFill>
          <p:spPr bwMode="auto">
            <a:xfrm>
              <a:off x="214282" y="571480"/>
              <a:ext cx="4800634" cy="3500462"/>
            </a:xfrm>
            <a:prstGeom prst="rect">
              <a:avLst/>
            </a:prstGeom>
            <a:noFill/>
          </p:spPr>
        </p:pic>
        <p:sp>
          <p:nvSpPr>
            <p:cNvPr id="8" name="ZoneTexte 7"/>
            <p:cNvSpPr txBox="1"/>
            <p:nvPr/>
          </p:nvSpPr>
          <p:spPr>
            <a:xfrm>
              <a:off x="3643306" y="785794"/>
              <a:ext cx="53578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rgbClr val="006600"/>
                  </a:solidFill>
                </a:rPr>
                <a:t>شحن سجل </a:t>
              </a:r>
              <a:r>
                <a:rPr lang="fr-FR" sz="1600" dirty="0" smtClean="0">
                  <a:solidFill>
                    <a:srgbClr val="006600"/>
                  </a:solidFill>
                </a:rPr>
                <a:t>OPTION-REG</a:t>
              </a:r>
              <a:r>
                <a:rPr lang="ar-DZ" sz="1600" dirty="0" smtClean="0">
                  <a:solidFill>
                    <a:srgbClr val="006600"/>
                  </a:solidFill>
                </a:rPr>
                <a:t> بقيمة معينة حسب قيمة </a:t>
              </a:r>
              <a:r>
                <a:rPr lang="fr-FR" sz="1600" dirty="0" smtClean="0">
                  <a:solidFill>
                    <a:srgbClr val="006600"/>
                  </a:solidFill>
                </a:rPr>
                <a:t>PER-SCALER</a:t>
              </a:r>
              <a:r>
                <a:rPr lang="ar-DZ" sz="1600" dirty="0" smtClean="0">
                  <a:solidFill>
                    <a:srgbClr val="006600"/>
                  </a:solidFill>
                </a:rPr>
                <a:t> </a:t>
              </a:r>
              <a:endParaRPr lang="fr-FR" sz="1600" dirty="0">
                <a:solidFill>
                  <a:srgbClr val="006600"/>
                </a:solidFill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3500430" y="1928802"/>
              <a:ext cx="54292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rgbClr val="006600"/>
                  </a:solidFill>
                </a:rPr>
                <a:t>مسح بيت </a:t>
              </a:r>
              <a:r>
                <a:rPr lang="fr-FR" sz="1600" dirty="0" smtClean="0">
                  <a:solidFill>
                    <a:srgbClr val="006600"/>
                  </a:solidFill>
                </a:rPr>
                <a:t>TOIF</a:t>
              </a:r>
              <a:r>
                <a:rPr lang="ar-DZ" sz="1600" dirty="0" smtClean="0">
                  <a:solidFill>
                    <a:srgbClr val="006600"/>
                  </a:solidFill>
                </a:rPr>
                <a:t> لسجل </a:t>
              </a:r>
              <a:r>
                <a:rPr lang="fr-FR" sz="1600" dirty="0" smtClean="0">
                  <a:solidFill>
                    <a:srgbClr val="006600"/>
                  </a:solidFill>
                </a:rPr>
                <a:t>INTCON </a:t>
              </a:r>
              <a:r>
                <a:rPr lang="en-US" sz="1600" dirty="0" smtClean="0">
                  <a:solidFill>
                    <a:srgbClr val="006600"/>
                  </a:solidFill>
                </a:rPr>
                <a:t> </a:t>
              </a:r>
              <a:r>
                <a:rPr lang="ar-DZ" sz="1600" dirty="0" smtClean="0">
                  <a:solidFill>
                    <a:srgbClr val="006600"/>
                  </a:solidFill>
                </a:rPr>
                <a:t> حتى يبقى العد ساري المفعول</a:t>
              </a:r>
              <a:endParaRPr lang="fr-FR" sz="1600" dirty="0">
                <a:solidFill>
                  <a:srgbClr val="006600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857620" y="2532590"/>
              <a:ext cx="50720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rgbClr val="006600"/>
                  </a:solidFill>
                </a:rPr>
                <a:t>اختبار بيت </a:t>
              </a:r>
              <a:r>
                <a:rPr lang="fr-FR" sz="1600" dirty="0" smtClean="0">
                  <a:solidFill>
                    <a:srgbClr val="006600"/>
                  </a:solidFill>
                </a:rPr>
                <a:t>TOIF</a:t>
              </a:r>
              <a:r>
                <a:rPr lang="ar-DZ" sz="1600" dirty="0" smtClean="0">
                  <a:solidFill>
                    <a:srgbClr val="006600"/>
                  </a:solidFill>
                </a:rPr>
                <a:t> لسجل</a:t>
              </a:r>
              <a:r>
                <a:rPr lang="fr-FR" sz="1600" dirty="0" smtClean="0">
                  <a:solidFill>
                    <a:srgbClr val="006600"/>
                  </a:solidFill>
                </a:rPr>
                <a:t>INTCON </a:t>
              </a:r>
              <a:r>
                <a:rPr lang="en-US" sz="1600" dirty="0" smtClean="0">
                  <a:solidFill>
                    <a:srgbClr val="006600"/>
                  </a:solidFill>
                </a:rPr>
                <a:t> </a:t>
              </a:r>
              <a:r>
                <a:rPr lang="ar-DZ" sz="1600" dirty="0" smtClean="0">
                  <a:solidFill>
                    <a:srgbClr val="006600"/>
                  </a:solidFill>
                </a:rPr>
                <a:t> والقفز إذا كان يساوي 1</a:t>
              </a:r>
              <a:endParaRPr lang="fr-FR" sz="1600" dirty="0">
                <a:solidFill>
                  <a:srgbClr val="006600"/>
                </a:solidFill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357554" y="3684258"/>
              <a:ext cx="56436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rtl="1"/>
              <a:r>
                <a:rPr lang="ar-DZ" sz="1600" dirty="0" smtClean="0">
                  <a:solidFill>
                    <a:srgbClr val="006600"/>
                  </a:solidFill>
                </a:rPr>
                <a:t>إذا أصبح بيت </a:t>
              </a:r>
              <a:r>
                <a:rPr lang="fr-FR" sz="1600" dirty="0" smtClean="0">
                  <a:solidFill>
                    <a:srgbClr val="006600"/>
                  </a:solidFill>
                </a:rPr>
                <a:t>TOIF</a:t>
              </a:r>
              <a:r>
                <a:rPr lang="ar-DZ" sz="1600" dirty="0" smtClean="0">
                  <a:solidFill>
                    <a:srgbClr val="006600"/>
                  </a:solidFill>
                </a:rPr>
                <a:t> لسجل</a:t>
              </a:r>
              <a:r>
                <a:rPr lang="fr-FR" sz="1600" dirty="0" smtClean="0">
                  <a:solidFill>
                    <a:srgbClr val="006600"/>
                  </a:solidFill>
                </a:rPr>
                <a:t>INTCON </a:t>
              </a:r>
              <a:r>
                <a:rPr lang="en-US" sz="1600" dirty="0" smtClean="0">
                  <a:solidFill>
                    <a:srgbClr val="006600"/>
                  </a:solidFill>
                </a:rPr>
                <a:t> </a:t>
              </a:r>
              <a:r>
                <a:rPr lang="ar-DZ" sz="1600" dirty="0" smtClean="0">
                  <a:solidFill>
                    <a:srgbClr val="006600"/>
                  </a:solidFill>
                </a:rPr>
                <a:t> يساوي 1 عملية العدد انتهت  ويعاد مسح بيت </a:t>
              </a:r>
              <a:r>
                <a:rPr lang="fr-FR" sz="1600" dirty="0" smtClean="0">
                  <a:solidFill>
                    <a:srgbClr val="006600"/>
                  </a:solidFill>
                </a:rPr>
                <a:t>TOIF</a:t>
              </a:r>
              <a:r>
                <a:rPr lang="ar-DZ" sz="1600" dirty="0" smtClean="0">
                  <a:solidFill>
                    <a:srgbClr val="006600"/>
                  </a:solidFill>
                </a:rPr>
                <a:t> من جديد</a:t>
              </a:r>
              <a:endParaRPr lang="fr-FR" sz="1600" dirty="0">
                <a:solidFill>
                  <a:srgbClr val="006600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85720" y="781026"/>
              <a:ext cx="89159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b="1" dirty="0" smtClean="0">
                  <a:solidFill>
                    <a:srgbClr val="FF0000"/>
                  </a:solidFill>
                </a:rPr>
                <a:t>TEMPO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2594" y="714356"/>
              <a:ext cx="9000000" cy="4000528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0" y="2071678"/>
            <a:ext cx="8929718" cy="571504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T=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rgbClr val="BF00B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T quartz ×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rgbClr val="4200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Valeur du </a:t>
            </a:r>
            <a:r>
              <a:rPr kumimoji="0" lang="fr-FR" sz="3200" b="0" i="0" u="none" strike="noStrike" cap="none" normalizeH="0" baseline="0" dirty="0" err="1" smtClean="0">
                <a:ln>
                  <a:noFill/>
                </a:ln>
                <a:solidFill>
                  <a:srgbClr val="4200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prédiviseur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rgbClr val="4200FF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rgbClr val="008028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× (TMR0-</a:t>
            </a:r>
            <a:r>
              <a:rPr kumimoji="0" lang="fr-FR" sz="3200" b="0" i="0" u="none" strike="noStrike" cap="none" normalizeH="0" baseline="0" dirty="0" err="1" smtClean="0">
                <a:ln>
                  <a:noFill/>
                </a:ln>
                <a:solidFill>
                  <a:srgbClr val="008028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N</a:t>
            </a:r>
            <a:r>
              <a:rPr kumimoji="0" lang="fr-FR" sz="2000" b="0" i="0" u="none" strike="noStrike" cap="none" normalizeH="0" baseline="0" dirty="0" err="1" smtClean="0">
                <a:ln>
                  <a:noFill/>
                </a:ln>
                <a:solidFill>
                  <a:srgbClr val="008028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init</a:t>
            </a:r>
            <a:r>
              <a:rPr kumimoji="0" lang="fr-FR" sz="3200" b="0" i="0" u="none" strike="noStrike" cap="none" normalizeH="0" baseline="0" dirty="0" smtClean="0">
                <a:ln>
                  <a:noFill/>
                </a:ln>
                <a:solidFill>
                  <a:srgbClr val="008028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)</a:t>
            </a:r>
            <a:endParaRPr kumimoji="0" lang="fr-FR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929058" y="142852"/>
            <a:ext cx="5143536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b="1" dirty="0" smtClean="0">
                <a:cs typeface="Arabic Transparent" pitchFamily="2" charset="-78"/>
              </a:rPr>
              <a:t>تعطى علاقة التأجيل بالعبارة التالية:</a:t>
            </a:r>
            <a:endParaRPr lang="fr-FR" sz="3200" b="1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6301" y="2000240"/>
            <a:ext cx="83940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Valeur du pré-diviseur </a:t>
            </a:r>
            <a:r>
              <a:rPr lang="fr-FR" sz="2400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Symbol"/>
              </a:rPr>
              <a:t></a:t>
            </a:r>
            <a:r>
              <a:rPr lang="fr-FR" sz="2400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lang="fr-FR" sz="2400" dirty="0" smtClean="0">
                <a:solidFill>
                  <a:srgbClr val="FF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(111)</a:t>
            </a:r>
            <a:r>
              <a:rPr lang="fr-FR" sz="2400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= 256 </a:t>
            </a:r>
            <a:r>
              <a:rPr lang="ar-DZ" sz="2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(قيمة مختارة على سبيل المثال)</a:t>
            </a:r>
            <a:r>
              <a:rPr lang="fr-FR" sz="2400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8596" y="3639925"/>
            <a:ext cx="18998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(TMR0-</a:t>
            </a:r>
            <a:r>
              <a:rPr lang="fr-FR" sz="2400" dirty="0" err="1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N</a:t>
            </a:r>
            <a:r>
              <a:rPr lang="fr-FR" sz="1600" dirty="0" err="1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init</a:t>
            </a:r>
            <a:r>
              <a:rPr lang="fr-FR" sz="24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) </a:t>
            </a:r>
            <a:endParaRPr lang="fr-FR" sz="2400" dirty="0"/>
          </a:p>
        </p:txBody>
      </p:sp>
      <p:sp>
        <p:nvSpPr>
          <p:cNvPr id="6" name="Rectangle 5"/>
          <p:cNvSpPr/>
          <p:nvPr/>
        </p:nvSpPr>
        <p:spPr>
          <a:xfrm>
            <a:off x="428596" y="4282867"/>
            <a:ext cx="24545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TMR0 </a:t>
            </a:r>
            <a:r>
              <a:rPr lang="fr-FR" dirty="0" smtClean="0">
                <a:latin typeface="Arial" pitchFamily="34" charset="0"/>
                <a:ea typeface="Arial" pitchFamily="34" charset="0"/>
                <a:cs typeface="Arial" pitchFamily="34" charset="0"/>
              </a:rPr>
              <a:t>max</a:t>
            </a:r>
            <a:r>
              <a:rPr lang="fr-FR" sz="2800" dirty="0" smtClean="0">
                <a:latin typeface="Arial" pitchFamily="34" charset="0"/>
                <a:ea typeface="Arial" pitchFamily="34" charset="0"/>
                <a:cs typeface="Arial" pitchFamily="34" charset="0"/>
              </a:rPr>
              <a:t>= 256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571472" y="4782933"/>
            <a:ext cx="1149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 err="1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N</a:t>
            </a:r>
            <a:r>
              <a:rPr lang="fr-FR" dirty="0" err="1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init</a:t>
            </a:r>
            <a:r>
              <a:rPr lang="fr-FR" sz="28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=0</a:t>
            </a:r>
            <a:endParaRPr lang="fr-FR" dirty="0"/>
          </a:p>
        </p:txBody>
      </p:sp>
      <p:sp>
        <p:nvSpPr>
          <p:cNvPr id="8" name="Accolade fermante 7"/>
          <p:cNvSpPr/>
          <p:nvPr/>
        </p:nvSpPr>
        <p:spPr>
          <a:xfrm>
            <a:off x="2857488" y="4354305"/>
            <a:ext cx="216000" cy="1080000"/>
          </a:xfrm>
          <a:prstGeom prst="rightBrace">
            <a:avLst>
              <a:gd name="adj1" fmla="val 52910"/>
              <a:gd name="adj2" fmla="val 50000"/>
            </a:avLst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droite 8"/>
          <p:cNvSpPr/>
          <p:nvPr/>
        </p:nvSpPr>
        <p:spPr>
          <a:xfrm>
            <a:off x="3214678" y="4711495"/>
            <a:ext cx="500066" cy="214314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3786182" y="4571817"/>
            <a:ext cx="33281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(TMR0-</a:t>
            </a:r>
            <a:r>
              <a:rPr lang="fr-FR" sz="2400" dirty="0" err="1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N</a:t>
            </a:r>
            <a:r>
              <a:rPr lang="fr-FR" sz="1600" dirty="0" err="1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init</a:t>
            </a:r>
            <a:r>
              <a:rPr lang="fr-FR" sz="24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) = (256-0)  </a:t>
            </a:r>
            <a:endParaRPr lang="fr-FR" sz="2400" dirty="0"/>
          </a:p>
        </p:txBody>
      </p:sp>
      <p:sp>
        <p:nvSpPr>
          <p:cNvPr id="11" name="Rectangle 10"/>
          <p:cNvSpPr/>
          <p:nvPr/>
        </p:nvSpPr>
        <p:spPr>
          <a:xfrm>
            <a:off x="285720" y="5738923"/>
            <a:ext cx="3312000" cy="46166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Arial" pitchFamily="34" charset="0"/>
                <a:ea typeface="Arial" pitchFamily="34" charset="0"/>
                <a:cs typeface="Arial" pitchFamily="34" charset="0"/>
              </a:rPr>
              <a:t>T= </a:t>
            </a:r>
            <a:r>
              <a:rPr lang="fr-FR" sz="2400" dirty="0" smtClean="0">
                <a:solidFill>
                  <a:srgbClr val="9900CC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1us</a:t>
            </a:r>
            <a:r>
              <a:rPr lang="fr-FR" sz="2400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× </a:t>
            </a:r>
            <a:r>
              <a:rPr lang="fr-FR" sz="2400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256 </a:t>
            </a:r>
            <a:r>
              <a:rPr lang="fr-FR" sz="24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× (256-0)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lèche droite 11"/>
          <p:cNvSpPr/>
          <p:nvPr/>
        </p:nvSpPr>
        <p:spPr>
          <a:xfrm>
            <a:off x="3857620" y="5837657"/>
            <a:ext cx="500066" cy="214314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4500562" y="5572140"/>
            <a:ext cx="2928958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600" b="1" dirty="0" smtClean="0">
                <a:latin typeface="Arial" pitchFamily="34" charset="0"/>
                <a:ea typeface="Arial" pitchFamily="34" charset="0"/>
                <a:cs typeface="Arial" pitchFamily="34" charset="0"/>
              </a:rPr>
              <a:t>T= 65536us</a:t>
            </a:r>
            <a:endParaRPr lang="fr-FR" sz="3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57158" y="142852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Arial" pitchFamily="34" charset="0"/>
                <a:ea typeface="Arial" pitchFamily="34" charset="0"/>
                <a:cs typeface="Arial" pitchFamily="34" charset="0"/>
              </a:rPr>
              <a:t>T=</a:t>
            </a:r>
            <a:r>
              <a:rPr lang="fr-FR" sz="2400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T quartz ×</a:t>
            </a:r>
            <a:r>
              <a:rPr lang="fr-FR" sz="2400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Valeur du pré-diviseur </a:t>
            </a:r>
            <a:r>
              <a:rPr lang="fr-FR" sz="24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× (TMR0-</a:t>
            </a:r>
            <a:r>
              <a:rPr lang="fr-FR" sz="2400" dirty="0" err="1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N</a:t>
            </a:r>
            <a:r>
              <a:rPr lang="fr-FR" sz="1600" dirty="0" err="1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init</a:t>
            </a:r>
            <a:r>
              <a:rPr lang="fr-FR" sz="24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)</a:t>
            </a:r>
            <a:endParaRPr lang="fr-FR" sz="2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7158" y="714356"/>
            <a:ext cx="5061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T quartz</a:t>
            </a:r>
            <a:r>
              <a:rPr lang="en-US" sz="2000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= 4</a:t>
            </a:r>
            <a:r>
              <a:rPr lang="fr-FR" sz="2000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MHz/</a:t>
            </a:r>
            <a:r>
              <a:rPr lang="fr-FR" sz="2000" dirty="0" smtClean="0">
                <a:solidFill>
                  <a:srgbClr val="FF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4</a:t>
            </a:r>
            <a:r>
              <a:rPr lang="fr-FR" sz="2000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= 1MHz = 1/T </a:t>
            </a:r>
            <a:r>
              <a:rPr lang="fr-FR" sz="2000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  <a:sym typeface="Symbol"/>
              </a:rPr>
              <a:t> T= 1uS</a:t>
            </a:r>
            <a:endParaRPr lang="fr-FR" sz="2000" dirty="0"/>
          </a:p>
        </p:txBody>
      </p:sp>
      <p:sp>
        <p:nvSpPr>
          <p:cNvPr id="16" name="ZoneTexte 15"/>
          <p:cNvSpPr txBox="1"/>
          <p:nvPr/>
        </p:nvSpPr>
        <p:spPr>
          <a:xfrm>
            <a:off x="500034" y="1214422"/>
            <a:ext cx="8072494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ملاحظة: </a:t>
            </a:r>
            <a:r>
              <a:rPr lang="ar-DZ" sz="2800" b="1" dirty="0" smtClean="0">
                <a:solidFill>
                  <a:schemeClr val="tx1"/>
                </a:solidFill>
                <a:cs typeface="Arabic Transparent" pitchFamily="2" charset="-78"/>
              </a:rPr>
              <a:t>تنفيذ التعليمة يمر </a:t>
            </a:r>
            <a:r>
              <a:rPr lang="ar-DZ" sz="2800" b="1" dirty="0" err="1" smtClean="0">
                <a:solidFill>
                  <a:schemeClr val="tx1"/>
                </a:solidFill>
                <a:cs typeface="Arabic Transparent" pitchFamily="2" charset="-78"/>
              </a:rPr>
              <a:t>بـ</a:t>
            </a:r>
            <a:r>
              <a:rPr lang="ar-DZ" sz="2800" b="1" dirty="0" smtClean="0">
                <a:solidFill>
                  <a:schemeClr val="tx1"/>
                </a:solidFill>
                <a:cs typeface="Arabic Transparent" pitchFamily="2" charset="-78"/>
              </a:rPr>
              <a:t> 4 مراحل لذلك يقسم التردد على 4 .</a:t>
            </a:r>
            <a:endParaRPr lang="fr-FR" sz="28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571604" y="2500306"/>
            <a:ext cx="7000924" cy="5232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  <a:cs typeface="Arabic Transparent" pitchFamily="2" charset="-78"/>
              </a:rPr>
              <a:t>ملاحظة: </a:t>
            </a:r>
            <a:r>
              <a:rPr lang="ar-DZ" sz="2800" b="1" dirty="0" smtClean="0">
                <a:solidFill>
                  <a:schemeClr val="tx1"/>
                </a:solidFill>
                <a:cs typeface="Arabic Transparent" pitchFamily="2" charset="-78"/>
              </a:rPr>
              <a:t>قيمة</a:t>
            </a:r>
            <a:r>
              <a:rPr lang="en-US" sz="2800" b="1" dirty="0" smtClean="0">
                <a:solidFill>
                  <a:schemeClr val="tx1"/>
                </a:solidFill>
                <a:cs typeface="Arabic Transparent" pitchFamily="2" charset="-78"/>
              </a:rPr>
              <a:t>pre-</a:t>
            </a:r>
            <a:r>
              <a:rPr lang="en-US" sz="2800" b="1" dirty="0" err="1" smtClean="0">
                <a:solidFill>
                  <a:schemeClr val="tx1"/>
                </a:solidFill>
                <a:cs typeface="Arabic Transparent" pitchFamily="2" charset="-78"/>
              </a:rPr>
              <a:t>scaler</a:t>
            </a:r>
            <a:r>
              <a:rPr lang="fr-FR" sz="28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en-US" sz="2800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sz="2800" b="1" dirty="0" smtClean="0">
                <a:solidFill>
                  <a:schemeClr val="tx1"/>
                </a:solidFill>
                <a:cs typeface="Arabic Transparent" pitchFamily="2" charset="-78"/>
              </a:rPr>
              <a:t> تأخذ من الجدول الخاص </a:t>
            </a:r>
            <a:r>
              <a:rPr lang="ar-DZ" sz="2800" b="1" dirty="0" err="1" smtClean="0">
                <a:solidFill>
                  <a:schemeClr val="tx1"/>
                </a:solidFill>
                <a:cs typeface="Arabic Transparent" pitchFamily="2" charset="-78"/>
              </a:rPr>
              <a:t>به</a:t>
            </a:r>
            <a:r>
              <a:rPr lang="ar-DZ" sz="2800" b="1" dirty="0" smtClean="0">
                <a:solidFill>
                  <a:schemeClr val="tx1"/>
                </a:solidFill>
                <a:cs typeface="Arabic Transparent" pitchFamily="2" charset="-78"/>
              </a:rPr>
              <a:t> .</a:t>
            </a:r>
            <a:endParaRPr lang="fr-FR" sz="28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  <p:bldP spid="9" grpId="0" animBg="1"/>
      <p:bldP spid="10" grpId="0"/>
      <p:bldP spid="11" grpId="0" animBg="1"/>
      <p:bldP spid="12" grpId="0" animBg="1"/>
      <p:bldP spid="13" grpId="0" animBg="1"/>
      <p:bldP spid="14" grpId="0"/>
      <p:bldP spid="15" grpId="0"/>
      <p:bldP spid="16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6857984" y="0"/>
            <a:ext cx="2286016" cy="58477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3200" dirty="0" smtClean="0"/>
              <a:t>البرنامج الكامل:</a:t>
            </a:r>
            <a:endParaRPr lang="fr-FR" sz="3200" dirty="0"/>
          </a:p>
        </p:txBody>
      </p:sp>
      <p:grpSp>
        <p:nvGrpSpPr>
          <p:cNvPr id="5" name="Groupe 4"/>
          <p:cNvGrpSpPr/>
          <p:nvPr/>
        </p:nvGrpSpPr>
        <p:grpSpPr>
          <a:xfrm>
            <a:off x="1500166" y="285728"/>
            <a:ext cx="4929222" cy="2714644"/>
            <a:chOff x="714348" y="0"/>
            <a:chExt cx="3500462" cy="1857364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/>
            <a:srcRect r="53773" b="71429"/>
            <a:stretch>
              <a:fillRect/>
            </a:stretch>
          </p:blipFill>
          <p:spPr bwMode="auto">
            <a:xfrm>
              <a:off x="714348" y="0"/>
              <a:ext cx="3500462" cy="1857364"/>
            </a:xfrm>
            <a:prstGeom prst="rect">
              <a:avLst/>
            </a:prstGeom>
            <a:noFill/>
          </p:spPr>
        </p:pic>
        <p:sp>
          <p:nvSpPr>
            <p:cNvPr id="7" name="Text Box 3"/>
            <p:cNvSpPr txBox="1">
              <a:spLocks noChangeArrowheads="1"/>
            </p:cNvSpPr>
            <p:nvPr/>
          </p:nvSpPr>
          <p:spPr bwMode="auto">
            <a:xfrm>
              <a:off x="2571736" y="398110"/>
              <a:ext cx="577716" cy="530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2"/>
            <p:cNvSpPr txBox="1">
              <a:spLocks noChangeArrowheads="1"/>
            </p:cNvSpPr>
            <p:nvPr/>
          </p:nvSpPr>
          <p:spPr bwMode="auto">
            <a:xfrm>
              <a:off x="2544440" y="1214422"/>
              <a:ext cx="421782" cy="2276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1428728" y="2928934"/>
            <a:ext cx="4943510" cy="3872992"/>
            <a:chOff x="1428728" y="2928934"/>
            <a:chExt cx="4943510" cy="3872992"/>
          </a:xfrm>
        </p:grpSpPr>
        <p:grpSp>
          <p:nvGrpSpPr>
            <p:cNvPr id="14" name="Groupe 13"/>
            <p:cNvGrpSpPr/>
            <p:nvPr/>
          </p:nvGrpSpPr>
          <p:grpSpPr>
            <a:xfrm>
              <a:off x="1428728" y="2928934"/>
              <a:ext cx="4943510" cy="3500462"/>
              <a:chOff x="1428728" y="2928934"/>
              <a:chExt cx="4943510" cy="3500462"/>
            </a:xfrm>
          </p:grpSpPr>
          <p:pic>
            <p:nvPicPr>
              <p:cNvPr id="4" name="Picture 4"/>
              <p:cNvPicPr>
                <a:picLocks noChangeAspect="1" noChangeArrowheads="1"/>
              </p:cNvPicPr>
              <p:nvPr/>
            </p:nvPicPr>
            <p:blipFill>
              <a:blip r:embed="rId2"/>
              <a:srcRect t="47253" r="54717" b="14285"/>
              <a:stretch>
                <a:fillRect/>
              </a:stretch>
            </p:blipFill>
            <p:spPr bwMode="auto">
              <a:xfrm>
                <a:off x="1571604" y="2928934"/>
                <a:ext cx="4800634" cy="3500462"/>
              </a:xfrm>
              <a:prstGeom prst="rect">
                <a:avLst/>
              </a:prstGeom>
              <a:noFill/>
            </p:spPr>
          </p:pic>
          <p:sp>
            <p:nvSpPr>
              <p:cNvPr id="10" name="ZoneTexte 9"/>
              <p:cNvSpPr txBox="1"/>
              <p:nvPr/>
            </p:nvSpPr>
            <p:spPr>
              <a:xfrm>
                <a:off x="1428728" y="3143248"/>
                <a:ext cx="121444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TE</a:t>
                </a:r>
                <a:r>
                  <a:rPr lang="fr-FR" sz="2000" dirty="0" smtClean="0">
                    <a:latin typeface="Arial" pitchFamily="34" charset="0"/>
                    <a:cs typeface="Arial" pitchFamily="34" charset="0"/>
                  </a:rPr>
                  <a:t>MPO</a:t>
                </a:r>
                <a:endParaRPr lang="fr-FR" sz="2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12" name="ZoneTexte 11"/>
            <p:cNvSpPr txBox="1"/>
            <p:nvPr/>
          </p:nvSpPr>
          <p:spPr>
            <a:xfrm>
              <a:off x="2578132" y="6432594"/>
              <a:ext cx="1500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latin typeface="Tahoma" pitchFamily="34" charset="0"/>
                  <a:cs typeface="Tahoma" pitchFamily="34" charset="0"/>
                </a:rPr>
                <a:t>RETURN</a:t>
              </a:r>
              <a:endParaRPr lang="fr-FR" dirty="0">
                <a:latin typeface="Tahoma" pitchFamily="34" charset="0"/>
                <a:cs typeface="Tahom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4424" t="26367" r="29687" b="10156"/>
          <a:stretch>
            <a:fillRect/>
          </a:stretch>
        </p:blipFill>
        <p:spPr bwMode="auto">
          <a:xfrm>
            <a:off x="857224" y="428604"/>
            <a:ext cx="5572164" cy="568142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57158" y="2500306"/>
            <a:ext cx="8286808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r" rtl="1"/>
            <a:r>
              <a:rPr lang="ar-DZ" sz="2400" b="1" dirty="0" smtClean="0">
                <a:solidFill>
                  <a:schemeClr val="tx1"/>
                </a:solidFill>
                <a:cs typeface="Arabic Transparent" pitchFamily="2" charset="-78"/>
              </a:rPr>
              <a:t>من اجل الحصول القيمة اقل من </a:t>
            </a:r>
            <a:r>
              <a:rPr lang="fr-FR" sz="2400" b="1" dirty="0" smtClean="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abic Transparent" pitchFamily="2" charset="-78"/>
              </a:rPr>
              <a:t>65536us</a:t>
            </a:r>
            <a:r>
              <a:rPr lang="ar-DZ" sz="2400" b="1" dirty="0" smtClean="0">
                <a:solidFill>
                  <a:schemeClr val="tx1"/>
                </a:solidFill>
                <a:latin typeface="Arial" pitchFamily="34" charset="0"/>
                <a:ea typeface="Arial" pitchFamily="34" charset="0"/>
                <a:cs typeface="Arabic Transparent" pitchFamily="2" charset="-78"/>
              </a:rPr>
              <a:t>  هناك طريقتان :</a:t>
            </a:r>
          </a:p>
          <a:p>
            <a:pPr lvl="0" algn="r" rtl="1"/>
            <a:r>
              <a:rPr lang="ar-DZ" sz="2400" b="1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1- تخفيض من قيم قاسم التردد </a:t>
            </a:r>
            <a:r>
              <a:rPr lang="en-US" sz="2400" b="1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PRE-SCALER</a:t>
            </a:r>
            <a:r>
              <a:rPr lang="ar-DZ" sz="2400" b="1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</a:t>
            </a:r>
          </a:p>
          <a:p>
            <a:pPr lvl="0" algn="r" rtl="1"/>
            <a:r>
              <a:rPr lang="ar-DZ" sz="2400" b="1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2- شحن السجل </a:t>
            </a:r>
            <a:r>
              <a:rPr lang="fr-FR" sz="2400" b="1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TMRO</a:t>
            </a:r>
            <a:r>
              <a:rPr lang="ar-DZ" sz="2400" b="1" dirty="0" smtClean="0">
                <a:solidFill>
                  <a:schemeClr val="tx1"/>
                </a:solidFill>
                <a:latin typeface="Arial" pitchFamily="34" charset="0"/>
                <a:cs typeface="Arabic Transparent" pitchFamily="2" charset="-78"/>
              </a:rPr>
              <a:t> بقيمة ابتدائية.</a:t>
            </a:r>
            <a:endParaRPr lang="fr-FR" sz="2400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42910" y="857232"/>
            <a:ext cx="8286808" cy="6120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r" rtl="1"/>
            <a:r>
              <a:rPr lang="ar-DZ" sz="2800" b="1" dirty="0" smtClean="0">
                <a:solidFill>
                  <a:srgbClr val="FFFF00"/>
                </a:solidFill>
                <a:cs typeface="Arabic Transparent" pitchFamily="2" charset="-78"/>
              </a:rPr>
              <a:t>ملاحظة: تعتبر القيمة </a:t>
            </a:r>
            <a:r>
              <a:rPr lang="fr-FR" sz="2800" b="1" dirty="0" smtClean="0">
                <a:solidFill>
                  <a:srgbClr val="FFFF00"/>
                </a:solidFill>
                <a:latin typeface="Arial" pitchFamily="34" charset="0"/>
                <a:ea typeface="Arial" pitchFamily="34" charset="0"/>
                <a:cs typeface="Arabic Transparent" pitchFamily="2" charset="-78"/>
              </a:rPr>
              <a:t>65536us</a:t>
            </a:r>
            <a:r>
              <a:rPr lang="ar-DZ" sz="2800" b="1" dirty="0" smtClean="0">
                <a:solidFill>
                  <a:srgbClr val="FFFF00"/>
                </a:solidFill>
                <a:latin typeface="Arial" pitchFamily="34" charset="0"/>
                <a:ea typeface="Arial" pitchFamily="34" charset="0"/>
                <a:cs typeface="Arabic Transparent" pitchFamily="2" charset="-78"/>
              </a:rPr>
              <a:t> اكبر قيمة يمكن الحصول عليها</a:t>
            </a:r>
            <a:r>
              <a:rPr lang="fr-FR" sz="2800" b="1" dirty="0" smtClean="0">
                <a:solidFill>
                  <a:srgbClr val="FFFF00"/>
                </a:solidFill>
                <a:latin typeface="Arial" pitchFamily="34" charset="0"/>
                <a:ea typeface="Arial" pitchFamily="34" charset="0"/>
                <a:cs typeface="Arabic Transparent" pitchFamily="2" charset="-78"/>
              </a:rPr>
              <a:t>.</a:t>
            </a:r>
            <a:endParaRPr lang="fr-FR" sz="2800" b="1" dirty="0" smtClean="0">
              <a:solidFill>
                <a:srgbClr val="FFFF00"/>
              </a:solidFill>
              <a:latin typeface="Arial" pitchFamily="34" charset="0"/>
              <a:cs typeface="Arabic Transparent" pitchFamily="2" charset="-78"/>
            </a:endParaRPr>
          </a:p>
          <a:p>
            <a:pPr algn="r" rtl="1"/>
            <a:endParaRPr lang="fr-FR" sz="2800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/>
          <p:cNvGrpSpPr/>
          <p:nvPr/>
        </p:nvGrpSpPr>
        <p:grpSpPr>
          <a:xfrm>
            <a:off x="571472" y="0"/>
            <a:ext cx="4800634" cy="4500570"/>
            <a:chOff x="571472" y="0"/>
            <a:chExt cx="4800634" cy="4500570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2"/>
            <a:srcRect t="62167" r="54717" b="14285"/>
            <a:stretch>
              <a:fillRect/>
            </a:stretch>
          </p:blipFill>
          <p:spPr bwMode="auto">
            <a:xfrm>
              <a:off x="571472" y="2357430"/>
              <a:ext cx="4800634" cy="2143140"/>
            </a:xfrm>
            <a:prstGeom prst="rect">
              <a:avLst/>
            </a:prstGeom>
            <a:noFill/>
          </p:spPr>
        </p:pic>
        <p:pic>
          <p:nvPicPr>
            <p:cNvPr id="3" name="Picture 4"/>
            <p:cNvPicPr>
              <a:picLocks noChangeAspect="1" noChangeArrowheads="1"/>
            </p:cNvPicPr>
            <p:nvPr/>
          </p:nvPicPr>
          <p:blipFill>
            <a:blip r:embed="rId2"/>
            <a:srcRect t="47253" r="54717" b="39403"/>
            <a:stretch>
              <a:fillRect/>
            </a:stretch>
          </p:blipFill>
          <p:spPr bwMode="auto">
            <a:xfrm>
              <a:off x="571472" y="0"/>
              <a:ext cx="4800634" cy="1214446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>
            <a:xfrm>
              <a:off x="3272468" y="285728"/>
              <a:ext cx="571504" cy="2857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3197832" y="227938"/>
              <a:ext cx="6805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rPr>
                <a:t>0011</a:t>
              </a:r>
              <a:endParaRPr lang="fr-F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1557956" y="1314378"/>
              <a:ext cx="180587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>
                  <a:cs typeface="Arial" pitchFamily="34" charset="0"/>
                </a:rPr>
                <a:t>MOVLW  </a:t>
              </a:r>
              <a:r>
                <a:rPr lang="fr-FR" sz="2000" b="1" dirty="0" smtClean="0">
                  <a:solidFill>
                    <a:srgbClr val="FF0000"/>
                  </a:solidFill>
                  <a:cs typeface="Arial" pitchFamily="34" charset="0"/>
                </a:rPr>
                <a:t>0X </a:t>
              </a:r>
              <a:r>
                <a:rPr lang="fr-FR" sz="2000" b="1" dirty="0" smtClean="0">
                  <a:solidFill>
                    <a:srgbClr val="FF0000"/>
                  </a:solidFill>
                  <a:cs typeface="Arial" pitchFamily="34" charset="0"/>
                </a:rPr>
                <a:t>8F</a:t>
              </a:r>
              <a:endParaRPr lang="fr-FR" sz="2000" b="1" dirty="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8" name="ZoneTexte 7"/>
            <p:cNvSpPr txBox="1"/>
            <p:nvPr/>
          </p:nvSpPr>
          <p:spPr>
            <a:xfrm>
              <a:off x="1557956" y="1814444"/>
              <a:ext cx="17439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2000" b="1" dirty="0" smtClean="0">
                  <a:latin typeface="+mj-lt"/>
                  <a:cs typeface="Arial" pitchFamily="34" charset="0"/>
                </a:rPr>
                <a:t>MOVW  TMRO</a:t>
              </a:r>
              <a:endParaRPr lang="fr-FR" sz="2000" b="1" dirty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214282" y="4886278"/>
            <a:ext cx="77867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000" dirty="0" smtClean="0">
                <a:latin typeface="Arial" pitchFamily="34" charset="0"/>
                <a:ea typeface="Arial" pitchFamily="34" charset="0"/>
                <a:cs typeface="Arial" pitchFamily="34" charset="0"/>
              </a:rPr>
              <a:t>T=</a:t>
            </a:r>
            <a:r>
              <a:rPr lang="fr-FR" sz="2000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T quartz ×</a:t>
            </a:r>
            <a:r>
              <a:rPr lang="fr-FR" sz="2000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Valeur du </a:t>
            </a:r>
            <a:r>
              <a:rPr lang="fr-FR" sz="2000" dirty="0" err="1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prédiviseur</a:t>
            </a:r>
            <a:r>
              <a:rPr lang="fr-FR" sz="2000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lang="fr-FR" sz="20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× (TMR0-</a:t>
            </a:r>
            <a:r>
              <a:rPr lang="fr-FR" sz="2000" dirty="0" err="1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Ninit</a:t>
            </a:r>
            <a:r>
              <a:rPr lang="fr-FR" sz="2000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)</a:t>
            </a:r>
            <a:endParaRPr lang="fr-FR" sz="20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3" name="Groupe 22"/>
          <p:cNvGrpSpPr/>
          <p:nvPr/>
        </p:nvGrpSpPr>
        <p:grpSpPr>
          <a:xfrm>
            <a:off x="142844" y="5357826"/>
            <a:ext cx="8143932" cy="488961"/>
            <a:chOff x="142844" y="5357826"/>
            <a:chExt cx="8143932" cy="488961"/>
          </a:xfrm>
        </p:grpSpPr>
        <p:sp>
          <p:nvSpPr>
            <p:cNvPr id="11" name="Rectangle 10"/>
            <p:cNvSpPr/>
            <p:nvPr/>
          </p:nvSpPr>
          <p:spPr>
            <a:xfrm>
              <a:off x="142844" y="5385122"/>
              <a:ext cx="421484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2400" dirty="0" smtClean="0">
                  <a:latin typeface="Arial" pitchFamily="34" charset="0"/>
                  <a:ea typeface="Arial" pitchFamily="34" charset="0"/>
                  <a:cs typeface="Arial" pitchFamily="34" charset="0"/>
                </a:rPr>
                <a:t>T= </a:t>
              </a:r>
              <a:r>
                <a:rPr lang="fr-FR" sz="2400" dirty="0" smtClean="0">
                  <a:solidFill>
                    <a:srgbClr val="9900CC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1us</a:t>
              </a:r>
              <a:r>
                <a:rPr lang="fr-FR" sz="2400" dirty="0" smtClean="0">
                  <a:solidFill>
                    <a:srgbClr val="BF00BF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 × </a:t>
              </a:r>
              <a:r>
                <a:rPr lang="fr-FR" sz="2400" dirty="0" smtClean="0">
                  <a:solidFill>
                    <a:srgbClr val="4200FF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16 </a:t>
              </a:r>
              <a:r>
                <a:rPr lang="fr-FR" sz="2400" dirty="0" smtClean="0">
                  <a:solidFill>
                    <a:srgbClr val="008028"/>
                  </a:solidFill>
                  <a:latin typeface="Arial" pitchFamily="34" charset="0"/>
                  <a:ea typeface="Arial" pitchFamily="34" charset="0"/>
                  <a:cs typeface="Arial" pitchFamily="34" charset="0"/>
                </a:rPr>
                <a:t>× (256-143)</a:t>
              </a:r>
              <a:endParaRPr lang="fr-FR" sz="2400" dirty="0" smtClean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Flèche droite 11"/>
            <p:cNvSpPr/>
            <p:nvPr/>
          </p:nvSpPr>
          <p:spPr>
            <a:xfrm>
              <a:off x="3571868" y="5511152"/>
              <a:ext cx="500066" cy="214314"/>
            </a:xfrm>
            <a:prstGeom prst="rightArrow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071934" y="5357826"/>
              <a:ext cx="421484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2400" dirty="0" smtClean="0">
                  <a:latin typeface="Arial" pitchFamily="34" charset="0"/>
                  <a:ea typeface="Arial" pitchFamily="34" charset="0"/>
                  <a:cs typeface="Arial" pitchFamily="34" charset="0"/>
                </a:rPr>
                <a:t>T= 1808us</a:t>
              </a:r>
              <a:endParaRPr lang="fr-FR" sz="2400" dirty="0" smtClean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2428860" y="6143644"/>
            <a:ext cx="2297424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fr-FR" sz="2800" dirty="0" smtClean="0">
                <a:solidFill>
                  <a:srgbClr val="FF0000"/>
                </a:solidFill>
                <a:cs typeface="Arial" pitchFamily="34" charset="0"/>
              </a:rPr>
              <a:t>(8F)</a:t>
            </a:r>
            <a:r>
              <a:rPr lang="fr-FR" dirty="0" smtClean="0">
                <a:solidFill>
                  <a:srgbClr val="FF0000"/>
                </a:solidFill>
                <a:cs typeface="Arial" pitchFamily="34" charset="0"/>
              </a:rPr>
              <a:t>16</a:t>
            </a:r>
            <a:r>
              <a:rPr lang="fr-FR" sz="2800" dirty="0" smtClean="0">
                <a:solidFill>
                  <a:srgbClr val="FF0000"/>
                </a:solidFill>
                <a:cs typeface="Arial" pitchFamily="34" charset="0"/>
              </a:rPr>
              <a:t> =(143)</a:t>
            </a:r>
            <a:r>
              <a:rPr lang="fr-FR" dirty="0" smtClean="0">
                <a:solidFill>
                  <a:srgbClr val="FF0000"/>
                </a:solidFill>
                <a:cs typeface="Arial" pitchFamily="34" charset="0"/>
              </a:rPr>
              <a:t>10</a:t>
            </a:r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1214422"/>
            <a:ext cx="43200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 algn="r" rtl="1"/>
            <a:r>
              <a:rPr lang="ar-DZ" b="1" dirty="0" smtClean="0">
                <a:solidFill>
                  <a:srgbClr val="FFFF00"/>
                </a:solidFill>
                <a:cs typeface="Arabic Transparent" pitchFamily="2" charset="-78"/>
              </a:rPr>
              <a:t>يظهر </a:t>
            </a:r>
            <a:r>
              <a:rPr lang="ar-DZ" b="1" dirty="0" smtClean="0">
                <a:solidFill>
                  <a:srgbClr val="FFFF00"/>
                </a:solidFill>
                <a:cs typeface="Arabic Transparent" pitchFamily="2" charset="-78"/>
              </a:rPr>
              <a:t>السجل  </a:t>
            </a:r>
            <a:r>
              <a:rPr lang="fr-FR" b="1" dirty="0" smtClean="0">
                <a:solidFill>
                  <a:srgbClr val="FFFF00"/>
                </a:solidFill>
                <a:cs typeface="Arabic Transparent" pitchFamily="2" charset="-78"/>
              </a:rPr>
              <a:t>TMRO</a:t>
            </a:r>
            <a:r>
              <a:rPr lang="ar-DZ" b="1" dirty="0" smtClean="0">
                <a:solidFill>
                  <a:srgbClr val="FFFF00"/>
                </a:solidFill>
                <a:cs typeface="Arabic Transparent" pitchFamily="2" charset="-78"/>
              </a:rPr>
              <a:t> في البرنامج إذا شحن بقيمة ابتدائية( لأنه يجب معرفة قيمة الشحن الابتدائية).</a:t>
            </a:r>
            <a:endParaRPr lang="fr-FR" b="1" dirty="0">
              <a:solidFill>
                <a:srgbClr val="FFFF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142876" y="1000108"/>
            <a:ext cx="8929718" cy="280076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4400" b="1" dirty="0" smtClean="0">
                <a:solidFill>
                  <a:schemeClr val="tx1"/>
                </a:solidFill>
              </a:rPr>
              <a:t>إذا أردنا الحصول على زمن اكبر من </a:t>
            </a:r>
            <a:r>
              <a:rPr lang="fr-FR" sz="4400" b="1" dirty="0" smtClean="0">
                <a:solidFill>
                  <a:schemeClr val="tx1"/>
                </a:solidFill>
              </a:rPr>
              <a:t>65536us</a:t>
            </a:r>
            <a:r>
              <a:rPr lang="ar-DZ" sz="4400" b="1" dirty="0" smtClean="0">
                <a:solidFill>
                  <a:schemeClr val="tx1"/>
                </a:solidFill>
              </a:rPr>
              <a:t> فهناك طريقتان :</a:t>
            </a:r>
            <a:endParaRPr lang="fr-FR" sz="4400" b="1" dirty="0" smtClean="0">
              <a:solidFill>
                <a:schemeClr val="tx1"/>
              </a:solidFill>
            </a:endParaRPr>
          </a:p>
          <a:p>
            <a:pPr algn="r" rtl="1"/>
            <a:r>
              <a:rPr lang="ar-DZ" sz="4400" b="1" dirty="0" smtClean="0">
                <a:solidFill>
                  <a:schemeClr val="tx1"/>
                </a:solidFill>
              </a:rPr>
              <a:t>1- إما استعمال </a:t>
            </a:r>
            <a:r>
              <a:rPr lang="fr-FR" sz="4400" b="1" dirty="0" smtClean="0">
                <a:solidFill>
                  <a:schemeClr val="tx1"/>
                </a:solidFill>
              </a:rPr>
              <a:t>TMR1</a:t>
            </a:r>
            <a:r>
              <a:rPr lang="ar-DZ" sz="4400" b="1" dirty="0" smtClean="0">
                <a:solidFill>
                  <a:schemeClr val="tx1"/>
                </a:solidFill>
              </a:rPr>
              <a:t> </a:t>
            </a:r>
          </a:p>
          <a:p>
            <a:pPr algn="r" rtl="1"/>
            <a:r>
              <a:rPr lang="ar-DZ" sz="4400" b="1" dirty="0" smtClean="0">
                <a:solidFill>
                  <a:schemeClr val="tx1"/>
                </a:solidFill>
              </a:rPr>
              <a:t>2- استعمال حلقة مع </a:t>
            </a:r>
            <a:r>
              <a:rPr lang="en-US" sz="4400" b="1" dirty="0" smtClean="0">
                <a:solidFill>
                  <a:schemeClr val="tx1"/>
                </a:solidFill>
              </a:rPr>
              <a:t>T</a:t>
            </a:r>
            <a:r>
              <a:rPr lang="fr-FR" sz="4400" b="1" dirty="0" smtClean="0">
                <a:solidFill>
                  <a:schemeClr val="tx1"/>
                </a:solidFill>
              </a:rPr>
              <a:t>MRO</a:t>
            </a:r>
            <a:endParaRPr lang="fr-FR" sz="4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10" name="Groupe 9"/>
          <p:cNvGrpSpPr/>
          <p:nvPr/>
        </p:nvGrpSpPr>
        <p:grpSpPr>
          <a:xfrm>
            <a:off x="153294" y="66599"/>
            <a:ext cx="7286676" cy="6849215"/>
            <a:chOff x="357158" y="0"/>
            <a:chExt cx="7286676" cy="6849215"/>
          </a:xfrm>
        </p:grpSpPr>
        <p:pic>
          <p:nvPicPr>
            <p:cNvPr id="10244" name="Picture 4"/>
            <p:cNvPicPr>
              <a:picLocks noChangeAspect="1" noChangeArrowheads="1"/>
            </p:cNvPicPr>
            <p:nvPr/>
          </p:nvPicPr>
          <p:blipFill>
            <a:blip r:embed="rId2"/>
            <a:srcRect b="2150"/>
            <a:stretch>
              <a:fillRect/>
            </a:stretch>
          </p:blipFill>
          <p:spPr bwMode="auto">
            <a:xfrm>
              <a:off x="357158" y="0"/>
              <a:ext cx="7286676" cy="6500858"/>
            </a:xfrm>
            <a:prstGeom prst="rect">
              <a:avLst/>
            </a:prstGeom>
            <a:noFill/>
          </p:spPr>
        </p:pic>
        <p:sp>
          <p:nvSpPr>
            <p:cNvPr id="10243" name="Text Box 3"/>
            <p:cNvSpPr txBox="1">
              <a:spLocks noChangeArrowheads="1"/>
            </p:cNvSpPr>
            <p:nvPr/>
          </p:nvSpPr>
          <p:spPr bwMode="auto">
            <a:xfrm>
              <a:off x="2143108" y="428604"/>
              <a:ext cx="571504" cy="214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 smtClean="0">
                  <a:ln>
                    <a:noFill/>
                  </a:ln>
                  <a:solidFill>
                    <a:srgbClr val="4200FF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= 1s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42" name="Text Box 2"/>
            <p:cNvSpPr txBox="1">
              <a:spLocks noChangeArrowheads="1"/>
            </p:cNvSpPr>
            <p:nvPr/>
          </p:nvSpPr>
          <p:spPr bwMode="auto">
            <a:xfrm>
              <a:off x="2115418" y="1234914"/>
              <a:ext cx="527755" cy="265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none" strike="noStrike" cap="none" normalizeH="0" baseline="0" dirty="0" smtClean="0">
                  <a:ln>
                    <a:noFill/>
                  </a:ln>
                  <a:solidFill>
                    <a:srgbClr val="4200FF"/>
                  </a:solidFill>
                  <a:effectLst/>
                  <a:latin typeface="Arial" pitchFamily="34" charset="0"/>
                  <a:ea typeface="Arial" pitchFamily="34" charset="0"/>
                  <a:cs typeface="Arial" pitchFamily="34" charset="0"/>
                </a:rPr>
                <a:t>= 1s</a:t>
              </a:r>
              <a:endPara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51" name="Rectangle 11"/>
            <p:cNvSpPr>
              <a:spLocks noChangeArrowheads="1"/>
            </p:cNvSpPr>
            <p:nvPr/>
          </p:nvSpPr>
          <p:spPr bwMode="auto">
            <a:xfrm>
              <a:off x="1000100" y="6264440"/>
              <a:ext cx="928694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6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pitchFamily="34" charset="0"/>
                </a:rPr>
                <a:t>RETURN</a:t>
              </a:r>
              <a:endParaRPr kumimoji="0" lang="fr-FR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5929322" y="71414"/>
            <a:ext cx="3121559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 algn="r" rtl="1"/>
            <a:r>
              <a:rPr lang="ar-DZ" sz="2400" b="1" dirty="0" smtClean="0">
                <a:solidFill>
                  <a:srgbClr val="FFFF00"/>
                </a:solidFill>
              </a:rPr>
              <a:t>2- استعمال حلقة مع </a:t>
            </a:r>
            <a:r>
              <a:rPr lang="en-US" sz="2400" b="1" dirty="0" smtClean="0">
                <a:solidFill>
                  <a:srgbClr val="FFFF00"/>
                </a:solidFill>
              </a:rPr>
              <a:t>T</a:t>
            </a:r>
            <a:r>
              <a:rPr lang="fr-FR" sz="2400" b="1" dirty="0" smtClean="0">
                <a:solidFill>
                  <a:srgbClr val="FFFF00"/>
                </a:solidFill>
              </a:rPr>
              <a:t>MRO</a:t>
            </a:r>
            <a:endParaRPr lang="fr-FR" sz="2400" b="1" dirty="0">
              <a:solidFill>
                <a:srgbClr val="FFFF00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3643306" y="2786058"/>
            <a:ext cx="3000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T= 983040uS = 0.98us</a:t>
            </a:r>
            <a:endParaRPr lang="fr-FR" sz="2000" b="1" dirty="0"/>
          </a:p>
        </p:txBody>
      </p:sp>
      <p:sp>
        <p:nvSpPr>
          <p:cNvPr id="12" name="Rectangle 11"/>
          <p:cNvSpPr/>
          <p:nvPr/>
        </p:nvSpPr>
        <p:spPr>
          <a:xfrm>
            <a:off x="2500298" y="1714488"/>
            <a:ext cx="6660000" cy="360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b="1" dirty="0" smtClean="0">
                <a:latin typeface="Arial" pitchFamily="34" charset="0"/>
                <a:ea typeface="Arial" pitchFamily="34" charset="0"/>
                <a:cs typeface="Arial" pitchFamily="34" charset="0"/>
              </a:rPr>
              <a:t>T=</a:t>
            </a:r>
            <a:r>
              <a:rPr lang="fr-FR" b="1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T quartz ×</a:t>
            </a:r>
            <a:r>
              <a:rPr lang="fr-FR" b="1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Valeur du </a:t>
            </a:r>
            <a:r>
              <a:rPr lang="fr-FR" b="1" dirty="0" err="1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prédiviseur</a:t>
            </a:r>
            <a:r>
              <a:rPr lang="fr-FR" b="1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lang="fr-FR" b="1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× (TMR0-</a:t>
            </a:r>
            <a:r>
              <a:rPr lang="fr-FR" b="1" dirty="0" err="1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Ninit</a:t>
            </a:r>
            <a:r>
              <a:rPr lang="fr-FR" b="1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).</a:t>
            </a:r>
            <a:r>
              <a:rPr lang="fr-FR" b="1" dirty="0" smtClean="0">
                <a:solidFill>
                  <a:srgbClr val="FF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N(Boucle)</a:t>
            </a:r>
            <a:endParaRPr lang="fr-FR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14678" y="2214554"/>
            <a:ext cx="579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000" b="1" dirty="0" smtClean="0">
                <a:latin typeface="Arial" pitchFamily="34" charset="0"/>
                <a:ea typeface="Arial" pitchFamily="34" charset="0"/>
                <a:cs typeface="Arial" pitchFamily="34" charset="0"/>
              </a:rPr>
              <a:t>T=</a:t>
            </a:r>
            <a:r>
              <a:rPr lang="fr-FR" sz="2000" b="1" dirty="0" smtClean="0">
                <a:solidFill>
                  <a:srgbClr val="BF00B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1us×</a:t>
            </a:r>
            <a:r>
              <a:rPr lang="fr-FR" sz="2000" b="1" dirty="0" smtClean="0">
                <a:solidFill>
                  <a:srgbClr val="4200FF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256</a:t>
            </a:r>
            <a:r>
              <a:rPr lang="fr-FR" sz="2000" b="1" dirty="0" smtClean="0">
                <a:solidFill>
                  <a:srgbClr val="008028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× (256-0).</a:t>
            </a:r>
            <a:r>
              <a:rPr lang="fr-FR" sz="2000" b="1" dirty="0" smtClean="0">
                <a:solidFill>
                  <a:srgbClr val="FF0000"/>
                </a:solidFill>
                <a:latin typeface="Arial" pitchFamily="34" charset="0"/>
                <a:ea typeface="Arial" pitchFamily="34" charset="0"/>
                <a:cs typeface="Arial" pitchFamily="34" charset="0"/>
              </a:rPr>
              <a:t>15</a:t>
            </a:r>
            <a:endParaRPr lang="fr-FR" sz="20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Légende encadrée 2 13"/>
          <p:cNvSpPr/>
          <p:nvPr/>
        </p:nvSpPr>
        <p:spPr>
          <a:xfrm>
            <a:off x="5357818" y="3929066"/>
            <a:ext cx="3276000" cy="64294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7061"/>
              <a:gd name="adj6" fmla="val -36419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b="1" dirty="0" smtClean="0"/>
              <a:t>للحصول على </a:t>
            </a:r>
            <a:r>
              <a:rPr lang="fr-FR" sz="2400" b="1" dirty="0" smtClean="0">
                <a:solidFill>
                  <a:srgbClr val="FF0000"/>
                </a:solidFill>
              </a:rPr>
              <a:t>1S</a:t>
            </a:r>
            <a:r>
              <a:rPr lang="ar-DZ" b="1" dirty="0" smtClean="0"/>
              <a:t> بالضبط يمكن استعمال التعليمة </a:t>
            </a:r>
            <a:r>
              <a:rPr lang="fr-FR" b="1" dirty="0" smtClean="0"/>
              <a:t>NOP</a:t>
            </a:r>
            <a:r>
              <a:rPr lang="ar-DZ" b="1" dirty="0" smtClean="0"/>
              <a:t> داخل الحلقة. 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  <p:bldP spid="8" grpId="0" animBg="1"/>
      <p:bldP spid="9" grpId="0"/>
      <p:bldP spid="12" grpId="0" animBg="1"/>
      <p:bldP spid="13" grpId="0"/>
      <p:bldP spid="1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t="18310" b="15491"/>
          <a:stretch>
            <a:fillRect/>
          </a:stretch>
        </p:blipFill>
        <p:spPr bwMode="auto">
          <a:xfrm>
            <a:off x="0" y="928670"/>
            <a:ext cx="8852189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1257</TotalTime>
  <Words>1251</Words>
  <Application>Microsoft Office PowerPoint</Application>
  <PresentationFormat>Affichage à l'écran (4:3)</PresentationFormat>
  <Paragraphs>388</Paragraphs>
  <Slides>38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38</vt:i4>
      </vt:variant>
    </vt:vector>
  </HeadingPairs>
  <TitlesOfParts>
    <vt:vector size="39" baseType="lpstr">
      <vt:lpstr>Thème Office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240</cp:revision>
  <dcterms:created xsi:type="dcterms:W3CDTF">2021-04-09T15:38:19Z</dcterms:created>
  <dcterms:modified xsi:type="dcterms:W3CDTF">2021-04-17T11:23:33Z</dcterms:modified>
</cp:coreProperties>
</file>